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67" r:id="rId5"/>
    <p:sldId id="268" r:id="rId6"/>
    <p:sldId id="259" r:id="rId7"/>
    <p:sldId id="260" r:id="rId8"/>
    <p:sldId id="261" r:id="rId9"/>
    <p:sldId id="262" r:id="rId10"/>
    <p:sldId id="263" r:id="rId11"/>
    <p:sldId id="266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BB0BCA86-C292-4A92-87B7-D01929920E29}"/>
    <pc:docChg chg="custSel addSld modSld">
      <pc:chgData name="Rhian Keyse" userId="e640c12b-a8e6-4355-9f2c-a517ac7d1786" providerId="ADAL" clId="{BB0BCA86-C292-4A92-87B7-D01929920E29}" dt="2024-09-11T13:44:03.932" v="1055" actId="20577"/>
      <pc:docMkLst>
        <pc:docMk/>
      </pc:docMkLst>
      <pc:sldChg chg="modSp mod">
        <pc:chgData name="Rhian Keyse" userId="e640c12b-a8e6-4355-9f2c-a517ac7d1786" providerId="ADAL" clId="{BB0BCA86-C292-4A92-87B7-D01929920E29}" dt="2024-09-11T13:44:03.932" v="1055" actId="20577"/>
        <pc:sldMkLst>
          <pc:docMk/>
          <pc:sldMk cId="2824201105" sldId="259"/>
        </pc:sldMkLst>
        <pc:spChg chg="mod">
          <ac:chgData name="Rhian Keyse" userId="e640c12b-a8e6-4355-9f2c-a517ac7d1786" providerId="ADAL" clId="{BB0BCA86-C292-4A92-87B7-D01929920E29}" dt="2024-09-11T13:44:03.932" v="1055" actId="20577"/>
          <ac:spMkLst>
            <pc:docMk/>
            <pc:sldMk cId="2824201105" sldId="259"/>
            <ac:spMk id="3" creationId="{1A994421-7C94-B585-B484-3DD6A0AE5F7C}"/>
          </ac:spMkLst>
        </pc:spChg>
      </pc:sldChg>
      <pc:sldChg chg="addSp modSp new mod setBg">
        <pc:chgData name="Rhian Keyse" userId="e640c12b-a8e6-4355-9f2c-a517ac7d1786" providerId="ADAL" clId="{BB0BCA86-C292-4A92-87B7-D01929920E29}" dt="2024-09-11T13:31:12.950" v="442" actId="26606"/>
        <pc:sldMkLst>
          <pc:docMk/>
          <pc:sldMk cId="1331462709" sldId="267"/>
        </pc:sldMkLst>
        <pc:spChg chg="mod">
          <ac:chgData name="Rhian Keyse" userId="e640c12b-a8e6-4355-9f2c-a517ac7d1786" providerId="ADAL" clId="{BB0BCA86-C292-4A92-87B7-D01929920E29}" dt="2024-09-11T13:31:12.950" v="442" actId="26606"/>
          <ac:spMkLst>
            <pc:docMk/>
            <pc:sldMk cId="1331462709" sldId="267"/>
            <ac:spMk id="2" creationId="{4B0181F7-F03A-D9AE-0802-796E287B800C}"/>
          </ac:spMkLst>
        </pc:spChg>
        <pc:spChg chg="mod">
          <ac:chgData name="Rhian Keyse" userId="e640c12b-a8e6-4355-9f2c-a517ac7d1786" providerId="ADAL" clId="{BB0BCA86-C292-4A92-87B7-D01929920E29}" dt="2024-09-11T13:31:12.950" v="442" actId="26606"/>
          <ac:spMkLst>
            <pc:docMk/>
            <pc:sldMk cId="1331462709" sldId="267"/>
            <ac:spMk id="3" creationId="{1291AF5C-B76D-21F0-4315-EFAF0BB67144}"/>
          </ac:spMkLst>
        </pc:spChg>
        <pc:spChg chg="add">
          <ac:chgData name="Rhian Keyse" userId="e640c12b-a8e6-4355-9f2c-a517ac7d1786" providerId="ADAL" clId="{BB0BCA86-C292-4A92-87B7-D01929920E29}" dt="2024-09-11T13:31:12.950" v="442" actId="26606"/>
          <ac:spMkLst>
            <pc:docMk/>
            <pc:sldMk cId="1331462709" sldId="267"/>
            <ac:spMk id="10" creationId="{B937640E-EF7A-4A6C-A950-D12B7D5C923E}"/>
          </ac:spMkLst>
        </pc:spChg>
        <pc:spChg chg="add">
          <ac:chgData name="Rhian Keyse" userId="e640c12b-a8e6-4355-9f2c-a517ac7d1786" providerId="ADAL" clId="{BB0BCA86-C292-4A92-87B7-D01929920E29}" dt="2024-09-11T13:31:12.950" v="442" actId="26606"/>
          <ac:spMkLst>
            <pc:docMk/>
            <pc:sldMk cId="1331462709" sldId="267"/>
            <ac:spMk id="12" creationId="{39796C61-3902-4C2A-AD60-D926667F530C}"/>
          </ac:spMkLst>
        </pc:spChg>
        <pc:spChg chg="add">
          <ac:chgData name="Rhian Keyse" userId="e640c12b-a8e6-4355-9f2c-a517ac7d1786" providerId="ADAL" clId="{BB0BCA86-C292-4A92-87B7-D01929920E29}" dt="2024-09-11T13:31:12.950" v="442" actId="26606"/>
          <ac:spMkLst>
            <pc:docMk/>
            <pc:sldMk cId="1331462709" sldId="267"/>
            <ac:spMk id="14" creationId="{36A49EC6-053B-4ACB-9913-5C4B245E913B}"/>
          </ac:spMkLst>
        </pc:spChg>
        <pc:picChg chg="add">
          <ac:chgData name="Rhian Keyse" userId="e640c12b-a8e6-4355-9f2c-a517ac7d1786" providerId="ADAL" clId="{BB0BCA86-C292-4A92-87B7-D01929920E29}" dt="2024-09-11T13:31:12.950" v="442" actId="26606"/>
          <ac:picMkLst>
            <pc:docMk/>
            <pc:sldMk cId="1331462709" sldId="267"/>
            <ac:picMk id="7" creationId="{F8822D1B-6A0F-B43A-BC5E-A58ED4FAA5AE}"/>
          </ac:picMkLst>
        </pc:picChg>
      </pc:sldChg>
      <pc:sldChg chg="modSp new mod">
        <pc:chgData name="Rhian Keyse" userId="e640c12b-a8e6-4355-9f2c-a517ac7d1786" providerId="ADAL" clId="{BB0BCA86-C292-4A92-87B7-D01929920E29}" dt="2024-09-11T13:42:48.778" v="848" actId="20577"/>
        <pc:sldMkLst>
          <pc:docMk/>
          <pc:sldMk cId="3193328626" sldId="268"/>
        </pc:sldMkLst>
        <pc:spChg chg="mod">
          <ac:chgData name="Rhian Keyse" userId="e640c12b-a8e6-4355-9f2c-a517ac7d1786" providerId="ADAL" clId="{BB0BCA86-C292-4A92-87B7-D01929920E29}" dt="2024-09-11T13:41:47.122" v="460" actId="5793"/>
          <ac:spMkLst>
            <pc:docMk/>
            <pc:sldMk cId="3193328626" sldId="268"/>
            <ac:spMk id="2" creationId="{5BD56251-527F-6148-D19D-B2EE7896C3A4}"/>
          </ac:spMkLst>
        </pc:spChg>
        <pc:spChg chg="mod">
          <ac:chgData name="Rhian Keyse" userId="e640c12b-a8e6-4355-9f2c-a517ac7d1786" providerId="ADAL" clId="{BB0BCA86-C292-4A92-87B7-D01929920E29}" dt="2024-09-11T13:42:48.778" v="848" actId="20577"/>
          <ac:spMkLst>
            <pc:docMk/>
            <pc:sldMk cId="3193328626" sldId="268"/>
            <ac:spMk id="3" creationId="{FCBBE64A-7F13-95DC-6F50-D83B0E680B7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9/11/2024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9/11/2024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9/11/2024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9/11/2024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9/11/2024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Autofit/>
          </a:bodyPr>
          <a:lstStyle/>
          <a:p>
            <a:r>
              <a:rPr lang="en-GB" sz="3600" dirty="0"/>
              <a:t>HPFY3001: Academic Survival Skills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Session 1: Welcome and Introductions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3D0B61-3602-B5B1-EE0A-12A18DA9FA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1" r="1" b="17027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65BFC2-BDC8-404D-8A5B-5D18A461B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8692CD0-B857-410A-881C-A1F31FB7F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8" cy="6858000"/>
          </a:xfrm>
          <a:custGeom>
            <a:avLst/>
            <a:gdLst>
              <a:gd name="connsiteX0" fmla="*/ 7169275 w 10615628"/>
              <a:gd name="connsiteY0" fmla="*/ 5665108 h 6858000"/>
              <a:gd name="connsiteX1" fmla="*/ 7514896 w 10615628"/>
              <a:gd name="connsiteY1" fmla="*/ 6010729 h 6858000"/>
              <a:gd name="connsiteX2" fmla="*/ 7169275 w 10615628"/>
              <a:gd name="connsiteY2" fmla="*/ 6356350 h 6858000"/>
              <a:gd name="connsiteX3" fmla="*/ 6823654 w 10615628"/>
              <a:gd name="connsiteY3" fmla="*/ 6010729 h 6858000"/>
              <a:gd name="connsiteX4" fmla="*/ 7169275 w 10615628"/>
              <a:gd name="connsiteY4" fmla="*/ 5665108 h 6858000"/>
              <a:gd name="connsiteX5" fmla="*/ 10010445 w 10615628"/>
              <a:gd name="connsiteY5" fmla="*/ 2285547 h 6858000"/>
              <a:gd name="connsiteX6" fmla="*/ 10456759 w 10615628"/>
              <a:gd name="connsiteY6" fmla="*/ 2731861 h 6858000"/>
              <a:gd name="connsiteX7" fmla="*/ 10010445 w 10615628"/>
              <a:gd name="connsiteY7" fmla="*/ 3178175 h 6858000"/>
              <a:gd name="connsiteX8" fmla="*/ 9564131 w 10615628"/>
              <a:gd name="connsiteY8" fmla="*/ 2731861 h 6858000"/>
              <a:gd name="connsiteX9" fmla="*/ 10010445 w 10615628"/>
              <a:gd name="connsiteY9" fmla="*/ 2285547 h 6858000"/>
              <a:gd name="connsiteX10" fmla="*/ 10354144 w 10615628"/>
              <a:gd name="connsiteY10" fmla="*/ 1626055 h 6858000"/>
              <a:gd name="connsiteX11" fmla="*/ 10615628 w 10615628"/>
              <a:gd name="connsiteY11" fmla="*/ 1887539 h 6858000"/>
              <a:gd name="connsiteX12" fmla="*/ 10354144 w 10615628"/>
              <a:gd name="connsiteY12" fmla="*/ 2149023 h 6858000"/>
              <a:gd name="connsiteX13" fmla="*/ 10092660 w 10615628"/>
              <a:gd name="connsiteY13" fmla="*/ 1887539 h 6858000"/>
              <a:gd name="connsiteX14" fmla="*/ 10354144 w 10615628"/>
              <a:gd name="connsiteY14" fmla="*/ 1626055 h 6858000"/>
              <a:gd name="connsiteX15" fmla="*/ 1458900 w 10615628"/>
              <a:gd name="connsiteY15" fmla="*/ 620486 h 6858000"/>
              <a:gd name="connsiteX16" fmla="*/ 1905214 w 10615628"/>
              <a:gd name="connsiteY16" fmla="*/ 1066801 h 6858000"/>
              <a:gd name="connsiteX17" fmla="*/ 1458900 w 10615628"/>
              <a:gd name="connsiteY17" fmla="*/ 1513115 h 6858000"/>
              <a:gd name="connsiteX18" fmla="*/ 1012586 w 10615628"/>
              <a:gd name="connsiteY18" fmla="*/ 1066801 h 6858000"/>
              <a:gd name="connsiteX19" fmla="*/ 1458900 w 10615628"/>
              <a:gd name="connsiteY19" fmla="*/ 620486 h 6858000"/>
              <a:gd name="connsiteX20" fmla="*/ 6634576 w 10615628"/>
              <a:gd name="connsiteY20" fmla="*/ 0 h 6858000"/>
              <a:gd name="connsiteX21" fmla="*/ 10141833 w 10615628"/>
              <a:gd name="connsiteY21" fmla="*/ 0 h 6858000"/>
              <a:gd name="connsiteX22" fmla="*/ 10200259 w 10615628"/>
              <a:gd name="connsiteY22" fmla="*/ 112226 h 6858000"/>
              <a:gd name="connsiteX23" fmla="*/ 9914574 w 10615628"/>
              <a:gd name="connsiteY23" fmla="*/ 1675664 h 6858000"/>
              <a:gd name="connsiteX24" fmla="*/ 9361608 w 10615628"/>
              <a:gd name="connsiteY24" fmla="*/ 2357295 h 6858000"/>
              <a:gd name="connsiteX25" fmla="*/ 9334634 w 10615628"/>
              <a:gd name="connsiteY25" fmla="*/ 3068329 h 6858000"/>
              <a:gd name="connsiteX26" fmla="*/ 9815041 w 10615628"/>
              <a:gd name="connsiteY26" fmla="*/ 3852733 h 6858000"/>
              <a:gd name="connsiteX27" fmla="*/ 9376175 w 10615628"/>
              <a:gd name="connsiteY27" fmla="*/ 5163128 h 6858000"/>
              <a:gd name="connsiteX28" fmla="*/ 7869812 w 10615628"/>
              <a:gd name="connsiteY28" fmla="*/ 5397802 h 6858000"/>
              <a:gd name="connsiteX29" fmla="*/ 6545391 w 10615628"/>
              <a:gd name="connsiteY29" fmla="*/ 5591204 h 6858000"/>
              <a:gd name="connsiteX30" fmla="*/ 5772722 w 10615628"/>
              <a:gd name="connsiteY30" fmla="*/ 6463273 h 6858000"/>
              <a:gd name="connsiteX31" fmla="*/ 5542128 w 10615628"/>
              <a:gd name="connsiteY31" fmla="*/ 6751894 h 6858000"/>
              <a:gd name="connsiteX32" fmla="*/ 5455474 w 10615628"/>
              <a:gd name="connsiteY32" fmla="*/ 6858000 h 6858000"/>
              <a:gd name="connsiteX33" fmla="*/ 3884321 w 10615628"/>
              <a:gd name="connsiteY33" fmla="*/ 6858000 h 6858000"/>
              <a:gd name="connsiteX34" fmla="*/ 3874161 w 10615628"/>
              <a:gd name="connsiteY34" fmla="*/ 6844415 h 6858000"/>
              <a:gd name="connsiteX35" fmla="*/ 3692625 w 10615628"/>
              <a:gd name="connsiteY35" fmla="*/ 6276208 h 6858000"/>
              <a:gd name="connsiteX36" fmla="*/ 2561203 w 10615628"/>
              <a:gd name="connsiteY36" fmla="*/ 5655807 h 6858000"/>
              <a:gd name="connsiteX37" fmla="*/ 69616 w 10615628"/>
              <a:gd name="connsiteY37" fmla="*/ 4277707 h 6858000"/>
              <a:gd name="connsiteX38" fmla="*/ 1642 w 10615628"/>
              <a:gd name="connsiteY38" fmla="*/ 3679829 h 6858000"/>
              <a:gd name="connsiteX39" fmla="*/ 368893 w 10615628"/>
              <a:gd name="connsiteY39" fmla="*/ 2516307 h 6858000"/>
              <a:gd name="connsiteX40" fmla="*/ 1113509 w 10615628"/>
              <a:gd name="connsiteY40" fmla="*/ 2192619 h 6858000"/>
              <a:gd name="connsiteX41" fmla="*/ 2037232 w 10615628"/>
              <a:gd name="connsiteY41" fmla="*/ 2005556 h 6858000"/>
              <a:gd name="connsiteX42" fmla="*/ 2547311 w 10615628"/>
              <a:gd name="connsiteY42" fmla="*/ 1405116 h 6858000"/>
              <a:gd name="connsiteX43" fmla="*/ 3900863 w 10615628"/>
              <a:gd name="connsiteY43" fmla="*/ 578768 h 6858000"/>
              <a:gd name="connsiteX44" fmla="*/ 4571571 w 10615628"/>
              <a:gd name="connsiteY44" fmla="*/ 860779 h 6858000"/>
              <a:gd name="connsiteX45" fmla="*/ 6039225 w 10615628"/>
              <a:gd name="connsiteY45" fmla="*/ 631501 h 6858000"/>
              <a:gd name="connsiteX46" fmla="*/ 6449432 w 10615628"/>
              <a:gd name="connsiteY46" fmla="*/ 1932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8" h="6858000">
                <a:moveTo>
                  <a:pt x="7169275" y="5665108"/>
                </a:moveTo>
                <a:cubicBezTo>
                  <a:pt x="7360156" y="5665108"/>
                  <a:pt x="7514896" y="5819848"/>
                  <a:pt x="7514896" y="6010729"/>
                </a:cubicBezTo>
                <a:cubicBezTo>
                  <a:pt x="7514896" y="6201610"/>
                  <a:pt x="7360156" y="6356350"/>
                  <a:pt x="7169275" y="6356350"/>
                </a:cubicBezTo>
                <a:cubicBezTo>
                  <a:pt x="6978394" y="6356350"/>
                  <a:pt x="6823654" y="6201610"/>
                  <a:pt x="6823654" y="6010729"/>
                </a:cubicBezTo>
                <a:cubicBezTo>
                  <a:pt x="6823654" y="5819848"/>
                  <a:pt x="6978394" y="5665108"/>
                  <a:pt x="7169275" y="5665108"/>
                </a:cubicBezTo>
                <a:close/>
                <a:moveTo>
                  <a:pt x="10010445" y="2285547"/>
                </a:moveTo>
                <a:cubicBezTo>
                  <a:pt x="10256937" y="2285547"/>
                  <a:pt x="10456759" y="2485369"/>
                  <a:pt x="10456759" y="2731861"/>
                </a:cubicBezTo>
                <a:cubicBezTo>
                  <a:pt x="10456759" y="2978353"/>
                  <a:pt x="10256937" y="3178175"/>
                  <a:pt x="10010445" y="3178175"/>
                </a:cubicBezTo>
                <a:cubicBezTo>
                  <a:pt x="9763953" y="3178175"/>
                  <a:pt x="9564131" y="2978353"/>
                  <a:pt x="9564131" y="2731861"/>
                </a:cubicBezTo>
                <a:cubicBezTo>
                  <a:pt x="9564131" y="2485369"/>
                  <a:pt x="9763953" y="2285547"/>
                  <a:pt x="10010445" y="2285547"/>
                </a:cubicBezTo>
                <a:close/>
                <a:moveTo>
                  <a:pt x="10354144" y="1626055"/>
                </a:moveTo>
                <a:cubicBezTo>
                  <a:pt x="10498558" y="1626055"/>
                  <a:pt x="10615628" y="1743125"/>
                  <a:pt x="10615628" y="1887539"/>
                </a:cubicBezTo>
                <a:cubicBezTo>
                  <a:pt x="10615628" y="2031953"/>
                  <a:pt x="10498558" y="2149023"/>
                  <a:pt x="10354144" y="2149023"/>
                </a:cubicBezTo>
                <a:cubicBezTo>
                  <a:pt x="10209730" y="2149023"/>
                  <a:pt x="10092660" y="2031953"/>
                  <a:pt x="10092660" y="1887539"/>
                </a:cubicBezTo>
                <a:cubicBezTo>
                  <a:pt x="10092660" y="1743125"/>
                  <a:pt x="10209730" y="1626055"/>
                  <a:pt x="10354144" y="1626055"/>
                </a:cubicBezTo>
                <a:close/>
                <a:moveTo>
                  <a:pt x="1458900" y="620486"/>
                </a:moveTo>
                <a:cubicBezTo>
                  <a:pt x="1705392" y="620486"/>
                  <a:pt x="1905214" y="820308"/>
                  <a:pt x="1905214" y="1066801"/>
                </a:cubicBezTo>
                <a:cubicBezTo>
                  <a:pt x="1905214" y="1313293"/>
                  <a:pt x="1705392" y="1513115"/>
                  <a:pt x="1458900" y="1513115"/>
                </a:cubicBezTo>
                <a:cubicBezTo>
                  <a:pt x="1212408" y="1513115"/>
                  <a:pt x="1012586" y="1313293"/>
                  <a:pt x="1012586" y="1066801"/>
                </a:cubicBezTo>
                <a:cubicBezTo>
                  <a:pt x="1012586" y="820308"/>
                  <a:pt x="1212408" y="620486"/>
                  <a:pt x="1458900" y="620486"/>
                </a:cubicBezTo>
                <a:close/>
                <a:moveTo>
                  <a:pt x="6634576" y="0"/>
                </a:moveTo>
                <a:lnTo>
                  <a:pt x="10141833" y="0"/>
                </a:lnTo>
                <a:lnTo>
                  <a:pt x="10200259" y="112226"/>
                </a:lnTo>
                <a:cubicBezTo>
                  <a:pt x="10410238" y="575267"/>
                  <a:pt x="10394871" y="1153566"/>
                  <a:pt x="9914574" y="1675664"/>
                </a:cubicBezTo>
                <a:cubicBezTo>
                  <a:pt x="9716855" y="1890647"/>
                  <a:pt x="9539637" y="2125050"/>
                  <a:pt x="9361608" y="2357295"/>
                </a:cubicBezTo>
                <a:cubicBezTo>
                  <a:pt x="9193291" y="2576999"/>
                  <a:pt x="9188571" y="2830555"/>
                  <a:pt x="9334634" y="3068329"/>
                </a:cubicBezTo>
                <a:cubicBezTo>
                  <a:pt x="9495669" y="3329572"/>
                  <a:pt x="9683003" y="3577867"/>
                  <a:pt x="9815041" y="3852733"/>
                </a:cubicBezTo>
                <a:cubicBezTo>
                  <a:pt x="10050524" y="4342849"/>
                  <a:pt x="9955574" y="4825683"/>
                  <a:pt x="9376175" y="5163128"/>
                </a:cubicBezTo>
                <a:cubicBezTo>
                  <a:pt x="8901028" y="5439881"/>
                  <a:pt x="8396076" y="5450671"/>
                  <a:pt x="7869812" y="5397802"/>
                </a:cubicBezTo>
                <a:cubicBezTo>
                  <a:pt x="7414763" y="5352215"/>
                  <a:pt x="6924916" y="5316880"/>
                  <a:pt x="6545391" y="5591204"/>
                </a:cubicBezTo>
                <a:cubicBezTo>
                  <a:pt x="6238293" y="5813470"/>
                  <a:pt x="6024794" y="6166020"/>
                  <a:pt x="5772722" y="6463273"/>
                </a:cubicBezTo>
                <a:cubicBezTo>
                  <a:pt x="5693284" y="6557075"/>
                  <a:pt x="5618532" y="6655327"/>
                  <a:pt x="5542128" y="6751894"/>
                </a:cubicBezTo>
                <a:lnTo>
                  <a:pt x="5455474" y="6858000"/>
                </a:lnTo>
                <a:lnTo>
                  <a:pt x="3884321" y="6858000"/>
                </a:lnTo>
                <a:lnTo>
                  <a:pt x="3874161" y="6844415"/>
                </a:lnTo>
                <a:cubicBezTo>
                  <a:pt x="3769501" y="6682571"/>
                  <a:pt x="3725803" y="6471500"/>
                  <a:pt x="3692625" y="6276208"/>
                </a:cubicBezTo>
                <a:cubicBezTo>
                  <a:pt x="3594979" y="5704765"/>
                  <a:pt x="2996562" y="5529974"/>
                  <a:pt x="2561203" y="5655807"/>
                </a:cubicBezTo>
                <a:cubicBezTo>
                  <a:pt x="1295583" y="6024676"/>
                  <a:pt x="405172" y="5378784"/>
                  <a:pt x="69616" y="4277707"/>
                </a:cubicBezTo>
                <a:cubicBezTo>
                  <a:pt x="12162" y="4089023"/>
                  <a:pt x="22817" y="3880246"/>
                  <a:pt x="1642" y="3679829"/>
                </a:cubicBezTo>
                <a:cubicBezTo>
                  <a:pt x="-11845" y="3246492"/>
                  <a:pt x="53163" y="2840534"/>
                  <a:pt x="368893" y="2516307"/>
                </a:cubicBezTo>
                <a:cubicBezTo>
                  <a:pt x="570253" y="2309552"/>
                  <a:pt x="826642" y="2227146"/>
                  <a:pt x="1113509" y="2192619"/>
                </a:cubicBezTo>
                <a:cubicBezTo>
                  <a:pt x="1425464" y="2154856"/>
                  <a:pt x="1739170" y="2099965"/>
                  <a:pt x="2037232" y="2005556"/>
                </a:cubicBezTo>
                <a:cubicBezTo>
                  <a:pt x="2313447" y="1917890"/>
                  <a:pt x="2430109" y="1649903"/>
                  <a:pt x="2547311" y="1405116"/>
                </a:cubicBezTo>
                <a:cubicBezTo>
                  <a:pt x="2839303" y="794963"/>
                  <a:pt x="3300289" y="490428"/>
                  <a:pt x="3900863" y="578768"/>
                </a:cubicBezTo>
                <a:cubicBezTo>
                  <a:pt x="4133784" y="613024"/>
                  <a:pt x="4362118" y="739802"/>
                  <a:pt x="4571571" y="860779"/>
                </a:cubicBezTo>
                <a:cubicBezTo>
                  <a:pt x="5133169" y="1185277"/>
                  <a:pt x="5641898" y="1029502"/>
                  <a:pt x="6039225" y="631501"/>
                </a:cubicBezTo>
                <a:cubicBezTo>
                  <a:pt x="6180164" y="489888"/>
                  <a:pt x="6313483" y="339980"/>
                  <a:pt x="6449432" y="19325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024E7A-7FB9-D562-1B4D-FC2C0E219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214" y="557783"/>
            <a:ext cx="6798833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Introductions</a:t>
            </a:r>
          </a:p>
        </p:txBody>
      </p:sp>
    </p:spTree>
    <p:extLst>
      <p:ext uri="{BB962C8B-B14F-4D97-AF65-F5344CB8AC3E}">
        <p14:creationId xmlns:p14="http://schemas.microsoft.com/office/powerpoint/2010/main" val="185648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82E54-29FB-4BD1-A6E2-F5D500D04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Overview of this module</a:t>
            </a:r>
          </a:p>
        </p:txBody>
      </p:sp>
      <p:pic>
        <p:nvPicPr>
          <p:cNvPr id="7" name="Picture 6" descr="Calculator and folders">
            <a:extLst>
              <a:ext uri="{FF2B5EF4-FFF2-40B4-BE49-F238E27FC236}">
                <a16:creationId xmlns:a16="http://schemas.microsoft.com/office/drawing/2014/main" id="{78428632-1B3F-5792-DC66-6E29048D7E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11" r="32149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1E5503-9535-C105-920A-F8B5E71BF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Designed to equip you with the skills you need to get the most out of your studies at UWTSD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Taught weekly during Semesters 1 and 2 (no class on reading weeks or Bank Holidays)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Week-by-week plan available on Moodle – this can change according to your needs!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20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796C61-3902-4C2A-AD60-D926667F5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6A49EC6-053B-4ACB-9913-5C4B245E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9474" y="2353584"/>
            <a:ext cx="7276966" cy="4504413"/>
          </a:xfrm>
          <a:custGeom>
            <a:avLst/>
            <a:gdLst>
              <a:gd name="connsiteX0" fmla="*/ 1412408 w 8831334"/>
              <a:gd name="connsiteY0" fmla="*/ 4231273 h 4923095"/>
              <a:gd name="connsiteX1" fmla="*/ 1480115 w 8831334"/>
              <a:gd name="connsiteY1" fmla="*/ 4255873 h 4923095"/>
              <a:gd name="connsiteX2" fmla="*/ 1555026 w 8831334"/>
              <a:gd name="connsiteY2" fmla="*/ 4493895 h 4923095"/>
              <a:gd name="connsiteX3" fmla="*/ 1315323 w 8831334"/>
              <a:gd name="connsiteY3" fmla="*/ 4546785 h 4923095"/>
              <a:gd name="connsiteX4" fmla="*/ 1240411 w 8831334"/>
              <a:gd name="connsiteY4" fmla="*/ 4308763 h 4923095"/>
              <a:gd name="connsiteX5" fmla="*/ 1344748 w 8831334"/>
              <a:gd name="connsiteY5" fmla="*/ 4233023 h 4923095"/>
              <a:gd name="connsiteX6" fmla="*/ 1412408 w 8831334"/>
              <a:gd name="connsiteY6" fmla="*/ 4231273 h 4923095"/>
              <a:gd name="connsiteX7" fmla="*/ 622613 w 8831334"/>
              <a:gd name="connsiteY7" fmla="*/ 3711323 h 4923095"/>
              <a:gd name="connsiteX8" fmla="*/ 726058 w 8831334"/>
              <a:gd name="connsiteY8" fmla="*/ 3713477 h 4923095"/>
              <a:gd name="connsiteX9" fmla="*/ 862930 w 8831334"/>
              <a:gd name="connsiteY9" fmla="*/ 3763207 h 4923095"/>
              <a:gd name="connsiteX10" fmla="*/ 1014368 w 8831334"/>
              <a:gd name="connsiteY10" fmla="*/ 4244384 h 4923095"/>
              <a:gd name="connsiteX11" fmla="*/ 529792 w 8831334"/>
              <a:gd name="connsiteY11" fmla="*/ 4351304 h 4923095"/>
              <a:gd name="connsiteX12" fmla="*/ 378355 w 8831334"/>
              <a:gd name="connsiteY12" fmla="*/ 3870127 h 4923095"/>
              <a:gd name="connsiteX13" fmla="*/ 622613 w 8831334"/>
              <a:gd name="connsiteY13" fmla="*/ 3711323 h 4923095"/>
              <a:gd name="connsiteX14" fmla="*/ 0 w 8831334"/>
              <a:gd name="connsiteY14" fmla="*/ 0 h 4923095"/>
              <a:gd name="connsiteX15" fmla="*/ 7345477 w 8831334"/>
              <a:gd name="connsiteY15" fmla="*/ 0 h 4923095"/>
              <a:gd name="connsiteX16" fmla="*/ 7330937 w 8831334"/>
              <a:gd name="connsiteY16" fmla="*/ 57909 h 4923095"/>
              <a:gd name="connsiteX17" fmla="*/ 7204045 w 8831334"/>
              <a:gd name="connsiteY17" fmla="*/ 525057 h 4923095"/>
              <a:gd name="connsiteX18" fmla="*/ 7423939 w 8831334"/>
              <a:gd name="connsiteY18" fmla="*/ 1259431 h 4923095"/>
              <a:gd name="connsiteX19" fmla="*/ 8123848 w 8831334"/>
              <a:gd name="connsiteY19" fmla="*/ 1829863 h 4923095"/>
              <a:gd name="connsiteX20" fmla="*/ 8304560 w 8831334"/>
              <a:gd name="connsiteY20" fmla="*/ 4410617 h 4923095"/>
              <a:gd name="connsiteX21" fmla="*/ 5824906 w 8831334"/>
              <a:gd name="connsiteY21" fmla="*/ 4582246 h 4923095"/>
              <a:gd name="connsiteX22" fmla="*/ 4814027 w 8831334"/>
              <a:gd name="connsiteY22" fmla="*/ 3900391 h 4923095"/>
              <a:gd name="connsiteX23" fmla="*/ 3389336 w 8831334"/>
              <a:gd name="connsiteY23" fmla="*/ 4033298 h 4923095"/>
              <a:gd name="connsiteX24" fmla="*/ 2844266 w 8831334"/>
              <a:gd name="connsiteY24" fmla="*/ 4497245 h 4923095"/>
              <a:gd name="connsiteX25" fmla="*/ 1361823 w 8831334"/>
              <a:gd name="connsiteY25" fmla="*/ 3978831 h 4923095"/>
              <a:gd name="connsiteX26" fmla="*/ 723961 w 8831334"/>
              <a:gd name="connsiteY26" fmla="*/ 3482165 h 4923095"/>
              <a:gd name="connsiteX27" fmla="*/ 41451 w 8831334"/>
              <a:gd name="connsiteY27" fmla="*/ 3495177 h 4923095"/>
              <a:gd name="connsiteX28" fmla="*/ 0 w 8831334"/>
              <a:gd name="connsiteY28" fmla="*/ 3499960 h 492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831334" h="4923095">
                <a:moveTo>
                  <a:pt x="1412408" y="4231273"/>
                </a:moveTo>
                <a:cubicBezTo>
                  <a:pt x="1435398" y="4234988"/>
                  <a:pt x="1458395" y="4243092"/>
                  <a:pt x="1480115" y="4255873"/>
                </a:cubicBezTo>
                <a:cubicBezTo>
                  <a:pt x="1566994" y="4306997"/>
                  <a:pt x="1600533" y="4413563"/>
                  <a:pt x="1555026" y="4493895"/>
                </a:cubicBezTo>
                <a:cubicBezTo>
                  <a:pt x="1509520" y="4574228"/>
                  <a:pt x="1402201" y="4597907"/>
                  <a:pt x="1315323" y="4546785"/>
                </a:cubicBezTo>
                <a:cubicBezTo>
                  <a:pt x="1228444" y="4495662"/>
                  <a:pt x="1194905" y="4389095"/>
                  <a:pt x="1240411" y="4308763"/>
                </a:cubicBezTo>
                <a:cubicBezTo>
                  <a:pt x="1263164" y="4268597"/>
                  <a:pt x="1301371" y="4242593"/>
                  <a:pt x="1344748" y="4233023"/>
                </a:cubicBezTo>
                <a:cubicBezTo>
                  <a:pt x="1366437" y="4228237"/>
                  <a:pt x="1389419" y="4227559"/>
                  <a:pt x="1412408" y="4231273"/>
                </a:cubicBezTo>
                <a:close/>
                <a:moveTo>
                  <a:pt x="622613" y="3711323"/>
                </a:moveTo>
                <a:cubicBezTo>
                  <a:pt x="656354" y="3707209"/>
                  <a:pt x="691202" y="3707845"/>
                  <a:pt x="726058" y="3713477"/>
                </a:cubicBezTo>
                <a:cubicBezTo>
                  <a:pt x="772533" y="3720984"/>
                  <a:pt x="819023" y="3737370"/>
                  <a:pt x="862930" y="3763207"/>
                </a:cubicBezTo>
                <a:cubicBezTo>
                  <a:pt x="1038560" y="3866555"/>
                  <a:pt x="1106361" y="4081986"/>
                  <a:pt x="1014368" y="4244384"/>
                </a:cubicBezTo>
                <a:cubicBezTo>
                  <a:pt x="922373" y="4406782"/>
                  <a:pt x="705422" y="4454653"/>
                  <a:pt x="529792" y="4351304"/>
                </a:cubicBezTo>
                <a:cubicBezTo>
                  <a:pt x="354162" y="4247957"/>
                  <a:pt x="286361" y="4032525"/>
                  <a:pt x="378355" y="3870127"/>
                </a:cubicBezTo>
                <a:cubicBezTo>
                  <a:pt x="430102" y="3778778"/>
                  <a:pt x="521385" y="3723667"/>
                  <a:pt x="622613" y="3711323"/>
                </a:cubicBezTo>
                <a:close/>
                <a:moveTo>
                  <a:pt x="0" y="0"/>
                </a:moveTo>
                <a:lnTo>
                  <a:pt x="7345477" y="0"/>
                </a:lnTo>
                <a:lnTo>
                  <a:pt x="7330937" y="57909"/>
                </a:lnTo>
                <a:cubicBezTo>
                  <a:pt x="7288864" y="213626"/>
                  <a:pt x="7242961" y="368487"/>
                  <a:pt x="7204045" y="525057"/>
                </a:cubicBezTo>
                <a:cubicBezTo>
                  <a:pt x="7133676" y="809936"/>
                  <a:pt x="7207545" y="1073056"/>
                  <a:pt x="7423939" y="1259431"/>
                </a:cubicBezTo>
                <a:cubicBezTo>
                  <a:pt x="7652783" y="1456418"/>
                  <a:pt x="7881464" y="1655861"/>
                  <a:pt x="8123848" y="1829863"/>
                </a:cubicBezTo>
                <a:cubicBezTo>
                  <a:pt x="9170527" y="2581053"/>
                  <a:pt x="8902406" y="3889765"/>
                  <a:pt x="8304560" y="4410617"/>
                </a:cubicBezTo>
                <a:cubicBezTo>
                  <a:pt x="7554009" y="5063887"/>
                  <a:pt x="6697479" y="5060469"/>
                  <a:pt x="5824906" y="4582246"/>
                </a:cubicBezTo>
                <a:cubicBezTo>
                  <a:pt x="5473190" y="4390333"/>
                  <a:pt x="5153204" y="4124206"/>
                  <a:pt x="4814027" y="3900391"/>
                </a:cubicBezTo>
                <a:cubicBezTo>
                  <a:pt x="4336267" y="3586184"/>
                  <a:pt x="3821519" y="3552717"/>
                  <a:pt x="3389336" y="4033298"/>
                </a:cubicBezTo>
                <a:cubicBezTo>
                  <a:pt x="3228138" y="4212489"/>
                  <a:pt x="3051008" y="4402509"/>
                  <a:pt x="2844266" y="4497245"/>
                </a:cubicBezTo>
                <a:cubicBezTo>
                  <a:pt x="2311195" y="4741524"/>
                  <a:pt x="1799982" y="4540883"/>
                  <a:pt x="1361823" y="3978831"/>
                </a:cubicBezTo>
                <a:cubicBezTo>
                  <a:pt x="1185983" y="3753353"/>
                  <a:pt x="1004288" y="3503556"/>
                  <a:pt x="723961" y="3482165"/>
                </a:cubicBezTo>
                <a:cubicBezTo>
                  <a:pt x="497125" y="3465003"/>
                  <a:pt x="268214" y="3473242"/>
                  <a:pt x="41451" y="3495177"/>
                </a:cubicBezTo>
                <a:lnTo>
                  <a:pt x="0" y="34999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181F7-F03A-D9AE-0802-796E287B8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10563"/>
            <a:ext cx="4618072" cy="1782986"/>
          </a:xfrm>
        </p:spPr>
        <p:txBody>
          <a:bodyPr anchor="t">
            <a:normAutofit/>
          </a:bodyPr>
          <a:lstStyle/>
          <a:p>
            <a:r>
              <a:rPr lang="en-GB" dirty="0"/>
              <a:t>Module aims and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1AF5C-B76D-21F0-4315-EFAF0BB67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1050" y="810562"/>
            <a:ext cx="4349198" cy="503302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/>
              <a:t>Aim</a:t>
            </a:r>
          </a:p>
          <a:p>
            <a:pPr>
              <a:lnSpc>
                <a:spcPct val="100000"/>
              </a:lnSpc>
            </a:pPr>
            <a:r>
              <a:rPr lang="en-GB" dirty="0"/>
              <a:t>To introduce you to study and learning skills as a foundation for Higher Education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  <a:p>
            <a:pPr>
              <a:lnSpc>
                <a:spcPct val="100000"/>
              </a:lnSpc>
            </a:pPr>
            <a:r>
              <a:rPr lang="en-GB" b="1" dirty="0"/>
              <a:t>Learning outcomes</a:t>
            </a:r>
            <a:endParaRPr lang="en-GB" b="1"/>
          </a:p>
          <a:p>
            <a:pPr>
              <a:lnSpc>
                <a:spcPct val="100000"/>
              </a:lnSpc>
            </a:pPr>
            <a:r>
              <a:rPr lang="en-GB" dirty="0"/>
              <a:t>Upon successful completion of the module, you should be able to:</a:t>
            </a:r>
            <a:endParaRPr lang="en-GB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Apply learning strategies to the content of subject modules</a:t>
            </a:r>
            <a:endParaRPr lang="en-GB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Follow instructions, analyse questions and plan answers for course assignments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F8822D1B-6A0F-B43A-BC5E-A58ED4FAA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29233" y="3268629"/>
            <a:ext cx="2778808" cy="2778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462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56251-527F-6148-D19D-B2EE7896C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 formally…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BE64A-7F13-95DC-6F50-D83B0E680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continuous point of contact and support throughout your Foundation year</a:t>
            </a:r>
          </a:p>
          <a:p>
            <a:r>
              <a:rPr lang="en-GB" dirty="0"/>
              <a:t>We meet as a group weekly</a:t>
            </a:r>
          </a:p>
          <a:p>
            <a:r>
              <a:rPr lang="en-GB" dirty="0"/>
              <a:t>We’ll cover key themes and issues, aiming to build your confidence, develop your skills, and help you to become familiar with the physical and intellectual structures of University life</a:t>
            </a:r>
          </a:p>
        </p:txBody>
      </p:sp>
    </p:spTree>
    <p:extLst>
      <p:ext uri="{BB962C8B-B14F-4D97-AF65-F5344CB8AC3E}">
        <p14:creationId xmlns:p14="http://schemas.microsoft.com/office/powerpoint/2010/main" val="3193328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55C56-45DF-93A3-55DD-8C8C5D6F4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Module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13BA20-7B5A-F996-53FE-112ACDA4CE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70" r="21609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94421-7C94-B585-B484-3DD6A0AE5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fontScale="85000" lnSpcReduction="10000"/>
          </a:bodyPr>
          <a:lstStyle/>
          <a:p>
            <a:r>
              <a:rPr lang="en-GB" dirty="0"/>
              <a:t>The module is assessed by:</a:t>
            </a:r>
          </a:p>
          <a:p>
            <a:pPr marL="457200" indent="-457200">
              <a:buAutoNum type="arabicPeriod"/>
            </a:pPr>
            <a:r>
              <a:rPr lang="en-GB" dirty="0"/>
              <a:t>A 6-part portfolio you’ll complete over the course of Blocks 1-6, with deadlines after each block (75%)</a:t>
            </a:r>
          </a:p>
          <a:p>
            <a:pPr marL="457200" indent="-457200">
              <a:buAutoNum type="arabicPeriod"/>
            </a:pPr>
            <a:r>
              <a:rPr lang="en-GB" dirty="0"/>
              <a:t>A presentation at the end of Semester 2 (25%)</a:t>
            </a:r>
          </a:p>
          <a:p>
            <a:endParaRPr lang="en-GB" dirty="0"/>
          </a:p>
          <a:p>
            <a:r>
              <a:rPr lang="en-GB" dirty="0"/>
              <a:t>To pass the module, you will need to achieve an overall mean average mark of 40% or more</a:t>
            </a:r>
          </a:p>
          <a:p>
            <a:r>
              <a:rPr lang="en-GB" dirty="0"/>
              <a:t>You will also need to </a:t>
            </a:r>
            <a:r>
              <a:rPr lang="en-GB" b="1" dirty="0"/>
              <a:t>attempt </a:t>
            </a:r>
            <a:r>
              <a:rPr lang="en-GB"/>
              <a:t>every assignment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201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3EE62-3AC1-A7FF-3C4D-832A3EF68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Portfolio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D3ADF5-BD84-31A6-F00C-266B1394B2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31" r="30248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BFE22-5181-62FF-1B7E-40A67D28E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6 short (350 words) reflective pieces of writing, completed after each block of teaching</a:t>
            </a:r>
          </a:p>
          <a:p>
            <a:r>
              <a:rPr lang="en-GB" dirty="0"/>
              <a:t>75% of your mark for the module</a:t>
            </a:r>
          </a:p>
          <a:p>
            <a:r>
              <a:rPr lang="en-GB" dirty="0"/>
              <a:t>You’ll receive feedback on each piece of writing a week after the deadline, so you’ll have continuous feedback over the year.</a:t>
            </a:r>
          </a:p>
          <a:p>
            <a:r>
              <a:rPr lang="en-GB" dirty="0"/>
              <a:t>Submitted through Turnitin/Moodle</a:t>
            </a:r>
          </a:p>
        </p:txBody>
      </p:sp>
    </p:spTree>
    <p:extLst>
      <p:ext uri="{BB962C8B-B14F-4D97-AF65-F5344CB8AC3E}">
        <p14:creationId xmlns:p14="http://schemas.microsoft.com/office/powerpoint/2010/main" val="30932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E52F4-6A4D-F11C-1F77-F02FC0BEC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Portfolio 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991D-D04A-D86C-3D42-EB91C3405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Sunday 20th October 2024, 11:59 PM</a:t>
            </a:r>
          </a:p>
          <a:p>
            <a:r>
              <a:rPr lang="en-GB" dirty="0"/>
              <a:t>Sunday 24th November 2024, 11:59 PM</a:t>
            </a:r>
          </a:p>
          <a:p>
            <a:r>
              <a:rPr lang="en-GB" dirty="0"/>
              <a:t>Sunday 12th January 2025, 11:59 PM</a:t>
            </a:r>
          </a:p>
          <a:p>
            <a:r>
              <a:rPr lang="en-GB" dirty="0"/>
              <a:t>Sunday 16th February 2025, 11:59 PM</a:t>
            </a:r>
          </a:p>
          <a:p>
            <a:r>
              <a:rPr lang="en-GB" dirty="0"/>
              <a:t>Sunday 6th April 2025, 11:59 PM</a:t>
            </a:r>
          </a:p>
          <a:p>
            <a:r>
              <a:rPr lang="en-GB" dirty="0"/>
              <a:t>Sunday 4th May 2025, 11:59 PM</a:t>
            </a:r>
          </a:p>
        </p:txBody>
      </p:sp>
    </p:spTree>
    <p:extLst>
      <p:ext uri="{BB962C8B-B14F-4D97-AF65-F5344CB8AC3E}">
        <p14:creationId xmlns:p14="http://schemas.microsoft.com/office/powerpoint/2010/main" val="718158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8EC41-1A69-F496-0D1C-5E8097D12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task 1: Reflection on HPFY3002 Introduction to University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1018C-7A75-31E0-8D99-71633027C5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800" b="1" dirty="0">
                <a:effectLst/>
                <a:ea typeface="Times New Roman" panose="02020603050405020304" pitchFamily="18" charset="0"/>
              </a:rPr>
              <a:t>350 word reflection on your experiences of the module HPFY3002 Introduction to University Life</a:t>
            </a: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You should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The most important things you learned throughout HPFY3002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The strengths and weaknesses of your performance on the module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a typeface="Times New Roman" panose="02020603050405020304" pitchFamily="18" charset="0"/>
              </a:rPr>
              <a:t>The challenges you faced during the module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How what you learned on the module might help your subsequent studies</a:t>
            </a:r>
          </a:p>
          <a:p>
            <a:r>
              <a:rPr lang="en-GB" sz="1800" b="1" dirty="0">
                <a:effectLst/>
                <a:ea typeface="Times New Roman" panose="02020603050405020304" pitchFamily="18" charset="0"/>
              </a:rPr>
              <a:t>Students who passed HPFY3002 Introduction to University Life in previous years should write a 350 word reflection on their past experiences of foundation study</a:t>
            </a: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You should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The most important things you learned throughout your studies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The strengths and weaknesses of your performance on the programme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The challenges you faced during the programme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a typeface="Times New Roman" panose="02020603050405020304" pitchFamily="18" charset="0"/>
              </a:rPr>
              <a:t>Anything that you will do differently this academic year (2024-25) based on your past experiences.</a:t>
            </a:r>
            <a:endParaRPr lang="en-GB" sz="1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983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341FB-4F40-5DDB-0DA8-BF5894319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tips for reflective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E4214-04ED-EB0A-E318-2C03BAB40D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go through this in more depth in the coming weeks but for now: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Keep the task in mind as you go through this block’s study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Make notes as you go along – much easier than trying to remember everything at the end of the block!</a:t>
            </a:r>
          </a:p>
        </p:txBody>
      </p:sp>
    </p:spTree>
    <p:extLst>
      <p:ext uri="{BB962C8B-B14F-4D97-AF65-F5344CB8AC3E}">
        <p14:creationId xmlns:p14="http://schemas.microsoft.com/office/powerpoint/2010/main" val="3570322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6B86D-4716-9D0C-F3E6-ACE250B28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E5A4C-2527-EF8B-CF3D-D685841CF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5 minute presentation, with supporting visual material (e.g. PowerPoint slides)</a:t>
            </a:r>
          </a:p>
          <a:p>
            <a:r>
              <a:rPr lang="en-GB" dirty="0"/>
              <a:t>25% of your mark for the module</a:t>
            </a:r>
          </a:p>
          <a:p>
            <a:r>
              <a:rPr lang="en-GB" dirty="0"/>
              <a:t>The presentation should address: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Your learning “journey” over the course of the foundation year: where you started from, and where you are now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Aspects of the course you have enjoyed the most/found most useful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Aspects of studying and university life where you feel you have demonstrated the most improvement/gained more confidence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Whether your impressions of university life have changed over the course of the academic year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Your next steps, and what you are looking forward to next year</a:t>
            </a:r>
          </a:p>
          <a:p>
            <a:pPr marL="457200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0359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be meeting on </a:t>
            </a:r>
            <a:r>
              <a:rPr lang="en-GB" b="1" dirty="0"/>
              <a:t>Tuesday 1 October at 2pm</a:t>
            </a:r>
          </a:p>
          <a:p>
            <a:r>
              <a:rPr lang="en-GB" dirty="0"/>
              <a:t>Please 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684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Avenir Next LT Pro</vt:lpstr>
      <vt:lpstr>Posterama</vt:lpstr>
      <vt:lpstr>Times New Roman</vt:lpstr>
      <vt:lpstr>SplashVTI</vt:lpstr>
      <vt:lpstr>HPFY3001: Academic Survival Skills  Session 1: Welcome and Introductions</vt:lpstr>
      <vt:lpstr>Introductions</vt:lpstr>
      <vt:lpstr>Overview of this module</vt:lpstr>
      <vt:lpstr>Module aims and outcomes</vt:lpstr>
      <vt:lpstr>Less formally…</vt:lpstr>
      <vt:lpstr>Module assessment</vt:lpstr>
      <vt:lpstr>Portfolio</vt:lpstr>
      <vt:lpstr>Portfolio deadlines</vt:lpstr>
      <vt:lpstr>Portfolio task 1: Reflection on HPFY3002 Introduction to University Life</vt:lpstr>
      <vt:lpstr>Quick tips for reflective writing</vt:lpstr>
      <vt:lpstr>Presentation</vt:lpstr>
      <vt:lpstr>Over to you: any questions?</vt:lpstr>
      <vt:lpstr>Next time: Time management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</cp:revision>
  <dcterms:created xsi:type="dcterms:W3CDTF">2024-09-11T12:44:55Z</dcterms:created>
  <dcterms:modified xsi:type="dcterms:W3CDTF">2024-09-11T13:44:31Z</dcterms:modified>
</cp:coreProperties>
</file>