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74" r:id="rId1"/>
  </p:sldMasterIdLst>
  <p:notesMasterIdLst>
    <p:notesMasterId r:id="rId67"/>
  </p:notesMasterIdLst>
  <p:handoutMasterIdLst>
    <p:handoutMasterId r:id="rId68"/>
  </p:handoutMasterIdLst>
  <p:sldIdLst>
    <p:sldId id="256" r:id="rId2"/>
    <p:sldId id="369" r:id="rId3"/>
    <p:sldId id="371" r:id="rId4"/>
    <p:sldId id="372" r:id="rId5"/>
    <p:sldId id="373" r:id="rId6"/>
    <p:sldId id="374" r:id="rId7"/>
    <p:sldId id="376" r:id="rId8"/>
    <p:sldId id="378" r:id="rId9"/>
    <p:sldId id="379" r:id="rId10"/>
    <p:sldId id="380" r:id="rId11"/>
    <p:sldId id="381" r:id="rId12"/>
    <p:sldId id="382" r:id="rId13"/>
    <p:sldId id="383" r:id="rId14"/>
    <p:sldId id="384" r:id="rId15"/>
    <p:sldId id="385" r:id="rId16"/>
    <p:sldId id="386" r:id="rId17"/>
    <p:sldId id="387" r:id="rId18"/>
    <p:sldId id="388" r:id="rId19"/>
    <p:sldId id="389" r:id="rId20"/>
    <p:sldId id="390" r:id="rId21"/>
    <p:sldId id="411" r:id="rId22"/>
    <p:sldId id="412" r:id="rId23"/>
    <p:sldId id="413" r:id="rId24"/>
    <p:sldId id="414" r:id="rId25"/>
    <p:sldId id="391" r:id="rId26"/>
    <p:sldId id="428" r:id="rId27"/>
    <p:sldId id="429" r:id="rId28"/>
    <p:sldId id="430" r:id="rId29"/>
    <p:sldId id="432" r:id="rId30"/>
    <p:sldId id="433" r:id="rId31"/>
    <p:sldId id="392" r:id="rId32"/>
    <p:sldId id="393" r:id="rId33"/>
    <p:sldId id="394" r:id="rId34"/>
    <p:sldId id="395" r:id="rId35"/>
    <p:sldId id="396" r:id="rId36"/>
    <p:sldId id="397" r:id="rId37"/>
    <p:sldId id="408" r:id="rId38"/>
    <p:sldId id="409" r:id="rId39"/>
    <p:sldId id="410" r:id="rId40"/>
    <p:sldId id="415" r:id="rId41"/>
    <p:sldId id="416" r:id="rId42"/>
    <p:sldId id="417" r:id="rId43"/>
    <p:sldId id="418" r:id="rId44"/>
    <p:sldId id="419" r:id="rId45"/>
    <p:sldId id="420" r:id="rId46"/>
    <p:sldId id="421" r:id="rId47"/>
    <p:sldId id="422" r:id="rId48"/>
    <p:sldId id="423" r:id="rId49"/>
    <p:sldId id="424" r:id="rId50"/>
    <p:sldId id="425" r:id="rId51"/>
    <p:sldId id="426" r:id="rId52"/>
    <p:sldId id="427" r:id="rId53"/>
    <p:sldId id="398" r:id="rId54"/>
    <p:sldId id="399" r:id="rId55"/>
    <p:sldId id="400" r:id="rId56"/>
    <p:sldId id="401" r:id="rId57"/>
    <p:sldId id="431" r:id="rId58"/>
    <p:sldId id="434" r:id="rId59"/>
    <p:sldId id="435" r:id="rId60"/>
    <p:sldId id="405" r:id="rId61"/>
    <p:sldId id="406" r:id="rId62"/>
    <p:sldId id="407" r:id="rId63"/>
    <p:sldId id="402" r:id="rId64"/>
    <p:sldId id="403" r:id="rId65"/>
    <p:sldId id="404" r:id="rId66"/>
  </p:sldIdLst>
  <p:sldSz cx="9144000" cy="6858000" type="screen4x3"/>
  <p:notesSz cx="6858000" cy="90281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43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99"/>
    <a:srgbClr val="0438E0"/>
    <a:srgbClr val="7FFF00"/>
    <a:srgbClr val="D93192"/>
    <a:srgbClr val="FDA4B5"/>
    <a:srgbClr val="00279F"/>
    <a:srgbClr val="CCCCFF"/>
    <a:srgbClr val="E12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60"/>
  </p:normalViewPr>
  <p:slideViewPr>
    <p:cSldViewPr>
      <p:cViewPr varScale="1">
        <p:scale>
          <a:sx n="92" d="100"/>
          <a:sy n="92" d="100"/>
        </p:scale>
        <p:origin x="138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812" y="-78"/>
      </p:cViewPr>
      <p:guideLst>
        <p:guide orient="horz" pos="2843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6.wmf"/><Relationship Id="rId2" Type="http://schemas.openxmlformats.org/officeDocument/2006/relationships/image" Target="../media/image13.wmf"/><Relationship Id="rId1" Type="http://schemas.openxmlformats.org/officeDocument/2006/relationships/image" Target="../media/image3.wmf"/><Relationship Id="rId6" Type="http://schemas.openxmlformats.org/officeDocument/2006/relationships/image" Target="../media/image15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fld id="{CBABF896-1FD7-468F-8209-C338006F406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9485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7947DDCA-7453-48B2-B279-2FB3C8A10BB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2054" name="Rectangle 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84213"/>
            <a:ext cx="4495800" cy="33718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  <p:sp>
        <p:nvSpPr>
          <p:cNvPr id="2055" name="Rectangle 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7838"/>
            <a:ext cx="5029200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22582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94B5D8-5A27-48F6-BB3D-DB7424BA4D58}" type="slidenum">
              <a:rPr lang="en-US"/>
              <a:pPr/>
              <a:t>1</a:t>
            </a:fld>
            <a:endParaRPr lang="en-US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5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47DDCA-7453-48B2-B279-2FB3C8A10BB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423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904184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00392" y="6390482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BDAA5E2-69EF-4F58-861E-CAAF959A04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9305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BC5217A8-0E06-4059-AC45-433E2E67A85D}" type="slidenum">
              <a:rPr lang="en-US" sz="1800" smtClean="0">
                <a:latin typeface="Georgia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sz="1100" dirty="0">
              <a:solidFill>
                <a:srgbClr val="424456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216135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</p:sldLayoutIdLst>
  <p:timing>
    <p:tnLst>
      <p:par>
        <p:cTn id="1" dur="indefinite" restart="never" nodeType="tmRoot"/>
      </p:par>
    </p:tnLst>
  </p:timing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12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7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oleObject" Target="../embeddings/oleObject18.bin"/><Relationship Id="rId18" Type="http://schemas.openxmlformats.org/officeDocument/2006/relationships/oleObject" Target="../embeddings/oleObject21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7.wmf"/><Relationship Id="rId17" Type="http://schemas.openxmlformats.org/officeDocument/2006/relationships/image" Target="../media/image16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0.bin"/><Relationship Id="rId1" Type="http://schemas.openxmlformats.org/officeDocument/2006/relationships/vmlDrawing" Target="../drawings/vmlDrawing4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4.bin"/><Relationship Id="rId15" Type="http://schemas.openxmlformats.org/officeDocument/2006/relationships/oleObject" Target="../embeddings/oleObject19.bin"/><Relationship Id="rId10" Type="http://schemas.openxmlformats.org/officeDocument/2006/relationships/image" Target="../media/image6.wmf"/><Relationship Id="rId19" Type="http://schemas.openxmlformats.org/officeDocument/2006/relationships/oleObject" Target="../embeddings/oleObject22.bin"/><Relationship Id="rId4" Type="http://schemas.openxmlformats.org/officeDocument/2006/relationships/image" Target="../media/image3.wmf"/><Relationship Id="rId9" Type="http://schemas.openxmlformats.org/officeDocument/2006/relationships/oleObject" Target="../embeddings/oleObject16.bin"/><Relationship Id="rId1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oleObject" Target="../embeddings/oleObject28.bin"/><Relationship Id="rId18" Type="http://schemas.openxmlformats.org/officeDocument/2006/relationships/image" Target="../media/image24.wmf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5.bin"/><Relationship Id="rId12" Type="http://schemas.openxmlformats.org/officeDocument/2006/relationships/image" Target="../media/image21.wmf"/><Relationship Id="rId17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3.wmf"/><Relationship Id="rId20" Type="http://schemas.openxmlformats.org/officeDocument/2006/relationships/image" Target="../media/image25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18.wmf"/><Relationship Id="rId11" Type="http://schemas.openxmlformats.org/officeDocument/2006/relationships/oleObject" Target="../embeddings/oleObject27.bin"/><Relationship Id="rId5" Type="http://schemas.openxmlformats.org/officeDocument/2006/relationships/oleObject" Target="../embeddings/oleObject24.bin"/><Relationship Id="rId15" Type="http://schemas.openxmlformats.org/officeDocument/2006/relationships/oleObject" Target="../embeddings/oleObject29.bin"/><Relationship Id="rId10" Type="http://schemas.openxmlformats.org/officeDocument/2006/relationships/image" Target="../media/image20.wmf"/><Relationship Id="rId19" Type="http://schemas.openxmlformats.org/officeDocument/2006/relationships/oleObject" Target="../embeddings/oleObject31.bin"/><Relationship Id="rId4" Type="http://schemas.openxmlformats.org/officeDocument/2006/relationships/image" Target="../media/image17.wmf"/><Relationship Id="rId9" Type="http://schemas.openxmlformats.org/officeDocument/2006/relationships/oleObject" Target="../embeddings/oleObject26.bin"/><Relationship Id="rId14" Type="http://schemas.openxmlformats.org/officeDocument/2006/relationships/image" Target="../media/image2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26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27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3.w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40.wmf"/><Relationship Id="rId4" Type="http://schemas.openxmlformats.org/officeDocument/2006/relationships/oleObject" Target="../embeddings/oleObject35.bin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emf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emf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em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gif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066800"/>
            <a:ext cx="7772400" cy="1905000"/>
          </a:xfrm>
          <a:noFill/>
          <a:ln/>
        </p:spPr>
        <p:txBody>
          <a:bodyPr/>
          <a:lstStyle/>
          <a:p>
            <a:r>
              <a:rPr lang="en-US" dirty="0" smtClean="0"/>
              <a:t>Advanced Digital </a:t>
            </a:r>
            <a:r>
              <a:rPr lang="en-US" dirty="0"/>
              <a:t>M</a:t>
            </a:r>
            <a:r>
              <a:rPr lang="en-US" dirty="0" smtClean="0"/>
              <a:t>odulation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  <a:noFill/>
          <a:ln/>
        </p:spPr>
        <p:txBody>
          <a:bodyPr/>
          <a:lstStyle/>
          <a:p>
            <a:pPr marL="342900" indent="-342900"/>
            <a:r>
              <a:rPr lang="en-US" dirty="0" smtClean="0"/>
              <a:t>Professor Ian Wells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Signal </a:t>
            </a:r>
            <a:r>
              <a:rPr lang="en-US" dirty="0" smtClean="0">
                <a:latin typeface="Times New Roman" pitchFamily="18" charset="0"/>
              </a:rPr>
              <a:t>modulation </a:t>
            </a:r>
            <a:r>
              <a:rPr lang="en-US" dirty="0">
                <a:latin typeface="Times New Roman" pitchFamily="18" charset="0"/>
              </a:rPr>
              <a:t>Criteria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idx="1"/>
          </p:nvPr>
        </p:nvSpPr>
        <p:spPr>
          <a:xfrm>
            <a:off x="613792" y="1700064"/>
            <a:ext cx="8001000" cy="5029200"/>
          </a:xfrm>
          <a:ln/>
        </p:spPr>
        <p:txBody>
          <a:bodyPr/>
          <a:lstStyle/>
          <a:p>
            <a:r>
              <a:rPr lang="en-US" sz="3000" dirty="0">
                <a:latin typeface="Times New Roman" pitchFamily="18" charset="0"/>
              </a:rPr>
              <a:t>What determines how successful a receiver will be in interpreting an incoming signal?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Signal-to-noise ratio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Data rate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Bandwidth</a:t>
            </a:r>
          </a:p>
          <a:p>
            <a:r>
              <a:rPr lang="en-US" sz="3000" dirty="0">
                <a:latin typeface="Times New Roman" pitchFamily="18" charset="0"/>
              </a:rPr>
              <a:t>An increase in data rate increases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SNR decreases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bandwidth allows an increase in data rate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latin typeface="Times New Roman" pitchFamily="18" charset="0"/>
              </a:rPr>
              <a:t>Comparing </a:t>
            </a:r>
            <a:r>
              <a:rPr lang="en-US" dirty="0">
                <a:latin typeface="Times New Roman" pitchFamily="18" charset="0"/>
              </a:rPr>
              <a:t>M</a:t>
            </a:r>
            <a:r>
              <a:rPr lang="en-US" dirty="0" smtClean="0">
                <a:latin typeface="Times New Roman" pitchFamily="18" charset="0"/>
              </a:rPr>
              <a:t>odulation  </a:t>
            </a:r>
            <a:r>
              <a:rPr lang="en-US" dirty="0">
                <a:latin typeface="Times New Roman" pitchFamily="18" charset="0"/>
              </a:rPr>
              <a:t>M</a:t>
            </a:r>
            <a:r>
              <a:rPr lang="en-US" dirty="0" smtClean="0">
                <a:latin typeface="Times New Roman" pitchFamily="18" charset="0"/>
              </a:rPr>
              <a:t>ethods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822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348880"/>
            <a:ext cx="7772400" cy="4114800"/>
          </a:xfrm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Signal interference and noise immunity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Performance in the presence of noise</a:t>
            </a:r>
          </a:p>
          <a:p>
            <a:r>
              <a:rPr lang="en-US" sz="3600" dirty="0">
                <a:latin typeface="Times New Roman" pitchFamily="18" charset="0"/>
              </a:rPr>
              <a:t>Cost and complexity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The higher the signal rate to achieve a given data rate, the greater the cost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Basic </a:t>
            </a:r>
            <a:r>
              <a:rPr lang="en-US" dirty="0" smtClean="0">
                <a:latin typeface="Times New Roman" pitchFamily="18" charset="0"/>
              </a:rPr>
              <a:t>modulation Techniques (review)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83299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Digital data to analog signal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Amplitude-shift keying (ASK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Frequency-shift keying (FSK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Phase-shift keying (PSK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3200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Times New Roman" pitchFamily="18" charset="0"/>
              </a:rPr>
              <a:t>Basic Encoding Techniques</a:t>
            </a:r>
          </a:p>
        </p:txBody>
      </p:sp>
      <p:pic>
        <p:nvPicPr>
          <p:cNvPr id="1843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0"/>
            <a:ext cx="7924800" cy="678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en-US">
                <a:latin typeface="Times New Roman" pitchFamily="18" charset="0"/>
              </a:rPr>
              <a:t>Amplitude-Shift Keying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305800" cy="4648200"/>
          </a:xfrm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One binary digit represented by presence of carrier, at constant amplitude</a:t>
            </a:r>
          </a:p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Other binary digit represented by absence of carrier</a:t>
            </a: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endParaRPr lang="en-US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>
                <a:latin typeface="Times New Roman" pitchFamily="18" charset="0"/>
              </a:rPr>
              <a:t>where the carrier signal is </a:t>
            </a:r>
            <a:r>
              <a:rPr lang="en-US" i="1">
                <a:latin typeface="Times New Roman" pitchFamily="18" charset="0"/>
              </a:rPr>
              <a:t>A</a:t>
            </a:r>
            <a:r>
              <a:rPr lang="en-US">
                <a:latin typeface="Times New Roman" pitchFamily="18" charset="0"/>
              </a:rPr>
              <a:t>cos(2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en-US" i="1">
                <a:latin typeface="Times New Roman" pitchFamily="18" charset="0"/>
              </a:rPr>
              <a:t>f</a:t>
            </a:r>
            <a:r>
              <a:rPr lang="en-US" i="1" baseline="-25000">
                <a:latin typeface="Times New Roman" pitchFamily="18" charset="0"/>
              </a:rPr>
              <a:t>c</a:t>
            </a:r>
            <a:r>
              <a:rPr lang="en-US" i="1">
                <a:latin typeface="Times New Roman" pitchFamily="18" charset="0"/>
              </a:rPr>
              <a:t>t</a:t>
            </a:r>
            <a:r>
              <a:rPr lang="en-US">
                <a:latin typeface="Times New Roman" pitchFamily="18" charset="0"/>
              </a:rPr>
              <a:t>)						</a:t>
            </a:r>
          </a:p>
        </p:txBody>
      </p:sp>
      <p:graphicFrame>
        <p:nvGraphicFramePr>
          <p:cNvPr id="185348" name="Object 4"/>
          <p:cNvGraphicFramePr>
            <a:graphicFrameLocks noChangeAspect="1"/>
          </p:cNvGraphicFramePr>
          <p:nvPr/>
        </p:nvGraphicFramePr>
        <p:xfrm>
          <a:off x="2794000" y="3505200"/>
          <a:ext cx="1701800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03" name="Equation" r:id="rId3" imgW="583920" imgH="533160" progId="Equation.3">
                  <p:embed/>
                </p:oleObj>
              </mc:Choice>
              <mc:Fallback>
                <p:oleObj name="Equation" r:id="rId3" imgW="583920" imgH="53316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0" y="3505200"/>
                        <a:ext cx="1701800" cy="114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49" name="Object 5"/>
          <p:cNvGraphicFramePr>
            <a:graphicFrameLocks noChangeAspect="1"/>
          </p:cNvGraphicFramePr>
          <p:nvPr/>
        </p:nvGraphicFramePr>
        <p:xfrm>
          <a:off x="4176713" y="3559175"/>
          <a:ext cx="1858962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04" name="Equation" r:id="rId5" imgW="761760" imgH="228600" progId="Equation.3">
                  <p:embed/>
                </p:oleObj>
              </mc:Choice>
              <mc:Fallback>
                <p:oleObj name="Equation" r:id="rId5" imgW="76176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6713" y="3559175"/>
                        <a:ext cx="1858962" cy="557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0" name="Object 6"/>
          <p:cNvGraphicFramePr>
            <a:graphicFrameLocks noChangeAspect="1"/>
          </p:cNvGraphicFramePr>
          <p:nvPr/>
        </p:nvGraphicFramePr>
        <p:xfrm>
          <a:off x="4951413" y="4076700"/>
          <a:ext cx="309562" cy="43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05" name="Equation" r:id="rId7" imgW="126720" imgH="177480" progId="Equation.3">
                  <p:embed/>
                </p:oleObj>
              </mc:Choice>
              <mc:Fallback>
                <p:oleObj name="Equation" r:id="rId7" imgW="12672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1413" y="4076700"/>
                        <a:ext cx="309562" cy="433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1" name="Object 7"/>
          <p:cNvGraphicFramePr>
            <a:graphicFrameLocks noChangeAspect="1"/>
          </p:cNvGraphicFramePr>
          <p:nvPr/>
        </p:nvGraphicFramePr>
        <p:xfrm>
          <a:off x="6557963" y="3603625"/>
          <a:ext cx="1239837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06" name="Equation" r:id="rId9" imgW="507960" imgH="203040" progId="Equation.3">
                  <p:embed/>
                </p:oleObj>
              </mc:Choice>
              <mc:Fallback>
                <p:oleObj name="Equation" r:id="rId9" imgW="5079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7963" y="3603625"/>
                        <a:ext cx="1239837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2" name="Object 8"/>
          <p:cNvGraphicFramePr>
            <a:graphicFrameLocks noChangeAspect="1"/>
          </p:cNvGraphicFramePr>
          <p:nvPr/>
        </p:nvGraphicFramePr>
        <p:xfrm>
          <a:off x="6553200" y="4030663"/>
          <a:ext cx="1331913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07" name="Equation" r:id="rId11" imgW="545760" imgH="203040" progId="Equation.3">
                  <p:embed/>
                </p:oleObj>
              </mc:Choice>
              <mc:Fallback>
                <p:oleObj name="Equation" r:id="rId11" imgW="54576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4030663"/>
                        <a:ext cx="1331913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Binary Frequency-Shift Keying (BFSK)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Two binary digits represented by two different frequencies near the carrier frequency</a:t>
            </a:r>
          </a:p>
          <a:p>
            <a:endParaRPr lang="en-US" sz="3600" dirty="0">
              <a:latin typeface="Times New Roman" pitchFamily="18" charset="0"/>
            </a:endParaRPr>
          </a:p>
          <a:p>
            <a:pPr>
              <a:buFontTx/>
              <a:buNone/>
            </a:pPr>
            <a:endParaRPr lang="en-US" sz="3600" dirty="0">
              <a:latin typeface="Times New Roman" pitchFamily="18" charset="0"/>
            </a:endParaRPr>
          </a:p>
          <a:p>
            <a:pPr lvl="2"/>
            <a:r>
              <a:rPr lang="en-US" sz="2800" dirty="0">
                <a:latin typeface="Times New Roman" pitchFamily="18" charset="0"/>
              </a:rPr>
              <a:t>where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baseline="-25000" dirty="0">
                <a:latin typeface="Times New Roman" pitchFamily="18" charset="0"/>
              </a:rPr>
              <a:t>1</a:t>
            </a:r>
            <a:r>
              <a:rPr lang="en-US" sz="2800" dirty="0">
                <a:latin typeface="Times New Roman" pitchFamily="18" charset="0"/>
              </a:rPr>
              <a:t> and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baseline="-25000" dirty="0">
                <a:latin typeface="Times New Roman" pitchFamily="18" charset="0"/>
              </a:rPr>
              <a:t>2</a:t>
            </a:r>
            <a:r>
              <a:rPr lang="en-US" sz="2800" dirty="0">
                <a:latin typeface="Times New Roman" pitchFamily="18" charset="0"/>
              </a:rPr>
              <a:t> are offset from carrier frequency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dirty="0">
                <a:latin typeface="Times New Roman" pitchFamily="18" charset="0"/>
              </a:rPr>
              <a:t> by equal but opposite amounts</a:t>
            </a:r>
          </a:p>
        </p:txBody>
      </p:sp>
      <p:graphicFrame>
        <p:nvGraphicFramePr>
          <p:cNvPr id="198656" name="Object 0"/>
          <p:cNvGraphicFramePr>
            <a:graphicFrameLocks noChangeAspect="1"/>
          </p:cNvGraphicFramePr>
          <p:nvPr/>
        </p:nvGraphicFramePr>
        <p:xfrm>
          <a:off x="2503488" y="3429000"/>
          <a:ext cx="1701800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711" name="Equation" r:id="rId3" imgW="583920" imgH="533160" progId="Equation.3">
                  <p:embed/>
                </p:oleObj>
              </mc:Choice>
              <mc:Fallback>
                <p:oleObj name="Equation" r:id="rId3" imgW="583920" imgH="533160" progId="Equation.3">
                  <p:embed/>
                  <p:pic>
                    <p:nvPicPr>
                      <p:cNvPr id="0" name="Picture 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3488" y="3429000"/>
                        <a:ext cx="1701800" cy="114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8657" name="Object 1"/>
          <p:cNvGraphicFramePr>
            <a:graphicFrameLocks noChangeAspect="1"/>
          </p:cNvGraphicFramePr>
          <p:nvPr/>
        </p:nvGraphicFramePr>
        <p:xfrm>
          <a:off x="3900488" y="3497263"/>
          <a:ext cx="1828800" cy="527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712" name="Equation" r:id="rId5" imgW="749160" imgH="215640" progId="Equation.3">
                  <p:embed/>
                </p:oleObj>
              </mc:Choice>
              <mc:Fallback>
                <p:oleObj name="Equation" r:id="rId5" imgW="749160" imgH="21564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00488" y="3497263"/>
                        <a:ext cx="1828800" cy="527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8658" name="Object 2"/>
          <p:cNvGraphicFramePr>
            <a:graphicFrameLocks noChangeAspect="1"/>
          </p:cNvGraphicFramePr>
          <p:nvPr/>
        </p:nvGraphicFramePr>
        <p:xfrm>
          <a:off x="3886200" y="3954463"/>
          <a:ext cx="1858963" cy="527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713" name="Equation" r:id="rId7" imgW="761760" imgH="215640" progId="Equation.3">
                  <p:embed/>
                </p:oleObj>
              </mc:Choice>
              <mc:Fallback>
                <p:oleObj name="Equation" r:id="rId7" imgW="76176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3954463"/>
                        <a:ext cx="1858963" cy="527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8659" name="Object 3"/>
          <p:cNvGraphicFramePr>
            <a:graphicFrameLocks noChangeAspect="1"/>
          </p:cNvGraphicFramePr>
          <p:nvPr/>
        </p:nvGraphicFramePr>
        <p:xfrm>
          <a:off x="6267450" y="3527425"/>
          <a:ext cx="1239838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714" name="Equation" r:id="rId9" imgW="507960" imgH="203040" progId="Equation.3">
                  <p:embed/>
                </p:oleObj>
              </mc:Choice>
              <mc:Fallback>
                <p:oleObj name="Equation" r:id="rId9" imgW="50796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67450" y="3527425"/>
                        <a:ext cx="1239838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8660" name="Object 4"/>
          <p:cNvGraphicFramePr>
            <a:graphicFrameLocks noChangeAspect="1"/>
          </p:cNvGraphicFramePr>
          <p:nvPr/>
        </p:nvGraphicFramePr>
        <p:xfrm>
          <a:off x="6262688" y="3954463"/>
          <a:ext cx="1331912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715" name="Equation" r:id="rId11" imgW="545760" imgH="203040" progId="Equation.3">
                  <p:embed/>
                </p:oleObj>
              </mc:Choice>
              <mc:Fallback>
                <p:oleObj name="Equation" r:id="rId11" imgW="545760" imgH="203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62688" y="3954463"/>
                        <a:ext cx="1331912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>
          <a:xfrm>
            <a:off x="696144" y="5995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</a:t>
            </a:r>
          </a:p>
        </p:txBody>
      </p:sp>
      <p:sp>
        <p:nvSpPr>
          <p:cNvPr id="18944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42550"/>
            <a:ext cx="7715200" cy="5105400"/>
          </a:xfrm>
          <a:ln/>
        </p:spPr>
        <p:txBody>
          <a:bodyPr>
            <a:normAutofit lnSpcReduction="10000"/>
          </a:bodyPr>
          <a:lstStyle/>
          <a:p>
            <a:r>
              <a:rPr lang="en-US" sz="2800" dirty="0">
                <a:latin typeface="Times New Roman" pitchFamily="18" charset="0"/>
              </a:rPr>
              <a:t>More than two frequencies are used</a:t>
            </a:r>
          </a:p>
          <a:p>
            <a:r>
              <a:rPr lang="en-US" sz="2800" dirty="0">
                <a:latin typeface="Times New Roman" pitchFamily="18" charset="0"/>
              </a:rPr>
              <a:t>More bandwidth efficient but more susceptible to error</a:t>
            </a:r>
          </a:p>
          <a:p>
            <a:endParaRPr lang="en-US" sz="2800" dirty="0" smtClean="0">
              <a:latin typeface="Times New Roman" pitchFamily="18" charset="0"/>
            </a:endParaRPr>
          </a:p>
          <a:p>
            <a:endParaRPr lang="en-US" sz="2800" dirty="0">
              <a:latin typeface="Times New Roman" pitchFamily="18" charset="0"/>
            </a:endParaRPr>
          </a:p>
          <a:p>
            <a:pPr lvl="2"/>
            <a:endParaRPr lang="en-US" sz="2800" i="1" dirty="0" smtClean="0">
              <a:latin typeface="Times New Roman" pitchFamily="18" charset="0"/>
            </a:endParaRPr>
          </a:p>
          <a:p>
            <a:pPr lvl="2"/>
            <a:r>
              <a:rPr lang="en-US" sz="2800" i="1" dirty="0" smtClean="0">
                <a:latin typeface="Times New Roman" pitchFamily="18" charset="0"/>
              </a:rPr>
              <a:t>f </a:t>
            </a:r>
            <a:r>
              <a:rPr lang="en-US" sz="2800" i="1" baseline="-25000" dirty="0" err="1">
                <a:latin typeface="Times New Roman" pitchFamily="18" charset="0"/>
              </a:rPr>
              <a:t>i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+ (</a:t>
            </a:r>
            <a:r>
              <a:rPr lang="en-US" sz="2800" i="1" dirty="0">
                <a:latin typeface="Times New Roman" pitchFamily="18" charset="0"/>
              </a:rPr>
              <a:t>2i </a:t>
            </a:r>
            <a:r>
              <a:rPr lang="en-US" sz="2800" dirty="0">
                <a:latin typeface="Times New Roman" pitchFamily="18" charset="0"/>
              </a:rPr>
              <a:t>– 1 – M)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carrier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difference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M </a:t>
            </a:r>
            <a:r>
              <a:rPr lang="en-US" sz="2800" dirty="0">
                <a:latin typeface="Times New Roman" pitchFamily="18" charset="0"/>
              </a:rPr>
              <a:t>= number of different signal elements = 2 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L </a:t>
            </a:r>
            <a:r>
              <a:rPr lang="en-US" sz="2800" dirty="0">
                <a:latin typeface="Times New Roman" pitchFamily="18" charset="0"/>
              </a:rPr>
              <a:t>= number of bits per signal element</a:t>
            </a:r>
          </a:p>
        </p:txBody>
      </p:sp>
      <p:graphicFrame>
        <p:nvGraphicFramePr>
          <p:cNvPr id="18944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8203509"/>
              </p:ext>
            </p:extLst>
          </p:nvPr>
        </p:nvGraphicFramePr>
        <p:xfrm>
          <a:off x="1918048" y="2863846"/>
          <a:ext cx="3106738" cy="492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9466" name="Equation" r:id="rId3" imgW="1066680" imgH="228600" progId="Equation.3">
                  <p:embed/>
                </p:oleObj>
              </mc:Choice>
              <mc:Fallback>
                <p:oleObj name="Equation" r:id="rId3" imgW="106668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8048" y="2863846"/>
                        <a:ext cx="3106738" cy="492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9445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9781368"/>
              </p:ext>
            </p:extLst>
          </p:nvPr>
        </p:nvGraphicFramePr>
        <p:xfrm>
          <a:off x="2710136" y="3367902"/>
          <a:ext cx="1738313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9467" name="Equation" r:id="rId5" imgW="596880" imgH="177480" progId="Equation.3">
                  <p:embed/>
                </p:oleObj>
              </mc:Choice>
              <mc:Fallback>
                <p:oleObj name="Equation" r:id="rId5" imgW="596880" imgH="177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10136" y="3367902"/>
                        <a:ext cx="1738313" cy="382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sp>
        <p:nvSpPr>
          <p:cNvPr id="190467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pPr marL="609600" indent="-609600"/>
            <a:r>
              <a:rPr lang="en-US" sz="3600">
                <a:latin typeface="Times New Roman" pitchFamily="18" charset="0"/>
              </a:rPr>
              <a:t>To match data rate of input bit stream, each output signal element is held for:</a:t>
            </a:r>
          </a:p>
          <a:p>
            <a:pPr marL="990600" lvl="1" indent="-533400" algn="ctr">
              <a:buFontTx/>
              <a:buNone/>
            </a:pPr>
            <a:r>
              <a:rPr lang="en-US" sz="3200" i="1">
                <a:latin typeface="Times New Roman" pitchFamily="18" charset="0"/>
              </a:rPr>
              <a:t>T</a:t>
            </a:r>
            <a:r>
              <a:rPr lang="en-US" sz="3200" baseline="-25000">
                <a:latin typeface="Times New Roman" pitchFamily="18" charset="0"/>
              </a:rPr>
              <a:t>s</a:t>
            </a:r>
            <a:r>
              <a:rPr lang="en-US" sz="3200">
                <a:latin typeface="Times New Roman" pitchFamily="18" charset="0"/>
              </a:rPr>
              <a:t>=</a:t>
            </a:r>
            <a:r>
              <a:rPr lang="en-US" sz="3200" i="1">
                <a:latin typeface="Times New Roman" pitchFamily="18" charset="0"/>
              </a:rPr>
              <a:t>LT</a:t>
            </a:r>
            <a:r>
              <a:rPr lang="en-US" sz="3200">
                <a:latin typeface="Times New Roman" pitchFamily="18" charset="0"/>
              </a:rPr>
              <a:t> seconds</a:t>
            </a:r>
          </a:p>
          <a:p>
            <a:pPr marL="1371600" lvl="2" indent="-457200"/>
            <a:r>
              <a:rPr lang="en-US" sz="2800">
                <a:latin typeface="Times New Roman" pitchFamily="18" charset="0"/>
              </a:rPr>
              <a:t>where </a:t>
            </a:r>
            <a:r>
              <a:rPr lang="en-US" sz="2800" i="1">
                <a:latin typeface="Times New Roman" pitchFamily="18" charset="0"/>
              </a:rPr>
              <a:t>T</a:t>
            </a:r>
            <a:r>
              <a:rPr lang="en-US" sz="2800">
                <a:latin typeface="Times New Roman" pitchFamily="18" charset="0"/>
              </a:rPr>
              <a:t>  is the bit period (data rate = 1/</a:t>
            </a:r>
            <a:r>
              <a:rPr lang="en-US" sz="2800" i="1">
                <a:latin typeface="Times New Roman" pitchFamily="18" charset="0"/>
              </a:rPr>
              <a:t>T</a:t>
            </a:r>
            <a:r>
              <a:rPr lang="en-US" sz="2800">
                <a:latin typeface="Times New Roman" pitchFamily="18" charset="0"/>
              </a:rPr>
              <a:t>)</a:t>
            </a:r>
          </a:p>
          <a:p>
            <a:pPr marL="609600" indent="-609600"/>
            <a:r>
              <a:rPr lang="en-US" sz="3600">
                <a:latin typeface="Times New Roman" pitchFamily="18" charset="0"/>
              </a:rPr>
              <a:t>So, one signal element encodes </a:t>
            </a:r>
            <a:r>
              <a:rPr lang="en-US" sz="3600" i="1">
                <a:latin typeface="Times New Roman" pitchFamily="18" charset="0"/>
              </a:rPr>
              <a:t>L</a:t>
            </a:r>
            <a:r>
              <a:rPr lang="en-US" sz="3600">
                <a:latin typeface="Times New Roman" pitchFamily="18" charset="0"/>
              </a:rPr>
              <a:t> bits</a:t>
            </a:r>
            <a:endParaRPr lang="en-US" sz="3600" baseline="-2500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pic>
        <p:nvPicPr>
          <p:cNvPr id="1914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286000"/>
            <a:ext cx="8991600" cy="317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>
          <a:xfrm>
            <a:off x="700336" y="489992"/>
            <a:ext cx="7543549" cy="1143000"/>
          </a:xfrm>
        </p:spPr>
        <p:txBody>
          <a:bodyPr/>
          <a:lstStyle/>
          <a:p>
            <a:r>
              <a:rPr lang="en-US">
                <a:latin typeface="Times New Roman" pitchFamily="18" charset="0"/>
              </a:rPr>
              <a:t>Phase-Shift Keying (PSK)</a:t>
            </a:r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556792"/>
            <a:ext cx="8431025" cy="518160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Two-level PSK (BPSK)</a:t>
            </a:r>
          </a:p>
          <a:p>
            <a:pPr lvl="1"/>
            <a:r>
              <a:rPr lang="en-US">
                <a:latin typeface="Times New Roman" pitchFamily="18" charset="0"/>
              </a:rPr>
              <a:t>Uses two phases to represent binary digits</a:t>
            </a:r>
          </a:p>
          <a:p>
            <a:pPr lvl="1">
              <a:buFontTx/>
              <a:buNone/>
            </a:pPr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>
              <a:buFontTx/>
              <a:buNone/>
            </a:pPr>
            <a:endParaRPr lang="en-US">
              <a:latin typeface="Times New Roman" pitchFamily="18" charset="0"/>
            </a:endParaRPr>
          </a:p>
        </p:txBody>
      </p:sp>
      <p:graphicFrame>
        <p:nvGraphicFramePr>
          <p:cNvPr id="19251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6825155"/>
              </p:ext>
            </p:extLst>
          </p:nvPr>
        </p:nvGraphicFramePr>
        <p:xfrm>
          <a:off x="2148136" y="3156992"/>
          <a:ext cx="1651692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26" name="Equation" r:id="rId3" imgW="583920" imgH="533160" progId="Equation.3">
                  <p:embed/>
                </p:oleObj>
              </mc:Choice>
              <mc:Fallback>
                <p:oleObj name="Equation" r:id="rId3" imgW="583920" imgH="53316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8136" y="3156992"/>
                        <a:ext cx="1651692" cy="11461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17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3101698"/>
              </p:ext>
            </p:extLst>
          </p:nvPr>
        </p:nvGraphicFramePr>
        <p:xfrm>
          <a:off x="3443536" y="3233192"/>
          <a:ext cx="1804227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27" name="Equation" r:id="rId5" imgW="761760" imgH="228600" progId="Equation.3">
                  <p:embed/>
                </p:oleObj>
              </mc:Choice>
              <mc:Fallback>
                <p:oleObj name="Equation" r:id="rId5" imgW="76176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43536" y="3233192"/>
                        <a:ext cx="1804227" cy="558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18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18332449"/>
              </p:ext>
            </p:extLst>
          </p:nvPr>
        </p:nvGraphicFramePr>
        <p:xfrm>
          <a:off x="3443537" y="3690392"/>
          <a:ext cx="2346574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28" name="Equation" r:id="rId7" imgW="990360" imgH="228600" progId="Equation.3">
                  <p:embed/>
                </p:oleObj>
              </mc:Choice>
              <mc:Fallback>
                <p:oleObj name="Equation" r:id="rId7" imgW="99036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43537" y="3690392"/>
                        <a:ext cx="2346574" cy="5572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19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8417953"/>
              </p:ext>
            </p:extLst>
          </p:nvPr>
        </p:nvGraphicFramePr>
        <p:xfrm>
          <a:off x="5881936" y="3255417"/>
          <a:ext cx="1203332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29" name="Equation" r:id="rId9" imgW="507960" imgH="203040" progId="Equation.3">
                  <p:embed/>
                </p:oleObj>
              </mc:Choice>
              <mc:Fallback>
                <p:oleObj name="Equation" r:id="rId9" imgW="5079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1936" y="3255417"/>
                        <a:ext cx="1203332" cy="495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0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2656573"/>
              </p:ext>
            </p:extLst>
          </p:nvPr>
        </p:nvGraphicFramePr>
        <p:xfrm>
          <a:off x="5881937" y="3690392"/>
          <a:ext cx="1292696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30" name="Equation" r:id="rId11" imgW="545760" imgH="203040" progId="Equation.3">
                  <p:embed/>
                </p:oleObj>
              </mc:Choice>
              <mc:Fallback>
                <p:oleObj name="Equation" r:id="rId11" imgW="54576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1937" y="3690392"/>
                        <a:ext cx="1292696" cy="495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1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0225263"/>
              </p:ext>
            </p:extLst>
          </p:nvPr>
        </p:nvGraphicFramePr>
        <p:xfrm>
          <a:off x="2879975" y="4506367"/>
          <a:ext cx="969136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31" name="Equation" r:id="rId13" imgW="342720" imgH="533160" progId="Equation.3">
                  <p:embed/>
                </p:oleObj>
              </mc:Choice>
              <mc:Fallback>
                <p:oleObj name="Equation" r:id="rId13" imgW="342720" imgH="53316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79975" y="4506367"/>
                        <a:ext cx="969136" cy="11461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2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4202009"/>
              </p:ext>
            </p:extLst>
          </p:nvPr>
        </p:nvGraphicFramePr>
        <p:xfrm>
          <a:off x="3443536" y="4528592"/>
          <a:ext cx="1804227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32" name="Equation" r:id="rId15" imgW="761760" imgH="228600" progId="Equation.3">
                  <p:embed/>
                </p:oleObj>
              </mc:Choice>
              <mc:Fallback>
                <p:oleObj name="Equation" r:id="rId15" imgW="761760" imgH="22860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43536" y="4528592"/>
                        <a:ext cx="1804227" cy="558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3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07203030"/>
              </p:ext>
            </p:extLst>
          </p:nvPr>
        </p:nvGraphicFramePr>
        <p:xfrm>
          <a:off x="3443537" y="5061992"/>
          <a:ext cx="2044586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33" name="Equation" r:id="rId16" imgW="863280" imgH="228600" progId="Equation.3">
                  <p:embed/>
                </p:oleObj>
              </mc:Choice>
              <mc:Fallback>
                <p:oleObj name="Equation" r:id="rId16" imgW="863280" imgH="2286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43537" y="5061992"/>
                        <a:ext cx="2044586" cy="5572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4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0721027"/>
              </p:ext>
            </p:extLst>
          </p:nvPr>
        </p:nvGraphicFramePr>
        <p:xfrm>
          <a:off x="5881936" y="4550817"/>
          <a:ext cx="1203332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34" name="Equation" r:id="rId18" imgW="507960" imgH="203040" progId="Equation.3">
                  <p:embed/>
                </p:oleObj>
              </mc:Choice>
              <mc:Fallback>
                <p:oleObj name="Equation" r:id="rId18" imgW="507960" imgH="203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1936" y="4550817"/>
                        <a:ext cx="1203332" cy="495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5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5503274"/>
              </p:ext>
            </p:extLst>
          </p:nvPr>
        </p:nvGraphicFramePr>
        <p:xfrm>
          <a:off x="5881937" y="5061992"/>
          <a:ext cx="1292696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635" name="Equation" r:id="rId19" imgW="545760" imgH="203040" progId="Equation.3">
                  <p:embed/>
                </p:oleObj>
              </mc:Choice>
              <mc:Fallback>
                <p:oleObj name="Equation" r:id="rId19" imgW="545760" imgH="203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1937" y="5061992"/>
                        <a:ext cx="1292696" cy="495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>
          <a:xfrm>
            <a:off x="696144" y="980728"/>
            <a:ext cx="7772400" cy="1143000"/>
          </a:xfrm>
        </p:spPr>
        <p:txBody>
          <a:bodyPr>
            <a:normAutofit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420888"/>
            <a:ext cx="8229600" cy="432435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Differential PSK (DPSK)</a:t>
            </a:r>
          </a:p>
          <a:p>
            <a:pPr lvl="1"/>
            <a:r>
              <a:rPr lang="en-US">
                <a:latin typeface="Times New Roman" pitchFamily="18" charset="0"/>
              </a:rPr>
              <a:t>Phase shift with reference to previous bit</a:t>
            </a:r>
          </a:p>
          <a:p>
            <a:pPr lvl="2"/>
            <a:r>
              <a:rPr lang="en-US">
                <a:latin typeface="Times New Roman" pitchFamily="18" charset="0"/>
              </a:rPr>
              <a:t>Binary 0 – signal burst of same phase as previous signal burst</a:t>
            </a:r>
          </a:p>
          <a:p>
            <a:pPr lvl="2"/>
            <a:r>
              <a:rPr lang="en-US">
                <a:latin typeface="Times New Roman" pitchFamily="18" charset="0"/>
              </a:rPr>
              <a:t>Binary 1 – signal burst of opposite phase to previous signal burst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7772400" cy="1143000"/>
          </a:xfrm>
        </p:spPr>
        <p:txBody>
          <a:bodyPr>
            <a:normAutofit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>
          <a:xfrm>
            <a:off x="0" y="1219200"/>
            <a:ext cx="9144000" cy="563880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Four-level PSK (QPSK)</a:t>
            </a:r>
          </a:p>
          <a:p>
            <a:pPr lvl="1"/>
            <a:r>
              <a:rPr lang="en-US">
                <a:latin typeface="Times New Roman" pitchFamily="18" charset="0"/>
              </a:rPr>
              <a:t>Each element represents more than one bit</a:t>
            </a:r>
          </a:p>
        </p:txBody>
      </p:sp>
      <p:graphicFrame>
        <p:nvGraphicFramePr>
          <p:cNvPr id="194564" name="Object 4"/>
          <p:cNvGraphicFramePr>
            <a:graphicFrameLocks noChangeAspect="1"/>
          </p:cNvGraphicFramePr>
          <p:nvPr/>
        </p:nvGraphicFramePr>
        <p:xfrm>
          <a:off x="1905000" y="2819400"/>
          <a:ext cx="2438400" cy="3581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3" name="Equation" r:id="rId3" imgW="583920" imgH="812520" progId="Equation.3">
                  <p:embed/>
                </p:oleObj>
              </mc:Choice>
              <mc:Fallback>
                <p:oleObj name="Equation" r:id="rId3" imgW="583920" imgH="81252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2819400"/>
                        <a:ext cx="2438400" cy="3581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5" name="Object 5"/>
          <p:cNvGraphicFramePr>
            <a:graphicFrameLocks noChangeAspect="1"/>
          </p:cNvGraphicFramePr>
          <p:nvPr/>
        </p:nvGraphicFramePr>
        <p:xfrm>
          <a:off x="3962400" y="2667000"/>
          <a:ext cx="2438400" cy="989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4" name="Equation" r:id="rId5" imgW="1066680" imgH="431640" progId="Equation.3">
                  <p:embed/>
                </p:oleObj>
              </mc:Choice>
              <mc:Fallback>
                <p:oleObj name="Equation" r:id="rId5" imgW="106668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667000"/>
                        <a:ext cx="2438400" cy="989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6" name="Object 6"/>
          <p:cNvGraphicFramePr>
            <a:graphicFrameLocks noChangeAspect="1"/>
          </p:cNvGraphicFramePr>
          <p:nvPr/>
        </p:nvGraphicFramePr>
        <p:xfrm>
          <a:off x="7467600" y="2971800"/>
          <a:ext cx="403225" cy="403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5" name="Equation" r:id="rId7" imgW="164880" imgH="164880" progId="Equation.3">
                  <p:embed/>
                </p:oleObj>
              </mc:Choice>
              <mc:Fallback>
                <p:oleObj name="Equation" r:id="rId7" imgW="164880" imgH="1648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2971800"/>
                        <a:ext cx="403225" cy="403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7" name="Object 7"/>
          <p:cNvGraphicFramePr>
            <a:graphicFrameLocks noChangeAspect="1"/>
          </p:cNvGraphicFramePr>
          <p:nvPr/>
        </p:nvGraphicFramePr>
        <p:xfrm>
          <a:off x="3962400" y="3581400"/>
          <a:ext cx="2667000" cy="1009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6" name="Equation" r:id="rId9" imgW="1143000" imgH="431640" progId="Equation.3">
                  <p:embed/>
                </p:oleObj>
              </mc:Choice>
              <mc:Fallback>
                <p:oleObj name="Equation" r:id="rId9" imgW="1143000" imgH="431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3581400"/>
                        <a:ext cx="2667000" cy="1009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8" name="Object 8"/>
          <p:cNvGraphicFramePr>
            <a:graphicFrameLocks noChangeAspect="1"/>
          </p:cNvGraphicFramePr>
          <p:nvPr/>
        </p:nvGraphicFramePr>
        <p:xfrm>
          <a:off x="3962400" y="4572000"/>
          <a:ext cx="2667000" cy="1009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7" name="Equation" r:id="rId11" imgW="1143000" imgH="431640" progId="Equation.3">
                  <p:embed/>
                </p:oleObj>
              </mc:Choice>
              <mc:Fallback>
                <p:oleObj name="Equation" r:id="rId11" imgW="1143000" imgH="431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4572000"/>
                        <a:ext cx="2667000" cy="1009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9" name="Object 9"/>
          <p:cNvGraphicFramePr>
            <a:graphicFrameLocks noChangeAspect="1"/>
          </p:cNvGraphicFramePr>
          <p:nvPr/>
        </p:nvGraphicFramePr>
        <p:xfrm>
          <a:off x="3851275" y="5486400"/>
          <a:ext cx="2889250" cy="100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8" name="Equation" r:id="rId13" imgW="1155600" imgH="431640" progId="Equation.3">
                  <p:embed/>
                </p:oleObj>
              </mc:Choice>
              <mc:Fallback>
                <p:oleObj name="Equation" r:id="rId13" imgW="1155600" imgH="431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275" y="5486400"/>
                        <a:ext cx="2889250" cy="1000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70" name="Object 10"/>
          <p:cNvGraphicFramePr>
            <a:graphicFrameLocks noChangeAspect="1"/>
          </p:cNvGraphicFramePr>
          <p:nvPr/>
        </p:nvGraphicFramePr>
        <p:xfrm>
          <a:off x="7467600" y="3871913"/>
          <a:ext cx="465138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9" name="Equation" r:id="rId15" imgW="190440" imgH="177480" progId="Equation.3">
                  <p:embed/>
                </p:oleObj>
              </mc:Choice>
              <mc:Fallback>
                <p:oleObj name="Equation" r:id="rId15" imgW="190440" imgH="177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3871913"/>
                        <a:ext cx="465138" cy="433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71" name="Object 11"/>
          <p:cNvGraphicFramePr>
            <a:graphicFrameLocks noChangeAspect="1"/>
          </p:cNvGraphicFramePr>
          <p:nvPr/>
        </p:nvGraphicFramePr>
        <p:xfrm>
          <a:off x="7467600" y="4786313"/>
          <a:ext cx="495300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70" name="Equation" r:id="rId17" imgW="203040" imgH="177480" progId="Equation.3">
                  <p:embed/>
                </p:oleObj>
              </mc:Choice>
              <mc:Fallback>
                <p:oleObj name="Equation" r:id="rId17" imgW="203040" imgH="177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4786313"/>
                        <a:ext cx="495300" cy="433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72" name="Object 12"/>
          <p:cNvGraphicFramePr>
            <a:graphicFrameLocks noChangeAspect="1"/>
          </p:cNvGraphicFramePr>
          <p:nvPr/>
        </p:nvGraphicFramePr>
        <p:xfrm>
          <a:off x="7467600" y="5624513"/>
          <a:ext cx="434975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71" name="Equation" r:id="rId19" imgW="177480" imgH="177480" progId="Equation.3">
                  <p:embed/>
                </p:oleObj>
              </mc:Choice>
              <mc:Fallback>
                <p:oleObj name="Equation" r:id="rId19" imgW="177480" imgH="177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5624513"/>
                        <a:ext cx="434975" cy="433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>
          <a:xfrm>
            <a:off x="780728" y="841648"/>
            <a:ext cx="7772400" cy="1143000"/>
          </a:xfrm>
        </p:spPr>
        <p:txBody>
          <a:bodyPr>
            <a:normAutofit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2060848"/>
            <a:ext cx="8028384" cy="4572000"/>
          </a:xfrm>
          <a:ln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Multilevel PSK</a:t>
            </a:r>
          </a:p>
          <a:p>
            <a:pPr lvl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Using multiple phase angles with each angle having more than one amplitude, multiple signals elements can be achieved</a:t>
            </a: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D</a:t>
            </a:r>
            <a:r>
              <a:rPr lang="en-US" sz="2800" dirty="0">
                <a:latin typeface="Times New Roman" pitchFamily="18" charset="0"/>
              </a:rPr>
              <a:t> = modulation rate, </a:t>
            </a:r>
            <a:r>
              <a:rPr lang="en-US" sz="2800" dirty="0" smtClean="0">
                <a:latin typeface="Times New Roman" pitchFamily="18" charset="0"/>
              </a:rPr>
              <a:t>known as baud rate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R</a:t>
            </a:r>
            <a:r>
              <a:rPr lang="en-US" sz="2800" dirty="0">
                <a:latin typeface="Times New Roman" pitchFamily="18" charset="0"/>
              </a:rPr>
              <a:t> = data rate, </a:t>
            </a:r>
            <a:r>
              <a:rPr lang="en-US" sz="2800" dirty="0" smtClean="0">
                <a:latin typeface="Times New Roman" pitchFamily="18" charset="0"/>
              </a:rPr>
              <a:t>bps (also called bit rate)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M</a:t>
            </a:r>
            <a:r>
              <a:rPr lang="en-US" sz="2800" dirty="0">
                <a:latin typeface="Times New Roman" pitchFamily="18" charset="0"/>
              </a:rPr>
              <a:t> = number of different signal elements = 2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L</a:t>
            </a:r>
            <a:r>
              <a:rPr lang="en-US" sz="2800" dirty="0">
                <a:latin typeface="Times New Roman" pitchFamily="18" charset="0"/>
              </a:rPr>
              <a:t> = number of bits per signal element</a:t>
            </a:r>
          </a:p>
        </p:txBody>
      </p:sp>
      <p:graphicFrame>
        <p:nvGraphicFramePr>
          <p:cNvPr id="19558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2701753"/>
              </p:ext>
            </p:extLst>
          </p:nvPr>
        </p:nvGraphicFramePr>
        <p:xfrm>
          <a:off x="3752528" y="3661048"/>
          <a:ext cx="2667000" cy="1079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599" name="Equation" r:id="rId3" imgW="1066680" imgH="431640" progId="Equation.3">
                  <p:embed/>
                </p:oleObj>
              </mc:Choice>
              <mc:Fallback>
                <p:oleObj name="Equation" r:id="rId3" imgW="106668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2528" y="3661048"/>
                        <a:ext cx="2667000" cy="1079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64704"/>
            <a:ext cx="7772400" cy="1143000"/>
          </a:xfrm>
        </p:spPr>
        <p:txBody>
          <a:bodyPr>
            <a:normAutofit/>
          </a:bodyPr>
          <a:lstStyle/>
          <a:p>
            <a:r>
              <a:rPr lang="en-US">
                <a:latin typeface="Times New Roman" pitchFamily="18" charset="0"/>
              </a:rPr>
              <a:t>Quadrature Amplitude Modulation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2564904"/>
            <a:ext cx="7571184" cy="3828256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QAM is a combination of ASK and PSK</a:t>
            </a:r>
          </a:p>
          <a:p>
            <a:pPr lvl="1"/>
            <a:r>
              <a:rPr lang="en-US" dirty="0">
                <a:latin typeface="Times New Roman" pitchFamily="18" charset="0"/>
              </a:rPr>
              <a:t>Two different signals sent simultaneously on the same carrier </a:t>
            </a:r>
            <a:r>
              <a:rPr lang="en-US" dirty="0" smtClean="0">
                <a:latin typeface="Times New Roman" pitchFamily="18" charset="0"/>
              </a:rPr>
              <a:t>frequency where the signals can have different amplitudes</a:t>
            </a:r>
            <a:endParaRPr lang="en-US" dirty="0">
              <a:latin typeface="Times New Roman" pitchFamily="18" charset="0"/>
            </a:endParaRPr>
          </a:p>
        </p:txBody>
      </p:sp>
      <p:graphicFrame>
        <p:nvGraphicFramePr>
          <p:cNvPr id="1966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5200067"/>
              </p:ext>
            </p:extLst>
          </p:nvPr>
        </p:nvGraphicFramePr>
        <p:xfrm>
          <a:off x="1259632" y="4376936"/>
          <a:ext cx="5873750" cy="625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6623" name="Equation" r:id="rId3" imgW="2145960" imgH="228600" progId="Equation.3">
                  <p:embed/>
                </p:oleObj>
              </mc:Choice>
              <mc:Fallback>
                <p:oleObj name="Equation" r:id="rId3" imgW="214596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4376936"/>
                        <a:ext cx="5873750" cy="625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hasor </a:t>
            </a:r>
            <a:r>
              <a:rPr lang="en-GB" dirty="0"/>
              <a:t>D</a:t>
            </a:r>
            <a:r>
              <a:rPr lang="en-GB" dirty="0" smtClean="0"/>
              <a:t>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219122"/>
            <a:ext cx="8229600" cy="3730158"/>
          </a:xfrm>
        </p:spPr>
        <p:txBody>
          <a:bodyPr/>
          <a:lstStyle/>
          <a:p>
            <a:r>
              <a:rPr lang="en-GB" dirty="0" smtClean="0"/>
              <a:t>The magnitude (A) and phase (</a:t>
            </a:r>
            <a:r>
              <a:rPr lang="en-GB" dirty="0" smtClean="0">
                <a:sym typeface="Symbol"/>
              </a:rPr>
              <a:t></a:t>
            </a:r>
            <a:r>
              <a:rPr lang="en-GB" dirty="0" smtClean="0"/>
              <a:t>)of a modulated signal can be represented as a </a:t>
            </a:r>
            <a:r>
              <a:rPr lang="en-GB" sz="2800" dirty="0" smtClean="0"/>
              <a:t>PHASOR DIAGRAM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383868" y="4005064"/>
            <a:ext cx="2376264" cy="1296144"/>
            <a:chOff x="1619672" y="3069754"/>
            <a:chExt cx="2376264" cy="1296144"/>
          </a:xfrm>
        </p:grpSpPr>
        <p:cxnSp>
          <p:nvCxnSpPr>
            <p:cNvPr id="5" name="Straight Arrow Connector 4"/>
            <p:cNvCxnSpPr/>
            <p:nvPr/>
          </p:nvCxnSpPr>
          <p:spPr>
            <a:xfrm rot="5400000" flipH="1" flipV="1">
              <a:off x="1259632" y="3717032"/>
              <a:ext cx="129614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>
              <a:off x="1619672" y="4149080"/>
              <a:ext cx="237626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 flipV="1">
              <a:off x="1907704" y="3645024"/>
              <a:ext cx="1152128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>
              <a:off x="2267744" y="3933056"/>
              <a:ext cx="288032" cy="360040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267744" y="3429000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A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627784" y="3717032"/>
              <a:ext cx="34496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  <a:sym typeface="Symbol"/>
                </a:rPr>
                <a:t></a:t>
              </a:r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209800"/>
            <a:ext cx="8229600" cy="3883496"/>
          </a:xfrm>
        </p:spPr>
        <p:txBody>
          <a:bodyPr/>
          <a:lstStyle/>
          <a:p>
            <a:r>
              <a:rPr lang="en-GB" dirty="0" smtClean="0"/>
              <a:t>The combination of possible states in a modulation scheme gives a constellation diagram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547664" y="4005064"/>
            <a:ext cx="5040560" cy="1872208"/>
            <a:chOff x="1331640" y="3212976"/>
            <a:chExt cx="5040560" cy="1872208"/>
          </a:xfrm>
        </p:grpSpPr>
        <p:cxnSp>
          <p:nvCxnSpPr>
            <p:cNvPr id="5" name="Straight Connector 4"/>
            <p:cNvCxnSpPr/>
            <p:nvPr/>
          </p:nvCxnSpPr>
          <p:spPr>
            <a:xfrm rot="5400000">
              <a:off x="1403648" y="4149080"/>
              <a:ext cx="18722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1331640" y="4077072"/>
              <a:ext cx="20882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val 9"/>
            <p:cNvSpPr/>
            <p:nvPr/>
          </p:nvSpPr>
          <p:spPr>
            <a:xfrm>
              <a:off x="2267744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3203848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1475656" y="3212976"/>
              <a:ext cx="69923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ASK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18" name="Straight Connector 17"/>
            <p:cNvCxnSpPr/>
            <p:nvPr/>
          </p:nvCxnSpPr>
          <p:spPr>
            <a:xfrm rot="5400000">
              <a:off x="4355976" y="4149080"/>
              <a:ext cx="18722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4283968" y="4077072"/>
              <a:ext cx="20882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al 19"/>
            <p:cNvSpPr/>
            <p:nvPr/>
          </p:nvSpPr>
          <p:spPr>
            <a:xfrm>
              <a:off x="4355976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6084168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4427984" y="3212976"/>
              <a:ext cx="69923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PSK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895" y="2058913"/>
            <a:ext cx="8229600" cy="4324350"/>
          </a:xfrm>
        </p:spPr>
        <p:txBody>
          <a:bodyPr/>
          <a:lstStyle/>
          <a:p>
            <a:r>
              <a:rPr lang="en-GB" dirty="0" smtClean="0"/>
              <a:t>Signals with phases other than 0 and </a:t>
            </a:r>
            <a:r>
              <a:rPr lang="el-GR" dirty="0" smtClean="0"/>
              <a:t>π</a:t>
            </a:r>
            <a:r>
              <a:rPr lang="en-GB" dirty="0" smtClean="0"/>
              <a:t> relative to the carrier give a 2-D diagram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2267744" y="3429000"/>
            <a:ext cx="3783590" cy="2632358"/>
            <a:chOff x="1835696" y="2564904"/>
            <a:chExt cx="3783590" cy="2632358"/>
          </a:xfrm>
        </p:grpSpPr>
        <p:cxnSp>
          <p:nvCxnSpPr>
            <p:cNvPr id="9" name="Straight Connector 8"/>
            <p:cNvCxnSpPr/>
            <p:nvPr/>
          </p:nvCxnSpPr>
          <p:spPr>
            <a:xfrm rot="5400000">
              <a:off x="3059832" y="4005064"/>
              <a:ext cx="2016224" cy="0"/>
            </a:xfrm>
            <a:prstGeom prst="line">
              <a:avLst/>
            </a:prstGeom>
            <a:ln w="25400">
              <a:head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>
              <a:endCxn id="25" idx="1"/>
            </p:cNvCxnSpPr>
            <p:nvPr/>
          </p:nvCxnSpPr>
          <p:spPr>
            <a:xfrm flipV="1">
              <a:off x="2987824" y="3989095"/>
              <a:ext cx="2376264" cy="15969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al 10"/>
            <p:cNvSpPr/>
            <p:nvPr/>
          </p:nvSpPr>
          <p:spPr>
            <a:xfrm>
              <a:off x="3059832" y="32129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3059832" y="465313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835696" y="2780928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QPSK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4860032" y="32129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4860032" y="465313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923928" y="2564904"/>
              <a:ext cx="38343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Q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23" name="Straight Connector 22"/>
            <p:cNvCxnSpPr/>
            <p:nvPr/>
          </p:nvCxnSpPr>
          <p:spPr>
            <a:xfrm rot="10800000">
              <a:off x="4067944" y="3284984"/>
              <a:ext cx="792088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5364088" y="3789040"/>
              <a:ext cx="25519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I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26" name="Straight Connector 25"/>
            <p:cNvCxnSpPr/>
            <p:nvPr/>
          </p:nvCxnSpPr>
          <p:spPr>
            <a:xfrm rot="5400000" flipH="1" flipV="1">
              <a:off x="4544380" y="3600636"/>
              <a:ext cx="783704" cy="838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716016" y="2780928"/>
              <a:ext cx="45095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11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2915816" y="2852936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01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915816" y="4797152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00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4788024" y="4797152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10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</p:grp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066800"/>
          </a:xfrm>
        </p:spPr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24350"/>
          </a:xfrm>
        </p:spPr>
        <p:txBody>
          <a:bodyPr/>
          <a:lstStyle/>
          <a:p>
            <a:r>
              <a:rPr lang="en-GB" dirty="0" smtClean="0"/>
              <a:t>A sinusoidal signal of a given phase can be resolved into the sum of two component sine waves at </a:t>
            </a:r>
            <a:r>
              <a:rPr lang="en-GB" dirty="0" smtClean="0">
                <a:sym typeface="Symbol"/>
              </a:rPr>
              <a:t>/2 relative to one another:</a:t>
            </a:r>
          </a:p>
          <a:p>
            <a:pPr lvl="1"/>
            <a:r>
              <a:rPr lang="en-GB" dirty="0" smtClean="0">
                <a:sym typeface="Symbol"/>
              </a:rPr>
              <a:t>The I (in phase) component – (blue)</a:t>
            </a:r>
          </a:p>
          <a:p>
            <a:pPr lvl="1"/>
            <a:r>
              <a:rPr lang="en-GB" dirty="0" smtClean="0">
                <a:sym typeface="Symbol"/>
              </a:rPr>
              <a:t>The Q (</a:t>
            </a:r>
            <a:r>
              <a:rPr lang="en-GB" dirty="0" err="1" smtClean="0">
                <a:sym typeface="Symbol"/>
              </a:rPr>
              <a:t>quadrature</a:t>
            </a:r>
            <a:r>
              <a:rPr lang="en-GB" dirty="0" smtClean="0">
                <a:sym typeface="Symbol"/>
              </a:rPr>
              <a:t>) component – (green)</a:t>
            </a:r>
          </a:p>
          <a:p>
            <a:endParaRPr lang="en-GB" dirty="0"/>
          </a:p>
        </p:txBody>
      </p:sp>
      <p:pic>
        <p:nvPicPr>
          <p:cNvPr id="2150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885859"/>
            <a:ext cx="3995936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Matlab 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fs</a:t>
            </a:r>
            <a:r>
              <a:rPr lang="en-GB" dirty="0" smtClean="0"/>
              <a:t>=10000;</a:t>
            </a:r>
          </a:p>
          <a:p>
            <a:r>
              <a:rPr lang="en-GB" dirty="0" smtClean="0"/>
              <a:t>k=0:1/fs:0.03;</a:t>
            </a:r>
          </a:p>
          <a:p>
            <a:r>
              <a:rPr lang="en-GB" dirty="0" err="1" smtClean="0"/>
              <a:t>inphase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(2*pi*100*k);</a:t>
            </a:r>
          </a:p>
          <a:p>
            <a:r>
              <a:rPr lang="en-GB" dirty="0" err="1" smtClean="0"/>
              <a:t>quadrature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</a:t>
            </a:r>
            <a:r>
              <a:rPr lang="en-GB" dirty="0" err="1" smtClean="0"/>
              <a:t>k+pi</a:t>
            </a:r>
            <a:r>
              <a:rPr lang="en-GB" dirty="0" smtClean="0"/>
              <a:t>/2);</a:t>
            </a:r>
          </a:p>
          <a:p>
            <a:r>
              <a:rPr lang="en-GB" dirty="0" err="1" smtClean="0"/>
              <a:t>qpsk</a:t>
            </a:r>
            <a:r>
              <a:rPr lang="en-GB" dirty="0" smtClean="0"/>
              <a:t>=</a:t>
            </a:r>
            <a:r>
              <a:rPr lang="en-GB" dirty="0" err="1" smtClean="0"/>
              <a:t>quadrature+inphase</a:t>
            </a:r>
            <a:r>
              <a:rPr lang="en-GB" dirty="0" smtClean="0"/>
              <a:t>;</a:t>
            </a:r>
          </a:p>
          <a:p>
            <a:r>
              <a:rPr lang="en-GB" dirty="0" smtClean="0"/>
              <a:t>plot(</a:t>
            </a:r>
            <a:r>
              <a:rPr lang="en-GB" dirty="0" err="1" smtClean="0"/>
              <a:t>k,inphase,'.',k,quadrature,k,qpsk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xlabel</a:t>
            </a:r>
            <a:r>
              <a:rPr lang="en-GB" dirty="0" smtClean="0"/>
              <a:t>('Time')</a:t>
            </a:r>
          </a:p>
          <a:p>
            <a:r>
              <a:rPr lang="en-GB" dirty="0" err="1" smtClean="0"/>
              <a:t>ylabel</a:t>
            </a:r>
            <a:r>
              <a:rPr lang="en-GB" dirty="0" smtClean="0"/>
              <a:t>('Amplitude')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Exponential Modulation: FSK and MSK</a:t>
            </a:r>
            <a:endParaRPr lang="en-GB" dirty="0"/>
          </a:p>
        </p:txBody>
      </p:sp>
      <p:pic>
        <p:nvPicPr>
          <p:cNvPr id="2304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188824"/>
            <a:ext cx="7846913" cy="443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Modulation Index</a:t>
            </a:r>
            <a:endParaRPr lang="en-GB" dirty="0"/>
          </a:p>
        </p:txBody>
      </p:sp>
      <p:pic>
        <p:nvPicPr>
          <p:cNvPr id="2314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8324" y="2132856"/>
            <a:ext cx="6458109" cy="448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p:pic>
        <p:nvPicPr>
          <p:cNvPr id="2324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1798" y="2060848"/>
            <a:ext cx="5866985" cy="4797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p:pic>
        <p:nvPicPr>
          <p:cNvPr id="2334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1938" y="2209800"/>
            <a:ext cx="6920123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Multilevel 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have more than two phase or amplitude states then we can send more than one bit of information per symbol</a:t>
            </a:r>
          </a:p>
          <a:p>
            <a:r>
              <a:rPr lang="en-GB" dirty="0" smtClean="0"/>
              <a:t>For an M point constellation we can send k bits/symbol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8439694"/>
              </p:ext>
            </p:extLst>
          </p:nvPr>
        </p:nvGraphicFramePr>
        <p:xfrm>
          <a:off x="2915816" y="4581128"/>
          <a:ext cx="2016020" cy="6120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077" name="Equation" r:id="rId3" imgW="711000" imgH="215640" progId="Equation.3">
                  <p:embed/>
                </p:oleObj>
              </mc:Choice>
              <mc:Fallback>
                <p:oleObj name="Equation" r:id="rId3" imgW="71100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4581128"/>
                        <a:ext cx="2016020" cy="61200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</a:t>
            </a:r>
            <a:r>
              <a:rPr lang="en-GB" dirty="0" smtClean="0"/>
              <a:t>modulation: QPSK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65" y="2492896"/>
            <a:ext cx="8180736" cy="374441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73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modulation: QPSK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2060848"/>
            <a:ext cx="7085588" cy="4831082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52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modulation: QPSK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916832"/>
            <a:ext cx="7490234" cy="482453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7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QPSK: S-P Converter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2239709"/>
            <a:ext cx="8227439" cy="435764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6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 Constellation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6894" y="1988840"/>
            <a:ext cx="5689402" cy="480629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0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Multilevel modulation: 8PSK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attach a k bit label to each point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scheme is vulnerable to noise since the differences between each point are small.</a:t>
            </a:r>
          </a:p>
          <a:p>
            <a:endParaRPr lang="en-GB" dirty="0" smtClean="0"/>
          </a:p>
          <a:p>
            <a:endParaRPr lang="en-GB" dirty="0"/>
          </a:p>
        </p:txBody>
      </p:sp>
      <p:cxnSp>
        <p:nvCxnSpPr>
          <p:cNvPr id="4" name="Straight Connector 3"/>
          <p:cNvCxnSpPr/>
          <p:nvPr/>
        </p:nvCxnSpPr>
        <p:spPr>
          <a:xfrm rot="5400000">
            <a:off x="2591780" y="3969060"/>
            <a:ext cx="2952328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483768" y="4005064"/>
            <a:ext cx="3240360" cy="1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30598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0598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35696" y="2780928"/>
            <a:ext cx="841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8PSK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8600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8600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Oval 19"/>
          <p:cNvSpPr/>
          <p:nvPr/>
        </p:nvSpPr>
        <p:spPr>
          <a:xfrm>
            <a:off x="3995936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522007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Oval 21"/>
          <p:cNvSpPr/>
          <p:nvPr/>
        </p:nvSpPr>
        <p:spPr>
          <a:xfrm>
            <a:off x="3995936" y="50131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Oval 22"/>
          <p:cNvSpPr/>
          <p:nvPr/>
        </p:nvSpPr>
        <p:spPr>
          <a:xfrm>
            <a:off x="269979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364088" y="357301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004048" y="299695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139952" y="2564904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076056" y="4725144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139952" y="515719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627784" y="4869160"/>
            <a:ext cx="574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051720" y="3573016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203848" y="285293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084168" y="2708920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 bit change GREY CODE is used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34" name="Straight Arrow Connector 33"/>
          <p:cNvCxnSpPr/>
          <p:nvPr/>
        </p:nvCxnSpPr>
        <p:spPr>
          <a:xfrm rot="16200000" flipV="1">
            <a:off x="5040052" y="3465004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10800000" flipV="1">
            <a:off x="5364088" y="2996952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047" y="644656"/>
            <a:ext cx="8229600" cy="1066800"/>
          </a:xfrm>
        </p:spPr>
        <p:txBody>
          <a:bodyPr>
            <a:normAutofit/>
          </a:bodyPr>
          <a:lstStyle/>
          <a:p>
            <a:r>
              <a:rPr lang="en-GB" dirty="0" smtClean="0"/>
              <a:t>Multilevel modulation: 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055" y="1480914"/>
            <a:ext cx="8229600" cy="4324350"/>
          </a:xfrm>
        </p:spPr>
        <p:txBody>
          <a:bodyPr/>
          <a:lstStyle/>
          <a:p>
            <a:r>
              <a:rPr lang="en-GB" dirty="0" smtClean="0"/>
              <a:t>In QAM (</a:t>
            </a:r>
            <a:r>
              <a:rPr lang="en-GB" dirty="0" err="1" smtClean="0"/>
              <a:t>Quadrature</a:t>
            </a:r>
            <a:r>
              <a:rPr lang="en-GB" dirty="0" smtClean="0"/>
              <a:t> Amplitude Modulation) we modulate amplitude and phase such that the points lie on a square grid (also called QASK- </a:t>
            </a:r>
            <a:r>
              <a:rPr lang="en-GB" dirty="0" err="1" smtClean="0"/>
              <a:t>Quadrature</a:t>
            </a:r>
            <a:r>
              <a:rPr lang="en-GB" dirty="0" smtClean="0"/>
              <a:t> Amplitude Shift Keying)</a:t>
            </a:r>
            <a:endParaRPr lang="en-GB" dirty="0"/>
          </a:p>
        </p:txBody>
      </p:sp>
      <p:grpSp>
        <p:nvGrpSpPr>
          <p:cNvPr id="15" name="Group 14"/>
          <p:cNvGrpSpPr/>
          <p:nvPr/>
        </p:nvGrpSpPr>
        <p:grpSpPr>
          <a:xfrm>
            <a:off x="2339752" y="3576623"/>
            <a:ext cx="3744416" cy="2952328"/>
            <a:chOff x="2195736" y="3429000"/>
            <a:chExt cx="3744416" cy="2952328"/>
          </a:xfrm>
        </p:grpSpPr>
        <p:cxnSp>
          <p:nvCxnSpPr>
            <p:cNvPr id="4" name="Straight Connector 3"/>
            <p:cNvCxnSpPr/>
            <p:nvPr/>
          </p:nvCxnSpPr>
          <p:spPr>
            <a:xfrm rot="5400000">
              <a:off x="2807804" y="4905164"/>
              <a:ext cx="2952328" cy="0"/>
            </a:xfrm>
            <a:prstGeom prst="line">
              <a:avLst/>
            </a:prstGeom>
            <a:ln w="25400">
              <a:head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/>
            <p:cNvCxnSpPr/>
            <p:nvPr/>
          </p:nvCxnSpPr>
          <p:spPr>
            <a:xfrm>
              <a:off x="2699792" y="5013176"/>
              <a:ext cx="3240360" cy="1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val 5"/>
            <p:cNvSpPr/>
            <p:nvPr/>
          </p:nvSpPr>
          <p:spPr>
            <a:xfrm>
              <a:off x="313184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7" name="Oval 6"/>
            <p:cNvSpPr/>
            <p:nvPr/>
          </p:nvSpPr>
          <p:spPr>
            <a:xfrm>
              <a:off x="313184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195736" y="3573016"/>
              <a:ext cx="105349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16QAM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4644008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313184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385192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29208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4644008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313184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059832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27" name="Oval 26"/>
            <p:cNvSpPr/>
            <p:nvPr/>
          </p:nvSpPr>
          <p:spPr>
            <a:xfrm>
              <a:off x="385192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529208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385192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4644008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29208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/>
            <p:cNvSpPr/>
            <p:nvPr/>
          </p:nvSpPr>
          <p:spPr>
            <a:xfrm>
              <a:off x="4644008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385192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29208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3707904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4572000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5220072" y="4005064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3059832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3779912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4572000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5292080" y="4653136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3059832" y="5373216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3779912" y="537321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4572000" y="537321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5292080" y="5373216"/>
              <a:ext cx="6093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3059832" y="6021288"/>
              <a:ext cx="6093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3779912" y="6021288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4572000" y="6021288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5220072" y="6021288"/>
              <a:ext cx="59413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</p:grp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QAM we have 4 bits/symbol and hence 4 times the data rate</a:t>
            </a:r>
          </a:p>
          <a:p>
            <a:r>
              <a:rPr lang="en-GB" dirty="0" smtClean="0"/>
              <a:t>Multilevel modulation increases the data rate by a factor of k for a given bandwidth, but its more vulnerable to noise and interference due to the reduced constellation point spacing</a:t>
            </a:r>
          </a:p>
          <a:p>
            <a:r>
              <a:rPr lang="en-GB" dirty="0" smtClean="0"/>
              <a:t>QAM is more robust than MPSK since it has  amore efficient packing of its constellation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of a rectangular pulse has a </a:t>
            </a:r>
            <a:r>
              <a:rPr lang="en-GB" dirty="0" err="1" smtClean="0"/>
              <a:t>sinc</a:t>
            </a:r>
            <a:r>
              <a:rPr lang="en-GB" dirty="0" smtClean="0"/>
              <a:t> (</a:t>
            </a:r>
            <a:r>
              <a:rPr lang="en-GB" dirty="0" err="1" smtClean="0"/>
              <a:t>sinx</a:t>
            </a:r>
            <a:r>
              <a:rPr lang="en-GB" dirty="0" smtClean="0"/>
              <a:t>/x) shaped spectrum</a:t>
            </a:r>
            <a:endParaRPr lang="en-GB" dirty="0"/>
          </a:p>
        </p:txBody>
      </p:sp>
      <p:pic>
        <p:nvPicPr>
          <p:cNvPr id="217090" name="Picture 2"/>
          <p:cNvPicPr>
            <a:picLocks noChangeAspect="1" noChangeArrowheads="1"/>
          </p:cNvPicPr>
          <p:nvPr/>
        </p:nvPicPr>
        <p:blipFill>
          <a:blip r:embed="rId2" cstate="print"/>
          <a:srcRect l="5833" t="15487" r="20092" b="61284"/>
          <a:stretch>
            <a:fillRect/>
          </a:stretch>
        </p:blipFill>
        <p:spPr bwMode="auto">
          <a:xfrm>
            <a:off x="971600" y="3140968"/>
            <a:ext cx="5580112" cy="250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of rectangular (unfiltered) linear modulation (on a log scale) is as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we include the main lobe only its bandwidth is: (where </a:t>
            </a:r>
            <a:r>
              <a:rPr lang="en-GB" dirty="0" err="1" smtClean="0"/>
              <a:t>r</a:t>
            </a:r>
            <a:r>
              <a:rPr lang="en-GB" sz="1800" dirty="0" err="1" smtClean="0"/>
              <a:t>s</a:t>
            </a:r>
            <a:r>
              <a:rPr lang="en-GB" dirty="0" smtClean="0"/>
              <a:t> is symbol rate)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12524" t="52884" r="24387" b="22408"/>
          <a:stretch>
            <a:fillRect/>
          </a:stretch>
        </p:blipFill>
        <p:spPr bwMode="auto">
          <a:xfrm>
            <a:off x="2627784" y="3356992"/>
            <a:ext cx="3096344" cy="1735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9315260"/>
              </p:ext>
            </p:extLst>
          </p:nvPr>
        </p:nvGraphicFramePr>
        <p:xfrm>
          <a:off x="3131840" y="5835725"/>
          <a:ext cx="1800200" cy="8100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125" name="Equation" r:id="rId4" imgW="507960" imgH="228600" progId="Equation.3">
                  <p:embed/>
                </p:oleObj>
              </mc:Choice>
              <mc:Fallback>
                <p:oleObj name="Equation" r:id="rId4" imgW="50796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5835725"/>
                        <a:ext cx="1800200" cy="81009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Multilevel modulation does not increase the bandwidth and it is also more efficient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sidelobes</a:t>
            </a:r>
            <a:r>
              <a:rPr lang="en-GB" dirty="0" smtClean="0"/>
              <a:t> are however more of a problem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73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492896"/>
            <a:ext cx="7560840" cy="267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83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04864"/>
            <a:ext cx="7416824" cy="3861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93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7416824" cy="454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44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132856"/>
            <a:ext cx="7996677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55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8100392" cy="3847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65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848"/>
            <a:ext cx="8028384" cy="3405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pic>
        <p:nvPicPr>
          <p:cNvPr id="2375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0867" y="2348880"/>
            <a:ext cx="6102265" cy="4237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pic>
        <p:nvPicPr>
          <p:cNvPr id="2385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7956376" cy="219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pic>
        <p:nvPicPr>
          <p:cNvPr id="2396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060848"/>
            <a:ext cx="7814444" cy="3613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pic>
        <p:nvPicPr>
          <p:cNvPr id="2406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2060848"/>
            <a:ext cx="8090148" cy="3824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pic>
        <p:nvPicPr>
          <p:cNvPr id="2416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90475"/>
            <a:ext cx="891984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pic>
        <p:nvPicPr>
          <p:cNvPr id="2426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060848"/>
            <a:ext cx="7731274" cy="4125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pic>
        <p:nvPicPr>
          <p:cNvPr id="2437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583" y="2420888"/>
            <a:ext cx="8164129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pic>
        <p:nvPicPr>
          <p:cNvPr id="2447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76872"/>
            <a:ext cx="8100392" cy="3064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pic>
        <p:nvPicPr>
          <p:cNvPr id="2457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3652" y="2564904"/>
            <a:ext cx="7965207" cy="3148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pic>
        <p:nvPicPr>
          <p:cNvPr id="2467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492896"/>
            <a:ext cx="6658955" cy="4233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types of demodulation:</a:t>
            </a:r>
          </a:p>
          <a:p>
            <a:r>
              <a:rPr lang="en-GB" dirty="0" smtClean="0"/>
              <a:t>COHERENT</a:t>
            </a:r>
          </a:p>
          <a:p>
            <a:pPr lvl="1"/>
            <a:r>
              <a:rPr lang="en-GB" dirty="0" smtClean="0"/>
              <a:t>Makes use of a replica carrier signal at the receiver</a:t>
            </a:r>
          </a:p>
          <a:p>
            <a:pPr lvl="1"/>
            <a:r>
              <a:rPr lang="en-GB" dirty="0" smtClean="0"/>
              <a:t>Allows absolute phase information to be used</a:t>
            </a:r>
          </a:p>
          <a:p>
            <a:r>
              <a:rPr lang="en-GB" dirty="0" smtClean="0"/>
              <a:t>NON-COHERENT</a:t>
            </a:r>
          </a:p>
          <a:p>
            <a:pPr lvl="1"/>
            <a:r>
              <a:rPr lang="en-GB" dirty="0" smtClean="0"/>
              <a:t>No carrier replica and can use only amplitude, frequency or relative phase information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PSK - Multiply the received signal by a carrier replica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19498" r="17095" b="41507"/>
          <a:stretch>
            <a:fillRect/>
          </a:stretch>
        </p:blipFill>
        <p:spPr bwMode="auto">
          <a:xfrm>
            <a:off x="2267744" y="3212976"/>
            <a:ext cx="4145754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66925"/>
            <a:ext cx="8229600" cy="4324350"/>
          </a:xfrm>
        </p:spPr>
        <p:txBody>
          <a:bodyPr/>
          <a:lstStyle/>
          <a:p>
            <a:r>
              <a:rPr lang="en-GB" dirty="0" err="1" smtClean="0"/>
              <a:t>Lowpass</a:t>
            </a:r>
            <a:r>
              <a:rPr lang="en-GB" dirty="0" smtClean="0"/>
              <a:t> filter the signal to remove high frequencies</a:t>
            </a:r>
          </a:p>
          <a:p>
            <a:r>
              <a:rPr lang="en-GB" dirty="0" smtClean="0"/>
              <a:t>This regenerates the signal as shown in the line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109537" indent="0">
              <a:buNone/>
            </a:pPr>
            <a:r>
              <a:rPr lang="en-GB" dirty="0" smtClean="0"/>
              <a:t>ASK can be demodulated in the same way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40452" r="17095" b="41507"/>
          <a:stretch>
            <a:fillRect/>
          </a:stretch>
        </p:blipFill>
        <p:spPr bwMode="auto">
          <a:xfrm>
            <a:off x="1907704" y="4203148"/>
            <a:ext cx="4673378" cy="168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Arrow Connector 5"/>
          <p:cNvCxnSpPr/>
          <p:nvPr/>
        </p:nvCxnSpPr>
        <p:spPr>
          <a:xfrm rot="16200000" flipH="1">
            <a:off x="2519772" y="4185084"/>
            <a:ext cx="1080120" cy="288032"/>
          </a:xfrm>
          <a:prstGeom prst="straightConnector1">
            <a:avLst/>
          </a:prstGeom>
          <a:ln w="5080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pic>
        <p:nvPicPr>
          <p:cNvPr id="220163" name="Picture 3"/>
          <p:cNvPicPr>
            <a:picLocks noChangeAspect="1" noChangeArrowheads="1"/>
          </p:cNvPicPr>
          <p:nvPr/>
        </p:nvPicPr>
        <p:blipFill>
          <a:blip r:embed="rId2" cstate="print"/>
          <a:srcRect t="8905" b="60274"/>
          <a:stretch>
            <a:fillRect/>
          </a:stretch>
        </p:blipFill>
        <p:spPr bwMode="auto">
          <a:xfrm>
            <a:off x="107504" y="2348880"/>
            <a:ext cx="8650502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 Demodulation</a:t>
            </a:r>
            <a:r>
              <a:rPr lang="en-GB" dirty="0"/>
              <a:t>:</a:t>
            </a:r>
            <a:r>
              <a:rPr lang="en-GB" dirty="0" smtClean="0"/>
              <a:t> Coherent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206546"/>
            <a:ext cx="8387938" cy="424679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56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QPSK Demodulation: Coherent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8100" y="2060849"/>
            <a:ext cx="6898276" cy="4758442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28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QPSK Demodulation: Coherent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096" y="2276872"/>
            <a:ext cx="8222352" cy="4057082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42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 uses the amplitude information in a classic envelope detector</a:t>
            </a:r>
          </a:p>
        </p:txBody>
      </p:sp>
      <p:pic>
        <p:nvPicPr>
          <p:cNvPr id="272388" name="Picture 4" descr="http://www.st-andrews.ac.uk/~www_pa/Scots_Guide/RadCom/part9/fig2.gif"/>
          <p:cNvPicPr>
            <a:picLocks noChangeAspect="1" noChangeArrowheads="1"/>
          </p:cNvPicPr>
          <p:nvPr/>
        </p:nvPicPr>
        <p:blipFill>
          <a:blip r:embed="rId2" cstate="print"/>
          <a:srcRect l="4066" t="6522" r="4452" b="23913"/>
          <a:stretch>
            <a:fillRect/>
          </a:stretch>
        </p:blipFill>
        <p:spPr bwMode="auto">
          <a:xfrm>
            <a:off x="251520" y="2636912"/>
            <a:ext cx="7493333" cy="2664296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0472" y="2011680"/>
            <a:ext cx="7239000" cy="4846320"/>
          </a:xfrm>
        </p:spPr>
        <p:txBody>
          <a:bodyPr/>
          <a:lstStyle/>
          <a:p>
            <a:r>
              <a:rPr lang="en-GB" dirty="0" smtClean="0"/>
              <a:t>PSK uses the phase difference and it compares the current symbol with the previous symbol to obtain this</a:t>
            </a:r>
          </a:p>
          <a:p>
            <a:pPr lvl="1"/>
            <a:r>
              <a:rPr lang="en-GB" dirty="0" smtClean="0"/>
              <a:t>In Phase	= +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pPr lvl="1"/>
            <a:r>
              <a:rPr lang="en-GB" dirty="0" smtClean="0"/>
              <a:t>Out of Phase	= -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259632" y="4419987"/>
            <a:ext cx="5328592" cy="2055133"/>
            <a:chOff x="971600" y="4005064"/>
            <a:chExt cx="5328592" cy="2055133"/>
          </a:xfrm>
        </p:grpSpPr>
        <p:sp>
          <p:nvSpPr>
            <p:cNvPr id="4" name="Flowchart: Summing Junction 3"/>
            <p:cNvSpPr/>
            <p:nvPr/>
          </p:nvSpPr>
          <p:spPr>
            <a:xfrm>
              <a:off x="3131840" y="4221088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835696" y="5229200"/>
              <a:ext cx="1008112" cy="830997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T, </a:t>
              </a:r>
            </a:p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delay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355976" y="4005064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8" name="Straight Arrow Connector 7"/>
            <p:cNvCxnSpPr/>
            <p:nvPr/>
          </p:nvCxnSpPr>
          <p:spPr>
            <a:xfrm>
              <a:off x="971600" y="4509120"/>
              <a:ext cx="223224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3635896" y="4509120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5364088" y="4509120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endCxn id="5" idx="1"/>
            </p:cNvCxnSpPr>
            <p:nvPr/>
          </p:nvCxnSpPr>
          <p:spPr>
            <a:xfrm flipV="1">
              <a:off x="1475656" y="5644699"/>
              <a:ext cx="360040" cy="16549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 flipH="1" flipV="1">
              <a:off x="899592" y="5085184"/>
              <a:ext cx="1152128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>
              <a:off x="2843808" y="5661248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5400000" flipH="1" flipV="1">
              <a:off x="2915816" y="5229200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FSK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59832" y="2924944"/>
            <a:ext cx="1584176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Envelope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Detector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91680" y="2564904"/>
            <a:ext cx="1008112" cy="15696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Band Pass Filter</a:t>
            </a:r>
          </a:p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fc-fd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899592" y="3356992"/>
            <a:ext cx="792088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899592" y="5085184"/>
            <a:ext cx="864096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1691680" y="4365104"/>
            <a:ext cx="1008112" cy="15696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Band Pass Filter</a:t>
            </a:r>
          </a:p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fc+fd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131840" y="4725144"/>
            <a:ext cx="1584176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Envelope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Detector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868144" y="4005064"/>
            <a:ext cx="158417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Decision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Flowchart: Or 16"/>
          <p:cNvSpPr/>
          <p:nvPr/>
        </p:nvSpPr>
        <p:spPr>
          <a:xfrm>
            <a:off x="4716016" y="3861048"/>
            <a:ext cx="648072" cy="648072"/>
          </a:xfrm>
          <a:prstGeom prst="flowChar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7380312" y="4221088"/>
            <a:ext cx="648072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23528" y="4221088"/>
            <a:ext cx="576064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rot="5400000">
            <a:off x="35496" y="422108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4644008" y="3356992"/>
            <a:ext cx="360040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4716016" y="5157192"/>
            <a:ext cx="360040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rot="5400000" flipH="1" flipV="1">
            <a:off x="4752020" y="3609020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5400000">
            <a:off x="4752020" y="4905164"/>
            <a:ext cx="6480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6" idx="3"/>
            <a:endCxn id="5" idx="1"/>
          </p:cNvCxnSpPr>
          <p:nvPr/>
        </p:nvCxnSpPr>
        <p:spPr>
          <a:xfrm flipV="1">
            <a:off x="2699792" y="3340443"/>
            <a:ext cx="360040" cy="92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14" idx="3"/>
            <a:endCxn id="15" idx="1"/>
          </p:cNvCxnSpPr>
          <p:nvPr/>
        </p:nvCxnSpPr>
        <p:spPr>
          <a:xfrm flipV="1">
            <a:off x="2699792" y="5140643"/>
            <a:ext cx="432048" cy="92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5364088" y="4221088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5076056" y="3356992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tx1"/>
                </a:solidFill>
              </a:rPr>
              <a:t>-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5076056" y="4437112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tx1"/>
                </a:solidFill>
              </a:rPr>
              <a:t>+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221186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7895" r="3005" b="47368"/>
          <a:stretch>
            <a:fillRect/>
          </a:stretch>
        </p:blipFill>
        <p:spPr bwMode="auto">
          <a:xfrm>
            <a:off x="1547664" y="2209800"/>
            <a:ext cx="5688632" cy="4029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51975" r="3005" b="11185"/>
          <a:stretch>
            <a:fillRect/>
          </a:stretch>
        </p:blipFill>
        <p:spPr bwMode="auto">
          <a:xfrm>
            <a:off x="1619672" y="2348880"/>
            <a:ext cx="6912768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222210" name="Picture 2"/>
          <p:cNvPicPr>
            <a:picLocks noChangeAspect="1" noChangeArrowheads="1"/>
          </p:cNvPicPr>
          <p:nvPr/>
        </p:nvPicPr>
        <p:blipFill>
          <a:blip r:embed="rId2" cstate="print"/>
          <a:srcRect l="6109" t="4020" r="8661" b="56281"/>
          <a:stretch>
            <a:fillRect/>
          </a:stretch>
        </p:blipFill>
        <p:spPr bwMode="auto">
          <a:xfrm>
            <a:off x="1043608" y="1988840"/>
            <a:ext cx="6300192" cy="4200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1490416165</TotalTime>
  <Pages>55</Pages>
  <Words>1169</Words>
  <Application>Microsoft Office PowerPoint</Application>
  <PresentationFormat>On-screen Show (4:3)</PresentationFormat>
  <Paragraphs>305</Paragraphs>
  <Slides>65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4" baseType="lpstr">
      <vt:lpstr>Arial</vt:lpstr>
      <vt:lpstr>Cordia New</vt:lpstr>
      <vt:lpstr>Georgia</vt:lpstr>
      <vt:lpstr>Symbol</vt:lpstr>
      <vt:lpstr>Times New Roman</vt:lpstr>
      <vt:lpstr>Trebuchet MS</vt:lpstr>
      <vt:lpstr>Wingdings 2</vt:lpstr>
      <vt:lpstr>Theme1</vt:lpstr>
      <vt:lpstr>Equation</vt:lpstr>
      <vt:lpstr>Advanced Digital Modulation</vt:lpstr>
      <vt:lpstr>Signal modulation Criteria</vt:lpstr>
      <vt:lpstr>Comparing Modulation  Methods</vt:lpstr>
      <vt:lpstr>Basic modulation Techniques (review)</vt:lpstr>
      <vt:lpstr>Basic Encoding Techniques</vt:lpstr>
      <vt:lpstr>Amplitude-Shift Keying</vt:lpstr>
      <vt:lpstr>Binary Frequency-Shift Keying (BFSK)</vt:lpstr>
      <vt:lpstr>Multiple Frequency-Shift Keying (MFSK)</vt:lpstr>
      <vt:lpstr>Multiple Frequency-Shift Keying (MFSK)-cont’d</vt:lpstr>
      <vt:lpstr>Multiple Frequency-Shift Keying (MFSK)-cont’d</vt:lpstr>
      <vt:lpstr>Phase-Shift Keying (PSK)</vt:lpstr>
      <vt:lpstr>Phase-Shift Keying (PSK)-cont’d</vt:lpstr>
      <vt:lpstr>Phase-Shift Keying (PSK)-cont’d</vt:lpstr>
      <vt:lpstr>Phase-Shift Keying (PSK)-cont’d</vt:lpstr>
      <vt:lpstr>Quadrature Amplitude Modulation</vt:lpstr>
      <vt:lpstr>Phasor Diagrams</vt:lpstr>
      <vt:lpstr>Constellation diagrams</vt:lpstr>
      <vt:lpstr>Constellation diagrams</vt:lpstr>
      <vt:lpstr>Constellation diagrams</vt:lpstr>
      <vt:lpstr>Matlab Code</vt:lpstr>
      <vt:lpstr>Exponential Modulation: FSK and MSK</vt:lpstr>
      <vt:lpstr>Modulation Index</vt:lpstr>
      <vt:lpstr>Minimum shift keying</vt:lpstr>
      <vt:lpstr>Minimum shift keying</vt:lpstr>
      <vt:lpstr>Multilevel modulation</vt:lpstr>
      <vt:lpstr>Multilevel modulation: QPSK</vt:lpstr>
      <vt:lpstr>Multilevel modulation: QPSK</vt:lpstr>
      <vt:lpstr>Multilevel modulation: QPSK</vt:lpstr>
      <vt:lpstr>QPSK: S-P Converter</vt:lpstr>
      <vt:lpstr>QPSK Constellation</vt:lpstr>
      <vt:lpstr>Multilevel modulation: 8PSK</vt:lpstr>
      <vt:lpstr>Multilevel modulation: QAM</vt:lpstr>
      <vt:lpstr>QAM</vt:lpstr>
      <vt:lpstr>Spectra of modulated signals</vt:lpstr>
      <vt:lpstr>Spectra of modulated signals</vt:lpstr>
      <vt:lpstr>Spectra of modulated signals</vt:lpstr>
      <vt:lpstr>Raised Cosine Nyquist Filtering</vt:lpstr>
      <vt:lpstr>Raised Cosine Nyquist Filtering</vt:lpstr>
      <vt:lpstr>Raised Cosine Nyquist Filtering</vt:lpstr>
      <vt:lpstr>FSK spectra</vt:lpstr>
      <vt:lpstr>FSK spectra</vt:lpstr>
      <vt:lpstr>FSK spectra</vt:lpstr>
      <vt:lpstr>MSK spectra</vt:lpstr>
      <vt:lpstr>MSK spectra</vt:lpstr>
      <vt:lpstr>Example</vt:lpstr>
      <vt:lpstr>Example</vt:lpstr>
      <vt:lpstr>Example</vt:lpstr>
      <vt:lpstr>Example</vt:lpstr>
      <vt:lpstr>Example</vt:lpstr>
      <vt:lpstr>Example</vt:lpstr>
      <vt:lpstr>Example</vt:lpstr>
      <vt:lpstr>Example</vt:lpstr>
      <vt:lpstr>Demodulation</vt:lpstr>
      <vt:lpstr>Coherent demodulation</vt:lpstr>
      <vt:lpstr>Coherent demodulation</vt:lpstr>
      <vt:lpstr>Coherent demodulation</vt:lpstr>
      <vt:lpstr>QPSK Demodulation: Coherent</vt:lpstr>
      <vt:lpstr>QPSK Demodulation: Coherent</vt:lpstr>
      <vt:lpstr>QPSK Demodulation: Coherent</vt:lpstr>
      <vt:lpstr>Non coherent demodulation</vt:lpstr>
      <vt:lpstr>Non coherent demodulation</vt:lpstr>
      <vt:lpstr>Non coherent demodulation</vt:lpstr>
      <vt:lpstr>Demodulation performance</vt:lpstr>
      <vt:lpstr>Demodulation performance</vt:lpstr>
      <vt:lpstr>Demodulation performance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</dc:title>
  <dc:creator>drianwells</dc:creator>
  <cp:lastModifiedBy>Ian Wells</cp:lastModifiedBy>
  <cp:revision>93</cp:revision>
  <cp:lastPrinted>1998-09-15T19:40:36Z</cp:lastPrinted>
  <dcterms:created xsi:type="dcterms:W3CDTF">1995-09-21T17:31:00Z</dcterms:created>
  <dcterms:modified xsi:type="dcterms:W3CDTF">2016-08-23T19:07:59Z</dcterms:modified>
</cp:coreProperties>
</file>