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5" r:id="rId1"/>
  </p:sldMasterIdLst>
  <p:sldIdLst>
    <p:sldId id="257" r:id="rId2"/>
    <p:sldId id="258" r:id="rId3"/>
    <p:sldId id="256" r:id="rId4"/>
    <p:sldId id="259" r:id="rId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8412" autoAdjust="0"/>
    <p:restoredTop sz="94660"/>
  </p:normalViewPr>
  <p:slideViewPr>
    <p:cSldViewPr snapToGrid="0" showGuides="1">
      <p:cViewPr varScale="1">
        <p:scale>
          <a:sx n="63" d="100"/>
          <a:sy n="63" d="100"/>
        </p:scale>
        <p:origin x="1056"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ristea Violeta" userId="2a476301bba84637" providerId="LiveId" clId="{3F01B3B1-8CF5-49FC-9099-ACF847F5B240}"/>
    <pc:docChg chg="undo custSel modSld">
      <pc:chgData name="Cristea Violeta" userId="2a476301bba84637" providerId="LiveId" clId="{3F01B3B1-8CF5-49FC-9099-ACF847F5B240}" dt="2023-06-07T09:14:38.310" v="503"/>
      <pc:docMkLst>
        <pc:docMk/>
      </pc:docMkLst>
      <pc:sldChg chg="addSp delSp modSp mod setBg">
        <pc:chgData name="Cristea Violeta" userId="2a476301bba84637" providerId="LiveId" clId="{3F01B3B1-8CF5-49FC-9099-ACF847F5B240}" dt="2023-06-07T09:14:38.310" v="503"/>
        <pc:sldMkLst>
          <pc:docMk/>
          <pc:sldMk cId="823040501" sldId="256"/>
        </pc:sldMkLst>
        <pc:spChg chg="mod">
          <ac:chgData name="Cristea Violeta" userId="2a476301bba84637" providerId="LiveId" clId="{3F01B3B1-8CF5-49FC-9099-ACF847F5B240}" dt="2023-06-07T08:59:44.935" v="382" actId="14100"/>
          <ac:spMkLst>
            <pc:docMk/>
            <pc:sldMk cId="823040501" sldId="256"/>
            <ac:spMk id="5" creationId="{D6980E73-84B0-2AAE-7AB0-671DAD6E648E}"/>
          </ac:spMkLst>
        </pc:spChg>
        <pc:spChg chg="mod">
          <ac:chgData name="Cristea Violeta" userId="2a476301bba84637" providerId="LiveId" clId="{3F01B3B1-8CF5-49FC-9099-ACF847F5B240}" dt="2023-06-07T08:59:49.982" v="383" actId="2711"/>
          <ac:spMkLst>
            <pc:docMk/>
            <pc:sldMk cId="823040501" sldId="256"/>
            <ac:spMk id="6" creationId="{08C390DF-E2BC-6F20-8B35-4D28F9BCDB70}"/>
          </ac:spMkLst>
        </pc:spChg>
        <pc:spChg chg="mod">
          <ac:chgData name="Cristea Violeta" userId="2a476301bba84637" providerId="LiveId" clId="{3F01B3B1-8CF5-49FC-9099-ACF847F5B240}" dt="2023-06-07T09:01:52.967" v="401" actId="20577"/>
          <ac:spMkLst>
            <pc:docMk/>
            <pc:sldMk cId="823040501" sldId="256"/>
            <ac:spMk id="9" creationId="{F625FD1E-BA42-F049-8142-DF972F6D3E7F}"/>
          </ac:spMkLst>
        </pc:spChg>
        <pc:spChg chg="mod">
          <ac:chgData name="Cristea Violeta" userId="2a476301bba84637" providerId="LiveId" clId="{3F01B3B1-8CF5-49FC-9099-ACF847F5B240}" dt="2023-06-07T08:34:15.205" v="34" actId="1076"/>
          <ac:spMkLst>
            <pc:docMk/>
            <pc:sldMk cId="823040501" sldId="256"/>
            <ac:spMk id="11" creationId="{7711B0EC-482E-2868-7301-A41FD80FF83B}"/>
          </ac:spMkLst>
        </pc:spChg>
        <pc:spChg chg="mod">
          <ac:chgData name="Cristea Violeta" userId="2a476301bba84637" providerId="LiveId" clId="{3F01B3B1-8CF5-49FC-9099-ACF847F5B240}" dt="2023-06-07T08:34:09.943" v="33" actId="1076"/>
          <ac:spMkLst>
            <pc:docMk/>
            <pc:sldMk cId="823040501" sldId="256"/>
            <ac:spMk id="13" creationId="{2BB73B88-C9D6-965C-4B37-0D971658CDAD}"/>
          </ac:spMkLst>
        </pc:spChg>
        <pc:spChg chg="mod">
          <ac:chgData name="Cristea Violeta" userId="2a476301bba84637" providerId="LiveId" clId="{3F01B3B1-8CF5-49FC-9099-ACF847F5B240}" dt="2023-06-07T09:02:01.371" v="403" actId="207"/>
          <ac:spMkLst>
            <pc:docMk/>
            <pc:sldMk cId="823040501" sldId="256"/>
            <ac:spMk id="16" creationId="{001C200D-2F2E-150D-B56C-FC44FC842559}"/>
          </ac:spMkLst>
        </pc:spChg>
        <pc:spChg chg="mod">
          <ac:chgData name="Cristea Violeta" userId="2a476301bba84637" providerId="LiveId" clId="{3F01B3B1-8CF5-49FC-9099-ACF847F5B240}" dt="2023-06-07T09:06:46.302" v="446" actId="14100"/>
          <ac:spMkLst>
            <pc:docMk/>
            <pc:sldMk cId="823040501" sldId="256"/>
            <ac:spMk id="17" creationId="{DF290DA1-625E-5F1E-634B-90441422AA5D}"/>
          </ac:spMkLst>
        </pc:spChg>
        <pc:spChg chg="mod">
          <ac:chgData name="Cristea Violeta" userId="2a476301bba84637" providerId="LiveId" clId="{3F01B3B1-8CF5-49FC-9099-ACF847F5B240}" dt="2023-06-07T09:06:04.760" v="437" actId="12"/>
          <ac:spMkLst>
            <pc:docMk/>
            <pc:sldMk cId="823040501" sldId="256"/>
            <ac:spMk id="18" creationId="{C3733011-735E-628C-6461-725A65E40BBE}"/>
          </ac:spMkLst>
        </pc:spChg>
        <pc:picChg chg="add mod">
          <ac:chgData name="Cristea Violeta" userId="2a476301bba84637" providerId="LiveId" clId="{3F01B3B1-8CF5-49FC-9099-ACF847F5B240}" dt="2023-06-07T08:31:57.516" v="4" actId="1076"/>
          <ac:picMkLst>
            <pc:docMk/>
            <pc:sldMk cId="823040501" sldId="256"/>
            <ac:picMk id="3" creationId="{40F4D5B3-C04F-A6FF-08B5-ABA17F013142}"/>
          </ac:picMkLst>
        </pc:picChg>
        <pc:picChg chg="add mod">
          <ac:chgData name="Cristea Violeta" userId="2a476301bba84637" providerId="LiveId" clId="{3F01B3B1-8CF5-49FC-9099-ACF847F5B240}" dt="2023-06-07T08:32:16.145" v="7" actId="1076"/>
          <ac:picMkLst>
            <pc:docMk/>
            <pc:sldMk cId="823040501" sldId="256"/>
            <ac:picMk id="7" creationId="{142925BA-B7B5-675E-0618-D4C50BB329ED}"/>
          </ac:picMkLst>
        </pc:picChg>
        <pc:picChg chg="add mod">
          <ac:chgData name="Cristea Violeta" userId="2a476301bba84637" providerId="LiveId" clId="{3F01B3B1-8CF5-49FC-9099-ACF847F5B240}" dt="2023-06-07T08:32:33.355" v="11" actId="1076"/>
          <ac:picMkLst>
            <pc:docMk/>
            <pc:sldMk cId="823040501" sldId="256"/>
            <ac:picMk id="10" creationId="{0C692D1F-6B2C-E5C2-365E-22D49E4BFBE9}"/>
          </ac:picMkLst>
        </pc:picChg>
        <pc:picChg chg="add mod">
          <ac:chgData name="Cristea Violeta" userId="2a476301bba84637" providerId="LiveId" clId="{3F01B3B1-8CF5-49FC-9099-ACF847F5B240}" dt="2023-06-07T08:32:50.419" v="16" actId="1076"/>
          <ac:picMkLst>
            <pc:docMk/>
            <pc:sldMk cId="823040501" sldId="256"/>
            <ac:picMk id="14" creationId="{55A715B4-A2E2-D697-CEB8-CE2FD5E925C7}"/>
          </ac:picMkLst>
        </pc:picChg>
        <pc:picChg chg="add mod">
          <ac:chgData name="Cristea Violeta" userId="2a476301bba84637" providerId="LiveId" clId="{3F01B3B1-8CF5-49FC-9099-ACF847F5B240}" dt="2023-06-07T08:33:04.605" v="20" actId="14100"/>
          <ac:picMkLst>
            <pc:docMk/>
            <pc:sldMk cId="823040501" sldId="256"/>
            <ac:picMk id="20" creationId="{0D02F8FF-B231-C7F8-A074-282F15A77C22}"/>
          </ac:picMkLst>
        </pc:picChg>
        <pc:picChg chg="add mod">
          <ac:chgData name="Cristea Violeta" userId="2a476301bba84637" providerId="LiveId" clId="{3F01B3B1-8CF5-49FC-9099-ACF847F5B240}" dt="2023-06-07T08:33:18.861" v="23" actId="1076"/>
          <ac:picMkLst>
            <pc:docMk/>
            <pc:sldMk cId="823040501" sldId="256"/>
            <ac:picMk id="22" creationId="{1F6E8DEE-3F08-3BE0-A950-D4A2D32311AC}"/>
          </ac:picMkLst>
        </pc:picChg>
        <pc:picChg chg="add mod">
          <ac:chgData name="Cristea Violeta" userId="2a476301bba84637" providerId="LiveId" clId="{3F01B3B1-8CF5-49FC-9099-ACF847F5B240}" dt="2023-06-07T08:33:41.923" v="28" actId="14100"/>
          <ac:picMkLst>
            <pc:docMk/>
            <pc:sldMk cId="823040501" sldId="256"/>
            <ac:picMk id="24" creationId="{08A11621-3603-2E76-3901-EE72BFC110E6}"/>
          </ac:picMkLst>
        </pc:picChg>
        <pc:picChg chg="add mod">
          <ac:chgData name="Cristea Violeta" userId="2a476301bba84637" providerId="LiveId" clId="{3F01B3B1-8CF5-49FC-9099-ACF847F5B240}" dt="2023-06-07T08:34:00.027" v="32" actId="14100"/>
          <ac:picMkLst>
            <pc:docMk/>
            <pc:sldMk cId="823040501" sldId="256"/>
            <ac:picMk id="26" creationId="{265F5F07-A148-EDE1-5682-89C9878D1E4E}"/>
          </ac:picMkLst>
        </pc:picChg>
        <pc:picChg chg="add mod">
          <ac:chgData name="Cristea Violeta" userId="2a476301bba84637" providerId="LiveId" clId="{3F01B3B1-8CF5-49FC-9099-ACF847F5B240}" dt="2023-06-07T09:01:50.589" v="397" actId="1076"/>
          <ac:picMkLst>
            <pc:docMk/>
            <pc:sldMk cId="823040501" sldId="256"/>
            <ac:picMk id="27" creationId="{AD525ED2-81D8-DDC0-38C3-8F9CA82D9B0D}"/>
          </ac:picMkLst>
        </pc:picChg>
        <pc:picChg chg="mod">
          <ac:chgData name="Cristea Violeta" userId="2a476301bba84637" providerId="LiveId" clId="{3F01B3B1-8CF5-49FC-9099-ACF847F5B240}" dt="2023-06-07T08:34:22.833" v="37" actId="1076"/>
          <ac:picMkLst>
            <pc:docMk/>
            <pc:sldMk cId="823040501" sldId="256"/>
            <ac:picMk id="1026" creationId="{DE99B44C-BFBB-DB3A-524A-42B0793B4347}"/>
          </ac:picMkLst>
        </pc:picChg>
        <pc:picChg chg="add mod">
          <ac:chgData name="Cristea Violeta" userId="2a476301bba84637" providerId="LiveId" clId="{3F01B3B1-8CF5-49FC-9099-ACF847F5B240}" dt="2023-06-07T09:01:54.506" v="402" actId="1076"/>
          <ac:picMkLst>
            <pc:docMk/>
            <pc:sldMk cId="823040501" sldId="256"/>
            <ac:picMk id="1028" creationId="{824BF79F-0BDC-B7F0-4A6B-992684DC34A0}"/>
          </ac:picMkLst>
        </pc:picChg>
        <pc:picChg chg="add del mod">
          <ac:chgData name="Cristea Violeta" userId="2a476301bba84637" providerId="LiveId" clId="{3F01B3B1-8CF5-49FC-9099-ACF847F5B240}" dt="2023-06-07T09:04:27.864" v="430" actId="21"/>
          <ac:picMkLst>
            <pc:docMk/>
            <pc:sldMk cId="823040501" sldId="256"/>
            <ac:picMk id="1030" creationId="{1F77E4EA-09AA-DDDB-E21B-85644B314C0B}"/>
          </ac:picMkLst>
        </pc:picChg>
        <pc:picChg chg="add mod">
          <ac:chgData name="Cristea Violeta" userId="2a476301bba84637" providerId="LiveId" clId="{3F01B3B1-8CF5-49FC-9099-ACF847F5B240}" dt="2023-06-07T09:03:39.532" v="420" actId="1076"/>
          <ac:picMkLst>
            <pc:docMk/>
            <pc:sldMk cId="823040501" sldId="256"/>
            <ac:picMk id="1032" creationId="{9319FD5B-3324-8F86-8FAA-138EEC2F1496}"/>
          </ac:picMkLst>
        </pc:picChg>
        <pc:picChg chg="add mod">
          <ac:chgData name="Cristea Violeta" userId="2a476301bba84637" providerId="LiveId" clId="{3F01B3B1-8CF5-49FC-9099-ACF847F5B240}" dt="2023-06-07T09:03:45.784" v="424" actId="1076"/>
          <ac:picMkLst>
            <pc:docMk/>
            <pc:sldMk cId="823040501" sldId="256"/>
            <ac:picMk id="1034" creationId="{E88A745F-AC0F-23B6-95FD-D45D070812DF}"/>
          </ac:picMkLst>
        </pc:picChg>
        <pc:picChg chg="add mod">
          <ac:chgData name="Cristea Violeta" userId="2a476301bba84637" providerId="LiveId" clId="{3F01B3B1-8CF5-49FC-9099-ACF847F5B240}" dt="2023-06-07T09:04:29.404" v="431" actId="1076"/>
          <ac:picMkLst>
            <pc:docMk/>
            <pc:sldMk cId="823040501" sldId="256"/>
            <ac:picMk id="1036" creationId="{74C58023-E997-2D58-A14E-6E92D4A5C259}"/>
          </ac:picMkLst>
        </pc:picChg>
        <pc:picChg chg="add mod">
          <ac:chgData name="Cristea Violeta" userId="2a476301bba84637" providerId="LiveId" clId="{3F01B3B1-8CF5-49FC-9099-ACF847F5B240}" dt="2023-06-07T09:05:03.430" v="436" actId="1076"/>
          <ac:picMkLst>
            <pc:docMk/>
            <pc:sldMk cId="823040501" sldId="256"/>
            <ac:picMk id="1038" creationId="{D7AA1498-2045-7FF1-1878-56000FE92369}"/>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CBB8FC3B-E8EB-44A9-A46E-7201650F1F86}" type="datetimeFigureOut">
              <a:rPr lang="en-GB" smtClean="0"/>
              <a:t>07/06/2023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4299C5-AB7A-4AE4-B7D9-4D033218919C}" type="slidenum">
              <a:rPr lang="en-GB" smtClean="0"/>
              <a:t>‹#›</a:t>
            </a:fld>
            <a:endParaRPr lang="en-GB"/>
          </a:p>
        </p:txBody>
      </p:sp>
    </p:spTree>
    <p:extLst>
      <p:ext uri="{BB962C8B-B14F-4D97-AF65-F5344CB8AC3E}">
        <p14:creationId xmlns:p14="http://schemas.microsoft.com/office/powerpoint/2010/main" val="3192441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BB8FC3B-E8EB-44A9-A46E-7201650F1F86}" type="datetimeFigureOut">
              <a:rPr lang="en-GB" smtClean="0"/>
              <a:t>07/06/2023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4299C5-AB7A-4AE4-B7D9-4D033218919C}" type="slidenum">
              <a:rPr lang="en-GB" smtClean="0"/>
              <a:t>‹#›</a:t>
            </a:fld>
            <a:endParaRPr lang="en-GB"/>
          </a:p>
        </p:txBody>
      </p:sp>
    </p:spTree>
    <p:extLst>
      <p:ext uri="{BB962C8B-B14F-4D97-AF65-F5344CB8AC3E}">
        <p14:creationId xmlns:p14="http://schemas.microsoft.com/office/powerpoint/2010/main" val="24318843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BB8FC3B-E8EB-44A9-A46E-7201650F1F86}" type="datetimeFigureOut">
              <a:rPr lang="en-GB" smtClean="0"/>
              <a:t>07/06/2023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4299C5-AB7A-4AE4-B7D9-4D033218919C}" type="slidenum">
              <a:rPr lang="en-GB" smtClean="0"/>
              <a:t>‹#›</a:t>
            </a:fld>
            <a:endParaRPr lang="en-GB"/>
          </a:p>
        </p:txBody>
      </p:sp>
    </p:spTree>
    <p:extLst>
      <p:ext uri="{BB962C8B-B14F-4D97-AF65-F5344CB8AC3E}">
        <p14:creationId xmlns:p14="http://schemas.microsoft.com/office/powerpoint/2010/main" val="25915864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BB8FC3B-E8EB-44A9-A46E-7201650F1F86}" type="datetimeFigureOut">
              <a:rPr lang="en-GB" smtClean="0"/>
              <a:t>07/06/2023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54299C5-AB7A-4AE4-B7D9-4D033218919C}" type="slidenum">
              <a:rPr lang="en-GB" smtClean="0"/>
              <a:t>‹#›</a:t>
            </a:fld>
            <a:endParaRPr lang="en-GB"/>
          </a:p>
        </p:txBody>
      </p:sp>
    </p:spTree>
    <p:extLst>
      <p:ext uri="{BB962C8B-B14F-4D97-AF65-F5344CB8AC3E}">
        <p14:creationId xmlns:p14="http://schemas.microsoft.com/office/powerpoint/2010/main" val="38833815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CBB8FC3B-E8EB-44A9-A46E-7201650F1F86}" type="datetimeFigureOut">
              <a:rPr lang="en-GB" smtClean="0"/>
              <a:t>07/06/2023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54299C5-AB7A-4AE4-B7D9-4D033218919C}" type="slidenum">
              <a:rPr lang="en-GB" smtClean="0"/>
              <a:t>‹#›</a:t>
            </a:fld>
            <a:endParaRPr lang="en-GB"/>
          </a:p>
        </p:txBody>
      </p:sp>
    </p:spTree>
    <p:extLst>
      <p:ext uri="{BB962C8B-B14F-4D97-AF65-F5344CB8AC3E}">
        <p14:creationId xmlns:p14="http://schemas.microsoft.com/office/powerpoint/2010/main" val="33750390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CBB8FC3B-E8EB-44A9-A46E-7201650F1F86}" type="datetimeFigureOut">
              <a:rPr lang="en-GB" smtClean="0"/>
              <a:t>07/06/2023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54299C5-AB7A-4AE4-B7D9-4D033218919C}" type="slidenum">
              <a:rPr lang="en-GB" smtClean="0"/>
              <a:t>‹#›</a:t>
            </a:fld>
            <a:endParaRPr lang="en-GB"/>
          </a:p>
        </p:txBody>
      </p:sp>
    </p:spTree>
    <p:extLst>
      <p:ext uri="{BB962C8B-B14F-4D97-AF65-F5344CB8AC3E}">
        <p14:creationId xmlns:p14="http://schemas.microsoft.com/office/powerpoint/2010/main" val="11807112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BB8FC3B-E8EB-44A9-A46E-7201650F1F86}" type="datetimeFigureOut">
              <a:rPr lang="en-GB" smtClean="0"/>
              <a:t>07/06/2023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54299C5-AB7A-4AE4-B7D9-4D033218919C}" type="slidenum">
              <a:rPr lang="en-GB" smtClean="0"/>
              <a:t>‹#›</a:t>
            </a:fld>
            <a:endParaRPr lang="en-GB"/>
          </a:p>
        </p:txBody>
      </p:sp>
    </p:spTree>
    <p:extLst>
      <p:ext uri="{BB962C8B-B14F-4D97-AF65-F5344CB8AC3E}">
        <p14:creationId xmlns:p14="http://schemas.microsoft.com/office/powerpoint/2010/main" val="20884074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BB8FC3B-E8EB-44A9-A46E-7201650F1F86}" type="datetimeFigureOut">
              <a:rPr lang="en-GB" smtClean="0"/>
              <a:t>07/06/2023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54299C5-AB7A-4AE4-B7D9-4D033218919C}" type="slidenum">
              <a:rPr lang="en-GB" smtClean="0"/>
              <a:t>‹#›</a:t>
            </a:fld>
            <a:endParaRPr lang="en-GB"/>
          </a:p>
        </p:txBody>
      </p:sp>
    </p:spTree>
    <p:extLst>
      <p:ext uri="{BB962C8B-B14F-4D97-AF65-F5344CB8AC3E}">
        <p14:creationId xmlns:p14="http://schemas.microsoft.com/office/powerpoint/2010/main" val="4802471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BB8FC3B-E8EB-44A9-A46E-7201650F1F86}" type="datetimeFigureOut">
              <a:rPr lang="en-GB" smtClean="0"/>
              <a:t>07/06/2023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54299C5-AB7A-4AE4-B7D9-4D033218919C}" type="slidenum">
              <a:rPr lang="en-GB" smtClean="0"/>
              <a:t>‹#›</a:t>
            </a:fld>
            <a:endParaRPr lang="en-GB"/>
          </a:p>
        </p:txBody>
      </p:sp>
    </p:spTree>
    <p:extLst>
      <p:ext uri="{BB962C8B-B14F-4D97-AF65-F5344CB8AC3E}">
        <p14:creationId xmlns:p14="http://schemas.microsoft.com/office/powerpoint/2010/main" val="41163645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BB8FC3B-E8EB-44A9-A46E-7201650F1F86}" type="datetimeFigureOut">
              <a:rPr lang="en-GB" smtClean="0"/>
              <a:t>07/06/2023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4299C5-AB7A-4AE4-B7D9-4D033218919C}" type="slidenum">
              <a:rPr lang="en-GB" smtClean="0"/>
              <a:t>‹#›</a:t>
            </a:fld>
            <a:endParaRPr lang="en-GB"/>
          </a:p>
        </p:txBody>
      </p:sp>
    </p:spTree>
    <p:extLst>
      <p:ext uri="{BB962C8B-B14F-4D97-AF65-F5344CB8AC3E}">
        <p14:creationId xmlns:p14="http://schemas.microsoft.com/office/powerpoint/2010/main" val="31152351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BB8FC3B-E8EB-44A9-A46E-7201650F1F86}" type="datetimeFigureOut">
              <a:rPr lang="en-GB" smtClean="0"/>
              <a:t>07/06/2023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4299C5-AB7A-4AE4-B7D9-4D033218919C}" type="slidenum">
              <a:rPr lang="en-GB" smtClean="0"/>
              <a:t>‹#›</a:t>
            </a:fld>
            <a:endParaRPr lang="en-GB"/>
          </a:p>
        </p:txBody>
      </p:sp>
    </p:spTree>
    <p:extLst>
      <p:ext uri="{BB962C8B-B14F-4D97-AF65-F5344CB8AC3E}">
        <p14:creationId xmlns:p14="http://schemas.microsoft.com/office/powerpoint/2010/main" val="37971794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2">
                <a:lumMod val="75000"/>
              </a:schemeClr>
            </a:gs>
            <a:gs pos="67000">
              <a:schemeClr val="accent4">
                <a:lumMod val="40000"/>
                <a:lumOff val="60000"/>
              </a:schemeClr>
            </a:gs>
            <a:gs pos="38000">
              <a:schemeClr val="accent4">
                <a:lumMod val="40000"/>
                <a:lumOff val="60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BB8FC3B-E8EB-44A9-A46E-7201650F1F86}" type="datetimeFigureOut">
              <a:rPr lang="en-GB" smtClean="0"/>
              <a:t>07/06/2023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54299C5-AB7A-4AE4-B7D9-4D033218919C}" type="slidenum">
              <a:rPr lang="en-GB" smtClean="0"/>
              <a:t>‹#›</a:t>
            </a:fld>
            <a:endParaRPr lang="en-GB"/>
          </a:p>
        </p:txBody>
      </p:sp>
    </p:spTree>
    <p:extLst>
      <p:ext uri="{BB962C8B-B14F-4D97-AF65-F5344CB8AC3E}">
        <p14:creationId xmlns:p14="http://schemas.microsoft.com/office/powerpoint/2010/main" val="3541322790"/>
      </p:ext>
    </p:extLst>
  </p:cSld>
  <p:clrMap bg1="lt1" tx1="dk1" bg2="lt2" tx2="dk2" accent1="accent1" accent2="accent2" accent3="accent3" accent4="accent4" accent5="accent5" accent6="accent6" hlink="hlink" folHlink="folHlink"/>
  <p:sldLayoutIdLst>
    <p:sldLayoutId id="2147483736" r:id="rId1"/>
    <p:sldLayoutId id="2147483737" r:id="rId2"/>
    <p:sldLayoutId id="2147483738" r:id="rId3"/>
    <p:sldLayoutId id="2147483739" r:id="rId4"/>
    <p:sldLayoutId id="2147483740" r:id="rId5"/>
    <p:sldLayoutId id="2147483741" r:id="rId6"/>
    <p:sldLayoutId id="2147483742" r:id="rId7"/>
    <p:sldLayoutId id="2147483743" r:id="rId8"/>
    <p:sldLayoutId id="2147483744" r:id="rId9"/>
    <p:sldLayoutId id="2147483745" r:id="rId10"/>
    <p:sldLayoutId id="214748374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2.jpeg"/><Relationship Id="rId3" Type="http://schemas.openxmlformats.org/officeDocument/2006/relationships/image" Target="../media/image2.png"/><Relationship Id="rId7" Type="http://schemas.openxmlformats.org/officeDocument/2006/relationships/image" Target="../media/image6.png"/><Relationship Id="rId12" Type="http://schemas.openxmlformats.org/officeDocument/2006/relationships/image" Target="../media/image11.jpeg"/><Relationship Id="rId2" Type="http://schemas.openxmlformats.org/officeDocument/2006/relationships/image" Target="../media/image1.jpeg"/><Relationship Id="rId16" Type="http://schemas.openxmlformats.org/officeDocument/2006/relationships/image" Target="../media/image15.jpeg"/><Relationship Id="rId1" Type="http://schemas.openxmlformats.org/officeDocument/2006/relationships/slideLayout" Target="../slideLayouts/slideLayout1.xml"/><Relationship Id="rId6" Type="http://schemas.openxmlformats.org/officeDocument/2006/relationships/image" Target="../media/image5.png"/><Relationship Id="rId11" Type="http://schemas.openxmlformats.org/officeDocument/2006/relationships/image" Target="../media/image10.jpeg"/><Relationship Id="rId5" Type="http://schemas.openxmlformats.org/officeDocument/2006/relationships/image" Target="../media/image4.png"/><Relationship Id="rId15" Type="http://schemas.openxmlformats.org/officeDocument/2006/relationships/image" Target="../media/image14.jpe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png"/><Relationship Id="rId14" Type="http://schemas.openxmlformats.org/officeDocument/2006/relationships/image" Target="../media/image13.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D39D6A-7396-FC3A-CA5F-A85147B378D3}"/>
              </a:ext>
            </a:extLst>
          </p:cNvPr>
          <p:cNvSpPr>
            <a:spLocks noGrp="1"/>
          </p:cNvSpPr>
          <p:nvPr>
            <p:ph type="title"/>
          </p:nvPr>
        </p:nvSpPr>
        <p:spPr>
          <a:xfrm>
            <a:off x="838200" y="1402397"/>
            <a:ext cx="10515600" cy="1325563"/>
          </a:xfrm>
        </p:spPr>
        <p:txBody>
          <a:bodyPr>
            <a:normAutofit fontScale="90000"/>
          </a:bodyPr>
          <a:lstStyle/>
          <a:p>
            <a:r>
              <a:rPr lang="en-GB" sz="4400" b="1" kern="1200" dirty="0">
                <a:solidFill>
                  <a:srgbClr val="000000"/>
                </a:solidFill>
                <a:effectLst/>
                <a:latin typeface="Arial" panose="020B0604020202020204" pitchFamily="34" charset="0"/>
                <a:cs typeface="Arial" panose="020B0604020202020204" pitchFamily="34" charset="0"/>
              </a:rPr>
              <a:t>Food &amp; Beverage Operations</a:t>
            </a:r>
            <a:br>
              <a:rPr lang="en-GB" sz="4400" b="1" kern="1200" dirty="0">
                <a:solidFill>
                  <a:srgbClr val="000000"/>
                </a:solidFill>
                <a:effectLst/>
                <a:latin typeface="Arial" panose="020B0604020202020204" pitchFamily="34" charset="0"/>
                <a:cs typeface="Arial" panose="020B0604020202020204" pitchFamily="34" charset="0"/>
              </a:rPr>
            </a:br>
            <a:r>
              <a:rPr lang="en-GB" sz="4400" b="1" kern="1200" dirty="0">
                <a:solidFill>
                  <a:srgbClr val="000000"/>
                </a:solidFill>
                <a:effectLst/>
                <a:latin typeface="Arial" panose="020B0604020202020204" pitchFamily="34" charset="0"/>
                <a:cs typeface="Arial" panose="020B0604020202020204" pitchFamily="34" charset="0"/>
              </a:rPr>
              <a:t>BMIH4002</a:t>
            </a:r>
            <a:br>
              <a:rPr lang="en-GB" sz="4400" b="1" kern="1200" dirty="0">
                <a:solidFill>
                  <a:srgbClr val="000000"/>
                </a:solidFill>
                <a:effectLst/>
                <a:latin typeface="Arial" panose="020B060402020202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C2A673B1-5CB8-6FE4-7635-50772548381F}"/>
              </a:ext>
            </a:extLst>
          </p:cNvPr>
          <p:cNvSpPr>
            <a:spLocks noGrp="1"/>
          </p:cNvSpPr>
          <p:nvPr>
            <p:ph idx="1"/>
          </p:nvPr>
        </p:nvSpPr>
        <p:spPr>
          <a:xfrm>
            <a:off x="487680" y="3952240"/>
            <a:ext cx="10866120" cy="2224722"/>
          </a:xfrm>
        </p:spPr>
        <p:txBody>
          <a:bodyPr/>
          <a:lstStyle/>
          <a:p>
            <a:r>
              <a:rPr lang="en-GB" b="1" dirty="0">
                <a:latin typeface="Arial" panose="020B0604020202020204" pitchFamily="34" charset="0"/>
                <a:cs typeface="Arial" panose="020B0604020202020204" pitchFamily="34" charset="0"/>
              </a:rPr>
              <a:t>Module lecturer:</a:t>
            </a:r>
          </a:p>
          <a:p>
            <a:r>
              <a:rPr lang="en-GB" b="1" dirty="0">
                <a:latin typeface="Arial" panose="020B0604020202020204" pitchFamily="34" charset="0"/>
                <a:cs typeface="Arial" panose="020B0604020202020204" pitchFamily="34" charset="0"/>
              </a:rPr>
              <a:t>Student name:</a:t>
            </a:r>
          </a:p>
          <a:p>
            <a:r>
              <a:rPr lang="en-GB" b="1" dirty="0">
                <a:latin typeface="Arial" panose="020B0604020202020204" pitchFamily="34" charset="0"/>
                <a:cs typeface="Arial" panose="020B0604020202020204" pitchFamily="34" charset="0"/>
              </a:rPr>
              <a:t>Student id:</a:t>
            </a:r>
          </a:p>
          <a:p>
            <a:r>
              <a:rPr lang="en-GB" b="1" dirty="0">
                <a:latin typeface="Arial" panose="020B0604020202020204" pitchFamily="34" charset="0"/>
                <a:cs typeface="Arial" panose="020B0604020202020204" pitchFamily="34" charset="0"/>
              </a:rPr>
              <a:t>Word count: 425</a:t>
            </a:r>
          </a:p>
        </p:txBody>
      </p:sp>
    </p:spTree>
    <p:extLst>
      <p:ext uri="{BB962C8B-B14F-4D97-AF65-F5344CB8AC3E}">
        <p14:creationId xmlns:p14="http://schemas.microsoft.com/office/powerpoint/2010/main" val="42812179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01CB8C-9EC2-BEBB-EB0B-CC4642B44F5C}"/>
              </a:ext>
            </a:extLst>
          </p:cNvPr>
          <p:cNvSpPr>
            <a:spLocks noGrp="1"/>
          </p:cNvSpPr>
          <p:nvPr>
            <p:ph type="title"/>
          </p:nvPr>
        </p:nvSpPr>
        <p:spPr>
          <a:xfrm>
            <a:off x="942340" y="395922"/>
            <a:ext cx="10307320" cy="498475"/>
          </a:xfrm>
        </p:spPr>
        <p:txBody>
          <a:bodyPr>
            <a:normAutofit/>
          </a:bodyPr>
          <a:lstStyle/>
          <a:p>
            <a:pPr algn="ctr"/>
            <a:r>
              <a:rPr lang="en-GB" sz="1200" b="1" dirty="0">
                <a:latin typeface="Arial" panose="020B0604020202020204" pitchFamily="34" charset="0"/>
                <a:cs typeface="Arial" panose="020B0604020202020204" pitchFamily="34" charset="0"/>
              </a:rPr>
              <a:t>Medieval Feast at Trinity Hotel Norwich </a:t>
            </a:r>
          </a:p>
        </p:txBody>
      </p:sp>
      <p:sp>
        <p:nvSpPr>
          <p:cNvPr id="3" name="Content Placeholder 2">
            <a:extLst>
              <a:ext uri="{FF2B5EF4-FFF2-40B4-BE49-F238E27FC236}">
                <a16:creationId xmlns:a16="http://schemas.microsoft.com/office/drawing/2014/main" id="{9AC4E414-CE54-4EF7-13B3-AFD8D697EA78}"/>
              </a:ext>
            </a:extLst>
          </p:cNvPr>
          <p:cNvSpPr>
            <a:spLocks noGrp="1"/>
          </p:cNvSpPr>
          <p:nvPr>
            <p:ph idx="1"/>
          </p:nvPr>
        </p:nvSpPr>
        <p:spPr>
          <a:xfrm>
            <a:off x="640080" y="1036002"/>
            <a:ext cx="11054080" cy="5821998"/>
          </a:xfrm>
        </p:spPr>
        <p:txBody>
          <a:bodyPr>
            <a:normAutofit/>
          </a:bodyPr>
          <a:lstStyle/>
          <a:p>
            <a:pPr marL="0" indent="0" algn="just">
              <a:lnSpc>
                <a:spcPct val="150000"/>
              </a:lnSpc>
              <a:buNone/>
            </a:pPr>
            <a:r>
              <a:rPr lang="en-GB" sz="1200" dirty="0">
                <a:effectLst/>
                <a:latin typeface="Arial" panose="020B0604020202020204" pitchFamily="34" charset="0"/>
                <a:cs typeface="Arial" panose="020B0604020202020204" pitchFamily="34" charset="0"/>
              </a:rPr>
              <a:t>The food at the Trinity Hotel is carefully crafted to bring to life a medieval feast, with a focus on seasonal and local ingredients. The concept was established to reflect the modern customers' desire for experiences that tell stories (Davies et al., 2018). The location is situated in the historical region of Norfolk, which is full of tradition . Also, the menu at the Trinity Hotel is designed to cater to the needs of the adventurous food lover. It features a combination of modern and historical flair that caters to the preferences of this group of customers. The food at the hotel is also carefully crafted to bring to light a medieval feast, with an emphasis on seasonal and local ingredients, while staying grounded in the current trends in the industry.</a:t>
            </a:r>
            <a:r>
              <a:rPr lang="en-GB" sz="1200" dirty="0">
                <a:latin typeface="Arial" panose="020B0604020202020204" pitchFamily="34" charset="0"/>
                <a:cs typeface="Arial" panose="020B0604020202020204" pitchFamily="34" charset="0"/>
              </a:rPr>
              <a:t>(Walker, 2017). Trinity Hotel caters to affluent, history-loving diners. These customers enjoy their meals and the tales behind them, such as Norfolk's rich mediaeval tradition (Davis et al., 2018). This population is older, educated, and has discretionary cash to enjoy unusual eating experiences (Wood, 2013). Second, the hotel engages with local foodies who love their native cuisine and want to rediscover it creatively (Cousins et al., 2020). Young professionals and older citizens who prefer sustainable, locally sourced food are these customers. Thirdly, the hotel seeks to attract travellers visiting Norwich who want an authentic, region-specific dining experience that showcases local history (</a:t>
            </a:r>
            <a:r>
              <a:rPr lang="en-GB" sz="1200" dirty="0" err="1">
                <a:latin typeface="Arial" panose="020B0604020202020204" pitchFamily="34" charset="0"/>
                <a:cs typeface="Arial" panose="020B0604020202020204" pitchFamily="34" charset="0"/>
              </a:rPr>
              <a:t>Boussard</a:t>
            </a:r>
            <a:r>
              <a:rPr lang="en-GB" sz="1200" dirty="0">
                <a:latin typeface="Arial" panose="020B0604020202020204" pitchFamily="34" charset="0"/>
                <a:cs typeface="Arial" panose="020B0604020202020204" pitchFamily="34" charset="0"/>
              </a:rPr>
              <a:t>, 2021). Finally, the hotel's children's menu attracts families. Trinity's services appeal to parents who want to introduce their kids to various cuisine and local heritage (Johnston, 2012). Additionally, Davis et al. (2018) argue that modern restaurants must be environmentally responsible, and the varied menu reflects this. Mediaeval feast starters like Baron's Broth and Jester's Cheese Board emphasise simplicity and substantial flavour (</a:t>
            </a:r>
            <a:r>
              <a:rPr lang="en-GB" sz="1200" dirty="0" err="1">
                <a:latin typeface="Arial" panose="020B0604020202020204" pitchFamily="34" charset="0"/>
                <a:cs typeface="Arial" panose="020B0604020202020204" pitchFamily="34" charset="0"/>
              </a:rPr>
              <a:t>Foskett</a:t>
            </a:r>
            <a:r>
              <a:rPr lang="en-GB" sz="1200" dirty="0">
                <a:latin typeface="Arial" panose="020B0604020202020204" pitchFamily="34" charset="0"/>
                <a:cs typeface="Arial" panose="020B0604020202020204" pitchFamily="34" charset="0"/>
              </a:rPr>
              <a:t> et al., 2021). Similarly, The mains “Knight's Roast, Friar's Fish Pie, and Sherwood's Venison Stew “ recall extravagant feasts in castle banquet halls and emphasise regional products, supporting Cousins et al., (2011) assertion that geographical and cultural context affect menu design. The Elizabethan Lentil Pie supports </a:t>
            </a:r>
            <a:r>
              <a:rPr lang="en-GB" sz="1200" dirty="0" err="1">
                <a:latin typeface="Arial" panose="020B0604020202020204" pitchFamily="34" charset="0"/>
                <a:cs typeface="Arial" panose="020B0604020202020204" pitchFamily="34" charset="0"/>
              </a:rPr>
              <a:t>Zutshi's</a:t>
            </a:r>
            <a:r>
              <a:rPr lang="en-GB" sz="1200" dirty="0">
                <a:latin typeface="Arial" panose="020B0604020202020204" pitchFamily="34" charset="0"/>
                <a:cs typeface="Arial" panose="020B0604020202020204" pitchFamily="34" charset="0"/>
              </a:rPr>
              <a:t> (2019) call for a diverse menu in the hospitality business. Canterbury Custard Tart and Merlin's Honey Cake honour traditional English puddings, ending the gastronomic journey (Brown, 2013).  Local ales and medieval-inspired drinks like Wild Card and Bumblebee satisfy a variety of tastes and enhance the historical immersion (Wood, 2013). Lastly, for younger diners, the distinctive children's menu introduces mediaeval cuisine. Therefore, the whole family may enjoy the mediaeval feast because each dish has a kid-friendly twist on adult dishes (Johnston, 2012). </a:t>
            </a:r>
          </a:p>
          <a:p>
            <a:pPr marL="0" indent="0" algn="just">
              <a:lnSpc>
                <a:spcPct val="150000"/>
              </a:lnSpc>
              <a:buNone/>
            </a:pP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815654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6980E73-84B0-2AAE-7AB0-671DAD6E648E}"/>
              </a:ext>
            </a:extLst>
          </p:cNvPr>
          <p:cNvSpPr txBox="1"/>
          <p:nvPr/>
        </p:nvSpPr>
        <p:spPr>
          <a:xfrm>
            <a:off x="5014419" y="-58117"/>
            <a:ext cx="2658644" cy="400110"/>
          </a:xfrm>
          <a:prstGeom prst="rect">
            <a:avLst/>
          </a:prstGeom>
          <a:noFill/>
        </p:spPr>
        <p:txBody>
          <a:bodyPr wrap="square">
            <a:spAutoFit/>
          </a:bodyPr>
          <a:lstStyle/>
          <a:p>
            <a:r>
              <a:rPr lang="en-US" sz="2000" b="1" dirty="0">
                <a:latin typeface="Georgia Pro Semibold" panose="02040702050405020303" pitchFamily="18" charset="0"/>
                <a:cs typeface="Arial" panose="020B0604020202020204" pitchFamily="34" charset="0"/>
              </a:rPr>
              <a:t>TRINITY HOTEL</a:t>
            </a:r>
            <a:endParaRPr lang="en-GB" sz="2000" b="1" dirty="0">
              <a:latin typeface="Georgia Pro Semibold" panose="02040702050405020303" pitchFamily="18" charset="0"/>
              <a:cs typeface="Arial" panose="020B0604020202020204" pitchFamily="34" charset="0"/>
            </a:endParaRPr>
          </a:p>
        </p:txBody>
      </p:sp>
      <p:sp>
        <p:nvSpPr>
          <p:cNvPr id="6" name="TextBox 5">
            <a:extLst>
              <a:ext uri="{FF2B5EF4-FFF2-40B4-BE49-F238E27FC236}">
                <a16:creationId xmlns:a16="http://schemas.microsoft.com/office/drawing/2014/main" id="{08C390DF-E2BC-6F20-8B35-4D28F9BCDB70}"/>
              </a:ext>
            </a:extLst>
          </p:cNvPr>
          <p:cNvSpPr txBox="1"/>
          <p:nvPr/>
        </p:nvSpPr>
        <p:spPr>
          <a:xfrm flipH="1">
            <a:off x="4459855" y="236885"/>
            <a:ext cx="4330460" cy="261610"/>
          </a:xfrm>
          <a:prstGeom prst="rect">
            <a:avLst/>
          </a:prstGeom>
          <a:noFill/>
        </p:spPr>
        <p:txBody>
          <a:bodyPr wrap="square" rtlCol="0">
            <a:spAutoFit/>
          </a:bodyPr>
          <a:lstStyle/>
          <a:p>
            <a:r>
              <a:rPr lang="en-US" sz="1100" b="1" i="0" dirty="0">
                <a:solidFill>
                  <a:srgbClr val="000000"/>
                </a:solidFill>
                <a:effectLst/>
                <a:latin typeface="Georgia Pro Semibold" panose="02040702050405020303" pitchFamily="18" charset="0"/>
              </a:rPr>
              <a:t>999 West Street</a:t>
            </a:r>
            <a:r>
              <a:rPr lang="en-US" sz="1100" b="1" i="0" dirty="0">
                <a:solidFill>
                  <a:srgbClr val="252A34"/>
                </a:solidFill>
                <a:effectLst/>
                <a:latin typeface="Georgia Pro Semibold" panose="02040702050405020303" pitchFamily="18" charset="0"/>
              </a:rPr>
              <a:t>, Norwich,</a:t>
            </a:r>
            <a:r>
              <a:rPr lang="en-US" sz="1100" b="1" i="0" dirty="0">
                <a:solidFill>
                  <a:srgbClr val="000000"/>
                </a:solidFill>
                <a:effectLst/>
                <a:latin typeface="Georgia Pro Semibold" panose="02040702050405020303" pitchFamily="18" charset="0"/>
              </a:rPr>
              <a:t> WC31 0LG</a:t>
            </a:r>
            <a:r>
              <a:rPr lang="en-US" sz="1100" b="1" i="0" dirty="0">
                <a:solidFill>
                  <a:srgbClr val="252A34"/>
                </a:solidFill>
                <a:effectLst/>
                <a:latin typeface="Georgia Pro Semibold" panose="02040702050405020303" pitchFamily="18" charset="0"/>
              </a:rPr>
              <a:t>, 01485532250 </a:t>
            </a:r>
            <a:endParaRPr lang="en-GB" sz="1100" b="1" dirty="0">
              <a:latin typeface="Georgia Pro Semibold" panose="02040702050405020303" pitchFamily="18" charset="0"/>
            </a:endParaRPr>
          </a:p>
        </p:txBody>
      </p:sp>
      <p:sp>
        <p:nvSpPr>
          <p:cNvPr id="9" name="TextBox 8">
            <a:extLst>
              <a:ext uri="{FF2B5EF4-FFF2-40B4-BE49-F238E27FC236}">
                <a16:creationId xmlns:a16="http://schemas.microsoft.com/office/drawing/2014/main" id="{F625FD1E-BA42-F049-8142-DF972F6D3E7F}"/>
              </a:ext>
            </a:extLst>
          </p:cNvPr>
          <p:cNvSpPr txBox="1"/>
          <p:nvPr/>
        </p:nvSpPr>
        <p:spPr>
          <a:xfrm>
            <a:off x="79183" y="528019"/>
            <a:ext cx="2853189" cy="3046988"/>
          </a:xfrm>
          <a:prstGeom prst="rect">
            <a:avLst/>
          </a:prstGeom>
          <a:noFill/>
        </p:spPr>
        <p:txBody>
          <a:bodyPr wrap="square">
            <a:spAutoFit/>
          </a:bodyPr>
          <a:lstStyle/>
          <a:p>
            <a:r>
              <a:rPr lang="en-GB" sz="1200" dirty="0">
                <a:latin typeface="Georgia Pro Semibold" panose="02040702050405020303" pitchFamily="18" charset="0"/>
              </a:rPr>
              <a:t>                        </a:t>
            </a:r>
            <a:r>
              <a:rPr lang="en-GB" sz="1600" b="1" u="sng" dirty="0">
                <a:latin typeface="Georgia Pro Semibold" panose="02040702050405020303" pitchFamily="18" charset="0"/>
              </a:rPr>
              <a:t>Starters</a:t>
            </a:r>
          </a:p>
          <a:p>
            <a:pPr marL="285750" indent="-285750">
              <a:buFont typeface="Wingdings" panose="05000000000000000000" pitchFamily="2" charset="2"/>
              <a:buChar char="Ø"/>
            </a:pPr>
            <a:endParaRPr lang="en-GB" sz="1400" b="1" u="sng" dirty="0">
              <a:latin typeface="Georgia Pro Semibold" panose="02040702050405020303" pitchFamily="18" charset="0"/>
              <a:cs typeface="Dubai" panose="020B0503030403030204" pitchFamily="34" charset="-78"/>
            </a:endParaRPr>
          </a:p>
          <a:p>
            <a:pPr marL="171450" indent="-171450">
              <a:buFont typeface="Wingdings" panose="05000000000000000000" pitchFamily="2" charset="2"/>
              <a:buChar char="Ø"/>
            </a:pPr>
            <a:r>
              <a:rPr lang="en-US" sz="1200" b="1" i="0" dirty="0">
                <a:effectLst/>
                <a:latin typeface="Georgia Pro Semibold" panose="02040702050405020303" pitchFamily="18" charset="0"/>
                <a:cs typeface="Dubai" panose="020B0503030403030204" pitchFamily="34" charset="-78"/>
              </a:rPr>
              <a:t>£1</a:t>
            </a:r>
            <a:r>
              <a:rPr lang="en-US" sz="1200" b="1" dirty="0">
                <a:latin typeface="Georgia Pro Semibold" panose="02040702050405020303" pitchFamily="18" charset="0"/>
                <a:cs typeface="Dubai" panose="020B0503030403030204" pitchFamily="34" charset="-78"/>
              </a:rPr>
              <a:t>5 </a:t>
            </a:r>
            <a:r>
              <a:rPr lang="en-US" sz="1200" b="1" i="0" dirty="0">
                <a:effectLst/>
                <a:latin typeface="Georgia Pro Semibold" panose="02040702050405020303" pitchFamily="18" charset="0"/>
                <a:cs typeface="Dubai" panose="020B0503030403030204" pitchFamily="34" charset="-78"/>
              </a:rPr>
              <a:t>Baron's Broth 250g </a:t>
            </a:r>
            <a:r>
              <a:rPr lang="en-US" sz="1200" i="0" dirty="0">
                <a:effectLst/>
                <a:latin typeface="Georgia Pro Semibold" panose="02040702050405020303" pitchFamily="18" charset="0"/>
                <a:cs typeface="Dubai" panose="020B0503030403030204" pitchFamily="34" charset="-78"/>
              </a:rPr>
              <a:t>- </a:t>
            </a:r>
            <a:r>
              <a:rPr lang="en-US" sz="1000" b="0" i="0" dirty="0">
                <a:solidFill>
                  <a:srgbClr val="374151"/>
                </a:solidFill>
                <a:effectLst/>
                <a:latin typeface="Georgia Pro Semibold" panose="02040702050405020303" pitchFamily="18" charset="0"/>
                <a:cs typeface="Dubai" panose="020B0503030403030204" pitchFamily="34" charset="-78"/>
              </a:rPr>
              <a:t>A hearty, root vegetable soup </a:t>
            </a:r>
            <a:r>
              <a:rPr lang="en-US" sz="1000" b="0" i="0" dirty="0" err="1">
                <a:solidFill>
                  <a:srgbClr val="374151"/>
                </a:solidFill>
                <a:effectLst/>
                <a:latin typeface="Georgia Pro Semibold" panose="02040702050405020303" pitchFamily="18" charset="0"/>
                <a:cs typeface="Dubai" panose="020B0503030403030204" pitchFamily="34" charset="-78"/>
              </a:rPr>
              <a:t>flavoured</a:t>
            </a:r>
            <a:r>
              <a:rPr lang="en-US" sz="1000" b="0" i="0" dirty="0">
                <a:solidFill>
                  <a:srgbClr val="374151"/>
                </a:solidFill>
                <a:effectLst/>
                <a:latin typeface="Georgia Pro Semibold" panose="02040702050405020303" pitchFamily="18" charset="0"/>
                <a:cs typeface="Dubai" panose="020B0503030403030204" pitchFamily="34" charset="-78"/>
              </a:rPr>
              <a:t> with a hint of local ale</a:t>
            </a:r>
            <a:r>
              <a:rPr lang="en-US" sz="1100" b="0" i="0" dirty="0">
                <a:solidFill>
                  <a:srgbClr val="374151"/>
                </a:solidFill>
                <a:effectLst/>
                <a:latin typeface="Georgia Pro Semibold" panose="02040702050405020303" pitchFamily="18" charset="0"/>
                <a:cs typeface="Dubai" panose="020B0503030403030204" pitchFamily="34" charset="-78"/>
              </a:rPr>
              <a:t> </a:t>
            </a:r>
            <a:r>
              <a:rPr lang="en-US" sz="1100" b="1" i="0" dirty="0">
                <a:effectLst/>
                <a:latin typeface="Georgia Pro Semibold" panose="02040702050405020303" pitchFamily="18" charset="0"/>
                <a:cs typeface="Dubai" panose="020B0503030403030204" pitchFamily="34" charset="-78"/>
              </a:rPr>
              <a:t>(V/GF/GFA)</a:t>
            </a:r>
          </a:p>
          <a:p>
            <a:pPr marL="171450" indent="-171450">
              <a:buFont typeface="Wingdings" panose="05000000000000000000" pitchFamily="2" charset="2"/>
              <a:buChar char="Ø"/>
            </a:pPr>
            <a:r>
              <a:rPr lang="en-US" sz="1200" b="1" i="0" dirty="0">
                <a:effectLst/>
                <a:latin typeface="Georgia Pro Semibold" panose="02040702050405020303" pitchFamily="18" charset="0"/>
                <a:cs typeface="Dubai" panose="020B0503030403030204" pitchFamily="34" charset="-78"/>
              </a:rPr>
              <a:t>£</a:t>
            </a:r>
            <a:r>
              <a:rPr lang="en-US" sz="1200" b="1" dirty="0">
                <a:latin typeface="Georgia Pro Semibold" panose="02040702050405020303" pitchFamily="18" charset="0"/>
                <a:cs typeface="Dubai" panose="020B0503030403030204" pitchFamily="34" charset="-78"/>
              </a:rPr>
              <a:t>11 </a:t>
            </a:r>
            <a:r>
              <a:rPr lang="en-US" sz="1200" b="1" i="0" dirty="0">
                <a:effectLst/>
                <a:latin typeface="Georgia Pro Semibold" panose="02040702050405020303" pitchFamily="18" charset="0"/>
                <a:cs typeface="Dubai" panose="020B0503030403030204" pitchFamily="34" charset="-78"/>
              </a:rPr>
              <a:t>Jester's Cheese Board 200g - </a:t>
            </a:r>
            <a:r>
              <a:rPr lang="en-US" sz="1000" b="0" i="0" dirty="0">
                <a:solidFill>
                  <a:srgbClr val="374151"/>
                </a:solidFill>
                <a:effectLst/>
                <a:latin typeface="Georgia Pro Semibold" panose="02040702050405020303" pitchFamily="18" charset="0"/>
                <a:cs typeface="Dubai" panose="020B0503030403030204" pitchFamily="34" charset="-78"/>
              </a:rPr>
              <a:t>A variety of locally sourced cheeses served with homemade mustard, chutneys, and rustic bread</a:t>
            </a:r>
            <a:r>
              <a:rPr lang="en-US" sz="1100" b="0" i="0" dirty="0">
                <a:solidFill>
                  <a:srgbClr val="374151"/>
                </a:solidFill>
                <a:effectLst/>
                <a:latin typeface="Georgia Pro Semibold" panose="02040702050405020303" pitchFamily="18" charset="0"/>
                <a:cs typeface="Dubai" panose="020B0503030403030204" pitchFamily="34" charset="-78"/>
              </a:rPr>
              <a:t> </a:t>
            </a:r>
            <a:r>
              <a:rPr lang="en-US" sz="1100" b="1" i="0" dirty="0">
                <a:effectLst/>
                <a:latin typeface="Georgia Pro Semibold" panose="02040702050405020303" pitchFamily="18" charset="0"/>
                <a:cs typeface="Dubai" panose="020B0503030403030204" pitchFamily="34" charset="-78"/>
              </a:rPr>
              <a:t>(V/GFA)</a:t>
            </a:r>
          </a:p>
          <a:p>
            <a:pPr marL="171450" indent="-171450">
              <a:buFont typeface="Wingdings" panose="05000000000000000000" pitchFamily="2" charset="2"/>
              <a:buChar char="Ø"/>
            </a:pPr>
            <a:r>
              <a:rPr lang="en-US" sz="1200" b="1" i="0" dirty="0">
                <a:effectLst/>
                <a:latin typeface="Georgia Pro Semibold" panose="02040702050405020303" pitchFamily="18" charset="0"/>
                <a:cs typeface="Dubai" panose="020B0503030403030204" pitchFamily="34" charset="-78"/>
              </a:rPr>
              <a:t>£12</a:t>
            </a:r>
            <a:r>
              <a:rPr lang="en-US" sz="1200" b="1" dirty="0">
                <a:latin typeface="Georgia Pro Semibold" panose="02040702050405020303" pitchFamily="18" charset="0"/>
                <a:cs typeface="Dubai" panose="020B0503030403030204" pitchFamily="34" charset="-78"/>
              </a:rPr>
              <a:t> </a:t>
            </a:r>
            <a:r>
              <a:rPr lang="en-US" sz="1200" b="1" i="0" dirty="0">
                <a:effectLst/>
                <a:latin typeface="Georgia Pro Semibold" panose="02040702050405020303" pitchFamily="18" charset="0"/>
                <a:cs typeface="Dubai" panose="020B0503030403030204" pitchFamily="34" charset="-78"/>
              </a:rPr>
              <a:t>Castle Greens </a:t>
            </a:r>
            <a:r>
              <a:rPr lang="en-US" sz="1200" b="1" dirty="0">
                <a:latin typeface="Georgia Pro Semibold" panose="02040702050405020303" pitchFamily="18" charset="0"/>
                <a:cs typeface="Dubai" panose="020B0503030403030204" pitchFamily="34" charset="-78"/>
              </a:rPr>
              <a:t>18</a:t>
            </a:r>
            <a:r>
              <a:rPr lang="en-US" sz="1200" b="1" i="0" dirty="0">
                <a:effectLst/>
                <a:latin typeface="Georgia Pro Semibold" panose="02040702050405020303" pitchFamily="18" charset="0"/>
                <a:cs typeface="Dubai" panose="020B0503030403030204" pitchFamily="34" charset="-78"/>
              </a:rPr>
              <a:t>0g - </a:t>
            </a:r>
            <a:r>
              <a:rPr lang="en-US" sz="1000" b="0" i="0" dirty="0">
                <a:solidFill>
                  <a:srgbClr val="374151"/>
                </a:solidFill>
                <a:effectLst/>
                <a:latin typeface="Georgia Pro Semibold" panose="02040702050405020303" pitchFamily="18" charset="0"/>
                <a:cs typeface="Dubai" panose="020B0503030403030204" pitchFamily="34" charset="-78"/>
              </a:rPr>
              <a:t>Freshly picked salad greens from local farms, served with a honey-mustard dressing </a:t>
            </a:r>
            <a:r>
              <a:rPr lang="en-US" sz="1100" b="1" i="0" dirty="0">
                <a:effectLst/>
                <a:latin typeface="Georgia Pro Semibold" panose="02040702050405020303" pitchFamily="18" charset="0"/>
                <a:cs typeface="Dubai" panose="020B0503030403030204" pitchFamily="34" charset="-78"/>
              </a:rPr>
              <a:t>(V/V/EVGF)</a:t>
            </a:r>
          </a:p>
          <a:p>
            <a:pPr marL="171450" indent="-171450">
              <a:buFont typeface="Wingdings" panose="05000000000000000000" pitchFamily="2" charset="2"/>
              <a:buChar char="Ø"/>
            </a:pPr>
            <a:r>
              <a:rPr lang="en-US" sz="1200" b="1" i="0" dirty="0">
                <a:effectLst/>
                <a:latin typeface="Georgia Pro Semibold" panose="02040702050405020303" pitchFamily="18" charset="0"/>
                <a:cs typeface="Dubai" panose="020B0503030403030204" pitchFamily="34" charset="-78"/>
              </a:rPr>
              <a:t>£12</a:t>
            </a:r>
            <a:r>
              <a:rPr lang="en-US" sz="1200" b="1" dirty="0">
                <a:latin typeface="Georgia Pro Semibold" panose="02040702050405020303" pitchFamily="18" charset="0"/>
                <a:cs typeface="Dubai" panose="020B0503030403030204" pitchFamily="34" charset="-78"/>
              </a:rPr>
              <a:t> </a:t>
            </a:r>
            <a:r>
              <a:rPr lang="en-US" sz="1200" b="1" i="0" dirty="0">
                <a:effectLst/>
                <a:latin typeface="Georgia Pro Semibold" panose="02040702050405020303" pitchFamily="18" charset="0"/>
                <a:cs typeface="Dubai" panose="020B0503030403030204" pitchFamily="34" charset="-78"/>
              </a:rPr>
              <a:t>Tudor Tarts 150g - </a:t>
            </a:r>
            <a:r>
              <a:rPr lang="en-US" sz="1000" b="0" i="0" dirty="0">
                <a:solidFill>
                  <a:srgbClr val="374151"/>
                </a:solidFill>
                <a:effectLst/>
                <a:latin typeface="Georgia Pro Semibold" panose="02040702050405020303" pitchFamily="18" charset="0"/>
                <a:cs typeface="Dubai" panose="020B0503030403030204" pitchFamily="34" charset="-78"/>
              </a:rPr>
              <a:t>Mini </a:t>
            </a:r>
            <a:r>
              <a:rPr lang="en-US" sz="1000" b="0" i="0" dirty="0" err="1">
                <a:solidFill>
                  <a:srgbClr val="374151"/>
                </a:solidFill>
                <a:effectLst/>
                <a:latin typeface="Georgia Pro Semibold" panose="02040702050405020303" pitchFamily="18" charset="0"/>
                <a:cs typeface="Dubai" panose="020B0503030403030204" pitchFamily="34" charset="-78"/>
              </a:rPr>
              <a:t>savoury</a:t>
            </a:r>
            <a:r>
              <a:rPr lang="en-US" sz="1000" b="0" i="0" dirty="0">
                <a:solidFill>
                  <a:srgbClr val="374151"/>
                </a:solidFill>
                <a:effectLst/>
                <a:latin typeface="Georgia Pro Semibold" panose="02040702050405020303" pitchFamily="18" charset="0"/>
                <a:cs typeface="Dubai" panose="020B0503030403030204" pitchFamily="34" charset="-78"/>
              </a:rPr>
              <a:t> tarts filled with a delicious mixture of </a:t>
            </a:r>
            <a:r>
              <a:rPr lang="en-US" sz="1000" b="0" i="0" dirty="0" err="1">
                <a:solidFill>
                  <a:srgbClr val="374151"/>
                </a:solidFill>
                <a:effectLst/>
                <a:latin typeface="Georgia Pro Semibold" panose="02040702050405020303" pitchFamily="18" charset="0"/>
                <a:cs typeface="Dubai" panose="020B0503030403030204" pitchFamily="34" charset="-78"/>
              </a:rPr>
              <a:t>caramelised</a:t>
            </a:r>
            <a:r>
              <a:rPr lang="en-US" sz="1000" b="0" i="0" dirty="0">
                <a:solidFill>
                  <a:srgbClr val="374151"/>
                </a:solidFill>
                <a:effectLst/>
                <a:latin typeface="Georgia Pro Semibold" panose="02040702050405020303" pitchFamily="18" charset="0"/>
                <a:cs typeface="Dubai" panose="020B0503030403030204" pitchFamily="34" charset="-78"/>
              </a:rPr>
              <a:t> onions and Norfolk cheese</a:t>
            </a:r>
            <a:r>
              <a:rPr lang="en-US" sz="1100" b="0" i="0" dirty="0">
                <a:solidFill>
                  <a:srgbClr val="374151"/>
                </a:solidFill>
                <a:effectLst/>
                <a:latin typeface="Georgia Pro Semibold" panose="02040702050405020303" pitchFamily="18" charset="0"/>
                <a:cs typeface="Dubai" panose="020B0503030403030204" pitchFamily="34" charset="-78"/>
              </a:rPr>
              <a:t> </a:t>
            </a:r>
            <a:r>
              <a:rPr lang="en-US" sz="1100" b="1" i="0" dirty="0">
                <a:effectLst/>
                <a:latin typeface="Georgia Pro Semibold" panose="02040702050405020303" pitchFamily="18" charset="0"/>
                <a:cs typeface="Dubai" panose="020B0503030403030204" pitchFamily="34" charset="-78"/>
              </a:rPr>
              <a:t>(V/GFA)</a:t>
            </a:r>
            <a:endParaRPr lang="en-GB" sz="1100" dirty="0">
              <a:latin typeface="Georgia Pro Semibold" panose="02040702050405020303" pitchFamily="18" charset="0"/>
              <a:cs typeface="Dubai" panose="020B0503030403030204" pitchFamily="34" charset="-78"/>
            </a:endParaRPr>
          </a:p>
        </p:txBody>
      </p:sp>
      <p:pic>
        <p:nvPicPr>
          <p:cNvPr id="1026" name="Picture 2" descr="Plata cu card la showroom | Blog CISSMARKET">
            <a:extLst>
              <a:ext uri="{FF2B5EF4-FFF2-40B4-BE49-F238E27FC236}">
                <a16:creationId xmlns:a16="http://schemas.microsoft.com/office/drawing/2014/main" id="{DE99B44C-BFBB-DB3A-524A-42B0793B434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04936" y="6357497"/>
            <a:ext cx="736254" cy="479360"/>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7711B0EC-482E-2868-7301-A41FD80FF83B}"/>
              </a:ext>
            </a:extLst>
          </p:cNvPr>
          <p:cNvSpPr txBox="1"/>
          <p:nvPr/>
        </p:nvSpPr>
        <p:spPr>
          <a:xfrm>
            <a:off x="6261927" y="6363304"/>
            <a:ext cx="1411136" cy="430887"/>
          </a:xfrm>
          <a:prstGeom prst="rect">
            <a:avLst/>
          </a:prstGeom>
          <a:noFill/>
        </p:spPr>
        <p:txBody>
          <a:bodyPr wrap="square">
            <a:spAutoFit/>
          </a:bodyPr>
          <a:lstStyle/>
          <a:p>
            <a:r>
              <a:rPr lang="en-GB" sz="1100" b="1" dirty="0">
                <a:latin typeface="Bodoni MT" panose="02070603080606020203" pitchFamily="18" charset="0"/>
                <a:cs typeface="Arial" panose="020B0604020202020204" pitchFamily="34" charset="0"/>
              </a:rPr>
              <a:t>V-Vegetarian</a:t>
            </a:r>
          </a:p>
          <a:p>
            <a:r>
              <a:rPr lang="en-GB" sz="1100" b="1" dirty="0">
                <a:latin typeface="Bodoni MT" panose="02070603080606020203" pitchFamily="18" charset="0"/>
                <a:cs typeface="Arial" panose="020B0604020202020204" pitchFamily="34" charset="0"/>
              </a:rPr>
              <a:t>V/E - Vegan</a:t>
            </a:r>
            <a:endParaRPr lang="en-GB" sz="1100" dirty="0">
              <a:latin typeface="Bodoni MT" panose="02070603080606020203" pitchFamily="18" charset="0"/>
            </a:endParaRPr>
          </a:p>
        </p:txBody>
      </p:sp>
      <p:sp>
        <p:nvSpPr>
          <p:cNvPr id="13" name="TextBox 12">
            <a:extLst>
              <a:ext uri="{FF2B5EF4-FFF2-40B4-BE49-F238E27FC236}">
                <a16:creationId xmlns:a16="http://schemas.microsoft.com/office/drawing/2014/main" id="{2BB73B88-C9D6-965C-4B37-0D971658CDAD}"/>
              </a:ext>
            </a:extLst>
          </p:cNvPr>
          <p:cNvSpPr txBox="1"/>
          <p:nvPr/>
        </p:nvSpPr>
        <p:spPr>
          <a:xfrm>
            <a:off x="4425344" y="6363304"/>
            <a:ext cx="1938787" cy="430887"/>
          </a:xfrm>
          <a:prstGeom prst="rect">
            <a:avLst/>
          </a:prstGeom>
          <a:noFill/>
        </p:spPr>
        <p:txBody>
          <a:bodyPr wrap="square">
            <a:spAutoFit/>
          </a:bodyPr>
          <a:lstStyle/>
          <a:p>
            <a:r>
              <a:rPr lang="en-GB" sz="1100" b="1" dirty="0">
                <a:latin typeface="Bodoni MT" panose="02070603080606020203" pitchFamily="18" charset="0"/>
                <a:cs typeface="Arial" panose="020B0604020202020204" pitchFamily="34" charset="0"/>
              </a:rPr>
              <a:t>GF-Gluten Free  </a:t>
            </a:r>
          </a:p>
          <a:p>
            <a:r>
              <a:rPr lang="en-GB" sz="1100" b="1" dirty="0">
                <a:latin typeface="Bodoni MT" panose="02070603080606020203" pitchFamily="18" charset="0"/>
                <a:cs typeface="Arial" panose="020B0604020202020204" pitchFamily="34" charset="0"/>
              </a:rPr>
              <a:t>GFA – Gluten free Adaptable</a:t>
            </a:r>
          </a:p>
        </p:txBody>
      </p:sp>
      <p:sp>
        <p:nvSpPr>
          <p:cNvPr id="15" name="TextBox 14">
            <a:extLst>
              <a:ext uri="{FF2B5EF4-FFF2-40B4-BE49-F238E27FC236}">
                <a16:creationId xmlns:a16="http://schemas.microsoft.com/office/drawing/2014/main" id="{2FFFC4AF-3655-1EE6-596B-C9907AE66D54}"/>
              </a:ext>
            </a:extLst>
          </p:cNvPr>
          <p:cNvSpPr txBox="1"/>
          <p:nvPr/>
        </p:nvSpPr>
        <p:spPr>
          <a:xfrm>
            <a:off x="2775427" y="515653"/>
            <a:ext cx="3402194" cy="3708708"/>
          </a:xfrm>
          <a:prstGeom prst="rect">
            <a:avLst/>
          </a:prstGeom>
          <a:noFill/>
        </p:spPr>
        <p:txBody>
          <a:bodyPr wrap="square">
            <a:spAutoFit/>
          </a:bodyPr>
          <a:lstStyle/>
          <a:p>
            <a:r>
              <a:rPr lang="en-GB" sz="1600" b="1" dirty="0">
                <a:latin typeface="Georgia Pro Semibold" panose="02040702050405020303" pitchFamily="18" charset="0"/>
              </a:rPr>
              <a:t>                    </a:t>
            </a:r>
            <a:r>
              <a:rPr lang="en-GB" sz="1600" b="1" u="sng" dirty="0">
                <a:latin typeface="Georgia Pro Semibold" panose="02040702050405020303" pitchFamily="18" charset="0"/>
              </a:rPr>
              <a:t>Mains</a:t>
            </a:r>
          </a:p>
          <a:p>
            <a:pPr marL="285750" indent="-285750">
              <a:buFont typeface="Wingdings" panose="05000000000000000000" pitchFamily="2" charset="2"/>
              <a:buChar char="Ø"/>
            </a:pPr>
            <a:endParaRPr lang="en-GB" sz="1400" b="1" u="sng" dirty="0">
              <a:latin typeface="Georgia Pro Semibold" panose="02040702050405020303" pitchFamily="18" charset="0"/>
            </a:endParaRPr>
          </a:p>
          <a:p>
            <a:pPr marL="285750" indent="-285750">
              <a:buFont typeface="Wingdings" panose="05000000000000000000" pitchFamily="2" charset="2"/>
              <a:buChar char="Ø"/>
            </a:pPr>
            <a:r>
              <a:rPr lang="en-US" sz="1200" b="1" i="0" dirty="0">
                <a:effectLst/>
                <a:latin typeface="Georgia Pro Semibold" panose="02040702050405020303" pitchFamily="18" charset="0"/>
              </a:rPr>
              <a:t>£</a:t>
            </a:r>
            <a:r>
              <a:rPr lang="en-US" sz="1200" b="1" dirty="0">
                <a:latin typeface="Georgia Pro Semibold" panose="02040702050405020303" pitchFamily="18" charset="0"/>
              </a:rPr>
              <a:t>40 </a:t>
            </a:r>
            <a:r>
              <a:rPr lang="en-US" sz="1200" b="1" i="0" dirty="0">
                <a:effectLst/>
                <a:latin typeface="Georgia Pro Semibold" panose="02040702050405020303" pitchFamily="18" charset="0"/>
              </a:rPr>
              <a:t>Knight's Roast 350g - </a:t>
            </a:r>
            <a:r>
              <a:rPr lang="en-US" sz="1000" b="0" i="0" dirty="0">
                <a:solidFill>
                  <a:srgbClr val="374151"/>
                </a:solidFill>
                <a:effectLst/>
                <a:latin typeface="Georgia Pro Semibold" panose="02040702050405020303" pitchFamily="18" charset="0"/>
              </a:rPr>
              <a:t>Slow-roasted, locally sourced beef served with a rich gravy, Yorkshire pudding, and roasted vegetables </a:t>
            </a:r>
            <a:r>
              <a:rPr lang="en-US" sz="1100" b="1" i="0" dirty="0">
                <a:effectLst/>
                <a:latin typeface="Georgia Pro Semibold" panose="02040702050405020303" pitchFamily="18" charset="0"/>
              </a:rPr>
              <a:t>(GFA)</a:t>
            </a:r>
          </a:p>
          <a:p>
            <a:pPr marL="285750" indent="-285750">
              <a:buFont typeface="Wingdings" panose="05000000000000000000" pitchFamily="2" charset="2"/>
              <a:buChar char="Ø"/>
            </a:pPr>
            <a:r>
              <a:rPr lang="en-US" sz="1200" b="1" i="0" dirty="0">
                <a:effectLst/>
                <a:latin typeface="Georgia Pro Semibold" panose="02040702050405020303" pitchFamily="18" charset="0"/>
              </a:rPr>
              <a:t>£47</a:t>
            </a:r>
            <a:r>
              <a:rPr lang="en-US" sz="1200" b="1" dirty="0">
                <a:latin typeface="Georgia Pro Semibold" panose="02040702050405020303" pitchFamily="18" charset="0"/>
              </a:rPr>
              <a:t> </a:t>
            </a:r>
            <a:r>
              <a:rPr lang="en-US" sz="1200" b="1" i="0" dirty="0">
                <a:effectLst/>
                <a:latin typeface="Georgia Pro Semibold" panose="02040702050405020303" pitchFamily="18" charset="0"/>
              </a:rPr>
              <a:t>Friar's Fish Pie </a:t>
            </a:r>
            <a:r>
              <a:rPr lang="en-US" sz="1200" b="1" dirty="0">
                <a:latin typeface="Georgia Pro Semibold" panose="02040702050405020303" pitchFamily="18" charset="0"/>
              </a:rPr>
              <a:t>45</a:t>
            </a:r>
            <a:r>
              <a:rPr lang="en-US" sz="1200" b="1" i="0" dirty="0">
                <a:effectLst/>
                <a:latin typeface="Georgia Pro Semibold" panose="02040702050405020303" pitchFamily="18" charset="0"/>
              </a:rPr>
              <a:t>0g- </a:t>
            </a:r>
            <a:r>
              <a:rPr lang="en-US" sz="1000" b="0" i="0" dirty="0">
                <a:solidFill>
                  <a:srgbClr val="374151"/>
                </a:solidFill>
                <a:effectLst/>
                <a:latin typeface="Georgia Pro Semibold" panose="02040702050405020303" pitchFamily="18" charset="0"/>
              </a:rPr>
              <a:t>A comforting fish pie made with locally caught fish and topped with a creamy mashed potato crust </a:t>
            </a:r>
            <a:r>
              <a:rPr lang="en-US" sz="1100" b="1" i="0" dirty="0">
                <a:effectLst/>
                <a:latin typeface="Georgia Pro Semibold" panose="02040702050405020303" pitchFamily="18" charset="0"/>
              </a:rPr>
              <a:t>(GF)</a:t>
            </a:r>
            <a:endParaRPr lang="en-US" sz="1200" b="1" i="0" dirty="0">
              <a:effectLst/>
              <a:latin typeface="Georgia Pro Semibold" panose="02040702050405020303" pitchFamily="18" charset="0"/>
            </a:endParaRPr>
          </a:p>
          <a:p>
            <a:pPr marL="285750" indent="-285750">
              <a:buFont typeface="Wingdings" panose="05000000000000000000" pitchFamily="2" charset="2"/>
              <a:buChar char="Ø"/>
            </a:pPr>
            <a:r>
              <a:rPr lang="en-US" sz="1200" b="1" i="0" dirty="0">
                <a:effectLst/>
                <a:latin typeface="Georgia Pro Semibold" panose="02040702050405020303" pitchFamily="18" charset="0"/>
              </a:rPr>
              <a:t>£35</a:t>
            </a:r>
            <a:r>
              <a:rPr lang="en-US" sz="1200" b="1" dirty="0">
                <a:latin typeface="Georgia Pro Semibold" panose="02040702050405020303" pitchFamily="18" charset="0"/>
              </a:rPr>
              <a:t> </a:t>
            </a:r>
            <a:r>
              <a:rPr lang="en-US" sz="1200" b="1" i="0" dirty="0">
                <a:effectLst/>
                <a:latin typeface="Georgia Pro Semibold" panose="02040702050405020303" pitchFamily="18" charset="0"/>
              </a:rPr>
              <a:t>Herb Garden Risotto </a:t>
            </a:r>
            <a:r>
              <a:rPr lang="en-US" sz="1200" b="1" dirty="0">
                <a:latin typeface="Georgia Pro Semibold" panose="02040702050405020303" pitchFamily="18" charset="0"/>
              </a:rPr>
              <a:t>3</a:t>
            </a:r>
            <a:r>
              <a:rPr lang="en-US" sz="1200" b="1" i="0" dirty="0">
                <a:effectLst/>
                <a:latin typeface="Georgia Pro Semibold" panose="02040702050405020303" pitchFamily="18" charset="0"/>
              </a:rPr>
              <a:t>00g - </a:t>
            </a:r>
            <a:r>
              <a:rPr lang="en-US" sz="1000" b="0" i="0" dirty="0">
                <a:solidFill>
                  <a:srgbClr val="374151"/>
                </a:solidFill>
                <a:effectLst/>
                <a:latin typeface="Georgia Pro Semibold" panose="02040702050405020303" pitchFamily="18" charset="0"/>
              </a:rPr>
              <a:t>Creamy risotto made with fresh, seasonal herbs from the garden and a generous helping of Parmesan cheese </a:t>
            </a:r>
            <a:r>
              <a:rPr lang="en-US" sz="1100" b="1" i="0" dirty="0">
                <a:effectLst/>
                <a:latin typeface="Georgia Pro Semibold" panose="02040702050405020303" pitchFamily="18" charset="0"/>
              </a:rPr>
              <a:t>(V/GF)</a:t>
            </a:r>
            <a:endParaRPr lang="en-US" sz="1200" b="1" i="0" dirty="0">
              <a:effectLst/>
              <a:latin typeface="Georgia Pro Semibold" panose="02040702050405020303" pitchFamily="18" charset="0"/>
            </a:endParaRPr>
          </a:p>
          <a:p>
            <a:pPr marL="285750" indent="-285750">
              <a:buFont typeface="Wingdings" panose="05000000000000000000" pitchFamily="2" charset="2"/>
              <a:buChar char="Ø"/>
            </a:pPr>
            <a:r>
              <a:rPr lang="en-US" sz="1200" b="1" i="0" dirty="0">
                <a:effectLst/>
                <a:latin typeface="Georgia Pro Semibold" panose="02040702050405020303" pitchFamily="18" charset="0"/>
              </a:rPr>
              <a:t>£36</a:t>
            </a:r>
            <a:r>
              <a:rPr lang="en-US" sz="1200" b="1" dirty="0">
                <a:latin typeface="Georgia Pro Semibold" panose="02040702050405020303" pitchFamily="18" charset="0"/>
              </a:rPr>
              <a:t> </a:t>
            </a:r>
            <a:r>
              <a:rPr lang="en-US" sz="1200" b="1" i="0" dirty="0">
                <a:effectLst/>
                <a:latin typeface="Georgia Pro Semibold" panose="02040702050405020303" pitchFamily="18" charset="0"/>
              </a:rPr>
              <a:t>Sherwood's Venison Stew </a:t>
            </a:r>
            <a:r>
              <a:rPr lang="en-US" sz="1200" b="1" dirty="0">
                <a:latin typeface="Georgia Pro Semibold" panose="02040702050405020303" pitchFamily="18" charset="0"/>
              </a:rPr>
              <a:t>4</a:t>
            </a:r>
            <a:r>
              <a:rPr lang="en-US" sz="1200" b="1" i="0" dirty="0">
                <a:effectLst/>
                <a:latin typeface="Georgia Pro Semibold" panose="02040702050405020303" pitchFamily="18" charset="0"/>
              </a:rPr>
              <a:t>00g - </a:t>
            </a:r>
            <a:r>
              <a:rPr lang="en-US" sz="1000" b="0" i="0" dirty="0">
                <a:solidFill>
                  <a:srgbClr val="374151"/>
                </a:solidFill>
                <a:effectLst/>
                <a:latin typeface="Georgia Pro Semibold" panose="02040702050405020303" pitchFamily="18" charset="0"/>
              </a:rPr>
              <a:t>A robust venison stew with local root vegetables and a touch of red wine, served with freshly baked bread</a:t>
            </a:r>
            <a:r>
              <a:rPr lang="en-US" sz="1100" b="0" i="0" dirty="0">
                <a:solidFill>
                  <a:srgbClr val="374151"/>
                </a:solidFill>
                <a:effectLst/>
                <a:latin typeface="Georgia Pro Semibold" panose="02040702050405020303" pitchFamily="18" charset="0"/>
              </a:rPr>
              <a:t> </a:t>
            </a:r>
            <a:r>
              <a:rPr lang="en-US" sz="1100" b="1" i="0" dirty="0">
                <a:effectLst/>
                <a:latin typeface="Georgia Pro Semibold" panose="02040702050405020303" pitchFamily="18" charset="0"/>
              </a:rPr>
              <a:t>(GF/GFA)</a:t>
            </a:r>
          </a:p>
          <a:p>
            <a:pPr marL="285750" indent="-285750">
              <a:buFont typeface="Wingdings" panose="05000000000000000000" pitchFamily="2" charset="2"/>
              <a:buChar char="Ø"/>
            </a:pPr>
            <a:r>
              <a:rPr lang="en-US" sz="1200" b="1" i="0" dirty="0">
                <a:effectLst/>
                <a:latin typeface="Georgia Pro Semibold" panose="02040702050405020303" pitchFamily="18" charset="0"/>
              </a:rPr>
              <a:t>£ 32 Elizabethan Lentil Pie </a:t>
            </a:r>
            <a:r>
              <a:rPr lang="en-US" sz="1200" b="1" dirty="0">
                <a:latin typeface="Georgia Pro Semibold" panose="02040702050405020303" pitchFamily="18" charset="0"/>
              </a:rPr>
              <a:t>300g</a:t>
            </a:r>
            <a:r>
              <a:rPr lang="en-US" sz="1200" b="1" i="0" dirty="0">
                <a:effectLst/>
                <a:latin typeface="Georgia Pro Semibold" panose="02040702050405020303" pitchFamily="18" charset="0"/>
              </a:rPr>
              <a:t> - </a:t>
            </a:r>
            <a:r>
              <a:rPr lang="en-US" sz="1000" b="0" i="0" dirty="0">
                <a:solidFill>
                  <a:srgbClr val="374151"/>
                </a:solidFill>
                <a:effectLst/>
                <a:latin typeface="Georgia Pro Semibold" panose="02040702050405020303" pitchFamily="18" charset="0"/>
              </a:rPr>
              <a:t>A hearty pie filled with lentils and a variety of vegetables, topped with a golden crust. A suitable option for vegetarian patrons </a:t>
            </a:r>
            <a:r>
              <a:rPr lang="en-US" sz="1100" b="1" i="0" dirty="0">
                <a:effectLst/>
                <a:latin typeface="Georgia Pro Semibold" panose="02040702050405020303" pitchFamily="18" charset="0"/>
              </a:rPr>
              <a:t>(V/GFA)</a:t>
            </a:r>
            <a:endParaRPr lang="en-GB" sz="1400" b="1" dirty="0">
              <a:latin typeface="Georgia Pro Semibold" panose="02040702050405020303" pitchFamily="18" charset="0"/>
            </a:endParaRPr>
          </a:p>
        </p:txBody>
      </p:sp>
      <p:sp>
        <p:nvSpPr>
          <p:cNvPr id="16" name="TextBox 15">
            <a:extLst>
              <a:ext uri="{FF2B5EF4-FFF2-40B4-BE49-F238E27FC236}">
                <a16:creationId xmlns:a16="http://schemas.microsoft.com/office/drawing/2014/main" id="{001C200D-2F2E-150D-B56C-FC44FC842559}"/>
              </a:ext>
            </a:extLst>
          </p:cNvPr>
          <p:cNvSpPr txBox="1"/>
          <p:nvPr/>
        </p:nvSpPr>
        <p:spPr>
          <a:xfrm>
            <a:off x="6177621" y="498495"/>
            <a:ext cx="2861844" cy="3978012"/>
          </a:xfrm>
          <a:prstGeom prst="rect">
            <a:avLst/>
          </a:prstGeom>
          <a:noFill/>
        </p:spPr>
        <p:txBody>
          <a:bodyPr wrap="square" rtlCol="0">
            <a:spAutoFit/>
          </a:bodyPr>
          <a:lstStyle/>
          <a:p>
            <a:r>
              <a:rPr lang="en-GB" sz="1600" dirty="0">
                <a:latin typeface="Georgia Pro Semibold" panose="02040702050405020303" pitchFamily="18" charset="0"/>
              </a:rPr>
              <a:t>             </a:t>
            </a:r>
            <a:r>
              <a:rPr lang="en-GB" sz="1600" b="1" u="sng" dirty="0">
                <a:latin typeface="Georgia Pro Semibold" panose="02040702050405020303" pitchFamily="18" charset="0"/>
              </a:rPr>
              <a:t>Desserts</a:t>
            </a:r>
          </a:p>
          <a:p>
            <a:endParaRPr lang="en-GB" b="1" u="sng" dirty="0">
              <a:latin typeface="Georgia Pro Semibold" panose="02040702050405020303" pitchFamily="18" charset="0"/>
            </a:endParaRPr>
          </a:p>
          <a:p>
            <a:pPr marL="171450" indent="-171450">
              <a:buFont typeface="Wingdings" panose="05000000000000000000" pitchFamily="2" charset="2"/>
              <a:buChar char="Ø"/>
            </a:pPr>
            <a:r>
              <a:rPr lang="en-US" sz="1200" b="1" i="0" dirty="0">
                <a:effectLst/>
                <a:latin typeface="Georgia Pro Semibold" panose="02040702050405020303" pitchFamily="18" charset="0"/>
              </a:rPr>
              <a:t>£13 Canterbury Custard Tart </a:t>
            </a:r>
            <a:r>
              <a:rPr lang="en-US" sz="1200" b="1" dirty="0">
                <a:solidFill>
                  <a:srgbClr val="374151"/>
                </a:solidFill>
                <a:latin typeface="Georgia Pro Semibold" panose="02040702050405020303" pitchFamily="18" charset="0"/>
              </a:rPr>
              <a:t>15</a:t>
            </a:r>
            <a:r>
              <a:rPr lang="en-US" sz="1200" b="1" i="0" dirty="0">
                <a:effectLst/>
                <a:latin typeface="Georgia Pro Semibold" panose="02040702050405020303" pitchFamily="18" charset="0"/>
              </a:rPr>
              <a:t>0g - </a:t>
            </a:r>
            <a:r>
              <a:rPr lang="en-US" sz="1000" b="0" i="0" dirty="0">
                <a:solidFill>
                  <a:srgbClr val="374151"/>
                </a:solidFill>
                <a:effectLst/>
                <a:latin typeface="Georgia Pro Semibold" panose="02040702050405020303" pitchFamily="18" charset="0"/>
              </a:rPr>
              <a:t>A creamy custard tart lightly spiced with nutmeg, following a traditional recipe </a:t>
            </a:r>
            <a:r>
              <a:rPr lang="en-US" sz="1050" b="1" i="0" dirty="0">
                <a:effectLst/>
                <a:latin typeface="Georgia Pro Semibold" panose="02040702050405020303" pitchFamily="18" charset="0"/>
              </a:rPr>
              <a:t>(V)</a:t>
            </a:r>
            <a:endParaRPr lang="en-US" sz="900" b="1" i="0" dirty="0">
              <a:effectLst/>
              <a:latin typeface="Georgia Pro Semibold" panose="02040702050405020303" pitchFamily="18" charset="0"/>
            </a:endParaRPr>
          </a:p>
          <a:p>
            <a:pPr marL="171450" indent="-171450">
              <a:buFont typeface="Wingdings" panose="05000000000000000000" pitchFamily="2" charset="2"/>
              <a:buChar char="Ø"/>
            </a:pPr>
            <a:r>
              <a:rPr lang="en-US" sz="1200" b="1" i="0" dirty="0">
                <a:effectLst/>
                <a:latin typeface="Georgia Pro Semibold" panose="02040702050405020303" pitchFamily="18" charset="0"/>
              </a:rPr>
              <a:t>£17</a:t>
            </a:r>
            <a:r>
              <a:rPr lang="en-US" sz="1200" b="1" dirty="0">
                <a:latin typeface="Georgia Pro Semibold" panose="02040702050405020303" pitchFamily="18" charset="0"/>
              </a:rPr>
              <a:t> </a:t>
            </a:r>
            <a:r>
              <a:rPr lang="en-US" sz="1200" b="1" i="0" dirty="0">
                <a:effectLst/>
                <a:latin typeface="Georgia Pro Semibold" panose="02040702050405020303" pitchFamily="18" charset="0"/>
              </a:rPr>
              <a:t>Merlin's Honey Cake 200g - </a:t>
            </a:r>
            <a:r>
              <a:rPr lang="en-US" sz="1000" b="0" i="0" dirty="0">
                <a:solidFill>
                  <a:srgbClr val="374151"/>
                </a:solidFill>
                <a:effectLst/>
                <a:latin typeface="Georgia Pro Semibold" panose="02040702050405020303" pitchFamily="18" charset="0"/>
              </a:rPr>
              <a:t>A sweet, moist cake infused with local honey and spices, served with a dollop of clotted cream</a:t>
            </a:r>
            <a:r>
              <a:rPr lang="en-US" sz="900" b="0" i="0" dirty="0">
                <a:solidFill>
                  <a:srgbClr val="374151"/>
                </a:solidFill>
                <a:effectLst/>
                <a:latin typeface="Georgia Pro Semibold" panose="02040702050405020303" pitchFamily="18" charset="0"/>
              </a:rPr>
              <a:t> </a:t>
            </a:r>
            <a:r>
              <a:rPr lang="en-US" sz="1100" b="1" i="0" dirty="0">
                <a:effectLst/>
                <a:latin typeface="Georgia Pro Semibold" panose="02040702050405020303" pitchFamily="18" charset="0"/>
              </a:rPr>
              <a:t>(V)</a:t>
            </a:r>
            <a:endParaRPr lang="en-US" sz="900" b="1" i="0" dirty="0">
              <a:effectLst/>
              <a:latin typeface="Georgia Pro Semibold" panose="02040702050405020303" pitchFamily="18" charset="0"/>
            </a:endParaRPr>
          </a:p>
          <a:p>
            <a:pPr marL="171450" indent="-171450">
              <a:buFont typeface="Wingdings" panose="05000000000000000000" pitchFamily="2" charset="2"/>
              <a:buChar char="Ø"/>
            </a:pPr>
            <a:r>
              <a:rPr lang="en-US" sz="1200" b="1" i="0" dirty="0">
                <a:effectLst/>
                <a:latin typeface="Georgia Pro Semibold" panose="02040702050405020303" pitchFamily="18" charset="0"/>
              </a:rPr>
              <a:t>£15</a:t>
            </a:r>
            <a:r>
              <a:rPr lang="en-US" sz="1200" b="1" dirty="0">
                <a:latin typeface="Georgia Pro Semibold" panose="02040702050405020303" pitchFamily="18" charset="0"/>
              </a:rPr>
              <a:t> </a:t>
            </a:r>
            <a:r>
              <a:rPr lang="en-US" sz="1200" b="1" i="0" dirty="0">
                <a:effectLst/>
                <a:latin typeface="Georgia Pro Semibold" panose="02040702050405020303" pitchFamily="18" charset="0"/>
              </a:rPr>
              <a:t>Pilgrim's Pear Pudding 200g </a:t>
            </a:r>
            <a:r>
              <a:rPr lang="en-US" sz="1000" b="1" i="0" dirty="0">
                <a:effectLst/>
                <a:latin typeface="Georgia Pro Semibold" panose="02040702050405020303" pitchFamily="18" charset="0"/>
              </a:rPr>
              <a:t>- </a:t>
            </a:r>
            <a:r>
              <a:rPr lang="en-US" sz="1000" b="0" i="0" dirty="0">
                <a:solidFill>
                  <a:srgbClr val="374151"/>
                </a:solidFill>
                <a:effectLst/>
                <a:latin typeface="Georgia Pro Semibold" panose="02040702050405020303" pitchFamily="18" charset="0"/>
              </a:rPr>
              <a:t>A warm, spiced pear pudding served with a scoop of cinnamon ice cream</a:t>
            </a:r>
            <a:r>
              <a:rPr lang="en-US" sz="900" b="0" i="0" dirty="0">
                <a:solidFill>
                  <a:srgbClr val="374151"/>
                </a:solidFill>
                <a:effectLst/>
                <a:latin typeface="Georgia Pro Semibold" panose="02040702050405020303" pitchFamily="18" charset="0"/>
              </a:rPr>
              <a:t> </a:t>
            </a:r>
            <a:r>
              <a:rPr lang="en-US" sz="1100" b="1" i="0" dirty="0">
                <a:effectLst/>
                <a:latin typeface="Georgia Pro Semibold" panose="02040702050405020303" pitchFamily="18" charset="0"/>
              </a:rPr>
              <a:t>(V/GFA)</a:t>
            </a:r>
          </a:p>
          <a:p>
            <a:pPr marL="171450" indent="-171450">
              <a:buFont typeface="Wingdings" panose="05000000000000000000" pitchFamily="2" charset="2"/>
              <a:buChar char="Ø"/>
            </a:pPr>
            <a:r>
              <a:rPr lang="en-US" sz="1200" b="1" i="0" dirty="0">
                <a:effectLst/>
                <a:latin typeface="Georgia Pro Semibold" panose="02040702050405020303" pitchFamily="18" charset="0"/>
              </a:rPr>
              <a:t>£11 Lady's Apple Tart 150g - </a:t>
            </a:r>
            <a:r>
              <a:rPr lang="en-US" sz="1000" b="0" i="0" dirty="0">
                <a:solidFill>
                  <a:srgbClr val="374151"/>
                </a:solidFill>
                <a:effectLst/>
                <a:latin typeface="Georgia Pro Semibold" panose="02040702050405020303" pitchFamily="18" charset="0"/>
              </a:rPr>
              <a:t>A sweet and tangy apple tart made with Norfolk's famous Bramley apples, served with a scoop of homemade vanilla ice cream </a:t>
            </a:r>
            <a:r>
              <a:rPr lang="en-US" sz="1100" b="1" i="0" dirty="0">
                <a:effectLst/>
                <a:latin typeface="Georgia Pro Semibold" panose="02040702050405020303" pitchFamily="18" charset="0"/>
              </a:rPr>
              <a:t>(V)</a:t>
            </a:r>
          </a:p>
          <a:p>
            <a:pPr marL="171450" indent="-171450">
              <a:buFont typeface="Wingdings" panose="05000000000000000000" pitchFamily="2" charset="2"/>
              <a:buChar char="Ø"/>
            </a:pPr>
            <a:r>
              <a:rPr lang="en-US" sz="1200" b="1" i="0" dirty="0">
                <a:effectLst/>
                <a:latin typeface="Georgia Pro Semibold" panose="02040702050405020303" pitchFamily="18" charset="0"/>
              </a:rPr>
              <a:t>£14</a:t>
            </a:r>
            <a:r>
              <a:rPr lang="en-US" sz="1200" b="1" dirty="0">
                <a:latin typeface="Georgia Pro Semibold" panose="02040702050405020303" pitchFamily="18" charset="0"/>
              </a:rPr>
              <a:t> </a:t>
            </a:r>
            <a:r>
              <a:rPr lang="en-US" sz="1200" b="1" i="0" dirty="0">
                <a:effectLst/>
                <a:latin typeface="Georgia Pro Semibold" panose="02040702050405020303" pitchFamily="18" charset="0"/>
              </a:rPr>
              <a:t>Court Jester's Berry Fool 200g -</a:t>
            </a:r>
            <a:r>
              <a:rPr lang="en-US" sz="1200" b="0" i="0" dirty="0">
                <a:solidFill>
                  <a:srgbClr val="374151"/>
                </a:solidFill>
                <a:effectLst/>
                <a:latin typeface="Georgia Pro Semibold" panose="02040702050405020303" pitchFamily="18" charset="0"/>
              </a:rPr>
              <a:t> </a:t>
            </a:r>
            <a:r>
              <a:rPr lang="en-US" sz="1000" b="0" i="0" dirty="0">
                <a:solidFill>
                  <a:srgbClr val="374151"/>
                </a:solidFill>
                <a:effectLst/>
                <a:latin typeface="Georgia Pro Semibold" panose="02040702050405020303" pitchFamily="18" charset="0"/>
              </a:rPr>
              <a:t>A creamy dessert made with fresh local berries and a hint of honey </a:t>
            </a:r>
            <a:r>
              <a:rPr lang="en-US" sz="1100" b="1" i="0" dirty="0">
                <a:effectLst/>
                <a:latin typeface="Georgia Pro Semibold" panose="02040702050405020303" pitchFamily="18" charset="0"/>
              </a:rPr>
              <a:t>(V/GF)</a:t>
            </a:r>
            <a:endParaRPr lang="en-GB" b="1" dirty="0">
              <a:latin typeface="Georgia Pro Semibold" panose="02040702050405020303" pitchFamily="18" charset="0"/>
            </a:endParaRPr>
          </a:p>
        </p:txBody>
      </p:sp>
      <p:sp>
        <p:nvSpPr>
          <p:cNvPr id="17" name="TextBox 16">
            <a:extLst>
              <a:ext uri="{FF2B5EF4-FFF2-40B4-BE49-F238E27FC236}">
                <a16:creationId xmlns:a16="http://schemas.microsoft.com/office/drawing/2014/main" id="{DF290DA1-625E-5F1E-634B-90441422AA5D}"/>
              </a:ext>
            </a:extLst>
          </p:cNvPr>
          <p:cNvSpPr txBox="1"/>
          <p:nvPr/>
        </p:nvSpPr>
        <p:spPr>
          <a:xfrm>
            <a:off x="8946108" y="-58117"/>
            <a:ext cx="3245892" cy="8433078"/>
          </a:xfrm>
          <a:prstGeom prst="rect">
            <a:avLst/>
          </a:prstGeom>
          <a:noFill/>
        </p:spPr>
        <p:txBody>
          <a:bodyPr wrap="square" rtlCol="0">
            <a:spAutoFit/>
          </a:bodyPr>
          <a:lstStyle/>
          <a:p>
            <a:r>
              <a:rPr lang="en-US" dirty="0">
                <a:solidFill>
                  <a:srgbClr val="374151"/>
                </a:solidFill>
                <a:latin typeface="Georgia Pro Semibold" panose="02040702050405020303" pitchFamily="18" charset="0"/>
              </a:rPr>
              <a:t>            </a:t>
            </a:r>
            <a:r>
              <a:rPr lang="en-US" sz="1600" b="1" u="sng" dirty="0">
                <a:latin typeface="Georgia Pro Semibold" panose="02040702050405020303" pitchFamily="18" charset="0"/>
              </a:rPr>
              <a:t>Beverages</a:t>
            </a:r>
          </a:p>
          <a:p>
            <a:endParaRPr lang="en-US" sz="1600" b="1" u="sng" dirty="0">
              <a:latin typeface="Georgia Pro Semibold" panose="02040702050405020303" pitchFamily="18" charset="0"/>
            </a:endParaRPr>
          </a:p>
          <a:p>
            <a:r>
              <a:rPr lang="en-US" sz="1400" b="1" dirty="0">
                <a:latin typeface="Georgia Pro Semibold" panose="02040702050405020303" pitchFamily="18" charset="0"/>
              </a:rPr>
              <a:t>                Hot Drinks</a:t>
            </a:r>
          </a:p>
          <a:p>
            <a:pPr marL="171450" indent="-171450">
              <a:buFont typeface="Arial" panose="020B0604020202020204" pitchFamily="34" charset="0"/>
              <a:buChar char="•"/>
            </a:pPr>
            <a:r>
              <a:rPr lang="en-US" sz="1200" b="1" i="0" dirty="0">
                <a:effectLst/>
                <a:latin typeface="Georgia Pro Semibold" panose="02040702050405020303" pitchFamily="18" charset="0"/>
              </a:rPr>
              <a:t>£6</a:t>
            </a:r>
            <a:r>
              <a:rPr lang="en-US" sz="1200" b="1" dirty="0">
                <a:latin typeface="Georgia Pro Semibold" panose="02040702050405020303" pitchFamily="18" charset="0"/>
              </a:rPr>
              <a:t> </a:t>
            </a:r>
            <a:r>
              <a:rPr lang="en-US" sz="1200" dirty="0">
                <a:latin typeface="Georgia Pro Semibold" panose="02040702050405020303" pitchFamily="18" charset="0"/>
              </a:rPr>
              <a:t>Espresso </a:t>
            </a:r>
          </a:p>
          <a:p>
            <a:pPr marL="171450" indent="-171450">
              <a:buFont typeface="Arial" panose="020B0604020202020204" pitchFamily="34" charset="0"/>
              <a:buChar char="•"/>
            </a:pPr>
            <a:r>
              <a:rPr lang="en-US" sz="1200" b="1" i="0" dirty="0">
                <a:effectLst/>
                <a:latin typeface="Georgia Pro Semibold" panose="02040702050405020303" pitchFamily="18" charset="0"/>
              </a:rPr>
              <a:t>£4 </a:t>
            </a:r>
            <a:r>
              <a:rPr lang="en-US" sz="1200" i="0" dirty="0">
                <a:effectLst/>
                <a:latin typeface="Georgia Pro Semibold" panose="02040702050405020303" pitchFamily="18" charset="0"/>
              </a:rPr>
              <a:t>Tea</a:t>
            </a:r>
          </a:p>
          <a:p>
            <a:pPr marL="171450" indent="-171450">
              <a:buFont typeface="Arial" panose="020B0604020202020204" pitchFamily="34" charset="0"/>
              <a:buChar char="•"/>
            </a:pPr>
            <a:r>
              <a:rPr lang="en-US" sz="1200" b="1" i="0" dirty="0">
                <a:effectLst/>
                <a:latin typeface="Georgia Pro Semibold" panose="02040702050405020303" pitchFamily="18" charset="0"/>
              </a:rPr>
              <a:t>£5 </a:t>
            </a:r>
            <a:r>
              <a:rPr lang="en-US" sz="1200" dirty="0">
                <a:latin typeface="Georgia Pro Semibold" panose="02040702050405020303" pitchFamily="18" charset="0"/>
              </a:rPr>
              <a:t>Americano</a:t>
            </a:r>
          </a:p>
          <a:p>
            <a:endParaRPr lang="en-US" sz="1200" dirty="0">
              <a:latin typeface="Georgia Pro Semibold" panose="02040702050405020303" pitchFamily="18" charset="0"/>
            </a:endParaRPr>
          </a:p>
          <a:p>
            <a:r>
              <a:rPr lang="en-GB" sz="1400" b="1" dirty="0">
                <a:latin typeface="Georgia Pro Semibold" panose="02040702050405020303" pitchFamily="18" charset="0"/>
              </a:rPr>
              <a:t>           Fizzy Drinks 330ml</a:t>
            </a:r>
          </a:p>
          <a:p>
            <a:pPr marL="171450" indent="-171450">
              <a:buFont typeface="Arial" panose="020B0604020202020204" pitchFamily="34" charset="0"/>
              <a:buChar char="•"/>
            </a:pPr>
            <a:r>
              <a:rPr lang="en-US" sz="1200" b="1" i="0" dirty="0">
                <a:effectLst/>
                <a:latin typeface="Georgia Pro Semibold" panose="02040702050405020303" pitchFamily="18" charset="0"/>
              </a:rPr>
              <a:t>£5 Cola</a:t>
            </a:r>
          </a:p>
          <a:p>
            <a:pPr marL="171450" indent="-171450">
              <a:buFont typeface="Arial" panose="020B0604020202020204" pitchFamily="34" charset="0"/>
              <a:buChar char="•"/>
            </a:pPr>
            <a:r>
              <a:rPr lang="en-US" sz="1200" b="1" i="0" dirty="0">
                <a:effectLst/>
                <a:latin typeface="Georgia Pro Semibold" panose="02040702050405020303" pitchFamily="18" charset="0"/>
              </a:rPr>
              <a:t>£5</a:t>
            </a:r>
            <a:r>
              <a:rPr lang="en-US" sz="1200" b="1" dirty="0">
                <a:latin typeface="Georgia Pro Semibold" panose="02040702050405020303" pitchFamily="18" charset="0"/>
              </a:rPr>
              <a:t> Fanta</a:t>
            </a:r>
          </a:p>
          <a:p>
            <a:pPr marL="171450" indent="-171450">
              <a:buFont typeface="Arial" panose="020B0604020202020204" pitchFamily="34" charset="0"/>
              <a:buChar char="•"/>
            </a:pPr>
            <a:r>
              <a:rPr lang="en-US" sz="1200" b="1" dirty="0">
                <a:latin typeface="Georgia Pro Semibold" panose="02040702050405020303" pitchFamily="18" charset="0"/>
              </a:rPr>
              <a:t>£7 Schweppes </a:t>
            </a:r>
          </a:p>
          <a:p>
            <a:endParaRPr lang="en-GB" sz="1400" b="1" dirty="0">
              <a:latin typeface="Georgia Pro Semibold" panose="02040702050405020303" pitchFamily="18" charset="0"/>
            </a:endParaRPr>
          </a:p>
          <a:p>
            <a:r>
              <a:rPr lang="en-GB" sz="1400" b="1" dirty="0">
                <a:latin typeface="Georgia Pro Semibold" panose="02040702050405020303" pitchFamily="18" charset="0"/>
              </a:rPr>
              <a:t>            Cocktails 120ml</a:t>
            </a:r>
          </a:p>
          <a:p>
            <a:pPr marL="171450" indent="-171450" algn="l">
              <a:buFont typeface="Arial" panose="020B0604020202020204" pitchFamily="34" charset="0"/>
              <a:buChar char="•"/>
            </a:pPr>
            <a:r>
              <a:rPr lang="en-US" sz="1200" b="1" i="0" dirty="0">
                <a:effectLst/>
                <a:latin typeface="Georgia Pro Semibold" panose="02040702050405020303" pitchFamily="18" charset="0"/>
              </a:rPr>
              <a:t>£20 </a:t>
            </a:r>
            <a:r>
              <a:rPr lang="en-US" sz="1200" i="0" dirty="0">
                <a:effectLst/>
                <a:latin typeface="Georgia Pro Semibold" panose="02040702050405020303" pitchFamily="18" charset="0"/>
              </a:rPr>
              <a:t>Wild Card</a:t>
            </a:r>
          </a:p>
          <a:p>
            <a:pPr marL="171450" indent="-171450">
              <a:buFont typeface="Arial" panose="020B0604020202020204" pitchFamily="34" charset="0"/>
              <a:buChar char="•"/>
            </a:pPr>
            <a:r>
              <a:rPr lang="en-US" sz="1200" b="1" i="0" dirty="0">
                <a:effectLst/>
                <a:latin typeface="Georgia Pro Semibold" panose="02040702050405020303" pitchFamily="18" charset="0"/>
              </a:rPr>
              <a:t>£17 </a:t>
            </a:r>
            <a:r>
              <a:rPr lang="en-US" sz="1200" i="0" dirty="0">
                <a:effectLst/>
                <a:latin typeface="Georgia Pro Semibold" panose="02040702050405020303" pitchFamily="18" charset="0"/>
              </a:rPr>
              <a:t>Bumblebee</a:t>
            </a:r>
            <a:endParaRPr lang="en-US" sz="1200" dirty="0">
              <a:latin typeface="Georgia Pro Semibold" panose="02040702050405020303" pitchFamily="18" charset="0"/>
            </a:endParaRPr>
          </a:p>
          <a:p>
            <a:pPr marL="171450" indent="-171450">
              <a:buFont typeface="Arial" panose="020B0604020202020204" pitchFamily="34" charset="0"/>
              <a:buChar char="•"/>
            </a:pPr>
            <a:r>
              <a:rPr lang="en-US" sz="1200" b="1" i="0" dirty="0">
                <a:effectLst/>
                <a:latin typeface="Georgia Pro Semibold" panose="02040702050405020303" pitchFamily="18" charset="0"/>
              </a:rPr>
              <a:t>£15 </a:t>
            </a:r>
            <a:r>
              <a:rPr lang="en-US" sz="1200" i="0" dirty="0">
                <a:effectLst/>
                <a:latin typeface="Georgia Pro Semibold" panose="02040702050405020303" pitchFamily="18" charset="0"/>
              </a:rPr>
              <a:t>Neshama</a:t>
            </a:r>
          </a:p>
          <a:p>
            <a:endParaRPr lang="en-GB" sz="1200" dirty="0">
              <a:latin typeface="Georgia Pro Semibold" panose="02040702050405020303" pitchFamily="18" charset="0"/>
            </a:endParaRPr>
          </a:p>
          <a:p>
            <a:r>
              <a:rPr lang="en-GB" sz="1400" b="1" dirty="0">
                <a:latin typeface="Georgia Pro Semibold" panose="02040702050405020303" pitchFamily="18" charset="0"/>
              </a:rPr>
              <a:t>               Beer 330ml</a:t>
            </a:r>
          </a:p>
          <a:p>
            <a:pPr marL="171450" indent="-171450">
              <a:buFont typeface="Arial" panose="020B0604020202020204" pitchFamily="34" charset="0"/>
              <a:buChar char="•"/>
            </a:pPr>
            <a:r>
              <a:rPr lang="en-US" sz="1200" b="1" i="0" dirty="0">
                <a:effectLst/>
                <a:latin typeface="Georgia Pro Semibold" panose="02040702050405020303" pitchFamily="18" charset="0"/>
              </a:rPr>
              <a:t>£7  </a:t>
            </a:r>
            <a:r>
              <a:rPr lang="en-US" sz="1200" i="0" dirty="0">
                <a:effectLst/>
                <a:latin typeface="Georgia Pro Semibold" panose="02040702050405020303" pitchFamily="18" charset="0"/>
              </a:rPr>
              <a:t>Maccabee</a:t>
            </a:r>
            <a:endParaRPr lang="en-GB" sz="1200" i="0" dirty="0">
              <a:effectLst/>
              <a:latin typeface="Georgia Pro Semibold" panose="02040702050405020303" pitchFamily="18" charset="0"/>
            </a:endParaRPr>
          </a:p>
          <a:p>
            <a:pPr marL="171450" indent="-171450">
              <a:buFont typeface="Arial" panose="020B0604020202020204" pitchFamily="34" charset="0"/>
              <a:buChar char="•"/>
            </a:pPr>
            <a:r>
              <a:rPr lang="en-US" sz="1200" b="1" i="0" dirty="0">
                <a:effectLst/>
                <a:latin typeface="Georgia Pro Semibold" panose="02040702050405020303" pitchFamily="18" charset="0"/>
              </a:rPr>
              <a:t>£9  </a:t>
            </a:r>
            <a:r>
              <a:rPr lang="en-US" sz="1200" i="0" dirty="0" err="1">
                <a:effectLst/>
                <a:latin typeface="Georgia Pro Semibold" panose="02040702050405020303" pitchFamily="18" charset="0"/>
              </a:rPr>
              <a:t>Cloudwater</a:t>
            </a:r>
            <a:endParaRPr lang="en-US" sz="1200" i="0" dirty="0">
              <a:effectLst/>
              <a:latin typeface="Georgia Pro Semibold" panose="02040702050405020303" pitchFamily="18" charset="0"/>
            </a:endParaRPr>
          </a:p>
          <a:p>
            <a:pPr marL="171450" indent="-171450">
              <a:buFont typeface="Arial" panose="020B0604020202020204" pitchFamily="34" charset="0"/>
              <a:buChar char="•"/>
            </a:pPr>
            <a:r>
              <a:rPr lang="en-US" sz="1200" b="1" i="0" dirty="0">
                <a:effectLst/>
                <a:latin typeface="Georgia Pro Semibold" panose="02040702050405020303" pitchFamily="18" charset="0"/>
              </a:rPr>
              <a:t>£11</a:t>
            </a:r>
            <a:r>
              <a:rPr lang="en-US" sz="1200" b="1" dirty="0">
                <a:latin typeface="Georgia Pro Semibold" panose="02040702050405020303" pitchFamily="18" charset="0"/>
              </a:rPr>
              <a:t> </a:t>
            </a:r>
            <a:r>
              <a:rPr lang="en-US" sz="1200" dirty="0">
                <a:latin typeface="Georgia Pro Semibold" panose="02040702050405020303" pitchFamily="18" charset="0"/>
              </a:rPr>
              <a:t>Corona</a:t>
            </a:r>
          </a:p>
          <a:p>
            <a:endParaRPr lang="en-GB" sz="1400" b="1" dirty="0">
              <a:latin typeface="Georgia Pro Semibold" panose="02040702050405020303" pitchFamily="18" charset="0"/>
            </a:endParaRPr>
          </a:p>
          <a:p>
            <a:r>
              <a:rPr lang="en-GB" sz="1400" b="1" dirty="0">
                <a:latin typeface="Georgia Pro Semibold" panose="02040702050405020303" pitchFamily="18" charset="0"/>
              </a:rPr>
              <a:t>               Spirits 50ml</a:t>
            </a:r>
          </a:p>
          <a:p>
            <a:pPr marL="171450" indent="-171450">
              <a:buFont typeface="Arial" panose="020B0604020202020204" pitchFamily="34" charset="0"/>
              <a:buChar char="•"/>
            </a:pPr>
            <a:r>
              <a:rPr lang="en-US" sz="1200" b="1" i="0" dirty="0">
                <a:effectLst/>
                <a:latin typeface="Georgia Pro Semibold" panose="02040702050405020303" pitchFamily="18" charset="0"/>
              </a:rPr>
              <a:t>£11</a:t>
            </a:r>
            <a:r>
              <a:rPr lang="en-US" sz="1200" b="1" dirty="0">
                <a:latin typeface="Georgia Pro Semibold" panose="02040702050405020303" pitchFamily="18" charset="0"/>
              </a:rPr>
              <a:t> </a:t>
            </a:r>
            <a:r>
              <a:rPr lang="en-US" sz="1200" i="0" dirty="0">
                <a:effectLst/>
                <a:latin typeface="Georgia Pro Semibold" panose="02040702050405020303" pitchFamily="18" charset="0"/>
              </a:rPr>
              <a:t>X Muse</a:t>
            </a:r>
            <a:endParaRPr lang="en-GB" sz="1200" i="0" dirty="0">
              <a:effectLst/>
              <a:latin typeface="Georgia Pro Semibold" panose="02040702050405020303" pitchFamily="18" charset="0"/>
            </a:endParaRPr>
          </a:p>
          <a:p>
            <a:pPr marL="171450" indent="-171450">
              <a:buFont typeface="Arial" panose="020B0604020202020204" pitchFamily="34" charset="0"/>
              <a:buChar char="•"/>
            </a:pPr>
            <a:r>
              <a:rPr lang="en-US" sz="1200" b="1" i="0" dirty="0">
                <a:effectLst/>
                <a:latin typeface="Georgia Pro Semibold" panose="02040702050405020303" pitchFamily="18" charset="0"/>
              </a:rPr>
              <a:t>£14</a:t>
            </a:r>
            <a:r>
              <a:rPr lang="en-US" sz="1200" b="1" dirty="0">
                <a:latin typeface="Georgia Pro Semibold" panose="02040702050405020303" pitchFamily="18" charset="0"/>
              </a:rPr>
              <a:t> </a:t>
            </a:r>
            <a:r>
              <a:rPr lang="en-US" sz="1200" i="0" dirty="0">
                <a:effectLst/>
                <a:latin typeface="Georgia Pro Semibold" panose="02040702050405020303" pitchFamily="18" charset="0"/>
              </a:rPr>
              <a:t>El Rayo Reposado</a:t>
            </a:r>
            <a:endParaRPr lang="en-GB" sz="1200" dirty="0">
              <a:latin typeface="Georgia Pro Semibold" panose="02040702050405020303" pitchFamily="18" charset="0"/>
            </a:endParaRPr>
          </a:p>
          <a:p>
            <a:pPr marL="171450" indent="-171450">
              <a:buFont typeface="Arial" panose="020B0604020202020204" pitchFamily="34" charset="0"/>
              <a:buChar char="•"/>
            </a:pPr>
            <a:r>
              <a:rPr lang="en-US" sz="1200" b="1" i="0" dirty="0">
                <a:effectLst/>
                <a:latin typeface="Georgia Pro Semibold" panose="02040702050405020303" pitchFamily="18" charset="0"/>
              </a:rPr>
              <a:t>£15</a:t>
            </a:r>
            <a:r>
              <a:rPr lang="en-US" sz="1200" b="1" dirty="0">
                <a:latin typeface="Georgia Pro Semibold" panose="02040702050405020303" pitchFamily="18" charset="0"/>
              </a:rPr>
              <a:t> </a:t>
            </a:r>
            <a:r>
              <a:rPr lang="en-US" sz="1200" i="0" dirty="0">
                <a:effectLst/>
                <a:latin typeface="Georgia Pro Semibold" panose="02040702050405020303" pitchFamily="18" charset="0"/>
              </a:rPr>
              <a:t>Dead Rabbit</a:t>
            </a:r>
            <a:endParaRPr lang="en-GB" sz="1200" i="0" dirty="0">
              <a:effectLst/>
              <a:latin typeface="Georgia Pro Semibold" panose="02040702050405020303" pitchFamily="18" charset="0"/>
            </a:endParaRPr>
          </a:p>
          <a:p>
            <a:pPr marL="171450" indent="-171450">
              <a:buFont typeface="Arial" panose="020B0604020202020204" pitchFamily="34" charset="0"/>
              <a:buChar char="•"/>
            </a:pPr>
            <a:r>
              <a:rPr lang="en-US" sz="1200" b="1" i="0" dirty="0">
                <a:effectLst/>
                <a:latin typeface="Georgia Pro Semibold" panose="02040702050405020303" pitchFamily="18" charset="0"/>
              </a:rPr>
              <a:t>£13</a:t>
            </a:r>
            <a:r>
              <a:rPr lang="en-US" sz="1200" b="1" dirty="0">
                <a:latin typeface="Georgia Pro Semibold" panose="02040702050405020303" pitchFamily="18" charset="0"/>
              </a:rPr>
              <a:t> </a:t>
            </a:r>
            <a:r>
              <a:rPr lang="en-US" sz="1200" i="0" dirty="0" err="1">
                <a:effectLst/>
                <a:latin typeface="Georgia Pro Semibold" panose="02040702050405020303" pitchFamily="18" charset="0"/>
              </a:rPr>
              <a:t>Pensador</a:t>
            </a:r>
            <a:endParaRPr lang="en-US" sz="1200" i="0" dirty="0">
              <a:effectLst/>
              <a:latin typeface="Georgia Pro Semibold" panose="02040702050405020303" pitchFamily="18" charset="0"/>
            </a:endParaRPr>
          </a:p>
          <a:p>
            <a:endParaRPr lang="en-GB" sz="1400" b="1" dirty="0">
              <a:latin typeface="Georgia Pro Semibold" panose="02040702050405020303" pitchFamily="18" charset="0"/>
            </a:endParaRPr>
          </a:p>
          <a:p>
            <a:r>
              <a:rPr lang="en-GB" sz="1800" b="1" dirty="0">
                <a:latin typeface="Georgia Pro Semibold" panose="02040702050405020303" pitchFamily="18" charset="0"/>
              </a:rPr>
              <a:t>         </a:t>
            </a:r>
            <a:r>
              <a:rPr lang="en-GB" sz="1400" b="1" dirty="0">
                <a:latin typeface="Georgia Pro Semibold" panose="02040702050405020303" pitchFamily="18" charset="0"/>
              </a:rPr>
              <a:t>Wines 750ml</a:t>
            </a:r>
          </a:p>
          <a:p>
            <a:pPr marL="171450" indent="-171450">
              <a:buFont typeface="Arial" panose="020B0604020202020204" pitchFamily="34" charset="0"/>
              <a:buChar char="•"/>
            </a:pPr>
            <a:r>
              <a:rPr lang="en-US" sz="1200" b="1" i="0" dirty="0">
                <a:effectLst/>
                <a:latin typeface="Georgia Pro Semibold" panose="02040702050405020303" pitchFamily="18" charset="0"/>
              </a:rPr>
              <a:t>£35</a:t>
            </a:r>
            <a:r>
              <a:rPr lang="en-US" sz="1200" b="1" dirty="0">
                <a:latin typeface="Georgia Pro Semibold" panose="02040702050405020303" pitchFamily="18" charset="0"/>
              </a:rPr>
              <a:t> </a:t>
            </a:r>
            <a:r>
              <a:rPr lang="en-US" sz="1200" i="0" cap="all" dirty="0">
                <a:effectLst/>
                <a:latin typeface="Georgia Pro Semibold" panose="02040702050405020303" pitchFamily="18" charset="0"/>
              </a:rPr>
              <a:t>PINOT GRIGIO, “ROBINIA” 2021</a:t>
            </a:r>
          </a:p>
          <a:p>
            <a:pPr marL="171450" indent="-171450">
              <a:buFont typeface="Arial" panose="020B0604020202020204" pitchFamily="34" charset="0"/>
              <a:buChar char="•"/>
            </a:pPr>
            <a:r>
              <a:rPr lang="en-US" sz="1200" b="1" i="0" dirty="0">
                <a:effectLst/>
                <a:latin typeface="Georgia Pro Semibold" panose="02040702050405020303" pitchFamily="18" charset="0"/>
              </a:rPr>
              <a:t>£39 </a:t>
            </a:r>
            <a:r>
              <a:rPr lang="en-US" sz="1200" i="0" cap="all" dirty="0">
                <a:effectLst/>
                <a:latin typeface="Georgia Pro Semibold" panose="02040702050405020303" pitchFamily="18" charset="0"/>
              </a:rPr>
              <a:t>CHARDONNAY “HELMSMAN” 2019</a:t>
            </a:r>
          </a:p>
          <a:p>
            <a:pPr marL="171450" indent="-171450">
              <a:buFont typeface="Arial" panose="020B0604020202020204" pitchFamily="34" charset="0"/>
              <a:buChar char="•"/>
            </a:pPr>
            <a:r>
              <a:rPr lang="en-US" sz="1200" b="1" i="0" dirty="0">
                <a:effectLst/>
                <a:latin typeface="Georgia Pro Semibold" panose="02040702050405020303" pitchFamily="18" charset="0"/>
              </a:rPr>
              <a:t>£46 </a:t>
            </a:r>
            <a:r>
              <a:rPr lang="fr-FR" sz="1200" i="0" cap="all" dirty="0">
                <a:effectLst/>
                <a:latin typeface="Georgia Pro Semibold" panose="02040702050405020303" pitchFamily="18" charset="0"/>
              </a:rPr>
              <a:t>RULLY BLANC, MAISON JAFFELIN 2018</a:t>
            </a:r>
          </a:p>
          <a:p>
            <a:endParaRPr lang="en-US" b="0" i="0" cap="all" dirty="0">
              <a:solidFill>
                <a:srgbClr val="252524"/>
              </a:solidFill>
              <a:effectLst/>
              <a:latin typeface="gillsans_lightregular"/>
            </a:endParaRPr>
          </a:p>
          <a:p>
            <a:endParaRPr lang="en-US" b="0" i="0" cap="all" dirty="0">
              <a:solidFill>
                <a:srgbClr val="252524"/>
              </a:solidFill>
              <a:effectLst/>
              <a:latin typeface="gillsans_lightregular"/>
            </a:endParaRPr>
          </a:p>
          <a:p>
            <a:endParaRPr lang="en-GB" sz="1800" b="1" dirty="0">
              <a:latin typeface="Bodoni MT" panose="02070603080606020203" pitchFamily="18" charset="0"/>
            </a:endParaRPr>
          </a:p>
          <a:p>
            <a:endParaRPr lang="en-GB" sz="1800" b="1" dirty="0">
              <a:latin typeface="Bodoni MT" panose="02070603080606020203" pitchFamily="18" charset="0"/>
            </a:endParaRPr>
          </a:p>
          <a:p>
            <a:endParaRPr lang="en-US" sz="1800" b="1" dirty="0">
              <a:latin typeface="Bodoni MT" panose="02070603080606020203" pitchFamily="18" charset="0"/>
            </a:endParaRPr>
          </a:p>
        </p:txBody>
      </p:sp>
      <p:sp>
        <p:nvSpPr>
          <p:cNvPr id="18" name="TextBox 17">
            <a:extLst>
              <a:ext uri="{FF2B5EF4-FFF2-40B4-BE49-F238E27FC236}">
                <a16:creationId xmlns:a16="http://schemas.microsoft.com/office/drawing/2014/main" id="{C3733011-735E-628C-6461-725A65E40BBE}"/>
              </a:ext>
            </a:extLst>
          </p:cNvPr>
          <p:cNvSpPr txBox="1"/>
          <p:nvPr/>
        </p:nvSpPr>
        <p:spPr>
          <a:xfrm>
            <a:off x="79183" y="3965569"/>
            <a:ext cx="4935236" cy="2323713"/>
          </a:xfrm>
          <a:prstGeom prst="rect">
            <a:avLst/>
          </a:prstGeom>
          <a:noFill/>
        </p:spPr>
        <p:txBody>
          <a:bodyPr wrap="square" rtlCol="0">
            <a:spAutoFit/>
          </a:bodyPr>
          <a:lstStyle/>
          <a:p>
            <a:r>
              <a:rPr lang="en-US" sz="1600" b="0" i="0" dirty="0">
                <a:solidFill>
                  <a:srgbClr val="374151"/>
                </a:solidFill>
                <a:effectLst/>
                <a:latin typeface="Georgia Pro Semibold" panose="02040702050405020303" pitchFamily="18" charset="0"/>
              </a:rPr>
              <a:t> </a:t>
            </a:r>
            <a:r>
              <a:rPr lang="en-US" sz="1600" b="1" i="0" u="sng" dirty="0">
                <a:effectLst/>
                <a:latin typeface="Georgia Pro Semibold" panose="02040702050405020303" pitchFamily="18" charset="0"/>
              </a:rPr>
              <a:t>Children's Menu</a:t>
            </a:r>
          </a:p>
          <a:p>
            <a:pPr marL="285750" indent="-285750">
              <a:buFont typeface="Wingdings" panose="05000000000000000000" pitchFamily="2" charset="2"/>
              <a:buChar char="Ø"/>
            </a:pPr>
            <a:endParaRPr lang="en-US" b="1" i="0" u="sng" dirty="0">
              <a:effectLst/>
              <a:latin typeface="Georgia Pro Semibold" panose="02040702050405020303" pitchFamily="18" charset="0"/>
            </a:endParaRPr>
          </a:p>
          <a:p>
            <a:pPr marL="171450" indent="-171450">
              <a:buFont typeface="Wingdings" panose="05000000000000000000" pitchFamily="2" charset="2"/>
              <a:buChar char="Ø"/>
            </a:pPr>
            <a:r>
              <a:rPr lang="en-US" sz="1200" b="1" i="0" dirty="0">
                <a:effectLst/>
                <a:latin typeface="Georgia Pro Semibold" panose="02040702050405020303" pitchFamily="18" charset="0"/>
              </a:rPr>
              <a:t>£17</a:t>
            </a:r>
            <a:r>
              <a:rPr lang="en-US" sz="1200" b="1" dirty="0">
                <a:latin typeface="Georgia Pro Semibold" panose="02040702050405020303" pitchFamily="18" charset="0"/>
              </a:rPr>
              <a:t> </a:t>
            </a:r>
            <a:r>
              <a:rPr lang="en-US" sz="1200" b="1" i="0" dirty="0">
                <a:effectLst/>
                <a:latin typeface="Georgia Pro Semibold" panose="02040702050405020303" pitchFamily="18" charset="0"/>
              </a:rPr>
              <a:t>Squire's Supper </a:t>
            </a:r>
            <a:r>
              <a:rPr lang="en-US" sz="1200" b="1" dirty="0">
                <a:latin typeface="Georgia Pro Semibold" panose="02040702050405020303" pitchFamily="18" charset="0"/>
              </a:rPr>
              <a:t>23</a:t>
            </a:r>
            <a:r>
              <a:rPr lang="en-US" sz="1200" b="1" i="0" dirty="0">
                <a:effectLst/>
                <a:latin typeface="Georgia Pro Semibold" panose="02040702050405020303" pitchFamily="18" charset="0"/>
              </a:rPr>
              <a:t>0g - </a:t>
            </a:r>
            <a:r>
              <a:rPr lang="en-US" sz="1000" b="0" i="0" dirty="0">
                <a:solidFill>
                  <a:srgbClr val="374151"/>
                </a:solidFill>
                <a:effectLst/>
                <a:latin typeface="Georgia Pro Semibold" panose="02040702050405020303" pitchFamily="18" charset="0"/>
              </a:rPr>
              <a:t>A smaller portion of the "Knight's Roast," featuring locally sourced beef and a side of mashed potatoes, catered for smaller appetites. Served with a side of peas and carrots </a:t>
            </a:r>
            <a:r>
              <a:rPr lang="en-US" sz="1100" b="1" i="0" dirty="0">
                <a:effectLst/>
                <a:latin typeface="Georgia Pro Semibold" panose="02040702050405020303" pitchFamily="18" charset="0"/>
              </a:rPr>
              <a:t>(GFA)</a:t>
            </a:r>
          </a:p>
          <a:p>
            <a:pPr marL="171450" indent="-171450">
              <a:buFont typeface="Wingdings" panose="05000000000000000000" pitchFamily="2" charset="2"/>
              <a:buChar char="Ø"/>
            </a:pPr>
            <a:r>
              <a:rPr lang="en-US" sz="1200" b="1" i="0" dirty="0">
                <a:effectLst/>
                <a:latin typeface="Georgia Pro Semibold" panose="02040702050405020303" pitchFamily="18" charset="0"/>
              </a:rPr>
              <a:t>£12</a:t>
            </a:r>
            <a:r>
              <a:rPr lang="en-US" sz="1200" b="1" dirty="0">
                <a:latin typeface="Georgia Pro Semibold" panose="02040702050405020303" pitchFamily="18" charset="0"/>
              </a:rPr>
              <a:t> </a:t>
            </a:r>
            <a:r>
              <a:rPr lang="en-US" sz="1200" b="1" i="0" dirty="0">
                <a:effectLst/>
                <a:latin typeface="Georgia Pro Semibold" panose="02040702050405020303" pitchFamily="18" charset="0"/>
              </a:rPr>
              <a:t>Little Friar's Fish Fingers </a:t>
            </a:r>
            <a:r>
              <a:rPr lang="en-US" sz="1200" b="1" dirty="0">
                <a:latin typeface="Georgia Pro Semibold" panose="02040702050405020303" pitchFamily="18" charset="0"/>
              </a:rPr>
              <a:t>180</a:t>
            </a:r>
            <a:r>
              <a:rPr lang="en-US" sz="1200" b="1" i="0" dirty="0">
                <a:effectLst/>
                <a:latin typeface="Georgia Pro Semibold" panose="02040702050405020303" pitchFamily="18" charset="0"/>
              </a:rPr>
              <a:t>g - </a:t>
            </a:r>
            <a:r>
              <a:rPr lang="en-US" sz="1000" b="0" i="0" dirty="0">
                <a:solidFill>
                  <a:srgbClr val="374151"/>
                </a:solidFill>
                <a:effectLst/>
                <a:latin typeface="Georgia Pro Semibold" panose="02040702050405020303" pitchFamily="18" charset="0"/>
              </a:rPr>
              <a:t>Homemade fish fingers made with locally caught fish, served with a side of sweet potato fries and a peas and carrots mix </a:t>
            </a:r>
            <a:r>
              <a:rPr lang="en-US" sz="1100" b="1" dirty="0">
                <a:latin typeface="Georgia Pro Semibold" panose="02040702050405020303" pitchFamily="18" charset="0"/>
              </a:rPr>
              <a:t>(GFA)</a:t>
            </a:r>
            <a:endParaRPr lang="en-US" sz="1100" b="1" i="0" dirty="0">
              <a:effectLst/>
              <a:latin typeface="Georgia Pro Semibold" panose="02040702050405020303" pitchFamily="18" charset="0"/>
            </a:endParaRPr>
          </a:p>
          <a:p>
            <a:pPr marL="171450" indent="-171450">
              <a:buFont typeface="Wingdings" panose="05000000000000000000" pitchFamily="2" charset="2"/>
              <a:buChar char="Ø"/>
            </a:pPr>
            <a:r>
              <a:rPr lang="en-US" sz="1200" b="1" i="0" dirty="0">
                <a:effectLst/>
                <a:latin typeface="Georgia Pro Semibold" panose="02040702050405020303" pitchFamily="18" charset="0"/>
              </a:rPr>
              <a:t>£15 Page's Pasta 200g </a:t>
            </a:r>
            <a:r>
              <a:rPr lang="en-US" sz="1000" b="1" i="0" dirty="0">
                <a:effectLst/>
                <a:latin typeface="Georgia Pro Semibold" panose="02040702050405020303" pitchFamily="18" charset="0"/>
              </a:rPr>
              <a:t>-  </a:t>
            </a:r>
            <a:r>
              <a:rPr lang="en-US" sz="1000" b="0" i="0" dirty="0">
                <a:solidFill>
                  <a:srgbClr val="374151"/>
                </a:solidFill>
                <a:effectLst/>
                <a:latin typeface="Georgia Pro Semibold" panose="02040702050405020303" pitchFamily="18" charset="0"/>
              </a:rPr>
              <a:t>Penne pasta tossed in a mild tomato sauce, served with a side of garlic bread </a:t>
            </a:r>
            <a:r>
              <a:rPr lang="en-US" sz="1100" b="1" i="0" dirty="0">
                <a:effectLst/>
                <a:latin typeface="Georgia Pro Semibold" panose="02040702050405020303" pitchFamily="18" charset="0"/>
              </a:rPr>
              <a:t>(V/GFA)</a:t>
            </a:r>
            <a:endParaRPr lang="en-US" sz="1100" b="1" dirty="0">
              <a:latin typeface="Georgia Pro Semibold" panose="02040702050405020303" pitchFamily="18" charset="0"/>
            </a:endParaRPr>
          </a:p>
          <a:p>
            <a:pPr marL="171450" indent="-171450">
              <a:buFont typeface="Wingdings" panose="05000000000000000000" pitchFamily="2" charset="2"/>
              <a:buChar char="Ø"/>
            </a:pPr>
            <a:r>
              <a:rPr lang="en-US" sz="1200" b="1" i="0" dirty="0">
                <a:effectLst/>
                <a:latin typeface="Georgia Pro Semibold" panose="02040702050405020303" pitchFamily="18" charset="0"/>
              </a:rPr>
              <a:t>£11 Mini Apple Tart </a:t>
            </a:r>
            <a:r>
              <a:rPr lang="en-US" sz="1200" b="1" dirty="0">
                <a:latin typeface="Georgia Pro Semibold" panose="02040702050405020303" pitchFamily="18" charset="0"/>
              </a:rPr>
              <a:t>1</a:t>
            </a:r>
            <a:r>
              <a:rPr lang="en-US" sz="1200" b="1" i="0" dirty="0">
                <a:effectLst/>
                <a:latin typeface="Georgia Pro Semibold" panose="02040702050405020303" pitchFamily="18" charset="0"/>
              </a:rPr>
              <a:t>00g - </a:t>
            </a:r>
            <a:r>
              <a:rPr lang="en-US" sz="1000" b="0" i="0" dirty="0">
                <a:solidFill>
                  <a:srgbClr val="374151"/>
                </a:solidFill>
                <a:effectLst/>
                <a:latin typeface="Georgia Pro Semibold" panose="02040702050405020303" pitchFamily="18" charset="0"/>
              </a:rPr>
              <a:t>A child-sized portion of the "Lady's Apple Tart," served with a scoop of vanilla ice cream </a:t>
            </a:r>
            <a:r>
              <a:rPr lang="en-US" sz="1100" b="1" i="0" dirty="0">
                <a:effectLst/>
                <a:latin typeface="Georgia Pro Semibold" panose="02040702050405020303" pitchFamily="18" charset="0"/>
              </a:rPr>
              <a:t>(V)</a:t>
            </a:r>
            <a:endParaRPr lang="en-US" sz="900" b="1" i="0" dirty="0">
              <a:effectLst/>
              <a:latin typeface="Georgia Pro Semibold" panose="02040702050405020303" pitchFamily="18" charset="0"/>
            </a:endParaRPr>
          </a:p>
        </p:txBody>
      </p:sp>
      <p:pic>
        <p:nvPicPr>
          <p:cNvPr id="3" name="Picture 2">
            <a:extLst>
              <a:ext uri="{FF2B5EF4-FFF2-40B4-BE49-F238E27FC236}">
                <a16:creationId xmlns:a16="http://schemas.microsoft.com/office/drawing/2014/main" id="{40F4D5B3-C04F-A6FF-08B5-ABA17F013142}"/>
              </a:ext>
            </a:extLst>
          </p:cNvPr>
          <p:cNvPicPr>
            <a:picLocks noChangeAspect="1"/>
          </p:cNvPicPr>
          <p:nvPr/>
        </p:nvPicPr>
        <p:blipFill>
          <a:blip r:embed="rId3"/>
          <a:stretch>
            <a:fillRect/>
          </a:stretch>
        </p:blipFill>
        <p:spPr>
          <a:xfrm>
            <a:off x="140898" y="6329981"/>
            <a:ext cx="471577" cy="430887"/>
          </a:xfrm>
          <a:prstGeom prst="rect">
            <a:avLst/>
          </a:prstGeom>
        </p:spPr>
      </p:pic>
      <p:pic>
        <p:nvPicPr>
          <p:cNvPr id="7" name="Picture 6">
            <a:extLst>
              <a:ext uri="{FF2B5EF4-FFF2-40B4-BE49-F238E27FC236}">
                <a16:creationId xmlns:a16="http://schemas.microsoft.com/office/drawing/2014/main" id="{142925BA-B7B5-675E-0618-D4C50BB329ED}"/>
              </a:ext>
            </a:extLst>
          </p:cNvPr>
          <p:cNvPicPr>
            <a:picLocks noChangeAspect="1"/>
          </p:cNvPicPr>
          <p:nvPr/>
        </p:nvPicPr>
        <p:blipFill>
          <a:blip r:embed="rId4"/>
          <a:stretch>
            <a:fillRect/>
          </a:stretch>
        </p:blipFill>
        <p:spPr>
          <a:xfrm>
            <a:off x="703385" y="6344182"/>
            <a:ext cx="435903" cy="428984"/>
          </a:xfrm>
          <a:prstGeom prst="rect">
            <a:avLst/>
          </a:prstGeom>
        </p:spPr>
      </p:pic>
      <p:pic>
        <p:nvPicPr>
          <p:cNvPr id="10" name="Picture 9">
            <a:extLst>
              <a:ext uri="{FF2B5EF4-FFF2-40B4-BE49-F238E27FC236}">
                <a16:creationId xmlns:a16="http://schemas.microsoft.com/office/drawing/2014/main" id="{0C692D1F-6B2C-E5C2-365E-22D49E4BFBE9}"/>
              </a:ext>
            </a:extLst>
          </p:cNvPr>
          <p:cNvPicPr>
            <a:picLocks noChangeAspect="1"/>
          </p:cNvPicPr>
          <p:nvPr/>
        </p:nvPicPr>
        <p:blipFill>
          <a:blip r:embed="rId5"/>
          <a:stretch>
            <a:fillRect/>
          </a:stretch>
        </p:blipFill>
        <p:spPr>
          <a:xfrm>
            <a:off x="1230198" y="6329981"/>
            <a:ext cx="471578" cy="464210"/>
          </a:xfrm>
          <a:prstGeom prst="rect">
            <a:avLst/>
          </a:prstGeom>
        </p:spPr>
      </p:pic>
      <p:pic>
        <p:nvPicPr>
          <p:cNvPr id="14" name="Picture 13">
            <a:extLst>
              <a:ext uri="{FF2B5EF4-FFF2-40B4-BE49-F238E27FC236}">
                <a16:creationId xmlns:a16="http://schemas.microsoft.com/office/drawing/2014/main" id="{55A715B4-A2E2-D697-CEB8-CE2FD5E925C7}"/>
              </a:ext>
            </a:extLst>
          </p:cNvPr>
          <p:cNvPicPr>
            <a:picLocks noChangeAspect="1"/>
          </p:cNvPicPr>
          <p:nvPr/>
        </p:nvPicPr>
        <p:blipFill>
          <a:blip r:embed="rId6"/>
          <a:stretch>
            <a:fillRect/>
          </a:stretch>
        </p:blipFill>
        <p:spPr>
          <a:xfrm>
            <a:off x="1757011" y="6329980"/>
            <a:ext cx="464211" cy="464211"/>
          </a:xfrm>
          <a:prstGeom prst="rect">
            <a:avLst/>
          </a:prstGeom>
        </p:spPr>
      </p:pic>
      <p:pic>
        <p:nvPicPr>
          <p:cNvPr id="20" name="Picture 19">
            <a:extLst>
              <a:ext uri="{FF2B5EF4-FFF2-40B4-BE49-F238E27FC236}">
                <a16:creationId xmlns:a16="http://schemas.microsoft.com/office/drawing/2014/main" id="{0D02F8FF-B231-C7F8-A074-282F15A77C22}"/>
              </a:ext>
            </a:extLst>
          </p:cNvPr>
          <p:cNvPicPr>
            <a:picLocks noChangeAspect="1"/>
          </p:cNvPicPr>
          <p:nvPr/>
        </p:nvPicPr>
        <p:blipFill>
          <a:blip r:embed="rId7"/>
          <a:stretch>
            <a:fillRect/>
          </a:stretch>
        </p:blipFill>
        <p:spPr>
          <a:xfrm>
            <a:off x="2286804" y="6327556"/>
            <a:ext cx="464211" cy="464211"/>
          </a:xfrm>
          <a:prstGeom prst="rect">
            <a:avLst/>
          </a:prstGeom>
        </p:spPr>
      </p:pic>
      <p:pic>
        <p:nvPicPr>
          <p:cNvPr id="22" name="Picture 21">
            <a:extLst>
              <a:ext uri="{FF2B5EF4-FFF2-40B4-BE49-F238E27FC236}">
                <a16:creationId xmlns:a16="http://schemas.microsoft.com/office/drawing/2014/main" id="{1F6E8DEE-3F08-3BE0-A950-D4A2D32311AC}"/>
              </a:ext>
            </a:extLst>
          </p:cNvPr>
          <p:cNvPicPr>
            <a:picLocks noChangeAspect="1"/>
          </p:cNvPicPr>
          <p:nvPr/>
        </p:nvPicPr>
        <p:blipFill>
          <a:blip r:embed="rId8"/>
          <a:stretch>
            <a:fillRect/>
          </a:stretch>
        </p:blipFill>
        <p:spPr>
          <a:xfrm>
            <a:off x="2821233" y="6327556"/>
            <a:ext cx="466922" cy="459626"/>
          </a:xfrm>
          <a:prstGeom prst="rect">
            <a:avLst/>
          </a:prstGeom>
        </p:spPr>
      </p:pic>
      <p:pic>
        <p:nvPicPr>
          <p:cNvPr id="24" name="Picture 23">
            <a:extLst>
              <a:ext uri="{FF2B5EF4-FFF2-40B4-BE49-F238E27FC236}">
                <a16:creationId xmlns:a16="http://schemas.microsoft.com/office/drawing/2014/main" id="{08A11621-3603-2E76-3901-EE72BFC110E6}"/>
              </a:ext>
            </a:extLst>
          </p:cNvPr>
          <p:cNvPicPr>
            <a:picLocks noChangeAspect="1"/>
          </p:cNvPicPr>
          <p:nvPr/>
        </p:nvPicPr>
        <p:blipFill>
          <a:blip r:embed="rId9"/>
          <a:stretch>
            <a:fillRect/>
          </a:stretch>
        </p:blipFill>
        <p:spPr>
          <a:xfrm>
            <a:off x="3350401" y="6342348"/>
            <a:ext cx="471579" cy="444834"/>
          </a:xfrm>
          <a:prstGeom prst="rect">
            <a:avLst/>
          </a:prstGeom>
        </p:spPr>
      </p:pic>
      <p:pic>
        <p:nvPicPr>
          <p:cNvPr id="26" name="Picture 25">
            <a:extLst>
              <a:ext uri="{FF2B5EF4-FFF2-40B4-BE49-F238E27FC236}">
                <a16:creationId xmlns:a16="http://schemas.microsoft.com/office/drawing/2014/main" id="{265F5F07-A148-EDE1-5682-89C9878D1E4E}"/>
              </a:ext>
            </a:extLst>
          </p:cNvPr>
          <p:cNvPicPr>
            <a:picLocks noChangeAspect="1"/>
          </p:cNvPicPr>
          <p:nvPr/>
        </p:nvPicPr>
        <p:blipFill>
          <a:blip r:embed="rId10"/>
          <a:stretch>
            <a:fillRect/>
          </a:stretch>
        </p:blipFill>
        <p:spPr>
          <a:xfrm>
            <a:off x="3884226" y="6331884"/>
            <a:ext cx="435903" cy="455298"/>
          </a:xfrm>
          <a:prstGeom prst="rect">
            <a:avLst/>
          </a:prstGeom>
        </p:spPr>
      </p:pic>
      <p:pic>
        <p:nvPicPr>
          <p:cNvPr id="27" name="Picture 2" descr="Boneless Turkey Breast 5 Kg+, Perfect For Christmas &amp; All Festive Home  Cooked Meals | Sherwood foods">
            <a:extLst>
              <a:ext uri="{FF2B5EF4-FFF2-40B4-BE49-F238E27FC236}">
                <a16:creationId xmlns:a16="http://schemas.microsoft.com/office/drawing/2014/main" id="{AD525ED2-81D8-DDC0-38C3-8F9CA82D9B0D}"/>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2308943" y="64519"/>
            <a:ext cx="974878" cy="711471"/>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Bars &amp; Restaurants | Castle Green Hotel in Kendal">
            <a:extLst>
              <a:ext uri="{FF2B5EF4-FFF2-40B4-BE49-F238E27FC236}">
                <a16:creationId xmlns:a16="http://schemas.microsoft.com/office/drawing/2014/main" id="{824BF79F-0BDC-B7F0-4A6B-992684DC34A0}"/>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81295" y="217198"/>
            <a:ext cx="806123" cy="536438"/>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Vegan Pear and Cranberry Instant Pot Cake | Recipe | Pot cakes, Vegan  instant pot recipes, Pressure cooker desserts">
            <a:extLst>
              <a:ext uri="{FF2B5EF4-FFF2-40B4-BE49-F238E27FC236}">
                <a16:creationId xmlns:a16="http://schemas.microsoft.com/office/drawing/2014/main" id="{9319FD5B-3324-8F86-8FAA-138EEC2F1496}"/>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2161082" y="3377543"/>
            <a:ext cx="631343" cy="1016570"/>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A Honey Cake With a Long History and Many Layers - The New York Times">
            <a:extLst>
              <a:ext uri="{FF2B5EF4-FFF2-40B4-BE49-F238E27FC236}">
                <a16:creationId xmlns:a16="http://schemas.microsoft.com/office/drawing/2014/main" id="{E88A745F-AC0F-23B6-95FD-D45D070812DF}"/>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5696222" y="4656075"/>
            <a:ext cx="2554431" cy="1430481"/>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Beverages and Beverage Formulation | ADM">
            <a:extLst>
              <a:ext uri="{FF2B5EF4-FFF2-40B4-BE49-F238E27FC236}">
                <a16:creationId xmlns:a16="http://schemas.microsoft.com/office/drawing/2014/main" id="{74C58023-E997-2D58-A14E-6E92D4A5C259}"/>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8553705" y="158773"/>
            <a:ext cx="813467" cy="522943"/>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Chaitra Navratri 2021 Special: 10 Best Beverages to Cool You Down - NDTV  Food">
            <a:extLst>
              <a:ext uri="{FF2B5EF4-FFF2-40B4-BE49-F238E27FC236}">
                <a16:creationId xmlns:a16="http://schemas.microsoft.com/office/drawing/2014/main" id="{D7AA1498-2045-7FF1-1878-56000FE92369}"/>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11057616" y="3640892"/>
            <a:ext cx="1055201" cy="6493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230405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0AEFF-5568-DDF6-C134-A64D9D59E79D}"/>
              </a:ext>
            </a:extLst>
          </p:cNvPr>
          <p:cNvSpPr>
            <a:spLocks noGrp="1"/>
          </p:cNvSpPr>
          <p:nvPr>
            <p:ph type="title"/>
          </p:nvPr>
        </p:nvSpPr>
        <p:spPr>
          <a:xfrm>
            <a:off x="769620" y="507682"/>
            <a:ext cx="10388600" cy="579755"/>
          </a:xfrm>
        </p:spPr>
        <p:txBody>
          <a:bodyPr>
            <a:normAutofit/>
          </a:bodyPr>
          <a:lstStyle/>
          <a:p>
            <a:pPr algn="ctr"/>
            <a:r>
              <a:rPr lang="en-GB" sz="1200"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4228F1C2-3739-34D8-379D-73D0F0B703A7}"/>
              </a:ext>
            </a:extLst>
          </p:cNvPr>
          <p:cNvSpPr>
            <a:spLocks noGrp="1"/>
          </p:cNvSpPr>
          <p:nvPr>
            <p:ph idx="1"/>
          </p:nvPr>
        </p:nvSpPr>
        <p:spPr>
          <a:xfrm>
            <a:off x="769620" y="1260792"/>
            <a:ext cx="10652760" cy="5495926"/>
          </a:xfrm>
        </p:spPr>
        <p:txBody>
          <a:bodyPr>
            <a:normAutofit/>
          </a:bodyPr>
          <a:lstStyle/>
          <a:p>
            <a:pPr algn="just">
              <a:lnSpc>
                <a:spcPct val="150000"/>
              </a:lnSpc>
            </a:pPr>
            <a:r>
              <a:rPr lang="en-GB" sz="1200" dirty="0" err="1">
                <a:latin typeface="Arial" panose="020B0604020202020204" pitchFamily="34" charset="0"/>
                <a:cs typeface="Arial" panose="020B0604020202020204" pitchFamily="34" charset="0"/>
              </a:rPr>
              <a:t>Boussard</a:t>
            </a:r>
            <a:r>
              <a:rPr lang="en-GB" sz="1200" dirty="0">
                <a:latin typeface="Arial" panose="020B0604020202020204" pitchFamily="34" charset="0"/>
                <a:cs typeface="Arial" panose="020B0604020202020204" pitchFamily="34" charset="0"/>
              </a:rPr>
              <a:t>, S (2021) Food and Beverage Management in the Luxury Hotel Industry. New York: Business Expert Press</a:t>
            </a:r>
          </a:p>
          <a:p>
            <a:pPr algn="just">
              <a:lnSpc>
                <a:spcPct val="150000"/>
              </a:lnSpc>
            </a:pPr>
            <a:r>
              <a:rPr lang="en-GB" sz="1200" dirty="0">
                <a:latin typeface="Arial" panose="020B0604020202020204" pitchFamily="34" charset="0"/>
                <a:cs typeface="Arial" panose="020B0604020202020204" pitchFamily="34" charset="0"/>
              </a:rPr>
              <a:t>Brown, D. R., </a:t>
            </a:r>
            <a:r>
              <a:rPr lang="en-GB" sz="1200" dirty="0" err="1">
                <a:latin typeface="Arial" panose="020B0604020202020204" pitchFamily="34" charset="0"/>
                <a:cs typeface="Arial" panose="020B0604020202020204" pitchFamily="34" charset="0"/>
              </a:rPr>
              <a:t>TotalBoox</a:t>
            </a:r>
            <a:r>
              <a:rPr lang="en-GB" sz="1200" dirty="0">
                <a:latin typeface="Arial" panose="020B0604020202020204" pitchFamily="34" charset="0"/>
                <a:cs typeface="Arial" panose="020B0604020202020204" pitchFamily="34" charset="0"/>
              </a:rPr>
              <a:t> and TBX (2013) The Restaurant Manager’s Handbook : How to Set Up, Operate, and Manage a Financially Successful Food Service Operation. 4th Edition. Atlantic Publishing Group</a:t>
            </a:r>
          </a:p>
          <a:p>
            <a:pPr algn="just">
              <a:lnSpc>
                <a:spcPct val="150000"/>
              </a:lnSpc>
            </a:pPr>
            <a:r>
              <a:rPr lang="en-GB" sz="1200" dirty="0">
                <a:latin typeface="Arial" panose="020B0604020202020204" pitchFamily="34" charset="0"/>
                <a:cs typeface="Arial" panose="020B0604020202020204" pitchFamily="34" charset="0"/>
              </a:rPr>
              <a:t>Cousins et al. (2011) Food and beverage management: For the hospitality, tourism and event industries. 3rd </a:t>
            </a:r>
            <a:r>
              <a:rPr lang="en-GB" sz="1200" dirty="0" err="1">
                <a:latin typeface="Arial" panose="020B0604020202020204" pitchFamily="34" charset="0"/>
                <a:cs typeface="Arial" panose="020B0604020202020204" pitchFamily="34" charset="0"/>
              </a:rPr>
              <a:t>edn</a:t>
            </a:r>
            <a:r>
              <a:rPr lang="en-GB" sz="1200" dirty="0">
                <a:latin typeface="Arial" panose="020B0604020202020204" pitchFamily="34" charset="0"/>
                <a:cs typeface="Arial" panose="020B0604020202020204" pitchFamily="34" charset="0"/>
              </a:rPr>
              <a:t>. Oxford: Goodfellow</a:t>
            </a:r>
          </a:p>
          <a:p>
            <a:pPr algn="just">
              <a:lnSpc>
                <a:spcPct val="150000"/>
              </a:lnSpc>
            </a:pPr>
            <a:r>
              <a:rPr lang="en-GB" sz="1200" dirty="0">
                <a:latin typeface="Arial" panose="020B0604020202020204" pitchFamily="34" charset="0"/>
                <a:cs typeface="Arial" panose="020B0604020202020204" pitchFamily="34" charset="0"/>
              </a:rPr>
              <a:t>Cousins, J. (2020) Food and beverage service. 9 </a:t>
            </a:r>
            <a:r>
              <a:rPr lang="en-GB" sz="1200" dirty="0" err="1">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ed. London: Hodder Education Group.</a:t>
            </a:r>
          </a:p>
          <a:p>
            <a:pPr algn="just">
              <a:lnSpc>
                <a:spcPct val="150000"/>
              </a:lnSpc>
            </a:pPr>
            <a:r>
              <a:rPr lang="en-GB" sz="1200" dirty="0">
                <a:latin typeface="Arial" panose="020B0604020202020204" pitchFamily="34" charset="0"/>
                <a:cs typeface="Arial" panose="020B0604020202020204" pitchFamily="34" charset="0"/>
              </a:rPr>
              <a:t>Davis, B et al. (2018) Food and Beverage Management. 6 </a:t>
            </a:r>
            <a:r>
              <a:rPr lang="en-GB" sz="1200" dirty="0" err="1">
                <a:latin typeface="Arial" panose="020B0604020202020204" pitchFamily="34" charset="0"/>
                <a:cs typeface="Arial" panose="020B0604020202020204" pitchFamily="34" charset="0"/>
              </a:rPr>
              <a:t>edn</a:t>
            </a:r>
            <a:r>
              <a:rPr lang="en-GB" sz="1200" dirty="0">
                <a:latin typeface="Arial" panose="020B0604020202020204" pitchFamily="34" charset="0"/>
                <a:cs typeface="Arial" panose="020B0604020202020204" pitchFamily="34" charset="0"/>
              </a:rPr>
              <a:t> London: Routledge.</a:t>
            </a:r>
          </a:p>
          <a:p>
            <a:pPr algn="just">
              <a:lnSpc>
                <a:spcPct val="150000"/>
              </a:lnSpc>
            </a:pPr>
            <a:r>
              <a:rPr lang="en-GB" sz="1200" dirty="0" err="1">
                <a:latin typeface="Arial" panose="020B0604020202020204" pitchFamily="34" charset="0"/>
                <a:cs typeface="Arial" panose="020B0604020202020204" pitchFamily="34" charset="0"/>
              </a:rPr>
              <a:t>Foskett</a:t>
            </a:r>
            <a:r>
              <a:rPr lang="en-GB" sz="1200" dirty="0">
                <a:latin typeface="Arial" panose="020B0604020202020204" pitchFamily="34" charset="0"/>
                <a:cs typeface="Arial" panose="020B0604020202020204" pitchFamily="34" charset="0"/>
              </a:rPr>
              <a:t>, D. et al. (2021) The Theory of Hospitality and Catering. 14th Edition. London: Hodder Education Group.</a:t>
            </a:r>
          </a:p>
          <a:p>
            <a:pPr algn="just">
              <a:lnSpc>
                <a:spcPct val="150000"/>
              </a:lnSpc>
            </a:pPr>
            <a:r>
              <a:rPr lang="en-GB" sz="1200" dirty="0">
                <a:latin typeface="Arial" panose="020B0604020202020204" pitchFamily="34" charset="0"/>
                <a:cs typeface="Arial" panose="020B0604020202020204" pitchFamily="34" charset="0"/>
              </a:rPr>
              <a:t>Johnston, R. (2012) Service operations management : improving service delivery. 4th ed. Harlow, England: Pearson</a:t>
            </a:r>
          </a:p>
          <a:p>
            <a:pPr algn="just">
              <a:lnSpc>
                <a:spcPct val="150000"/>
              </a:lnSpc>
            </a:pPr>
            <a:r>
              <a:rPr lang="en-GB" sz="1200" dirty="0">
                <a:latin typeface="Arial" panose="020B0604020202020204" pitchFamily="34" charset="0"/>
                <a:cs typeface="Arial" panose="020B0604020202020204" pitchFamily="34" charset="0"/>
              </a:rPr>
              <a:t>Walker, J (2017) Introduction to Hospitality. Harlow: Pearson Education Limited</a:t>
            </a:r>
          </a:p>
          <a:p>
            <a:pPr algn="just">
              <a:lnSpc>
                <a:spcPct val="150000"/>
              </a:lnSpc>
            </a:pPr>
            <a:r>
              <a:rPr lang="en-GB" sz="1200" dirty="0">
                <a:latin typeface="Arial" panose="020B0604020202020204" pitchFamily="34" charset="0"/>
                <a:cs typeface="Arial" panose="020B0604020202020204" pitchFamily="34" charset="0"/>
              </a:rPr>
              <a:t>Wood, R. (2013) Key Concepts in Hospitality Management. London: Sage*</a:t>
            </a:r>
          </a:p>
          <a:p>
            <a:pPr algn="just">
              <a:lnSpc>
                <a:spcPct val="150000"/>
              </a:lnSpc>
            </a:pPr>
            <a:r>
              <a:rPr lang="en-GB" sz="1200" dirty="0" err="1">
                <a:latin typeface="Arial" panose="020B0604020202020204" pitchFamily="34" charset="0"/>
                <a:cs typeface="Arial" panose="020B0604020202020204" pitchFamily="34" charset="0"/>
              </a:rPr>
              <a:t>Zutshi</a:t>
            </a:r>
            <a:r>
              <a:rPr lang="en-GB" sz="1200" dirty="0">
                <a:latin typeface="Arial" panose="020B0604020202020204" pitchFamily="34" charset="0"/>
                <a:cs typeface="Arial" panose="020B0604020202020204" pitchFamily="34" charset="0"/>
              </a:rPr>
              <a:t>, A. (2019) ‘How to develop well-informed and assured teams to embed food safety compliance in the UK catering and hospitality industry’, Perspectives in Public Health, 139(6), pp. 294–295</a:t>
            </a:r>
          </a:p>
          <a:p>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9013277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 2013 - 2022</Template>
  <TotalTime>90</TotalTime>
  <Words>1430</Words>
  <Application>Microsoft Office PowerPoint</Application>
  <PresentationFormat>Widescreen</PresentationFormat>
  <Paragraphs>85</Paragraphs>
  <Slides>4</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vt:i4>
      </vt:variant>
    </vt:vector>
  </HeadingPairs>
  <TitlesOfParts>
    <vt:vector size="12" baseType="lpstr">
      <vt:lpstr>Arial</vt:lpstr>
      <vt:lpstr>Bodoni MT</vt:lpstr>
      <vt:lpstr>Calibri</vt:lpstr>
      <vt:lpstr>Calibri Light</vt:lpstr>
      <vt:lpstr>Georgia Pro Semibold</vt:lpstr>
      <vt:lpstr>gillsans_lightregular</vt:lpstr>
      <vt:lpstr>Wingdings</vt:lpstr>
      <vt:lpstr>Office Theme</vt:lpstr>
      <vt:lpstr>Food &amp; Beverage Operations BMIH4002 </vt:lpstr>
      <vt:lpstr>Medieval Feast at Trinity Hotel Norwich </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revision>2</cp:revision>
  <dcterms:created xsi:type="dcterms:W3CDTF">2023-06-06T21:53:29Z</dcterms:created>
  <dcterms:modified xsi:type="dcterms:W3CDTF">2023-06-07T19:25:43Z</dcterms:modified>
</cp:coreProperties>
</file>