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sldIdLst>
    <p:sldId id="256" r:id="rId2"/>
    <p:sldId id="257" r:id="rId3"/>
    <p:sldId id="264" r:id="rId4"/>
    <p:sldId id="258" r:id="rId5"/>
    <p:sldId id="259" r:id="rId6"/>
    <p:sldId id="260" r:id="rId7"/>
    <p:sldId id="261" r:id="rId8"/>
    <p:sldId id="262" r:id="rId9"/>
    <p:sldId id="275" r:id="rId10"/>
    <p:sldId id="304" r:id="rId11"/>
    <p:sldId id="263" r:id="rId12"/>
    <p:sldId id="265" r:id="rId13"/>
    <p:sldId id="267" r:id="rId14"/>
    <p:sldId id="271" r:id="rId15"/>
    <p:sldId id="270" r:id="rId16"/>
    <p:sldId id="273" r:id="rId17"/>
    <p:sldId id="299" r:id="rId18"/>
    <p:sldId id="300" r:id="rId19"/>
    <p:sldId id="294" r:id="rId20"/>
    <p:sldId id="296" r:id="rId21"/>
    <p:sldId id="287" r:id="rId22"/>
    <p:sldId id="293" r:id="rId23"/>
    <p:sldId id="295" r:id="rId24"/>
    <p:sldId id="297" r:id="rId25"/>
    <p:sldId id="288" r:id="rId26"/>
    <p:sldId id="290" r:id="rId27"/>
    <p:sldId id="289" r:id="rId28"/>
    <p:sldId id="291" r:id="rId29"/>
    <p:sldId id="292" r:id="rId30"/>
    <p:sldId id="276" r:id="rId31"/>
    <p:sldId id="301" r:id="rId32"/>
    <p:sldId id="280" r:id="rId33"/>
    <p:sldId id="281" r:id="rId34"/>
    <p:sldId id="282" r:id="rId35"/>
    <p:sldId id="283" r:id="rId36"/>
    <p:sldId id="284" r:id="rId37"/>
    <p:sldId id="285" r:id="rId38"/>
    <p:sldId id="298" r:id="rId39"/>
    <p:sldId id="286" r:id="rId40"/>
    <p:sldId id="303" r:id="rId4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6" d="100"/>
          <a:sy n="66" d="100"/>
        </p:scale>
        <p:origin x="668"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slide" Target="slides/slide40.xml"/></Relationship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3284890-85D2-4D7B-8EF5-15A9C1DB8F42}" type="datetimeFigureOut">
              <a:rPr lang="en-US" dirty="0"/>
              <a:t>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F5661D-6934-4B32-B92C-470368BF1EC6}" type="datetimeFigureOut">
              <a:rPr lang="en-US" dirty="0"/>
              <a:t>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C6F822A4-8DA6-4447-9B1F-C5DB58435268}" type="datetimeFigureOut">
              <a:rPr lang="en-US" dirty="0"/>
              <a:t>2/2/2022</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548D31E-DCDA-41A7-9C67-C4B11B94D21D}" type="datetimeFigureOut">
              <a:rPr lang="en-US" dirty="0"/>
              <a:t>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B3762C0-B258-48F1-ADE6-176B4174CCDD}" type="datetimeFigureOut">
              <a:rPr lang="en-US" dirty="0"/>
              <a:t>2/2/2022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7919A6-33EB-49BD-A62F-1FA56B9F9712}" type="datetimeFigureOut">
              <a:rPr lang="en-US" dirty="0"/>
              <a:t>2/2/2022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dirty="0"/>
              <a:t>2/2/2022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A16AA21-1863-4931-97CB-99D0A168701B}" type="datetimeFigureOut">
              <a:rPr lang="en-US" dirty="0"/>
              <a:t>2/2/2022</a:t>
            </a:fld>
            <a:endParaRPr lang="en-US" dirty="0"/>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772C379-9A7C-4C87-A116-CBE9F58B04C5}" type="datetimeFigureOut">
              <a:rPr lang="en-US" dirty="0"/>
              <a:t>2/2/2022</a:t>
            </a:fld>
            <a:endParaRPr lang="en-US"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157CC2-0FC8-4686-B024-99790E0F5162}" type="datetimeFigureOut">
              <a:rPr lang="en-US" dirty="0"/>
              <a:t>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764DA5-CD3D-4590-A511-FCD3BC7A793E}" type="datetimeFigureOut">
              <a:rPr lang="en-US" dirty="0"/>
              <a:t>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8664C608-40B1-4030-A28D-5B74BC98ADCE}" type="datetimeFigureOut">
              <a:rPr lang="en-US" dirty="0"/>
              <a:t>2/2/2022</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8" Type="http://schemas.openxmlformats.org/officeDocument/2006/relationships/hyperlink" Target="https://gov.wales/childrens-rights-in-wales" TargetMode="External"/><Relationship Id="rId3" Type="http://schemas.openxmlformats.org/officeDocument/2006/relationships/hyperlink" Target="https://www.youthpolicy.org/national/United_Kingdom_2011_Youth_Policy_Framework.pdf" TargetMode="External"/><Relationship Id="rId7" Type="http://schemas.openxmlformats.org/officeDocument/2006/relationships/hyperlink" Target="https://www.safeguarding.wales/chi/c6/c6.p1.html" TargetMode="External"/><Relationship Id="rId2" Type="http://schemas.openxmlformats.org/officeDocument/2006/relationships/hyperlink" Target="https://gov.wales/youth-work-and-engagement" TargetMode="External"/><Relationship Id="rId1" Type="http://schemas.openxmlformats.org/officeDocument/2006/relationships/slideLayout" Target="../slideLayouts/slideLayout2.xml"/><Relationship Id="rId6" Type="http://schemas.openxmlformats.org/officeDocument/2006/relationships/hyperlink" Target="https://gov.wales/vulnerable-children-and-young-people-coronavirus" TargetMode="External"/><Relationship Id="rId5" Type="http://schemas.openxmlformats.org/officeDocument/2006/relationships/hyperlink" Target="https://senedd.wales/laid%20documents/cr-ld11522/cr-ld11522-e.pdf" TargetMode="External"/><Relationship Id="rId4" Type="http://schemas.openxmlformats.org/officeDocument/2006/relationships/hyperlink" Target="https://gov.wales/sites/default/files/statistics-and-research/2019-01/well-being-wales-2017-18-what-do-we-know-about-childrens-well-being.pdf" TargetMode="External"/><Relationship Id="rId9" Type="http://schemas.openxmlformats.org/officeDocument/2006/relationships/hyperlink" Target="https://nya.org.uk/"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hyperlink" Target="https://gov.wales/school-bullying"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hyperlink" Target="https://www.youtube.com/watch?v=oBDy0rL9BMY" TargetMode="External"/><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8" Type="http://schemas.openxmlformats.org/officeDocument/2006/relationships/hyperlink" Target="https://www.childline.org.uk/" TargetMode="External"/><Relationship Id="rId3" Type="http://schemas.openxmlformats.org/officeDocument/2006/relationships/hyperlink" Target="http://www.pacerkidsagainstbullying.org/kab/" TargetMode="External"/><Relationship Id="rId7" Type="http://schemas.openxmlformats.org/officeDocument/2006/relationships/hyperlink" Target="http://anti-bullyingalliance.org.uk/anti-bullying-week/" TargetMode="External"/><Relationship Id="rId2" Type="http://schemas.openxmlformats.org/officeDocument/2006/relationships/hyperlink" Target="http://www.bullying.co.uk/" TargetMode="External"/><Relationship Id="rId1" Type="http://schemas.openxmlformats.org/officeDocument/2006/relationships/slideLayout" Target="../slideLayouts/slideLayout4.xml"/><Relationship Id="rId6" Type="http://schemas.openxmlformats.org/officeDocument/2006/relationships/hyperlink" Target="https://www.kidscape.org.uk/kidscape-programmes/" TargetMode="External"/><Relationship Id="rId11" Type="http://schemas.openxmlformats.org/officeDocument/2006/relationships/hyperlink" Target="http://www.stompoutbullying.org/index.php/campaigns/national-bullying-prevention-awareness-month/" TargetMode="External"/><Relationship Id="rId5" Type="http://schemas.openxmlformats.org/officeDocument/2006/relationships/hyperlink" Target="http://www.stopbullying.gov/" TargetMode="External"/><Relationship Id="rId10" Type="http://schemas.openxmlformats.org/officeDocument/2006/relationships/hyperlink" Target="http://www.antibullying.net/circletime.htm" TargetMode="External"/><Relationship Id="rId4" Type="http://schemas.openxmlformats.org/officeDocument/2006/relationships/hyperlink" Target="http://www.nspcc.org.uk/" TargetMode="External"/><Relationship Id="rId9" Type="http://schemas.openxmlformats.org/officeDocument/2006/relationships/hyperlink" Target="http://www.actionwork.com/" TargetMode="Externa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D85ED-403F-4722-9B04-29D945A814D9}"/>
              </a:ext>
            </a:extLst>
          </p:cNvPr>
          <p:cNvSpPr>
            <a:spLocks noGrp="1"/>
          </p:cNvSpPr>
          <p:nvPr>
            <p:ph type="ctrTitle"/>
          </p:nvPr>
        </p:nvSpPr>
        <p:spPr/>
        <p:txBody>
          <a:bodyPr/>
          <a:lstStyle/>
          <a:p>
            <a:r>
              <a:rPr lang="en-GB" sz="8800" dirty="0"/>
              <a:t>Ecyw6003</a:t>
            </a:r>
            <a:br>
              <a:rPr lang="en-GB" sz="8800" dirty="0"/>
            </a:br>
            <a:r>
              <a:rPr lang="en-GB" sz="8800" dirty="0"/>
              <a:t>Young people in focus</a:t>
            </a:r>
          </a:p>
        </p:txBody>
      </p:sp>
      <p:sp>
        <p:nvSpPr>
          <p:cNvPr id="3" name="Subtitle 2">
            <a:extLst>
              <a:ext uri="{FF2B5EF4-FFF2-40B4-BE49-F238E27FC236}">
                <a16:creationId xmlns:a16="http://schemas.microsoft.com/office/drawing/2014/main" id="{73E47824-92A6-4F86-B8C7-C4E81BC45B9D}"/>
              </a:ext>
            </a:extLst>
          </p:cNvPr>
          <p:cNvSpPr>
            <a:spLocks noGrp="1"/>
          </p:cNvSpPr>
          <p:nvPr>
            <p:ph type="subTitle" idx="1"/>
          </p:nvPr>
        </p:nvSpPr>
        <p:spPr/>
        <p:txBody>
          <a:bodyPr/>
          <a:lstStyle/>
          <a:p>
            <a:r>
              <a:rPr lang="en-GB" dirty="0"/>
              <a:t>Katie Gardner</a:t>
            </a:r>
          </a:p>
          <a:p>
            <a:r>
              <a:rPr lang="en-GB" dirty="0"/>
              <a:t>Lecture 1</a:t>
            </a:r>
          </a:p>
        </p:txBody>
      </p:sp>
    </p:spTree>
    <p:extLst>
      <p:ext uri="{BB962C8B-B14F-4D97-AF65-F5344CB8AC3E}">
        <p14:creationId xmlns:p14="http://schemas.microsoft.com/office/powerpoint/2010/main" val="2649024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B9F9F9-7956-455D-A4F3-4110C91D6148}"/>
              </a:ext>
            </a:extLst>
          </p:cNvPr>
          <p:cNvSpPr>
            <a:spLocks noGrp="1"/>
          </p:cNvSpPr>
          <p:nvPr>
            <p:ph type="title"/>
          </p:nvPr>
        </p:nvSpPr>
        <p:spPr/>
        <p:txBody>
          <a:bodyPr/>
          <a:lstStyle/>
          <a:p>
            <a:r>
              <a:rPr lang="en-GB" dirty="0"/>
              <a:t>Lectures dates and times</a:t>
            </a:r>
          </a:p>
        </p:txBody>
      </p:sp>
      <p:sp>
        <p:nvSpPr>
          <p:cNvPr id="3" name="Content Placeholder 2">
            <a:extLst>
              <a:ext uri="{FF2B5EF4-FFF2-40B4-BE49-F238E27FC236}">
                <a16:creationId xmlns:a16="http://schemas.microsoft.com/office/drawing/2014/main" id="{27696AB5-CD6B-4563-9AB8-31A05469FF00}"/>
              </a:ext>
            </a:extLst>
          </p:cNvPr>
          <p:cNvSpPr>
            <a:spLocks noGrp="1"/>
          </p:cNvSpPr>
          <p:nvPr>
            <p:ph idx="1"/>
          </p:nvPr>
        </p:nvSpPr>
        <p:spPr/>
        <p:txBody>
          <a:bodyPr>
            <a:normAutofit/>
          </a:bodyPr>
          <a:lstStyle/>
          <a:p>
            <a:endParaRPr lang="en-GB" dirty="0"/>
          </a:p>
          <a:p>
            <a:r>
              <a:rPr lang="en-GB" dirty="0"/>
              <a:t>3</a:t>
            </a:r>
            <a:r>
              <a:rPr lang="en-GB" baseline="30000" dirty="0"/>
              <a:t>rd</a:t>
            </a:r>
            <a:r>
              <a:rPr lang="en-GB" dirty="0"/>
              <a:t> February 4pm – 6pm</a:t>
            </a:r>
          </a:p>
          <a:p>
            <a:r>
              <a:rPr lang="en-GB" dirty="0"/>
              <a:t>10</a:t>
            </a:r>
            <a:r>
              <a:rPr lang="en-GB" baseline="30000" dirty="0"/>
              <a:t>th</a:t>
            </a:r>
            <a:r>
              <a:rPr lang="en-GB" dirty="0"/>
              <a:t> February 4pm – 6pm</a:t>
            </a:r>
          </a:p>
          <a:p>
            <a:r>
              <a:rPr lang="en-GB" dirty="0"/>
              <a:t>17</a:t>
            </a:r>
            <a:r>
              <a:rPr lang="en-GB" baseline="30000" dirty="0"/>
              <a:t>th</a:t>
            </a:r>
            <a:r>
              <a:rPr lang="en-GB" dirty="0"/>
              <a:t> February 4pm – 6pm</a:t>
            </a:r>
          </a:p>
          <a:p>
            <a:r>
              <a:rPr lang="en-GB" dirty="0"/>
              <a:t>3</a:t>
            </a:r>
            <a:r>
              <a:rPr lang="en-GB" baseline="30000" dirty="0"/>
              <a:t>rd</a:t>
            </a:r>
            <a:r>
              <a:rPr lang="en-GB" dirty="0"/>
              <a:t> March 4pm – 6pm</a:t>
            </a:r>
          </a:p>
          <a:p>
            <a:r>
              <a:rPr lang="en-GB" dirty="0"/>
              <a:t>10</a:t>
            </a:r>
            <a:r>
              <a:rPr lang="en-GB" baseline="30000" dirty="0"/>
              <a:t>th</a:t>
            </a:r>
            <a:r>
              <a:rPr lang="en-GB" dirty="0"/>
              <a:t> March 4pm – 6pm</a:t>
            </a:r>
          </a:p>
          <a:p>
            <a:r>
              <a:rPr lang="en-GB" dirty="0"/>
              <a:t>17</a:t>
            </a:r>
            <a:r>
              <a:rPr lang="en-GB" baseline="30000" dirty="0"/>
              <a:t>th</a:t>
            </a:r>
            <a:r>
              <a:rPr lang="en-GB" dirty="0"/>
              <a:t> March – tutorials at request</a:t>
            </a:r>
          </a:p>
          <a:p>
            <a:r>
              <a:rPr lang="en-GB" dirty="0"/>
              <a:t>24</a:t>
            </a:r>
            <a:r>
              <a:rPr lang="en-GB" baseline="30000" dirty="0"/>
              <a:t>th</a:t>
            </a:r>
            <a:r>
              <a:rPr lang="en-GB" dirty="0"/>
              <a:t> March – Seminar assessment 4pm – 6pm</a:t>
            </a:r>
          </a:p>
        </p:txBody>
      </p:sp>
    </p:spTree>
    <p:extLst>
      <p:ext uri="{BB962C8B-B14F-4D97-AF65-F5344CB8AC3E}">
        <p14:creationId xmlns:p14="http://schemas.microsoft.com/office/powerpoint/2010/main" val="11528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4243C-152B-4768-BAA2-1340DF664B74}"/>
              </a:ext>
            </a:extLst>
          </p:cNvPr>
          <p:cNvSpPr>
            <a:spLocks noGrp="1"/>
          </p:cNvSpPr>
          <p:nvPr>
            <p:ph type="title"/>
          </p:nvPr>
        </p:nvSpPr>
        <p:spPr/>
        <p:txBody>
          <a:bodyPr/>
          <a:lstStyle/>
          <a:p>
            <a:r>
              <a:rPr lang="en-GB" dirty="0"/>
              <a:t>Module outline… what to expect</a:t>
            </a:r>
          </a:p>
        </p:txBody>
      </p:sp>
      <p:sp>
        <p:nvSpPr>
          <p:cNvPr id="3" name="Content Placeholder 2">
            <a:extLst>
              <a:ext uri="{FF2B5EF4-FFF2-40B4-BE49-F238E27FC236}">
                <a16:creationId xmlns:a16="http://schemas.microsoft.com/office/drawing/2014/main" id="{08743E30-2721-4B94-B257-DA3FF012B235}"/>
              </a:ext>
            </a:extLst>
          </p:cNvPr>
          <p:cNvSpPr>
            <a:spLocks noGrp="1"/>
          </p:cNvSpPr>
          <p:nvPr>
            <p:ph idx="1"/>
          </p:nvPr>
        </p:nvSpPr>
        <p:spPr/>
        <p:txBody>
          <a:bodyPr>
            <a:normAutofit fontScale="62500" lnSpcReduction="20000"/>
          </a:bodyPr>
          <a:lstStyle/>
          <a:p>
            <a:endParaRPr lang="en-GB" dirty="0"/>
          </a:p>
          <a:p>
            <a:r>
              <a:rPr lang="en-GB" dirty="0"/>
              <a:t>Lecture 1  – </a:t>
            </a:r>
          </a:p>
          <a:p>
            <a:pPr lvl="1"/>
            <a:r>
              <a:rPr lang="en-GB" dirty="0"/>
              <a:t>introduction to module including </a:t>
            </a:r>
            <a:r>
              <a:rPr lang="en-GB" dirty="0" err="1"/>
              <a:t>assigmenment</a:t>
            </a:r>
            <a:endParaRPr lang="en-GB" dirty="0"/>
          </a:p>
          <a:p>
            <a:pPr lvl="1"/>
            <a:r>
              <a:rPr lang="en-GB" dirty="0"/>
              <a:t>Issues facing young people today</a:t>
            </a:r>
          </a:p>
          <a:p>
            <a:r>
              <a:rPr lang="en-GB" dirty="0"/>
              <a:t>Lecture 2 –</a:t>
            </a:r>
          </a:p>
          <a:p>
            <a:pPr lvl="1"/>
            <a:r>
              <a:rPr lang="en-GB" dirty="0"/>
              <a:t>ACES</a:t>
            </a:r>
          </a:p>
          <a:p>
            <a:r>
              <a:rPr lang="en-GB" dirty="0"/>
              <a:t>Lecture 3 –</a:t>
            </a:r>
          </a:p>
          <a:p>
            <a:pPr lvl="1"/>
            <a:r>
              <a:rPr lang="en-GB" dirty="0"/>
              <a:t>What is a reflective service?</a:t>
            </a:r>
          </a:p>
          <a:p>
            <a:pPr lvl="1"/>
            <a:r>
              <a:rPr lang="en-GB" dirty="0"/>
              <a:t>More in depth contemporary issues facing young people</a:t>
            </a:r>
          </a:p>
          <a:p>
            <a:r>
              <a:rPr lang="en-GB" dirty="0"/>
              <a:t>Lecture 4 – </a:t>
            </a:r>
          </a:p>
          <a:p>
            <a:pPr lvl="1"/>
            <a:r>
              <a:rPr lang="en-GB" dirty="0"/>
              <a:t>Young peoples experience of adolescence </a:t>
            </a:r>
          </a:p>
          <a:p>
            <a:r>
              <a:rPr lang="en-GB" dirty="0"/>
              <a:t>Lecture 5 – </a:t>
            </a:r>
          </a:p>
          <a:p>
            <a:pPr lvl="1"/>
            <a:r>
              <a:rPr lang="en-GB" dirty="0"/>
              <a:t>Young people, the media and provision</a:t>
            </a:r>
          </a:p>
          <a:p>
            <a:r>
              <a:rPr lang="en-GB" dirty="0"/>
              <a:t>Lecture 6 – </a:t>
            </a:r>
          </a:p>
          <a:p>
            <a:pPr lvl="1"/>
            <a:r>
              <a:rPr lang="en-GB" dirty="0"/>
              <a:t>Optional tutorials</a:t>
            </a:r>
          </a:p>
          <a:p>
            <a:r>
              <a:rPr lang="en-GB" dirty="0"/>
              <a:t>Lecture 7– </a:t>
            </a:r>
          </a:p>
          <a:p>
            <a:pPr lvl="1"/>
            <a:r>
              <a:rPr lang="en-GB" dirty="0"/>
              <a:t>seminars</a:t>
            </a:r>
          </a:p>
          <a:p>
            <a:endParaRPr lang="en-GB" dirty="0"/>
          </a:p>
          <a:p>
            <a:pPr lvl="1"/>
            <a:endParaRPr lang="en-GB" dirty="0"/>
          </a:p>
          <a:p>
            <a:pPr lvl="1"/>
            <a:endParaRPr lang="en-GB" dirty="0"/>
          </a:p>
          <a:p>
            <a:endParaRPr lang="en-GB" dirty="0"/>
          </a:p>
        </p:txBody>
      </p:sp>
    </p:spTree>
    <p:extLst>
      <p:ext uri="{BB962C8B-B14F-4D97-AF65-F5344CB8AC3E}">
        <p14:creationId xmlns:p14="http://schemas.microsoft.com/office/powerpoint/2010/main" val="23216990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52C81-000F-41D9-8E02-969F096F0491}"/>
              </a:ext>
            </a:extLst>
          </p:cNvPr>
          <p:cNvSpPr>
            <a:spLocks noGrp="1"/>
          </p:cNvSpPr>
          <p:nvPr>
            <p:ph type="title"/>
          </p:nvPr>
        </p:nvSpPr>
        <p:spPr/>
        <p:txBody>
          <a:bodyPr/>
          <a:lstStyle/>
          <a:p>
            <a:r>
              <a:rPr lang="en-GB" dirty="0"/>
              <a:t>aims</a:t>
            </a:r>
          </a:p>
        </p:txBody>
      </p:sp>
      <p:sp>
        <p:nvSpPr>
          <p:cNvPr id="3" name="Content Placeholder 2">
            <a:extLst>
              <a:ext uri="{FF2B5EF4-FFF2-40B4-BE49-F238E27FC236}">
                <a16:creationId xmlns:a16="http://schemas.microsoft.com/office/drawing/2014/main" id="{A10AD08A-624C-4FD0-A31B-199F2FB0FF62}"/>
              </a:ext>
            </a:extLst>
          </p:cNvPr>
          <p:cNvSpPr>
            <a:spLocks noGrp="1"/>
          </p:cNvSpPr>
          <p:nvPr>
            <p:ph idx="1"/>
          </p:nvPr>
        </p:nvSpPr>
        <p:spPr/>
        <p:txBody>
          <a:bodyPr/>
          <a:lstStyle/>
          <a:p>
            <a:r>
              <a:rPr lang="en-GB" sz="2400" dirty="0">
                <a:effectLst/>
                <a:latin typeface="Arial" panose="020B0604020202020204" pitchFamily="34" charset="0"/>
                <a:ea typeface="Times New Roman" panose="02020603050405020304" pitchFamily="18" charset="0"/>
                <a:cs typeface="Arial" panose="020B0604020202020204" pitchFamily="34" charset="0"/>
              </a:rPr>
              <a:t>To enable students to develop an in-depth knowledge and understanding of issues which impact upon the lives of children and young people in contemporary society, including the development of a critical understanding of theory, policy and practice, whilst also developing advanced understanding of social and ecological models of adolescence and identify formation and the ability to critique the theory, policy and practice of different approaches to working with young people.</a:t>
            </a: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011827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D6225-1C6A-4162-8790-9CE78D42118F}"/>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395E91AD-B701-4E05-8670-431A191EB993}"/>
              </a:ext>
            </a:extLst>
          </p:cNvPr>
          <p:cNvSpPr>
            <a:spLocks noGrp="1"/>
          </p:cNvSpPr>
          <p:nvPr>
            <p:ph idx="1"/>
          </p:nvPr>
        </p:nvSpPr>
        <p:spPr/>
        <p:txBody>
          <a:bodyPr/>
          <a:lstStyle/>
          <a:p>
            <a:pPr marL="342900" lvl="0" indent="-342900" algn="just" hangingPunct="0">
              <a:buFont typeface="Symbol" panose="05050102010706020507" pitchFamily="18" charset="2"/>
              <a:buChar char=""/>
            </a:pPr>
            <a:r>
              <a:rPr lang="en-GB" dirty="0">
                <a:effectLst/>
                <a:latin typeface="Arial" panose="020B0604020202020204" pitchFamily="34" charset="0"/>
                <a:ea typeface="Times New Roman" panose="02020603050405020304" pitchFamily="18" charset="0"/>
                <a:cs typeface="Arial" panose="020B0604020202020204" pitchFamily="34" charset="0"/>
              </a:rPr>
              <a:t>Engage critically with theory and policy of health and well-being as it impacts upon the lives of young people, and critically analyse ideologies which influence the position of young people in contemporary society, e.g. Impact, Exclusion, Oppression, Adverse Childhood Experiences (ACEs).</a:t>
            </a:r>
            <a:endParaRPr lang="en-GB"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hangingPunct="0">
              <a:buFont typeface="Symbol" panose="05050102010706020507" pitchFamily="18" charset="2"/>
              <a:buChar char=""/>
            </a:pPr>
            <a:r>
              <a:rPr lang="en-GB" dirty="0">
                <a:effectLst/>
                <a:latin typeface="Arial" panose="020B0604020202020204" pitchFamily="34" charset="0"/>
                <a:ea typeface="Times New Roman" panose="02020603050405020304" pitchFamily="18" charset="0"/>
                <a:cs typeface="Arial" panose="020B0604020202020204" pitchFamily="34" charset="0"/>
              </a:rPr>
              <a:t>Demonstrate a critical understanding of the cultural and social factors which influence the delivery of services to young people to enhance their health and well-being.</a:t>
            </a:r>
            <a:endParaRPr lang="en-GB"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hangingPunct="0">
              <a:buFont typeface="Symbol" panose="05050102010706020507" pitchFamily="18" charset="2"/>
              <a:buChar char=""/>
            </a:pPr>
            <a:r>
              <a:rPr lang="en-GB" dirty="0">
                <a:effectLst/>
                <a:latin typeface="Arial" panose="020B0604020202020204" pitchFamily="34" charset="0"/>
                <a:ea typeface="Times New Roman" panose="02020603050405020304" pitchFamily="18" charset="0"/>
                <a:cs typeface="Arial" panose="020B0604020202020204" pitchFamily="34" charset="0"/>
              </a:rPr>
              <a:t>Critically analyse how government policy and provision can be influenced by media, market forces and consumerism.</a:t>
            </a:r>
            <a:endParaRPr lang="en-GB"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indent="-342900" algn="just" hangingPunct="0">
              <a:buFont typeface="Symbol" panose="05050102010706020507" pitchFamily="18" charset="2"/>
              <a:buChar char=""/>
            </a:pPr>
            <a:r>
              <a:rPr lang="en-GB" dirty="0">
                <a:effectLst/>
                <a:latin typeface="Arial" panose="020B0604020202020204" pitchFamily="34" charset="0"/>
                <a:ea typeface="Times New Roman" panose="02020603050405020304" pitchFamily="18" charset="0"/>
                <a:cs typeface="Arial" panose="020B0604020202020204" pitchFamily="34" charset="0"/>
              </a:rPr>
              <a:t>Present their work appropriately, with an understanding of the requirements of critical evidence for understanding childhood and adolescence over time.</a:t>
            </a:r>
            <a:endParaRPr lang="en-GB"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hangingPunct="0">
              <a:buFont typeface="Symbol" panose="05050102010706020507" pitchFamily="18" charset="2"/>
              <a:buChar char=""/>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2656811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BF3D66-07AF-45FC-8EF2-31A312521101}"/>
              </a:ext>
            </a:extLst>
          </p:cNvPr>
          <p:cNvSpPr>
            <a:spLocks noGrp="1"/>
          </p:cNvSpPr>
          <p:nvPr>
            <p:ph type="title"/>
          </p:nvPr>
        </p:nvSpPr>
        <p:spPr/>
        <p:txBody>
          <a:bodyPr/>
          <a:lstStyle/>
          <a:p>
            <a:r>
              <a:rPr lang="en-GB" dirty="0"/>
              <a:t>Indicative content</a:t>
            </a:r>
          </a:p>
        </p:txBody>
      </p:sp>
      <p:sp>
        <p:nvSpPr>
          <p:cNvPr id="3" name="Content Placeholder 2">
            <a:extLst>
              <a:ext uri="{FF2B5EF4-FFF2-40B4-BE49-F238E27FC236}">
                <a16:creationId xmlns:a16="http://schemas.microsoft.com/office/drawing/2014/main" id="{C9D4EB30-BB91-4F53-9AF4-28C39C6B4B0A}"/>
              </a:ext>
            </a:extLst>
          </p:cNvPr>
          <p:cNvSpPr>
            <a:spLocks noGrp="1"/>
          </p:cNvSpPr>
          <p:nvPr>
            <p:ph idx="1"/>
          </p:nvPr>
        </p:nvSpPr>
        <p:spPr/>
        <p:txBody>
          <a:bodyPr>
            <a:normAutofit/>
          </a:bodyPr>
          <a:lstStyle/>
          <a:p>
            <a:pPr marL="342900" lvl="0" indent="-342900" algn="just" hangingPunct="0">
              <a:buFont typeface="Symbol" panose="05050102010706020507" pitchFamily="18" charset="2"/>
              <a:buChar char=""/>
            </a:pPr>
            <a:r>
              <a:rPr lang="en-GB" dirty="0">
                <a:effectLst/>
                <a:latin typeface="Arial" panose="020B0604020202020204" pitchFamily="34" charset="0"/>
                <a:ea typeface="Times New Roman" panose="02020603050405020304" pitchFamily="18" charset="0"/>
                <a:cs typeface="Arial" panose="020B0604020202020204" pitchFamily="34" charset="0"/>
              </a:rPr>
              <a:t>Reflection, praxis and the best possible service in a challenging financial climate.</a:t>
            </a:r>
            <a:endParaRPr lang="en-GB"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hangingPunct="0">
              <a:buFont typeface="Symbol" panose="05050102010706020507" pitchFamily="18" charset="2"/>
              <a:buChar char=""/>
            </a:pPr>
            <a:r>
              <a:rPr lang="en-GB" dirty="0">
                <a:effectLst/>
                <a:latin typeface="Arial" panose="020B0604020202020204" pitchFamily="34" charset="0"/>
                <a:ea typeface="Times New Roman" panose="02020603050405020304" pitchFamily="18" charset="0"/>
                <a:cs typeface="Arial" panose="020B0604020202020204" pitchFamily="34" charset="0"/>
              </a:rPr>
              <a:t>The changing nature of adolescence and the changes in the public discourse regarding children and young people.</a:t>
            </a:r>
            <a:endParaRPr lang="en-GB"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hangingPunct="0">
              <a:buFont typeface="Symbol" panose="05050102010706020507" pitchFamily="18" charset="2"/>
              <a:buChar char=""/>
            </a:pPr>
            <a:r>
              <a:rPr lang="en-GB" dirty="0">
                <a:effectLst/>
                <a:latin typeface="Arial" panose="020B0604020202020204" pitchFamily="34" charset="0"/>
                <a:ea typeface="Times New Roman" panose="02020603050405020304" pitchFamily="18" charset="0"/>
                <a:cs typeface="Arial" panose="020B0604020202020204" pitchFamily="34" charset="0"/>
              </a:rPr>
              <a:t>Exploring political and economic factors and their impacts on young people and families.</a:t>
            </a:r>
            <a:endParaRPr lang="en-GB"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hangingPunct="0">
              <a:buFont typeface="Symbol" panose="05050102010706020507" pitchFamily="18" charset="2"/>
              <a:buChar char=""/>
            </a:pPr>
            <a:r>
              <a:rPr lang="en-GB" dirty="0">
                <a:effectLst/>
                <a:latin typeface="Arial" panose="020B0604020202020204" pitchFamily="34" charset="0"/>
                <a:ea typeface="Times New Roman" panose="02020603050405020304" pitchFamily="18" charset="0"/>
                <a:cs typeface="Arial" panose="020B0604020202020204" pitchFamily="34" charset="0"/>
              </a:rPr>
              <a:t>The determinants of policy formation for young people, including the place of Children’s Rights in the development of policy, strategy and practice.</a:t>
            </a:r>
            <a:endParaRPr lang="en-GB"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hangingPunct="0">
              <a:buFont typeface="Symbol" panose="05050102010706020507" pitchFamily="18" charset="2"/>
              <a:buChar char=""/>
            </a:pPr>
            <a:r>
              <a:rPr lang="en-GB" dirty="0">
                <a:effectLst/>
                <a:latin typeface="Arial" panose="020B0604020202020204" pitchFamily="34" charset="0"/>
                <a:ea typeface="Times New Roman" panose="02020603050405020304" pitchFamily="18" charset="0"/>
                <a:cs typeface="Arial" panose="020B0604020202020204" pitchFamily="34" charset="0"/>
              </a:rPr>
              <a:t>How changes in family structures impact on childhood, adolescence and communities.</a:t>
            </a:r>
            <a:endParaRPr lang="en-GB"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hangingPunct="0">
              <a:buFont typeface="Symbol" panose="05050102010706020507" pitchFamily="18" charset="2"/>
              <a:buChar char=""/>
            </a:pPr>
            <a:r>
              <a:rPr lang="en-GB" dirty="0">
                <a:effectLst/>
                <a:latin typeface="Arial" panose="020B0604020202020204" pitchFamily="34" charset="0"/>
                <a:ea typeface="Times New Roman" panose="02020603050405020304" pitchFamily="18" charset="0"/>
                <a:cs typeface="Arial" panose="020B0604020202020204" pitchFamily="34" charset="0"/>
              </a:rPr>
              <a:t>How social change has impacted upon children and young people, their physical and mental health (social media, surveillance, bullying, performance management).</a:t>
            </a:r>
            <a:endParaRPr lang="en-GB" dirty="0">
              <a:effectLst/>
              <a:latin typeface="Arial" panose="020B06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677137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E6924-BDCB-42FE-BC4D-784CA11B8ACA}"/>
              </a:ext>
            </a:extLst>
          </p:cNvPr>
          <p:cNvSpPr>
            <a:spLocks noGrp="1"/>
          </p:cNvSpPr>
          <p:nvPr>
            <p:ph type="title"/>
          </p:nvPr>
        </p:nvSpPr>
        <p:spPr/>
        <p:txBody>
          <a:bodyPr/>
          <a:lstStyle/>
          <a:p>
            <a:r>
              <a:rPr lang="en-GB" dirty="0"/>
              <a:t>Indicative content cont.</a:t>
            </a:r>
          </a:p>
        </p:txBody>
      </p:sp>
      <p:sp>
        <p:nvSpPr>
          <p:cNvPr id="3" name="Content Placeholder 2">
            <a:extLst>
              <a:ext uri="{FF2B5EF4-FFF2-40B4-BE49-F238E27FC236}">
                <a16:creationId xmlns:a16="http://schemas.microsoft.com/office/drawing/2014/main" id="{8682A92C-7B4E-439C-A9FC-8A5E87AAFDD2}"/>
              </a:ext>
            </a:extLst>
          </p:cNvPr>
          <p:cNvSpPr>
            <a:spLocks noGrp="1"/>
          </p:cNvSpPr>
          <p:nvPr>
            <p:ph idx="1"/>
          </p:nvPr>
        </p:nvSpPr>
        <p:spPr/>
        <p:txBody>
          <a:bodyPr/>
          <a:lstStyle/>
          <a:p>
            <a:pPr marL="342900" lvl="0" indent="-342900" algn="just" hangingPunct="0">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A critical understanding of the concept of evidence informed practice, e.g. Adverse Childhood Experiences discourse, moral panics and exploring adolescence, the purpose of childhood and adolescence.</a:t>
            </a:r>
            <a:endParaRPr lang="en-GB" sz="20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hangingPunct="0">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The challenges of narcissism, individualism and collective approaches to oppression.</a:t>
            </a:r>
            <a:endParaRPr lang="en-GB" sz="20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hangingPunct="0">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The role of the group, ecological systems approaches and the promise of resilience.</a:t>
            </a:r>
            <a:endParaRPr lang="en-GB" sz="20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hangingPunct="0">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Identity formation in the 21st Century, including the formation of gender and sexual identity.</a:t>
            </a:r>
            <a:endParaRPr lang="en-GB" sz="20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hangingPunct="0">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Transitions and their interpretation, the impact of social change on transitions.</a:t>
            </a:r>
            <a:endParaRPr lang="en-GB" sz="2000" dirty="0">
              <a:effectLst/>
              <a:latin typeface="Arial" panose="020B0604020202020204" pitchFamily="34" charset="0"/>
              <a:ea typeface="Times New Roman" panose="02020603050405020304" pitchFamily="18" charset="0"/>
              <a:cs typeface="Times New Roman" panose="02020603050405020304" pitchFamily="18" charset="0"/>
            </a:endParaRPr>
          </a:p>
          <a:p>
            <a:r>
              <a:rPr lang="en-GB" sz="2000" dirty="0">
                <a:effectLst/>
                <a:latin typeface="Arial" panose="020B0604020202020204" pitchFamily="34" charset="0"/>
                <a:ea typeface="Times New Roman" panose="02020603050405020304" pitchFamily="18" charset="0"/>
              </a:rPr>
              <a:t>  Challenges for service organisations in developing policies from the perspectives of children and young people</a:t>
            </a:r>
            <a:endParaRPr lang="en-GB" dirty="0"/>
          </a:p>
          <a:p>
            <a:endParaRPr lang="en-GB" dirty="0"/>
          </a:p>
        </p:txBody>
      </p:sp>
    </p:spTree>
    <p:extLst>
      <p:ext uri="{BB962C8B-B14F-4D97-AF65-F5344CB8AC3E}">
        <p14:creationId xmlns:p14="http://schemas.microsoft.com/office/powerpoint/2010/main" val="28561994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1FE30-6E6D-44C6-B7ED-8256DA04333C}"/>
              </a:ext>
            </a:extLst>
          </p:cNvPr>
          <p:cNvSpPr>
            <a:spLocks noGrp="1"/>
          </p:cNvSpPr>
          <p:nvPr>
            <p:ph type="title"/>
          </p:nvPr>
        </p:nvSpPr>
        <p:spPr/>
        <p:txBody>
          <a:bodyPr/>
          <a:lstStyle/>
          <a:p>
            <a:r>
              <a:rPr lang="en-GB" dirty="0"/>
              <a:t>Assessment </a:t>
            </a:r>
          </a:p>
        </p:txBody>
      </p:sp>
      <p:sp>
        <p:nvSpPr>
          <p:cNvPr id="3" name="Content Placeholder 2">
            <a:extLst>
              <a:ext uri="{FF2B5EF4-FFF2-40B4-BE49-F238E27FC236}">
                <a16:creationId xmlns:a16="http://schemas.microsoft.com/office/drawing/2014/main" id="{EA7BE927-A505-4D16-B482-FB7E0BC0CB9A}"/>
              </a:ext>
            </a:extLst>
          </p:cNvPr>
          <p:cNvSpPr>
            <a:spLocks noGrp="1"/>
          </p:cNvSpPr>
          <p:nvPr>
            <p:ph idx="1"/>
          </p:nvPr>
        </p:nvSpPr>
        <p:spPr/>
        <p:txBody>
          <a:bodyPr>
            <a:normAutofit/>
          </a:bodyPr>
          <a:lstStyle/>
          <a:p>
            <a:r>
              <a:rPr lang="en-GB" sz="2800" dirty="0">
                <a:solidFill>
                  <a:srgbClr val="201F1E"/>
                </a:solidFill>
                <a:latin typeface="Calibri" panose="020F0502020204030204" pitchFamily="34" charset="0"/>
                <a:ea typeface="Calibri" panose="020F0502020204030204" pitchFamily="34" charset="0"/>
                <a:cs typeface="Calibri" panose="020F0502020204030204" pitchFamily="34" charset="0"/>
              </a:rPr>
              <a:t>100% individual seminar to a group</a:t>
            </a:r>
          </a:p>
          <a:p>
            <a:r>
              <a:rPr lang="en-GB" sz="2800" dirty="0">
                <a:solidFill>
                  <a:srgbClr val="201F1E"/>
                </a:solidFill>
                <a:latin typeface="Calibri" panose="020F0502020204030204" pitchFamily="34" charset="0"/>
                <a:ea typeface="Calibri" panose="020F0502020204030204" pitchFamily="34" charset="0"/>
                <a:cs typeface="Calibri" panose="020F0502020204030204" pitchFamily="34" charset="0"/>
              </a:rPr>
              <a:t>20 minutes</a:t>
            </a:r>
            <a:endParaRPr lang="en-GB" sz="2800" dirty="0">
              <a:solidFill>
                <a:srgbClr val="201F1E"/>
              </a:solidFill>
              <a:effectLst/>
              <a:latin typeface="Calibri" panose="020F0502020204030204" pitchFamily="34" charset="0"/>
              <a:ea typeface="Calibri" panose="020F0502020204030204" pitchFamily="34" charset="0"/>
              <a:cs typeface="Calibri" panose="020F0502020204030204" pitchFamily="34" charset="0"/>
            </a:endParaRPr>
          </a:p>
          <a:p>
            <a:r>
              <a:rPr lang="en-GB" sz="2800" dirty="0">
                <a:effectLst/>
                <a:latin typeface="Calibri" panose="020F0502020204030204" pitchFamily="34" charset="0"/>
                <a:ea typeface="Times New Roman" panose="02020603050405020304" pitchFamily="18" charset="0"/>
                <a:cs typeface="Calibri" panose="020F0502020204030204" pitchFamily="34" charset="0"/>
              </a:rPr>
              <a:t>Identify a specific interest group of young people and critically explore their experiences of adolescence and ACEs.  Propose interventions which have proven to enhance health and well-being and mitigate adversity.  Your presentation should be supported by wider reading, and linked to the Youth Work National Occupational Standards (CLD Standards Council Scotland, 2019).</a:t>
            </a:r>
          </a:p>
          <a:p>
            <a:r>
              <a:rPr lang="en-GB" sz="2800" dirty="0">
                <a:solidFill>
                  <a:srgbClr val="201F1E"/>
                </a:solidFill>
                <a:latin typeface="Calibri" panose="020F0502020204030204" pitchFamily="34" charset="0"/>
                <a:ea typeface="Calibri" panose="020F0502020204030204" pitchFamily="34" charset="0"/>
                <a:cs typeface="Calibri" panose="020F0502020204030204" pitchFamily="34" charset="0"/>
              </a:rPr>
              <a:t>24</a:t>
            </a:r>
            <a:r>
              <a:rPr lang="en-GB" sz="2800" baseline="30000" dirty="0">
                <a:solidFill>
                  <a:srgbClr val="201F1E"/>
                </a:solidFill>
                <a:latin typeface="Calibri" panose="020F0502020204030204" pitchFamily="34" charset="0"/>
                <a:ea typeface="Calibri" panose="020F0502020204030204" pitchFamily="34" charset="0"/>
                <a:cs typeface="Calibri" panose="020F0502020204030204" pitchFamily="34" charset="0"/>
              </a:rPr>
              <a:t>th</a:t>
            </a:r>
            <a:r>
              <a:rPr lang="en-GB" sz="2800" dirty="0">
                <a:solidFill>
                  <a:srgbClr val="201F1E"/>
                </a:solidFill>
                <a:latin typeface="Calibri" panose="020F0502020204030204" pitchFamily="34" charset="0"/>
                <a:ea typeface="Calibri" panose="020F0502020204030204" pitchFamily="34" charset="0"/>
                <a:cs typeface="Calibri" panose="020F0502020204030204" pitchFamily="34" charset="0"/>
              </a:rPr>
              <a:t> March (times to be set in next slide)</a:t>
            </a:r>
            <a:endParaRPr lang="en-GB" sz="2800" dirty="0">
              <a:solidFill>
                <a:srgbClr val="201F1E"/>
              </a:solidFill>
              <a:effectLst/>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1912796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958A1-7F1E-4645-8CA0-705DFC9832E0}"/>
              </a:ext>
            </a:extLst>
          </p:cNvPr>
          <p:cNvSpPr>
            <a:spLocks noGrp="1"/>
          </p:cNvSpPr>
          <p:nvPr>
            <p:ph type="title"/>
          </p:nvPr>
        </p:nvSpPr>
        <p:spPr/>
        <p:txBody>
          <a:bodyPr/>
          <a:lstStyle/>
          <a:p>
            <a:r>
              <a:rPr lang="en-GB" dirty="0"/>
              <a:t>Assessment advice</a:t>
            </a:r>
          </a:p>
        </p:txBody>
      </p:sp>
      <p:sp>
        <p:nvSpPr>
          <p:cNvPr id="3" name="Content Placeholder 2">
            <a:extLst>
              <a:ext uri="{FF2B5EF4-FFF2-40B4-BE49-F238E27FC236}">
                <a16:creationId xmlns:a16="http://schemas.microsoft.com/office/drawing/2014/main" id="{198ECA0A-C3D3-46E9-B2C5-2168CE1BDFFA}"/>
              </a:ext>
            </a:extLst>
          </p:cNvPr>
          <p:cNvSpPr>
            <a:spLocks noGrp="1"/>
          </p:cNvSpPr>
          <p:nvPr>
            <p:ph idx="1"/>
          </p:nvPr>
        </p:nvSpPr>
        <p:spPr/>
        <p:txBody>
          <a:bodyPr>
            <a:normAutofit fontScale="92500" lnSpcReduction="20000"/>
          </a:bodyPr>
          <a:lstStyle/>
          <a:p>
            <a:endParaRPr lang="en-GB" sz="2800" dirty="0">
              <a:solidFill>
                <a:srgbClr val="201F1E"/>
              </a:solidFill>
              <a:effectLst/>
              <a:latin typeface="Calibri" panose="020F0502020204030204" pitchFamily="34" charset="0"/>
              <a:ea typeface="Calibri" panose="020F0502020204030204" pitchFamily="34" charset="0"/>
              <a:cs typeface="Calibri" panose="020F0502020204030204" pitchFamily="34" charset="0"/>
            </a:endParaRPr>
          </a:p>
          <a:p>
            <a:r>
              <a:rPr lang="en-GB" sz="1800" dirty="0">
                <a:solidFill>
                  <a:srgbClr val="000000"/>
                </a:solidFill>
                <a:effectLst/>
                <a:latin typeface="Arial" panose="020B0604020202020204" pitchFamily="34" charset="0"/>
                <a:ea typeface="Times New Roman" panose="02020603050405020304" pitchFamily="18" charset="0"/>
              </a:rPr>
              <a:t>The academic task for this assignment involves students adopting a critical approach to the question. Students could discuss their group, the background and makeup of the group. Students could explore the nature of their special interest group and their experiences of ACES. Please also be mindful to engage effectively with the literature, draw on a breadth of contemporary literature.</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When preparing your presentation please be mindful about the length of the task and other aspects necessary for a good quality presentation. Think about your tone of voice, pitch, pace, the background you choose to use and also the font size, and use of images. If students choose to use multi-media clips these should be no more than 2 minutes in duration.</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Realising that the issues you highlight may be sensitive and where possible explore the issues from a developmental point of view. Consider, the suite of skills, knowledge and understanding that may be required of people in the twenty first century and importantly how these can be used to enhance individual well-being and mitigate adversity.</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You could consider some of the ideas below, of course we encourage you to engage critically with the question, the module learning outcomes to craft your own answer to the question. So, make sure you answer the question fully, make your presentation clear for all and remember, you will all have individual approaches to addressing the topic.</a:t>
            </a:r>
            <a:endParaRPr lang="en-GB"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787347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BC3BD-40B4-4433-B4A9-49DEC80B035F}"/>
              </a:ext>
            </a:extLst>
          </p:cNvPr>
          <p:cNvSpPr>
            <a:spLocks noGrp="1"/>
          </p:cNvSpPr>
          <p:nvPr>
            <p:ph type="title"/>
          </p:nvPr>
        </p:nvSpPr>
        <p:spPr/>
        <p:txBody>
          <a:bodyPr/>
          <a:lstStyle/>
          <a:p>
            <a:r>
              <a:rPr lang="en-GB" dirty="0"/>
              <a:t>Consider the following…</a:t>
            </a:r>
          </a:p>
        </p:txBody>
      </p:sp>
      <p:sp>
        <p:nvSpPr>
          <p:cNvPr id="3" name="Content Placeholder 2">
            <a:extLst>
              <a:ext uri="{FF2B5EF4-FFF2-40B4-BE49-F238E27FC236}">
                <a16:creationId xmlns:a16="http://schemas.microsoft.com/office/drawing/2014/main" id="{8D7DD5D0-E63C-4712-A2D2-3E5924183F02}"/>
              </a:ext>
            </a:extLst>
          </p:cNvPr>
          <p:cNvSpPr>
            <a:spLocks noGrp="1"/>
          </p:cNvSpPr>
          <p:nvPr>
            <p:ph idx="1"/>
          </p:nvPr>
        </p:nvSpPr>
        <p:spPr/>
        <p:txBody>
          <a:bodyPr/>
          <a:lstStyle/>
          <a:p>
            <a:r>
              <a:rPr lang="en-GB" sz="2000" dirty="0">
                <a:solidFill>
                  <a:srgbClr val="000000"/>
                </a:solidFill>
                <a:effectLst/>
                <a:latin typeface="Arial" panose="020B0604020202020204" pitchFamily="34" charset="0"/>
                <a:ea typeface="Times New Roman" panose="02020603050405020304" pitchFamily="18" charset="0"/>
              </a:rPr>
              <a:t>How does your specific interest group experience adolescence?</a:t>
            </a:r>
            <a:endParaRPr lang="en-GB" sz="2000" dirty="0">
              <a:effectLst/>
              <a:latin typeface="Times New Roman" panose="02020603050405020304" pitchFamily="18" charset="0"/>
              <a:ea typeface="Times New Roman" panose="02020603050405020304" pitchFamily="18" charset="0"/>
            </a:endParaRPr>
          </a:p>
          <a:p>
            <a:r>
              <a:rPr lang="en-GB" sz="2000" dirty="0">
                <a:solidFill>
                  <a:srgbClr val="000000"/>
                </a:solidFill>
                <a:effectLst/>
                <a:latin typeface="Arial" panose="020B0604020202020204" pitchFamily="34" charset="0"/>
                <a:ea typeface="Times New Roman" panose="02020603050405020304" pitchFamily="18" charset="0"/>
              </a:rPr>
              <a:t>Explore adversity and whether ACES have a place in contemporary society.</a:t>
            </a:r>
            <a:endParaRPr lang="en-GB" sz="2000" dirty="0">
              <a:effectLst/>
              <a:latin typeface="Times New Roman" panose="02020603050405020304" pitchFamily="18" charset="0"/>
              <a:ea typeface="Times New Roman" panose="02020603050405020304" pitchFamily="18" charset="0"/>
            </a:endParaRPr>
          </a:p>
          <a:p>
            <a:r>
              <a:rPr lang="en-GB" sz="2000" dirty="0">
                <a:solidFill>
                  <a:srgbClr val="000000"/>
                </a:solidFill>
                <a:effectLst/>
                <a:latin typeface="Arial" panose="020B0604020202020204" pitchFamily="34" charset="0"/>
                <a:ea typeface="Times New Roman" panose="02020603050405020304" pitchFamily="18" charset="0"/>
              </a:rPr>
              <a:t>What ideas underpin well-being within Wales, policy, practice, theory.</a:t>
            </a:r>
            <a:endParaRPr lang="en-GB" sz="2000" dirty="0">
              <a:effectLst/>
              <a:latin typeface="Times New Roman" panose="02020603050405020304" pitchFamily="18" charset="0"/>
              <a:ea typeface="Times New Roman" panose="02020603050405020304" pitchFamily="18" charset="0"/>
            </a:endParaRPr>
          </a:p>
          <a:p>
            <a:r>
              <a:rPr lang="en-GB" sz="2000" dirty="0">
                <a:solidFill>
                  <a:srgbClr val="000000"/>
                </a:solidFill>
                <a:effectLst/>
                <a:latin typeface="Arial" panose="020B0604020202020204" pitchFamily="34" charset="0"/>
                <a:ea typeface="Times New Roman" panose="02020603050405020304" pitchFamily="18" charset="0"/>
              </a:rPr>
              <a:t>Demonstrate a critical understanding of the cultural and social factors which influence the interest group.</a:t>
            </a:r>
            <a:endParaRPr lang="en-GB" sz="2000" dirty="0">
              <a:effectLst/>
              <a:latin typeface="Times New Roman" panose="02020603050405020304" pitchFamily="18" charset="0"/>
              <a:ea typeface="Times New Roman" panose="02020603050405020304" pitchFamily="18" charset="0"/>
            </a:endParaRPr>
          </a:p>
          <a:p>
            <a:r>
              <a:rPr lang="en-GB" sz="2000" dirty="0">
                <a:solidFill>
                  <a:srgbClr val="000000"/>
                </a:solidFill>
                <a:effectLst/>
                <a:latin typeface="Arial" panose="020B0604020202020204" pitchFamily="34" charset="0"/>
                <a:ea typeface="Times New Roman" panose="02020603050405020304" pitchFamily="18" charset="0"/>
              </a:rPr>
              <a:t>How does government policy influence provision for your special interest group.</a:t>
            </a:r>
            <a:endParaRPr lang="en-GB" sz="2000" dirty="0">
              <a:effectLst/>
              <a:latin typeface="Times New Roman" panose="02020603050405020304" pitchFamily="18" charset="0"/>
              <a:ea typeface="Times New Roman" panose="02020603050405020304" pitchFamily="18" charset="0"/>
            </a:endParaRPr>
          </a:p>
          <a:p>
            <a:r>
              <a:rPr lang="en-GB" sz="2000" dirty="0">
                <a:solidFill>
                  <a:srgbClr val="000000"/>
                </a:solidFill>
                <a:effectLst/>
                <a:latin typeface="Arial" panose="020B0604020202020204" pitchFamily="34" charset="0"/>
                <a:ea typeface="Times New Roman" panose="02020603050405020304" pitchFamily="18" charset="0"/>
              </a:rPr>
              <a:t>Clearly refer to your reading in preparation of the assignment as set out in the question, including reference to the National Occupational Standards for Youth Work (CLD Scotland, 2019).</a:t>
            </a:r>
            <a:endParaRPr lang="en-GB" sz="20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573048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A12D4-5244-4896-8A17-317DFDF7DC2C}"/>
              </a:ext>
            </a:extLst>
          </p:cNvPr>
          <p:cNvSpPr>
            <a:spLocks noGrp="1"/>
          </p:cNvSpPr>
          <p:nvPr>
            <p:ph type="title"/>
          </p:nvPr>
        </p:nvSpPr>
        <p:spPr/>
        <p:txBody>
          <a:bodyPr/>
          <a:lstStyle/>
          <a:p>
            <a:r>
              <a:rPr lang="en-GB" dirty="0"/>
              <a:t>Assessment times</a:t>
            </a:r>
          </a:p>
        </p:txBody>
      </p:sp>
      <p:sp>
        <p:nvSpPr>
          <p:cNvPr id="3" name="Content Placeholder 2">
            <a:extLst>
              <a:ext uri="{FF2B5EF4-FFF2-40B4-BE49-F238E27FC236}">
                <a16:creationId xmlns:a16="http://schemas.microsoft.com/office/drawing/2014/main" id="{EBFEDF2C-CA12-4962-B19F-440895C2B952}"/>
              </a:ext>
            </a:extLst>
          </p:cNvPr>
          <p:cNvSpPr>
            <a:spLocks noGrp="1"/>
          </p:cNvSpPr>
          <p:nvPr>
            <p:ph idx="1"/>
          </p:nvPr>
        </p:nvSpPr>
        <p:spPr/>
        <p:txBody>
          <a:bodyPr>
            <a:normAutofit/>
          </a:bodyPr>
          <a:lstStyle/>
          <a:p>
            <a:pPr lvl="1"/>
            <a:endParaRPr lang="en-GB" dirty="0"/>
          </a:p>
          <a:p>
            <a:pPr lvl="1"/>
            <a:r>
              <a:rPr lang="en-GB" dirty="0"/>
              <a:t>Who wants which time?</a:t>
            </a:r>
          </a:p>
          <a:p>
            <a:pPr lvl="1"/>
            <a:endParaRPr lang="en-GB" dirty="0"/>
          </a:p>
          <a:p>
            <a:pPr lvl="1"/>
            <a:r>
              <a:rPr lang="en-GB" dirty="0"/>
              <a:t>16.05-16.25 -</a:t>
            </a:r>
          </a:p>
          <a:p>
            <a:pPr lvl="1"/>
            <a:r>
              <a:rPr lang="en-GB" dirty="0"/>
              <a:t>16.30-16.50 -</a:t>
            </a:r>
          </a:p>
          <a:p>
            <a:pPr lvl="1"/>
            <a:r>
              <a:rPr lang="en-GB" dirty="0"/>
              <a:t>17.05 – 17.25 -</a:t>
            </a:r>
          </a:p>
          <a:p>
            <a:pPr lvl="1"/>
            <a:r>
              <a:rPr lang="en-GB" dirty="0"/>
              <a:t>17.30 – 17.50 -</a:t>
            </a:r>
          </a:p>
          <a:p>
            <a:pPr marL="0" indent="0">
              <a:buNone/>
            </a:pPr>
            <a:endParaRPr lang="en-GB" dirty="0"/>
          </a:p>
        </p:txBody>
      </p:sp>
    </p:spTree>
    <p:extLst>
      <p:ext uri="{BB962C8B-B14F-4D97-AF65-F5344CB8AC3E}">
        <p14:creationId xmlns:p14="http://schemas.microsoft.com/office/powerpoint/2010/main" val="11856935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6EC488-13F1-4816-8D82-128510F41AF5}"/>
              </a:ext>
            </a:extLst>
          </p:cNvPr>
          <p:cNvSpPr>
            <a:spLocks noGrp="1"/>
          </p:cNvSpPr>
          <p:nvPr>
            <p:ph type="title"/>
          </p:nvPr>
        </p:nvSpPr>
        <p:spPr/>
        <p:txBody>
          <a:bodyPr/>
          <a:lstStyle/>
          <a:p>
            <a:r>
              <a:rPr lang="en-GB" dirty="0"/>
              <a:t>Issues facing young people today</a:t>
            </a:r>
          </a:p>
        </p:txBody>
      </p:sp>
      <p:sp>
        <p:nvSpPr>
          <p:cNvPr id="3" name="Content Placeholder 2">
            <a:extLst>
              <a:ext uri="{FF2B5EF4-FFF2-40B4-BE49-F238E27FC236}">
                <a16:creationId xmlns:a16="http://schemas.microsoft.com/office/drawing/2014/main" id="{C5B4D2CA-6FEC-441D-BA3B-F6627A809F86}"/>
              </a:ext>
            </a:extLst>
          </p:cNvPr>
          <p:cNvSpPr>
            <a:spLocks noGrp="1"/>
          </p:cNvSpPr>
          <p:nvPr>
            <p:ph idx="1"/>
          </p:nvPr>
        </p:nvSpPr>
        <p:spPr/>
        <p:txBody>
          <a:bodyPr/>
          <a:lstStyle/>
          <a:p>
            <a:pPr marL="0" indent="0">
              <a:buNone/>
            </a:pPr>
            <a:r>
              <a:rPr lang="en-GB" dirty="0">
                <a:effectLst/>
                <a:latin typeface="Arial" panose="020B0604020202020204" pitchFamily="34" charset="0"/>
                <a:ea typeface="Times New Roman" panose="02020603050405020304" pitchFamily="18" charset="0"/>
                <a:cs typeface="Arial" panose="020B0604020202020204" pitchFamily="34" charset="0"/>
              </a:rPr>
              <a:t>Group Activity…</a:t>
            </a:r>
          </a:p>
          <a:p>
            <a:pPr marL="0" indent="0">
              <a:buNone/>
            </a:pPr>
            <a:endParaRPr lang="en-GB" dirty="0">
              <a:effectLst/>
              <a:latin typeface="Arial" panose="020B0604020202020204" pitchFamily="34" charset="0"/>
              <a:ea typeface="Times New Roman" panose="02020603050405020304" pitchFamily="18" charset="0"/>
              <a:cs typeface="Arial" panose="020B0604020202020204" pitchFamily="34" charset="0"/>
            </a:endParaRPr>
          </a:p>
          <a:p>
            <a:r>
              <a:rPr lang="en-GB" dirty="0">
                <a:effectLst/>
                <a:latin typeface="Arial" panose="020B0604020202020204" pitchFamily="34" charset="0"/>
                <a:ea typeface="Times New Roman" panose="02020603050405020304" pitchFamily="18" charset="0"/>
                <a:cs typeface="Arial" panose="020B0604020202020204" pitchFamily="34" charset="0"/>
              </a:rPr>
              <a:t>1. In groups can you identify contemporary issues that fac</a:t>
            </a:r>
            <a:r>
              <a:rPr lang="en-GB" dirty="0">
                <a:latin typeface="Arial" panose="020B0604020202020204" pitchFamily="34" charset="0"/>
                <a:ea typeface="Times New Roman" panose="02020603050405020304" pitchFamily="18" charset="0"/>
                <a:cs typeface="Arial" panose="020B0604020202020204" pitchFamily="34" charset="0"/>
              </a:rPr>
              <a:t>e young people are facing today?</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2. Can you identify any policies that support these young people?</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3. Do these policies fit with practice?</a:t>
            </a:r>
            <a:endParaRPr lang="en-GB" dirty="0"/>
          </a:p>
        </p:txBody>
      </p:sp>
    </p:spTree>
    <p:extLst>
      <p:ext uri="{BB962C8B-B14F-4D97-AF65-F5344CB8AC3E}">
        <p14:creationId xmlns:p14="http://schemas.microsoft.com/office/powerpoint/2010/main" val="29877363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790572-6466-45AA-82B1-461BFBBC98D4}"/>
              </a:ext>
            </a:extLst>
          </p:cNvPr>
          <p:cNvSpPr>
            <a:spLocks noGrp="1"/>
          </p:cNvSpPr>
          <p:nvPr>
            <p:ph type="title"/>
          </p:nvPr>
        </p:nvSpPr>
        <p:spPr/>
        <p:txBody>
          <a:bodyPr/>
          <a:lstStyle/>
          <a:p>
            <a:r>
              <a:rPr lang="en-GB" dirty="0"/>
              <a:t>Group feedback question 1</a:t>
            </a:r>
          </a:p>
        </p:txBody>
      </p:sp>
      <p:sp>
        <p:nvSpPr>
          <p:cNvPr id="3" name="Text Placeholder 2">
            <a:extLst>
              <a:ext uri="{FF2B5EF4-FFF2-40B4-BE49-F238E27FC236}">
                <a16:creationId xmlns:a16="http://schemas.microsoft.com/office/drawing/2014/main" id="{AA055EFE-D4CC-4EBB-9456-3BAF3A43311E}"/>
              </a:ext>
            </a:extLst>
          </p:cNvPr>
          <p:cNvSpPr>
            <a:spLocks noGrp="1"/>
          </p:cNvSpPr>
          <p:nvPr>
            <p:ph type="body" idx="1"/>
          </p:nvPr>
        </p:nvSpPr>
        <p:spPr>
          <a:xfrm>
            <a:off x="1066800" y="2048256"/>
            <a:ext cx="10052304" cy="640080"/>
          </a:xfrm>
        </p:spPr>
        <p:txBody>
          <a:bodyPr/>
          <a:lstStyle/>
          <a:p>
            <a:r>
              <a:rPr lang="en-GB" dirty="0">
                <a:effectLst/>
                <a:latin typeface="Arial" panose="020B0604020202020204" pitchFamily="34" charset="0"/>
                <a:ea typeface="Times New Roman" panose="02020603050405020304" pitchFamily="18" charset="0"/>
                <a:cs typeface="Arial" panose="020B0604020202020204" pitchFamily="34" charset="0"/>
              </a:rPr>
              <a:t>contemporary issues that fac</a:t>
            </a:r>
            <a:r>
              <a:rPr lang="en-GB" dirty="0">
                <a:latin typeface="Arial" panose="020B0604020202020204" pitchFamily="34" charset="0"/>
                <a:ea typeface="Times New Roman" panose="02020603050405020304" pitchFamily="18" charset="0"/>
                <a:cs typeface="Arial" panose="020B0604020202020204" pitchFamily="34" charset="0"/>
              </a:rPr>
              <a:t>e young people</a:t>
            </a:r>
            <a:endParaRPr lang="en-GB" dirty="0"/>
          </a:p>
        </p:txBody>
      </p:sp>
      <p:sp>
        <p:nvSpPr>
          <p:cNvPr id="4" name="Content Placeholder 3">
            <a:extLst>
              <a:ext uri="{FF2B5EF4-FFF2-40B4-BE49-F238E27FC236}">
                <a16:creationId xmlns:a16="http://schemas.microsoft.com/office/drawing/2014/main" id="{DA56D739-85EC-481F-9620-7130A4F9581D}"/>
              </a:ext>
            </a:extLst>
          </p:cNvPr>
          <p:cNvSpPr>
            <a:spLocks noGrp="1"/>
          </p:cNvSpPr>
          <p:nvPr>
            <p:ph sz="half" idx="2"/>
          </p:nvPr>
        </p:nvSpPr>
        <p:spPr/>
        <p:txBody>
          <a:bodyPr>
            <a:normAutofit lnSpcReduction="10000"/>
          </a:bodyPr>
          <a:lstStyle/>
          <a:p>
            <a:r>
              <a:rPr lang="en-GB" dirty="0"/>
              <a:t>CE</a:t>
            </a:r>
          </a:p>
          <a:p>
            <a:r>
              <a:rPr lang="en-GB" dirty="0"/>
              <a:t>Substance use</a:t>
            </a:r>
          </a:p>
          <a:p>
            <a:r>
              <a:rPr lang="en-GB" dirty="0"/>
              <a:t>LGBTQIA</a:t>
            </a:r>
          </a:p>
          <a:p>
            <a:r>
              <a:rPr lang="en-GB" dirty="0"/>
              <a:t>Identity</a:t>
            </a:r>
          </a:p>
          <a:p>
            <a:r>
              <a:rPr lang="en-GB" dirty="0"/>
              <a:t>Ambition</a:t>
            </a:r>
          </a:p>
          <a:p>
            <a:r>
              <a:rPr lang="en-GB" dirty="0"/>
              <a:t>Employment opportunities</a:t>
            </a:r>
          </a:p>
          <a:p>
            <a:r>
              <a:rPr lang="en-GB" dirty="0"/>
              <a:t>Young carers</a:t>
            </a:r>
          </a:p>
          <a:p>
            <a:r>
              <a:rPr lang="en-GB" dirty="0" err="1"/>
              <a:t>Covid</a:t>
            </a:r>
            <a:endParaRPr lang="en-GB" dirty="0"/>
          </a:p>
        </p:txBody>
      </p:sp>
      <p:sp>
        <p:nvSpPr>
          <p:cNvPr id="6" name="Content Placeholder 5">
            <a:extLst>
              <a:ext uri="{FF2B5EF4-FFF2-40B4-BE49-F238E27FC236}">
                <a16:creationId xmlns:a16="http://schemas.microsoft.com/office/drawing/2014/main" id="{9E97743B-83AF-41BD-A218-B9305AEDB59D}"/>
              </a:ext>
            </a:extLst>
          </p:cNvPr>
          <p:cNvSpPr>
            <a:spLocks noGrp="1"/>
          </p:cNvSpPr>
          <p:nvPr>
            <p:ph sz="quarter" idx="4"/>
          </p:nvPr>
        </p:nvSpPr>
        <p:spPr/>
        <p:txBody>
          <a:bodyPr>
            <a:normAutofit lnSpcReduction="10000"/>
          </a:bodyPr>
          <a:lstStyle/>
          <a:p>
            <a:r>
              <a:rPr lang="en-GB" dirty="0"/>
              <a:t>Isolation</a:t>
            </a:r>
          </a:p>
          <a:p>
            <a:r>
              <a:rPr lang="en-GB" dirty="0"/>
              <a:t>Media and perception</a:t>
            </a:r>
          </a:p>
          <a:p>
            <a:r>
              <a:rPr lang="en-GB" dirty="0"/>
              <a:t>Confidence and self esteem</a:t>
            </a:r>
          </a:p>
          <a:p>
            <a:r>
              <a:rPr lang="en-GB" dirty="0"/>
              <a:t>Deprivation </a:t>
            </a:r>
          </a:p>
          <a:p>
            <a:r>
              <a:rPr lang="en-GB" dirty="0"/>
              <a:t>Lack of opportunities</a:t>
            </a:r>
          </a:p>
          <a:p>
            <a:r>
              <a:rPr lang="en-GB" dirty="0"/>
              <a:t>Peer pressure</a:t>
            </a:r>
          </a:p>
          <a:p>
            <a:r>
              <a:rPr lang="en-GB" dirty="0"/>
              <a:t>Social media</a:t>
            </a:r>
          </a:p>
          <a:p>
            <a:r>
              <a:rPr lang="en-GB" dirty="0"/>
              <a:t>LAC</a:t>
            </a:r>
          </a:p>
          <a:p>
            <a:endParaRPr lang="en-GB" dirty="0"/>
          </a:p>
          <a:p>
            <a:endParaRPr lang="en-GB" dirty="0"/>
          </a:p>
          <a:p>
            <a:endParaRPr lang="en-GB" dirty="0"/>
          </a:p>
        </p:txBody>
      </p:sp>
    </p:spTree>
    <p:extLst>
      <p:ext uri="{BB962C8B-B14F-4D97-AF65-F5344CB8AC3E}">
        <p14:creationId xmlns:p14="http://schemas.microsoft.com/office/powerpoint/2010/main" val="3428429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xEl>
                                              <p:pRg st="3" end="3"/>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
                                            <p:txEl>
                                              <p:pRg st="5" end="5"/>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4">
                                            <p:txEl>
                                              <p:pRg st="6" end="6"/>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6">
                                            <p:txEl>
                                              <p:pRg st="0" end="0"/>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6">
                                            <p:txEl>
                                              <p:pRg st="1" end="1"/>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6">
                                            <p:txEl>
                                              <p:pRg st="2" end="2"/>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6">
                                            <p:txEl>
                                              <p:pRg st="3" end="3"/>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6">
                                            <p:txEl>
                                              <p:pRg st="4" end="4"/>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6">
                                            <p:txEl>
                                              <p:pRg st="5" end="5"/>
                                            </p:txEl>
                                          </p:spTgt>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6">
                                            <p:txEl>
                                              <p:pRg st="6" end="6"/>
                                            </p:txEl>
                                          </p:spTgt>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790572-6466-45AA-82B1-461BFBBC98D4}"/>
              </a:ext>
            </a:extLst>
          </p:cNvPr>
          <p:cNvSpPr>
            <a:spLocks noGrp="1"/>
          </p:cNvSpPr>
          <p:nvPr>
            <p:ph type="title"/>
          </p:nvPr>
        </p:nvSpPr>
        <p:spPr/>
        <p:txBody>
          <a:bodyPr/>
          <a:lstStyle/>
          <a:p>
            <a:r>
              <a:rPr lang="en-GB" dirty="0"/>
              <a:t>Group feedback question 2</a:t>
            </a:r>
          </a:p>
        </p:txBody>
      </p:sp>
      <p:sp>
        <p:nvSpPr>
          <p:cNvPr id="3" name="Text Placeholder 2">
            <a:extLst>
              <a:ext uri="{FF2B5EF4-FFF2-40B4-BE49-F238E27FC236}">
                <a16:creationId xmlns:a16="http://schemas.microsoft.com/office/drawing/2014/main" id="{AA055EFE-D4CC-4EBB-9456-3BAF3A43311E}"/>
              </a:ext>
            </a:extLst>
          </p:cNvPr>
          <p:cNvSpPr>
            <a:spLocks noGrp="1"/>
          </p:cNvSpPr>
          <p:nvPr>
            <p:ph type="body" idx="1"/>
          </p:nvPr>
        </p:nvSpPr>
        <p:spPr>
          <a:xfrm>
            <a:off x="1066800" y="2048256"/>
            <a:ext cx="10052304" cy="640080"/>
          </a:xfrm>
        </p:spPr>
        <p:txBody>
          <a:bodyPr/>
          <a:lstStyle/>
          <a:p>
            <a:r>
              <a:rPr lang="en-GB" dirty="0">
                <a:latin typeface="Arial" panose="020B0604020202020204" pitchFamily="34" charset="0"/>
                <a:cs typeface="Arial" panose="020B0604020202020204" pitchFamily="34" charset="0"/>
              </a:rPr>
              <a:t>Policies, guidelines and reports that support these young people</a:t>
            </a:r>
            <a:endParaRPr lang="en-GB" dirty="0"/>
          </a:p>
        </p:txBody>
      </p:sp>
      <p:sp>
        <p:nvSpPr>
          <p:cNvPr id="4" name="Content Placeholder 3">
            <a:extLst>
              <a:ext uri="{FF2B5EF4-FFF2-40B4-BE49-F238E27FC236}">
                <a16:creationId xmlns:a16="http://schemas.microsoft.com/office/drawing/2014/main" id="{DA56D739-85EC-481F-9620-7130A4F9581D}"/>
              </a:ext>
            </a:extLst>
          </p:cNvPr>
          <p:cNvSpPr>
            <a:spLocks noGrp="1"/>
          </p:cNvSpPr>
          <p:nvPr>
            <p:ph sz="half" idx="2"/>
          </p:nvPr>
        </p:nvSpPr>
        <p:spPr/>
        <p:txBody>
          <a:bodyPr>
            <a:normAutofit lnSpcReduction="10000"/>
          </a:bodyPr>
          <a:lstStyle/>
          <a:p>
            <a:pPr>
              <a:buFont typeface="Arial" panose="020B0604020202020204" pitchFamily="34" charset="0"/>
              <a:buChar char="•"/>
            </a:pPr>
            <a:r>
              <a:rPr lang="en-GB" dirty="0"/>
              <a:t>Children’s and young people’s participation in Wales 2016</a:t>
            </a:r>
          </a:p>
          <a:p>
            <a:pPr>
              <a:buFont typeface="Arial" panose="020B0604020202020204" pitchFamily="34" charset="0"/>
              <a:buChar char="•"/>
            </a:pPr>
            <a:r>
              <a:rPr lang="en-GB" dirty="0"/>
              <a:t>Youth Engagement and Progression framework</a:t>
            </a:r>
          </a:p>
          <a:p>
            <a:pPr>
              <a:buFont typeface="Arial" panose="020B0604020202020204" pitchFamily="34" charset="0"/>
              <a:buChar char="•"/>
            </a:pPr>
            <a:r>
              <a:rPr lang="en-GB" dirty="0"/>
              <a:t>Quality Mark</a:t>
            </a:r>
          </a:p>
          <a:p>
            <a:pPr>
              <a:buFont typeface="Arial" panose="020B0604020202020204" pitchFamily="34" charset="0"/>
              <a:buChar char="•"/>
            </a:pPr>
            <a:r>
              <a:rPr lang="en-GB" dirty="0"/>
              <a:t>Youth work strategy</a:t>
            </a:r>
          </a:p>
          <a:p>
            <a:pPr>
              <a:buFont typeface="Arial" panose="020B0604020202020204" pitchFamily="34" charset="0"/>
              <a:buChar char="•"/>
            </a:pPr>
            <a:r>
              <a:rPr lang="en-GB" dirty="0"/>
              <a:t>Extending entitlement</a:t>
            </a:r>
          </a:p>
          <a:p>
            <a:pPr>
              <a:buFont typeface="Arial" panose="020B0604020202020204" pitchFamily="34" charset="0"/>
              <a:buChar char="•"/>
            </a:pPr>
            <a:r>
              <a:rPr lang="en-GB" dirty="0"/>
              <a:t>Youth work and the welsh language strategy</a:t>
            </a:r>
          </a:p>
          <a:p>
            <a:pPr>
              <a:buFont typeface="Arial" panose="020B0604020202020204" pitchFamily="34" charset="0"/>
              <a:buChar char="•"/>
            </a:pPr>
            <a:endParaRPr lang="en-GB" dirty="0"/>
          </a:p>
          <a:p>
            <a:pPr>
              <a:buFont typeface="Arial" panose="020B0604020202020204" pitchFamily="34" charset="0"/>
              <a:buChar char="•"/>
            </a:pPr>
            <a:endParaRPr lang="en-GB" dirty="0"/>
          </a:p>
        </p:txBody>
      </p:sp>
      <p:sp>
        <p:nvSpPr>
          <p:cNvPr id="6" name="Content Placeholder 5">
            <a:extLst>
              <a:ext uri="{FF2B5EF4-FFF2-40B4-BE49-F238E27FC236}">
                <a16:creationId xmlns:a16="http://schemas.microsoft.com/office/drawing/2014/main" id="{9E97743B-83AF-41BD-A218-B9305AEDB59D}"/>
              </a:ext>
            </a:extLst>
          </p:cNvPr>
          <p:cNvSpPr>
            <a:spLocks noGrp="1"/>
          </p:cNvSpPr>
          <p:nvPr>
            <p:ph sz="quarter" idx="4"/>
          </p:nvPr>
        </p:nvSpPr>
        <p:spPr>
          <a:xfrm>
            <a:off x="6380266" y="2727158"/>
            <a:ext cx="4754880" cy="3291840"/>
          </a:xfrm>
        </p:spPr>
        <p:txBody>
          <a:bodyPr>
            <a:normAutofit lnSpcReduction="10000"/>
          </a:bodyPr>
          <a:lstStyle/>
          <a:p>
            <a:r>
              <a:rPr lang="en-GB" dirty="0"/>
              <a:t>Positive for youth</a:t>
            </a:r>
          </a:p>
          <a:p>
            <a:r>
              <a:rPr lang="en-GB" dirty="0"/>
              <a:t>5 ways to wellbeing</a:t>
            </a:r>
          </a:p>
          <a:p>
            <a:r>
              <a:rPr lang="en-GB" dirty="0"/>
              <a:t>Mind over matter (report 2018)</a:t>
            </a:r>
          </a:p>
          <a:p>
            <a:r>
              <a:rPr lang="en-GB" dirty="0"/>
              <a:t>Venerable children and young people: coronavirus</a:t>
            </a:r>
          </a:p>
          <a:p>
            <a:r>
              <a:rPr lang="en-GB" dirty="0"/>
              <a:t>Safeguarding children from Child Criminal Exploitation</a:t>
            </a:r>
          </a:p>
          <a:p>
            <a:r>
              <a:rPr lang="en-GB" dirty="0"/>
              <a:t>Safeguarding</a:t>
            </a:r>
          </a:p>
          <a:p>
            <a:r>
              <a:rPr lang="en-GB" dirty="0"/>
              <a:t>UNCRC Rights of the child</a:t>
            </a:r>
          </a:p>
          <a:p>
            <a:endParaRPr lang="en-GB" dirty="0"/>
          </a:p>
        </p:txBody>
      </p:sp>
    </p:spTree>
    <p:extLst>
      <p:ext uri="{BB962C8B-B14F-4D97-AF65-F5344CB8AC3E}">
        <p14:creationId xmlns:p14="http://schemas.microsoft.com/office/powerpoint/2010/main" val="349082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xEl>
                                              <p:pRg st="3" end="3"/>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6">
                                            <p:txEl>
                                              <p:pRg st="0" end="0"/>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6">
                                            <p:txEl>
                                              <p:pRg st="1" end="1"/>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6">
                                            <p:txEl>
                                              <p:pRg st="2" end="2"/>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6">
                                            <p:txEl>
                                              <p:pRg st="3" end="3"/>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6">
                                            <p:txEl>
                                              <p:pRg st="4" end="4"/>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6">
                                            <p:txEl>
                                              <p:pRg st="5" end="5"/>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790572-6466-45AA-82B1-461BFBBC98D4}"/>
              </a:ext>
            </a:extLst>
          </p:cNvPr>
          <p:cNvSpPr>
            <a:spLocks noGrp="1"/>
          </p:cNvSpPr>
          <p:nvPr>
            <p:ph type="title"/>
          </p:nvPr>
        </p:nvSpPr>
        <p:spPr/>
        <p:txBody>
          <a:bodyPr/>
          <a:lstStyle/>
          <a:p>
            <a:r>
              <a:rPr lang="en-GB" dirty="0"/>
              <a:t>Group feedback Question 3</a:t>
            </a:r>
          </a:p>
        </p:txBody>
      </p:sp>
      <p:sp>
        <p:nvSpPr>
          <p:cNvPr id="3" name="Text Placeholder 2">
            <a:extLst>
              <a:ext uri="{FF2B5EF4-FFF2-40B4-BE49-F238E27FC236}">
                <a16:creationId xmlns:a16="http://schemas.microsoft.com/office/drawing/2014/main" id="{AA055EFE-D4CC-4EBB-9456-3BAF3A43311E}"/>
              </a:ext>
            </a:extLst>
          </p:cNvPr>
          <p:cNvSpPr>
            <a:spLocks noGrp="1"/>
          </p:cNvSpPr>
          <p:nvPr>
            <p:ph type="body" idx="1"/>
          </p:nvPr>
        </p:nvSpPr>
        <p:spPr>
          <a:xfrm>
            <a:off x="1066800" y="2048256"/>
            <a:ext cx="10052304" cy="640080"/>
          </a:xfrm>
        </p:spPr>
        <p:txBody>
          <a:bodyPr/>
          <a:lstStyle/>
          <a:p>
            <a:r>
              <a:rPr lang="en-GB" dirty="0">
                <a:latin typeface="Arial" panose="020B0604020202020204" pitchFamily="34" charset="0"/>
                <a:cs typeface="Arial" panose="020B0604020202020204" pitchFamily="34" charset="0"/>
              </a:rPr>
              <a:t>Do these policies fit with practice?</a:t>
            </a:r>
            <a:endParaRPr lang="en-GB" dirty="0"/>
          </a:p>
        </p:txBody>
      </p:sp>
    </p:spTree>
    <p:extLst>
      <p:ext uri="{BB962C8B-B14F-4D97-AF65-F5344CB8AC3E}">
        <p14:creationId xmlns:p14="http://schemas.microsoft.com/office/powerpoint/2010/main" val="21927600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4F488-0FAD-4B94-A8F9-C3A5D199CFDB}"/>
              </a:ext>
            </a:extLst>
          </p:cNvPr>
          <p:cNvSpPr>
            <a:spLocks noGrp="1"/>
          </p:cNvSpPr>
          <p:nvPr>
            <p:ph type="title"/>
          </p:nvPr>
        </p:nvSpPr>
        <p:spPr/>
        <p:txBody>
          <a:bodyPr/>
          <a:lstStyle/>
          <a:p>
            <a:r>
              <a:rPr lang="en-GB" dirty="0"/>
              <a:t>Helpful resources</a:t>
            </a:r>
          </a:p>
        </p:txBody>
      </p:sp>
      <p:sp>
        <p:nvSpPr>
          <p:cNvPr id="3" name="Content Placeholder 2">
            <a:extLst>
              <a:ext uri="{FF2B5EF4-FFF2-40B4-BE49-F238E27FC236}">
                <a16:creationId xmlns:a16="http://schemas.microsoft.com/office/drawing/2014/main" id="{A46EE53C-0DE3-4EAF-BF03-27E9B2213517}"/>
              </a:ext>
            </a:extLst>
          </p:cNvPr>
          <p:cNvSpPr>
            <a:spLocks noGrp="1"/>
          </p:cNvSpPr>
          <p:nvPr>
            <p:ph idx="1"/>
          </p:nvPr>
        </p:nvSpPr>
        <p:spPr>
          <a:xfrm>
            <a:off x="1085890" y="2322576"/>
            <a:ext cx="10058400" cy="4050792"/>
          </a:xfrm>
        </p:spPr>
        <p:txBody>
          <a:bodyPr/>
          <a:lstStyle/>
          <a:p>
            <a:r>
              <a:rPr lang="en-GB" dirty="0">
                <a:hlinkClick r:id="rId2"/>
              </a:rPr>
              <a:t>https://gov.wales/youth-work-and-engagement</a:t>
            </a:r>
            <a:endParaRPr lang="en-GB" dirty="0"/>
          </a:p>
          <a:p>
            <a:r>
              <a:rPr lang="en-GB" dirty="0">
                <a:hlinkClick r:id="rId3"/>
              </a:rPr>
              <a:t>https://www.youthpolicy.org/national/United_Kingdom_2011_Youth_Policy_Framework.pdf</a:t>
            </a:r>
            <a:endParaRPr lang="en-GB" dirty="0"/>
          </a:p>
          <a:p>
            <a:r>
              <a:rPr lang="en-GB" dirty="0">
                <a:hlinkClick r:id="rId4"/>
              </a:rPr>
              <a:t>https://gov.wales/sites/default/files/statistics-and-research/2019-01/well-being-wales-2017-18-what-do-we-know-about-childrens-well-being.pdf</a:t>
            </a:r>
            <a:endParaRPr lang="en-GB" dirty="0"/>
          </a:p>
          <a:p>
            <a:r>
              <a:rPr lang="en-GB" dirty="0">
                <a:hlinkClick r:id="rId5"/>
              </a:rPr>
              <a:t>https://senedd.wales/laid%20documents/cr-ld11522/cr-ld11522-e.pdf</a:t>
            </a:r>
            <a:endParaRPr lang="en-GB" dirty="0"/>
          </a:p>
          <a:p>
            <a:r>
              <a:rPr lang="en-GB" dirty="0">
                <a:hlinkClick r:id="rId6"/>
              </a:rPr>
              <a:t>https://gov.wales/vulnerable-children-and-young-people-coronavirus</a:t>
            </a:r>
            <a:endParaRPr lang="en-GB" dirty="0"/>
          </a:p>
          <a:p>
            <a:r>
              <a:rPr lang="en-GB" dirty="0">
                <a:hlinkClick r:id="rId7"/>
              </a:rPr>
              <a:t>https://www.safeguarding.wales/chi/c6/c6.p1.html</a:t>
            </a:r>
            <a:endParaRPr lang="en-GB" dirty="0"/>
          </a:p>
          <a:p>
            <a:r>
              <a:rPr lang="en-GB" dirty="0">
                <a:hlinkClick r:id="rId8"/>
              </a:rPr>
              <a:t>https://gov.wales/childrens-rights-in-wales</a:t>
            </a:r>
            <a:endParaRPr lang="en-GB" dirty="0"/>
          </a:p>
          <a:p>
            <a:r>
              <a:rPr lang="en-GB" dirty="0">
                <a:hlinkClick r:id="rId9"/>
              </a:rPr>
              <a:t>https://nya.org.uk/</a:t>
            </a:r>
            <a:r>
              <a:rPr lang="en-GB" dirty="0"/>
              <a:t> </a:t>
            </a:r>
          </a:p>
          <a:p>
            <a:endParaRPr lang="en-GB" dirty="0"/>
          </a:p>
        </p:txBody>
      </p:sp>
    </p:spTree>
    <p:extLst>
      <p:ext uri="{BB962C8B-B14F-4D97-AF65-F5344CB8AC3E}">
        <p14:creationId xmlns:p14="http://schemas.microsoft.com/office/powerpoint/2010/main" val="1080799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7DB38-4F88-4C88-BB10-B620653B7372}"/>
              </a:ext>
            </a:extLst>
          </p:cNvPr>
          <p:cNvSpPr>
            <a:spLocks noGrp="1"/>
          </p:cNvSpPr>
          <p:nvPr>
            <p:ph type="ctrTitle"/>
          </p:nvPr>
        </p:nvSpPr>
        <p:spPr/>
        <p:txBody>
          <a:bodyPr/>
          <a:lstStyle/>
          <a:p>
            <a:r>
              <a:rPr lang="en-GB" dirty="0"/>
              <a:t>Self Esteem and Confidence </a:t>
            </a:r>
          </a:p>
        </p:txBody>
      </p:sp>
      <p:sp>
        <p:nvSpPr>
          <p:cNvPr id="3" name="Subtitle 2">
            <a:extLst>
              <a:ext uri="{FF2B5EF4-FFF2-40B4-BE49-F238E27FC236}">
                <a16:creationId xmlns:a16="http://schemas.microsoft.com/office/drawing/2014/main" id="{CE2FF72A-F31A-41C3-A38C-90DB3C09C1D3}"/>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1016528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6EC488-13F1-4816-8D82-128510F41AF5}"/>
              </a:ext>
            </a:extLst>
          </p:cNvPr>
          <p:cNvSpPr>
            <a:spLocks noGrp="1"/>
          </p:cNvSpPr>
          <p:nvPr>
            <p:ph type="title"/>
          </p:nvPr>
        </p:nvSpPr>
        <p:spPr/>
        <p:txBody>
          <a:bodyPr/>
          <a:lstStyle/>
          <a:p>
            <a:r>
              <a:rPr lang="en-GB" dirty="0"/>
              <a:t>Group activity 10 mins</a:t>
            </a:r>
          </a:p>
        </p:txBody>
      </p:sp>
      <p:sp>
        <p:nvSpPr>
          <p:cNvPr id="3" name="Content Placeholder 2">
            <a:extLst>
              <a:ext uri="{FF2B5EF4-FFF2-40B4-BE49-F238E27FC236}">
                <a16:creationId xmlns:a16="http://schemas.microsoft.com/office/drawing/2014/main" id="{C5B4D2CA-6FEC-441D-BA3B-F6627A809F86}"/>
              </a:ext>
            </a:extLst>
          </p:cNvPr>
          <p:cNvSpPr>
            <a:spLocks noGrp="1"/>
          </p:cNvSpPr>
          <p:nvPr>
            <p:ph idx="1"/>
          </p:nvPr>
        </p:nvSpPr>
        <p:spPr/>
        <p:txBody>
          <a:bodyPr/>
          <a:lstStyle/>
          <a:p>
            <a:r>
              <a:rPr lang="en-GB" dirty="0">
                <a:effectLst/>
                <a:latin typeface="Arial" panose="020B0604020202020204" pitchFamily="34" charset="0"/>
                <a:ea typeface="Times New Roman" panose="02020603050405020304" pitchFamily="18" charset="0"/>
                <a:cs typeface="Arial" panose="020B0604020202020204" pitchFamily="34" charset="0"/>
              </a:rPr>
              <a:t>What is your definition of self esteem?</a:t>
            </a:r>
            <a:endParaRPr lang="en-GB" dirty="0">
              <a:latin typeface="Arial" panose="020B0604020202020204" pitchFamily="34" charset="0"/>
              <a:ea typeface="Times New Roman" panose="02020603050405020304" pitchFamily="18"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What is your definition of confidence?</a:t>
            </a: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41345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284CA-1105-414F-93E6-21A4AA15697F}"/>
              </a:ext>
            </a:extLst>
          </p:cNvPr>
          <p:cNvSpPr>
            <a:spLocks noGrp="1"/>
          </p:cNvSpPr>
          <p:nvPr>
            <p:ph type="title"/>
          </p:nvPr>
        </p:nvSpPr>
        <p:spPr/>
        <p:txBody>
          <a:bodyPr>
            <a:normAutofit fontScale="90000"/>
          </a:bodyPr>
          <a:lstStyle/>
          <a:p>
            <a:r>
              <a:rPr lang="en-GB" dirty="0"/>
              <a:t>Group Feedback</a:t>
            </a:r>
            <a:br>
              <a:rPr lang="en-GB" dirty="0"/>
            </a:br>
            <a:r>
              <a:rPr lang="en-GB" dirty="0"/>
              <a:t>What is your definition of self esteem?</a:t>
            </a:r>
          </a:p>
        </p:txBody>
      </p:sp>
      <p:sp>
        <p:nvSpPr>
          <p:cNvPr id="3" name="Text Placeholder 2">
            <a:extLst>
              <a:ext uri="{FF2B5EF4-FFF2-40B4-BE49-F238E27FC236}">
                <a16:creationId xmlns:a16="http://schemas.microsoft.com/office/drawing/2014/main" id="{24CBF9DF-A152-48BE-B8D4-067DACC6857B}"/>
              </a:ext>
            </a:extLst>
          </p:cNvPr>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684675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2F3AE7-C8CD-4EB4-AD77-9933185E1E17}"/>
              </a:ext>
            </a:extLst>
          </p:cNvPr>
          <p:cNvSpPr>
            <a:spLocks noGrp="1"/>
          </p:cNvSpPr>
          <p:nvPr>
            <p:ph type="title"/>
          </p:nvPr>
        </p:nvSpPr>
        <p:spPr/>
        <p:txBody>
          <a:bodyPr>
            <a:normAutofit/>
          </a:bodyPr>
          <a:lstStyle/>
          <a:p>
            <a:r>
              <a:rPr lang="en-GB" sz="3600" dirty="0"/>
              <a:t>Self esteem is…</a:t>
            </a:r>
            <a:br>
              <a:rPr lang="en-GB" sz="3600" dirty="0"/>
            </a:br>
            <a:br>
              <a:rPr lang="en-GB" sz="3600" dirty="0"/>
            </a:br>
            <a:r>
              <a:rPr lang="en-GB" sz="3600" dirty="0"/>
              <a:t>belief and confidence in your own ability and value</a:t>
            </a:r>
          </a:p>
        </p:txBody>
      </p:sp>
      <p:sp>
        <p:nvSpPr>
          <p:cNvPr id="3" name="Text Placeholder 2">
            <a:extLst>
              <a:ext uri="{FF2B5EF4-FFF2-40B4-BE49-F238E27FC236}">
                <a16:creationId xmlns:a16="http://schemas.microsoft.com/office/drawing/2014/main" id="{CB35391E-5DF3-4972-95AC-0FEE49ED9744}"/>
              </a:ext>
            </a:extLst>
          </p:cNvPr>
          <p:cNvSpPr>
            <a:spLocks noGrp="1"/>
          </p:cNvSpPr>
          <p:nvPr>
            <p:ph type="body" idx="1"/>
          </p:nvPr>
        </p:nvSpPr>
        <p:spPr/>
        <p:txBody>
          <a:bodyPr/>
          <a:lstStyle/>
          <a:p>
            <a:r>
              <a:rPr lang="en-GB" dirty="0"/>
              <a:t>(Collins English dictionary)</a:t>
            </a:r>
          </a:p>
        </p:txBody>
      </p:sp>
    </p:spTree>
    <p:extLst>
      <p:ext uri="{BB962C8B-B14F-4D97-AF65-F5344CB8AC3E}">
        <p14:creationId xmlns:p14="http://schemas.microsoft.com/office/powerpoint/2010/main" val="7584642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37A40-1D52-4B9B-804C-FBAA5E487D23}"/>
              </a:ext>
            </a:extLst>
          </p:cNvPr>
          <p:cNvSpPr>
            <a:spLocks noGrp="1"/>
          </p:cNvSpPr>
          <p:nvPr>
            <p:ph type="title"/>
          </p:nvPr>
        </p:nvSpPr>
        <p:spPr/>
        <p:txBody>
          <a:bodyPr/>
          <a:lstStyle/>
          <a:p>
            <a:r>
              <a:rPr lang="en-GB" dirty="0"/>
              <a:t>What is self esteem</a:t>
            </a:r>
          </a:p>
        </p:txBody>
      </p:sp>
      <p:sp>
        <p:nvSpPr>
          <p:cNvPr id="3" name="Content Placeholder 2">
            <a:extLst>
              <a:ext uri="{FF2B5EF4-FFF2-40B4-BE49-F238E27FC236}">
                <a16:creationId xmlns:a16="http://schemas.microsoft.com/office/drawing/2014/main" id="{D2176A64-4F03-4125-851D-FE36A9B7A376}"/>
              </a:ext>
            </a:extLst>
          </p:cNvPr>
          <p:cNvSpPr>
            <a:spLocks noGrp="1"/>
          </p:cNvSpPr>
          <p:nvPr>
            <p:ph idx="1"/>
          </p:nvPr>
        </p:nvSpPr>
        <p:spPr/>
        <p:txBody>
          <a:bodyPr>
            <a:normAutofit/>
          </a:bodyPr>
          <a:lstStyle/>
          <a:p>
            <a:r>
              <a:rPr lang="en-GB" dirty="0"/>
              <a:t>A feeling of having respect for yourself and your abilities</a:t>
            </a:r>
          </a:p>
          <a:p>
            <a:r>
              <a:rPr lang="en-GB" dirty="0"/>
              <a:t>Confidence &amp; Satisfaction in oneself</a:t>
            </a:r>
          </a:p>
          <a:p>
            <a:r>
              <a:rPr lang="en-GB" dirty="0"/>
              <a:t>Attitude towards yourself</a:t>
            </a:r>
          </a:p>
          <a:p>
            <a:r>
              <a:rPr lang="en-GB" dirty="0"/>
              <a:t>Reflects a person’s overall emotional evaluation of his/her worth</a:t>
            </a:r>
          </a:p>
          <a:p>
            <a:r>
              <a:rPr lang="en-GB" dirty="0"/>
              <a:t>Family relationships during childhood are believed to play a crucial part in the development of self-esteem</a:t>
            </a:r>
          </a:p>
          <a:p>
            <a:r>
              <a:rPr lang="en-GB" dirty="0"/>
              <a:t>I believe I am a bad person, therefore I feel bad about myself</a:t>
            </a:r>
          </a:p>
          <a:p>
            <a:r>
              <a:rPr lang="en-GB" dirty="0"/>
              <a:t>I believe I am a good writer, therefore I feel good about that.</a:t>
            </a:r>
          </a:p>
          <a:p>
            <a:endParaRPr lang="en-GB" dirty="0"/>
          </a:p>
        </p:txBody>
      </p:sp>
    </p:spTree>
    <p:extLst>
      <p:ext uri="{BB962C8B-B14F-4D97-AF65-F5344CB8AC3E}">
        <p14:creationId xmlns:p14="http://schemas.microsoft.com/office/powerpoint/2010/main" val="17182289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97E0AA-84EF-4939-B722-F03D3065EBC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C94B17E-124D-463F-AA5A-BEBE593BFBEA}"/>
              </a:ext>
            </a:extLst>
          </p:cNvPr>
          <p:cNvSpPr>
            <a:spLocks noGrp="1"/>
          </p:cNvSpPr>
          <p:nvPr>
            <p:ph idx="1"/>
          </p:nvPr>
        </p:nvSpPr>
        <p:spPr/>
        <p:txBody>
          <a:bodyPr/>
          <a:lstStyle/>
          <a:p>
            <a:r>
              <a:rPr lang="en-GB" dirty="0"/>
              <a:t>Encompasses beliefs, emotions, pride, triumph &amp; despair</a:t>
            </a:r>
          </a:p>
          <a:p>
            <a:r>
              <a:rPr lang="en-GB" dirty="0"/>
              <a:t>A sense of personal worth</a:t>
            </a:r>
          </a:p>
          <a:p>
            <a:r>
              <a:rPr lang="en-GB" dirty="0"/>
              <a:t>Self-worth</a:t>
            </a:r>
          </a:p>
          <a:p>
            <a:r>
              <a:rPr lang="en-GB" dirty="0"/>
              <a:t>How you judge yourself</a:t>
            </a:r>
          </a:p>
          <a:p>
            <a:r>
              <a:rPr lang="en-GB" dirty="0"/>
              <a:t>Feeling of being worthy</a:t>
            </a:r>
          </a:p>
        </p:txBody>
      </p:sp>
    </p:spTree>
    <p:extLst>
      <p:ext uri="{BB962C8B-B14F-4D97-AF65-F5344CB8AC3E}">
        <p14:creationId xmlns:p14="http://schemas.microsoft.com/office/powerpoint/2010/main" val="1992291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1C70D-B1C8-4F5C-809D-8F07F05835BF}"/>
              </a:ext>
            </a:extLst>
          </p:cNvPr>
          <p:cNvSpPr>
            <a:spLocks noGrp="1"/>
          </p:cNvSpPr>
          <p:nvPr>
            <p:ph type="title"/>
          </p:nvPr>
        </p:nvSpPr>
        <p:spPr/>
        <p:txBody>
          <a:bodyPr>
            <a:normAutofit fontScale="90000"/>
          </a:bodyPr>
          <a:lstStyle/>
          <a:p>
            <a:r>
              <a:rPr lang="en-GB" dirty="0"/>
              <a:t>Group Feedback </a:t>
            </a:r>
            <a:br>
              <a:rPr lang="en-GB" dirty="0"/>
            </a:br>
            <a:r>
              <a:rPr lang="en-GB" dirty="0"/>
              <a:t>What is your definition of confidence</a:t>
            </a:r>
          </a:p>
        </p:txBody>
      </p:sp>
      <p:sp>
        <p:nvSpPr>
          <p:cNvPr id="3" name="Text Placeholder 2">
            <a:extLst>
              <a:ext uri="{FF2B5EF4-FFF2-40B4-BE49-F238E27FC236}">
                <a16:creationId xmlns:a16="http://schemas.microsoft.com/office/drawing/2014/main" id="{53467529-4EE2-4CB8-ABE4-376C052704F9}"/>
              </a:ext>
            </a:extLst>
          </p:cNvPr>
          <p:cNvSpPr>
            <a:spLocks noGrp="1"/>
          </p:cNvSpPr>
          <p:nvPr>
            <p:ph type="body" idx="1"/>
          </p:nvPr>
        </p:nvSpPr>
        <p:spPr>
          <a:xfrm>
            <a:off x="2165774" y="5020055"/>
            <a:ext cx="9052560" cy="1199769"/>
          </a:xfrm>
        </p:spPr>
        <p:txBody>
          <a:bodyPr>
            <a:normAutofit/>
          </a:bodyPr>
          <a:lstStyle/>
          <a:p>
            <a:endParaRPr lang="en-GB" dirty="0"/>
          </a:p>
        </p:txBody>
      </p:sp>
    </p:spTree>
    <p:extLst>
      <p:ext uri="{BB962C8B-B14F-4D97-AF65-F5344CB8AC3E}">
        <p14:creationId xmlns:p14="http://schemas.microsoft.com/office/powerpoint/2010/main" val="41607045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020DC-3C30-4522-804D-EAE6FA7A5CEB}"/>
              </a:ext>
            </a:extLst>
          </p:cNvPr>
          <p:cNvSpPr>
            <a:spLocks noGrp="1"/>
          </p:cNvSpPr>
          <p:nvPr>
            <p:ph type="title"/>
          </p:nvPr>
        </p:nvSpPr>
        <p:spPr/>
        <p:txBody>
          <a:bodyPr>
            <a:normAutofit/>
          </a:bodyPr>
          <a:lstStyle/>
          <a:p>
            <a:r>
              <a:rPr lang="en-GB" sz="3600" dirty="0"/>
              <a:t>Confidence is…</a:t>
            </a:r>
            <a:br>
              <a:rPr lang="en-GB" sz="3600" dirty="0"/>
            </a:br>
            <a:br>
              <a:rPr lang="en-GB" sz="3600" dirty="0"/>
            </a:br>
            <a:r>
              <a:rPr lang="en-GB" sz="4000" dirty="0"/>
              <a:t>the feeling or belief that one can have faith in or rely on someone or something</a:t>
            </a:r>
            <a:br>
              <a:rPr lang="en-GB" sz="3600" dirty="0"/>
            </a:br>
            <a:br>
              <a:rPr lang="en-GB" sz="3600" dirty="0"/>
            </a:br>
            <a:endParaRPr lang="en-GB" sz="3600" dirty="0"/>
          </a:p>
        </p:txBody>
      </p:sp>
      <p:sp>
        <p:nvSpPr>
          <p:cNvPr id="3" name="Text Placeholder 2">
            <a:extLst>
              <a:ext uri="{FF2B5EF4-FFF2-40B4-BE49-F238E27FC236}">
                <a16:creationId xmlns:a16="http://schemas.microsoft.com/office/drawing/2014/main" id="{F9237D48-B6D7-4139-9596-792D9E0DC975}"/>
              </a:ext>
            </a:extLst>
          </p:cNvPr>
          <p:cNvSpPr>
            <a:spLocks noGrp="1"/>
          </p:cNvSpPr>
          <p:nvPr>
            <p:ph type="body" idx="1"/>
          </p:nvPr>
        </p:nvSpPr>
        <p:spPr/>
        <p:txBody>
          <a:bodyPr/>
          <a:lstStyle/>
          <a:p>
            <a:r>
              <a:rPr lang="en-GB" dirty="0"/>
              <a:t>(Collins English dictionary)</a:t>
            </a:r>
          </a:p>
        </p:txBody>
      </p:sp>
    </p:spTree>
    <p:extLst>
      <p:ext uri="{BB962C8B-B14F-4D97-AF65-F5344CB8AC3E}">
        <p14:creationId xmlns:p14="http://schemas.microsoft.com/office/powerpoint/2010/main" val="12025119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C0778-E80E-4AEA-9538-178A985C08DC}"/>
              </a:ext>
            </a:extLst>
          </p:cNvPr>
          <p:cNvSpPr>
            <a:spLocks noGrp="1"/>
          </p:cNvSpPr>
          <p:nvPr>
            <p:ph type="title"/>
          </p:nvPr>
        </p:nvSpPr>
        <p:spPr/>
        <p:txBody>
          <a:bodyPr/>
          <a:lstStyle/>
          <a:p>
            <a:r>
              <a:rPr lang="en-GB" dirty="0"/>
              <a:t>What is confidence</a:t>
            </a:r>
          </a:p>
        </p:txBody>
      </p:sp>
      <p:sp>
        <p:nvSpPr>
          <p:cNvPr id="3" name="Content Placeholder 2">
            <a:extLst>
              <a:ext uri="{FF2B5EF4-FFF2-40B4-BE49-F238E27FC236}">
                <a16:creationId xmlns:a16="http://schemas.microsoft.com/office/drawing/2014/main" id="{E2B7B200-295A-4B8E-8493-FFA63F752224}"/>
              </a:ext>
            </a:extLst>
          </p:cNvPr>
          <p:cNvSpPr>
            <a:spLocks noGrp="1"/>
          </p:cNvSpPr>
          <p:nvPr>
            <p:ph idx="1"/>
          </p:nvPr>
        </p:nvSpPr>
        <p:spPr/>
        <p:txBody>
          <a:bodyPr/>
          <a:lstStyle/>
          <a:p>
            <a:r>
              <a:rPr lang="en-GB" dirty="0"/>
              <a:t>A feeling of trust in one’s abilities, qualities and judgements</a:t>
            </a:r>
          </a:p>
          <a:p>
            <a:r>
              <a:rPr lang="en-GB" dirty="0"/>
              <a:t>Behave confidently because you feel sure of your abilities and value </a:t>
            </a:r>
          </a:p>
          <a:p>
            <a:r>
              <a:rPr lang="en-GB" dirty="0"/>
              <a:t>A measure of one’s belief in one’s own ability</a:t>
            </a:r>
          </a:p>
          <a:p>
            <a:r>
              <a:rPr lang="en-GB" dirty="0"/>
              <a:t>Behaving calmly because you have no doubts about your ability or knowledge</a:t>
            </a:r>
          </a:p>
          <a:p>
            <a:r>
              <a:rPr lang="en-GB" dirty="0"/>
              <a:t>Having a general sense of control in one’s life</a:t>
            </a:r>
          </a:p>
          <a:p>
            <a:r>
              <a:rPr lang="en-GB" dirty="0"/>
              <a:t>Something that you must develop within your mind. It’s not something that you can receive from others</a:t>
            </a:r>
          </a:p>
          <a:p>
            <a:r>
              <a:rPr lang="en-GB" dirty="0"/>
              <a:t>Belief that you can be successful in your efforts</a:t>
            </a:r>
          </a:p>
          <a:p>
            <a:r>
              <a:rPr lang="en-GB" dirty="0"/>
              <a:t>Having positive yet realistic views of themselves and their situation</a:t>
            </a:r>
          </a:p>
          <a:p>
            <a:endParaRPr lang="en-GB" dirty="0"/>
          </a:p>
        </p:txBody>
      </p:sp>
    </p:spTree>
    <p:extLst>
      <p:ext uri="{BB962C8B-B14F-4D97-AF65-F5344CB8AC3E}">
        <p14:creationId xmlns:p14="http://schemas.microsoft.com/office/powerpoint/2010/main" val="181645757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21349-1BE4-4D0E-9E31-FE9AC98C44B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8F74BFF-247C-456E-B41C-D36270135521}"/>
              </a:ext>
            </a:extLst>
          </p:cNvPr>
          <p:cNvSpPr>
            <a:spLocks noGrp="1"/>
          </p:cNvSpPr>
          <p:nvPr>
            <p:ph idx="1"/>
          </p:nvPr>
        </p:nvSpPr>
        <p:spPr/>
        <p:txBody>
          <a:bodyPr/>
          <a:lstStyle/>
          <a:p>
            <a:r>
              <a:rPr lang="en-GB" dirty="0"/>
              <a:t>Loving yourself the way you are</a:t>
            </a:r>
          </a:p>
          <a:p>
            <a:r>
              <a:rPr lang="en-GB" dirty="0"/>
              <a:t>Don’t feel the need to conform in order to be accepted</a:t>
            </a:r>
          </a:p>
          <a:p>
            <a:r>
              <a:rPr lang="en-GB" dirty="0"/>
              <a:t>An exaggerated favourable impression of oneself </a:t>
            </a:r>
          </a:p>
          <a:p>
            <a:r>
              <a:rPr lang="en-GB" dirty="0"/>
              <a:t>High opinion of oneself</a:t>
            </a:r>
          </a:p>
          <a:p>
            <a:r>
              <a:rPr lang="en-GB" dirty="0"/>
              <a:t>Walking into a room &amp; not caring what others think</a:t>
            </a:r>
          </a:p>
          <a:p>
            <a:r>
              <a:rPr lang="en-GB" dirty="0"/>
              <a:t>Being content with who you are – mentally &amp; physically</a:t>
            </a:r>
          </a:p>
          <a:p>
            <a:r>
              <a:rPr lang="en-GB" dirty="0"/>
              <a:t>Even when expectations are not met, they continue to be positive &amp; accept themselves</a:t>
            </a:r>
          </a:p>
          <a:p>
            <a:endParaRPr lang="en-GB" dirty="0"/>
          </a:p>
        </p:txBody>
      </p:sp>
    </p:spTree>
    <p:extLst>
      <p:ext uri="{BB962C8B-B14F-4D97-AF65-F5344CB8AC3E}">
        <p14:creationId xmlns:p14="http://schemas.microsoft.com/office/powerpoint/2010/main" val="375056250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48E05-49C2-4158-AA40-EDDF104291AA}"/>
              </a:ext>
            </a:extLst>
          </p:cNvPr>
          <p:cNvSpPr>
            <a:spLocks noGrp="1"/>
          </p:cNvSpPr>
          <p:nvPr>
            <p:ph type="title"/>
          </p:nvPr>
        </p:nvSpPr>
        <p:spPr/>
        <p:txBody>
          <a:bodyPr/>
          <a:lstStyle/>
          <a:p>
            <a:r>
              <a:rPr lang="en-GB" dirty="0"/>
              <a:t>What influences confidence: 3 factors</a:t>
            </a:r>
          </a:p>
        </p:txBody>
      </p:sp>
      <p:sp>
        <p:nvSpPr>
          <p:cNvPr id="3" name="Content Placeholder 2">
            <a:extLst>
              <a:ext uri="{FF2B5EF4-FFF2-40B4-BE49-F238E27FC236}">
                <a16:creationId xmlns:a16="http://schemas.microsoft.com/office/drawing/2014/main" id="{A7222E3E-23E3-44DE-9974-31BA0009FFDB}"/>
              </a:ext>
            </a:extLst>
          </p:cNvPr>
          <p:cNvSpPr>
            <a:spLocks noGrp="1"/>
          </p:cNvSpPr>
          <p:nvPr>
            <p:ph idx="1"/>
          </p:nvPr>
        </p:nvSpPr>
        <p:spPr/>
        <p:txBody>
          <a:bodyPr/>
          <a:lstStyle/>
          <a:p>
            <a:endParaRPr lang="en-GB" dirty="0"/>
          </a:p>
          <a:p>
            <a:r>
              <a:rPr lang="en-GB" dirty="0"/>
              <a:t>Yourself</a:t>
            </a:r>
          </a:p>
          <a:p>
            <a:endParaRPr lang="en-GB" dirty="0"/>
          </a:p>
          <a:p>
            <a:r>
              <a:rPr lang="en-GB" dirty="0"/>
              <a:t>People around you</a:t>
            </a:r>
          </a:p>
          <a:p>
            <a:endParaRPr lang="en-GB" dirty="0"/>
          </a:p>
          <a:p>
            <a:r>
              <a:rPr lang="en-GB" dirty="0"/>
              <a:t>Achievement and success</a:t>
            </a:r>
          </a:p>
        </p:txBody>
      </p:sp>
    </p:spTree>
    <p:extLst>
      <p:ext uri="{BB962C8B-B14F-4D97-AF65-F5344CB8AC3E}">
        <p14:creationId xmlns:p14="http://schemas.microsoft.com/office/powerpoint/2010/main" val="204463264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F7ED03E-6772-4637-8BFF-5B4EF88F35FB}"/>
              </a:ext>
            </a:extLst>
          </p:cNvPr>
          <p:cNvSpPr>
            <a:spLocks noGrp="1"/>
          </p:cNvSpPr>
          <p:nvPr>
            <p:ph idx="1"/>
          </p:nvPr>
        </p:nvSpPr>
        <p:spPr>
          <a:xfrm>
            <a:off x="1069848" y="342900"/>
            <a:ext cx="10058400" cy="5829300"/>
          </a:xfrm>
        </p:spPr>
        <p:txBody>
          <a:bodyPr>
            <a:normAutofit/>
          </a:bodyPr>
          <a:lstStyle/>
          <a:p>
            <a:pPr marL="0" indent="0">
              <a:buNone/>
            </a:pPr>
            <a:endParaRPr lang="en-GB" u="sng" dirty="0">
              <a:effectLst>
                <a:glow rad="101600">
                  <a:schemeClr val="bg1">
                    <a:alpha val="60000"/>
                  </a:schemeClr>
                </a:glow>
              </a:effectLst>
            </a:endParaRPr>
          </a:p>
          <a:p>
            <a:pPr marL="0" indent="0">
              <a:buNone/>
            </a:pPr>
            <a:r>
              <a:rPr lang="en-GB" dirty="0">
                <a:effectLst>
                  <a:glow rad="101600">
                    <a:schemeClr val="bg1">
                      <a:alpha val="60000"/>
                    </a:schemeClr>
                  </a:glow>
                </a:effectLst>
              </a:rPr>
              <a:t>Yourself</a:t>
            </a:r>
            <a:br>
              <a:rPr lang="en-GB" dirty="0">
                <a:effectLst>
                  <a:glow rad="101600">
                    <a:schemeClr val="bg1">
                      <a:alpha val="60000"/>
                    </a:schemeClr>
                  </a:glow>
                </a:effectLst>
              </a:rPr>
            </a:br>
            <a:endParaRPr lang="en-GB" dirty="0">
              <a:effectLst>
                <a:glow rad="101600">
                  <a:schemeClr val="bg1">
                    <a:alpha val="60000"/>
                  </a:schemeClr>
                </a:glow>
              </a:effectLst>
            </a:endParaRPr>
          </a:p>
          <a:p>
            <a:r>
              <a:rPr lang="en-GB" dirty="0">
                <a:effectLst>
                  <a:glow rad="101600">
                    <a:schemeClr val="bg1">
                      <a:alpha val="60000"/>
                    </a:schemeClr>
                  </a:glow>
                </a:effectLst>
              </a:rPr>
              <a:t>How you see yourself e.g. As a failure, ugly, overweight etc.</a:t>
            </a:r>
          </a:p>
          <a:p>
            <a:r>
              <a:rPr lang="en-GB" dirty="0">
                <a:effectLst>
                  <a:glow rad="101600">
                    <a:schemeClr val="bg1">
                      <a:alpha val="60000"/>
                    </a:schemeClr>
                  </a:glow>
                </a:effectLst>
              </a:rPr>
              <a:t>Confidence has to come from within you. </a:t>
            </a:r>
          </a:p>
          <a:p>
            <a:r>
              <a:rPr lang="en-GB" dirty="0">
                <a:effectLst>
                  <a:glow rad="101600">
                    <a:schemeClr val="bg1">
                      <a:alpha val="60000"/>
                    </a:schemeClr>
                  </a:glow>
                </a:effectLst>
              </a:rPr>
              <a:t>If you are not feeling good about yourself it will influence your confidence levels.</a:t>
            </a:r>
          </a:p>
          <a:p>
            <a:endParaRPr lang="en-GB" sz="900" dirty="0"/>
          </a:p>
          <a:p>
            <a:pPr marL="0" indent="0">
              <a:buNone/>
            </a:pPr>
            <a:endParaRPr lang="en-GB" sz="900" u="sng" dirty="0">
              <a:effectLst>
                <a:glow rad="101600">
                  <a:schemeClr val="bg1">
                    <a:alpha val="60000"/>
                  </a:schemeClr>
                </a:glow>
              </a:effectLst>
            </a:endParaRPr>
          </a:p>
          <a:p>
            <a:pPr marL="0" indent="0">
              <a:buNone/>
            </a:pPr>
            <a:r>
              <a:rPr lang="en-GB" dirty="0">
                <a:effectLst>
                  <a:glow rad="101600">
                    <a:schemeClr val="bg1">
                      <a:alpha val="60000"/>
                    </a:schemeClr>
                  </a:glow>
                </a:effectLst>
              </a:rPr>
              <a:t>People Around You </a:t>
            </a:r>
          </a:p>
          <a:p>
            <a:pPr marL="0" indent="0">
              <a:buNone/>
            </a:pPr>
            <a:endParaRPr lang="en-GB" dirty="0">
              <a:effectLst>
                <a:glow rad="101600">
                  <a:schemeClr val="bg1">
                    <a:alpha val="60000"/>
                  </a:schemeClr>
                </a:glow>
              </a:effectLst>
            </a:endParaRPr>
          </a:p>
          <a:p>
            <a:r>
              <a:rPr lang="en-GB" dirty="0">
                <a:effectLst>
                  <a:glow rad="101600">
                    <a:schemeClr val="bg1">
                      <a:alpha val="60000"/>
                    </a:schemeClr>
                  </a:glow>
                </a:effectLst>
              </a:rPr>
              <a:t>Family, friends, teachers, coaches &amp; peers</a:t>
            </a:r>
          </a:p>
          <a:p>
            <a:r>
              <a:rPr lang="en-GB" dirty="0">
                <a:effectLst>
                  <a:glow rad="101600">
                    <a:schemeClr val="bg1">
                      <a:alpha val="60000"/>
                    </a:schemeClr>
                  </a:glow>
                </a:effectLst>
              </a:rPr>
              <a:t>Make fun of you, negative comments, domestic abuse,  bullying, lack of praise / encouragement</a:t>
            </a:r>
          </a:p>
          <a:p>
            <a:r>
              <a:rPr lang="en-GB" dirty="0">
                <a:effectLst>
                  <a:glow rad="101600">
                    <a:schemeClr val="bg1">
                      <a:alpha val="60000"/>
                    </a:schemeClr>
                  </a:glow>
                </a:effectLst>
              </a:rPr>
              <a:t>If you have low levels of S.E / S.C and people are putting you down, this will destroy your confidence further (Emotional Abuse)</a:t>
            </a:r>
          </a:p>
          <a:p>
            <a:endParaRPr lang="en-GB" sz="900" dirty="0">
              <a:effectLst>
                <a:glow rad="101600">
                  <a:schemeClr val="tx1">
                    <a:alpha val="60000"/>
                  </a:schemeClr>
                </a:glow>
              </a:effectLst>
            </a:endParaRPr>
          </a:p>
          <a:p>
            <a:pPr marL="0" indent="0">
              <a:buNone/>
            </a:pPr>
            <a:endParaRPr lang="en-GB" dirty="0"/>
          </a:p>
        </p:txBody>
      </p:sp>
    </p:spTree>
    <p:extLst>
      <p:ext uri="{BB962C8B-B14F-4D97-AF65-F5344CB8AC3E}">
        <p14:creationId xmlns:p14="http://schemas.microsoft.com/office/powerpoint/2010/main" val="216314660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31173D5-6A6D-433C-9345-B0FD628EC8B4}"/>
              </a:ext>
            </a:extLst>
          </p:cNvPr>
          <p:cNvSpPr>
            <a:spLocks noGrp="1"/>
          </p:cNvSpPr>
          <p:nvPr>
            <p:ph idx="1"/>
          </p:nvPr>
        </p:nvSpPr>
        <p:spPr>
          <a:xfrm>
            <a:off x="1069848" y="819150"/>
            <a:ext cx="10058400" cy="5353050"/>
          </a:xfrm>
        </p:spPr>
        <p:txBody>
          <a:bodyPr/>
          <a:lstStyle/>
          <a:p>
            <a:pPr marL="0" indent="0">
              <a:buNone/>
            </a:pPr>
            <a:endParaRPr lang="en-GB" u="sng" dirty="0">
              <a:effectLst>
                <a:glow rad="101600">
                  <a:schemeClr val="bg1">
                    <a:alpha val="60000"/>
                  </a:schemeClr>
                </a:glow>
              </a:effectLst>
            </a:endParaRPr>
          </a:p>
          <a:p>
            <a:pPr marL="0" indent="0">
              <a:buNone/>
            </a:pPr>
            <a:r>
              <a:rPr lang="en-GB" dirty="0">
                <a:effectLst>
                  <a:glow rad="101600">
                    <a:schemeClr val="bg1">
                      <a:alpha val="60000"/>
                    </a:schemeClr>
                  </a:glow>
                </a:effectLst>
              </a:rPr>
              <a:t>Achievement and Success</a:t>
            </a:r>
          </a:p>
          <a:p>
            <a:pPr marL="0" indent="0">
              <a:buNone/>
            </a:pPr>
            <a:endParaRPr lang="en-GB" dirty="0">
              <a:effectLst>
                <a:glow rad="101600">
                  <a:schemeClr val="bg1">
                    <a:alpha val="60000"/>
                  </a:schemeClr>
                </a:glow>
              </a:effectLst>
            </a:endParaRPr>
          </a:p>
          <a:p>
            <a:r>
              <a:rPr lang="en-GB" dirty="0">
                <a:effectLst>
                  <a:glow rad="101600">
                    <a:schemeClr val="bg1">
                      <a:alpha val="60000"/>
                    </a:schemeClr>
                  </a:glow>
                </a:effectLst>
              </a:rPr>
              <a:t>Failing to accomplish your goals</a:t>
            </a:r>
          </a:p>
          <a:p>
            <a:r>
              <a:rPr lang="en-GB" dirty="0">
                <a:effectLst>
                  <a:glow rad="101600">
                    <a:schemeClr val="bg1">
                      <a:alpha val="60000"/>
                    </a:schemeClr>
                  </a:glow>
                </a:effectLst>
              </a:rPr>
              <a:t>Following a recipe successfully</a:t>
            </a:r>
          </a:p>
          <a:p>
            <a:r>
              <a:rPr lang="en-GB" dirty="0">
                <a:effectLst>
                  <a:glow rad="101600">
                    <a:schemeClr val="bg1">
                      <a:alpha val="60000"/>
                    </a:schemeClr>
                  </a:glow>
                </a:effectLst>
              </a:rPr>
              <a:t>Academic / Sporting / Musical achievements </a:t>
            </a:r>
          </a:p>
          <a:p>
            <a:r>
              <a:rPr lang="en-GB" dirty="0">
                <a:effectLst>
                  <a:glow rad="101600">
                    <a:schemeClr val="bg1">
                      <a:alpha val="60000"/>
                    </a:schemeClr>
                  </a:glow>
                </a:effectLst>
              </a:rPr>
              <a:t>Community / Volunteer work</a:t>
            </a:r>
          </a:p>
          <a:p>
            <a:r>
              <a:rPr lang="en-GB" dirty="0">
                <a:effectLst>
                  <a:glow rad="101600">
                    <a:schemeClr val="bg1">
                      <a:alpha val="60000"/>
                    </a:schemeClr>
                  </a:glow>
                </a:effectLst>
              </a:rPr>
              <a:t> Making someone laugh</a:t>
            </a:r>
          </a:p>
          <a:p>
            <a:pPr marL="0" indent="0">
              <a:buNone/>
            </a:pPr>
            <a:endParaRPr lang="en-GB" dirty="0"/>
          </a:p>
        </p:txBody>
      </p:sp>
    </p:spTree>
    <p:extLst>
      <p:ext uri="{BB962C8B-B14F-4D97-AF65-F5344CB8AC3E}">
        <p14:creationId xmlns:p14="http://schemas.microsoft.com/office/powerpoint/2010/main" val="169640314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939C5-ECBA-46D3-8E58-24C546A0E90C}"/>
              </a:ext>
            </a:extLst>
          </p:cNvPr>
          <p:cNvSpPr>
            <a:spLocks noGrp="1"/>
          </p:cNvSpPr>
          <p:nvPr>
            <p:ph type="ctrTitle"/>
          </p:nvPr>
        </p:nvSpPr>
        <p:spPr/>
        <p:txBody>
          <a:bodyPr/>
          <a:lstStyle/>
          <a:p>
            <a:r>
              <a:rPr lang="en-GB" dirty="0"/>
              <a:t>Bullying</a:t>
            </a:r>
          </a:p>
        </p:txBody>
      </p:sp>
      <p:sp>
        <p:nvSpPr>
          <p:cNvPr id="3" name="Subtitle 2">
            <a:extLst>
              <a:ext uri="{FF2B5EF4-FFF2-40B4-BE49-F238E27FC236}">
                <a16:creationId xmlns:a16="http://schemas.microsoft.com/office/drawing/2014/main" id="{EF95086C-BBEB-407B-8521-A60F2AEF757B}"/>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84953988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6EC488-13F1-4816-8D82-128510F41AF5}"/>
              </a:ext>
            </a:extLst>
          </p:cNvPr>
          <p:cNvSpPr>
            <a:spLocks noGrp="1"/>
          </p:cNvSpPr>
          <p:nvPr>
            <p:ph type="title"/>
          </p:nvPr>
        </p:nvSpPr>
        <p:spPr/>
        <p:txBody>
          <a:bodyPr/>
          <a:lstStyle/>
          <a:p>
            <a:r>
              <a:rPr lang="en-GB" dirty="0"/>
              <a:t>Group activity 10 mins</a:t>
            </a:r>
          </a:p>
        </p:txBody>
      </p:sp>
      <p:sp>
        <p:nvSpPr>
          <p:cNvPr id="3" name="Content Placeholder 2">
            <a:extLst>
              <a:ext uri="{FF2B5EF4-FFF2-40B4-BE49-F238E27FC236}">
                <a16:creationId xmlns:a16="http://schemas.microsoft.com/office/drawing/2014/main" id="{C5B4D2CA-6FEC-441D-BA3B-F6627A809F86}"/>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Can you come up with a definition of bullying</a:t>
            </a: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1762769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8B83F-D437-4192-B2D9-BC0A05F31279}"/>
              </a:ext>
            </a:extLst>
          </p:cNvPr>
          <p:cNvSpPr>
            <a:spLocks noGrp="1"/>
          </p:cNvSpPr>
          <p:nvPr>
            <p:ph type="title"/>
          </p:nvPr>
        </p:nvSpPr>
        <p:spPr/>
        <p:txBody>
          <a:bodyPr/>
          <a:lstStyle/>
          <a:p>
            <a:r>
              <a:rPr lang="en-GB" dirty="0"/>
              <a:t>Bullying is…</a:t>
            </a:r>
          </a:p>
        </p:txBody>
      </p:sp>
      <p:sp>
        <p:nvSpPr>
          <p:cNvPr id="3" name="Content Placeholder 2">
            <a:extLst>
              <a:ext uri="{FF2B5EF4-FFF2-40B4-BE49-F238E27FC236}">
                <a16:creationId xmlns:a16="http://schemas.microsoft.com/office/drawing/2014/main" id="{07DA484E-00B0-4F03-83FC-1FA98CAB062A}"/>
              </a:ext>
            </a:extLst>
          </p:cNvPr>
          <p:cNvSpPr>
            <a:spLocks noGrp="1"/>
          </p:cNvSpPr>
          <p:nvPr>
            <p:ph idx="1"/>
          </p:nvPr>
        </p:nvSpPr>
        <p:spPr>
          <a:xfrm>
            <a:off x="1069848" y="2121408"/>
            <a:ext cx="10058400" cy="4050792"/>
          </a:xfrm>
        </p:spPr>
        <p:txBody>
          <a:bodyPr>
            <a:normAutofit/>
          </a:bodyPr>
          <a:lstStyle/>
          <a:p>
            <a:r>
              <a:rPr lang="en-GB" sz="2400" dirty="0"/>
              <a:t>Intentional</a:t>
            </a:r>
          </a:p>
          <a:p>
            <a:r>
              <a:rPr lang="en-GB" sz="2400" dirty="0"/>
              <a:t>Repetitive</a:t>
            </a:r>
          </a:p>
          <a:p>
            <a:r>
              <a:rPr lang="en-GB" sz="2400" dirty="0"/>
              <a:t>Aim is to hurt someone</a:t>
            </a:r>
          </a:p>
          <a:p>
            <a:r>
              <a:rPr lang="en-GB" sz="2400" dirty="0"/>
              <a:t>Power and Control</a:t>
            </a:r>
          </a:p>
          <a:p>
            <a:r>
              <a:rPr lang="en-GB" sz="2400" dirty="0"/>
              <a:t>However there is no legal definition of bullying. </a:t>
            </a:r>
          </a:p>
          <a:p>
            <a:endParaRPr lang="en-GB" sz="1400" dirty="0"/>
          </a:p>
          <a:p>
            <a:r>
              <a:rPr lang="en-GB" i="1" dirty="0"/>
              <a:t>‘..a behaviour that is repeated, intended to hurt someone either physically or emotionally and is often aimed at certain groups because of their race, gender, religion or sexual orientation. Bullying results in pain and distress to the victim.’</a:t>
            </a:r>
          </a:p>
          <a:p>
            <a:endParaRPr lang="en-GB" dirty="0"/>
          </a:p>
        </p:txBody>
      </p:sp>
    </p:spTree>
    <p:extLst>
      <p:ext uri="{BB962C8B-B14F-4D97-AF65-F5344CB8AC3E}">
        <p14:creationId xmlns:p14="http://schemas.microsoft.com/office/powerpoint/2010/main" val="277270703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2A96A-8255-4885-BB28-43AD932BF1AC}"/>
              </a:ext>
            </a:extLst>
          </p:cNvPr>
          <p:cNvSpPr>
            <a:spLocks noGrp="1"/>
          </p:cNvSpPr>
          <p:nvPr>
            <p:ph type="title"/>
          </p:nvPr>
        </p:nvSpPr>
        <p:spPr/>
        <p:txBody>
          <a:bodyPr/>
          <a:lstStyle/>
          <a:p>
            <a:r>
              <a:rPr lang="en-GB" dirty="0"/>
              <a:t>WAG…(in schools)</a:t>
            </a:r>
          </a:p>
        </p:txBody>
      </p:sp>
      <p:sp>
        <p:nvSpPr>
          <p:cNvPr id="3" name="Content Placeholder 2">
            <a:extLst>
              <a:ext uri="{FF2B5EF4-FFF2-40B4-BE49-F238E27FC236}">
                <a16:creationId xmlns:a16="http://schemas.microsoft.com/office/drawing/2014/main" id="{2B2CD428-F713-4238-8F5A-EAFDFF9BBCF2}"/>
              </a:ext>
            </a:extLst>
          </p:cNvPr>
          <p:cNvSpPr>
            <a:spLocks noGrp="1"/>
          </p:cNvSpPr>
          <p:nvPr>
            <p:ph idx="1"/>
          </p:nvPr>
        </p:nvSpPr>
        <p:spPr/>
        <p:txBody>
          <a:bodyPr>
            <a:normAutofit/>
          </a:bodyPr>
          <a:lstStyle/>
          <a:p>
            <a:endParaRPr lang="en-GB" dirty="0">
              <a:hlinkClick r:id="" action="ppaction://noaction"/>
            </a:endParaRPr>
          </a:p>
          <a:p>
            <a:r>
              <a:rPr lang="en-GB" dirty="0"/>
              <a:t>There were over 25,700 calls made to Childline last year, by children who required counselling sessions about bullying</a:t>
            </a:r>
          </a:p>
          <a:p>
            <a:endParaRPr lang="en-GB" dirty="0"/>
          </a:p>
          <a:p>
            <a:r>
              <a:rPr lang="en-GB" dirty="0"/>
              <a:t>Appearance was the main cause for being bullied.</a:t>
            </a:r>
          </a:p>
          <a:p>
            <a:pPr marL="0" indent="0">
              <a:buNone/>
            </a:pPr>
            <a:endParaRPr lang="en-GB" dirty="0">
              <a:hlinkClick r:id="" action="ppaction://noaction"/>
            </a:endParaRPr>
          </a:p>
          <a:p>
            <a:r>
              <a:rPr lang="en-GB" dirty="0">
                <a:hlinkClick r:id="rId2"/>
              </a:rPr>
              <a:t>https://gov.wales/school-bullying</a:t>
            </a:r>
            <a:r>
              <a:rPr lang="en-GB" dirty="0"/>
              <a:t>  </a:t>
            </a:r>
          </a:p>
          <a:p>
            <a:pPr marL="0" indent="0">
              <a:buNone/>
            </a:pPr>
            <a:endParaRPr lang="en-GB" dirty="0"/>
          </a:p>
          <a:p>
            <a:r>
              <a:rPr lang="en-GB" dirty="0"/>
              <a:t>Behaviour by an individual or group, repeated over time, which intentionally hurts others either physically or emotionally. </a:t>
            </a:r>
          </a:p>
        </p:txBody>
      </p:sp>
    </p:spTree>
    <p:extLst>
      <p:ext uri="{BB962C8B-B14F-4D97-AF65-F5344CB8AC3E}">
        <p14:creationId xmlns:p14="http://schemas.microsoft.com/office/powerpoint/2010/main" val="125658813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25547-5133-4EE3-9C28-6C4FE44A76AF}"/>
              </a:ext>
            </a:extLst>
          </p:cNvPr>
          <p:cNvSpPr>
            <a:spLocks noGrp="1"/>
          </p:cNvSpPr>
          <p:nvPr>
            <p:ph type="title"/>
          </p:nvPr>
        </p:nvSpPr>
        <p:spPr/>
        <p:txBody>
          <a:bodyPr/>
          <a:lstStyle/>
          <a:p>
            <a:r>
              <a:rPr lang="en-GB" dirty="0"/>
              <a:t>Types of bullying</a:t>
            </a:r>
          </a:p>
        </p:txBody>
      </p:sp>
      <p:sp>
        <p:nvSpPr>
          <p:cNvPr id="3" name="Content Placeholder 2">
            <a:extLst>
              <a:ext uri="{FF2B5EF4-FFF2-40B4-BE49-F238E27FC236}">
                <a16:creationId xmlns:a16="http://schemas.microsoft.com/office/drawing/2014/main" id="{B2DED317-F0C9-41B2-B1A9-9C6809EFBE8D}"/>
              </a:ext>
            </a:extLst>
          </p:cNvPr>
          <p:cNvSpPr>
            <a:spLocks noGrp="1"/>
          </p:cNvSpPr>
          <p:nvPr>
            <p:ph sz="half" idx="1"/>
          </p:nvPr>
        </p:nvSpPr>
        <p:spPr/>
        <p:txBody>
          <a:bodyPr/>
          <a:lstStyle/>
          <a:p>
            <a:r>
              <a:rPr lang="en-GB" dirty="0"/>
              <a:t>Physical</a:t>
            </a:r>
          </a:p>
          <a:p>
            <a:r>
              <a:rPr lang="en-GB" dirty="0"/>
              <a:t>Verbal</a:t>
            </a:r>
          </a:p>
          <a:p>
            <a:r>
              <a:rPr lang="en-GB" dirty="0"/>
              <a:t>Non verbal</a:t>
            </a:r>
          </a:p>
          <a:p>
            <a:r>
              <a:rPr lang="en-GB" dirty="0"/>
              <a:t>Emotional</a:t>
            </a:r>
          </a:p>
          <a:p>
            <a:r>
              <a:rPr lang="en-GB" dirty="0"/>
              <a:t>Homophobic</a:t>
            </a:r>
          </a:p>
          <a:p>
            <a:r>
              <a:rPr lang="en-GB" dirty="0"/>
              <a:t>Racial</a:t>
            </a:r>
          </a:p>
          <a:p>
            <a:r>
              <a:rPr lang="en-GB" dirty="0"/>
              <a:t>Cyber</a:t>
            </a:r>
          </a:p>
          <a:p>
            <a:r>
              <a:rPr lang="en-GB" dirty="0"/>
              <a:t>Financial</a:t>
            </a:r>
          </a:p>
          <a:p>
            <a:r>
              <a:rPr lang="en-GB" dirty="0"/>
              <a:t>Exclude</a:t>
            </a:r>
          </a:p>
          <a:p>
            <a:endParaRPr lang="en-GB" dirty="0"/>
          </a:p>
        </p:txBody>
      </p:sp>
      <p:sp>
        <p:nvSpPr>
          <p:cNvPr id="4" name="Content Placeholder 3">
            <a:extLst>
              <a:ext uri="{FF2B5EF4-FFF2-40B4-BE49-F238E27FC236}">
                <a16:creationId xmlns:a16="http://schemas.microsoft.com/office/drawing/2014/main" id="{2BBAD1B5-99F4-4EB5-8146-3D48113E837F}"/>
              </a:ext>
            </a:extLst>
          </p:cNvPr>
          <p:cNvSpPr>
            <a:spLocks noGrp="1"/>
          </p:cNvSpPr>
          <p:nvPr>
            <p:ph sz="half" idx="2"/>
          </p:nvPr>
        </p:nvSpPr>
        <p:spPr/>
        <p:txBody>
          <a:bodyPr/>
          <a:lstStyle/>
          <a:p>
            <a:r>
              <a:rPr lang="en-GB" dirty="0"/>
              <a:t>Control</a:t>
            </a:r>
          </a:p>
          <a:p>
            <a:r>
              <a:rPr lang="en-GB" dirty="0"/>
              <a:t>Manipulation</a:t>
            </a:r>
          </a:p>
          <a:p>
            <a:r>
              <a:rPr lang="en-GB" dirty="0"/>
              <a:t>Ignore</a:t>
            </a:r>
          </a:p>
          <a:p>
            <a:r>
              <a:rPr lang="en-GB" dirty="0"/>
              <a:t>Undermine</a:t>
            </a:r>
          </a:p>
          <a:p>
            <a:r>
              <a:rPr lang="en-GB" dirty="0"/>
              <a:t>Criticise</a:t>
            </a:r>
          </a:p>
          <a:p>
            <a:r>
              <a:rPr lang="en-GB" dirty="0"/>
              <a:t>‘banter’</a:t>
            </a:r>
          </a:p>
          <a:p>
            <a:endParaRPr lang="en-GB" dirty="0"/>
          </a:p>
          <a:p>
            <a:endParaRPr lang="en-GB" dirty="0"/>
          </a:p>
        </p:txBody>
      </p:sp>
    </p:spTree>
    <p:extLst>
      <p:ext uri="{BB962C8B-B14F-4D97-AF65-F5344CB8AC3E}">
        <p14:creationId xmlns:p14="http://schemas.microsoft.com/office/powerpoint/2010/main" val="33163551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1" end="1"/>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A3B2C7-0648-407A-8900-DBAB8971FF61}"/>
              </a:ext>
            </a:extLst>
          </p:cNvPr>
          <p:cNvSpPr>
            <a:spLocks noGrp="1"/>
          </p:cNvSpPr>
          <p:nvPr>
            <p:ph type="title"/>
          </p:nvPr>
        </p:nvSpPr>
        <p:spPr/>
        <p:txBody>
          <a:bodyPr>
            <a:normAutofit fontScale="90000"/>
          </a:bodyPr>
          <a:lstStyle/>
          <a:p>
            <a:r>
              <a:rPr lang="en-GB" sz="7300" dirty="0"/>
              <a:t>Who is likely to be bullied</a:t>
            </a:r>
            <a:br>
              <a:rPr lang="en-GB" dirty="0"/>
            </a:br>
            <a:r>
              <a:rPr lang="en-GB" sz="2000" dirty="0"/>
              <a:t>Anyone who is different. But what is different?</a:t>
            </a:r>
            <a:br>
              <a:rPr lang="en-GB" dirty="0"/>
            </a:br>
            <a:endParaRPr lang="en-GB" dirty="0"/>
          </a:p>
        </p:txBody>
      </p:sp>
      <p:sp>
        <p:nvSpPr>
          <p:cNvPr id="3" name="Content Placeholder 2">
            <a:extLst>
              <a:ext uri="{FF2B5EF4-FFF2-40B4-BE49-F238E27FC236}">
                <a16:creationId xmlns:a16="http://schemas.microsoft.com/office/drawing/2014/main" id="{19807BC5-136A-4BDF-9416-46FB1954768C}"/>
              </a:ext>
            </a:extLst>
          </p:cNvPr>
          <p:cNvSpPr>
            <a:spLocks noGrp="1"/>
          </p:cNvSpPr>
          <p:nvPr>
            <p:ph sz="half" idx="1"/>
          </p:nvPr>
        </p:nvSpPr>
        <p:spPr/>
        <p:txBody>
          <a:bodyPr/>
          <a:lstStyle/>
          <a:p>
            <a:pPr lvl="1"/>
            <a:r>
              <a:rPr lang="en-GB" sz="2000" dirty="0"/>
              <a:t>Hair colour</a:t>
            </a:r>
          </a:p>
          <a:p>
            <a:pPr lvl="1"/>
            <a:r>
              <a:rPr lang="en-GB" sz="2000" dirty="0"/>
              <a:t>Skin colour</a:t>
            </a:r>
          </a:p>
          <a:p>
            <a:pPr lvl="1"/>
            <a:r>
              <a:rPr lang="en-GB" sz="2000" dirty="0"/>
              <a:t>Height</a:t>
            </a:r>
          </a:p>
          <a:p>
            <a:pPr lvl="1"/>
            <a:r>
              <a:rPr lang="en-GB" sz="2000" dirty="0"/>
              <a:t>Weight</a:t>
            </a:r>
          </a:p>
          <a:p>
            <a:pPr lvl="1"/>
            <a:r>
              <a:rPr lang="en-GB" sz="2000" dirty="0"/>
              <a:t>Where you are from</a:t>
            </a:r>
          </a:p>
          <a:p>
            <a:pPr lvl="1"/>
            <a:r>
              <a:rPr lang="en-GB" sz="2000" dirty="0"/>
              <a:t>What you sound like</a:t>
            </a:r>
          </a:p>
          <a:p>
            <a:pPr lvl="1"/>
            <a:r>
              <a:rPr lang="en-GB" sz="2000" dirty="0"/>
              <a:t>Clothing</a:t>
            </a:r>
          </a:p>
          <a:p>
            <a:pPr lvl="1"/>
            <a:r>
              <a:rPr lang="en-GB" sz="2000" dirty="0"/>
              <a:t>Religion</a:t>
            </a:r>
          </a:p>
          <a:p>
            <a:pPr lvl="1"/>
            <a:r>
              <a:rPr lang="en-GB" sz="2000" dirty="0"/>
              <a:t>Sexual orientation (perceived or actual)</a:t>
            </a:r>
          </a:p>
          <a:p>
            <a:endParaRPr lang="en-GB" dirty="0"/>
          </a:p>
        </p:txBody>
      </p:sp>
      <p:sp>
        <p:nvSpPr>
          <p:cNvPr id="4" name="Content Placeholder 3">
            <a:extLst>
              <a:ext uri="{FF2B5EF4-FFF2-40B4-BE49-F238E27FC236}">
                <a16:creationId xmlns:a16="http://schemas.microsoft.com/office/drawing/2014/main" id="{520928A1-61B6-4A08-AD99-9615661F7767}"/>
              </a:ext>
            </a:extLst>
          </p:cNvPr>
          <p:cNvSpPr>
            <a:spLocks noGrp="1"/>
          </p:cNvSpPr>
          <p:nvPr>
            <p:ph sz="half" idx="2"/>
          </p:nvPr>
        </p:nvSpPr>
        <p:spPr/>
        <p:txBody>
          <a:bodyPr/>
          <a:lstStyle/>
          <a:p>
            <a:r>
              <a:rPr lang="en-GB" dirty="0"/>
              <a:t>Low self esteem</a:t>
            </a:r>
          </a:p>
          <a:p>
            <a:r>
              <a:rPr lang="en-GB" dirty="0"/>
              <a:t>Low confidence</a:t>
            </a:r>
          </a:p>
          <a:p>
            <a:r>
              <a:rPr lang="en-GB" dirty="0"/>
              <a:t>No or few friends</a:t>
            </a:r>
          </a:p>
          <a:p>
            <a:r>
              <a:rPr lang="en-GB" dirty="0"/>
              <a:t>Low academic achievement</a:t>
            </a:r>
          </a:p>
          <a:p>
            <a:r>
              <a:rPr lang="en-GB" dirty="0"/>
              <a:t>High academic achievement</a:t>
            </a:r>
          </a:p>
          <a:p>
            <a:r>
              <a:rPr lang="en-GB" dirty="0"/>
              <a:t>Deprived backgrounds</a:t>
            </a:r>
          </a:p>
          <a:p>
            <a:r>
              <a:rPr lang="en-GB" dirty="0"/>
              <a:t>Young carers</a:t>
            </a:r>
          </a:p>
          <a:p>
            <a:r>
              <a:rPr lang="en-GB" dirty="0"/>
              <a:t>Additional learning need or disabilities</a:t>
            </a:r>
          </a:p>
          <a:p>
            <a:endParaRPr lang="en-GB" dirty="0"/>
          </a:p>
          <a:p>
            <a:endParaRPr lang="en-GB" dirty="0"/>
          </a:p>
        </p:txBody>
      </p:sp>
    </p:spTree>
    <p:extLst>
      <p:ext uri="{BB962C8B-B14F-4D97-AF65-F5344CB8AC3E}">
        <p14:creationId xmlns:p14="http://schemas.microsoft.com/office/powerpoint/2010/main" val="2915815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0" end="0"/>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4">
                                            <p:txEl>
                                              <p:pRg st="1" end="1"/>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4">
                                            <p:txEl>
                                              <p:pRg st="2" end="2"/>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4">
                                            <p:txEl>
                                              <p:pRg st="3" end="3"/>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4">
                                            <p:txEl>
                                              <p:pRg st="4" end="4"/>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4">
                                            <p:txEl>
                                              <p:pRg st="5" end="5"/>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4">
                                            <p:txEl>
                                              <p:pRg st="6" end="6"/>
                                            </p:txEl>
                                          </p:spTgt>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2A96A-8255-4885-BB28-43AD932BF1AC}"/>
              </a:ext>
            </a:extLst>
          </p:cNvPr>
          <p:cNvSpPr>
            <a:spLocks noGrp="1"/>
          </p:cNvSpPr>
          <p:nvPr>
            <p:ph type="title"/>
          </p:nvPr>
        </p:nvSpPr>
        <p:spPr/>
        <p:txBody>
          <a:bodyPr/>
          <a:lstStyle/>
          <a:p>
            <a:r>
              <a:rPr lang="en-GB" dirty="0"/>
              <a:t>So when is It not bullying?</a:t>
            </a:r>
          </a:p>
        </p:txBody>
      </p:sp>
      <p:sp>
        <p:nvSpPr>
          <p:cNvPr id="3" name="Content Placeholder 2">
            <a:extLst>
              <a:ext uri="{FF2B5EF4-FFF2-40B4-BE49-F238E27FC236}">
                <a16:creationId xmlns:a16="http://schemas.microsoft.com/office/drawing/2014/main" id="{2B2CD428-F713-4238-8F5A-EAFDFF9BBCF2}"/>
              </a:ext>
            </a:extLst>
          </p:cNvPr>
          <p:cNvSpPr>
            <a:spLocks noGrp="1"/>
          </p:cNvSpPr>
          <p:nvPr>
            <p:ph idx="1"/>
          </p:nvPr>
        </p:nvSpPr>
        <p:spPr/>
        <p:txBody>
          <a:bodyPr/>
          <a:lstStyle/>
          <a:p>
            <a:r>
              <a:rPr lang="en-GB" dirty="0"/>
              <a:t>If it’s a ‘one off’ incident</a:t>
            </a:r>
          </a:p>
          <a:p>
            <a:r>
              <a:rPr lang="en-GB" dirty="0"/>
              <a:t>When two or more people have argued</a:t>
            </a:r>
          </a:p>
          <a:p>
            <a:r>
              <a:rPr lang="en-GB" dirty="0"/>
              <a:t>When people don’t get along</a:t>
            </a:r>
          </a:p>
          <a:p>
            <a:r>
              <a:rPr lang="en-GB" dirty="0"/>
              <a:t>People not liking one another</a:t>
            </a:r>
          </a:p>
          <a:p>
            <a:r>
              <a:rPr lang="en-GB" dirty="0"/>
              <a:t>When a young person does not want to hang out with another</a:t>
            </a:r>
          </a:p>
          <a:p>
            <a:r>
              <a:rPr lang="en-GB" dirty="0"/>
              <a:t>When a young person does not want to invite another to their party</a:t>
            </a:r>
          </a:p>
          <a:p>
            <a:r>
              <a:rPr lang="en-GB" dirty="0"/>
              <a:t>Boisterous behaviour</a:t>
            </a:r>
          </a:p>
        </p:txBody>
      </p:sp>
    </p:spTree>
    <p:extLst>
      <p:ext uri="{BB962C8B-B14F-4D97-AF65-F5344CB8AC3E}">
        <p14:creationId xmlns:p14="http://schemas.microsoft.com/office/powerpoint/2010/main" val="225038472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ED151F-5FBE-45A3-B108-7C2E2353470B}"/>
              </a:ext>
            </a:extLst>
          </p:cNvPr>
          <p:cNvSpPr>
            <a:spLocks noGrp="1"/>
          </p:cNvSpPr>
          <p:nvPr>
            <p:ph type="title"/>
          </p:nvPr>
        </p:nvSpPr>
        <p:spPr/>
        <p:txBody>
          <a:bodyPr/>
          <a:lstStyle/>
          <a:p>
            <a:r>
              <a:rPr lang="en-GB" dirty="0"/>
              <a:t>Why bully?</a:t>
            </a:r>
          </a:p>
        </p:txBody>
      </p:sp>
      <p:sp>
        <p:nvSpPr>
          <p:cNvPr id="3" name="Content Placeholder 2">
            <a:extLst>
              <a:ext uri="{FF2B5EF4-FFF2-40B4-BE49-F238E27FC236}">
                <a16:creationId xmlns:a16="http://schemas.microsoft.com/office/drawing/2014/main" id="{F49C3772-055D-4F30-A7C7-0DD2E61D8A46}"/>
              </a:ext>
            </a:extLst>
          </p:cNvPr>
          <p:cNvSpPr>
            <a:spLocks noGrp="1"/>
          </p:cNvSpPr>
          <p:nvPr>
            <p:ph idx="1"/>
          </p:nvPr>
        </p:nvSpPr>
        <p:spPr>
          <a:xfrm>
            <a:off x="1069848" y="1762125"/>
            <a:ext cx="10058400" cy="4410075"/>
          </a:xfrm>
        </p:spPr>
        <p:txBody>
          <a:bodyPr>
            <a:normAutofit fontScale="92500" lnSpcReduction="20000"/>
          </a:bodyPr>
          <a:lstStyle/>
          <a:p>
            <a:r>
              <a:rPr lang="en-GB" dirty="0"/>
              <a:t>Power</a:t>
            </a:r>
          </a:p>
          <a:p>
            <a:r>
              <a:rPr lang="en-GB" dirty="0"/>
              <a:t>Control</a:t>
            </a:r>
          </a:p>
          <a:p>
            <a:r>
              <a:rPr lang="en-GB" dirty="0"/>
              <a:t>Self preservation</a:t>
            </a:r>
          </a:p>
          <a:p>
            <a:r>
              <a:rPr lang="en-GB" dirty="0"/>
              <a:t>Big egos (thinking they’re better or more important than others)</a:t>
            </a:r>
          </a:p>
          <a:p>
            <a:r>
              <a:rPr lang="en-GB" dirty="0"/>
              <a:t>Direct hurt and frustrations out at others</a:t>
            </a:r>
          </a:p>
          <a:p>
            <a:r>
              <a:rPr lang="en-GB" dirty="0"/>
              <a:t>Tough, hard or cool image to maintain</a:t>
            </a:r>
          </a:p>
          <a:p>
            <a:r>
              <a:rPr lang="en-GB" dirty="0"/>
              <a:t>Attention</a:t>
            </a:r>
          </a:p>
          <a:p>
            <a:r>
              <a:rPr lang="en-GB" dirty="0"/>
              <a:t>Jealousy</a:t>
            </a:r>
          </a:p>
          <a:p>
            <a:r>
              <a:rPr lang="en-GB" dirty="0"/>
              <a:t>Background or family situation</a:t>
            </a:r>
          </a:p>
          <a:p>
            <a:r>
              <a:rPr lang="en-GB" dirty="0"/>
              <a:t>Learnt behaviours</a:t>
            </a:r>
          </a:p>
          <a:p>
            <a:r>
              <a:rPr lang="en-GB" dirty="0"/>
              <a:t>Victims themselves</a:t>
            </a:r>
          </a:p>
          <a:p>
            <a:r>
              <a:rPr lang="en-GB" dirty="0"/>
              <a:t>Low self esteem</a:t>
            </a:r>
          </a:p>
          <a:p>
            <a:endParaRPr lang="en-GB" dirty="0"/>
          </a:p>
          <a:p>
            <a:endParaRPr lang="en-GB" dirty="0"/>
          </a:p>
          <a:p>
            <a:endParaRPr lang="en-GB" dirty="0"/>
          </a:p>
        </p:txBody>
      </p:sp>
    </p:spTree>
    <p:extLst>
      <p:ext uri="{BB962C8B-B14F-4D97-AF65-F5344CB8AC3E}">
        <p14:creationId xmlns:p14="http://schemas.microsoft.com/office/powerpoint/2010/main" val="3624353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89E4A-02D3-4BCB-B8DD-26FBEA6A6081}"/>
              </a:ext>
            </a:extLst>
          </p:cNvPr>
          <p:cNvSpPr>
            <a:spLocks noGrp="1"/>
          </p:cNvSpPr>
          <p:nvPr>
            <p:ph type="title"/>
          </p:nvPr>
        </p:nvSpPr>
        <p:spPr/>
        <p:txBody>
          <a:bodyPr/>
          <a:lstStyle/>
          <a:p>
            <a:r>
              <a:rPr lang="en-GB" dirty="0">
                <a:hlinkClick r:id="rId2"/>
              </a:rPr>
              <a:t>https://www.youtube.com/watch?v=oBDy0rL9BMY</a:t>
            </a:r>
            <a:r>
              <a:rPr lang="en-GB" dirty="0"/>
              <a:t> </a:t>
            </a:r>
          </a:p>
        </p:txBody>
      </p:sp>
      <p:sp>
        <p:nvSpPr>
          <p:cNvPr id="3" name="Text Placeholder 2">
            <a:extLst>
              <a:ext uri="{FF2B5EF4-FFF2-40B4-BE49-F238E27FC236}">
                <a16:creationId xmlns:a16="http://schemas.microsoft.com/office/drawing/2014/main" id="{FDC844CD-5C62-46CF-BFED-0D66434B4360}"/>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05700107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BFEB43-A6CD-498F-9AB7-5F013312BEDB}"/>
              </a:ext>
            </a:extLst>
          </p:cNvPr>
          <p:cNvSpPr>
            <a:spLocks noGrp="1"/>
          </p:cNvSpPr>
          <p:nvPr>
            <p:ph type="title"/>
          </p:nvPr>
        </p:nvSpPr>
        <p:spPr/>
        <p:txBody>
          <a:bodyPr/>
          <a:lstStyle/>
          <a:p>
            <a:r>
              <a:rPr lang="en-GB" dirty="0"/>
              <a:t>Helpful resources</a:t>
            </a:r>
          </a:p>
        </p:txBody>
      </p:sp>
      <p:sp>
        <p:nvSpPr>
          <p:cNvPr id="3" name="Content Placeholder 2">
            <a:extLst>
              <a:ext uri="{FF2B5EF4-FFF2-40B4-BE49-F238E27FC236}">
                <a16:creationId xmlns:a16="http://schemas.microsoft.com/office/drawing/2014/main" id="{188607C6-7743-4F4C-94BB-4AA809B0D406}"/>
              </a:ext>
            </a:extLst>
          </p:cNvPr>
          <p:cNvSpPr>
            <a:spLocks noGrp="1"/>
          </p:cNvSpPr>
          <p:nvPr>
            <p:ph sz="half" idx="1"/>
          </p:nvPr>
        </p:nvSpPr>
        <p:spPr>
          <a:xfrm>
            <a:off x="288798" y="2194559"/>
            <a:ext cx="5692902" cy="4558665"/>
          </a:xfrm>
        </p:spPr>
        <p:txBody>
          <a:bodyPr>
            <a:normAutofit fontScale="92500" lnSpcReduction="20000"/>
          </a:bodyPr>
          <a:lstStyle/>
          <a:p>
            <a:r>
              <a:rPr lang="en-GB" b="1" dirty="0"/>
              <a:t>Bully Busters</a:t>
            </a:r>
          </a:p>
          <a:p>
            <a:pPr marL="0" indent="0">
              <a:buNone/>
            </a:pPr>
            <a:r>
              <a:rPr lang="en-GB" dirty="0">
                <a:hlinkClick r:id="" action="ppaction://noaction"/>
              </a:rPr>
              <a:t>www.bullybusters.org.uk/</a:t>
            </a:r>
            <a:endParaRPr lang="en-GB" dirty="0"/>
          </a:p>
          <a:p>
            <a:r>
              <a:rPr lang="en-GB" b="1" dirty="0"/>
              <a:t>Bullying </a:t>
            </a:r>
            <a:r>
              <a:rPr lang="en-GB" b="1" dirty="0" err="1"/>
              <a:t>Uk</a:t>
            </a:r>
            <a:endParaRPr lang="en-GB" b="1" dirty="0"/>
          </a:p>
          <a:p>
            <a:pPr marL="0" indent="0">
              <a:buNone/>
            </a:pPr>
            <a:r>
              <a:rPr lang="en-GB" dirty="0">
                <a:hlinkClick r:id="rId2"/>
              </a:rPr>
              <a:t>www.bullying.co.uk/</a:t>
            </a:r>
            <a:endParaRPr lang="en-GB" dirty="0"/>
          </a:p>
          <a:p>
            <a:r>
              <a:rPr lang="en-GB" b="1" dirty="0"/>
              <a:t>Kids against Bullying</a:t>
            </a:r>
          </a:p>
          <a:p>
            <a:pPr marL="0" indent="0">
              <a:buNone/>
            </a:pPr>
            <a:r>
              <a:rPr lang="en-GB" dirty="0">
                <a:hlinkClick r:id="rId3"/>
              </a:rPr>
              <a:t>www.pacerkidsagainstbullying.org/kab/</a:t>
            </a:r>
            <a:endParaRPr lang="en-GB" dirty="0"/>
          </a:p>
          <a:p>
            <a:r>
              <a:rPr lang="en-GB" b="1" dirty="0"/>
              <a:t>NSPCC</a:t>
            </a:r>
          </a:p>
          <a:p>
            <a:pPr marL="0" indent="0">
              <a:buNone/>
            </a:pPr>
            <a:r>
              <a:rPr lang="en-GB" dirty="0">
                <a:hlinkClick r:id="rId4"/>
              </a:rPr>
              <a:t>www.nspcc.org.uk</a:t>
            </a:r>
            <a:endParaRPr lang="en-GB" b="1" dirty="0"/>
          </a:p>
          <a:p>
            <a:r>
              <a:rPr lang="en-GB" b="1" dirty="0"/>
              <a:t>Stop Bullying</a:t>
            </a:r>
          </a:p>
          <a:p>
            <a:pPr marL="0" indent="0">
              <a:buNone/>
            </a:pPr>
            <a:r>
              <a:rPr lang="en-GB" dirty="0"/>
              <a:t> </a:t>
            </a:r>
            <a:r>
              <a:rPr lang="en-GB" dirty="0">
                <a:hlinkClick r:id="rId5"/>
              </a:rPr>
              <a:t>www.stopbullying.gov</a:t>
            </a:r>
            <a:endParaRPr lang="en-GB" dirty="0"/>
          </a:p>
          <a:p>
            <a:r>
              <a:rPr lang="en-GB" b="1" dirty="0"/>
              <a:t>Kidscape</a:t>
            </a:r>
          </a:p>
          <a:p>
            <a:pPr marL="0" indent="0">
              <a:buNone/>
            </a:pPr>
            <a:r>
              <a:rPr lang="en-GB" dirty="0">
                <a:hlinkClick r:id="rId6"/>
              </a:rPr>
              <a:t>https://www.kidscape.org.uk/kidscape-programmes/</a:t>
            </a:r>
            <a:r>
              <a:rPr lang="en-GB" dirty="0"/>
              <a:t> </a:t>
            </a:r>
          </a:p>
          <a:p>
            <a:endParaRPr lang="en-GB" b="1" dirty="0"/>
          </a:p>
          <a:p>
            <a:endParaRPr lang="en-GB" b="1" dirty="0"/>
          </a:p>
          <a:p>
            <a:pPr marL="0" indent="0">
              <a:buNone/>
            </a:pPr>
            <a:endParaRPr lang="en-GB" b="1" dirty="0"/>
          </a:p>
          <a:p>
            <a:endParaRPr lang="en-GB" dirty="0"/>
          </a:p>
        </p:txBody>
      </p:sp>
      <p:sp>
        <p:nvSpPr>
          <p:cNvPr id="4" name="Content Placeholder 3">
            <a:extLst>
              <a:ext uri="{FF2B5EF4-FFF2-40B4-BE49-F238E27FC236}">
                <a16:creationId xmlns:a16="http://schemas.microsoft.com/office/drawing/2014/main" id="{E6C7A60D-CE6B-4C6D-8DA3-D8AA6341F1B1}"/>
              </a:ext>
            </a:extLst>
          </p:cNvPr>
          <p:cNvSpPr>
            <a:spLocks noGrp="1"/>
          </p:cNvSpPr>
          <p:nvPr>
            <p:ph sz="half" idx="2"/>
          </p:nvPr>
        </p:nvSpPr>
        <p:spPr>
          <a:xfrm>
            <a:off x="6096000" y="2204085"/>
            <a:ext cx="5692902" cy="3977640"/>
          </a:xfrm>
        </p:spPr>
        <p:txBody>
          <a:bodyPr>
            <a:normAutofit fontScale="92500" lnSpcReduction="20000"/>
          </a:bodyPr>
          <a:lstStyle/>
          <a:p>
            <a:r>
              <a:rPr lang="en-GB" b="1" dirty="0"/>
              <a:t>Anti  Bullying Alliance</a:t>
            </a:r>
          </a:p>
          <a:p>
            <a:pPr marL="0" indent="0">
              <a:buNone/>
            </a:pPr>
            <a:r>
              <a:rPr lang="en-GB" dirty="0">
                <a:hlinkClick r:id="rId7"/>
              </a:rPr>
              <a:t>anti-bullyingalliance.org.uk/anti-bullying-week/</a:t>
            </a:r>
            <a:endParaRPr lang="en-GB" b="1" dirty="0"/>
          </a:p>
          <a:p>
            <a:r>
              <a:rPr lang="en-GB" b="1" dirty="0"/>
              <a:t> Childline</a:t>
            </a:r>
          </a:p>
          <a:p>
            <a:pPr marL="0" indent="0">
              <a:buNone/>
            </a:pPr>
            <a:r>
              <a:rPr lang="en-GB" dirty="0">
                <a:hlinkClick r:id="rId8"/>
              </a:rPr>
              <a:t>www.childline.org.uk/</a:t>
            </a:r>
            <a:endParaRPr lang="en-GB" b="1" dirty="0"/>
          </a:p>
          <a:p>
            <a:r>
              <a:rPr lang="en-GB" b="1" dirty="0"/>
              <a:t>Action Work</a:t>
            </a:r>
          </a:p>
          <a:p>
            <a:pPr marL="0" indent="0">
              <a:buNone/>
            </a:pPr>
            <a:r>
              <a:rPr lang="en-GB" dirty="0">
                <a:solidFill>
                  <a:schemeClr val="accent1">
                    <a:lumMod val="50000"/>
                  </a:schemeClr>
                </a:solidFill>
                <a:hlinkClick r:id="rId9"/>
              </a:rPr>
              <a:t>www.actionwork.com/</a:t>
            </a:r>
            <a:endParaRPr lang="en-GB" b="1" dirty="0"/>
          </a:p>
          <a:p>
            <a:r>
              <a:rPr lang="en-GB" b="1" dirty="0"/>
              <a:t>Anti Bullying Network</a:t>
            </a:r>
          </a:p>
          <a:p>
            <a:pPr marL="0" indent="0">
              <a:buNone/>
            </a:pPr>
            <a:r>
              <a:rPr lang="en-GB" dirty="0">
                <a:hlinkClick r:id="rId10"/>
              </a:rPr>
              <a:t>www.antibullying.net/circletime.htm</a:t>
            </a:r>
            <a:endParaRPr lang="en-GB" b="1" dirty="0"/>
          </a:p>
          <a:p>
            <a:r>
              <a:rPr lang="en-GB" b="1" dirty="0"/>
              <a:t>Stomp it out</a:t>
            </a:r>
          </a:p>
          <a:p>
            <a:pPr marL="0" indent="0">
              <a:buNone/>
            </a:pPr>
            <a:r>
              <a:rPr lang="en-GB" dirty="0">
                <a:hlinkClick r:id="rId11"/>
              </a:rPr>
              <a:t>www.stompoutbullying.org/index.php/campaigns/national-bullying-prevention-awareness-month/</a:t>
            </a:r>
            <a:endParaRPr lang="en-GB" dirty="0"/>
          </a:p>
          <a:p>
            <a:pPr marL="0" indent="0">
              <a:buNone/>
            </a:pPr>
            <a:endParaRPr lang="en-GB" b="1" dirty="0"/>
          </a:p>
          <a:p>
            <a:endParaRPr lang="en-GB" b="1" dirty="0"/>
          </a:p>
          <a:p>
            <a:endParaRPr lang="en-GB" dirty="0"/>
          </a:p>
        </p:txBody>
      </p:sp>
    </p:spTree>
    <p:extLst>
      <p:ext uri="{BB962C8B-B14F-4D97-AF65-F5344CB8AC3E}">
        <p14:creationId xmlns:p14="http://schemas.microsoft.com/office/powerpoint/2010/main" val="407613756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F68C7-38EF-49F0-AEA3-959B569539D2}"/>
              </a:ext>
            </a:extLst>
          </p:cNvPr>
          <p:cNvSpPr>
            <a:spLocks noGrp="1"/>
          </p:cNvSpPr>
          <p:nvPr>
            <p:ph type="title"/>
          </p:nvPr>
        </p:nvSpPr>
        <p:spPr/>
        <p:txBody>
          <a:bodyPr/>
          <a:lstStyle/>
          <a:p>
            <a:r>
              <a:rPr lang="en-GB" dirty="0"/>
              <a:t>For next Thursday	</a:t>
            </a:r>
          </a:p>
        </p:txBody>
      </p:sp>
      <p:sp>
        <p:nvSpPr>
          <p:cNvPr id="3" name="Content Placeholder 2">
            <a:extLst>
              <a:ext uri="{FF2B5EF4-FFF2-40B4-BE49-F238E27FC236}">
                <a16:creationId xmlns:a16="http://schemas.microsoft.com/office/drawing/2014/main" id="{F75E49A6-8920-4B5B-B714-C475AF9C7681}"/>
              </a:ext>
            </a:extLst>
          </p:cNvPr>
          <p:cNvSpPr>
            <a:spLocks noGrp="1"/>
          </p:cNvSpPr>
          <p:nvPr>
            <p:ph idx="1"/>
          </p:nvPr>
        </p:nvSpPr>
        <p:spPr/>
        <p:txBody>
          <a:bodyPr/>
          <a:lstStyle/>
          <a:p>
            <a:r>
              <a:rPr lang="en-GB" dirty="0"/>
              <a:t>Look at ACEs and consider how it might affect young peoples health and wellbeing</a:t>
            </a:r>
          </a:p>
        </p:txBody>
      </p:sp>
    </p:spTree>
    <p:extLst>
      <p:ext uri="{BB962C8B-B14F-4D97-AF65-F5344CB8AC3E}">
        <p14:creationId xmlns:p14="http://schemas.microsoft.com/office/powerpoint/2010/main" val="226217880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docProps/app.xml><?xml version="1.0" encoding="utf-8"?>
<Properties xmlns="http://schemas.openxmlformats.org/officeDocument/2006/extended-properties" xmlns:vt="http://schemas.openxmlformats.org/officeDocument/2006/docPropsVTypes">
  <Template>TM03090434[[fn=Wood Type]]</Template>
  <TotalTime>339</TotalTime>
  <Words>2238</Words>
  <Application>Microsoft Office PowerPoint</Application>
  <PresentationFormat>Widescreen</PresentationFormat>
  <Paragraphs>304</Paragraphs>
  <Slides>40</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40</vt:i4>
      </vt:variant>
    </vt:vector>
  </HeadingPairs>
  <TitlesOfParts>
    <vt:vector size="48" baseType="lpstr">
      <vt:lpstr>Arial</vt:lpstr>
      <vt:lpstr>Calibri</vt:lpstr>
      <vt:lpstr>Rockwell</vt:lpstr>
      <vt:lpstr>Rockwell Condensed</vt:lpstr>
      <vt:lpstr>Symbol</vt:lpstr>
      <vt:lpstr>Times New Roman</vt:lpstr>
      <vt:lpstr>Wingdings</vt:lpstr>
      <vt:lpstr>Wood Type</vt:lpstr>
      <vt:lpstr>Ecyw6003 Young people in focus</vt:lpstr>
      <vt:lpstr>Lectures dates and times</vt:lpstr>
      <vt:lpstr>Module outline… what to expect</vt:lpstr>
      <vt:lpstr>aims</vt:lpstr>
      <vt:lpstr>Learning outcomes</vt:lpstr>
      <vt:lpstr>Indicative content</vt:lpstr>
      <vt:lpstr>Indicative content cont.</vt:lpstr>
      <vt:lpstr>Assessment </vt:lpstr>
      <vt:lpstr>Assessment advice</vt:lpstr>
      <vt:lpstr>Consider the following…</vt:lpstr>
      <vt:lpstr>Assessment times</vt:lpstr>
      <vt:lpstr>Issues facing young people today</vt:lpstr>
      <vt:lpstr>Group feedback question 1</vt:lpstr>
      <vt:lpstr>Group feedback question 2</vt:lpstr>
      <vt:lpstr>Group feedback Question 3</vt:lpstr>
      <vt:lpstr>Helpful resources</vt:lpstr>
      <vt:lpstr>Self Esteem and Confidence </vt:lpstr>
      <vt:lpstr>Group activity 10 mins</vt:lpstr>
      <vt:lpstr>Group Feedback What is your definition of self esteem?</vt:lpstr>
      <vt:lpstr>Self esteem is…  belief and confidence in your own ability and value</vt:lpstr>
      <vt:lpstr>What is self esteem</vt:lpstr>
      <vt:lpstr>PowerPoint Presentation</vt:lpstr>
      <vt:lpstr>Group Feedback  What is your definition of confidence</vt:lpstr>
      <vt:lpstr>Confidence is…  the feeling or belief that one can have faith in or rely on someone or something  </vt:lpstr>
      <vt:lpstr>What is confidence</vt:lpstr>
      <vt:lpstr>PowerPoint Presentation</vt:lpstr>
      <vt:lpstr>What influences confidence: 3 factors</vt:lpstr>
      <vt:lpstr>PowerPoint Presentation</vt:lpstr>
      <vt:lpstr>PowerPoint Presentation</vt:lpstr>
      <vt:lpstr>Bullying</vt:lpstr>
      <vt:lpstr>Group activity 10 mins</vt:lpstr>
      <vt:lpstr>Bullying is…</vt:lpstr>
      <vt:lpstr>WAG…(in schools)</vt:lpstr>
      <vt:lpstr>Types of bullying</vt:lpstr>
      <vt:lpstr>Who is likely to be bullied Anyone who is different. But what is different? </vt:lpstr>
      <vt:lpstr>So when is It not bullying?</vt:lpstr>
      <vt:lpstr>Why bully?</vt:lpstr>
      <vt:lpstr>https://www.youtube.com/watch?v=oBDy0rL9BMY </vt:lpstr>
      <vt:lpstr>Helpful resources</vt:lpstr>
      <vt:lpstr>For next Thursday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Ecyw6003 Young people in focus</dc:title>
  <dc:creator>katie gardner</dc:creator>
  <cp:lastModifiedBy>katie gardner</cp:lastModifiedBy>
  <cp:revision>32</cp:revision>
  <dcterms:created xsi:type="dcterms:W3CDTF">2021-01-21T09:30:17Z</dcterms:created>
  <dcterms:modified xsi:type="dcterms:W3CDTF">2022-02-02T21:28:28Z</dcterms:modified>
</cp:coreProperties>
</file>