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/>
  <p:notesSz cx="9928225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983" autoAdjust="0"/>
  </p:normalViewPr>
  <p:slideViewPr>
    <p:cSldViewPr>
      <p:cViewPr varScale="1">
        <p:scale>
          <a:sx n="53" d="100"/>
          <a:sy n="53" d="100"/>
        </p:scale>
        <p:origin x="179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y Lee" userId="daad0e0b-09b9-4b34-acfd-cbcebb93edf6" providerId="ADAL" clId="{44FED11D-1288-45DC-9234-D8979D215DDB}"/>
    <pc:docChg chg="undo custSel modSld">
      <pc:chgData name="Jay Lee" userId="daad0e0b-09b9-4b34-acfd-cbcebb93edf6" providerId="ADAL" clId="{44FED11D-1288-45DC-9234-D8979D215DDB}" dt="2025-04-11T09:14:44.336" v="2479" actId="20577"/>
      <pc:docMkLst>
        <pc:docMk/>
      </pc:docMkLst>
      <pc:sldChg chg="modSp mod">
        <pc:chgData name="Jay Lee" userId="daad0e0b-09b9-4b34-acfd-cbcebb93edf6" providerId="ADAL" clId="{44FED11D-1288-45DC-9234-D8979D215DDB}" dt="2025-04-11T06:25:10.081" v="1553" actId="20577"/>
        <pc:sldMkLst>
          <pc:docMk/>
          <pc:sldMk cId="0" sldId="256"/>
        </pc:sldMkLst>
        <pc:spChg chg="mod">
          <ac:chgData name="Jay Lee" userId="daad0e0b-09b9-4b34-acfd-cbcebb93edf6" providerId="ADAL" clId="{44FED11D-1288-45DC-9234-D8979D215DDB}" dt="2025-04-11T06:25:10.081" v="1553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mod modNotesTx">
        <pc:chgData name="Jay Lee" userId="daad0e0b-09b9-4b34-acfd-cbcebb93edf6" providerId="ADAL" clId="{44FED11D-1288-45DC-9234-D8979D215DDB}" dt="2025-04-11T09:14:09.475" v="2468" actId="20577"/>
        <pc:sldMkLst>
          <pc:docMk/>
          <pc:sldMk cId="0" sldId="257"/>
        </pc:sldMkLst>
        <pc:spChg chg="mod">
          <ac:chgData name="Jay Lee" userId="daad0e0b-09b9-4b34-acfd-cbcebb93edf6" providerId="ADAL" clId="{44FED11D-1288-45DC-9234-D8979D215DDB}" dt="2025-04-11T06:49:37.612" v="2432" actId="20577"/>
          <ac:spMkLst>
            <pc:docMk/>
            <pc:sldMk cId="0" sldId="257"/>
            <ac:spMk id="26" creationId="{00000000-0000-0000-0000-000000000000}"/>
          </ac:spMkLst>
        </pc:spChg>
      </pc:sldChg>
      <pc:sldChg chg="modSp mod modNotesTx">
        <pc:chgData name="Jay Lee" userId="daad0e0b-09b9-4b34-acfd-cbcebb93edf6" providerId="ADAL" clId="{44FED11D-1288-45DC-9234-D8979D215DDB}" dt="2025-04-11T09:14:11.290" v="2469" actId="20577"/>
        <pc:sldMkLst>
          <pc:docMk/>
          <pc:sldMk cId="0" sldId="258"/>
        </pc:sldMkLst>
        <pc:spChg chg="mod">
          <ac:chgData name="Jay Lee" userId="daad0e0b-09b9-4b34-acfd-cbcebb93edf6" providerId="ADAL" clId="{44FED11D-1288-45DC-9234-D8979D215DDB}" dt="2025-04-11T02:00:13.708" v="14" actId="5793"/>
          <ac:spMkLst>
            <pc:docMk/>
            <pc:sldMk cId="0" sldId="258"/>
            <ac:spMk id="9" creationId="{00000000-0000-0000-0000-000000000000}"/>
          </ac:spMkLst>
        </pc:spChg>
      </pc:sldChg>
      <pc:sldChg chg="delSp modSp mod modNotesTx">
        <pc:chgData name="Jay Lee" userId="daad0e0b-09b9-4b34-acfd-cbcebb93edf6" providerId="ADAL" clId="{44FED11D-1288-45DC-9234-D8979D215DDB}" dt="2025-04-11T09:14:13.035" v="2470" actId="20577"/>
        <pc:sldMkLst>
          <pc:docMk/>
          <pc:sldMk cId="0" sldId="259"/>
        </pc:sldMkLst>
        <pc:spChg chg="mod">
          <ac:chgData name="Jay Lee" userId="daad0e0b-09b9-4b34-acfd-cbcebb93edf6" providerId="ADAL" clId="{44FED11D-1288-45DC-9234-D8979D215DDB}" dt="2025-04-11T06:35:09.294" v="2171" actId="20577"/>
          <ac:spMkLst>
            <pc:docMk/>
            <pc:sldMk cId="0" sldId="259"/>
            <ac:spMk id="11" creationId="{00000000-0000-0000-0000-000000000000}"/>
          </ac:spMkLst>
        </pc:spChg>
        <pc:picChg chg="del">
          <ac:chgData name="Jay Lee" userId="daad0e0b-09b9-4b34-acfd-cbcebb93edf6" providerId="ADAL" clId="{44FED11D-1288-45DC-9234-D8979D215DDB}" dt="2025-04-11T02:00:44.822" v="19" actId="478"/>
          <ac:picMkLst>
            <pc:docMk/>
            <pc:sldMk cId="0" sldId="259"/>
            <ac:picMk id="10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2:00:45.682" v="20" actId="478"/>
          <ac:picMkLst>
            <pc:docMk/>
            <pc:sldMk cId="0" sldId="259"/>
            <ac:picMk id="12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2:00:46.362" v="21" actId="478"/>
          <ac:picMkLst>
            <pc:docMk/>
            <pc:sldMk cId="0" sldId="259"/>
            <ac:picMk id="13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2:00:39.111" v="17" actId="478"/>
          <ac:picMkLst>
            <pc:docMk/>
            <pc:sldMk cId="0" sldId="259"/>
            <ac:picMk id="14" creationId="{00000000-0000-0000-0000-000000000000}"/>
          </ac:picMkLst>
        </pc:picChg>
      </pc:sldChg>
      <pc:sldChg chg="delSp modSp mod modNotesTx">
        <pc:chgData name="Jay Lee" userId="daad0e0b-09b9-4b34-acfd-cbcebb93edf6" providerId="ADAL" clId="{44FED11D-1288-45DC-9234-D8979D215DDB}" dt="2025-04-11T09:14:14.874" v="2471" actId="20577"/>
        <pc:sldMkLst>
          <pc:docMk/>
          <pc:sldMk cId="0" sldId="260"/>
        </pc:sldMkLst>
        <pc:spChg chg="mod">
          <ac:chgData name="Jay Lee" userId="daad0e0b-09b9-4b34-acfd-cbcebb93edf6" providerId="ADAL" clId="{44FED11D-1288-45DC-9234-D8979D215DDB}" dt="2025-04-11T02:07:01.925" v="268" actId="5793"/>
          <ac:spMkLst>
            <pc:docMk/>
            <pc:sldMk cId="0" sldId="260"/>
            <ac:spMk id="21" creationId="{00000000-0000-0000-0000-000000000000}"/>
          </ac:spMkLst>
        </pc:spChg>
        <pc:spChg chg="mod">
          <ac:chgData name="Jay Lee" userId="daad0e0b-09b9-4b34-acfd-cbcebb93edf6" providerId="ADAL" clId="{44FED11D-1288-45DC-9234-D8979D215DDB}" dt="2025-04-11T02:07:44.861" v="273" actId="1076"/>
          <ac:spMkLst>
            <pc:docMk/>
            <pc:sldMk cId="0" sldId="260"/>
            <ac:spMk id="26" creationId="{00000000-0000-0000-0000-000000000000}"/>
          </ac:spMkLst>
        </pc:spChg>
        <pc:grpChg chg="mod">
          <ac:chgData name="Jay Lee" userId="daad0e0b-09b9-4b34-acfd-cbcebb93edf6" providerId="ADAL" clId="{44FED11D-1288-45DC-9234-D8979D215DDB}" dt="2025-04-11T02:07:48.073" v="275" actId="14100"/>
          <ac:grpSpMkLst>
            <pc:docMk/>
            <pc:sldMk cId="0" sldId="260"/>
            <ac:grpSpMk id="16" creationId="{00000000-0000-0000-0000-000000000000}"/>
          </ac:grpSpMkLst>
        </pc:grpChg>
        <pc:picChg chg="mod">
          <ac:chgData name="Jay Lee" userId="daad0e0b-09b9-4b34-acfd-cbcebb93edf6" providerId="ADAL" clId="{44FED11D-1288-45DC-9234-D8979D215DDB}" dt="2025-04-11T02:07:34.845" v="272" actId="14100"/>
          <ac:picMkLst>
            <pc:docMk/>
            <pc:sldMk cId="0" sldId="260"/>
            <ac:picMk id="18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2:05:59.336" v="258" actId="478"/>
          <ac:picMkLst>
            <pc:docMk/>
            <pc:sldMk cId="0" sldId="260"/>
            <ac:picMk id="20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2:05:57.446" v="257" actId="478"/>
          <ac:picMkLst>
            <pc:docMk/>
            <pc:sldMk cId="0" sldId="260"/>
            <ac:picMk id="22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2:06:00.008" v="259" actId="478"/>
          <ac:picMkLst>
            <pc:docMk/>
            <pc:sldMk cId="0" sldId="260"/>
            <ac:picMk id="23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2:06:00.856" v="260" actId="478"/>
          <ac:picMkLst>
            <pc:docMk/>
            <pc:sldMk cId="0" sldId="260"/>
            <ac:picMk id="24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2:06:01.786" v="261" actId="478"/>
          <ac:picMkLst>
            <pc:docMk/>
            <pc:sldMk cId="0" sldId="260"/>
            <ac:picMk id="25" creationId="{00000000-0000-0000-0000-000000000000}"/>
          </ac:picMkLst>
        </pc:picChg>
      </pc:sldChg>
      <pc:sldChg chg="modSp mod modNotesTx">
        <pc:chgData name="Jay Lee" userId="daad0e0b-09b9-4b34-acfd-cbcebb93edf6" providerId="ADAL" clId="{44FED11D-1288-45DC-9234-D8979D215DDB}" dt="2025-04-11T09:14:31.422" v="2472" actId="20577"/>
        <pc:sldMkLst>
          <pc:docMk/>
          <pc:sldMk cId="0" sldId="261"/>
        </pc:sldMkLst>
        <pc:spChg chg="mod">
          <ac:chgData name="Jay Lee" userId="daad0e0b-09b9-4b34-acfd-cbcebb93edf6" providerId="ADAL" clId="{44FED11D-1288-45DC-9234-D8979D215DDB}" dt="2025-04-11T06:35:33.614" v="2172" actId="120"/>
          <ac:spMkLst>
            <pc:docMk/>
            <pc:sldMk cId="0" sldId="261"/>
            <ac:spMk id="7" creationId="{00000000-0000-0000-0000-000000000000}"/>
          </ac:spMkLst>
        </pc:spChg>
      </pc:sldChg>
      <pc:sldChg chg="delSp modSp mod modNotesTx">
        <pc:chgData name="Jay Lee" userId="daad0e0b-09b9-4b34-acfd-cbcebb93edf6" providerId="ADAL" clId="{44FED11D-1288-45DC-9234-D8979D215DDB}" dt="2025-04-11T09:14:33.110" v="2473" actId="20577"/>
        <pc:sldMkLst>
          <pc:docMk/>
          <pc:sldMk cId="0" sldId="262"/>
        </pc:sldMkLst>
        <pc:spChg chg="mod">
          <ac:chgData name="Jay Lee" userId="daad0e0b-09b9-4b34-acfd-cbcebb93edf6" providerId="ADAL" clId="{44FED11D-1288-45DC-9234-D8979D215DDB}" dt="2025-04-11T06:54:35.564" v="2459" actId="1076"/>
          <ac:spMkLst>
            <pc:docMk/>
            <pc:sldMk cId="0" sldId="262"/>
            <ac:spMk id="6" creationId="{00000000-0000-0000-0000-000000000000}"/>
          </ac:spMkLst>
        </pc:spChg>
        <pc:spChg chg="mod">
          <ac:chgData name="Jay Lee" userId="daad0e0b-09b9-4b34-acfd-cbcebb93edf6" providerId="ADAL" clId="{44FED11D-1288-45DC-9234-D8979D215DDB}" dt="2025-04-11T06:35:46.982" v="2173" actId="20577"/>
          <ac:spMkLst>
            <pc:docMk/>
            <pc:sldMk cId="0" sldId="262"/>
            <ac:spMk id="11" creationId="{00000000-0000-0000-0000-000000000000}"/>
          </ac:spMkLst>
        </pc:spChg>
        <pc:grpChg chg="del">
          <ac:chgData name="Jay Lee" userId="daad0e0b-09b9-4b34-acfd-cbcebb93edf6" providerId="ADAL" clId="{44FED11D-1288-45DC-9234-D8979D215DDB}" dt="2025-04-11T03:12:09.627" v="674" actId="478"/>
          <ac:grpSpMkLst>
            <pc:docMk/>
            <pc:sldMk cId="0" sldId="262"/>
            <ac:grpSpMk id="7" creationId="{00000000-0000-0000-0000-000000000000}"/>
          </ac:grpSpMkLst>
        </pc:grpChg>
        <pc:picChg chg="del">
          <ac:chgData name="Jay Lee" userId="daad0e0b-09b9-4b34-acfd-cbcebb93edf6" providerId="ADAL" clId="{44FED11D-1288-45DC-9234-D8979D215DDB}" dt="2025-04-11T03:12:10.487" v="675" actId="478"/>
          <ac:picMkLst>
            <pc:docMk/>
            <pc:sldMk cId="0" sldId="262"/>
            <ac:picMk id="12" creationId="{00000000-0000-0000-0000-000000000000}"/>
          </ac:picMkLst>
        </pc:picChg>
      </pc:sldChg>
      <pc:sldChg chg="addSp delSp modSp mod modNotesTx">
        <pc:chgData name="Jay Lee" userId="daad0e0b-09b9-4b34-acfd-cbcebb93edf6" providerId="ADAL" clId="{44FED11D-1288-45DC-9234-D8979D215DDB}" dt="2025-04-11T09:14:35.266" v="2474" actId="20577"/>
        <pc:sldMkLst>
          <pc:docMk/>
          <pc:sldMk cId="0" sldId="263"/>
        </pc:sldMkLst>
        <pc:spChg chg="del mod">
          <ac:chgData name="Jay Lee" userId="daad0e0b-09b9-4b34-acfd-cbcebb93edf6" providerId="ADAL" clId="{44FED11D-1288-45DC-9234-D8979D215DDB}" dt="2025-04-11T06:53:44.117" v="2453" actId="478"/>
          <ac:spMkLst>
            <pc:docMk/>
            <pc:sldMk cId="0" sldId="263"/>
            <ac:spMk id="11" creationId="{00000000-0000-0000-0000-000000000000}"/>
          </ac:spMkLst>
        </pc:spChg>
        <pc:spChg chg="mod">
          <ac:chgData name="Jay Lee" userId="daad0e0b-09b9-4b34-acfd-cbcebb93edf6" providerId="ADAL" clId="{44FED11D-1288-45DC-9234-D8979D215DDB}" dt="2025-04-11T06:52:15.634" v="2434" actId="1076"/>
          <ac:spMkLst>
            <pc:docMk/>
            <pc:sldMk cId="0" sldId="263"/>
            <ac:spMk id="18" creationId="{00000000-0000-0000-0000-000000000000}"/>
          </ac:spMkLst>
        </pc:spChg>
        <pc:spChg chg="add mod">
          <ac:chgData name="Jay Lee" userId="daad0e0b-09b9-4b34-acfd-cbcebb93edf6" providerId="ADAL" clId="{44FED11D-1288-45DC-9234-D8979D215DDB}" dt="2025-04-11T06:53:50.128" v="2456" actId="1076"/>
          <ac:spMkLst>
            <pc:docMk/>
            <pc:sldMk cId="0" sldId="263"/>
            <ac:spMk id="19" creationId="{11A413B4-B734-6295-E900-36844EE7BE7C}"/>
          </ac:spMkLst>
        </pc:spChg>
        <pc:spChg chg="add del mod">
          <ac:chgData name="Jay Lee" userId="daad0e0b-09b9-4b34-acfd-cbcebb93edf6" providerId="ADAL" clId="{44FED11D-1288-45DC-9234-D8979D215DDB}" dt="2025-04-11T06:53:47.720" v="2455" actId="478"/>
          <ac:spMkLst>
            <pc:docMk/>
            <pc:sldMk cId="0" sldId="263"/>
            <ac:spMk id="21" creationId="{E603B752-F86E-1F21-824C-E4D4D35D1355}"/>
          </ac:spMkLst>
        </pc:spChg>
        <pc:grpChg chg="del">
          <ac:chgData name="Jay Lee" userId="daad0e0b-09b9-4b34-acfd-cbcebb93edf6" providerId="ADAL" clId="{44FED11D-1288-45DC-9234-D8979D215DDB}" dt="2025-04-11T03:12:22.202" v="678" actId="478"/>
          <ac:grpSpMkLst>
            <pc:docMk/>
            <pc:sldMk cId="0" sldId="263"/>
            <ac:grpSpMk id="12" creationId="{00000000-0000-0000-0000-000000000000}"/>
          </ac:grpSpMkLst>
        </pc:grpChg>
      </pc:sldChg>
      <pc:sldChg chg="delSp modSp mod modNotesTx">
        <pc:chgData name="Jay Lee" userId="daad0e0b-09b9-4b34-acfd-cbcebb93edf6" providerId="ADAL" clId="{44FED11D-1288-45DC-9234-D8979D215DDB}" dt="2025-04-11T09:14:37.030" v="2475" actId="20577"/>
        <pc:sldMkLst>
          <pc:docMk/>
          <pc:sldMk cId="0" sldId="264"/>
        </pc:sldMkLst>
        <pc:spChg chg="mod">
          <ac:chgData name="Jay Lee" userId="daad0e0b-09b9-4b34-acfd-cbcebb93edf6" providerId="ADAL" clId="{44FED11D-1288-45DC-9234-D8979D215DDB}" dt="2025-04-11T06:15:45.631" v="943" actId="5793"/>
          <ac:spMkLst>
            <pc:docMk/>
            <pc:sldMk cId="0" sldId="264"/>
            <ac:spMk id="16" creationId="{00000000-0000-0000-0000-000000000000}"/>
          </ac:spMkLst>
        </pc:spChg>
        <pc:picChg chg="del">
          <ac:chgData name="Jay Lee" userId="daad0e0b-09b9-4b34-acfd-cbcebb93edf6" providerId="ADAL" clId="{44FED11D-1288-45DC-9234-D8979D215DDB}" dt="2025-04-11T03:12:56.423" v="693" actId="478"/>
          <ac:picMkLst>
            <pc:docMk/>
            <pc:sldMk cId="0" sldId="264"/>
            <ac:picMk id="15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3:12:57.013" v="694" actId="478"/>
          <ac:picMkLst>
            <pc:docMk/>
            <pc:sldMk cId="0" sldId="264"/>
            <ac:picMk id="17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3:12:57.790" v="695" actId="478"/>
          <ac:picMkLst>
            <pc:docMk/>
            <pc:sldMk cId="0" sldId="264"/>
            <ac:picMk id="18" creationId="{00000000-0000-0000-0000-000000000000}"/>
          </ac:picMkLst>
        </pc:picChg>
      </pc:sldChg>
      <pc:sldChg chg="delSp modSp mod modNotesTx">
        <pc:chgData name="Jay Lee" userId="daad0e0b-09b9-4b34-acfd-cbcebb93edf6" providerId="ADAL" clId="{44FED11D-1288-45DC-9234-D8979D215DDB}" dt="2025-04-11T09:14:39.165" v="2476" actId="20577"/>
        <pc:sldMkLst>
          <pc:docMk/>
          <pc:sldMk cId="0" sldId="265"/>
        </pc:sldMkLst>
        <pc:spChg chg="mod">
          <ac:chgData name="Jay Lee" userId="daad0e0b-09b9-4b34-acfd-cbcebb93edf6" providerId="ADAL" clId="{44FED11D-1288-45DC-9234-D8979D215DDB}" dt="2025-04-11T06:54:26.979" v="2458" actId="1076"/>
          <ac:spMkLst>
            <pc:docMk/>
            <pc:sldMk cId="0" sldId="265"/>
            <ac:spMk id="3" creationId="{00000000-0000-0000-0000-000000000000}"/>
          </ac:spMkLst>
        </pc:spChg>
        <pc:spChg chg="mod">
          <ac:chgData name="Jay Lee" userId="daad0e0b-09b9-4b34-acfd-cbcebb93edf6" providerId="ADAL" clId="{44FED11D-1288-45DC-9234-D8979D215DDB}" dt="2025-04-11T06:16:55.867" v="1056" actId="20577"/>
          <ac:spMkLst>
            <pc:docMk/>
            <pc:sldMk cId="0" sldId="265"/>
            <ac:spMk id="22" creationId="{00000000-0000-0000-0000-000000000000}"/>
          </ac:spMkLst>
        </pc:spChg>
        <pc:picChg chg="del">
          <ac:chgData name="Jay Lee" userId="daad0e0b-09b9-4b34-acfd-cbcebb93edf6" providerId="ADAL" clId="{44FED11D-1288-45DC-9234-D8979D215DDB}" dt="2025-04-11T06:15:54.185" v="948" actId="478"/>
          <ac:picMkLst>
            <pc:docMk/>
            <pc:sldMk cId="0" sldId="265"/>
            <ac:picMk id="21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15:54.853" v="949" actId="478"/>
          <ac:picMkLst>
            <pc:docMk/>
            <pc:sldMk cId="0" sldId="265"/>
            <ac:picMk id="23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15:55.399" v="950" actId="478"/>
          <ac:picMkLst>
            <pc:docMk/>
            <pc:sldMk cId="0" sldId="265"/>
            <ac:picMk id="24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15:56.068" v="951" actId="478"/>
          <ac:picMkLst>
            <pc:docMk/>
            <pc:sldMk cId="0" sldId="265"/>
            <ac:picMk id="25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15:56.580" v="952" actId="478"/>
          <ac:picMkLst>
            <pc:docMk/>
            <pc:sldMk cId="0" sldId="265"/>
            <ac:picMk id="26" creationId="{00000000-0000-0000-0000-000000000000}"/>
          </ac:picMkLst>
        </pc:picChg>
      </pc:sldChg>
      <pc:sldChg chg="addSp delSp modSp mod modNotesTx">
        <pc:chgData name="Jay Lee" userId="daad0e0b-09b9-4b34-acfd-cbcebb93edf6" providerId="ADAL" clId="{44FED11D-1288-45DC-9234-D8979D215DDB}" dt="2025-04-11T09:14:40.848" v="2477" actId="20577"/>
        <pc:sldMkLst>
          <pc:docMk/>
          <pc:sldMk cId="0" sldId="266"/>
        </pc:sldMkLst>
        <pc:spChg chg="del">
          <ac:chgData name="Jay Lee" userId="daad0e0b-09b9-4b34-acfd-cbcebb93edf6" providerId="ADAL" clId="{44FED11D-1288-45DC-9234-D8979D215DDB}" dt="2025-04-11T06:17:05.055" v="1058" actId="478"/>
          <ac:spMkLst>
            <pc:docMk/>
            <pc:sldMk cId="0" sldId="266"/>
            <ac:spMk id="2" creationId="{00000000-0000-0000-0000-000000000000}"/>
          </ac:spMkLst>
        </pc:spChg>
        <pc:spChg chg="add del mod">
          <ac:chgData name="Jay Lee" userId="daad0e0b-09b9-4b34-acfd-cbcebb93edf6" providerId="ADAL" clId="{44FED11D-1288-45DC-9234-D8979D215DDB}" dt="2025-04-11T06:22:02.060" v="1487" actId="5793"/>
          <ac:spMkLst>
            <pc:docMk/>
            <pc:sldMk cId="0" sldId="266"/>
            <ac:spMk id="9" creationId="{00000000-0000-0000-0000-000000000000}"/>
          </ac:spMkLst>
        </pc:spChg>
        <pc:spChg chg="add del">
          <ac:chgData name="Jay Lee" userId="daad0e0b-09b9-4b34-acfd-cbcebb93edf6" providerId="ADAL" clId="{44FED11D-1288-45DC-9234-D8979D215DDB}" dt="2025-04-11T06:18:34.984" v="1070" actId="22"/>
          <ac:spMkLst>
            <pc:docMk/>
            <pc:sldMk cId="0" sldId="266"/>
            <ac:spMk id="13" creationId="{2A50BAAA-4428-A4D7-C71E-BB8EB5A17A7D}"/>
          </ac:spMkLst>
        </pc:spChg>
        <pc:picChg chg="del">
          <ac:chgData name="Jay Lee" userId="daad0e0b-09b9-4b34-acfd-cbcebb93edf6" providerId="ADAL" clId="{44FED11D-1288-45DC-9234-D8979D215DDB}" dt="2025-04-11T06:17:03.829" v="1057" actId="478"/>
          <ac:picMkLst>
            <pc:docMk/>
            <pc:sldMk cId="0" sldId="266"/>
            <ac:picMk id="4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18:18.538" v="1059" actId="478"/>
          <ac:picMkLst>
            <pc:docMk/>
            <pc:sldMk cId="0" sldId="266"/>
            <ac:picMk id="5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18:19.357" v="1060" actId="478"/>
          <ac:picMkLst>
            <pc:docMk/>
            <pc:sldMk cId="0" sldId="266"/>
            <ac:picMk id="6" creationId="{00000000-0000-0000-0000-000000000000}"/>
          </ac:picMkLst>
        </pc:picChg>
        <pc:picChg chg="del mod">
          <ac:chgData name="Jay Lee" userId="daad0e0b-09b9-4b34-acfd-cbcebb93edf6" providerId="ADAL" clId="{44FED11D-1288-45DC-9234-D8979D215DDB}" dt="2025-04-11T06:18:20.086" v="1062" actId="478"/>
          <ac:picMkLst>
            <pc:docMk/>
            <pc:sldMk cId="0" sldId="266"/>
            <ac:picMk id="7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18:20.852" v="1063" actId="478"/>
          <ac:picMkLst>
            <pc:docMk/>
            <pc:sldMk cId="0" sldId="266"/>
            <ac:picMk id="8" creationId="{00000000-0000-0000-0000-000000000000}"/>
          </ac:picMkLst>
        </pc:picChg>
      </pc:sldChg>
      <pc:sldChg chg="delSp modSp mod modNotesTx">
        <pc:chgData name="Jay Lee" userId="daad0e0b-09b9-4b34-acfd-cbcebb93edf6" providerId="ADAL" clId="{44FED11D-1288-45DC-9234-D8979D215DDB}" dt="2025-04-11T09:14:42.867" v="2478" actId="20577"/>
        <pc:sldMkLst>
          <pc:docMk/>
          <pc:sldMk cId="0" sldId="267"/>
        </pc:sldMkLst>
        <pc:spChg chg="mod">
          <ac:chgData name="Jay Lee" userId="daad0e0b-09b9-4b34-acfd-cbcebb93edf6" providerId="ADAL" clId="{44FED11D-1288-45DC-9234-D8979D215DDB}" dt="2025-04-11T06:54:42.867" v="2460" actId="1076"/>
          <ac:spMkLst>
            <pc:docMk/>
            <pc:sldMk cId="0" sldId="267"/>
            <ac:spMk id="2" creationId="{00000000-0000-0000-0000-000000000000}"/>
          </ac:spMkLst>
        </pc:spChg>
        <pc:spChg chg="mod">
          <ac:chgData name="Jay Lee" userId="daad0e0b-09b9-4b34-acfd-cbcebb93edf6" providerId="ADAL" clId="{44FED11D-1288-45DC-9234-D8979D215DDB}" dt="2025-04-11T06:52:37.701" v="2437" actId="1076"/>
          <ac:spMkLst>
            <pc:docMk/>
            <pc:sldMk cId="0" sldId="267"/>
            <ac:spMk id="22" creationId="{00000000-0000-0000-0000-000000000000}"/>
          </ac:spMkLst>
        </pc:spChg>
        <pc:picChg chg="del">
          <ac:chgData name="Jay Lee" userId="daad0e0b-09b9-4b34-acfd-cbcebb93edf6" providerId="ADAL" clId="{44FED11D-1288-45DC-9234-D8979D215DDB}" dt="2025-04-11T06:22:05.926" v="1488" actId="478"/>
          <ac:picMkLst>
            <pc:docMk/>
            <pc:sldMk cId="0" sldId="267"/>
            <ac:picMk id="21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2:06.758" v="1489" actId="478"/>
          <ac:picMkLst>
            <pc:docMk/>
            <pc:sldMk cId="0" sldId="267"/>
            <ac:picMk id="23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2:07.481" v="1490" actId="478"/>
          <ac:picMkLst>
            <pc:docMk/>
            <pc:sldMk cId="0" sldId="267"/>
            <ac:picMk id="24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2:08.170" v="1491" actId="478"/>
          <ac:picMkLst>
            <pc:docMk/>
            <pc:sldMk cId="0" sldId="267"/>
            <ac:picMk id="25" creationId="{00000000-0000-0000-0000-000000000000}"/>
          </ac:picMkLst>
        </pc:picChg>
      </pc:sldChg>
      <pc:sldChg chg="modSp mod modNotesTx">
        <pc:chgData name="Jay Lee" userId="daad0e0b-09b9-4b34-acfd-cbcebb93edf6" providerId="ADAL" clId="{44FED11D-1288-45DC-9234-D8979D215DDB}" dt="2025-04-11T09:14:44.336" v="2479" actId="20577"/>
        <pc:sldMkLst>
          <pc:docMk/>
          <pc:sldMk cId="0" sldId="268"/>
        </pc:sldMkLst>
        <pc:spChg chg="mod">
          <ac:chgData name="Jay Lee" userId="daad0e0b-09b9-4b34-acfd-cbcebb93edf6" providerId="ADAL" clId="{44FED11D-1288-45DC-9234-D8979D215DDB}" dt="2025-04-11T06:54:49.083" v="2462" actId="1076"/>
          <ac:spMkLst>
            <pc:docMk/>
            <pc:sldMk cId="0" sldId="268"/>
            <ac:spMk id="14" creationId="{00000000-0000-0000-0000-000000000000}"/>
          </ac:spMkLst>
        </pc:spChg>
        <pc:spChg chg="mod">
          <ac:chgData name="Jay Lee" userId="daad0e0b-09b9-4b34-acfd-cbcebb93edf6" providerId="ADAL" clId="{44FED11D-1288-45DC-9234-D8979D215DDB}" dt="2025-04-11T06:46:44.458" v="2427" actId="14100"/>
          <ac:spMkLst>
            <pc:docMk/>
            <pc:sldMk cId="0" sldId="268"/>
            <ac:spMk id="15" creationId="{00000000-0000-0000-0000-000000000000}"/>
          </ac:spMkLst>
        </pc:spChg>
      </pc:sldChg>
      <pc:sldChg chg="modSp mod">
        <pc:chgData name="Jay Lee" userId="daad0e0b-09b9-4b34-acfd-cbcebb93edf6" providerId="ADAL" clId="{44FED11D-1288-45DC-9234-D8979D215DDB}" dt="2025-04-11T06:55:01.261" v="2464" actId="1076"/>
        <pc:sldMkLst>
          <pc:docMk/>
          <pc:sldMk cId="0" sldId="269"/>
        </pc:sldMkLst>
        <pc:spChg chg="mod">
          <ac:chgData name="Jay Lee" userId="daad0e0b-09b9-4b34-acfd-cbcebb93edf6" providerId="ADAL" clId="{44FED11D-1288-45DC-9234-D8979D215DDB}" dt="2025-04-11T06:55:01.261" v="2464" actId="1076"/>
          <ac:spMkLst>
            <pc:docMk/>
            <pc:sldMk cId="0" sldId="269"/>
            <ac:spMk id="9" creationId="{00000000-0000-0000-0000-000000000000}"/>
          </ac:spMkLst>
        </pc:spChg>
      </pc:sldChg>
      <pc:sldChg chg="delSp modSp mod">
        <pc:chgData name="Jay Lee" userId="daad0e0b-09b9-4b34-acfd-cbcebb93edf6" providerId="ADAL" clId="{44FED11D-1288-45DC-9234-D8979D215DDB}" dt="2025-04-11T06:55:06.632" v="2466" actId="1076"/>
        <pc:sldMkLst>
          <pc:docMk/>
          <pc:sldMk cId="0" sldId="270"/>
        </pc:sldMkLst>
        <pc:spChg chg="mod">
          <ac:chgData name="Jay Lee" userId="daad0e0b-09b9-4b34-acfd-cbcebb93edf6" providerId="ADAL" clId="{44FED11D-1288-45DC-9234-D8979D215DDB}" dt="2025-04-11T06:55:06.632" v="2466" actId="1076"/>
          <ac:spMkLst>
            <pc:docMk/>
            <pc:sldMk cId="0" sldId="270"/>
            <ac:spMk id="6" creationId="{00000000-0000-0000-0000-000000000000}"/>
          </ac:spMkLst>
        </pc:spChg>
        <pc:spChg chg="mod">
          <ac:chgData name="Jay Lee" userId="daad0e0b-09b9-4b34-acfd-cbcebb93edf6" providerId="ADAL" clId="{44FED11D-1288-45DC-9234-D8979D215DDB}" dt="2025-04-11T06:55:04.902" v="2465" actId="1076"/>
          <ac:spMkLst>
            <pc:docMk/>
            <pc:sldMk cId="0" sldId="270"/>
            <ac:spMk id="11" creationId="{DCCFC360-3618-236E-5193-E883852FCE30}"/>
          </ac:spMkLst>
        </pc:spChg>
        <pc:picChg chg="del">
          <ac:chgData name="Jay Lee" userId="daad0e0b-09b9-4b34-acfd-cbcebb93edf6" providerId="ADAL" clId="{44FED11D-1288-45DC-9234-D8979D215DDB}" dt="2025-04-11T06:24:05.868" v="1515" actId="478"/>
          <ac:picMkLst>
            <pc:docMk/>
            <pc:sldMk cId="0" sldId="270"/>
            <ac:picMk id="4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06.346" v="1516" actId="478"/>
          <ac:picMkLst>
            <pc:docMk/>
            <pc:sldMk cId="0" sldId="270"/>
            <ac:picMk id="7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04.337" v="1514" actId="478"/>
          <ac:picMkLst>
            <pc:docMk/>
            <pc:sldMk cId="0" sldId="270"/>
            <ac:picMk id="8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07.145" v="1517" actId="478"/>
          <ac:picMkLst>
            <pc:docMk/>
            <pc:sldMk cId="0" sldId="270"/>
            <ac:picMk id="9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07.828" v="1518" actId="478"/>
          <ac:picMkLst>
            <pc:docMk/>
            <pc:sldMk cId="0" sldId="270"/>
            <ac:picMk id="10" creationId="{00000000-0000-0000-0000-000000000000}"/>
          </ac:picMkLst>
        </pc:picChg>
      </pc:sldChg>
      <pc:sldChg chg="delSp modSp mod">
        <pc:chgData name="Jay Lee" userId="daad0e0b-09b9-4b34-acfd-cbcebb93edf6" providerId="ADAL" clId="{44FED11D-1288-45DC-9234-D8979D215DDB}" dt="2025-04-11T06:55:10.368" v="2467" actId="1076"/>
        <pc:sldMkLst>
          <pc:docMk/>
          <pc:sldMk cId="0" sldId="271"/>
        </pc:sldMkLst>
        <pc:spChg chg="mod">
          <ac:chgData name="Jay Lee" userId="daad0e0b-09b9-4b34-acfd-cbcebb93edf6" providerId="ADAL" clId="{44FED11D-1288-45DC-9234-D8979D215DDB}" dt="2025-04-11T06:55:10.368" v="2467" actId="1076"/>
          <ac:spMkLst>
            <pc:docMk/>
            <pc:sldMk cId="0" sldId="271"/>
            <ac:spMk id="4" creationId="{00000000-0000-0000-0000-000000000000}"/>
          </ac:spMkLst>
        </pc:spChg>
        <pc:picChg chg="del">
          <ac:chgData name="Jay Lee" userId="daad0e0b-09b9-4b34-acfd-cbcebb93edf6" providerId="ADAL" clId="{44FED11D-1288-45DC-9234-D8979D215DDB}" dt="2025-04-11T06:24:16.326" v="1520" actId="478"/>
          <ac:picMkLst>
            <pc:docMk/>
            <pc:sldMk cId="0" sldId="271"/>
            <ac:picMk id="3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17.022" v="1521" actId="478"/>
          <ac:picMkLst>
            <pc:docMk/>
            <pc:sldMk cId="0" sldId="271"/>
            <ac:picMk id="5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17.785" v="1522" actId="478"/>
          <ac:picMkLst>
            <pc:docMk/>
            <pc:sldMk cId="0" sldId="271"/>
            <ac:picMk id="6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18.502" v="1523" actId="478"/>
          <ac:picMkLst>
            <pc:docMk/>
            <pc:sldMk cId="0" sldId="271"/>
            <ac:picMk id="7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19.141" v="1524" actId="478"/>
          <ac:picMkLst>
            <pc:docMk/>
            <pc:sldMk cId="0" sldId="271"/>
            <ac:picMk id="8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19.586" v="1525" actId="478"/>
          <ac:picMkLst>
            <pc:docMk/>
            <pc:sldMk cId="0" sldId="271"/>
            <ac:picMk id="9" creationId="{00000000-0000-0000-0000-000000000000}"/>
          </ac:picMkLst>
        </pc:picChg>
        <pc:picChg chg="del">
          <ac:chgData name="Jay Lee" userId="daad0e0b-09b9-4b34-acfd-cbcebb93edf6" providerId="ADAL" clId="{44FED11D-1288-45DC-9234-D8979D215DDB}" dt="2025-04-11T06:24:20.394" v="1526" actId="478"/>
          <ac:picMkLst>
            <pc:docMk/>
            <pc:sldMk cId="0" sldId="271"/>
            <ac:picMk id="10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40933"/>
          </a:xfrm>
          <a:prstGeom prst="rect">
            <a:avLst/>
          </a:prstGeom>
        </p:spPr>
        <p:txBody>
          <a:bodyPr vert="horz" lIns="53520" tIns="26760" rIns="53520" bIns="26760" rtlCol="0"/>
          <a:lstStyle>
            <a:lvl1pPr algn="l">
              <a:defRPr sz="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409" y="0"/>
            <a:ext cx="4302231" cy="340933"/>
          </a:xfrm>
          <a:prstGeom prst="rect">
            <a:avLst/>
          </a:prstGeom>
        </p:spPr>
        <p:txBody>
          <a:bodyPr vert="horz" lIns="53520" tIns="26760" rIns="53520" bIns="26760" rtlCol="0"/>
          <a:lstStyle>
            <a:lvl1pPr algn="r">
              <a:defRPr sz="700"/>
            </a:lvl1pPr>
          </a:lstStyle>
          <a:p>
            <a:fld id="{0BB87457-AEA8-4E4B-BC32-7585F6352C91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3520" tIns="26760" rIns="53520" bIns="2676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71906"/>
            <a:ext cx="7942580" cy="2676060"/>
          </a:xfrm>
          <a:prstGeom prst="rect">
            <a:avLst/>
          </a:prstGeom>
        </p:spPr>
        <p:txBody>
          <a:bodyPr vert="horz" lIns="53520" tIns="26760" rIns="53520" bIns="2676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743"/>
            <a:ext cx="4302231" cy="340932"/>
          </a:xfrm>
          <a:prstGeom prst="rect">
            <a:avLst/>
          </a:prstGeom>
        </p:spPr>
        <p:txBody>
          <a:bodyPr vert="horz" lIns="53520" tIns="26760" rIns="53520" bIns="26760" rtlCol="0" anchor="b"/>
          <a:lstStyle>
            <a:lvl1pPr algn="l">
              <a:defRPr sz="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409" y="6456743"/>
            <a:ext cx="4302231" cy="340932"/>
          </a:xfrm>
          <a:prstGeom prst="rect">
            <a:avLst/>
          </a:prstGeom>
        </p:spPr>
        <p:txBody>
          <a:bodyPr vert="horz" lIns="53520" tIns="26760" rIns="53520" bIns="26760" rtlCol="0" anchor="b"/>
          <a:lstStyle>
            <a:lvl1pPr algn="r">
              <a:defRPr sz="700"/>
            </a:lvl1pPr>
          </a:lstStyle>
          <a:p>
            <a:fld id="{76A1875C-4DDA-44F8-86AD-869D7F1BF3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5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539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750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753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766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38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991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788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9114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7621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1524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5088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646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3002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2739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1164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A1875C-4DDA-44F8-86AD-869D7F1BF32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923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50" b="0" i="0">
                <a:solidFill>
                  <a:srgbClr val="03534A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50" b="0" i="0">
                <a:solidFill>
                  <a:srgbClr val="03534A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50" b="0" i="0">
                <a:solidFill>
                  <a:srgbClr val="03534A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50" b="0" i="0">
                <a:solidFill>
                  <a:srgbClr val="03534A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20962" y="0"/>
            <a:ext cx="12367044" cy="10286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37287" y="0"/>
            <a:ext cx="7550711" cy="92583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500694" y="0"/>
            <a:ext cx="4286249" cy="7464994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783113" y="5753893"/>
            <a:ext cx="4286249" cy="4533106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978798" y="6664397"/>
            <a:ext cx="4282380" cy="3622602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0" y="6853839"/>
            <a:ext cx="7931150" cy="814705"/>
          </a:xfrm>
          <a:custGeom>
            <a:avLst/>
            <a:gdLst/>
            <a:ahLst/>
            <a:cxnLst/>
            <a:rect l="l" t="t" r="r" b="b"/>
            <a:pathLst>
              <a:path w="7931150" h="814704">
                <a:moveTo>
                  <a:pt x="7159856" y="814490"/>
                </a:moveTo>
                <a:lnTo>
                  <a:pt x="0" y="814490"/>
                </a:lnTo>
                <a:lnTo>
                  <a:pt x="0" y="0"/>
                </a:lnTo>
                <a:lnTo>
                  <a:pt x="7930958" y="0"/>
                </a:lnTo>
                <a:lnTo>
                  <a:pt x="7930958" y="446"/>
                </a:lnTo>
                <a:lnTo>
                  <a:pt x="7159856" y="814490"/>
                </a:lnTo>
                <a:close/>
              </a:path>
            </a:pathLst>
          </a:custGeom>
          <a:solidFill>
            <a:srgbClr val="0353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694845" y="6813137"/>
            <a:ext cx="3500802" cy="3473862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339127" y="0"/>
            <a:ext cx="3072613" cy="3045672"/>
          </a:xfrm>
          <a:prstGeom prst="rect">
            <a:avLst/>
          </a:prstGeom>
        </p:spPr>
      </p:pic>
      <p:sp>
        <p:nvSpPr>
          <p:cNvPr id="24" name="bg object 24"/>
          <p:cNvSpPr/>
          <p:nvPr/>
        </p:nvSpPr>
        <p:spPr>
          <a:xfrm>
            <a:off x="9216075" y="3817646"/>
            <a:ext cx="3647440" cy="3647440"/>
          </a:xfrm>
          <a:custGeom>
            <a:avLst/>
            <a:gdLst/>
            <a:ahLst/>
            <a:cxnLst/>
            <a:rect l="l" t="t" r="r" b="b"/>
            <a:pathLst>
              <a:path w="3647440" h="3647440">
                <a:moveTo>
                  <a:pt x="0" y="0"/>
                </a:moveTo>
                <a:lnTo>
                  <a:pt x="3647381" y="3647381"/>
                </a:lnTo>
              </a:path>
            </a:pathLst>
          </a:custGeom>
          <a:ln w="380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994239" y="1218635"/>
            <a:ext cx="548640" cy="560070"/>
          </a:xfrm>
          <a:custGeom>
            <a:avLst/>
            <a:gdLst/>
            <a:ahLst/>
            <a:cxnLst/>
            <a:rect l="l" t="t" r="r" b="b"/>
            <a:pathLst>
              <a:path w="548640" h="560069">
                <a:moveTo>
                  <a:pt x="111987" y="559582"/>
                </a:moveTo>
                <a:lnTo>
                  <a:pt x="71180" y="556873"/>
                </a:lnTo>
                <a:lnTo>
                  <a:pt x="21807" y="544234"/>
                </a:lnTo>
                <a:lnTo>
                  <a:pt x="0" y="532391"/>
                </a:lnTo>
                <a:lnTo>
                  <a:pt x="0" y="221890"/>
                </a:lnTo>
                <a:lnTo>
                  <a:pt x="166419" y="221890"/>
                </a:lnTo>
                <a:lnTo>
                  <a:pt x="166419" y="556047"/>
                </a:lnTo>
                <a:lnTo>
                  <a:pt x="148180" y="558022"/>
                </a:lnTo>
                <a:lnTo>
                  <a:pt x="130014" y="559217"/>
                </a:lnTo>
                <a:lnTo>
                  <a:pt x="111987" y="559582"/>
                </a:lnTo>
                <a:close/>
              </a:path>
              <a:path w="548640" h="560069">
                <a:moveTo>
                  <a:pt x="382148" y="481617"/>
                </a:moveTo>
                <a:lnTo>
                  <a:pt x="382148" y="0"/>
                </a:lnTo>
                <a:lnTo>
                  <a:pt x="548567" y="0"/>
                </a:lnTo>
                <a:lnTo>
                  <a:pt x="548567" y="339763"/>
                </a:lnTo>
                <a:lnTo>
                  <a:pt x="512647" y="380849"/>
                </a:lnTo>
                <a:lnTo>
                  <a:pt x="472695" y="418292"/>
                </a:lnTo>
                <a:lnTo>
                  <a:pt x="429074" y="451934"/>
                </a:lnTo>
                <a:lnTo>
                  <a:pt x="382148" y="481617"/>
                </a:lnTo>
                <a:close/>
              </a:path>
              <a:path w="548640" h="560069">
                <a:moveTo>
                  <a:pt x="191070" y="552225"/>
                </a:moveTo>
                <a:lnTo>
                  <a:pt x="191070" y="110942"/>
                </a:lnTo>
                <a:lnTo>
                  <a:pt x="357495" y="110942"/>
                </a:lnTo>
                <a:lnTo>
                  <a:pt x="357495" y="494942"/>
                </a:lnTo>
                <a:lnTo>
                  <a:pt x="344803" y="501272"/>
                </a:lnTo>
                <a:lnTo>
                  <a:pt x="305726" y="518624"/>
                </a:lnTo>
                <a:lnTo>
                  <a:pt x="249942" y="538139"/>
                </a:lnTo>
                <a:lnTo>
                  <a:pt x="191070" y="552225"/>
                </a:lnTo>
                <a:close/>
              </a:path>
            </a:pathLst>
          </a:custGeom>
          <a:solidFill>
            <a:srgbClr val="0353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901484" y="1252371"/>
            <a:ext cx="824865" cy="623570"/>
          </a:xfrm>
          <a:custGeom>
            <a:avLst/>
            <a:gdLst/>
            <a:ahLst/>
            <a:cxnLst/>
            <a:rect l="l" t="t" r="r" b="b"/>
            <a:pathLst>
              <a:path w="824864" h="623569">
                <a:moveTo>
                  <a:pt x="189644" y="623473"/>
                </a:moveTo>
                <a:lnTo>
                  <a:pt x="136590" y="621384"/>
                </a:lnTo>
                <a:lnTo>
                  <a:pt x="90141" y="611820"/>
                </a:lnTo>
                <a:lnTo>
                  <a:pt x="51778" y="594829"/>
                </a:lnTo>
                <a:lnTo>
                  <a:pt x="12630" y="555520"/>
                </a:lnTo>
                <a:lnTo>
                  <a:pt x="0" y="499768"/>
                </a:lnTo>
                <a:lnTo>
                  <a:pt x="2546" y="477558"/>
                </a:lnTo>
                <a:lnTo>
                  <a:pt x="8779" y="453544"/>
                </a:lnTo>
                <a:lnTo>
                  <a:pt x="18883" y="427734"/>
                </a:lnTo>
                <a:lnTo>
                  <a:pt x="33044" y="400132"/>
                </a:lnTo>
                <a:lnTo>
                  <a:pt x="51447" y="370744"/>
                </a:lnTo>
                <a:lnTo>
                  <a:pt x="40046" y="398244"/>
                </a:lnTo>
                <a:lnTo>
                  <a:pt x="33468" y="423618"/>
                </a:lnTo>
                <a:lnTo>
                  <a:pt x="33722" y="467943"/>
                </a:lnTo>
                <a:lnTo>
                  <a:pt x="50086" y="503636"/>
                </a:lnTo>
                <a:lnTo>
                  <a:pt x="80435" y="530612"/>
                </a:lnTo>
                <a:lnTo>
                  <a:pt x="122649" y="548786"/>
                </a:lnTo>
                <a:lnTo>
                  <a:pt x="174601" y="558074"/>
                </a:lnTo>
                <a:lnTo>
                  <a:pt x="203567" y="559359"/>
                </a:lnTo>
                <a:lnTo>
                  <a:pt x="234171" y="558390"/>
                </a:lnTo>
                <a:lnTo>
                  <a:pt x="299234" y="549650"/>
                </a:lnTo>
                <a:lnTo>
                  <a:pt x="367667" y="531770"/>
                </a:lnTo>
                <a:lnTo>
                  <a:pt x="437346" y="504664"/>
                </a:lnTo>
                <a:lnTo>
                  <a:pt x="471990" y="487625"/>
                </a:lnTo>
                <a:lnTo>
                  <a:pt x="506150" y="468248"/>
                </a:lnTo>
                <a:lnTo>
                  <a:pt x="539559" y="446522"/>
                </a:lnTo>
                <a:lnTo>
                  <a:pt x="571953" y="422437"/>
                </a:lnTo>
                <a:lnTo>
                  <a:pt x="603066" y="395983"/>
                </a:lnTo>
                <a:lnTo>
                  <a:pt x="632634" y="367147"/>
                </a:lnTo>
                <a:lnTo>
                  <a:pt x="660389" y="335921"/>
                </a:lnTo>
                <a:lnTo>
                  <a:pt x="686068" y="302293"/>
                </a:lnTo>
                <a:lnTo>
                  <a:pt x="709404" y="266252"/>
                </a:lnTo>
                <a:lnTo>
                  <a:pt x="730132" y="227789"/>
                </a:lnTo>
                <a:lnTo>
                  <a:pt x="747988" y="186893"/>
                </a:lnTo>
                <a:lnTo>
                  <a:pt x="762704" y="143552"/>
                </a:lnTo>
                <a:lnTo>
                  <a:pt x="774017" y="97757"/>
                </a:lnTo>
                <a:lnTo>
                  <a:pt x="742783" y="107234"/>
                </a:lnTo>
                <a:lnTo>
                  <a:pt x="793271" y="0"/>
                </a:lnTo>
                <a:lnTo>
                  <a:pt x="824733" y="80284"/>
                </a:lnTo>
                <a:lnTo>
                  <a:pt x="824733" y="91720"/>
                </a:lnTo>
                <a:lnTo>
                  <a:pt x="795692" y="94811"/>
                </a:lnTo>
                <a:lnTo>
                  <a:pt x="785781" y="139467"/>
                </a:lnTo>
                <a:lnTo>
                  <a:pt x="773080" y="182111"/>
                </a:lnTo>
                <a:lnTo>
                  <a:pt x="757774" y="222750"/>
                </a:lnTo>
                <a:lnTo>
                  <a:pt x="740049" y="261388"/>
                </a:lnTo>
                <a:lnTo>
                  <a:pt x="720090" y="298033"/>
                </a:lnTo>
                <a:lnTo>
                  <a:pt x="698080" y="332690"/>
                </a:lnTo>
                <a:lnTo>
                  <a:pt x="674207" y="365364"/>
                </a:lnTo>
                <a:lnTo>
                  <a:pt x="648653" y="396063"/>
                </a:lnTo>
                <a:lnTo>
                  <a:pt x="621606" y="424792"/>
                </a:lnTo>
                <a:lnTo>
                  <a:pt x="593249" y="451556"/>
                </a:lnTo>
                <a:lnTo>
                  <a:pt x="563767" y="476363"/>
                </a:lnTo>
                <a:lnTo>
                  <a:pt x="502172" y="520125"/>
                </a:lnTo>
                <a:lnTo>
                  <a:pt x="438299" y="556126"/>
                </a:lnTo>
                <a:lnTo>
                  <a:pt x="373629" y="584414"/>
                </a:lnTo>
                <a:lnTo>
                  <a:pt x="309643" y="605036"/>
                </a:lnTo>
                <a:lnTo>
                  <a:pt x="247821" y="618040"/>
                </a:lnTo>
                <a:lnTo>
                  <a:pt x="218184" y="621700"/>
                </a:lnTo>
                <a:lnTo>
                  <a:pt x="189644" y="623473"/>
                </a:lnTo>
                <a:close/>
              </a:path>
            </a:pathLst>
          </a:custGeom>
          <a:solidFill>
            <a:srgbClr val="12AB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61228" y="-53943"/>
            <a:ext cx="11310157" cy="252722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50" b="0" i="0">
                <a:solidFill>
                  <a:srgbClr val="03534A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87050" y="2309749"/>
            <a:ext cx="8374380" cy="497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4.png"/><Relationship Id="rId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26.png"/><Relationship Id="rId4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4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45.png"/><Relationship Id="rId4" Type="http://schemas.openxmlformats.org/officeDocument/2006/relationships/image" Target="../media/image42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orbes.com/sites/forbestechcouncil/2023/03/31/threads-of-innovation" TargetMode="External"/><Relationship Id="rId3" Type="http://schemas.openxmlformats.org/officeDocument/2006/relationships/hyperlink" Target="http://www.mckinsey.com/industries/retail/our-insights/luxury-in-the-age-of-digital-darwinism" TargetMode="External"/><Relationship Id="rId7" Type="http://schemas.openxmlformats.org/officeDocument/2006/relationships/hyperlink" Target="https://www.mckinsey.com/industries/retail/our-insights/the-tech-transformation-imperative-in-retail.%20Accessed%204%20Apr.%202025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uxe.digital/business/trends/luxury-future-trends/?utm" TargetMode="External"/><Relationship Id="rId5" Type="http://schemas.openxmlformats.org/officeDocument/2006/relationships/hyperlink" Target="https://luxe.digital/business/trends/luxury-future-trends/" TargetMode="External"/><Relationship Id="rId4" Type="http://schemas.openxmlformats.org/officeDocument/2006/relationships/hyperlink" Target="http://www.mckinsey.de/industries/retail/our-insights/state-of-luxury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orbes.com/councils/forbesbusinessdevelopmentcouncil/2022/09/29/overcoming-internal-and-external-resistance-to-organizational-change" TargetMode="External"/><Relationship Id="rId5" Type="http://schemas.openxmlformats.org/officeDocument/2006/relationships/hyperlink" Target="http://www.dickson.com.hk/investor-relations/result-reports-return-on-movement-in-securities" TargetMode="External"/><Relationship Id="rId4" Type="http://schemas.openxmlformats.org/officeDocument/2006/relationships/hyperlink" Target="https://www.bain.com/insights/luxury-in-transition-securing-future-growth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in.com/insights/the-future-of-retail-in-asia-pacific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rbes.com/sites/fis-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084" y="3771900"/>
            <a:ext cx="11430000" cy="3102516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38100" marR="1061720" algn="l">
              <a:lnSpc>
                <a:spcPct val="78900"/>
              </a:lnSpc>
              <a:spcBef>
                <a:spcPts val="1060"/>
              </a:spcBef>
            </a:pPr>
            <a:r>
              <a:rPr lang="en-HK" sz="3000" b="1" spc="125" dirty="0">
                <a:solidFill>
                  <a:srgbClr val="03534A"/>
                </a:solidFill>
                <a:latin typeface="Arial"/>
                <a:cs typeface="Arial"/>
              </a:rPr>
              <a:t>UWTSD MBA </a:t>
            </a:r>
          </a:p>
          <a:p>
            <a:pPr marL="38100" marR="1061720">
              <a:lnSpc>
                <a:spcPct val="78900"/>
              </a:lnSpc>
              <a:spcBef>
                <a:spcPts val="1060"/>
              </a:spcBef>
            </a:pPr>
            <a:r>
              <a:rPr lang="en-HK" sz="3000" b="1" spc="125" dirty="0">
                <a:solidFill>
                  <a:srgbClr val="03534A"/>
                </a:solidFill>
                <a:latin typeface="Arial"/>
                <a:cs typeface="Arial"/>
              </a:rPr>
              <a:t>HKBM7015 Change and Stability Management </a:t>
            </a:r>
          </a:p>
          <a:p>
            <a:pPr marL="38100" marR="1061720">
              <a:lnSpc>
                <a:spcPct val="78900"/>
              </a:lnSpc>
              <a:spcBef>
                <a:spcPts val="1060"/>
              </a:spcBef>
            </a:pPr>
            <a:endParaRPr lang="en-HK" sz="3000" b="1" spc="45" dirty="0">
              <a:solidFill>
                <a:srgbClr val="03534A"/>
              </a:solidFill>
              <a:latin typeface="Arial"/>
              <a:cs typeface="Arial"/>
            </a:endParaRPr>
          </a:p>
          <a:p>
            <a:pPr marL="38100" marR="1061720">
              <a:lnSpc>
                <a:spcPct val="78900"/>
              </a:lnSpc>
              <a:spcBef>
                <a:spcPts val="1060"/>
              </a:spcBef>
            </a:pPr>
            <a:r>
              <a:rPr lang="en-HK" sz="3000" b="1" spc="45" dirty="0">
                <a:solidFill>
                  <a:srgbClr val="03534A"/>
                </a:solidFill>
                <a:latin typeface="Arial"/>
                <a:cs typeface="Arial"/>
              </a:rPr>
              <a:t>Student Name: 	Lee Tat Cheong (Jay)</a:t>
            </a:r>
          </a:p>
          <a:p>
            <a:pPr marL="38100" marR="1061720">
              <a:lnSpc>
                <a:spcPct val="78900"/>
              </a:lnSpc>
              <a:spcBef>
                <a:spcPts val="1060"/>
              </a:spcBef>
            </a:pPr>
            <a:r>
              <a:rPr lang="en-HK" sz="3000" b="1" spc="45" dirty="0">
                <a:solidFill>
                  <a:srgbClr val="03534A"/>
                </a:solidFill>
                <a:latin typeface="Arial"/>
                <a:cs typeface="Arial"/>
              </a:rPr>
              <a:t>Student ID:       	2337378</a:t>
            </a:r>
          </a:p>
          <a:p>
            <a:pPr marL="38100" marR="1061720">
              <a:lnSpc>
                <a:spcPct val="78900"/>
              </a:lnSpc>
              <a:spcBef>
                <a:spcPts val="1060"/>
              </a:spcBef>
            </a:pPr>
            <a:r>
              <a:rPr lang="en-HK" sz="3000" b="1" spc="45" dirty="0">
                <a:solidFill>
                  <a:srgbClr val="03534A"/>
                </a:solidFill>
                <a:latin typeface="Arial"/>
                <a:cs typeface="Arial"/>
              </a:rPr>
              <a:t>Lecturer: 		Dr Joe Leung</a:t>
            </a:r>
            <a:endParaRPr sz="3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978798" y="0"/>
            <a:ext cx="10309860" cy="10287000"/>
            <a:chOff x="7978798" y="0"/>
            <a:chExt cx="10309860" cy="1028700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27056" y="1863932"/>
              <a:ext cx="9061059" cy="842306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37287" y="0"/>
              <a:ext cx="7550711" cy="92583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78798" y="6664397"/>
              <a:ext cx="4282380" cy="362260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694845" y="6813137"/>
              <a:ext cx="3500802" cy="347386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092497" y="0"/>
              <a:ext cx="2590185" cy="256324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651495" y="1155018"/>
              <a:ext cx="135073" cy="13507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880689" y="1155018"/>
              <a:ext cx="135073" cy="13507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09884" y="1155018"/>
              <a:ext cx="135073" cy="13507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39079" y="1155018"/>
              <a:ext cx="135074" cy="13507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568273" y="1155018"/>
              <a:ext cx="135073" cy="13507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797468" y="1155018"/>
              <a:ext cx="135073" cy="13507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651495" y="1415607"/>
              <a:ext cx="135073" cy="13507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880689" y="1415607"/>
              <a:ext cx="135073" cy="13507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109884" y="1415607"/>
              <a:ext cx="135073" cy="13507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339079" y="1415607"/>
              <a:ext cx="135074" cy="13507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568273" y="1415607"/>
              <a:ext cx="135073" cy="13507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797468" y="1415607"/>
              <a:ext cx="135073" cy="135073"/>
            </a:xfrm>
            <a:prstGeom prst="rect">
              <a:avLst/>
            </a:prstGeom>
          </p:spPr>
        </p:pic>
      </p:grpSp>
      <p:sp>
        <p:nvSpPr>
          <p:cNvPr id="25" name="object 25"/>
          <p:cNvSpPr/>
          <p:nvPr/>
        </p:nvSpPr>
        <p:spPr>
          <a:xfrm>
            <a:off x="388981" y="3038000"/>
            <a:ext cx="6694170" cy="935355"/>
          </a:xfrm>
          <a:custGeom>
            <a:avLst/>
            <a:gdLst/>
            <a:ahLst/>
            <a:cxnLst/>
            <a:rect l="l" t="t" r="r" b="b"/>
            <a:pathLst>
              <a:path w="6694170" h="935354">
                <a:moveTo>
                  <a:pt x="5922999" y="934909"/>
                </a:moveTo>
                <a:lnTo>
                  <a:pt x="0" y="934909"/>
                </a:lnTo>
                <a:lnTo>
                  <a:pt x="771524" y="0"/>
                </a:lnTo>
                <a:lnTo>
                  <a:pt x="6694094" y="0"/>
                </a:lnTo>
                <a:lnTo>
                  <a:pt x="6694094" y="520"/>
                </a:lnTo>
                <a:lnTo>
                  <a:pt x="5922999" y="934909"/>
                </a:lnTo>
                <a:close/>
              </a:path>
            </a:pathLst>
          </a:custGeom>
          <a:solidFill>
            <a:srgbClr val="03534A">
              <a:alpha val="7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43954" y="2563244"/>
            <a:ext cx="10427802" cy="72748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614045" indent="-457200">
              <a:lnSpc>
                <a:spcPct val="116100"/>
              </a:lnSpc>
              <a:spcBef>
                <a:spcPts val="2385"/>
              </a:spcBef>
              <a:buFont typeface="Arial" panose="020B0604020202020204" pitchFamily="34" charset="0"/>
              <a:buChar char="•"/>
            </a:pP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Dickson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Conceptsis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7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luxury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retail</a:t>
            </a:r>
            <a:r>
              <a:rPr lang="en-HK" sz="2800" spc="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en-HK" sz="2800" spc="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55" dirty="0">
                <a:latin typeface="Arial" panose="020B0604020202020204" pitchFamily="34" charset="0"/>
                <a:cs typeface="Arial" panose="020B0604020202020204" pitchFamily="34" charset="0"/>
              </a:rPr>
              <a:t>HongKong.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5" dirty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sz="2800" spc="170" dirty="0">
                <a:latin typeface="Arial" panose="020B0604020202020204" pitchFamily="34" charset="0"/>
                <a:cs typeface="Arial" panose="020B0604020202020204" pitchFamily="34" charset="0"/>
              </a:rPr>
              <a:t>was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founded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55" dirty="0">
                <a:latin typeface="Arial" panose="020B0604020202020204" pitchFamily="34" charset="0"/>
                <a:cs typeface="Arial" panose="020B0604020202020204" pitchFamily="34" charset="0"/>
              </a:rPr>
              <a:t>1980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5" dirty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SirDickson </a:t>
            </a:r>
            <a:r>
              <a:rPr sz="2800" spc="55" dirty="0">
                <a:latin typeface="Arial" panose="020B0604020202020204" pitchFamily="34" charset="0"/>
                <a:cs typeface="Arial" panose="020B0604020202020204" pitchFamily="34" charset="0"/>
              </a:rPr>
              <a:t>Poon.</a:t>
            </a:r>
            <a:endParaRPr lang="en-HK" sz="2800" spc="5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614045">
              <a:lnSpc>
                <a:spcPct val="116100"/>
              </a:lnSpc>
              <a:spcBef>
                <a:spcPts val="2385"/>
              </a:spcBef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929640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0" dirty="0"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operates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350" dirty="0">
                <a:latin typeface="Arial" panose="020B0604020202020204" pitchFamily="34" charset="0"/>
                <a:cs typeface="Arial" panose="020B0604020202020204" pitchFamily="34" charset="0"/>
              </a:rPr>
              <a:t>61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stores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25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Hong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50" dirty="0">
                <a:latin typeface="Arial" panose="020B0604020202020204" pitchFamily="34" charset="0"/>
                <a:cs typeface="Arial" panose="020B0604020202020204" pitchFamily="34" charset="0"/>
              </a:rPr>
              <a:t>Kong,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China,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45" dirty="0">
                <a:latin typeface="Arial" panose="020B0604020202020204" pitchFamily="34" charset="0"/>
                <a:cs typeface="Arial" panose="020B0604020202020204" pitchFamily="34" charset="0"/>
              </a:rPr>
              <a:t>Taiwan.</a:t>
            </a:r>
            <a:endParaRPr lang="en-HK" sz="2800" spc="4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929640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638175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manages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prestigious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international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brands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Harvey</a:t>
            </a:r>
            <a:r>
              <a:rPr sz="280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Nichols.</a:t>
            </a:r>
            <a:endParaRPr lang="en-HK" sz="28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638175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0" dirty="0"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sz="2800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responded</a:t>
            </a:r>
            <a:r>
              <a:rPr sz="2800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800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Covid-</a:t>
            </a:r>
            <a:r>
              <a:rPr sz="2800" spc="-350" dirty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r>
              <a:rPr sz="280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closing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5" dirty="0">
                <a:latin typeface="Arial" panose="020B0604020202020204" pitchFamily="34" charset="0"/>
                <a:cs typeface="Arial" panose="020B0604020202020204" pitchFamily="34" charset="0"/>
              </a:rPr>
              <a:t>unprofitable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5" dirty="0">
                <a:latin typeface="Arial" panose="020B0604020202020204" pitchFamily="34" charset="0"/>
                <a:cs typeface="Arial" panose="020B0604020202020204" pitchFamily="34" charset="0"/>
              </a:rPr>
              <a:t>stores.</a:t>
            </a:r>
            <a:endParaRPr lang="en-HK" sz="2800" spc="6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45085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expanded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its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55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5" dirty="0">
                <a:latin typeface="Arial" panose="020B0604020202020204" pitchFamily="34" charset="0"/>
                <a:cs typeface="Arial" panose="020B0604020202020204" pitchFamily="34" charset="0"/>
              </a:rPr>
              <a:t>omnichannel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operations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35" dirty="0">
                <a:latin typeface="Arial" panose="020B0604020202020204" pitchFamily="34" charset="0"/>
                <a:cs typeface="Arial" panose="020B0604020202020204" pitchFamily="34" charset="0"/>
              </a:rPr>
              <a:t>long-</a:t>
            </a:r>
            <a:r>
              <a:rPr sz="2800" spc="160" dirty="0"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growth.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1032427" y="460673"/>
            <a:ext cx="6758305" cy="123507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>
              <a:lnSpc>
                <a:spcPts val="4730"/>
              </a:lnSpc>
              <a:spcBef>
                <a:spcPts val="265"/>
              </a:spcBef>
            </a:pPr>
            <a:r>
              <a:rPr sz="4000" spc="-195" dirty="0"/>
              <a:t>DICKSON</a:t>
            </a:r>
            <a:r>
              <a:rPr sz="4000" spc="-350" dirty="0"/>
              <a:t> </a:t>
            </a:r>
            <a:r>
              <a:rPr sz="4000" spc="-190" dirty="0"/>
              <a:t>CONCEPTS</a:t>
            </a:r>
            <a:r>
              <a:rPr sz="4000" spc="-345" dirty="0"/>
              <a:t> </a:t>
            </a:r>
            <a:r>
              <a:rPr sz="4000" spc="290" dirty="0"/>
              <a:t>– </a:t>
            </a:r>
            <a:r>
              <a:rPr sz="4000" spc="-170" dirty="0"/>
              <a:t>COMPANY</a:t>
            </a:r>
            <a:r>
              <a:rPr sz="4000" spc="-340" dirty="0"/>
              <a:t> </a:t>
            </a:r>
            <a:r>
              <a:rPr sz="4000" spc="-185" dirty="0"/>
              <a:t>BACKGROUND</a:t>
            </a:r>
            <a:endParaRPr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671928" y="2781300"/>
            <a:ext cx="11891010" cy="65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Covid-</a:t>
            </a:r>
            <a:r>
              <a:rPr sz="2800" spc="-350" dirty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0" dirty="0">
                <a:latin typeface="Arial" panose="020B0604020202020204" pitchFamily="34" charset="0"/>
                <a:cs typeface="Arial" panose="020B0604020202020204" pitchFamily="34" charset="0"/>
              </a:rPr>
              <a:t>pandemic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disrupted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luxury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retail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operations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across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Asia.</a:t>
            </a:r>
            <a:endParaRPr lang="en-HK" sz="28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16100"/>
              </a:lnSpc>
              <a:spcBef>
                <a:spcPts val="100"/>
              </a:spcBef>
            </a:pPr>
            <a:endParaRPr lang="en-HK" sz="28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Dickson</a:t>
            </a:r>
            <a:r>
              <a:rPr sz="2800" spc="2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80" dirty="0">
                <a:latin typeface="Arial" panose="020B0604020202020204" pitchFamily="34" charset="0"/>
                <a:cs typeface="Arial" panose="020B0604020202020204" pitchFamily="34" charset="0"/>
              </a:rPr>
              <a:t>Concepts</a:t>
            </a:r>
            <a:r>
              <a:rPr sz="2800" spc="2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responded</a:t>
            </a:r>
            <a:r>
              <a:rPr sz="2800" spc="2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5" dirty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sz="2800" spc="2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closing</a:t>
            </a:r>
            <a:r>
              <a:rPr sz="2800" spc="2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5" dirty="0">
                <a:latin typeface="Arial" panose="020B0604020202020204" pitchFamily="34" charset="0"/>
                <a:cs typeface="Arial" panose="020B0604020202020204" pitchFamily="34" charset="0"/>
              </a:rPr>
              <a:t>unprofitable</a:t>
            </a:r>
            <a:r>
              <a:rPr sz="2800" spc="2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stores</a:t>
            </a:r>
            <a:r>
              <a:rPr sz="2800" spc="2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800" spc="165" dirty="0">
                <a:latin typeface="Arial" panose="020B0604020202020204" pitchFamily="34" charset="0"/>
                <a:cs typeface="Arial" panose="020B0604020202020204" pitchFamily="34" charset="0"/>
              </a:rPr>
              <a:t>reduce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costs.</a:t>
            </a:r>
            <a:endParaRPr lang="en-HK" sz="2800" spc="9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16100"/>
              </a:lnSpc>
              <a:spcBef>
                <a:spcPts val="100"/>
              </a:spcBef>
            </a:pPr>
            <a:endParaRPr lang="en-HK" sz="2800" spc="9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HK" sz="2800" spc="90" dirty="0">
                <a:latin typeface="Arial" panose="020B0604020202020204" pitchFamily="34" charset="0"/>
                <a:cs typeface="Arial" panose="020B0604020202020204" pitchFamily="34" charset="0"/>
              </a:rPr>
              <a:t>The company expanded its e-commerce and omnichannel platform</a:t>
            </a:r>
          </a:p>
          <a:p>
            <a:pPr marL="12700" marR="5080">
              <a:lnSpc>
                <a:spcPct val="116100"/>
              </a:lnSpc>
              <a:spcBef>
                <a:spcPts val="100"/>
              </a:spcBef>
            </a:pPr>
            <a:r>
              <a:rPr lang="en-HK" sz="2800" spc="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HK" sz="2800" spc="90" dirty="0">
                <a:latin typeface="Arial" panose="020B0604020202020204" pitchFamily="34" charset="0"/>
                <a:cs typeface="Arial" panose="020B0604020202020204" pitchFamily="34" charset="0"/>
              </a:rPr>
              <a:t>These moves combined planned strategies with emergent adjustment. </a:t>
            </a:r>
          </a:p>
          <a:p>
            <a:pPr marL="12700" marR="5080">
              <a:lnSpc>
                <a:spcPct val="116100"/>
              </a:lnSpc>
              <a:spcBef>
                <a:spcPts val="100"/>
              </a:spcBef>
            </a:pPr>
            <a:endParaRPr lang="en-HK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Lewin’s</a:t>
            </a:r>
            <a:r>
              <a:rPr sz="2800" spc="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model</a:t>
            </a:r>
            <a:r>
              <a:rPr sz="2800" spc="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illustrates</a:t>
            </a:r>
            <a:r>
              <a:rPr sz="2800" spc="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sz="2800" spc="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4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firm</a:t>
            </a:r>
            <a:r>
              <a:rPr sz="2800" spc="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  <a:r>
              <a:rPr sz="2800" spc="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0" dirty="0">
                <a:latin typeface="Arial" panose="020B0604020202020204" pitchFamily="34" charset="0"/>
                <a:cs typeface="Arial" panose="020B0604020202020204" pitchFamily="34" charset="0"/>
              </a:rPr>
              <a:t>stabilized</a:t>
            </a:r>
            <a:r>
              <a:rPr sz="2800" spc="4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45" dirty="0"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operations.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0972801" y="-5812"/>
            <a:ext cx="7335864" cy="8502112"/>
            <a:chOff x="9205217" y="0"/>
            <a:chExt cx="9083040" cy="908304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05217" y="0"/>
              <a:ext cx="9082781" cy="9082781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95076" y="0"/>
              <a:ext cx="5492923" cy="858595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004879" y="0"/>
              <a:ext cx="4314824" cy="6010274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457200" y="539630"/>
            <a:ext cx="6101080" cy="123507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>
              <a:lnSpc>
                <a:spcPts val="4730"/>
              </a:lnSpc>
              <a:spcBef>
                <a:spcPts val="265"/>
              </a:spcBef>
            </a:pPr>
            <a:r>
              <a:rPr sz="4000" spc="-229" dirty="0"/>
              <a:t>OVERVIEW</a:t>
            </a:r>
            <a:r>
              <a:rPr sz="4000" spc="-360" dirty="0"/>
              <a:t> </a:t>
            </a:r>
            <a:r>
              <a:rPr sz="4000" spc="-225" dirty="0"/>
              <a:t>OF</a:t>
            </a:r>
            <a:r>
              <a:rPr sz="4000" spc="-360" dirty="0"/>
              <a:t> </a:t>
            </a:r>
            <a:r>
              <a:rPr sz="4000" spc="-175" dirty="0"/>
              <a:t>CHANGE </a:t>
            </a:r>
            <a:r>
              <a:rPr sz="4000" spc="-300" dirty="0"/>
              <a:t>INITIATIVE</a:t>
            </a:r>
            <a:endParaRPr sz="4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49096"/>
            <a:ext cx="7172325" cy="814705"/>
          </a:xfrm>
          <a:custGeom>
            <a:avLst/>
            <a:gdLst/>
            <a:ahLst/>
            <a:cxnLst/>
            <a:rect l="l" t="t" r="r" b="b"/>
            <a:pathLst>
              <a:path w="7172325" h="814705">
                <a:moveTo>
                  <a:pt x="6401770" y="814513"/>
                </a:moveTo>
                <a:lnTo>
                  <a:pt x="0" y="814513"/>
                </a:lnTo>
                <a:lnTo>
                  <a:pt x="0" y="0"/>
                </a:lnTo>
                <a:lnTo>
                  <a:pt x="7171940" y="0"/>
                </a:lnTo>
                <a:lnTo>
                  <a:pt x="7171940" y="1430"/>
                </a:lnTo>
                <a:lnTo>
                  <a:pt x="6401770" y="814513"/>
                </a:lnTo>
                <a:close/>
              </a:path>
            </a:pathLst>
          </a:custGeom>
          <a:solidFill>
            <a:srgbClr val="03534A">
              <a:alpha val="7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2068917" y="-563426"/>
            <a:ext cx="11310157" cy="2278188"/>
          </a:xfrm>
          <a:prstGeom prst="rect">
            <a:avLst/>
          </a:prstGeom>
        </p:spPr>
        <p:txBody>
          <a:bodyPr vert="horz" wrap="square" lIns="0" tIns="1062355" rIns="0" bIns="0" rtlCol="0">
            <a:spAutoFit/>
          </a:bodyPr>
          <a:lstStyle/>
          <a:p>
            <a:pPr marL="2777490" marR="5080">
              <a:lnSpc>
                <a:spcPts val="4730"/>
              </a:lnSpc>
              <a:spcBef>
                <a:spcPts val="265"/>
              </a:spcBef>
            </a:pPr>
            <a:r>
              <a:rPr sz="4000" spc="-254" dirty="0"/>
              <a:t>FORCES</a:t>
            </a:r>
            <a:r>
              <a:rPr sz="4000" spc="-380" dirty="0"/>
              <a:t> </a:t>
            </a:r>
            <a:r>
              <a:rPr sz="4000" spc="-215" dirty="0"/>
              <a:t>DRIVING</a:t>
            </a:r>
            <a:r>
              <a:rPr lang="en-HK" sz="4000" spc="-215" dirty="0"/>
              <a:t> </a:t>
            </a:r>
            <a:r>
              <a:rPr sz="4000" spc="-215" dirty="0"/>
              <a:t>STRATEGIC </a:t>
            </a:r>
            <a:r>
              <a:rPr sz="4000" spc="-50" dirty="0"/>
              <a:t>CHANGE</a:t>
            </a:r>
            <a:endParaRPr sz="4000" dirty="0"/>
          </a:p>
        </p:txBody>
      </p:sp>
      <p:sp>
        <p:nvSpPr>
          <p:cNvPr id="4" name="object 4"/>
          <p:cNvSpPr/>
          <p:nvPr/>
        </p:nvSpPr>
        <p:spPr>
          <a:xfrm>
            <a:off x="5584301" y="4187954"/>
            <a:ext cx="1109345" cy="585470"/>
          </a:xfrm>
          <a:custGeom>
            <a:avLst/>
            <a:gdLst/>
            <a:ahLst/>
            <a:cxnLst/>
            <a:rect l="l" t="t" r="r" b="b"/>
            <a:pathLst>
              <a:path w="1109345" h="585470">
                <a:moveTo>
                  <a:pt x="554443" y="585320"/>
                </a:moveTo>
                <a:lnTo>
                  <a:pt x="0" y="585320"/>
                </a:lnTo>
                <a:lnTo>
                  <a:pt x="554443" y="0"/>
                </a:lnTo>
                <a:lnTo>
                  <a:pt x="1108887" y="0"/>
                </a:lnTo>
                <a:lnTo>
                  <a:pt x="554443" y="585320"/>
                </a:lnTo>
                <a:close/>
              </a:path>
            </a:pathLst>
          </a:custGeom>
          <a:solidFill>
            <a:srgbClr val="EB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7644540" y="-1"/>
            <a:ext cx="10643870" cy="10287000"/>
            <a:chOff x="7644540" y="-1"/>
            <a:chExt cx="10643870" cy="10287000"/>
          </a:xfrm>
        </p:grpSpPr>
        <p:sp>
          <p:nvSpPr>
            <p:cNvPr id="6" name="object 6"/>
            <p:cNvSpPr/>
            <p:nvPr/>
          </p:nvSpPr>
          <p:spPr>
            <a:xfrm>
              <a:off x="7644540" y="6786564"/>
              <a:ext cx="1109345" cy="585470"/>
            </a:xfrm>
            <a:custGeom>
              <a:avLst/>
              <a:gdLst/>
              <a:ahLst/>
              <a:cxnLst/>
              <a:rect l="l" t="t" r="r" b="b"/>
              <a:pathLst>
                <a:path w="1109345" h="585470">
                  <a:moveTo>
                    <a:pt x="554443" y="585320"/>
                  </a:moveTo>
                  <a:lnTo>
                    <a:pt x="0" y="585320"/>
                  </a:lnTo>
                  <a:lnTo>
                    <a:pt x="554443" y="0"/>
                  </a:lnTo>
                  <a:lnTo>
                    <a:pt x="1108887" y="0"/>
                  </a:lnTo>
                  <a:lnTo>
                    <a:pt x="554443" y="585320"/>
                  </a:lnTo>
                  <a:close/>
                </a:path>
              </a:pathLst>
            </a:custGeom>
            <a:solidFill>
              <a:srgbClr val="EB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65724" y="-1"/>
              <a:ext cx="9922277" cy="102870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18005" y="2311667"/>
              <a:ext cx="6369995" cy="797533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640148" y="8010978"/>
              <a:ext cx="2302962" cy="2276021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334118" y="2311667"/>
            <a:ext cx="9922277" cy="756886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 algn="just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HK" sz="2800" spc="95" dirty="0">
                <a:latin typeface="Arial" panose="020B0604020202020204" pitchFamily="34" charset="0"/>
                <a:cs typeface="Arial" panose="020B0604020202020204" pitchFamily="34" charset="0"/>
              </a:rPr>
              <a:t>The Covid 19 pandemic caused a sharp decline in in-store shopping. A shift in consumer behaviour favoured online and omnichannel retail.</a:t>
            </a:r>
          </a:p>
          <a:p>
            <a:pPr marL="12700" marR="5080" algn="just">
              <a:lnSpc>
                <a:spcPct val="116100"/>
              </a:lnSpc>
              <a:spcBef>
                <a:spcPts val="95"/>
              </a:spcBef>
            </a:pPr>
            <a:endParaRPr lang="en-HK" sz="2800" spc="9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just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HK" sz="2800" spc="95" dirty="0">
                <a:latin typeface="Arial" panose="020B0604020202020204" pitchFamily="34" charset="0"/>
                <a:cs typeface="Arial" panose="020B0604020202020204" pitchFamily="34" charset="0"/>
              </a:rPr>
              <a:t>Dickson Concepts faced rising operational costs and lower tourist traffic.</a:t>
            </a:r>
          </a:p>
          <a:p>
            <a:pPr marL="12700" marR="5080" algn="just">
              <a:lnSpc>
                <a:spcPct val="116100"/>
              </a:lnSpc>
              <a:spcBef>
                <a:spcPts val="95"/>
              </a:spcBef>
            </a:pPr>
            <a:endParaRPr lang="en-HK" sz="2800" spc="9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just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HK" sz="2800" spc="95" dirty="0">
                <a:latin typeface="Arial" panose="020B0604020202020204" pitchFamily="34" charset="0"/>
                <a:cs typeface="Arial" panose="020B0604020202020204" pitchFamily="34" charset="0"/>
              </a:rPr>
              <a:t>Customer demand increased for sustainability, transparency and value.</a:t>
            </a:r>
          </a:p>
          <a:p>
            <a:pPr marL="469900" marR="5080" indent="-457200" algn="just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endParaRPr lang="en-HK" sz="2800" spc="9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just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HK" sz="2800" spc="95" dirty="0">
                <a:latin typeface="Arial" panose="020B0604020202020204" pitchFamily="34" charset="0"/>
                <a:cs typeface="Arial" panose="020B0604020202020204" pitchFamily="34" charset="0"/>
              </a:rPr>
              <a:t>Internal inefficiencies in underperformance stores affected profitability</a:t>
            </a:r>
          </a:p>
          <a:p>
            <a:pPr marL="469900" marR="5080" indent="-457200" algn="just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endParaRPr lang="en-HK" sz="2800" spc="9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just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HK" sz="2800" spc="95" dirty="0">
                <a:latin typeface="Arial" panose="020B0604020202020204" pitchFamily="34" charset="0"/>
                <a:cs typeface="Arial" panose="020B0604020202020204" pitchFamily="34" charset="0"/>
              </a:rPr>
              <a:t>Leadership saw a need to modernize logistics and technology systems.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49096"/>
            <a:ext cx="5160010" cy="814705"/>
          </a:xfrm>
          <a:custGeom>
            <a:avLst/>
            <a:gdLst/>
            <a:ahLst/>
            <a:cxnLst/>
            <a:rect l="l" t="t" r="r" b="b"/>
            <a:pathLst>
              <a:path w="5160010" h="814705">
                <a:moveTo>
                  <a:pt x="4388228" y="814513"/>
                </a:moveTo>
                <a:lnTo>
                  <a:pt x="0" y="814513"/>
                </a:lnTo>
                <a:lnTo>
                  <a:pt x="0" y="22"/>
                </a:lnTo>
                <a:lnTo>
                  <a:pt x="5159753" y="0"/>
                </a:lnTo>
                <a:lnTo>
                  <a:pt x="4388228" y="814513"/>
                </a:lnTo>
                <a:close/>
              </a:path>
            </a:pathLst>
          </a:custGeom>
          <a:solidFill>
            <a:srgbClr val="03534A">
              <a:alpha val="7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48195" y="2908737"/>
            <a:ext cx="135073" cy="13507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77389" y="2908737"/>
            <a:ext cx="135073" cy="135073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06584" y="2908737"/>
            <a:ext cx="135073" cy="135073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64973" y="2908737"/>
            <a:ext cx="135073" cy="13507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35778" y="2908737"/>
            <a:ext cx="135074" cy="13507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494167" y="2908737"/>
            <a:ext cx="135073" cy="135073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348195" y="3169325"/>
            <a:ext cx="135073" cy="13507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577389" y="3169325"/>
            <a:ext cx="135073" cy="13507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806584" y="3169325"/>
            <a:ext cx="135073" cy="13507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035778" y="3169325"/>
            <a:ext cx="135074" cy="135073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264973" y="3169325"/>
            <a:ext cx="135073" cy="13507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494167" y="3169325"/>
            <a:ext cx="135073" cy="135073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3860943" y="6550035"/>
            <a:ext cx="3312160" cy="605790"/>
          </a:xfrm>
          <a:custGeom>
            <a:avLst/>
            <a:gdLst/>
            <a:ahLst/>
            <a:cxnLst/>
            <a:rect l="l" t="t" r="r" b="b"/>
            <a:pathLst>
              <a:path w="3312159" h="605790">
                <a:moveTo>
                  <a:pt x="3009533" y="605633"/>
                </a:moveTo>
                <a:lnTo>
                  <a:pt x="302816" y="605633"/>
                </a:lnTo>
                <a:lnTo>
                  <a:pt x="255160" y="601861"/>
                </a:lnTo>
                <a:lnTo>
                  <a:pt x="209105" y="590769"/>
                </a:lnTo>
                <a:lnTo>
                  <a:pt x="165467" y="572693"/>
                </a:lnTo>
                <a:lnTo>
                  <a:pt x="125059" y="547972"/>
                </a:lnTo>
                <a:lnTo>
                  <a:pt x="88693" y="516941"/>
                </a:lnTo>
                <a:lnTo>
                  <a:pt x="57661" y="480575"/>
                </a:lnTo>
                <a:lnTo>
                  <a:pt x="32940" y="440166"/>
                </a:lnTo>
                <a:lnTo>
                  <a:pt x="14864" y="396528"/>
                </a:lnTo>
                <a:lnTo>
                  <a:pt x="3772" y="350474"/>
                </a:lnTo>
                <a:lnTo>
                  <a:pt x="0" y="302817"/>
                </a:lnTo>
                <a:lnTo>
                  <a:pt x="3772" y="255160"/>
                </a:lnTo>
                <a:lnTo>
                  <a:pt x="14864" y="209106"/>
                </a:lnTo>
                <a:lnTo>
                  <a:pt x="32940" y="165468"/>
                </a:lnTo>
                <a:lnTo>
                  <a:pt x="57661" y="125059"/>
                </a:lnTo>
                <a:lnTo>
                  <a:pt x="88693" y="88693"/>
                </a:lnTo>
                <a:lnTo>
                  <a:pt x="125059" y="57662"/>
                </a:lnTo>
                <a:lnTo>
                  <a:pt x="165467" y="32940"/>
                </a:lnTo>
                <a:lnTo>
                  <a:pt x="209105" y="14864"/>
                </a:lnTo>
                <a:lnTo>
                  <a:pt x="255160" y="3772"/>
                </a:lnTo>
                <a:lnTo>
                  <a:pt x="302816" y="0"/>
                </a:lnTo>
                <a:lnTo>
                  <a:pt x="3009533" y="0"/>
                </a:lnTo>
                <a:lnTo>
                  <a:pt x="3057190" y="3772"/>
                </a:lnTo>
                <a:lnTo>
                  <a:pt x="3103244" y="14864"/>
                </a:lnTo>
                <a:lnTo>
                  <a:pt x="3146883" y="32940"/>
                </a:lnTo>
                <a:lnTo>
                  <a:pt x="3187291" y="57662"/>
                </a:lnTo>
                <a:lnTo>
                  <a:pt x="3223657" y="88693"/>
                </a:lnTo>
                <a:lnTo>
                  <a:pt x="3254688" y="125059"/>
                </a:lnTo>
                <a:lnTo>
                  <a:pt x="3279410" y="165468"/>
                </a:lnTo>
                <a:lnTo>
                  <a:pt x="3297486" y="209106"/>
                </a:lnTo>
                <a:lnTo>
                  <a:pt x="3308578" y="255160"/>
                </a:lnTo>
                <a:lnTo>
                  <a:pt x="3312060" y="299143"/>
                </a:lnTo>
                <a:lnTo>
                  <a:pt x="3312060" y="306490"/>
                </a:lnTo>
                <a:lnTo>
                  <a:pt x="3308578" y="350474"/>
                </a:lnTo>
                <a:lnTo>
                  <a:pt x="3297486" y="396528"/>
                </a:lnTo>
                <a:lnTo>
                  <a:pt x="3279410" y="440166"/>
                </a:lnTo>
                <a:lnTo>
                  <a:pt x="3254688" y="480575"/>
                </a:lnTo>
                <a:lnTo>
                  <a:pt x="3223657" y="516941"/>
                </a:lnTo>
                <a:lnTo>
                  <a:pt x="3187291" y="547972"/>
                </a:lnTo>
                <a:lnTo>
                  <a:pt x="3146883" y="572693"/>
                </a:lnTo>
                <a:lnTo>
                  <a:pt x="3103244" y="590769"/>
                </a:lnTo>
                <a:lnTo>
                  <a:pt x="3057190" y="601861"/>
                </a:lnTo>
                <a:lnTo>
                  <a:pt x="3009533" y="605633"/>
                </a:lnTo>
                <a:close/>
              </a:path>
            </a:pathLst>
          </a:custGeom>
          <a:solidFill>
            <a:srgbClr val="EB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" name="object 16"/>
          <p:cNvGrpSpPr/>
          <p:nvPr/>
        </p:nvGrpSpPr>
        <p:grpSpPr>
          <a:xfrm>
            <a:off x="9782043" y="1644648"/>
            <a:ext cx="7940531" cy="6242051"/>
            <a:chOff x="9655994" y="1776060"/>
            <a:chExt cx="7162800" cy="5379766"/>
          </a:xfrm>
        </p:grpSpPr>
        <p:sp>
          <p:nvSpPr>
            <p:cNvPr id="17" name="object 17"/>
            <p:cNvSpPr/>
            <p:nvPr/>
          </p:nvSpPr>
          <p:spPr>
            <a:xfrm>
              <a:off x="10703772" y="6550036"/>
              <a:ext cx="5067300" cy="605790"/>
            </a:xfrm>
            <a:custGeom>
              <a:avLst/>
              <a:gdLst/>
              <a:ahLst/>
              <a:cxnLst/>
              <a:rect l="l" t="t" r="r" b="b"/>
              <a:pathLst>
                <a:path w="5067300" h="605790">
                  <a:moveTo>
                    <a:pt x="4763905" y="605633"/>
                  </a:moveTo>
                  <a:lnTo>
                    <a:pt x="302816" y="605633"/>
                  </a:lnTo>
                  <a:lnTo>
                    <a:pt x="255159" y="601861"/>
                  </a:lnTo>
                  <a:lnTo>
                    <a:pt x="209105" y="590769"/>
                  </a:lnTo>
                  <a:lnTo>
                    <a:pt x="165467" y="572693"/>
                  </a:lnTo>
                  <a:lnTo>
                    <a:pt x="125059" y="547972"/>
                  </a:lnTo>
                  <a:lnTo>
                    <a:pt x="88693" y="516941"/>
                  </a:lnTo>
                  <a:lnTo>
                    <a:pt x="57661" y="480575"/>
                  </a:lnTo>
                  <a:lnTo>
                    <a:pt x="32939" y="440166"/>
                  </a:lnTo>
                  <a:lnTo>
                    <a:pt x="14864" y="396528"/>
                  </a:lnTo>
                  <a:lnTo>
                    <a:pt x="3772" y="350473"/>
                  </a:lnTo>
                  <a:lnTo>
                    <a:pt x="0" y="302816"/>
                  </a:lnTo>
                  <a:lnTo>
                    <a:pt x="3772" y="255160"/>
                  </a:lnTo>
                  <a:lnTo>
                    <a:pt x="14864" y="209105"/>
                  </a:lnTo>
                  <a:lnTo>
                    <a:pt x="32939" y="165467"/>
                  </a:lnTo>
                  <a:lnTo>
                    <a:pt x="57661" y="125059"/>
                  </a:lnTo>
                  <a:lnTo>
                    <a:pt x="88693" y="88693"/>
                  </a:lnTo>
                  <a:lnTo>
                    <a:pt x="125059" y="57662"/>
                  </a:lnTo>
                  <a:lnTo>
                    <a:pt x="165467" y="32940"/>
                  </a:lnTo>
                  <a:lnTo>
                    <a:pt x="209105" y="14864"/>
                  </a:lnTo>
                  <a:lnTo>
                    <a:pt x="255159" y="3772"/>
                  </a:lnTo>
                  <a:lnTo>
                    <a:pt x="302816" y="0"/>
                  </a:lnTo>
                  <a:lnTo>
                    <a:pt x="4763905" y="0"/>
                  </a:lnTo>
                  <a:lnTo>
                    <a:pt x="4811562" y="3772"/>
                  </a:lnTo>
                  <a:lnTo>
                    <a:pt x="4857616" y="14864"/>
                  </a:lnTo>
                  <a:lnTo>
                    <a:pt x="4901254" y="32940"/>
                  </a:lnTo>
                  <a:lnTo>
                    <a:pt x="4941663" y="57662"/>
                  </a:lnTo>
                  <a:lnTo>
                    <a:pt x="4978028" y="88693"/>
                  </a:lnTo>
                  <a:lnTo>
                    <a:pt x="5009060" y="125059"/>
                  </a:lnTo>
                  <a:lnTo>
                    <a:pt x="5033782" y="165467"/>
                  </a:lnTo>
                  <a:lnTo>
                    <a:pt x="5051858" y="209105"/>
                  </a:lnTo>
                  <a:lnTo>
                    <a:pt x="5062950" y="255160"/>
                  </a:lnTo>
                  <a:lnTo>
                    <a:pt x="5066723" y="302816"/>
                  </a:lnTo>
                  <a:lnTo>
                    <a:pt x="5062950" y="350473"/>
                  </a:lnTo>
                  <a:lnTo>
                    <a:pt x="5051858" y="396528"/>
                  </a:lnTo>
                  <a:lnTo>
                    <a:pt x="5033782" y="440166"/>
                  </a:lnTo>
                  <a:lnTo>
                    <a:pt x="5009060" y="480575"/>
                  </a:lnTo>
                  <a:lnTo>
                    <a:pt x="4978028" y="516941"/>
                  </a:lnTo>
                  <a:lnTo>
                    <a:pt x="4941663" y="547972"/>
                  </a:lnTo>
                  <a:lnTo>
                    <a:pt x="4901254" y="572693"/>
                  </a:lnTo>
                  <a:lnTo>
                    <a:pt x="4857616" y="590769"/>
                  </a:lnTo>
                  <a:lnTo>
                    <a:pt x="4811562" y="601861"/>
                  </a:lnTo>
                  <a:lnTo>
                    <a:pt x="4763905" y="605633"/>
                  </a:lnTo>
                  <a:close/>
                </a:path>
              </a:pathLst>
            </a:custGeom>
            <a:solidFill>
              <a:srgbClr val="EB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55994" y="1776060"/>
              <a:ext cx="7162800" cy="5177908"/>
            </a:xfrm>
            <a:prstGeom prst="rect">
              <a:avLst/>
            </a:prstGeom>
          </p:spPr>
        </p:pic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677278" y="412706"/>
            <a:ext cx="16691151" cy="636713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>
              <a:lnSpc>
                <a:spcPts val="4730"/>
              </a:lnSpc>
              <a:spcBef>
                <a:spcPts val="265"/>
              </a:spcBef>
            </a:pPr>
            <a:r>
              <a:rPr sz="4000" spc="-254" dirty="0"/>
              <a:t>FINANCIAL</a:t>
            </a:r>
            <a:r>
              <a:rPr sz="4000" spc="-325" dirty="0"/>
              <a:t> </a:t>
            </a:r>
            <a:r>
              <a:rPr sz="4000" spc="-200" dirty="0"/>
              <a:t>INDICATORS</a:t>
            </a:r>
            <a:r>
              <a:rPr sz="4000" spc="-320" dirty="0"/>
              <a:t> </a:t>
            </a:r>
            <a:r>
              <a:rPr sz="4000" spc="-705" dirty="0"/>
              <a:t>&amp; </a:t>
            </a:r>
            <a:r>
              <a:rPr sz="4000" spc="-204" dirty="0"/>
              <a:t>OUTCOMES</a:t>
            </a:r>
            <a:r>
              <a:rPr sz="4000" spc="-340" dirty="0"/>
              <a:t> </a:t>
            </a:r>
            <a:r>
              <a:rPr sz="4000" spc="-10" dirty="0"/>
              <a:t>(FY2024)</a:t>
            </a:r>
            <a:endParaRPr sz="4000" dirty="0"/>
          </a:p>
        </p:txBody>
      </p:sp>
      <p:sp>
        <p:nvSpPr>
          <p:cNvPr id="21" name="object 21"/>
          <p:cNvSpPr txBox="1">
            <a:spLocks noGrp="1"/>
          </p:cNvSpPr>
          <p:nvPr>
            <p:ph type="body" idx="1"/>
          </p:nvPr>
        </p:nvSpPr>
        <p:spPr>
          <a:xfrm>
            <a:off x="987050" y="2309749"/>
            <a:ext cx="8374380" cy="64801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 algn="just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pc="140" dirty="0">
                <a:latin typeface="Arial" panose="020B0604020202020204" pitchFamily="34" charset="0"/>
                <a:cs typeface="Arial" panose="020B0604020202020204" pitchFamily="34" charset="0"/>
              </a:rPr>
              <a:t>Revenue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55" dirty="0">
                <a:latin typeface="Arial" panose="020B0604020202020204" pitchFamily="34" charset="0"/>
                <a:cs typeface="Arial" panose="020B0604020202020204" pitchFamily="34" charset="0"/>
              </a:rPr>
              <a:t>grew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35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>
                <a:latin typeface="Arial" panose="020B0604020202020204" pitchFamily="34" charset="0"/>
                <a:cs typeface="Arial" panose="020B0604020202020204" pitchFamily="34" charset="0"/>
              </a:rPr>
              <a:t>HK$2,400.1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million,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10" dirty="0">
                <a:latin typeface="Arial" panose="020B0604020202020204" pitchFamily="34" charset="0"/>
                <a:cs typeface="Arial" panose="020B0604020202020204" pitchFamily="34" charset="0"/>
              </a:rPr>
              <a:t>up</a:t>
            </a:r>
            <a:r>
              <a:rPr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12.6% </a:t>
            </a:r>
            <a:r>
              <a:rPr spc="120" dirty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5" dirty="0">
                <a:latin typeface="Arial" panose="020B0604020202020204" pitchFamily="34" charset="0"/>
                <a:cs typeface="Arial" panose="020B0604020202020204" pitchFamily="34" charset="0"/>
              </a:rPr>
              <a:t>HK$2,130.8</a:t>
            </a:r>
            <a:r>
              <a:rPr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million</a:t>
            </a:r>
            <a:r>
              <a:rPr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FY2023.</a:t>
            </a:r>
            <a:endParaRPr lang="en-HK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just">
              <a:lnSpc>
                <a:spcPct val="116100"/>
              </a:lnSpc>
              <a:spcBef>
                <a:spcPts val="100"/>
              </a:spcBef>
            </a:pPr>
            <a:endParaRPr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just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pc="100" dirty="0">
                <a:latin typeface="Arial" panose="020B0604020202020204" pitchFamily="34" charset="0"/>
                <a:cs typeface="Arial" panose="020B0604020202020204" pitchFamily="34" charset="0"/>
              </a:rPr>
              <a:t>Profits</a:t>
            </a:r>
            <a:r>
              <a:rPr spc="3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105" dirty="0">
                <a:latin typeface="Arial" panose="020B0604020202020204" pitchFamily="34" charset="0"/>
                <a:cs typeface="Arial" panose="020B0604020202020204" pitchFamily="34" charset="0"/>
              </a:rPr>
              <a:t>rose</a:t>
            </a:r>
            <a:r>
              <a:rPr spc="3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135" dirty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spc="4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38.9%</a:t>
            </a:r>
            <a:r>
              <a:rPr spc="3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135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pc="3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HK$350.8</a:t>
            </a:r>
            <a:r>
              <a:rPr spc="4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million, </a:t>
            </a:r>
            <a:r>
              <a:rPr spc="114" dirty="0">
                <a:latin typeface="Arial" panose="020B0604020202020204" pitchFamily="34" charset="0"/>
                <a:cs typeface="Arial" panose="020B0604020202020204" pitchFamily="34" charset="0"/>
              </a:rPr>
              <a:t>reflecting</a:t>
            </a:r>
            <a:r>
              <a:rPr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90" dirty="0">
                <a:latin typeface="Arial" panose="020B0604020202020204" pitchFamily="34" charset="0"/>
                <a:cs typeface="Arial" panose="020B0604020202020204" pitchFamily="34" charset="0"/>
              </a:rPr>
              <a:t>margin</a:t>
            </a:r>
            <a:r>
              <a:rPr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40" dirty="0"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  <a:r>
              <a:rPr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95" dirty="0">
                <a:latin typeface="Arial" panose="020B0604020202020204" pitchFamily="34" charset="0"/>
                <a:cs typeface="Arial" panose="020B0604020202020204" pitchFamily="34" charset="0"/>
              </a:rPr>
              <a:t>(Dickson</a:t>
            </a:r>
            <a:r>
              <a:rPr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85" dirty="0">
                <a:latin typeface="Arial" panose="020B0604020202020204" pitchFamily="34" charset="0"/>
                <a:cs typeface="Arial" panose="020B0604020202020204" pitchFamily="34" charset="0"/>
              </a:rPr>
              <a:t>Group). </a:t>
            </a:r>
            <a:r>
              <a:rPr spc="65" dirty="0">
                <a:latin typeface="Arial" panose="020B0604020202020204" pitchFamily="34" charset="0"/>
                <a:cs typeface="Arial" panose="020B0604020202020204" pitchFamily="34" charset="0"/>
              </a:rPr>
              <a:t>Total</a:t>
            </a:r>
            <a:r>
              <a:rPr spc="254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90" dirty="0">
                <a:latin typeface="Arial" panose="020B0604020202020204" pitchFamily="34" charset="0"/>
                <a:cs typeface="Arial" panose="020B0604020202020204" pitchFamily="34" charset="0"/>
              </a:rPr>
              <a:t>dividend</a:t>
            </a:r>
            <a:r>
              <a:rPr spc="26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80" dirty="0">
                <a:latin typeface="Arial" panose="020B0604020202020204" pitchFamily="34" charset="0"/>
                <a:cs typeface="Arial" panose="020B0604020202020204" pitchFamily="34" charset="0"/>
              </a:rPr>
              <a:t>payout:</a:t>
            </a:r>
            <a:r>
              <a:rPr spc="254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HK45</a:t>
            </a:r>
            <a:r>
              <a:rPr spc="26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100" dirty="0">
                <a:latin typeface="Arial" panose="020B0604020202020204" pitchFamily="34" charset="0"/>
                <a:cs typeface="Arial" panose="020B0604020202020204" pitchFamily="34" charset="0"/>
              </a:rPr>
              <a:t>cents/share;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final:</a:t>
            </a:r>
            <a:r>
              <a:rPr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10" dirty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r>
              <a:rPr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25" dirty="0">
                <a:latin typeface="Arial" panose="020B0604020202020204" pitchFamily="34" charset="0"/>
                <a:cs typeface="Arial" panose="020B0604020202020204" pitchFamily="34" charset="0"/>
              </a:rPr>
              <a:t>cents,</a:t>
            </a:r>
            <a:r>
              <a:rPr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50" dirty="0">
                <a:latin typeface="Arial" panose="020B0604020202020204" pitchFamily="34" charset="0"/>
                <a:cs typeface="Arial" panose="020B0604020202020204" pitchFamily="34" charset="0"/>
              </a:rPr>
              <a:t>interim:</a:t>
            </a:r>
            <a:r>
              <a:rPr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7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05" dirty="0">
                <a:latin typeface="Arial" panose="020B0604020202020204" pitchFamily="34" charset="0"/>
                <a:cs typeface="Arial" panose="020B0604020202020204" pitchFamily="34" charset="0"/>
              </a:rPr>
              <a:t>cents.</a:t>
            </a:r>
            <a:endParaRPr lang="en-HK" spc="10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just">
              <a:lnSpc>
                <a:spcPct val="116100"/>
              </a:lnSpc>
            </a:pPr>
            <a:endParaRPr spc="10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just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pc="70" dirty="0">
                <a:latin typeface="Arial" panose="020B0604020202020204" pitchFamily="34" charset="0"/>
                <a:cs typeface="Arial" panose="020B0604020202020204" pitchFamily="34" charset="0"/>
              </a:rPr>
              <a:t>Dividend</a:t>
            </a:r>
            <a:r>
              <a:rPr spc="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yield:</a:t>
            </a:r>
            <a:r>
              <a:rPr spc="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>
                <a:latin typeface="Arial" panose="020B0604020202020204" pitchFamily="34" charset="0"/>
                <a:cs typeface="Arial" panose="020B0604020202020204" pitchFamily="34" charset="0"/>
              </a:rPr>
              <a:t>9.15%</a:t>
            </a:r>
            <a:r>
              <a:rPr spc="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50" dirty="0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spc="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80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spc="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14" dirty="0">
                <a:latin typeface="Arial" panose="020B0604020202020204" pitchFamily="34" charset="0"/>
                <a:cs typeface="Arial" panose="020B0604020202020204" pitchFamily="34" charset="0"/>
              </a:rPr>
              <a:t>share</a:t>
            </a:r>
            <a:r>
              <a:rPr spc="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30" dirty="0">
                <a:latin typeface="Arial" panose="020B0604020202020204" pitchFamily="34" charset="0"/>
                <a:cs typeface="Arial" panose="020B0604020202020204" pitchFamily="34" charset="0"/>
              </a:rPr>
              <a:t>price</a:t>
            </a:r>
            <a:r>
              <a:rPr spc="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9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pc="-30" dirty="0">
                <a:latin typeface="Arial" panose="020B0604020202020204" pitchFamily="34" charset="0"/>
                <a:cs typeface="Arial" panose="020B0604020202020204" pitchFamily="34" charset="0"/>
              </a:rPr>
              <a:t>HK$4.92</a:t>
            </a:r>
            <a:r>
              <a:rPr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55" dirty="0">
                <a:latin typeface="Arial" panose="020B0604020202020204" pitchFamily="34" charset="0"/>
                <a:cs typeface="Arial" panose="020B0604020202020204" pitchFamily="34" charset="0"/>
              </a:rPr>
              <a:t>(Mar</a:t>
            </a:r>
            <a:r>
              <a:rPr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latin typeface="Arial" panose="020B0604020202020204" pitchFamily="34" charset="0"/>
                <a:cs typeface="Arial" panose="020B0604020202020204" pitchFamily="34" charset="0"/>
              </a:rPr>
              <a:t>28,</a:t>
            </a:r>
            <a:r>
              <a:rPr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2024).</a:t>
            </a:r>
            <a:endParaRPr lang="en-HK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just">
              <a:lnSpc>
                <a:spcPct val="116100"/>
              </a:lnSpc>
            </a:pPr>
            <a:endParaRPr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just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pc="130" dirty="0">
                <a:latin typeface="Arial" panose="020B0604020202020204" pitchFamily="34" charset="0"/>
                <a:cs typeface="Arial" panose="020B0604020202020204" pitchFamily="34" charset="0"/>
              </a:rPr>
              <a:t>Strong  </a:t>
            </a:r>
            <a:r>
              <a:rPr spc="95" dirty="0">
                <a:latin typeface="Arial" panose="020B0604020202020204" pitchFamily="34" charset="0"/>
                <a:cs typeface="Arial" panose="020B0604020202020204" pitchFamily="34" charset="0"/>
              </a:rPr>
              <a:t>fiscal</a:t>
            </a:r>
            <a:r>
              <a:rPr spc="13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150" dirty="0">
                <a:latin typeface="Arial" panose="020B0604020202020204" pitchFamily="34" charset="0"/>
                <a:cs typeface="Arial" panose="020B0604020202020204" pitchFamily="34" charset="0"/>
              </a:rPr>
              <a:t>performance</a:t>
            </a:r>
            <a:r>
              <a:rPr spc="13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pc="90" dirty="0">
                <a:latin typeface="Arial" panose="020B0604020202020204" pitchFamily="34" charset="0"/>
                <a:cs typeface="Arial" panose="020B0604020202020204" pitchFamily="34" charset="0"/>
              </a:rPr>
              <a:t>driven</a:t>
            </a:r>
            <a:r>
              <a:rPr spc="135" dirty="0">
                <a:latin typeface="Arial" panose="020B0604020202020204" pitchFamily="34" charset="0"/>
                <a:cs typeface="Arial" panose="020B0604020202020204" pitchFamily="34" charset="0"/>
              </a:rPr>
              <a:t>  by  </a:t>
            </a:r>
            <a:r>
              <a:rPr spc="150" dirty="0">
                <a:latin typeface="Arial" panose="020B0604020202020204" pitchFamily="34" charset="0"/>
                <a:cs typeface="Arial" panose="020B0604020202020204" pitchFamily="34" charset="0"/>
              </a:rPr>
              <a:t>cost </a:t>
            </a:r>
            <a:r>
              <a:rPr spc="105" dirty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13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55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latin typeface="Arial" panose="020B0604020202020204" pitchFamily="34" charset="0"/>
                <a:cs typeface="Arial" panose="020B0604020202020204" pitchFamily="34" charset="0"/>
              </a:rPr>
              <a:t>shift.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308499" y="8326379"/>
            <a:ext cx="7059930" cy="111506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219"/>
              </a:spcBef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Fig</a:t>
            </a:r>
            <a:r>
              <a:rPr sz="2400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59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sz="24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6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4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130" dirty="0">
                <a:latin typeface="Arial" panose="020B0604020202020204" pitchFamily="34" charset="0"/>
                <a:cs typeface="Arial" panose="020B0604020202020204" pitchFamily="34" charset="0"/>
              </a:rPr>
              <a:t>Comparative</a:t>
            </a:r>
            <a:r>
              <a:rPr sz="24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line</a:t>
            </a:r>
            <a:r>
              <a:rPr sz="24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105" dirty="0">
                <a:latin typeface="Arial" panose="020B0604020202020204" pitchFamily="34" charset="0"/>
                <a:cs typeface="Arial" panose="020B0604020202020204" pitchFamily="34" charset="0"/>
              </a:rPr>
              <a:t>graph</a:t>
            </a:r>
            <a:r>
              <a:rPr sz="2400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105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4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125" dirty="0">
                <a:latin typeface="Arial" panose="020B0604020202020204" pitchFamily="34" charset="0"/>
                <a:cs typeface="Arial" panose="020B0604020202020204" pitchFamily="34" charset="0"/>
              </a:rPr>
              <a:t>revenue</a:t>
            </a:r>
            <a:r>
              <a:rPr sz="240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80" dirty="0">
                <a:latin typeface="Arial" panose="020B0604020202020204" pitchFamily="34" charset="0"/>
                <a:cs typeface="Arial" panose="020B0604020202020204" pitchFamily="34" charset="0"/>
              </a:rPr>
              <a:t>and profit</a:t>
            </a:r>
            <a:r>
              <a:rPr sz="24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165" dirty="0">
                <a:latin typeface="Arial" panose="020B0604020202020204" pitchFamily="34" charset="0"/>
                <a:cs typeface="Arial" panose="020B0604020202020204" pitchFamily="34" charset="0"/>
              </a:rPr>
              <a:t>between</a:t>
            </a:r>
            <a:r>
              <a:rPr sz="24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FY2023</a:t>
            </a:r>
            <a:r>
              <a:rPr sz="24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12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4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>FY2024,</a:t>
            </a:r>
            <a:r>
              <a:rPr sz="24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60" dirty="0">
                <a:latin typeface="Arial" panose="020B0604020202020204" pitchFamily="34" charset="0"/>
                <a:cs typeface="Arial" panose="020B0604020202020204" pitchFamily="34" charset="0"/>
              </a:rPr>
              <a:t>Dickson </a:t>
            </a:r>
            <a:r>
              <a:rPr sz="2400" spc="75" dirty="0">
                <a:latin typeface="Arial" panose="020B0604020202020204" pitchFamily="34" charset="0"/>
                <a:cs typeface="Arial" panose="020B0604020202020204" pitchFamily="34" charset="0"/>
              </a:rPr>
              <a:t>Group,</a:t>
            </a:r>
            <a:r>
              <a:rPr sz="2400" spc="-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20" dirty="0">
                <a:latin typeface="Arial" panose="020B0604020202020204" pitchFamily="34" charset="0"/>
                <a:cs typeface="Arial" panose="020B0604020202020204" pitchFamily="34" charset="0"/>
              </a:rPr>
              <a:t>2024.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357446" y="0"/>
            <a:ext cx="4930775" cy="5142230"/>
            <a:chOff x="13357446" y="0"/>
            <a:chExt cx="4930775" cy="514223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357446" y="0"/>
              <a:ext cx="4930554" cy="49305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29998" y="0"/>
              <a:ext cx="3667124" cy="5141802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5176779" y="2306248"/>
            <a:ext cx="7934959" cy="605790"/>
          </a:xfrm>
          <a:custGeom>
            <a:avLst/>
            <a:gdLst/>
            <a:ahLst/>
            <a:cxnLst/>
            <a:rect l="l" t="t" r="r" b="b"/>
            <a:pathLst>
              <a:path w="7934959" h="605789">
                <a:moveTo>
                  <a:pt x="7631622" y="605633"/>
                </a:moveTo>
                <a:lnTo>
                  <a:pt x="302816" y="605633"/>
                </a:lnTo>
                <a:lnTo>
                  <a:pt x="255159" y="601861"/>
                </a:lnTo>
                <a:lnTo>
                  <a:pt x="209105" y="590769"/>
                </a:lnTo>
                <a:lnTo>
                  <a:pt x="165467" y="572693"/>
                </a:lnTo>
                <a:lnTo>
                  <a:pt x="125058" y="547972"/>
                </a:lnTo>
                <a:lnTo>
                  <a:pt x="88692" y="516940"/>
                </a:lnTo>
                <a:lnTo>
                  <a:pt x="57661" y="480574"/>
                </a:lnTo>
                <a:lnTo>
                  <a:pt x="32940" y="440166"/>
                </a:lnTo>
                <a:lnTo>
                  <a:pt x="14864" y="396528"/>
                </a:lnTo>
                <a:lnTo>
                  <a:pt x="3772" y="350473"/>
                </a:lnTo>
                <a:lnTo>
                  <a:pt x="0" y="302817"/>
                </a:lnTo>
                <a:lnTo>
                  <a:pt x="3772" y="255160"/>
                </a:lnTo>
                <a:lnTo>
                  <a:pt x="14864" y="209105"/>
                </a:lnTo>
                <a:lnTo>
                  <a:pt x="32940" y="165467"/>
                </a:lnTo>
                <a:lnTo>
                  <a:pt x="57661" y="125059"/>
                </a:lnTo>
                <a:lnTo>
                  <a:pt x="88692" y="88692"/>
                </a:lnTo>
                <a:lnTo>
                  <a:pt x="125058" y="57661"/>
                </a:lnTo>
                <a:lnTo>
                  <a:pt x="165467" y="32940"/>
                </a:lnTo>
                <a:lnTo>
                  <a:pt x="209105" y="14864"/>
                </a:lnTo>
                <a:lnTo>
                  <a:pt x="255159" y="3772"/>
                </a:lnTo>
                <a:lnTo>
                  <a:pt x="302816" y="0"/>
                </a:lnTo>
                <a:lnTo>
                  <a:pt x="7631622" y="0"/>
                </a:lnTo>
                <a:lnTo>
                  <a:pt x="7679279" y="3772"/>
                </a:lnTo>
                <a:lnTo>
                  <a:pt x="7725334" y="14864"/>
                </a:lnTo>
                <a:lnTo>
                  <a:pt x="7768972" y="32940"/>
                </a:lnTo>
                <a:lnTo>
                  <a:pt x="7809380" y="57661"/>
                </a:lnTo>
                <a:lnTo>
                  <a:pt x="7845746" y="88692"/>
                </a:lnTo>
                <a:lnTo>
                  <a:pt x="7876777" y="125059"/>
                </a:lnTo>
                <a:lnTo>
                  <a:pt x="7901499" y="165467"/>
                </a:lnTo>
                <a:lnTo>
                  <a:pt x="7919574" y="209105"/>
                </a:lnTo>
                <a:lnTo>
                  <a:pt x="7930666" y="255160"/>
                </a:lnTo>
                <a:lnTo>
                  <a:pt x="7934439" y="302817"/>
                </a:lnTo>
                <a:lnTo>
                  <a:pt x="7930666" y="350473"/>
                </a:lnTo>
                <a:lnTo>
                  <a:pt x="7919574" y="396528"/>
                </a:lnTo>
                <a:lnTo>
                  <a:pt x="7901499" y="440166"/>
                </a:lnTo>
                <a:lnTo>
                  <a:pt x="7876777" y="480574"/>
                </a:lnTo>
                <a:lnTo>
                  <a:pt x="7845746" y="516940"/>
                </a:lnTo>
                <a:lnTo>
                  <a:pt x="7809380" y="547972"/>
                </a:lnTo>
                <a:lnTo>
                  <a:pt x="7768972" y="572693"/>
                </a:lnTo>
                <a:lnTo>
                  <a:pt x="7725334" y="590769"/>
                </a:lnTo>
                <a:lnTo>
                  <a:pt x="7679279" y="601861"/>
                </a:lnTo>
                <a:lnTo>
                  <a:pt x="7631622" y="605633"/>
                </a:lnTo>
                <a:close/>
              </a:path>
            </a:pathLst>
          </a:custGeom>
          <a:solidFill>
            <a:srgbClr val="EB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62000" y="457654"/>
            <a:ext cx="15925800" cy="123507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3304540" marR="5080" indent="-3292475" algn="l">
              <a:lnSpc>
                <a:spcPts val="4730"/>
              </a:lnSpc>
              <a:spcBef>
                <a:spcPts val="265"/>
              </a:spcBef>
            </a:pPr>
            <a:r>
              <a:rPr sz="4000" spc="-254" dirty="0"/>
              <a:t>FINANCIAL</a:t>
            </a:r>
            <a:r>
              <a:rPr sz="4000" spc="-365" dirty="0"/>
              <a:t> </a:t>
            </a:r>
            <a:r>
              <a:rPr sz="4000" spc="-285" dirty="0"/>
              <a:t>INTERPRETATION</a:t>
            </a:r>
            <a:r>
              <a:rPr sz="4000" spc="-365" dirty="0"/>
              <a:t> </a:t>
            </a:r>
            <a:r>
              <a:rPr sz="4000" spc="-645" dirty="0"/>
              <a:t>&amp;</a:t>
            </a:r>
            <a:r>
              <a:rPr sz="4000" spc="-365" dirty="0"/>
              <a:t> </a:t>
            </a:r>
            <a:br>
              <a:rPr lang="en-HK" sz="4000" spc="-365" dirty="0"/>
            </a:br>
            <a:r>
              <a:rPr sz="4000" spc="-130" dirty="0"/>
              <a:t>CHANGE </a:t>
            </a:r>
            <a:r>
              <a:rPr sz="4000" spc="-120" dirty="0"/>
              <a:t>IMPLICATIONS</a:t>
            </a:r>
            <a:endParaRPr sz="4000" dirty="0"/>
          </a:p>
        </p:txBody>
      </p:sp>
      <p:sp>
        <p:nvSpPr>
          <p:cNvPr id="7" name="object 7"/>
          <p:cNvSpPr txBox="1"/>
          <p:nvPr/>
        </p:nvSpPr>
        <p:spPr>
          <a:xfrm>
            <a:off x="845249" y="2807863"/>
            <a:ext cx="14574052" cy="4032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9740" marR="5080" indent="-457200" algn="l">
              <a:lnSpc>
                <a:spcPct val="116100"/>
              </a:lnSpc>
              <a:spcBef>
                <a:spcPts val="100"/>
              </a:spcBef>
              <a:buSzPct val="55357"/>
              <a:buFont typeface="Arial" panose="020B0604020202020204" pitchFamily="34" charset="0"/>
              <a:buChar char="•"/>
              <a:tabLst>
                <a:tab pos="139065" algn="l"/>
              </a:tabLst>
            </a:pPr>
            <a:r>
              <a:rPr lang="en-HK" sz="2800" spc="140" dirty="0">
                <a:latin typeface="Arial" panose="020B0604020202020204" pitchFamily="34" charset="0"/>
                <a:cs typeface="Arial" panose="020B0604020202020204" pitchFamily="34" charset="0"/>
              </a:rPr>
              <a:t>Revenue increase reflects improved market positioning post-covid.</a:t>
            </a:r>
          </a:p>
          <a:p>
            <a:pPr marL="459740" marR="5080" indent="-457200" algn="l">
              <a:lnSpc>
                <a:spcPct val="116100"/>
              </a:lnSpc>
              <a:spcBef>
                <a:spcPts val="100"/>
              </a:spcBef>
              <a:buSzPct val="55357"/>
              <a:buFont typeface="Arial" panose="020B0604020202020204" pitchFamily="34" charset="0"/>
              <a:buChar char="•"/>
              <a:tabLst>
                <a:tab pos="139065" algn="l"/>
              </a:tabLst>
            </a:pPr>
            <a:endParaRPr lang="en-HK" sz="2800" spc="14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9740" marR="5080" indent="-457200" algn="l">
              <a:lnSpc>
                <a:spcPct val="116100"/>
              </a:lnSpc>
              <a:spcBef>
                <a:spcPts val="100"/>
              </a:spcBef>
              <a:buSzPct val="55357"/>
              <a:buFont typeface="Arial" panose="020B0604020202020204" pitchFamily="34" charset="0"/>
              <a:buChar char="•"/>
              <a:tabLst>
                <a:tab pos="139065" algn="l"/>
              </a:tabLst>
            </a:pPr>
            <a:r>
              <a:rPr lang="en-HK" sz="2800" spc="140" dirty="0">
                <a:latin typeface="Arial" panose="020B0604020202020204" pitchFamily="34" charset="0"/>
                <a:cs typeface="Arial" panose="020B0604020202020204" pitchFamily="34" charset="0"/>
              </a:rPr>
              <a:t>Profit growth highlights strategic focus on operational discipline. </a:t>
            </a:r>
          </a:p>
          <a:p>
            <a:pPr marL="459740" marR="5080" indent="-457200" algn="l">
              <a:lnSpc>
                <a:spcPct val="116100"/>
              </a:lnSpc>
              <a:spcBef>
                <a:spcPts val="100"/>
              </a:spcBef>
              <a:buSzPct val="55357"/>
              <a:buFont typeface="Arial" panose="020B0604020202020204" pitchFamily="34" charset="0"/>
              <a:buChar char="•"/>
              <a:tabLst>
                <a:tab pos="139065" algn="l"/>
              </a:tabLst>
            </a:pPr>
            <a:endParaRPr lang="en-HK" sz="2800" spc="14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9740" marR="5080" indent="-457200" algn="l">
              <a:lnSpc>
                <a:spcPct val="116100"/>
              </a:lnSpc>
              <a:spcBef>
                <a:spcPts val="100"/>
              </a:spcBef>
              <a:buSzPct val="55357"/>
              <a:buFont typeface="Arial" panose="020B0604020202020204" pitchFamily="34" charset="0"/>
              <a:buChar char="•"/>
              <a:tabLst>
                <a:tab pos="139065" algn="l"/>
              </a:tabLst>
            </a:pPr>
            <a:r>
              <a:rPr lang="en-HK" sz="2800" spc="140" dirty="0">
                <a:latin typeface="Arial" panose="020B0604020202020204" pitchFamily="34" charset="0"/>
                <a:cs typeface="Arial" panose="020B0604020202020204" pitchFamily="34" charset="0"/>
              </a:rPr>
              <a:t>Dividend yield underscores strong investor confidence. Change initiatives (store closures, digital expansion) yield results. </a:t>
            </a:r>
          </a:p>
          <a:p>
            <a:pPr marL="459740" marR="5080" indent="-457200" algn="l">
              <a:lnSpc>
                <a:spcPct val="116100"/>
              </a:lnSpc>
              <a:spcBef>
                <a:spcPts val="100"/>
              </a:spcBef>
              <a:buSzPct val="55357"/>
              <a:buFont typeface="Arial" panose="020B0604020202020204" pitchFamily="34" charset="0"/>
              <a:buChar char="•"/>
              <a:tabLst>
                <a:tab pos="139065" algn="l"/>
              </a:tabLst>
            </a:pPr>
            <a:endParaRPr lang="en-HK" sz="2800" spc="14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9740" marR="5080" indent="-457200" algn="l">
              <a:lnSpc>
                <a:spcPct val="116100"/>
              </a:lnSpc>
              <a:buSzPct val="55357"/>
              <a:buFont typeface="Arial" panose="020B0604020202020204" pitchFamily="34" charset="0"/>
              <a:buChar char="•"/>
              <a:tabLst>
                <a:tab pos="139065" algn="l"/>
                <a:tab pos="1769110" algn="l"/>
                <a:tab pos="3731260" algn="l"/>
                <a:tab pos="5033645" algn="l"/>
                <a:tab pos="6873875" algn="l"/>
                <a:tab pos="8212455" algn="l"/>
                <a:tab pos="10436860" algn="l"/>
              </a:tabLst>
            </a:pPr>
            <a:r>
              <a:rPr lang="en-HK" sz="2800" spc="50" dirty="0">
                <a:latin typeface="Arial" panose="020B0604020202020204" pitchFamily="34" charset="0"/>
                <a:cs typeface="Arial" panose="020B0604020202020204" pitchFamily="34" charset="0"/>
              </a:rPr>
              <a:t>Financial recovery supports long-term strategy Transformation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28700" y="1438870"/>
            <a:ext cx="135073" cy="13507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57894" y="1438870"/>
            <a:ext cx="135073" cy="13507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487089" y="1438870"/>
            <a:ext cx="135073" cy="135073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945478" y="1438870"/>
            <a:ext cx="135073" cy="13507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16283" y="1438870"/>
            <a:ext cx="135074" cy="135073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74672" y="1438870"/>
            <a:ext cx="135073" cy="135073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28700" y="1699459"/>
            <a:ext cx="135073" cy="135073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257894" y="1699459"/>
            <a:ext cx="135073" cy="13507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487089" y="1699459"/>
            <a:ext cx="135073" cy="135073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716283" y="1699459"/>
            <a:ext cx="135074" cy="135073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945478" y="1699459"/>
            <a:ext cx="135073" cy="13507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174672" y="1699459"/>
            <a:ext cx="135073" cy="13507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3530580" cy="5195570"/>
            <a:chOff x="0" y="0"/>
            <a:chExt cx="13530580" cy="519557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195205" cy="519520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3374" y="0"/>
              <a:ext cx="3663701" cy="514180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757962" y="2306248"/>
              <a:ext cx="8772525" cy="605790"/>
            </a:xfrm>
            <a:custGeom>
              <a:avLst/>
              <a:gdLst/>
              <a:ahLst/>
              <a:cxnLst/>
              <a:rect l="l" t="t" r="r" b="b"/>
              <a:pathLst>
                <a:path w="8772525" h="605789">
                  <a:moveTo>
                    <a:pt x="8469259" y="605633"/>
                  </a:moveTo>
                  <a:lnTo>
                    <a:pt x="302816" y="605633"/>
                  </a:lnTo>
                  <a:lnTo>
                    <a:pt x="255159" y="601861"/>
                  </a:lnTo>
                  <a:lnTo>
                    <a:pt x="209105" y="590769"/>
                  </a:lnTo>
                  <a:lnTo>
                    <a:pt x="165467" y="572693"/>
                  </a:lnTo>
                  <a:lnTo>
                    <a:pt x="125058" y="547972"/>
                  </a:lnTo>
                  <a:lnTo>
                    <a:pt x="88693" y="516940"/>
                  </a:lnTo>
                  <a:lnTo>
                    <a:pt x="57661" y="480574"/>
                  </a:lnTo>
                  <a:lnTo>
                    <a:pt x="32940" y="440166"/>
                  </a:lnTo>
                  <a:lnTo>
                    <a:pt x="14864" y="396528"/>
                  </a:lnTo>
                  <a:lnTo>
                    <a:pt x="3772" y="350473"/>
                  </a:lnTo>
                  <a:lnTo>
                    <a:pt x="0" y="302817"/>
                  </a:lnTo>
                  <a:lnTo>
                    <a:pt x="3772" y="255160"/>
                  </a:lnTo>
                  <a:lnTo>
                    <a:pt x="14864" y="209105"/>
                  </a:lnTo>
                  <a:lnTo>
                    <a:pt x="32940" y="165467"/>
                  </a:lnTo>
                  <a:lnTo>
                    <a:pt x="57661" y="125059"/>
                  </a:lnTo>
                  <a:lnTo>
                    <a:pt x="88693" y="88692"/>
                  </a:lnTo>
                  <a:lnTo>
                    <a:pt x="125058" y="57661"/>
                  </a:lnTo>
                  <a:lnTo>
                    <a:pt x="165467" y="32940"/>
                  </a:lnTo>
                  <a:lnTo>
                    <a:pt x="209105" y="14864"/>
                  </a:lnTo>
                  <a:lnTo>
                    <a:pt x="255159" y="3772"/>
                  </a:lnTo>
                  <a:lnTo>
                    <a:pt x="302816" y="0"/>
                  </a:lnTo>
                  <a:lnTo>
                    <a:pt x="8469259" y="0"/>
                  </a:lnTo>
                  <a:lnTo>
                    <a:pt x="8516915" y="3772"/>
                  </a:lnTo>
                  <a:lnTo>
                    <a:pt x="8562969" y="14864"/>
                  </a:lnTo>
                  <a:lnTo>
                    <a:pt x="8606607" y="32940"/>
                  </a:lnTo>
                  <a:lnTo>
                    <a:pt x="8647015" y="57661"/>
                  </a:lnTo>
                  <a:lnTo>
                    <a:pt x="8683381" y="88692"/>
                  </a:lnTo>
                  <a:lnTo>
                    <a:pt x="8714412" y="125059"/>
                  </a:lnTo>
                  <a:lnTo>
                    <a:pt x="8739134" y="165467"/>
                  </a:lnTo>
                  <a:lnTo>
                    <a:pt x="8757210" y="209105"/>
                  </a:lnTo>
                  <a:lnTo>
                    <a:pt x="8768302" y="255160"/>
                  </a:lnTo>
                  <a:lnTo>
                    <a:pt x="8772075" y="302817"/>
                  </a:lnTo>
                  <a:lnTo>
                    <a:pt x="8768302" y="350473"/>
                  </a:lnTo>
                  <a:lnTo>
                    <a:pt x="8757210" y="396528"/>
                  </a:lnTo>
                  <a:lnTo>
                    <a:pt x="8739134" y="440166"/>
                  </a:lnTo>
                  <a:lnTo>
                    <a:pt x="8714412" y="480574"/>
                  </a:lnTo>
                  <a:lnTo>
                    <a:pt x="8683381" y="516940"/>
                  </a:lnTo>
                  <a:lnTo>
                    <a:pt x="8647015" y="547972"/>
                  </a:lnTo>
                  <a:lnTo>
                    <a:pt x="8606607" y="572693"/>
                  </a:lnTo>
                  <a:lnTo>
                    <a:pt x="8562969" y="590769"/>
                  </a:lnTo>
                  <a:lnTo>
                    <a:pt x="8516915" y="601861"/>
                  </a:lnTo>
                  <a:lnTo>
                    <a:pt x="8469259" y="605633"/>
                  </a:lnTo>
                  <a:close/>
                </a:path>
              </a:pathLst>
            </a:custGeom>
            <a:solidFill>
              <a:srgbClr val="EB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343400" y="1556797"/>
            <a:ext cx="10923481" cy="636713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2643505" marR="5080" indent="-2631440">
              <a:lnSpc>
                <a:spcPts val="4730"/>
              </a:lnSpc>
              <a:spcBef>
                <a:spcPts val="265"/>
              </a:spcBef>
            </a:pPr>
            <a:r>
              <a:rPr sz="4000" spc="-285" dirty="0"/>
              <a:t>PROFITABILITY</a:t>
            </a:r>
            <a:r>
              <a:rPr sz="4000" spc="-380" dirty="0"/>
              <a:t> </a:t>
            </a:r>
            <a:r>
              <a:rPr sz="4000" spc="-645" dirty="0"/>
              <a:t>&amp;</a:t>
            </a:r>
            <a:r>
              <a:rPr sz="4000" spc="-380" dirty="0"/>
              <a:t> </a:t>
            </a:r>
            <a:r>
              <a:rPr sz="4000" spc="-295" dirty="0"/>
              <a:t>EFFICIENCY </a:t>
            </a:r>
            <a:r>
              <a:rPr sz="4000" spc="-90" dirty="0"/>
              <a:t>METRICS</a:t>
            </a:r>
            <a:endParaRPr sz="4000" dirty="0"/>
          </a:p>
        </p:txBody>
      </p:sp>
      <p:sp>
        <p:nvSpPr>
          <p:cNvPr id="11" name="object 11"/>
          <p:cNvSpPr txBox="1"/>
          <p:nvPr/>
        </p:nvSpPr>
        <p:spPr>
          <a:xfrm>
            <a:off x="2321053" y="3229240"/>
            <a:ext cx="13603106" cy="45165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5300" marR="30480" indent="-457200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Return</a:t>
            </a:r>
            <a:r>
              <a:rPr sz="280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assets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5" dirty="0">
                <a:latin typeface="Arial" panose="020B0604020202020204" pitchFamily="34" charset="0"/>
                <a:cs typeface="Arial" panose="020B0604020202020204" pitchFamily="34" charset="0"/>
              </a:rPr>
              <a:t>(ROA)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was</a:t>
            </a:r>
            <a:r>
              <a:rPr lang="en-HK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5.75%,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showing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efficient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(Dickson Group).</a:t>
            </a:r>
            <a:endParaRPr lang="en-HK" sz="2800" spc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95300" marR="30480" indent="-457200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95300" indent="-457200">
              <a:lnSpc>
                <a:spcPct val="100000"/>
              </a:lnSpc>
              <a:spcBef>
                <a:spcPts val="540"/>
              </a:spcBef>
              <a:buFont typeface="Arial" panose="020B0604020202020204" pitchFamily="34" charset="0"/>
              <a:buChar char="•"/>
            </a:pP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0" dirty="0">
                <a:latin typeface="Arial" panose="020B0604020202020204" pitchFamily="34" charset="0"/>
                <a:cs typeface="Arial" panose="020B0604020202020204" pitchFamily="34" charset="0"/>
              </a:rPr>
              <a:t>current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5" dirty="0">
                <a:latin typeface="Arial" panose="020B0604020202020204" pitchFamily="34" charset="0"/>
                <a:cs typeface="Arial" panose="020B0604020202020204" pitchFamily="34" charset="0"/>
              </a:rPr>
              <a:t>ratio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stood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90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14" dirty="0">
                <a:latin typeface="Arial" panose="020B0604020202020204" pitchFamily="34" charset="0"/>
                <a:cs typeface="Arial" panose="020B0604020202020204" pitchFamily="34" charset="0"/>
              </a:rPr>
              <a:t>3.3,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indicatingstrong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short-</a:t>
            </a:r>
            <a:r>
              <a:rPr sz="2800" spc="175" dirty="0"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liquidity.</a:t>
            </a:r>
            <a:endParaRPr lang="en-HK" sz="28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95300" indent="-457200">
              <a:lnSpc>
                <a:spcPct val="100000"/>
              </a:lnSpc>
              <a:spcBef>
                <a:spcPts val="540"/>
              </a:spcBef>
              <a:buFont typeface="Arial" panose="020B0604020202020204" pitchFamily="34" charset="0"/>
              <a:buChar char="•"/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95300" marR="843280" indent="-457200">
              <a:lnSpc>
                <a:spcPct val="1101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dividend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yield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85" dirty="0">
                <a:latin typeface="Arial" panose="020B0604020202020204" pitchFamily="34" charset="0"/>
                <a:cs typeface="Arial" panose="020B0604020202020204" pitchFamily="34" charset="0"/>
              </a:rPr>
              <a:t>9.15%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5" dirty="0">
                <a:latin typeface="Arial" panose="020B0604020202020204" pitchFamily="34" charset="0"/>
                <a:cs typeface="Arial" panose="020B0604020202020204" pitchFamily="34" charset="0"/>
              </a:rPr>
              <a:t>reflected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generous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shareholder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returns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(Dickson </a:t>
            </a:r>
            <a:r>
              <a:rPr sz="2800" spc="-25" dirty="0">
                <a:latin typeface="Arial" panose="020B0604020202020204" pitchFamily="34" charset="0"/>
                <a:cs typeface="Arial" panose="020B0604020202020204" pitchFamily="34" charset="0"/>
              </a:rPr>
              <a:t>Gro</a:t>
            </a:r>
            <a:r>
              <a:rPr sz="2800" spc="-168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sz="4500" spc="-562" baseline="-12962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sz="2800" spc="-147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sz="4500" spc="-30" baseline="-12962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sz="4500" spc="-1057" baseline="-12962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25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HK" sz="2800" spc="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95300" marR="843280" indent="-457200">
              <a:lnSpc>
                <a:spcPct val="1101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95300" indent="-457200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These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5" dirty="0">
                <a:latin typeface="Arial" panose="020B0604020202020204" pitchFamily="34" charset="0"/>
                <a:cs typeface="Arial" panose="020B0604020202020204" pitchFamily="34" charset="0"/>
              </a:rPr>
              <a:t>metrics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signaloperational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stability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0" dirty="0">
                <a:latin typeface="Arial" panose="020B0604020202020204" pitchFamily="34" charset="0"/>
                <a:cs typeface="Arial" panose="020B0604020202020204" pitchFamily="34" charset="0"/>
              </a:rPr>
              <a:t>after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strategicrestructuring.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683717" y="1332654"/>
            <a:ext cx="135073" cy="13507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912910" y="1332654"/>
            <a:ext cx="135073" cy="135073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142106" y="1332654"/>
            <a:ext cx="135073" cy="135073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371299" y="1332654"/>
            <a:ext cx="135074" cy="135073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600495" y="1332654"/>
            <a:ext cx="135073" cy="13507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829689" y="1332654"/>
            <a:ext cx="135073" cy="135073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5683717" y="1593243"/>
            <a:ext cx="135073" cy="135073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5912910" y="1593243"/>
            <a:ext cx="135073" cy="13507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6142106" y="1593243"/>
            <a:ext cx="135073" cy="135073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371299" y="1593243"/>
            <a:ext cx="135074" cy="13507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600495" y="1593243"/>
            <a:ext cx="135073" cy="135073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829689" y="1593243"/>
            <a:ext cx="135073" cy="13507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1"/>
            <a:ext cx="18288000" cy="10287000"/>
            <a:chOff x="0" y="-1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1149096"/>
              <a:ext cx="9685655" cy="814705"/>
            </a:xfrm>
            <a:custGeom>
              <a:avLst/>
              <a:gdLst/>
              <a:ahLst/>
              <a:cxnLst/>
              <a:rect l="l" t="t" r="r" b="b"/>
              <a:pathLst>
                <a:path w="9685654" h="814705">
                  <a:moveTo>
                    <a:pt x="8914851" y="814513"/>
                  </a:moveTo>
                  <a:lnTo>
                    <a:pt x="0" y="814513"/>
                  </a:lnTo>
                  <a:lnTo>
                    <a:pt x="0" y="0"/>
                  </a:lnTo>
                  <a:lnTo>
                    <a:pt x="9685407" y="0"/>
                  </a:lnTo>
                  <a:lnTo>
                    <a:pt x="9685407" y="1023"/>
                  </a:lnTo>
                  <a:lnTo>
                    <a:pt x="8914851" y="814513"/>
                  </a:lnTo>
                  <a:close/>
                </a:path>
              </a:pathLst>
            </a:custGeom>
            <a:solidFill>
              <a:srgbClr val="03534A">
                <a:alpha val="7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1062" y="-1"/>
              <a:ext cx="8996939" cy="10287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901580" y="0"/>
              <a:ext cx="4386419" cy="636157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280237" y="0"/>
              <a:ext cx="3390899" cy="427698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798779" y="0"/>
              <a:ext cx="5791522" cy="5764581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5099132" y="6143446"/>
              <a:ext cx="553720" cy="690245"/>
            </a:xfrm>
            <a:custGeom>
              <a:avLst/>
              <a:gdLst/>
              <a:ahLst/>
              <a:cxnLst/>
              <a:rect l="l" t="t" r="r" b="b"/>
              <a:pathLst>
                <a:path w="553719" h="690245">
                  <a:moveTo>
                    <a:pt x="460870" y="267004"/>
                  </a:moveTo>
                  <a:lnTo>
                    <a:pt x="454279" y="218135"/>
                  </a:lnTo>
                  <a:lnTo>
                    <a:pt x="435698" y="174180"/>
                  </a:lnTo>
                  <a:lnTo>
                    <a:pt x="406895" y="136918"/>
                  </a:lnTo>
                  <a:lnTo>
                    <a:pt x="369633" y="108115"/>
                  </a:lnTo>
                  <a:lnTo>
                    <a:pt x="325678" y="89535"/>
                  </a:lnTo>
                  <a:lnTo>
                    <a:pt x="276796" y="82943"/>
                  </a:lnTo>
                  <a:lnTo>
                    <a:pt x="227926" y="89535"/>
                  </a:lnTo>
                  <a:lnTo>
                    <a:pt x="183972" y="108115"/>
                  </a:lnTo>
                  <a:lnTo>
                    <a:pt x="146710" y="136918"/>
                  </a:lnTo>
                  <a:lnTo>
                    <a:pt x="117894" y="174180"/>
                  </a:lnTo>
                  <a:lnTo>
                    <a:pt x="99314" y="218135"/>
                  </a:lnTo>
                  <a:lnTo>
                    <a:pt x="92735" y="267004"/>
                  </a:lnTo>
                  <a:lnTo>
                    <a:pt x="96774" y="305320"/>
                  </a:lnTo>
                  <a:lnTo>
                    <a:pt x="108572" y="341642"/>
                  </a:lnTo>
                  <a:lnTo>
                    <a:pt x="127558" y="374777"/>
                  </a:lnTo>
                  <a:lnTo>
                    <a:pt x="153238" y="403529"/>
                  </a:lnTo>
                  <a:lnTo>
                    <a:pt x="161074" y="408241"/>
                  </a:lnTo>
                  <a:lnTo>
                    <a:pt x="165442" y="408241"/>
                  </a:lnTo>
                  <a:lnTo>
                    <a:pt x="170383" y="408241"/>
                  </a:lnTo>
                  <a:lnTo>
                    <a:pt x="175310" y="406234"/>
                  </a:lnTo>
                  <a:lnTo>
                    <a:pt x="178892" y="402285"/>
                  </a:lnTo>
                  <a:lnTo>
                    <a:pt x="182575" y="396100"/>
                  </a:lnTo>
                  <a:lnTo>
                    <a:pt x="183565" y="389216"/>
                  </a:lnTo>
                  <a:lnTo>
                    <a:pt x="181902" y="382447"/>
                  </a:lnTo>
                  <a:lnTo>
                    <a:pt x="177634" y="376643"/>
                  </a:lnTo>
                  <a:lnTo>
                    <a:pt x="157010" y="353555"/>
                  </a:lnTo>
                  <a:lnTo>
                    <a:pt x="141757" y="326936"/>
                  </a:lnTo>
                  <a:lnTo>
                    <a:pt x="132283" y="297776"/>
                  </a:lnTo>
                  <a:lnTo>
                    <a:pt x="129032" y="267004"/>
                  </a:lnTo>
                  <a:lnTo>
                    <a:pt x="136588" y="220357"/>
                  </a:lnTo>
                  <a:lnTo>
                    <a:pt x="157581" y="179806"/>
                  </a:lnTo>
                  <a:lnTo>
                    <a:pt x="189585" y="147802"/>
                  </a:lnTo>
                  <a:lnTo>
                    <a:pt x="230149" y="126796"/>
                  </a:lnTo>
                  <a:lnTo>
                    <a:pt x="276796" y="119253"/>
                  </a:lnTo>
                  <a:lnTo>
                    <a:pt x="323456" y="126796"/>
                  </a:lnTo>
                  <a:lnTo>
                    <a:pt x="364007" y="147802"/>
                  </a:lnTo>
                  <a:lnTo>
                    <a:pt x="396011" y="179806"/>
                  </a:lnTo>
                  <a:lnTo>
                    <a:pt x="417017" y="220357"/>
                  </a:lnTo>
                  <a:lnTo>
                    <a:pt x="424561" y="267004"/>
                  </a:lnTo>
                  <a:lnTo>
                    <a:pt x="423799" y="282143"/>
                  </a:lnTo>
                  <a:lnTo>
                    <a:pt x="421538" y="296976"/>
                  </a:lnTo>
                  <a:lnTo>
                    <a:pt x="417766" y="311480"/>
                  </a:lnTo>
                  <a:lnTo>
                    <a:pt x="412521" y="325589"/>
                  </a:lnTo>
                  <a:lnTo>
                    <a:pt x="411022" y="332651"/>
                  </a:lnTo>
                  <a:lnTo>
                    <a:pt x="412318" y="339483"/>
                  </a:lnTo>
                  <a:lnTo>
                    <a:pt x="416077" y="345351"/>
                  </a:lnTo>
                  <a:lnTo>
                    <a:pt x="421995" y="349453"/>
                  </a:lnTo>
                  <a:lnTo>
                    <a:pt x="429044" y="350939"/>
                  </a:lnTo>
                  <a:lnTo>
                    <a:pt x="435876" y="349643"/>
                  </a:lnTo>
                  <a:lnTo>
                    <a:pt x="457085" y="304330"/>
                  </a:lnTo>
                  <a:lnTo>
                    <a:pt x="459917" y="285838"/>
                  </a:lnTo>
                  <a:lnTo>
                    <a:pt x="460870" y="267004"/>
                  </a:lnTo>
                  <a:close/>
                </a:path>
                <a:path w="553719" h="690245">
                  <a:moveTo>
                    <a:pt x="553605" y="587540"/>
                  </a:moveTo>
                  <a:lnTo>
                    <a:pt x="503656" y="495922"/>
                  </a:lnTo>
                  <a:lnTo>
                    <a:pt x="503656" y="571779"/>
                  </a:lnTo>
                  <a:lnTo>
                    <a:pt x="430911" y="570433"/>
                  </a:lnTo>
                  <a:lnTo>
                    <a:pt x="424840" y="573620"/>
                  </a:lnTo>
                  <a:lnTo>
                    <a:pt x="386676" y="635469"/>
                  </a:lnTo>
                  <a:lnTo>
                    <a:pt x="330771" y="532828"/>
                  </a:lnTo>
                  <a:lnTo>
                    <a:pt x="337388" y="532130"/>
                  </a:lnTo>
                  <a:lnTo>
                    <a:pt x="349046" y="528320"/>
                  </a:lnTo>
                  <a:lnTo>
                    <a:pt x="359562" y="521970"/>
                  </a:lnTo>
                  <a:lnTo>
                    <a:pt x="362597" y="519430"/>
                  </a:lnTo>
                  <a:lnTo>
                    <a:pt x="368668" y="514350"/>
                  </a:lnTo>
                  <a:lnTo>
                    <a:pt x="393522" y="492760"/>
                  </a:lnTo>
                  <a:lnTo>
                    <a:pt x="413080" y="492760"/>
                  </a:lnTo>
                  <a:lnTo>
                    <a:pt x="424992" y="490220"/>
                  </a:lnTo>
                  <a:lnTo>
                    <a:pt x="436245" y="486410"/>
                  </a:lnTo>
                  <a:lnTo>
                    <a:pt x="446557" y="478790"/>
                  </a:lnTo>
                  <a:lnTo>
                    <a:pt x="450900" y="475030"/>
                  </a:lnTo>
                  <a:lnTo>
                    <a:pt x="503656" y="571779"/>
                  </a:lnTo>
                  <a:lnTo>
                    <a:pt x="503656" y="495922"/>
                  </a:lnTo>
                  <a:lnTo>
                    <a:pt x="470293" y="434721"/>
                  </a:lnTo>
                  <a:lnTo>
                    <a:pt x="471284" y="430530"/>
                  </a:lnTo>
                  <a:lnTo>
                    <a:pt x="474903" y="424180"/>
                  </a:lnTo>
                  <a:lnTo>
                    <a:pt x="480085" y="419100"/>
                  </a:lnTo>
                  <a:lnTo>
                    <a:pt x="486537" y="416560"/>
                  </a:lnTo>
                  <a:lnTo>
                    <a:pt x="497713" y="411480"/>
                  </a:lnTo>
                  <a:lnTo>
                    <a:pt x="526351" y="373380"/>
                  </a:lnTo>
                  <a:lnTo>
                    <a:pt x="528193" y="360680"/>
                  </a:lnTo>
                  <a:lnTo>
                    <a:pt x="527634" y="349250"/>
                  </a:lnTo>
                  <a:lnTo>
                    <a:pt x="524662" y="336550"/>
                  </a:lnTo>
                  <a:lnTo>
                    <a:pt x="523227" y="330200"/>
                  </a:lnTo>
                  <a:lnTo>
                    <a:pt x="523836" y="322580"/>
                  </a:lnTo>
                  <a:lnTo>
                    <a:pt x="526376" y="316230"/>
                  </a:lnTo>
                  <a:lnTo>
                    <a:pt x="530745" y="309880"/>
                  </a:lnTo>
                  <a:lnTo>
                    <a:pt x="538607" y="300990"/>
                  </a:lnTo>
                  <a:lnTo>
                    <a:pt x="544347" y="289560"/>
                  </a:lnTo>
                  <a:lnTo>
                    <a:pt x="547878" y="278130"/>
                  </a:lnTo>
                  <a:lnTo>
                    <a:pt x="549084" y="266700"/>
                  </a:lnTo>
                  <a:lnTo>
                    <a:pt x="547878" y="254000"/>
                  </a:lnTo>
                  <a:lnTo>
                    <a:pt x="544347" y="242570"/>
                  </a:lnTo>
                  <a:lnTo>
                    <a:pt x="538607" y="232410"/>
                  </a:lnTo>
                  <a:lnTo>
                    <a:pt x="530745" y="222250"/>
                  </a:lnTo>
                  <a:lnTo>
                    <a:pt x="526376" y="217170"/>
                  </a:lnTo>
                  <a:lnTo>
                    <a:pt x="523836" y="209550"/>
                  </a:lnTo>
                  <a:lnTo>
                    <a:pt x="523227" y="203200"/>
                  </a:lnTo>
                  <a:lnTo>
                    <a:pt x="524662" y="195580"/>
                  </a:lnTo>
                  <a:lnTo>
                    <a:pt x="527634" y="184150"/>
                  </a:lnTo>
                  <a:lnTo>
                    <a:pt x="528193" y="171450"/>
                  </a:lnTo>
                  <a:lnTo>
                    <a:pt x="526351" y="160020"/>
                  </a:lnTo>
                  <a:lnTo>
                    <a:pt x="522135" y="148590"/>
                  </a:lnTo>
                  <a:lnTo>
                    <a:pt x="515734" y="137160"/>
                  </a:lnTo>
                  <a:lnTo>
                    <a:pt x="512775" y="133959"/>
                  </a:lnTo>
                  <a:lnTo>
                    <a:pt x="512775" y="259080"/>
                  </a:lnTo>
                  <a:lnTo>
                    <a:pt x="512775" y="273050"/>
                  </a:lnTo>
                  <a:lnTo>
                    <a:pt x="510095" y="279400"/>
                  </a:lnTo>
                  <a:lnTo>
                    <a:pt x="505218" y="284480"/>
                  </a:lnTo>
                  <a:lnTo>
                    <a:pt x="494614" y="298450"/>
                  </a:lnTo>
                  <a:lnTo>
                    <a:pt x="488467" y="314960"/>
                  </a:lnTo>
                  <a:lnTo>
                    <a:pt x="488353" y="316230"/>
                  </a:lnTo>
                  <a:lnTo>
                    <a:pt x="486994" y="331470"/>
                  </a:lnTo>
                  <a:lnTo>
                    <a:pt x="490461" y="349250"/>
                  </a:lnTo>
                  <a:lnTo>
                    <a:pt x="492760" y="355600"/>
                  </a:lnTo>
                  <a:lnTo>
                    <a:pt x="492391" y="363220"/>
                  </a:lnTo>
                  <a:lnTo>
                    <a:pt x="486435" y="374650"/>
                  </a:lnTo>
                  <a:lnTo>
                    <a:pt x="481228" y="379730"/>
                  </a:lnTo>
                  <a:lnTo>
                    <a:pt x="474738" y="382270"/>
                  </a:lnTo>
                  <a:lnTo>
                    <a:pt x="459105" y="389890"/>
                  </a:lnTo>
                  <a:lnTo>
                    <a:pt x="446532" y="401320"/>
                  </a:lnTo>
                  <a:lnTo>
                    <a:pt x="437743" y="416560"/>
                  </a:lnTo>
                  <a:lnTo>
                    <a:pt x="433387" y="433070"/>
                  </a:lnTo>
                  <a:lnTo>
                    <a:pt x="432650" y="440690"/>
                  </a:lnTo>
                  <a:lnTo>
                    <a:pt x="429298" y="447040"/>
                  </a:lnTo>
                  <a:lnTo>
                    <a:pt x="418566" y="454660"/>
                  </a:lnTo>
                  <a:lnTo>
                    <a:pt x="411899" y="457200"/>
                  </a:lnTo>
                  <a:lnTo>
                    <a:pt x="405053" y="455930"/>
                  </a:lnTo>
                  <a:lnTo>
                    <a:pt x="387477" y="457200"/>
                  </a:lnTo>
                  <a:lnTo>
                    <a:pt x="370992" y="462280"/>
                  </a:lnTo>
                  <a:lnTo>
                    <a:pt x="356603" y="471170"/>
                  </a:lnTo>
                  <a:lnTo>
                    <a:pt x="345300" y="485140"/>
                  </a:lnTo>
                  <a:lnTo>
                    <a:pt x="341680" y="491490"/>
                  </a:lnTo>
                  <a:lnTo>
                    <a:pt x="335991" y="495300"/>
                  </a:lnTo>
                  <a:lnTo>
                    <a:pt x="322668" y="497840"/>
                  </a:lnTo>
                  <a:lnTo>
                    <a:pt x="315747" y="496570"/>
                  </a:lnTo>
                  <a:lnTo>
                    <a:pt x="309956" y="492760"/>
                  </a:lnTo>
                  <a:lnTo>
                    <a:pt x="301167" y="489280"/>
                  </a:lnTo>
                  <a:lnTo>
                    <a:pt x="300926" y="489153"/>
                  </a:lnTo>
                  <a:lnTo>
                    <a:pt x="293928" y="486410"/>
                  </a:lnTo>
                  <a:lnTo>
                    <a:pt x="276796" y="483870"/>
                  </a:lnTo>
                  <a:lnTo>
                    <a:pt x="259664" y="486410"/>
                  </a:lnTo>
                  <a:lnTo>
                    <a:pt x="252793" y="489140"/>
                  </a:lnTo>
                  <a:lnTo>
                    <a:pt x="252666" y="489140"/>
                  </a:lnTo>
                  <a:lnTo>
                    <a:pt x="252336" y="489318"/>
                  </a:lnTo>
                  <a:lnTo>
                    <a:pt x="243624" y="492760"/>
                  </a:lnTo>
                  <a:lnTo>
                    <a:pt x="237858" y="496570"/>
                  </a:lnTo>
                  <a:lnTo>
                    <a:pt x="230974" y="497840"/>
                  </a:lnTo>
                  <a:lnTo>
                    <a:pt x="222504" y="496239"/>
                  </a:lnTo>
                  <a:lnTo>
                    <a:pt x="222504" y="533400"/>
                  </a:lnTo>
                  <a:lnTo>
                    <a:pt x="166916" y="635469"/>
                  </a:lnTo>
                  <a:lnTo>
                    <a:pt x="128765" y="573620"/>
                  </a:lnTo>
                  <a:lnTo>
                    <a:pt x="122758" y="570382"/>
                  </a:lnTo>
                  <a:lnTo>
                    <a:pt x="49936" y="571779"/>
                  </a:lnTo>
                  <a:lnTo>
                    <a:pt x="102679" y="475030"/>
                  </a:lnTo>
                  <a:lnTo>
                    <a:pt x="107048" y="478790"/>
                  </a:lnTo>
                  <a:lnTo>
                    <a:pt x="117373" y="486410"/>
                  </a:lnTo>
                  <a:lnTo>
                    <a:pt x="128638" y="490220"/>
                  </a:lnTo>
                  <a:lnTo>
                    <a:pt x="140550" y="492760"/>
                  </a:lnTo>
                  <a:lnTo>
                    <a:pt x="160007" y="492760"/>
                  </a:lnTo>
                  <a:lnTo>
                    <a:pt x="166814" y="494030"/>
                  </a:lnTo>
                  <a:lnTo>
                    <a:pt x="172770" y="499110"/>
                  </a:lnTo>
                  <a:lnTo>
                    <a:pt x="177457" y="504190"/>
                  </a:lnTo>
                  <a:lnTo>
                    <a:pt x="184924" y="514350"/>
                  </a:lnTo>
                  <a:lnTo>
                    <a:pt x="194043" y="521970"/>
                  </a:lnTo>
                  <a:lnTo>
                    <a:pt x="204546" y="528320"/>
                  </a:lnTo>
                  <a:lnTo>
                    <a:pt x="216204" y="532130"/>
                  </a:lnTo>
                  <a:lnTo>
                    <a:pt x="220827" y="533400"/>
                  </a:lnTo>
                  <a:lnTo>
                    <a:pt x="222504" y="533400"/>
                  </a:lnTo>
                  <a:lnTo>
                    <a:pt x="222504" y="496239"/>
                  </a:lnTo>
                  <a:lnTo>
                    <a:pt x="217601" y="495300"/>
                  </a:lnTo>
                  <a:lnTo>
                    <a:pt x="211912" y="491490"/>
                  </a:lnTo>
                  <a:lnTo>
                    <a:pt x="185724" y="463550"/>
                  </a:lnTo>
                  <a:lnTo>
                    <a:pt x="155740" y="455930"/>
                  </a:lnTo>
                  <a:lnTo>
                    <a:pt x="150952" y="455930"/>
                  </a:lnTo>
                  <a:lnTo>
                    <a:pt x="141782" y="457200"/>
                  </a:lnTo>
                  <a:lnTo>
                    <a:pt x="135026" y="454660"/>
                  </a:lnTo>
                  <a:lnTo>
                    <a:pt x="124294" y="447040"/>
                  </a:lnTo>
                  <a:lnTo>
                    <a:pt x="120942" y="440690"/>
                  </a:lnTo>
                  <a:lnTo>
                    <a:pt x="120205" y="433070"/>
                  </a:lnTo>
                  <a:lnTo>
                    <a:pt x="115862" y="416560"/>
                  </a:lnTo>
                  <a:lnTo>
                    <a:pt x="107061" y="401320"/>
                  </a:lnTo>
                  <a:lnTo>
                    <a:pt x="94500" y="389890"/>
                  </a:lnTo>
                  <a:lnTo>
                    <a:pt x="78854" y="382270"/>
                  </a:lnTo>
                  <a:lnTo>
                    <a:pt x="72364" y="379730"/>
                  </a:lnTo>
                  <a:lnTo>
                    <a:pt x="67157" y="374650"/>
                  </a:lnTo>
                  <a:lnTo>
                    <a:pt x="61201" y="363220"/>
                  </a:lnTo>
                  <a:lnTo>
                    <a:pt x="61074" y="360680"/>
                  </a:lnTo>
                  <a:lnTo>
                    <a:pt x="60833" y="355600"/>
                  </a:lnTo>
                  <a:lnTo>
                    <a:pt x="63144" y="349250"/>
                  </a:lnTo>
                  <a:lnTo>
                    <a:pt x="66598" y="331470"/>
                  </a:lnTo>
                  <a:lnTo>
                    <a:pt x="66484" y="330200"/>
                  </a:lnTo>
                  <a:lnTo>
                    <a:pt x="65138" y="314960"/>
                  </a:lnTo>
                  <a:lnTo>
                    <a:pt x="58978" y="298450"/>
                  </a:lnTo>
                  <a:lnTo>
                    <a:pt x="48374" y="284480"/>
                  </a:lnTo>
                  <a:lnTo>
                    <a:pt x="43497" y="279400"/>
                  </a:lnTo>
                  <a:lnTo>
                    <a:pt x="40817" y="273050"/>
                  </a:lnTo>
                  <a:lnTo>
                    <a:pt x="40817" y="259080"/>
                  </a:lnTo>
                  <a:lnTo>
                    <a:pt x="43497" y="252730"/>
                  </a:lnTo>
                  <a:lnTo>
                    <a:pt x="48374" y="247650"/>
                  </a:lnTo>
                  <a:lnTo>
                    <a:pt x="58978" y="233680"/>
                  </a:lnTo>
                  <a:lnTo>
                    <a:pt x="65138" y="218440"/>
                  </a:lnTo>
                  <a:lnTo>
                    <a:pt x="65239" y="217170"/>
                  </a:lnTo>
                  <a:lnTo>
                    <a:pt x="66598" y="200660"/>
                  </a:lnTo>
                  <a:lnTo>
                    <a:pt x="63144" y="184150"/>
                  </a:lnTo>
                  <a:lnTo>
                    <a:pt x="60833" y="176530"/>
                  </a:lnTo>
                  <a:lnTo>
                    <a:pt x="61201" y="170180"/>
                  </a:lnTo>
                  <a:lnTo>
                    <a:pt x="67157" y="157480"/>
                  </a:lnTo>
                  <a:lnTo>
                    <a:pt x="72364" y="153670"/>
                  </a:lnTo>
                  <a:lnTo>
                    <a:pt x="78854" y="151130"/>
                  </a:lnTo>
                  <a:lnTo>
                    <a:pt x="94488" y="143510"/>
                  </a:lnTo>
                  <a:lnTo>
                    <a:pt x="107061" y="130810"/>
                  </a:lnTo>
                  <a:lnTo>
                    <a:pt x="115862" y="115570"/>
                  </a:lnTo>
                  <a:lnTo>
                    <a:pt x="120205" y="99060"/>
                  </a:lnTo>
                  <a:lnTo>
                    <a:pt x="120942" y="92710"/>
                  </a:lnTo>
                  <a:lnTo>
                    <a:pt x="124294" y="86360"/>
                  </a:lnTo>
                  <a:lnTo>
                    <a:pt x="135026" y="77470"/>
                  </a:lnTo>
                  <a:lnTo>
                    <a:pt x="141706" y="76200"/>
                  </a:lnTo>
                  <a:lnTo>
                    <a:pt x="166103" y="76200"/>
                  </a:lnTo>
                  <a:lnTo>
                    <a:pt x="182587" y="71120"/>
                  </a:lnTo>
                  <a:lnTo>
                    <a:pt x="196989" y="60960"/>
                  </a:lnTo>
                  <a:lnTo>
                    <a:pt x="208305" y="48260"/>
                  </a:lnTo>
                  <a:lnTo>
                    <a:pt x="211912" y="41910"/>
                  </a:lnTo>
                  <a:lnTo>
                    <a:pt x="217601" y="38100"/>
                  </a:lnTo>
                  <a:lnTo>
                    <a:pt x="230987" y="34290"/>
                  </a:lnTo>
                  <a:lnTo>
                    <a:pt x="237845" y="35560"/>
                  </a:lnTo>
                  <a:lnTo>
                    <a:pt x="243624" y="39370"/>
                  </a:lnTo>
                  <a:lnTo>
                    <a:pt x="259664" y="46990"/>
                  </a:lnTo>
                  <a:lnTo>
                    <a:pt x="276796" y="49530"/>
                  </a:lnTo>
                  <a:lnTo>
                    <a:pt x="293928" y="46990"/>
                  </a:lnTo>
                  <a:lnTo>
                    <a:pt x="309968" y="39370"/>
                  </a:lnTo>
                  <a:lnTo>
                    <a:pt x="315747" y="35560"/>
                  </a:lnTo>
                  <a:lnTo>
                    <a:pt x="322630" y="34290"/>
                  </a:lnTo>
                  <a:lnTo>
                    <a:pt x="335991" y="38100"/>
                  </a:lnTo>
                  <a:lnTo>
                    <a:pt x="341680" y="41910"/>
                  </a:lnTo>
                  <a:lnTo>
                    <a:pt x="345287" y="48260"/>
                  </a:lnTo>
                  <a:lnTo>
                    <a:pt x="356603" y="60960"/>
                  </a:lnTo>
                  <a:lnTo>
                    <a:pt x="371005" y="71120"/>
                  </a:lnTo>
                  <a:lnTo>
                    <a:pt x="387489" y="76200"/>
                  </a:lnTo>
                  <a:lnTo>
                    <a:pt x="411861" y="76200"/>
                  </a:lnTo>
                  <a:lnTo>
                    <a:pt x="418553" y="77470"/>
                  </a:lnTo>
                  <a:lnTo>
                    <a:pt x="429298" y="86360"/>
                  </a:lnTo>
                  <a:lnTo>
                    <a:pt x="432650" y="92710"/>
                  </a:lnTo>
                  <a:lnTo>
                    <a:pt x="433387" y="99060"/>
                  </a:lnTo>
                  <a:lnTo>
                    <a:pt x="437743" y="115570"/>
                  </a:lnTo>
                  <a:lnTo>
                    <a:pt x="446544" y="130810"/>
                  </a:lnTo>
                  <a:lnTo>
                    <a:pt x="459105" y="143510"/>
                  </a:lnTo>
                  <a:lnTo>
                    <a:pt x="474738" y="151130"/>
                  </a:lnTo>
                  <a:lnTo>
                    <a:pt x="481228" y="153670"/>
                  </a:lnTo>
                  <a:lnTo>
                    <a:pt x="486435" y="157480"/>
                  </a:lnTo>
                  <a:lnTo>
                    <a:pt x="492391" y="170180"/>
                  </a:lnTo>
                  <a:lnTo>
                    <a:pt x="492467" y="171450"/>
                  </a:lnTo>
                  <a:lnTo>
                    <a:pt x="492760" y="176530"/>
                  </a:lnTo>
                  <a:lnTo>
                    <a:pt x="490461" y="184150"/>
                  </a:lnTo>
                  <a:lnTo>
                    <a:pt x="486994" y="200660"/>
                  </a:lnTo>
                  <a:lnTo>
                    <a:pt x="488467" y="218440"/>
                  </a:lnTo>
                  <a:lnTo>
                    <a:pt x="494614" y="233680"/>
                  </a:lnTo>
                  <a:lnTo>
                    <a:pt x="505218" y="247650"/>
                  </a:lnTo>
                  <a:lnTo>
                    <a:pt x="510095" y="252730"/>
                  </a:lnTo>
                  <a:lnTo>
                    <a:pt x="512775" y="259080"/>
                  </a:lnTo>
                  <a:lnTo>
                    <a:pt x="512775" y="133959"/>
                  </a:lnTo>
                  <a:lnTo>
                    <a:pt x="507530" y="128270"/>
                  </a:lnTo>
                  <a:lnTo>
                    <a:pt x="497725" y="121920"/>
                  </a:lnTo>
                  <a:lnTo>
                    <a:pt x="486537" y="116840"/>
                  </a:lnTo>
                  <a:lnTo>
                    <a:pt x="480085" y="113030"/>
                  </a:lnTo>
                  <a:lnTo>
                    <a:pt x="474903" y="107950"/>
                  </a:lnTo>
                  <a:lnTo>
                    <a:pt x="471284" y="102870"/>
                  </a:lnTo>
                  <a:lnTo>
                    <a:pt x="469480" y="95250"/>
                  </a:lnTo>
                  <a:lnTo>
                    <a:pt x="466979" y="82550"/>
                  </a:lnTo>
                  <a:lnTo>
                    <a:pt x="462241" y="72390"/>
                  </a:lnTo>
                  <a:lnTo>
                    <a:pt x="424992" y="41910"/>
                  </a:lnTo>
                  <a:lnTo>
                    <a:pt x="413080" y="40640"/>
                  </a:lnTo>
                  <a:lnTo>
                    <a:pt x="393534" y="40640"/>
                  </a:lnTo>
                  <a:lnTo>
                    <a:pt x="386740" y="38100"/>
                  </a:lnTo>
                  <a:lnTo>
                    <a:pt x="380809" y="34290"/>
                  </a:lnTo>
                  <a:lnTo>
                    <a:pt x="376135" y="27940"/>
                  </a:lnTo>
                  <a:lnTo>
                    <a:pt x="368668" y="19050"/>
                  </a:lnTo>
                  <a:lnTo>
                    <a:pt x="325170" y="0"/>
                  </a:lnTo>
                  <a:lnTo>
                    <a:pt x="313093" y="0"/>
                  </a:lnTo>
                  <a:lnTo>
                    <a:pt x="301434" y="3810"/>
                  </a:lnTo>
                  <a:lnTo>
                    <a:pt x="290474" y="8890"/>
                  </a:lnTo>
                  <a:lnTo>
                    <a:pt x="283870" y="11430"/>
                  </a:lnTo>
                  <a:lnTo>
                    <a:pt x="276796" y="12700"/>
                  </a:lnTo>
                  <a:lnTo>
                    <a:pt x="269735" y="11430"/>
                  </a:lnTo>
                  <a:lnTo>
                    <a:pt x="263131" y="8890"/>
                  </a:lnTo>
                  <a:lnTo>
                    <a:pt x="252158" y="3810"/>
                  </a:lnTo>
                  <a:lnTo>
                    <a:pt x="240487" y="0"/>
                  </a:lnTo>
                  <a:lnTo>
                    <a:pt x="228422" y="0"/>
                  </a:lnTo>
                  <a:lnTo>
                    <a:pt x="216217" y="1270"/>
                  </a:lnTo>
                  <a:lnTo>
                    <a:pt x="204546" y="5080"/>
                  </a:lnTo>
                  <a:lnTo>
                    <a:pt x="194043" y="11430"/>
                  </a:lnTo>
                  <a:lnTo>
                    <a:pt x="184924" y="19050"/>
                  </a:lnTo>
                  <a:lnTo>
                    <a:pt x="177444" y="29210"/>
                  </a:lnTo>
                  <a:lnTo>
                    <a:pt x="172770" y="34290"/>
                  </a:lnTo>
                  <a:lnTo>
                    <a:pt x="166827" y="38100"/>
                  </a:lnTo>
                  <a:lnTo>
                    <a:pt x="160020" y="40640"/>
                  </a:lnTo>
                  <a:lnTo>
                    <a:pt x="140500" y="40640"/>
                  </a:lnTo>
                  <a:lnTo>
                    <a:pt x="128587" y="41910"/>
                  </a:lnTo>
                  <a:lnTo>
                    <a:pt x="91363" y="72390"/>
                  </a:lnTo>
                  <a:lnTo>
                    <a:pt x="84112" y="95250"/>
                  </a:lnTo>
                  <a:lnTo>
                    <a:pt x="82321" y="102870"/>
                  </a:lnTo>
                  <a:lnTo>
                    <a:pt x="78689" y="107950"/>
                  </a:lnTo>
                  <a:lnTo>
                    <a:pt x="73507" y="113030"/>
                  </a:lnTo>
                  <a:lnTo>
                    <a:pt x="67068" y="116840"/>
                  </a:lnTo>
                  <a:lnTo>
                    <a:pt x="55880" y="121920"/>
                  </a:lnTo>
                  <a:lnTo>
                    <a:pt x="46075" y="128270"/>
                  </a:lnTo>
                  <a:lnTo>
                    <a:pt x="37858" y="137160"/>
                  </a:lnTo>
                  <a:lnTo>
                    <a:pt x="31470" y="148590"/>
                  </a:lnTo>
                  <a:lnTo>
                    <a:pt x="27241" y="160020"/>
                  </a:lnTo>
                  <a:lnTo>
                    <a:pt x="25412" y="171450"/>
                  </a:lnTo>
                  <a:lnTo>
                    <a:pt x="25971" y="184150"/>
                  </a:lnTo>
                  <a:lnTo>
                    <a:pt x="28943" y="195580"/>
                  </a:lnTo>
                  <a:lnTo>
                    <a:pt x="30365" y="203200"/>
                  </a:lnTo>
                  <a:lnTo>
                    <a:pt x="29768" y="209550"/>
                  </a:lnTo>
                  <a:lnTo>
                    <a:pt x="27228" y="217170"/>
                  </a:lnTo>
                  <a:lnTo>
                    <a:pt x="22847" y="222250"/>
                  </a:lnTo>
                  <a:lnTo>
                    <a:pt x="14998" y="232410"/>
                  </a:lnTo>
                  <a:lnTo>
                    <a:pt x="9245" y="242570"/>
                  </a:lnTo>
                  <a:lnTo>
                    <a:pt x="5715" y="254000"/>
                  </a:lnTo>
                  <a:lnTo>
                    <a:pt x="4508" y="266700"/>
                  </a:lnTo>
                  <a:lnTo>
                    <a:pt x="5715" y="278130"/>
                  </a:lnTo>
                  <a:lnTo>
                    <a:pt x="9245" y="289560"/>
                  </a:lnTo>
                  <a:lnTo>
                    <a:pt x="14998" y="300990"/>
                  </a:lnTo>
                  <a:lnTo>
                    <a:pt x="22847" y="309880"/>
                  </a:lnTo>
                  <a:lnTo>
                    <a:pt x="27228" y="316230"/>
                  </a:lnTo>
                  <a:lnTo>
                    <a:pt x="29768" y="322580"/>
                  </a:lnTo>
                  <a:lnTo>
                    <a:pt x="30365" y="330200"/>
                  </a:lnTo>
                  <a:lnTo>
                    <a:pt x="28943" y="336550"/>
                  </a:lnTo>
                  <a:lnTo>
                    <a:pt x="25971" y="349250"/>
                  </a:lnTo>
                  <a:lnTo>
                    <a:pt x="25412" y="360680"/>
                  </a:lnTo>
                  <a:lnTo>
                    <a:pt x="46075" y="403860"/>
                  </a:lnTo>
                  <a:lnTo>
                    <a:pt x="73507" y="419100"/>
                  </a:lnTo>
                  <a:lnTo>
                    <a:pt x="78689" y="424180"/>
                  </a:lnTo>
                  <a:lnTo>
                    <a:pt x="82321" y="430530"/>
                  </a:lnTo>
                  <a:lnTo>
                    <a:pt x="83299" y="434721"/>
                  </a:lnTo>
                  <a:lnTo>
                    <a:pt x="0" y="587540"/>
                  </a:lnTo>
                  <a:lnTo>
                    <a:pt x="165" y="594448"/>
                  </a:lnTo>
                  <a:lnTo>
                    <a:pt x="6870" y="605497"/>
                  </a:lnTo>
                  <a:lnTo>
                    <a:pt x="12865" y="609079"/>
                  </a:lnTo>
                  <a:lnTo>
                    <a:pt x="19392" y="608698"/>
                  </a:lnTo>
                  <a:lnTo>
                    <a:pt x="106680" y="606971"/>
                  </a:lnTo>
                  <a:lnTo>
                    <a:pt x="155752" y="686523"/>
                  </a:lnTo>
                  <a:lnTo>
                    <a:pt x="161594" y="689787"/>
                  </a:lnTo>
                  <a:lnTo>
                    <a:pt x="167881" y="689787"/>
                  </a:lnTo>
                  <a:lnTo>
                    <a:pt x="174840" y="689597"/>
                  </a:lnTo>
                  <a:lnTo>
                    <a:pt x="180733" y="685990"/>
                  </a:lnTo>
                  <a:lnTo>
                    <a:pt x="270865" y="520496"/>
                  </a:lnTo>
                  <a:lnTo>
                    <a:pt x="276796" y="519430"/>
                  </a:lnTo>
                  <a:lnTo>
                    <a:pt x="282714" y="520496"/>
                  </a:lnTo>
                  <a:lnTo>
                    <a:pt x="372872" y="685990"/>
                  </a:lnTo>
                  <a:lnTo>
                    <a:pt x="378752" y="689597"/>
                  </a:lnTo>
                  <a:lnTo>
                    <a:pt x="385711" y="689787"/>
                  </a:lnTo>
                  <a:lnTo>
                    <a:pt x="391998" y="689787"/>
                  </a:lnTo>
                  <a:lnTo>
                    <a:pt x="397852" y="686523"/>
                  </a:lnTo>
                  <a:lnTo>
                    <a:pt x="446913" y="606971"/>
                  </a:lnTo>
                  <a:lnTo>
                    <a:pt x="534212" y="608698"/>
                  </a:lnTo>
                  <a:lnTo>
                    <a:pt x="540423" y="609130"/>
                  </a:lnTo>
                  <a:lnTo>
                    <a:pt x="546722" y="605497"/>
                  </a:lnTo>
                  <a:lnTo>
                    <a:pt x="553440" y="594436"/>
                  </a:lnTo>
                  <a:lnTo>
                    <a:pt x="553605" y="5875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285197" y="6293785"/>
              <a:ext cx="181477" cy="18147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5244934" y="6438958"/>
              <a:ext cx="262255" cy="155575"/>
            </a:xfrm>
            <a:custGeom>
              <a:avLst/>
              <a:gdLst/>
              <a:ahLst/>
              <a:cxnLst/>
              <a:rect l="l" t="t" r="r" b="b"/>
              <a:pathLst>
                <a:path w="262255" h="155575">
                  <a:moveTo>
                    <a:pt x="131002" y="155548"/>
                  </a:moveTo>
                  <a:lnTo>
                    <a:pt x="64849" y="143288"/>
                  </a:lnTo>
                  <a:lnTo>
                    <a:pt x="7480" y="108058"/>
                  </a:lnTo>
                  <a:lnTo>
                    <a:pt x="0" y="95070"/>
                  </a:lnTo>
                  <a:lnTo>
                    <a:pt x="2706" y="88050"/>
                  </a:lnTo>
                  <a:lnTo>
                    <a:pt x="23362" y="52073"/>
                  </a:lnTo>
                  <a:lnTo>
                    <a:pt x="53279" y="24274"/>
                  </a:lnTo>
                  <a:lnTo>
                    <a:pt x="89984" y="6351"/>
                  </a:lnTo>
                  <a:lnTo>
                    <a:pt x="131002" y="0"/>
                  </a:lnTo>
                  <a:lnTo>
                    <a:pt x="172020" y="6351"/>
                  </a:lnTo>
                  <a:lnTo>
                    <a:pt x="208725" y="24274"/>
                  </a:lnTo>
                  <a:lnTo>
                    <a:pt x="221672" y="36304"/>
                  </a:lnTo>
                  <a:lnTo>
                    <a:pt x="131002" y="36304"/>
                  </a:lnTo>
                  <a:lnTo>
                    <a:pt x="103828" y="40076"/>
                  </a:lnTo>
                  <a:lnTo>
                    <a:pt x="79053" y="50791"/>
                  </a:lnTo>
                  <a:lnTo>
                    <a:pt x="57988" y="67552"/>
                  </a:lnTo>
                  <a:lnTo>
                    <a:pt x="41942" y="89462"/>
                  </a:lnTo>
                  <a:lnTo>
                    <a:pt x="62121" y="102252"/>
                  </a:lnTo>
                  <a:lnTo>
                    <a:pt x="83968" y="111585"/>
                  </a:lnTo>
                  <a:lnTo>
                    <a:pt x="107067" y="117302"/>
                  </a:lnTo>
                  <a:lnTo>
                    <a:pt x="131002" y="119243"/>
                  </a:lnTo>
                  <a:lnTo>
                    <a:pt x="239561" y="119243"/>
                  </a:lnTo>
                  <a:lnTo>
                    <a:pt x="227315" y="128398"/>
                  </a:lnTo>
                  <a:lnTo>
                    <a:pt x="197155" y="143288"/>
                  </a:lnTo>
                  <a:lnTo>
                    <a:pt x="164799" y="152435"/>
                  </a:lnTo>
                  <a:lnTo>
                    <a:pt x="131002" y="155548"/>
                  </a:lnTo>
                  <a:close/>
                </a:path>
                <a:path w="262255" h="155575">
                  <a:moveTo>
                    <a:pt x="239561" y="119243"/>
                  </a:moveTo>
                  <a:lnTo>
                    <a:pt x="131002" y="119243"/>
                  </a:lnTo>
                  <a:lnTo>
                    <a:pt x="154937" y="117302"/>
                  </a:lnTo>
                  <a:lnTo>
                    <a:pt x="178036" y="111585"/>
                  </a:lnTo>
                  <a:lnTo>
                    <a:pt x="199883" y="102252"/>
                  </a:lnTo>
                  <a:lnTo>
                    <a:pt x="220063" y="89462"/>
                  </a:lnTo>
                  <a:lnTo>
                    <a:pt x="204016" y="67552"/>
                  </a:lnTo>
                  <a:lnTo>
                    <a:pt x="182951" y="50791"/>
                  </a:lnTo>
                  <a:lnTo>
                    <a:pt x="158177" y="40076"/>
                  </a:lnTo>
                  <a:lnTo>
                    <a:pt x="131002" y="36304"/>
                  </a:lnTo>
                  <a:lnTo>
                    <a:pt x="221672" y="36304"/>
                  </a:lnTo>
                  <a:lnTo>
                    <a:pt x="238642" y="52073"/>
                  </a:lnTo>
                  <a:lnTo>
                    <a:pt x="259298" y="88050"/>
                  </a:lnTo>
                  <a:lnTo>
                    <a:pt x="262005" y="95070"/>
                  </a:lnTo>
                  <a:lnTo>
                    <a:pt x="260102" y="103023"/>
                  </a:lnTo>
                  <a:lnTo>
                    <a:pt x="254524" y="108058"/>
                  </a:lnTo>
                  <a:lnTo>
                    <a:pt x="239561" y="11924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10813" y="2062226"/>
            <a:ext cx="11214666" cy="75175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 algn="l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HK" sz="2800" spc="140" dirty="0">
                <a:latin typeface="Arial" panose="020B0604020202020204" pitchFamily="34" charset="0"/>
                <a:cs typeface="Arial" panose="020B0604020202020204" pitchFamily="34" charset="0"/>
              </a:rPr>
              <a:t>Urgency was created by falling sales and COVID-related disruption. </a:t>
            </a:r>
          </a:p>
          <a:p>
            <a:pPr marL="12700" marR="5080" algn="l">
              <a:lnSpc>
                <a:spcPct val="116100"/>
              </a:lnSpc>
              <a:spcBef>
                <a:spcPts val="95"/>
              </a:spcBef>
            </a:pPr>
            <a:endParaRPr lang="en-HK" sz="2800" spc="14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l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HK" sz="2800" spc="140" dirty="0">
                <a:latin typeface="Arial" panose="020B0604020202020204" pitchFamily="34" charset="0"/>
                <a:cs typeface="Arial" panose="020B0604020202020204" pitchFamily="34" charset="0"/>
              </a:rPr>
              <a:t>A cross-functional leadership coalition was form to guide the process.</a:t>
            </a:r>
          </a:p>
          <a:p>
            <a:pPr marL="12700" marR="5080" algn="l">
              <a:lnSpc>
                <a:spcPct val="116100"/>
              </a:lnSpc>
              <a:spcBef>
                <a:spcPts val="95"/>
              </a:spcBef>
            </a:pPr>
            <a:endParaRPr lang="en-HK" sz="2800" spc="14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l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HK" sz="2800" spc="140" dirty="0">
                <a:latin typeface="Arial" panose="020B0604020202020204" pitchFamily="34" charset="0"/>
                <a:cs typeface="Arial" panose="020B0604020202020204" pitchFamily="34" charset="0"/>
              </a:rPr>
              <a:t>Clear communication of digital vision unified employee efforts.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l">
              <a:lnSpc>
                <a:spcPct val="116100"/>
              </a:lnSpc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l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Early</a:t>
            </a:r>
            <a:r>
              <a:rPr sz="2800" spc="22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50" dirty="0">
                <a:latin typeface="Arial" panose="020B0604020202020204" pitchFamily="34" charset="0"/>
                <a:cs typeface="Arial" panose="020B0604020202020204" pitchFamily="34" charset="0"/>
              </a:rPr>
              <a:t>winslike</a:t>
            </a:r>
            <a:r>
              <a:rPr sz="2800" spc="22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improved</a:t>
            </a:r>
            <a:r>
              <a:rPr sz="2800" spc="22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55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sz="2800" spc="22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saleshelped</a:t>
            </a:r>
            <a:r>
              <a:rPr sz="2800" spc="225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40" dirty="0">
                <a:latin typeface="Arial" panose="020B0604020202020204" pitchFamily="34" charset="0"/>
                <a:cs typeface="Arial" panose="020B0604020202020204" pitchFamily="34" charset="0"/>
              </a:rPr>
              <a:t>build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momentum.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190" dirty="0">
                <a:latin typeface="Arial" panose="020B0604020202020204" pitchFamily="34" charset="0"/>
                <a:cs typeface="Arial" panose="020B0604020202020204" pitchFamily="34" charset="0"/>
              </a:rPr>
              <a:t>Staff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175" dirty="0">
                <a:latin typeface="Arial" panose="020B0604020202020204" pitchFamily="34" charset="0"/>
                <a:cs typeface="Arial" panose="020B0604020202020204" pitchFamily="34" charset="0"/>
              </a:rPr>
              <a:t>were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trained,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empowered,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800" spc="150" dirty="0">
                <a:latin typeface="Arial" panose="020B0604020202020204" pitchFamily="34" charset="0"/>
                <a:cs typeface="Arial" panose="020B0604020202020204" pitchFamily="34" charset="0"/>
              </a:rPr>
              <a:t>encouraged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offer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feedback.</a:t>
            </a:r>
            <a:endParaRPr lang="en-HK" sz="2800" spc="114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l">
              <a:lnSpc>
                <a:spcPct val="116100"/>
              </a:lnSpc>
              <a:buFont typeface="Arial" panose="020B0604020202020204" pitchFamily="34" charset="0"/>
              <a:buChar char="•"/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 algn="l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165" dirty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sz="2800" spc="6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75" dirty="0">
                <a:latin typeface="Arial" panose="020B0604020202020204" pitchFamily="34" charset="0"/>
                <a:cs typeface="Arial" panose="020B0604020202020204" pitchFamily="34" charset="0"/>
              </a:rPr>
              <a:t>was</a:t>
            </a:r>
            <a:r>
              <a:rPr sz="2800" spc="6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anchored</a:t>
            </a:r>
            <a:r>
              <a:rPr sz="2800" spc="6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through</a:t>
            </a:r>
            <a:r>
              <a:rPr sz="2800" spc="6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5" dirty="0">
                <a:latin typeface="Arial" panose="020B0604020202020204" pitchFamily="34" charset="0"/>
                <a:cs typeface="Arial" panose="020B0604020202020204" pitchFamily="34" charset="0"/>
              </a:rPr>
              <a:t>reinforcement</a:t>
            </a:r>
            <a:r>
              <a:rPr sz="2800" spc="6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leadership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consistency.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3">
            <a:extLst>
              <a:ext uri="{FF2B5EF4-FFF2-40B4-BE49-F238E27FC236}">
                <a16:creationId xmlns:a16="http://schemas.microsoft.com/office/drawing/2014/main" id="{11A413B4-B734-6295-E900-36844EE7BE7C}"/>
              </a:ext>
            </a:extLst>
          </p:cNvPr>
          <p:cNvSpPr txBox="1">
            <a:spLocks/>
          </p:cNvSpPr>
          <p:nvPr/>
        </p:nvSpPr>
        <p:spPr>
          <a:xfrm>
            <a:off x="-1752107" y="0"/>
            <a:ext cx="11310157" cy="1827664"/>
          </a:xfrm>
          <a:prstGeom prst="rect">
            <a:avLst/>
          </a:prstGeom>
        </p:spPr>
        <p:txBody>
          <a:bodyPr vert="horz" wrap="square" lIns="0" tIns="320405" rIns="0" bIns="0" rtlCol="0">
            <a:spAutoFit/>
          </a:bodyPr>
          <a:lstStyle>
            <a:lvl1pPr>
              <a:defRPr sz="5650" b="0" i="0">
                <a:solidFill>
                  <a:srgbClr val="03534A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pPr marL="2546350" marR="5080">
              <a:lnSpc>
                <a:spcPts val="6050"/>
              </a:lnSpc>
              <a:spcBef>
                <a:spcPts val="270"/>
              </a:spcBef>
            </a:pPr>
            <a:r>
              <a:rPr lang="en-US" sz="4000" spc="-425" dirty="0"/>
              <a:t>STRATEGY EXECUTION USING FLOTTER’S MODEL</a:t>
            </a:r>
            <a:endParaRPr lang="en-US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49096"/>
            <a:ext cx="9685655" cy="814705"/>
          </a:xfrm>
          <a:custGeom>
            <a:avLst/>
            <a:gdLst/>
            <a:ahLst/>
            <a:cxnLst/>
            <a:rect l="l" t="t" r="r" b="b"/>
            <a:pathLst>
              <a:path w="9685654" h="814705">
                <a:moveTo>
                  <a:pt x="8914851" y="814513"/>
                </a:moveTo>
                <a:lnTo>
                  <a:pt x="0" y="814513"/>
                </a:lnTo>
                <a:lnTo>
                  <a:pt x="0" y="0"/>
                </a:lnTo>
                <a:lnTo>
                  <a:pt x="9685407" y="0"/>
                </a:lnTo>
                <a:lnTo>
                  <a:pt x="9685407" y="1023"/>
                </a:lnTo>
                <a:lnTo>
                  <a:pt x="8914851" y="814513"/>
                </a:lnTo>
                <a:close/>
              </a:path>
            </a:pathLst>
          </a:custGeom>
          <a:solidFill>
            <a:srgbClr val="03534A">
              <a:alpha val="7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624502" y="273458"/>
            <a:ext cx="11310157" cy="1827664"/>
          </a:xfrm>
          <a:prstGeom prst="rect">
            <a:avLst/>
          </a:prstGeom>
        </p:spPr>
        <p:txBody>
          <a:bodyPr vert="horz" wrap="square" lIns="0" tIns="320405" rIns="0" bIns="0" rtlCol="0">
            <a:spAutoFit/>
          </a:bodyPr>
          <a:lstStyle/>
          <a:p>
            <a:pPr marL="2546350" marR="5080">
              <a:lnSpc>
                <a:spcPts val="6050"/>
              </a:lnSpc>
              <a:spcBef>
                <a:spcPts val="270"/>
              </a:spcBef>
            </a:pPr>
            <a:r>
              <a:rPr sz="4000" spc="-425" dirty="0"/>
              <a:t>BARRIERS</a:t>
            </a:r>
            <a:r>
              <a:rPr sz="4000" spc="-490" dirty="0"/>
              <a:t> </a:t>
            </a:r>
            <a:r>
              <a:rPr sz="4000" spc="-25" dirty="0"/>
              <a:t>AND </a:t>
            </a:r>
            <a:r>
              <a:rPr sz="4000" spc="-375" dirty="0"/>
              <a:t>RESISTANCE</a:t>
            </a:r>
            <a:r>
              <a:rPr sz="4000" spc="-500" dirty="0"/>
              <a:t> </a:t>
            </a:r>
            <a:r>
              <a:rPr sz="4000" spc="-195" dirty="0"/>
              <a:t>TO</a:t>
            </a:r>
            <a:r>
              <a:rPr sz="4000" spc="-500" dirty="0"/>
              <a:t> </a:t>
            </a:r>
            <a:r>
              <a:rPr sz="4000" spc="-290" dirty="0"/>
              <a:t>CHANGE</a:t>
            </a:r>
            <a:endParaRPr sz="4000" dirty="0"/>
          </a:p>
        </p:txBody>
      </p:sp>
      <p:grpSp>
        <p:nvGrpSpPr>
          <p:cNvPr id="4" name="object 4"/>
          <p:cNvGrpSpPr/>
          <p:nvPr/>
        </p:nvGrpSpPr>
        <p:grpSpPr>
          <a:xfrm>
            <a:off x="10673271" y="1089449"/>
            <a:ext cx="1738630" cy="1796414"/>
            <a:chOff x="10673271" y="1089449"/>
            <a:chExt cx="1738630" cy="1796414"/>
          </a:xfrm>
        </p:grpSpPr>
        <p:sp>
          <p:nvSpPr>
            <p:cNvPr id="5" name="object 5"/>
            <p:cNvSpPr/>
            <p:nvPr/>
          </p:nvSpPr>
          <p:spPr>
            <a:xfrm>
              <a:off x="10842743" y="1316580"/>
              <a:ext cx="1569085" cy="1569085"/>
            </a:xfrm>
            <a:custGeom>
              <a:avLst/>
              <a:gdLst/>
              <a:ahLst/>
              <a:cxnLst/>
              <a:rect l="l" t="t" r="r" b="b"/>
              <a:pathLst>
                <a:path w="1569084" h="1569085">
                  <a:moveTo>
                    <a:pt x="0" y="1568757"/>
                  </a:moveTo>
                  <a:lnTo>
                    <a:pt x="909336" y="1568757"/>
                  </a:lnTo>
                  <a:lnTo>
                    <a:pt x="925524" y="1568559"/>
                  </a:lnTo>
                  <a:lnTo>
                    <a:pt x="973970" y="1565582"/>
                  </a:lnTo>
                  <a:lnTo>
                    <a:pt x="1022067" y="1559050"/>
                  </a:lnTo>
                  <a:lnTo>
                    <a:pt x="1069562" y="1548996"/>
                  </a:lnTo>
                  <a:lnTo>
                    <a:pt x="1116189" y="1535474"/>
                  </a:lnTo>
                  <a:lnTo>
                    <a:pt x="1161686" y="1518562"/>
                  </a:lnTo>
                  <a:lnTo>
                    <a:pt x="1205815" y="1498350"/>
                  </a:lnTo>
                  <a:lnTo>
                    <a:pt x="1248346" y="1474941"/>
                  </a:lnTo>
                  <a:lnTo>
                    <a:pt x="1289040" y="1448466"/>
                  </a:lnTo>
                  <a:lnTo>
                    <a:pt x="1327668" y="1419075"/>
                  </a:lnTo>
                  <a:lnTo>
                    <a:pt x="1364030" y="1386924"/>
                  </a:lnTo>
                  <a:lnTo>
                    <a:pt x="1397935" y="1352177"/>
                  </a:lnTo>
                  <a:lnTo>
                    <a:pt x="1429192" y="1315029"/>
                  </a:lnTo>
                  <a:lnTo>
                    <a:pt x="1457625" y="1275691"/>
                  </a:lnTo>
                  <a:lnTo>
                    <a:pt x="1483088" y="1234368"/>
                  </a:lnTo>
                  <a:lnTo>
                    <a:pt x="1505446" y="1191275"/>
                  </a:lnTo>
                  <a:lnTo>
                    <a:pt x="1524573" y="1146654"/>
                  </a:lnTo>
                  <a:lnTo>
                    <a:pt x="1540363" y="1100756"/>
                  </a:lnTo>
                  <a:lnTo>
                    <a:pt x="1552734" y="1053821"/>
                  </a:lnTo>
                  <a:lnTo>
                    <a:pt x="1561621" y="1006093"/>
                  </a:lnTo>
                  <a:lnTo>
                    <a:pt x="1566971" y="957841"/>
                  </a:lnTo>
                  <a:lnTo>
                    <a:pt x="1568757" y="909336"/>
                  </a:lnTo>
                  <a:lnTo>
                    <a:pt x="1568757" y="0"/>
                  </a:lnTo>
                  <a:lnTo>
                    <a:pt x="717392" y="0"/>
                  </a:lnTo>
                  <a:lnTo>
                    <a:pt x="699781" y="215"/>
                  </a:lnTo>
                  <a:lnTo>
                    <a:pt x="647076" y="3454"/>
                  </a:lnTo>
                  <a:lnTo>
                    <a:pt x="594751" y="10560"/>
                  </a:lnTo>
                  <a:lnTo>
                    <a:pt x="543080" y="21498"/>
                  </a:lnTo>
                  <a:lnTo>
                    <a:pt x="492354" y="36209"/>
                  </a:lnTo>
                  <a:lnTo>
                    <a:pt x="442858" y="54608"/>
                  </a:lnTo>
                  <a:lnTo>
                    <a:pt x="394849" y="76597"/>
                  </a:lnTo>
                  <a:lnTo>
                    <a:pt x="348579" y="102063"/>
                  </a:lnTo>
                  <a:lnTo>
                    <a:pt x="304307" y="130866"/>
                  </a:lnTo>
                  <a:lnTo>
                    <a:pt x="262283" y="162840"/>
                  </a:lnTo>
                  <a:lnTo>
                    <a:pt x="222725" y="197819"/>
                  </a:lnTo>
                  <a:lnTo>
                    <a:pt x="185839" y="235620"/>
                  </a:lnTo>
                  <a:lnTo>
                    <a:pt x="151835" y="276034"/>
                  </a:lnTo>
                  <a:lnTo>
                    <a:pt x="120902" y="318830"/>
                  </a:lnTo>
                  <a:lnTo>
                    <a:pt x="93200" y="363786"/>
                  </a:lnTo>
                  <a:lnTo>
                    <a:pt x="68876" y="410667"/>
                  </a:lnTo>
                  <a:lnTo>
                    <a:pt x="48068" y="459211"/>
                  </a:lnTo>
                  <a:lnTo>
                    <a:pt x="30890" y="509144"/>
                  </a:lnTo>
                  <a:lnTo>
                    <a:pt x="17432" y="560206"/>
                  </a:lnTo>
                  <a:lnTo>
                    <a:pt x="7764" y="612129"/>
                  </a:lnTo>
                  <a:lnTo>
                    <a:pt x="1943" y="664623"/>
                  </a:lnTo>
                  <a:lnTo>
                    <a:pt x="0" y="717392"/>
                  </a:lnTo>
                  <a:lnTo>
                    <a:pt x="0" y="1568757"/>
                  </a:lnTo>
                  <a:close/>
                </a:path>
              </a:pathLst>
            </a:custGeom>
            <a:solidFill>
              <a:srgbClr val="0353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753621" y="1223235"/>
              <a:ext cx="1599565" cy="1600200"/>
            </a:xfrm>
            <a:custGeom>
              <a:avLst/>
              <a:gdLst/>
              <a:ahLst/>
              <a:cxnLst/>
              <a:rect l="l" t="t" r="r" b="b"/>
              <a:pathLst>
                <a:path w="1599565" h="1600200">
                  <a:moveTo>
                    <a:pt x="0" y="1599683"/>
                  </a:moveTo>
                  <a:lnTo>
                    <a:pt x="992878" y="1599683"/>
                  </a:lnTo>
                  <a:lnTo>
                    <a:pt x="995068" y="1599494"/>
                  </a:lnTo>
                  <a:lnTo>
                    <a:pt x="1044206" y="1592821"/>
                  </a:lnTo>
                  <a:lnTo>
                    <a:pt x="1092730" y="1582549"/>
                  </a:lnTo>
                  <a:lnTo>
                    <a:pt x="1140367" y="1568734"/>
                  </a:lnTo>
                  <a:lnTo>
                    <a:pt x="1186849" y="1551455"/>
                  </a:lnTo>
                  <a:lnTo>
                    <a:pt x="1231934" y="1530805"/>
                  </a:lnTo>
                  <a:lnTo>
                    <a:pt x="1275387" y="1506890"/>
                  </a:lnTo>
                  <a:lnTo>
                    <a:pt x="1316962" y="1479841"/>
                  </a:lnTo>
                  <a:lnTo>
                    <a:pt x="1356427" y="1449814"/>
                  </a:lnTo>
                  <a:lnTo>
                    <a:pt x="1393576" y="1416966"/>
                  </a:lnTo>
                  <a:lnTo>
                    <a:pt x="1428216" y="1381466"/>
                  </a:lnTo>
                  <a:lnTo>
                    <a:pt x="1460149" y="1343514"/>
                  </a:lnTo>
                  <a:lnTo>
                    <a:pt x="1489198" y="1303323"/>
                  </a:lnTo>
                  <a:lnTo>
                    <a:pt x="1515213" y="1261105"/>
                  </a:lnTo>
                  <a:lnTo>
                    <a:pt x="1538055" y="1217079"/>
                  </a:lnTo>
                  <a:lnTo>
                    <a:pt x="1557597" y="1171492"/>
                  </a:lnTo>
                  <a:lnTo>
                    <a:pt x="1573728" y="1124599"/>
                  </a:lnTo>
                  <a:lnTo>
                    <a:pt x="1586368" y="1076648"/>
                  </a:lnTo>
                  <a:lnTo>
                    <a:pt x="1595447" y="1027886"/>
                  </a:lnTo>
                  <a:lnTo>
                    <a:pt x="1599464" y="995068"/>
                  </a:lnTo>
                  <a:lnTo>
                    <a:pt x="1599464" y="0"/>
                  </a:lnTo>
                  <a:lnTo>
                    <a:pt x="732932" y="0"/>
                  </a:lnTo>
                  <a:lnTo>
                    <a:pt x="714939" y="220"/>
                  </a:lnTo>
                  <a:lnTo>
                    <a:pt x="661092" y="3529"/>
                  </a:lnTo>
                  <a:lnTo>
                    <a:pt x="607634" y="10789"/>
                  </a:lnTo>
                  <a:lnTo>
                    <a:pt x="554844" y="21964"/>
                  </a:lnTo>
                  <a:lnTo>
                    <a:pt x="503019" y="36993"/>
                  </a:lnTo>
                  <a:lnTo>
                    <a:pt x="452451" y="55790"/>
                  </a:lnTo>
                  <a:lnTo>
                    <a:pt x="403402" y="78256"/>
                  </a:lnTo>
                  <a:lnTo>
                    <a:pt x="356129" y="104274"/>
                  </a:lnTo>
                  <a:lnTo>
                    <a:pt x="310899" y="133700"/>
                  </a:lnTo>
                  <a:lnTo>
                    <a:pt x="267964" y="166367"/>
                  </a:lnTo>
                  <a:lnTo>
                    <a:pt x="227549" y="202104"/>
                  </a:lnTo>
                  <a:lnTo>
                    <a:pt x="189864" y="240724"/>
                  </a:lnTo>
                  <a:lnTo>
                    <a:pt x="155123" y="282013"/>
                  </a:lnTo>
                  <a:lnTo>
                    <a:pt x="123521" y="325736"/>
                  </a:lnTo>
                  <a:lnTo>
                    <a:pt x="95219" y="371666"/>
                  </a:lnTo>
                  <a:lnTo>
                    <a:pt x="70368" y="419563"/>
                  </a:lnTo>
                  <a:lnTo>
                    <a:pt x="49109" y="469158"/>
                  </a:lnTo>
                  <a:lnTo>
                    <a:pt x="31559" y="520173"/>
                  </a:lnTo>
                  <a:lnTo>
                    <a:pt x="17809" y="572340"/>
                  </a:lnTo>
                  <a:lnTo>
                    <a:pt x="7932" y="625388"/>
                  </a:lnTo>
                  <a:lnTo>
                    <a:pt x="1985" y="679020"/>
                  </a:lnTo>
                  <a:lnTo>
                    <a:pt x="0" y="732932"/>
                  </a:lnTo>
                  <a:lnTo>
                    <a:pt x="0" y="159968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673271" y="1089449"/>
              <a:ext cx="1569085" cy="1569085"/>
            </a:xfrm>
            <a:custGeom>
              <a:avLst/>
              <a:gdLst/>
              <a:ahLst/>
              <a:cxnLst/>
              <a:rect l="l" t="t" r="r" b="b"/>
              <a:pathLst>
                <a:path w="1569084" h="1569085">
                  <a:moveTo>
                    <a:pt x="0" y="1568757"/>
                  </a:moveTo>
                  <a:lnTo>
                    <a:pt x="909336" y="1568757"/>
                  </a:lnTo>
                  <a:lnTo>
                    <a:pt x="925524" y="1568559"/>
                  </a:lnTo>
                  <a:lnTo>
                    <a:pt x="973970" y="1565582"/>
                  </a:lnTo>
                  <a:lnTo>
                    <a:pt x="1022067" y="1559050"/>
                  </a:lnTo>
                  <a:lnTo>
                    <a:pt x="1069562" y="1548996"/>
                  </a:lnTo>
                  <a:lnTo>
                    <a:pt x="1116189" y="1535474"/>
                  </a:lnTo>
                  <a:lnTo>
                    <a:pt x="1161686" y="1518562"/>
                  </a:lnTo>
                  <a:lnTo>
                    <a:pt x="1205815" y="1498350"/>
                  </a:lnTo>
                  <a:lnTo>
                    <a:pt x="1248346" y="1474941"/>
                  </a:lnTo>
                  <a:lnTo>
                    <a:pt x="1289040" y="1448466"/>
                  </a:lnTo>
                  <a:lnTo>
                    <a:pt x="1327668" y="1419075"/>
                  </a:lnTo>
                  <a:lnTo>
                    <a:pt x="1364030" y="1386924"/>
                  </a:lnTo>
                  <a:lnTo>
                    <a:pt x="1397935" y="1352177"/>
                  </a:lnTo>
                  <a:lnTo>
                    <a:pt x="1429192" y="1315029"/>
                  </a:lnTo>
                  <a:lnTo>
                    <a:pt x="1457625" y="1275691"/>
                  </a:lnTo>
                  <a:lnTo>
                    <a:pt x="1483088" y="1234368"/>
                  </a:lnTo>
                  <a:lnTo>
                    <a:pt x="1505446" y="1191275"/>
                  </a:lnTo>
                  <a:lnTo>
                    <a:pt x="1524573" y="1146654"/>
                  </a:lnTo>
                  <a:lnTo>
                    <a:pt x="1540363" y="1100756"/>
                  </a:lnTo>
                  <a:lnTo>
                    <a:pt x="1552734" y="1053821"/>
                  </a:lnTo>
                  <a:lnTo>
                    <a:pt x="1561621" y="1006093"/>
                  </a:lnTo>
                  <a:lnTo>
                    <a:pt x="1566971" y="957841"/>
                  </a:lnTo>
                  <a:lnTo>
                    <a:pt x="1568757" y="909336"/>
                  </a:lnTo>
                  <a:lnTo>
                    <a:pt x="1568757" y="0"/>
                  </a:lnTo>
                  <a:lnTo>
                    <a:pt x="717392" y="0"/>
                  </a:lnTo>
                  <a:lnTo>
                    <a:pt x="699781" y="215"/>
                  </a:lnTo>
                  <a:lnTo>
                    <a:pt x="647076" y="3454"/>
                  </a:lnTo>
                  <a:lnTo>
                    <a:pt x="594751" y="10560"/>
                  </a:lnTo>
                  <a:lnTo>
                    <a:pt x="543080" y="21498"/>
                  </a:lnTo>
                  <a:lnTo>
                    <a:pt x="492354" y="36209"/>
                  </a:lnTo>
                  <a:lnTo>
                    <a:pt x="442858" y="54608"/>
                  </a:lnTo>
                  <a:lnTo>
                    <a:pt x="394849" y="76597"/>
                  </a:lnTo>
                  <a:lnTo>
                    <a:pt x="348579" y="102063"/>
                  </a:lnTo>
                  <a:lnTo>
                    <a:pt x="304307" y="130866"/>
                  </a:lnTo>
                  <a:lnTo>
                    <a:pt x="262283" y="162840"/>
                  </a:lnTo>
                  <a:lnTo>
                    <a:pt x="222725" y="197819"/>
                  </a:lnTo>
                  <a:lnTo>
                    <a:pt x="185839" y="235620"/>
                  </a:lnTo>
                  <a:lnTo>
                    <a:pt x="151835" y="276034"/>
                  </a:lnTo>
                  <a:lnTo>
                    <a:pt x="120902" y="318830"/>
                  </a:lnTo>
                  <a:lnTo>
                    <a:pt x="93200" y="363786"/>
                  </a:lnTo>
                  <a:lnTo>
                    <a:pt x="68876" y="410667"/>
                  </a:lnTo>
                  <a:lnTo>
                    <a:pt x="48068" y="459211"/>
                  </a:lnTo>
                  <a:lnTo>
                    <a:pt x="30890" y="509144"/>
                  </a:lnTo>
                  <a:lnTo>
                    <a:pt x="17432" y="560206"/>
                  </a:lnTo>
                  <a:lnTo>
                    <a:pt x="7764" y="612129"/>
                  </a:lnTo>
                  <a:lnTo>
                    <a:pt x="1943" y="664623"/>
                  </a:lnTo>
                  <a:lnTo>
                    <a:pt x="0" y="717392"/>
                  </a:lnTo>
                  <a:lnTo>
                    <a:pt x="0" y="1568757"/>
                  </a:lnTo>
                  <a:close/>
                </a:path>
              </a:pathLst>
            </a:custGeom>
            <a:solidFill>
              <a:srgbClr val="0353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0673271" y="3193500"/>
            <a:ext cx="1738630" cy="1796414"/>
            <a:chOff x="10673271" y="3193500"/>
            <a:chExt cx="1738630" cy="1796414"/>
          </a:xfrm>
        </p:grpSpPr>
        <p:sp>
          <p:nvSpPr>
            <p:cNvPr id="9" name="object 9"/>
            <p:cNvSpPr/>
            <p:nvPr/>
          </p:nvSpPr>
          <p:spPr>
            <a:xfrm>
              <a:off x="10842743" y="3420630"/>
              <a:ext cx="1569085" cy="1569085"/>
            </a:xfrm>
            <a:custGeom>
              <a:avLst/>
              <a:gdLst/>
              <a:ahLst/>
              <a:cxnLst/>
              <a:rect l="l" t="t" r="r" b="b"/>
              <a:pathLst>
                <a:path w="1569084" h="1569085">
                  <a:moveTo>
                    <a:pt x="0" y="1568757"/>
                  </a:moveTo>
                  <a:lnTo>
                    <a:pt x="909336" y="1568757"/>
                  </a:lnTo>
                  <a:lnTo>
                    <a:pt x="925524" y="1568559"/>
                  </a:lnTo>
                  <a:lnTo>
                    <a:pt x="973970" y="1565582"/>
                  </a:lnTo>
                  <a:lnTo>
                    <a:pt x="1022067" y="1559050"/>
                  </a:lnTo>
                  <a:lnTo>
                    <a:pt x="1069562" y="1548996"/>
                  </a:lnTo>
                  <a:lnTo>
                    <a:pt x="1116189" y="1535474"/>
                  </a:lnTo>
                  <a:lnTo>
                    <a:pt x="1161686" y="1518562"/>
                  </a:lnTo>
                  <a:lnTo>
                    <a:pt x="1205815" y="1498350"/>
                  </a:lnTo>
                  <a:lnTo>
                    <a:pt x="1248346" y="1474941"/>
                  </a:lnTo>
                  <a:lnTo>
                    <a:pt x="1289040" y="1448466"/>
                  </a:lnTo>
                  <a:lnTo>
                    <a:pt x="1327668" y="1419075"/>
                  </a:lnTo>
                  <a:lnTo>
                    <a:pt x="1364030" y="1386924"/>
                  </a:lnTo>
                  <a:lnTo>
                    <a:pt x="1397935" y="1352177"/>
                  </a:lnTo>
                  <a:lnTo>
                    <a:pt x="1429192" y="1315029"/>
                  </a:lnTo>
                  <a:lnTo>
                    <a:pt x="1457625" y="1275691"/>
                  </a:lnTo>
                  <a:lnTo>
                    <a:pt x="1483088" y="1234368"/>
                  </a:lnTo>
                  <a:lnTo>
                    <a:pt x="1505446" y="1191275"/>
                  </a:lnTo>
                  <a:lnTo>
                    <a:pt x="1524573" y="1146654"/>
                  </a:lnTo>
                  <a:lnTo>
                    <a:pt x="1540363" y="1100756"/>
                  </a:lnTo>
                  <a:lnTo>
                    <a:pt x="1552734" y="1053821"/>
                  </a:lnTo>
                  <a:lnTo>
                    <a:pt x="1561621" y="1006093"/>
                  </a:lnTo>
                  <a:lnTo>
                    <a:pt x="1566971" y="957841"/>
                  </a:lnTo>
                  <a:lnTo>
                    <a:pt x="1568757" y="909336"/>
                  </a:lnTo>
                  <a:lnTo>
                    <a:pt x="1568757" y="0"/>
                  </a:lnTo>
                  <a:lnTo>
                    <a:pt x="717392" y="0"/>
                  </a:lnTo>
                  <a:lnTo>
                    <a:pt x="699781" y="215"/>
                  </a:lnTo>
                  <a:lnTo>
                    <a:pt x="647076" y="3454"/>
                  </a:lnTo>
                  <a:lnTo>
                    <a:pt x="594751" y="10560"/>
                  </a:lnTo>
                  <a:lnTo>
                    <a:pt x="543080" y="21498"/>
                  </a:lnTo>
                  <a:lnTo>
                    <a:pt x="492354" y="36209"/>
                  </a:lnTo>
                  <a:lnTo>
                    <a:pt x="442858" y="54608"/>
                  </a:lnTo>
                  <a:lnTo>
                    <a:pt x="394849" y="76597"/>
                  </a:lnTo>
                  <a:lnTo>
                    <a:pt x="348579" y="102063"/>
                  </a:lnTo>
                  <a:lnTo>
                    <a:pt x="304307" y="130866"/>
                  </a:lnTo>
                  <a:lnTo>
                    <a:pt x="262283" y="162840"/>
                  </a:lnTo>
                  <a:lnTo>
                    <a:pt x="222725" y="197819"/>
                  </a:lnTo>
                  <a:lnTo>
                    <a:pt x="185839" y="235620"/>
                  </a:lnTo>
                  <a:lnTo>
                    <a:pt x="151835" y="276034"/>
                  </a:lnTo>
                  <a:lnTo>
                    <a:pt x="120902" y="318830"/>
                  </a:lnTo>
                  <a:lnTo>
                    <a:pt x="93200" y="363786"/>
                  </a:lnTo>
                  <a:lnTo>
                    <a:pt x="68876" y="410667"/>
                  </a:lnTo>
                  <a:lnTo>
                    <a:pt x="48068" y="459211"/>
                  </a:lnTo>
                  <a:lnTo>
                    <a:pt x="30890" y="509144"/>
                  </a:lnTo>
                  <a:lnTo>
                    <a:pt x="17432" y="560206"/>
                  </a:lnTo>
                  <a:lnTo>
                    <a:pt x="7764" y="612129"/>
                  </a:lnTo>
                  <a:lnTo>
                    <a:pt x="1943" y="664623"/>
                  </a:lnTo>
                  <a:lnTo>
                    <a:pt x="0" y="717392"/>
                  </a:lnTo>
                  <a:lnTo>
                    <a:pt x="0" y="1568757"/>
                  </a:lnTo>
                  <a:close/>
                </a:path>
              </a:pathLst>
            </a:custGeom>
            <a:solidFill>
              <a:srgbClr val="0353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753621" y="3327285"/>
              <a:ext cx="1599565" cy="1600200"/>
            </a:xfrm>
            <a:custGeom>
              <a:avLst/>
              <a:gdLst/>
              <a:ahLst/>
              <a:cxnLst/>
              <a:rect l="l" t="t" r="r" b="b"/>
              <a:pathLst>
                <a:path w="1599565" h="1600200">
                  <a:moveTo>
                    <a:pt x="0" y="1599683"/>
                  </a:moveTo>
                  <a:lnTo>
                    <a:pt x="992879" y="1599683"/>
                  </a:lnTo>
                  <a:lnTo>
                    <a:pt x="995068" y="1599494"/>
                  </a:lnTo>
                  <a:lnTo>
                    <a:pt x="1044206" y="1592821"/>
                  </a:lnTo>
                  <a:lnTo>
                    <a:pt x="1092730" y="1582549"/>
                  </a:lnTo>
                  <a:lnTo>
                    <a:pt x="1140367" y="1568734"/>
                  </a:lnTo>
                  <a:lnTo>
                    <a:pt x="1186849" y="1551455"/>
                  </a:lnTo>
                  <a:lnTo>
                    <a:pt x="1231934" y="1530805"/>
                  </a:lnTo>
                  <a:lnTo>
                    <a:pt x="1275387" y="1506890"/>
                  </a:lnTo>
                  <a:lnTo>
                    <a:pt x="1316962" y="1479841"/>
                  </a:lnTo>
                  <a:lnTo>
                    <a:pt x="1356427" y="1449814"/>
                  </a:lnTo>
                  <a:lnTo>
                    <a:pt x="1393576" y="1416966"/>
                  </a:lnTo>
                  <a:lnTo>
                    <a:pt x="1428216" y="1381466"/>
                  </a:lnTo>
                  <a:lnTo>
                    <a:pt x="1460149" y="1343514"/>
                  </a:lnTo>
                  <a:lnTo>
                    <a:pt x="1489198" y="1303323"/>
                  </a:lnTo>
                  <a:lnTo>
                    <a:pt x="1515213" y="1261105"/>
                  </a:lnTo>
                  <a:lnTo>
                    <a:pt x="1538055" y="1217079"/>
                  </a:lnTo>
                  <a:lnTo>
                    <a:pt x="1557597" y="1171492"/>
                  </a:lnTo>
                  <a:lnTo>
                    <a:pt x="1573728" y="1124599"/>
                  </a:lnTo>
                  <a:lnTo>
                    <a:pt x="1586368" y="1076648"/>
                  </a:lnTo>
                  <a:lnTo>
                    <a:pt x="1595447" y="1027886"/>
                  </a:lnTo>
                  <a:lnTo>
                    <a:pt x="1599464" y="995068"/>
                  </a:lnTo>
                  <a:lnTo>
                    <a:pt x="1599464" y="0"/>
                  </a:lnTo>
                  <a:lnTo>
                    <a:pt x="732932" y="0"/>
                  </a:lnTo>
                  <a:lnTo>
                    <a:pt x="714939" y="220"/>
                  </a:lnTo>
                  <a:lnTo>
                    <a:pt x="661092" y="3529"/>
                  </a:lnTo>
                  <a:lnTo>
                    <a:pt x="607634" y="10789"/>
                  </a:lnTo>
                  <a:lnTo>
                    <a:pt x="554844" y="21964"/>
                  </a:lnTo>
                  <a:lnTo>
                    <a:pt x="503019" y="36993"/>
                  </a:lnTo>
                  <a:lnTo>
                    <a:pt x="452451" y="55790"/>
                  </a:lnTo>
                  <a:lnTo>
                    <a:pt x="403402" y="78256"/>
                  </a:lnTo>
                  <a:lnTo>
                    <a:pt x="356129" y="104274"/>
                  </a:lnTo>
                  <a:lnTo>
                    <a:pt x="310899" y="133700"/>
                  </a:lnTo>
                  <a:lnTo>
                    <a:pt x="267964" y="166367"/>
                  </a:lnTo>
                  <a:lnTo>
                    <a:pt x="227549" y="202104"/>
                  </a:lnTo>
                  <a:lnTo>
                    <a:pt x="189864" y="240724"/>
                  </a:lnTo>
                  <a:lnTo>
                    <a:pt x="155123" y="282013"/>
                  </a:lnTo>
                  <a:lnTo>
                    <a:pt x="123521" y="325736"/>
                  </a:lnTo>
                  <a:lnTo>
                    <a:pt x="95219" y="371666"/>
                  </a:lnTo>
                  <a:lnTo>
                    <a:pt x="70368" y="419563"/>
                  </a:lnTo>
                  <a:lnTo>
                    <a:pt x="49109" y="469158"/>
                  </a:lnTo>
                  <a:lnTo>
                    <a:pt x="31559" y="520173"/>
                  </a:lnTo>
                  <a:lnTo>
                    <a:pt x="17809" y="572340"/>
                  </a:lnTo>
                  <a:lnTo>
                    <a:pt x="7932" y="625388"/>
                  </a:lnTo>
                  <a:lnTo>
                    <a:pt x="1985" y="679020"/>
                  </a:lnTo>
                  <a:lnTo>
                    <a:pt x="0" y="732932"/>
                  </a:lnTo>
                  <a:lnTo>
                    <a:pt x="0" y="159968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673271" y="3193500"/>
              <a:ext cx="1569085" cy="1569085"/>
            </a:xfrm>
            <a:custGeom>
              <a:avLst/>
              <a:gdLst/>
              <a:ahLst/>
              <a:cxnLst/>
              <a:rect l="l" t="t" r="r" b="b"/>
              <a:pathLst>
                <a:path w="1569084" h="1569085">
                  <a:moveTo>
                    <a:pt x="0" y="1568757"/>
                  </a:moveTo>
                  <a:lnTo>
                    <a:pt x="909336" y="1568757"/>
                  </a:lnTo>
                  <a:lnTo>
                    <a:pt x="925524" y="1568559"/>
                  </a:lnTo>
                  <a:lnTo>
                    <a:pt x="973970" y="1565582"/>
                  </a:lnTo>
                  <a:lnTo>
                    <a:pt x="1022067" y="1559050"/>
                  </a:lnTo>
                  <a:lnTo>
                    <a:pt x="1069562" y="1548996"/>
                  </a:lnTo>
                  <a:lnTo>
                    <a:pt x="1116189" y="1535474"/>
                  </a:lnTo>
                  <a:lnTo>
                    <a:pt x="1161686" y="1518562"/>
                  </a:lnTo>
                  <a:lnTo>
                    <a:pt x="1205815" y="1498350"/>
                  </a:lnTo>
                  <a:lnTo>
                    <a:pt x="1248346" y="1474941"/>
                  </a:lnTo>
                  <a:lnTo>
                    <a:pt x="1289040" y="1448466"/>
                  </a:lnTo>
                  <a:lnTo>
                    <a:pt x="1327668" y="1419075"/>
                  </a:lnTo>
                  <a:lnTo>
                    <a:pt x="1364030" y="1386924"/>
                  </a:lnTo>
                  <a:lnTo>
                    <a:pt x="1397935" y="1352177"/>
                  </a:lnTo>
                  <a:lnTo>
                    <a:pt x="1429192" y="1315029"/>
                  </a:lnTo>
                  <a:lnTo>
                    <a:pt x="1457625" y="1275691"/>
                  </a:lnTo>
                  <a:lnTo>
                    <a:pt x="1483088" y="1234368"/>
                  </a:lnTo>
                  <a:lnTo>
                    <a:pt x="1505446" y="1191275"/>
                  </a:lnTo>
                  <a:lnTo>
                    <a:pt x="1524573" y="1146654"/>
                  </a:lnTo>
                  <a:lnTo>
                    <a:pt x="1540363" y="1100756"/>
                  </a:lnTo>
                  <a:lnTo>
                    <a:pt x="1552734" y="1053821"/>
                  </a:lnTo>
                  <a:lnTo>
                    <a:pt x="1561621" y="1006093"/>
                  </a:lnTo>
                  <a:lnTo>
                    <a:pt x="1566971" y="957841"/>
                  </a:lnTo>
                  <a:lnTo>
                    <a:pt x="1568757" y="909336"/>
                  </a:lnTo>
                  <a:lnTo>
                    <a:pt x="1568757" y="0"/>
                  </a:lnTo>
                  <a:lnTo>
                    <a:pt x="717392" y="0"/>
                  </a:lnTo>
                  <a:lnTo>
                    <a:pt x="699781" y="215"/>
                  </a:lnTo>
                  <a:lnTo>
                    <a:pt x="647076" y="3454"/>
                  </a:lnTo>
                  <a:lnTo>
                    <a:pt x="594751" y="10560"/>
                  </a:lnTo>
                  <a:lnTo>
                    <a:pt x="543080" y="21498"/>
                  </a:lnTo>
                  <a:lnTo>
                    <a:pt x="492354" y="36209"/>
                  </a:lnTo>
                  <a:lnTo>
                    <a:pt x="442858" y="54608"/>
                  </a:lnTo>
                  <a:lnTo>
                    <a:pt x="394849" y="76597"/>
                  </a:lnTo>
                  <a:lnTo>
                    <a:pt x="348579" y="102063"/>
                  </a:lnTo>
                  <a:lnTo>
                    <a:pt x="304307" y="130866"/>
                  </a:lnTo>
                  <a:lnTo>
                    <a:pt x="262283" y="162840"/>
                  </a:lnTo>
                  <a:lnTo>
                    <a:pt x="222725" y="197819"/>
                  </a:lnTo>
                  <a:lnTo>
                    <a:pt x="185839" y="235620"/>
                  </a:lnTo>
                  <a:lnTo>
                    <a:pt x="151835" y="276034"/>
                  </a:lnTo>
                  <a:lnTo>
                    <a:pt x="120902" y="318830"/>
                  </a:lnTo>
                  <a:lnTo>
                    <a:pt x="93200" y="363786"/>
                  </a:lnTo>
                  <a:lnTo>
                    <a:pt x="68876" y="410667"/>
                  </a:lnTo>
                  <a:lnTo>
                    <a:pt x="48068" y="459211"/>
                  </a:lnTo>
                  <a:lnTo>
                    <a:pt x="30890" y="509144"/>
                  </a:lnTo>
                  <a:lnTo>
                    <a:pt x="17432" y="560206"/>
                  </a:lnTo>
                  <a:lnTo>
                    <a:pt x="7764" y="612129"/>
                  </a:lnTo>
                  <a:lnTo>
                    <a:pt x="1943" y="664623"/>
                  </a:lnTo>
                  <a:lnTo>
                    <a:pt x="0" y="717392"/>
                  </a:lnTo>
                  <a:lnTo>
                    <a:pt x="0" y="1568757"/>
                  </a:lnTo>
                  <a:close/>
                </a:path>
              </a:pathLst>
            </a:custGeom>
            <a:solidFill>
              <a:srgbClr val="0353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12746677" y="3202677"/>
            <a:ext cx="3637915" cy="434975"/>
          </a:xfrm>
          <a:custGeom>
            <a:avLst/>
            <a:gdLst/>
            <a:ahLst/>
            <a:cxnLst/>
            <a:rect l="l" t="t" r="r" b="b"/>
            <a:pathLst>
              <a:path w="3637915" h="434975">
                <a:moveTo>
                  <a:pt x="3420326" y="434825"/>
                </a:moveTo>
                <a:lnTo>
                  <a:pt x="217412" y="434825"/>
                </a:lnTo>
                <a:lnTo>
                  <a:pt x="174799" y="430609"/>
                </a:lnTo>
                <a:lnTo>
                  <a:pt x="134212" y="418275"/>
                </a:lnTo>
                <a:lnTo>
                  <a:pt x="96792" y="398297"/>
                </a:lnTo>
                <a:lnTo>
                  <a:pt x="63678" y="371146"/>
                </a:lnTo>
                <a:lnTo>
                  <a:pt x="36527" y="338033"/>
                </a:lnTo>
                <a:lnTo>
                  <a:pt x="16549" y="300612"/>
                </a:lnTo>
                <a:lnTo>
                  <a:pt x="4216" y="260025"/>
                </a:lnTo>
                <a:lnTo>
                  <a:pt x="0" y="217412"/>
                </a:lnTo>
                <a:lnTo>
                  <a:pt x="4216" y="174799"/>
                </a:lnTo>
                <a:lnTo>
                  <a:pt x="16549" y="134212"/>
                </a:lnTo>
                <a:lnTo>
                  <a:pt x="36527" y="96791"/>
                </a:lnTo>
                <a:lnTo>
                  <a:pt x="63678" y="63678"/>
                </a:lnTo>
                <a:lnTo>
                  <a:pt x="96792" y="36527"/>
                </a:lnTo>
                <a:lnTo>
                  <a:pt x="134212" y="16549"/>
                </a:lnTo>
                <a:lnTo>
                  <a:pt x="174799" y="4216"/>
                </a:lnTo>
                <a:lnTo>
                  <a:pt x="217412" y="0"/>
                </a:lnTo>
                <a:lnTo>
                  <a:pt x="3420326" y="0"/>
                </a:lnTo>
                <a:lnTo>
                  <a:pt x="3462938" y="4216"/>
                </a:lnTo>
                <a:lnTo>
                  <a:pt x="3503525" y="16549"/>
                </a:lnTo>
                <a:lnTo>
                  <a:pt x="3540946" y="36527"/>
                </a:lnTo>
                <a:lnTo>
                  <a:pt x="3574059" y="63678"/>
                </a:lnTo>
                <a:lnTo>
                  <a:pt x="3601210" y="96791"/>
                </a:lnTo>
                <a:lnTo>
                  <a:pt x="3621188" y="134212"/>
                </a:lnTo>
                <a:lnTo>
                  <a:pt x="3633522" y="174799"/>
                </a:lnTo>
                <a:lnTo>
                  <a:pt x="3637738" y="217412"/>
                </a:lnTo>
                <a:lnTo>
                  <a:pt x="3633522" y="260025"/>
                </a:lnTo>
                <a:lnTo>
                  <a:pt x="3621188" y="300612"/>
                </a:lnTo>
                <a:lnTo>
                  <a:pt x="3601210" y="338033"/>
                </a:lnTo>
                <a:lnTo>
                  <a:pt x="3574059" y="371146"/>
                </a:lnTo>
                <a:lnTo>
                  <a:pt x="3540946" y="398297"/>
                </a:lnTo>
                <a:lnTo>
                  <a:pt x="3503525" y="418275"/>
                </a:lnTo>
                <a:lnTo>
                  <a:pt x="3462938" y="430609"/>
                </a:lnTo>
                <a:lnTo>
                  <a:pt x="3420326" y="434825"/>
                </a:lnTo>
                <a:close/>
              </a:path>
            </a:pathLst>
          </a:custGeom>
          <a:solidFill>
            <a:srgbClr val="EB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73271" y="5297550"/>
            <a:ext cx="1738229" cy="1795888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2746677" y="7410777"/>
            <a:ext cx="3637915" cy="434975"/>
          </a:xfrm>
          <a:custGeom>
            <a:avLst/>
            <a:gdLst/>
            <a:ahLst/>
            <a:cxnLst/>
            <a:rect l="l" t="t" r="r" b="b"/>
            <a:pathLst>
              <a:path w="3637915" h="434975">
                <a:moveTo>
                  <a:pt x="3420326" y="434824"/>
                </a:moveTo>
                <a:lnTo>
                  <a:pt x="217412" y="434824"/>
                </a:lnTo>
                <a:lnTo>
                  <a:pt x="174799" y="430608"/>
                </a:lnTo>
                <a:lnTo>
                  <a:pt x="134212" y="418275"/>
                </a:lnTo>
                <a:lnTo>
                  <a:pt x="96792" y="398296"/>
                </a:lnTo>
                <a:lnTo>
                  <a:pt x="63678" y="371146"/>
                </a:lnTo>
                <a:lnTo>
                  <a:pt x="36527" y="338032"/>
                </a:lnTo>
                <a:lnTo>
                  <a:pt x="16549" y="300612"/>
                </a:lnTo>
                <a:lnTo>
                  <a:pt x="4216" y="260025"/>
                </a:lnTo>
                <a:lnTo>
                  <a:pt x="0" y="217412"/>
                </a:lnTo>
                <a:lnTo>
                  <a:pt x="4216" y="174799"/>
                </a:lnTo>
                <a:lnTo>
                  <a:pt x="16549" y="134212"/>
                </a:lnTo>
                <a:lnTo>
                  <a:pt x="36527" y="96791"/>
                </a:lnTo>
                <a:lnTo>
                  <a:pt x="63678" y="63678"/>
                </a:lnTo>
                <a:lnTo>
                  <a:pt x="96792" y="36527"/>
                </a:lnTo>
                <a:lnTo>
                  <a:pt x="134212" y="16549"/>
                </a:lnTo>
                <a:lnTo>
                  <a:pt x="174799" y="4216"/>
                </a:lnTo>
                <a:lnTo>
                  <a:pt x="217412" y="0"/>
                </a:lnTo>
                <a:lnTo>
                  <a:pt x="3420326" y="0"/>
                </a:lnTo>
                <a:lnTo>
                  <a:pt x="3462938" y="4216"/>
                </a:lnTo>
                <a:lnTo>
                  <a:pt x="3503525" y="16549"/>
                </a:lnTo>
                <a:lnTo>
                  <a:pt x="3540946" y="36527"/>
                </a:lnTo>
                <a:lnTo>
                  <a:pt x="3574059" y="63678"/>
                </a:lnTo>
                <a:lnTo>
                  <a:pt x="3601210" y="96791"/>
                </a:lnTo>
                <a:lnTo>
                  <a:pt x="3621188" y="134212"/>
                </a:lnTo>
                <a:lnTo>
                  <a:pt x="3633522" y="174799"/>
                </a:lnTo>
                <a:lnTo>
                  <a:pt x="3637738" y="217412"/>
                </a:lnTo>
                <a:lnTo>
                  <a:pt x="3633522" y="260025"/>
                </a:lnTo>
                <a:lnTo>
                  <a:pt x="3621188" y="300612"/>
                </a:lnTo>
                <a:lnTo>
                  <a:pt x="3601210" y="338032"/>
                </a:lnTo>
                <a:lnTo>
                  <a:pt x="3574059" y="371146"/>
                </a:lnTo>
                <a:lnTo>
                  <a:pt x="3540946" y="398296"/>
                </a:lnTo>
                <a:lnTo>
                  <a:pt x="3503525" y="418275"/>
                </a:lnTo>
                <a:lnTo>
                  <a:pt x="3462938" y="430608"/>
                </a:lnTo>
                <a:lnTo>
                  <a:pt x="3420326" y="434824"/>
                </a:lnTo>
                <a:close/>
              </a:path>
            </a:pathLst>
          </a:custGeom>
          <a:solidFill>
            <a:srgbClr val="EB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121116" y="2775652"/>
            <a:ext cx="9221470" cy="35190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  <a:tabLst>
                <a:tab pos="1569720" algn="l"/>
                <a:tab pos="3033395" algn="l"/>
                <a:tab pos="4414520" algn="l"/>
                <a:tab pos="8435340" algn="l"/>
              </a:tabLst>
            </a:pPr>
            <a:r>
              <a:rPr lang="en-HK" sz="2800" spc="190" dirty="0">
                <a:latin typeface="Arial" panose="020B0604020202020204" pitchFamily="34" charset="0"/>
                <a:cs typeface="Arial" panose="020B0604020202020204" pitchFamily="34" charset="0"/>
              </a:rPr>
              <a:t>Some older staff resist embracing new digital tool.</a:t>
            </a:r>
          </a:p>
          <a:p>
            <a:pPr marL="469900" marR="5080" indent="-457200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  <a:tabLst>
                <a:tab pos="1569720" algn="l"/>
                <a:tab pos="3033395" algn="l"/>
                <a:tab pos="4414520" algn="l"/>
                <a:tab pos="8435340" algn="l"/>
              </a:tabLst>
            </a:pPr>
            <a:endParaRPr lang="en-HK" sz="2800" spc="19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  <a:tabLst>
                <a:tab pos="1569720" algn="l"/>
                <a:tab pos="3033395" algn="l"/>
                <a:tab pos="4414520" algn="l"/>
                <a:tab pos="8435340" algn="l"/>
              </a:tabLst>
            </a:pPr>
            <a:r>
              <a:rPr lang="en-HK" sz="2800" spc="190" dirty="0">
                <a:latin typeface="Arial" panose="020B0604020202020204" pitchFamily="34" charset="0"/>
                <a:cs typeface="Arial" panose="020B0604020202020204" pitchFamily="34" charset="0"/>
              </a:rPr>
              <a:t>Concerns that online selling might weaken the luxury brand image. </a:t>
            </a:r>
          </a:p>
          <a:p>
            <a:pPr marL="12700" marR="5080">
              <a:lnSpc>
                <a:spcPct val="116100"/>
              </a:lnSpc>
              <a:spcBef>
                <a:spcPts val="95"/>
              </a:spcBef>
              <a:tabLst>
                <a:tab pos="1569720" algn="l"/>
                <a:tab pos="3033395" algn="l"/>
                <a:tab pos="4414520" algn="l"/>
                <a:tab pos="8435340" algn="l"/>
              </a:tabLst>
            </a:pPr>
            <a:endParaRPr lang="en-HK" sz="2800" spc="19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95"/>
              </a:spcBef>
              <a:buFont typeface="Arial" panose="020B0604020202020204" pitchFamily="34" charset="0"/>
              <a:buChar char="•"/>
              <a:tabLst>
                <a:tab pos="1569720" algn="l"/>
                <a:tab pos="3033395" algn="l"/>
                <a:tab pos="4414520" algn="l"/>
                <a:tab pos="8435340" algn="l"/>
              </a:tabLst>
            </a:pPr>
            <a:r>
              <a:rPr lang="en-HK" sz="2800" spc="190" dirty="0">
                <a:latin typeface="Arial" panose="020B0604020202020204" pitchFamily="34" charset="0"/>
                <a:cs typeface="Arial" panose="020B0604020202020204" pitchFamily="34" charset="0"/>
              </a:rPr>
              <a:t>High upfront costs for digital transformation.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49096"/>
            <a:ext cx="7172325" cy="814705"/>
          </a:xfrm>
          <a:custGeom>
            <a:avLst/>
            <a:gdLst/>
            <a:ahLst/>
            <a:cxnLst/>
            <a:rect l="l" t="t" r="r" b="b"/>
            <a:pathLst>
              <a:path w="7172325" h="814705">
                <a:moveTo>
                  <a:pt x="6401770" y="814513"/>
                </a:moveTo>
                <a:lnTo>
                  <a:pt x="0" y="814513"/>
                </a:lnTo>
                <a:lnTo>
                  <a:pt x="0" y="0"/>
                </a:lnTo>
                <a:lnTo>
                  <a:pt x="7171940" y="0"/>
                </a:lnTo>
                <a:lnTo>
                  <a:pt x="7171940" y="1430"/>
                </a:lnTo>
                <a:lnTo>
                  <a:pt x="6401770" y="814513"/>
                </a:lnTo>
                <a:close/>
              </a:path>
            </a:pathLst>
          </a:custGeom>
          <a:solidFill>
            <a:srgbClr val="03534A">
              <a:alpha val="7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56743" y="380230"/>
            <a:ext cx="9588500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310" dirty="0"/>
              <a:t>ROLE</a:t>
            </a:r>
            <a:r>
              <a:rPr sz="4000" spc="-365" dirty="0"/>
              <a:t> </a:t>
            </a:r>
            <a:r>
              <a:rPr sz="4000" spc="-300" dirty="0"/>
              <a:t>OF</a:t>
            </a:r>
            <a:r>
              <a:rPr lang="en-HK" sz="4000" spc="-300" dirty="0"/>
              <a:t> </a:t>
            </a:r>
            <a:r>
              <a:rPr sz="4000" spc="-300" dirty="0"/>
              <a:t>LEADERSHIP</a:t>
            </a:r>
            <a:r>
              <a:rPr sz="4000" spc="-365" dirty="0"/>
              <a:t> </a:t>
            </a:r>
            <a:br>
              <a:rPr lang="en-HK" sz="4000" spc="-365" dirty="0"/>
            </a:br>
            <a:r>
              <a:rPr sz="4000" spc="-325" dirty="0"/>
              <a:t>IN</a:t>
            </a:r>
            <a:r>
              <a:rPr lang="en-HK" sz="4000" spc="-325" dirty="0"/>
              <a:t> </a:t>
            </a:r>
            <a:r>
              <a:rPr sz="4000" spc="-325" dirty="0"/>
              <a:t>THE</a:t>
            </a:r>
            <a:r>
              <a:rPr sz="4000" spc="-365" dirty="0"/>
              <a:t> </a:t>
            </a:r>
            <a:r>
              <a:rPr sz="4000" spc="-125" dirty="0"/>
              <a:t>CHANGE</a:t>
            </a:r>
            <a:endParaRPr sz="4000" dirty="0"/>
          </a:p>
        </p:txBody>
      </p:sp>
      <p:grpSp>
        <p:nvGrpSpPr>
          <p:cNvPr id="4" name="object 4"/>
          <p:cNvGrpSpPr/>
          <p:nvPr/>
        </p:nvGrpSpPr>
        <p:grpSpPr>
          <a:xfrm>
            <a:off x="8365724" y="0"/>
            <a:ext cx="9922510" cy="10287000"/>
            <a:chOff x="8365724" y="0"/>
            <a:chExt cx="9922510" cy="102870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65724" y="1"/>
              <a:ext cx="9922275" cy="992227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31474" y="2319819"/>
              <a:ext cx="6356525" cy="796717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140043" y="0"/>
              <a:ext cx="4105274" cy="736858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917995" y="7676705"/>
              <a:ext cx="2637235" cy="261029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98582" y="8961968"/>
              <a:ext cx="135073" cy="13507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27776" y="8961968"/>
              <a:ext cx="135073" cy="13507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756971" y="8961968"/>
              <a:ext cx="135073" cy="13507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986165" y="8961968"/>
              <a:ext cx="135074" cy="13507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215360" y="8961968"/>
              <a:ext cx="135073" cy="13507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444554" y="8961968"/>
              <a:ext cx="135073" cy="13507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298582" y="9222555"/>
              <a:ext cx="135073" cy="13507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756971" y="9222555"/>
              <a:ext cx="135073" cy="13507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527776" y="9222555"/>
              <a:ext cx="135073" cy="13507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986165" y="9222555"/>
              <a:ext cx="135074" cy="13507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215360" y="9222555"/>
              <a:ext cx="135073" cy="13507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444554" y="9222555"/>
              <a:ext cx="135073" cy="135073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686360" y="2209323"/>
            <a:ext cx="9886315" cy="69799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1027430" algn="l"/>
                <a:tab pos="3078480" algn="l"/>
                <a:tab pos="5418455" algn="l"/>
                <a:tab pos="7233920" algn="l"/>
                <a:tab pos="9392285" algn="l"/>
              </a:tabLst>
            </a:pPr>
            <a:r>
              <a:rPr lang="en-HK" sz="2800" spc="60" dirty="0">
                <a:latin typeface="Arial" panose="020B0604020202020204" pitchFamily="34" charset="0"/>
                <a:cs typeface="Arial" panose="020B0604020202020204" pitchFamily="34" charset="0"/>
              </a:rPr>
              <a:t>The company was guided through change by the founder Sir Dickson Poon (Dickson Group).</a:t>
            </a:r>
          </a:p>
          <a:p>
            <a:pPr marL="12700" marR="5080">
              <a:lnSpc>
                <a:spcPct val="116100"/>
              </a:lnSpc>
              <a:spcBef>
                <a:spcPts val="100"/>
              </a:spcBef>
              <a:tabLst>
                <a:tab pos="1027430" algn="l"/>
                <a:tab pos="3078480" algn="l"/>
                <a:tab pos="5418455" algn="l"/>
                <a:tab pos="7233920" algn="l"/>
                <a:tab pos="9392285" algn="l"/>
              </a:tabLst>
            </a:pPr>
            <a:endParaRPr lang="en-HK" sz="2800" spc="6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leadership</a:t>
            </a:r>
            <a:r>
              <a:rPr sz="28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90" dirty="0"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r>
              <a:rPr sz="28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promoted</a:t>
            </a:r>
            <a:r>
              <a:rPr sz="28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5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sz="28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innovation</a:t>
            </a:r>
            <a:r>
              <a:rPr sz="28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disciplined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75" dirty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  <a:r>
              <a:rPr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management.</a:t>
            </a:r>
            <a:endParaRPr lang="en-HK" sz="2800" spc="1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16100"/>
              </a:lnSpc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165" dirty="0">
                <a:latin typeface="Arial" panose="020B0604020202020204" pitchFamily="34" charset="0"/>
                <a:cs typeface="Arial" panose="020B0604020202020204" pitchFamily="34" charset="0"/>
              </a:rPr>
              <a:t>Strategic</a:t>
            </a:r>
            <a:r>
              <a:rPr sz="28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decisions</a:t>
            </a:r>
            <a:r>
              <a:rPr sz="28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5" dirty="0">
                <a:latin typeface="Arial" panose="020B0604020202020204" pitchFamily="34" charset="0"/>
                <a:cs typeface="Arial" panose="020B0604020202020204" pitchFamily="34" charset="0"/>
              </a:rPr>
              <a:t>reflected</a:t>
            </a:r>
            <a:r>
              <a:rPr sz="28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strong,</a:t>
            </a:r>
            <a:r>
              <a:rPr sz="28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forward-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looking </a:t>
            </a:r>
            <a:r>
              <a:rPr sz="2800" spc="65" dirty="0">
                <a:latin typeface="Arial" panose="020B0604020202020204" pitchFamily="34" charset="0"/>
                <a:cs typeface="Arial" panose="020B0604020202020204" pitchFamily="34" charset="0"/>
              </a:rPr>
              <a:t>leadership.</a:t>
            </a:r>
            <a:endParaRPr lang="en-HK" sz="2800" spc="6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16100"/>
              </a:lnSpc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buFont typeface="Arial" panose="020B0604020202020204" pitchFamily="34" charset="0"/>
              <a:buChar char="•"/>
              <a:tabLst>
                <a:tab pos="3049270" algn="l"/>
                <a:tab pos="6479540" algn="l"/>
              </a:tabLst>
            </a:pPr>
            <a:r>
              <a:rPr lang="en-US" sz="2800" spc="105" dirty="0">
                <a:latin typeface="Arial" panose="020B0604020202020204" pitchFamily="34" charset="0"/>
                <a:cs typeface="Arial" panose="020B0604020202020204" pitchFamily="34" charset="0"/>
              </a:rPr>
              <a:t>Leadership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encouraged</a:t>
            </a:r>
            <a:r>
              <a:rPr lang="en-HK" sz="2800" spc="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55" dirty="0">
                <a:latin typeface="Arial" panose="020B0604020202020204" pitchFamily="34" charset="0"/>
                <a:cs typeface="Arial" panose="020B0604020202020204" pitchFamily="34" charset="0"/>
              </a:rPr>
              <a:t>cross-</a:t>
            </a:r>
            <a:r>
              <a:rPr sz="2800" spc="150" dirty="0">
                <a:latin typeface="Arial" panose="020B0604020202020204" pitchFamily="34" charset="0"/>
                <a:cs typeface="Arial" panose="020B0604020202020204" pitchFamily="34" charset="0"/>
              </a:rPr>
              <a:t>department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collaboration,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0" dirty="0">
                <a:latin typeface="Arial" panose="020B0604020202020204" pitchFamily="34" charset="0"/>
                <a:cs typeface="Arial" panose="020B0604020202020204" pitchFamily="34" charset="0"/>
              </a:rPr>
              <a:t>staff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0" dirty="0">
                <a:latin typeface="Arial" panose="020B0604020202020204" pitchFamily="34" charset="0"/>
                <a:cs typeface="Arial" panose="020B0604020202020204" pitchFamily="34" charset="0"/>
              </a:rPr>
              <a:t>stability,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5" dirty="0">
                <a:latin typeface="Arial" panose="020B0604020202020204" pitchFamily="34" charset="0"/>
                <a:cs typeface="Arial" panose="020B0604020202020204" pitchFamily="34" charset="0"/>
              </a:rPr>
              <a:t>customer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focus.</a:t>
            </a:r>
            <a:endParaRPr lang="en-HK" sz="2800" spc="8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buFont typeface="Arial" panose="020B0604020202020204" pitchFamily="34" charset="0"/>
              <a:buChar char="•"/>
              <a:tabLst>
                <a:tab pos="3049270" algn="l"/>
                <a:tab pos="6479540" algn="l"/>
              </a:tabLst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buFont typeface="Arial" panose="020B0604020202020204" pitchFamily="34" charset="0"/>
              <a:buChar char="•"/>
            </a:pP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Clear</a:t>
            </a:r>
            <a:r>
              <a:rPr sz="28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5" dirty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continuity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helped</a:t>
            </a:r>
            <a:r>
              <a:rPr sz="28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maintain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brand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reputation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90" dirty="0"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0" dirty="0">
                <a:latin typeface="Arial" panose="020B0604020202020204" pitchFamily="34" charset="0"/>
                <a:cs typeface="Arial" panose="020B0604020202020204" pitchFamily="34" charset="0"/>
              </a:rPr>
              <a:t>morale.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90624" y="781070"/>
            <a:ext cx="13716082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4000" spc="-250" dirty="0"/>
              <a:t>BRAND</a:t>
            </a:r>
            <a:r>
              <a:rPr sz="4000" spc="-370" dirty="0"/>
              <a:t> </a:t>
            </a:r>
            <a:r>
              <a:rPr sz="4000" spc="-300" dirty="0"/>
              <a:t>STRENGTH</a:t>
            </a:r>
            <a:r>
              <a:rPr sz="4000" spc="-365" dirty="0"/>
              <a:t> </a:t>
            </a:r>
            <a:r>
              <a:rPr sz="4000" spc="-85" dirty="0"/>
              <a:t>AND </a:t>
            </a:r>
            <a:r>
              <a:rPr sz="4000" spc="-120" dirty="0"/>
              <a:t>POSITIONING</a:t>
            </a:r>
            <a:endParaRPr sz="4000" dirty="0"/>
          </a:p>
        </p:txBody>
      </p:sp>
      <p:sp>
        <p:nvSpPr>
          <p:cNvPr id="9" name="object 9"/>
          <p:cNvSpPr txBox="1"/>
          <p:nvPr/>
        </p:nvSpPr>
        <p:spPr>
          <a:xfrm>
            <a:off x="1156211" y="1961489"/>
            <a:ext cx="13994857" cy="70696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r>
              <a:rPr lang="en-US" sz="2800" spc="65" dirty="0">
                <a:latin typeface="Arial" panose="020B0604020202020204" pitchFamily="34" charset="0"/>
                <a:cs typeface="Arial" panose="020B0604020202020204" pitchFamily="34" charset="0"/>
              </a:rPr>
              <a:t>Dickson Concepts uses premium branding to emphasize exclusivity, heritage, and timeless luxury appeal. </a:t>
            </a:r>
          </a:p>
          <a:p>
            <a:pPr marL="12700" marR="5080">
              <a:lnSpc>
                <a:spcPct val="116100"/>
              </a:lnSpc>
              <a:spcBef>
                <a:spcPts val="100"/>
              </a:spcBef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endParaRPr lang="en-US" sz="2800" spc="6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r>
              <a:rPr lang="en-US" sz="2800" spc="8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165" dirty="0"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125" dirty="0">
                <a:latin typeface="Arial" panose="020B0604020202020204" pitchFamily="34" charset="0"/>
                <a:cs typeface="Arial" panose="020B0604020202020204" pitchFamily="34" charset="0"/>
              </a:rPr>
              <a:t>offers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185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170" dirty="0">
                <a:latin typeface="Arial" panose="020B0604020202020204" pitchFamily="34" charset="0"/>
                <a:cs typeface="Arial" panose="020B0604020202020204" pitchFamily="34" charset="0"/>
              </a:rPr>
              <a:t>curated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114" dirty="0">
                <a:latin typeface="Arial" panose="020B0604020202020204" pitchFamily="34" charset="0"/>
                <a:cs typeface="Arial" panose="020B0604020202020204" pitchFamily="34" charset="0"/>
              </a:rPr>
              <a:t>in-</a:t>
            </a:r>
            <a:r>
              <a:rPr lang="en-US" sz="2800" spc="125" dirty="0">
                <a:latin typeface="Arial" panose="020B0604020202020204" pitchFamily="34" charset="0"/>
                <a:cs typeface="Arial" panose="020B0604020202020204" pitchFamily="34" charset="0"/>
              </a:rPr>
              <a:t>store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125" dirty="0">
                <a:latin typeface="Arial" panose="020B0604020202020204" pitchFamily="34" charset="0"/>
                <a:cs typeface="Arial" panose="020B0604020202020204" pitchFamily="34" charset="0"/>
              </a:rPr>
              <a:t>experience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155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120" dirty="0">
                <a:latin typeface="Arial" panose="020B0604020202020204" pitchFamily="34" charset="0"/>
                <a:cs typeface="Arial" panose="020B0604020202020204" pitchFamily="34" charset="0"/>
              </a:rPr>
              <a:t>reinforces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75" dirty="0">
                <a:latin typeface="Arial" panose="020B0604020202020204" pitchFamily="34" charset="0"/>
                <a:cs typeface="Arial" panose="020B0604020202020204" pitchFamily="34" charset="0"/>
              </a:rPr>
              <a:t>its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20" dirty="0">
                <a:latin typeface="Arial" panose="020B0604020202020204" pitchFamily="34" charset="0"/>
                <a:cs typeface="Arial" panose="020B0604020202020204" pitchFamily="34" charset="0"/>
              </a:rPr>
              <a:t>high- </a:t>
            </a:r>
            <a:r>
              <a:rPr lang="en-US" sz="2800" spc="145" dirty="0">
                <a:latin typeface="Arial" panose="020B0604020202020204" pitchFamily="34" charset="0"/>
                <a:cs typeface="Arial" panose="020B0604020202020204" pitchFamily="34" charset="0"/>
              </a:rPr>
              <a:t>end</a:t>
            </a:r>
            <a:r>
              <a:rPr lang="en-US" sz="2800" spc="-1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135" dirty="0">
                <a:latin typeface="Arial" panose="020B0604020202020204" pitchFamily="34" charset="0"/>
                <a:cs typeface="Arial" panose="020B0604020202020204" pitchFamily="34" charset="0"/>
              </a:rPr>
              <a:t>market</a:t>
            </a:r>
            <a:r>
              <a:rPr lang="en-US" sz="2800" spc="-1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60" dirty="0">
                <a:latin typeface="Arial" panose="020B0604020202020204" pitchFamily="34" charset="0"/>
                <a:cs typeface="Arial" panose="020B0604020202020204" pitchFamily="34" charset="0"/>
              </a:rPr>
              <a:t>identity.</a:t>
            </a:r>
          </a:p>
          <a:p>
            <a:pPr marL="12700" marR="5080">
              <a:lnSpc>
                <a:spcPct val="116100"/>
              </a:lnSpc>
              <a:spcBef>
                <a:spcPts val="100"/>
              </a:spcBef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endParaRPr lang="en-US" sz="2800" spc="6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r>
              <a:rPr lang="en-US" sz="2800" spc="60" dirty="0">
                <a:latin typeface="Arial" panose="020B0604020202020204" pitchFamily="34" charset="0"/>
                <a:cs typeface="Arial" panose="020B0604020202020204" pitchFamily="34" charset="0"/>
              </a:rPr>
              <a:t>Its selective distribution and flagship locations enhance brand prestige and control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2700" marR="5080">
              <a:lnSpc>
                <a:spcPct val="116100"/>
              </a:lnSpc>
              <a:spcBef>
                <a:spcPts val="100"/>
              </a:spcBef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r>
              <a:rPr lang="en-US" sz="2800" spc="75" dirty="0">
                <a:latin typeface="Arial" panose="020B0604020202020204" pitchFamily="34" charset="0"/>
                <a:cs typeface="Arial" panose="020B0604020202020204" pitchFamily="34" charset="0"/>
              </a:rPr>
              <a:t>Personalized customer service is central to its loyalty and customer retention strategy.</a:t>
            </a:r>
          </a:p>
          <a:p>
            <a:pPr marL="12700" marR="5080">
              <a:lnSpc>
                <a:spcPct val="116100"/>
              </a:lnSpc>
              <a:spcBef>
                <a:spcPts val="100"/>
              </a:spcBef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endParaRPr lang="en-US" sz="2800" spc="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ct val="1161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1748789" algn="l"/>
                <a:tab pos="3830954" algn="l"/>
                <a:tab pos="4953635" algn="l"/>
                <a:tab pos="6904990" algn="l"/>
                <a:tab pos="8852535" algn="l"/>
                <a:tab pos="9519285" algn="l"/>
                <a:tab pos="11785600" algn="l"/>
              </a:tabLst>
            </a:pPr>
            <a:r>
              <a:rPr lang="en-US" sz="2800" spc="75" dirty="0">
                <a:latin typeface="Arial" panose="020B0604020202020204" pitchFamily="34" charset="0"/>
                <a:cs typeface="Arial" panose="020B0604020202020204" pitchFamily="34" charset="0"/>
              </a:rPr>
              <a:t>Innovation is integrated through digital tools while preserving the brand’s traditional luxury image.</a:t>
            </a:r>
          </a:p>
        </p:txBody>
      </p:sp>
      <p:sp>
        <p:nvSpPr>
          <p:cNvPr id="10" name="object 10"/>
          <p:cNvSpPr/>
          <p:nvPr/>
        </p:nvSpPr>
        <p:spPr>
          <a:xfrm>
            <a:off x="12108964" y="1299928"/>
            <a:ext cx="5387340" cy="471170"/>
          </a:xfrm>
          <a:custGeom>
            <a:avLst/>
            <a:gdLst/>
            <a:ahLst/>
            <a:cxnLst/>
            <a:rect l="l" t="t" r="r" b="b"/>
            <a:pathLst>
              <a:path w="5387340" h="471169">
                <a:moveTo>
                  <a:pt x="5152172" y="471003"/>
                </a:moveTo>
                <a:lnTo>
                  <a:pt x="235502" y="471003"/>
                </a:lnTo>
                <a:lnTo>
                  <a:pt x="189343" y="466437"/>
                </a:lnTo>
                <a:lnTo>
                  <a:pt x="145379" y="453077"/>
                </a:lnTo>
                <a:lnTo>
                  <a:pt x="104845" y="431436"/>
                </a:lnTo>
                <a:lnTo>
                  <a:pt x="68976" y="402027"/>
                </a:lnTo>
                <a:lnTo>
                  <a:pt x="39567" y="366158"/>
                </a:lnTo>
                <a:lnTo>
                  <a:pt x="17926" y="325624"/>
                </a:lnTo>
                <a:lnTo>
                  <a:pt x="4567" y="281660"/>
                </a:lnTo>
                <a:lnTo>
                  <a:pt x="0" y="235501"/>
                </a:lnTo>
                <a:lnTo>
                  <a:pt x="4567" y="189343"/>
                </a:lnTo>
                <a:lnTo>
                  <a:pt x="17926" y="145379"/>
                </a:lnTo>
                <a:lnTo>
                  <a:pt x="39567" y="104845"/>
                </a:lnTo>
                <a:lnTo>
                  <a:pt x="68976" y="68976"/>
                </a:lnTo>
                <a:lnTo>
                  <a:pt x="104845" y="39567"/>
                </a:lnTo>
                <a:lnTo>
                  <a:pt x="145379" y="17926"/>
                </a:lnTo>
                <a:lnTo>
                  <a:pt x="189343" y="4566"/>
                </a:lnTo>
                <a:lnTo>
                  <a:pt x="235502" y="0"/>
                </a:lnTo>
                <a:lnTo>
                  <a:pt x="5152172" y="0"/>
                </a:lnTo>
                <a:lnTo>
                  <a:pt x="5198330" y="4566"/>
                </a:lnTo>
                <a:lnTo>
                  <a:pt x="5242294" y="17926"/>
                </a:lnTo>
                <a:lnTo>
                  <a:pt x="5282828" y="39567"/>
                </a:lnTo>
                <a:lnTo>
                  <a:pt x="5318697" y="68976"/>
                </a:lnTo>
                <a:lnTo>
                  <a:pt x="5348107" y="104845"/>
                </a:lnTo>
                <a:lnTo>
                  <a:pt x="5369747" y="145379"/>
                </a:lnTo>
                <a:lnTo>
                  <a:pt x="5383106" y="189343"/>
                </a:lnTo>
                <a:lnTo>
                  <a:pt x="5387108" y="229788"/>
                </a:lnTo>
                <a:lnTo>
                  <a:pt x="5387108" y="241215"/>
                </a:lnTo>
                <a:lnTo>
                  <a:pt x="5383106" y="281660"/>
                </a:lnTo>
                <a:lnTo>
                  <a:pt x="5369747" y="325624"/>
                </a:lnTo>
                <a:lnTo>
                  <a:pt x="5348107" y="366158"/>
                </a:lnTo>
                <a:lnTo>
                  <a:pt x="5318697" y="402027"/>
                </a:lnTo>
                <a:lnTo>
                  <a:pt x="5282828" y="431436"/>
                </a:lnTo>
                <a:lnTo>
                  <a:pt x="5242294" y="453077"/>
                </a:lnTo>
                <a:lnTo>
                  <a:pt x="5198330" y="466437"/>
                </a:lnTo>
                <a:lnTo>
                  <a:pt x="5152172" y="471003"/>
                </a:lnTo>
                <a:close/>
              </a:path>
            </a:pathLst>
          </a:custGeom>
          <a:solidFill>
            <a:srgbClr val="EB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108964" y="3457710"/>
            <a:ext cx="5387340" cy="471170"/>
          </a:xfrm>
          <a:custGeom>
            <a:avLst/>
            <a:gdLst/>
            <a:ahLst/>
            <a:cxnLst/>
            <a:rect l="l" t="t" r="r" b="b"/>
            <a:pathLst>
              <a:path w="5387340" h="471170">
                <a:moveTo>
                  <a:pt x="5152172" y="471003"/>
                </a:moveTo>
                <a:lnTo>
                  <a:pt x="235502" y="471003"/>
                </a:lnTo>
                <a:lnTo>
                  <a:pt x="189343" y="466437"/>
                </a:lnTo>
                <a:lnTo>
                  <a:pt x="145379" y="453077"/>
                </a:lnTo>
                <a:lnTo>
                  <a:pt x="104845" y="431437"/>
                </a:lnTo>
                <a:lnTo>
                  <a:pt x="68976" y="402027"/>
                </a:lnTo>
                <a:lnTo>
                  <a:pt x="39567" y="366158"/>
                </a:lnTo>
                <a:lnTo>
                  <a:pt x="17926" y="325624"/>
                </a:lnTo>
                <a:lnTo>
                  <a:pt x="4567" y="281660"/>
                </a:lnTo>
                <a:lnTo>
                  <a:pt x="0" y="235501"/>
                </a:lnTo>
                <a:lnTo>
                  <a:pt x="4567" y="189343"/>
                </a:lnTo>
                <a:lnTo>
                  <a:pt x="17926" y="145379"/>
                </a:lnTo>
                <a:lnTo>
                  <a:pt x="39567" y="104845"/>
                </a:lnTo>
                <a:lnTo>
                  <a:pt x="68976" y="68977"/>
                </a:lnTo>
                <a:lnTo>
                  <a:pt x="104845" y="39567"/>
                </a:lnTo>
                <a:lnTo>
                  <a:pt x="145379" y="17926"/>
                </a:lnTo>
                <a:lnTo>
                  <a:pt x="189343" y="4567"/>
                </a:lnTo>
                <a:lnTo>
                  <a:pt x="235502" y="0"/>
                </a:lnTo>
                <a:lnTo>
                  <a:pt x="5152172" y="0"/>
                </a:lnTo>
                <a:lnTo>
                  <a:pt x="5198330" y="4567"/>
                </a:lnTo>
                <a:lnTo>
                  <a:pt x="5242294" y="17926"/>
                </a:lnTo>
                <a:lnTo>
                  <a:pt x="5282828" y="39567"/>
                </a:lnTo>
                <a:lnTo>
                  <a:pt x="5318697" y="68977"/>
                </a:lnTo>
                <a:lnTo>
                  <a:pt x="5348107" y="104845"/>
                </a:lnTo>
                <a:lnTo>
                  <a:pt x="5369747" y="145379"/>
                </a:lnTo>
                <a:lnTo>
                  <a:pt x="5383106" y="189343"/>
                </a:lnTo>
                <a:lnTo>
                  <a:pt x="5387108" y="229788"/>
                </a:lnTo>
                <a:lnTo>
                  <a:pt x="5387108" y="241215"/>
                </a:lnTo>
                <a:lnTo>
                  <a:pt x="5383106" y="281660"/>
                </a:lnTo>
                <a:lnTo>
                  <a:pt x="5369747" y="325624"/>
                </a:lnTo>
                <a:lnTo>
                  <a:pt x="5348107" y="366158"/>
                </a:lnTo>
                <a:lnTo>
                  <a:pt x="5318697" y="402027"/>
                </a:lnTo>
                <a:lnTo>
                  <a:pt x="5282828" y="431437"/>
                </a:lnTo>
                <a:lnTo>
                  <a:pt x="5242294" y="453077"/>
                </a:lnTo>
                <a:lnTo>
                  <a:pt x="5198330" y="466437"/>
                </a:lnTo>
                <a:lnTo>
                  <a:pt x="5152172" y="471003"/>
                </a:lnTo>
                <a:close/>
              </a:path>
            </a:pathLst>
          </a:custGeom>
          <a:solidFill>
            <a:srgbClr val="EBF1F1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279424" y="328207"/>
            <a:ext cx="11310157" cy="1317173"/>
          </a:xfrm>
          <a:prstGeom prst="rect">
            <a:avLst/>
          </a:prstGeom>
        </p:spPr>
        <p:txBody>
          <a:bodyPr vert="horz" wrap="square" lIns="0" tIns="694834" rIns="0" bIns="0" rtlCol="0">
            <a:spAutoFit/>
          </a:bodyPr>
          <a:lstStyle/>
          <a:p>
            <a:pPr marL="1217295">
              <a:lnSpc>
                <a:spcPct val="100000"/>
              </a:lnSpc>
              <a:spcBef>
                <a:spcPts val="135"/>
              </a:spcBef>
            </a:pPr>
            <a:r>
              <a:rPr sz="4000" spc="-590" dirty="0"/>
              <a:t>KEY</a:t>
            </a:r>
            <a:r>
              <a:rPr sz="4000" spc="-540" dirty="0"/>
              <a:t> </a:t>
            </a:r>
            <a:r>
              <a:rPr sz="4000" spc="-484" dirty="0"/>
              <a:t>ISSUES</a:t>
            </a:r>
            <a:r>
              <a:rPr sz="4000" spc="-535" dirty="0"/>
              <a:t> </a:t>
            </a:r>
            <a:r>
              <a:rPr sz="4000" spc="-390" dirty="0"/>
              <a:t>IDENTIFIED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9961636" y="0"/>
            <a:ext cx="8326755" cy="10287000"/>
            <a:chOff x="9961636" y="0"/>
            <a:chExt cx="8326755" cy="10287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27996" y="0"/>
              <a:ext cx="7760005" cy="10287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86186" y="1028699"/>
              <a:ext cx="5773113" cy="57731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707333" y="4285321"/>
              <a:ext cx="3580666" cy="577311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61636" y="0"/>
              <a:ext cx="3492252" cy="336210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995175" y="0"/>
              <a:ext cx="1292823" cy="646987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009383" y="8598978"/>
              <a:ext cx="135073" cy="13507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238577" y="8598978"/>
              <a:ext cx="135073" cy="13507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467772" y="8598978"/>
              <a:ext cx="135073" cy="13507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696967" y="8598978"/>
              <a:ext cx="135074" cy="13507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926161" y="8598978"/>
              <a:ext cx="135073" cy="13507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155356" y="8598978"/>
              <a:ext cx="135073" cy="13507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009383" y="8859566"/>
              <a:ext cx="135073" cy="13507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238577" y="8859566"/>
              <a:ext cx="135073" cy="13507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467772" y="8859566"/>
              <a:ext cx="135073" cy="13507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696967" y="8859566"/>
              <a:ext cx="135074" cy="13507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926161" y="8859566"/>
              <a:ext cx="135073" cy="13507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155356" y="8859566"/>
              <a:ext cx="135073" cy="135073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820152" y="2262061"/>
            <a:ext cx="10887610" cy="594393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469900" marR="518795" indent="-457200">
              <a:lnSpc>
                <a:spcPts val="3379"/>
              </a:lnSpc>
              <a:spcBef>
                <a:spcPts val="250"/>
              </a:spcBef>
              <a:buFont typeface="Arial" panose="020B0604020202020204" pitchFamily="34" charset="0"/>
              <a:buChar char="•"/>
            </a:pP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Investing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training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essential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long- </a:t>
            </a:r>
            <a:r>
              <a:rPr sz="2800" spc="175" dirty="0"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sz="2800" spc="-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50" dirty="0">
                <a:latin typeface="Arial" panose="020B0604020202020204" pitchFamily="34" charset="0"/>
                <a:cs typeface="Arial" panose="020B0604020202020204" pitchFamily="34" charset="0"/>
              </a:rPr>
              <a:t>innovation.</a:t>
            </a:r>
            <a:endParaRPr lang="en-HK" sz="2800" spc="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18795">
              <a:lnSpc>
                <a:spcPts val="3379"/>
              </a:lnSpc>
              <a:spcBef>
                <a:spcPts val="250"/>
              </a:spcBef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indent="-457200">
              <a:lnSpc>
                <a:spcPts val="3240"/>
              </a:lnSpc>
              <a:buFont typeface="Arial" panose="020B0604020202020204" pitchFamily="34" charset="0"/>
              <a:buChar char="•"/>
            </a:pP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800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flexible,</a:t>
            </a:r>
            <a:r>
              <a:rPr sz="2800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change-</a:t>
            </a:r>
            <a:r>
              <a:rPr sz="2800" spc="150" dirty="0">
                <a:latin typeface="Arial" panose="020B0604020202020204" pitchFamily="34" charset="0"/>
                <a:cs typeface="Arial" panose="020B0604020202020204" pitchFamily="34" charset="0"/>
              </a:rPr>
              <a:t>ready</a:t>
            </a:r>
            <a:r>
              <a:rPr sz="2800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culture</a:t>
            </a:r>
            <a:r>
              <a:rPr lang="en-HK" sz="2800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supports</a:t>
            </a:r>
            <a:r>
              <a:rPr lang="en-HK" sz="2800" spc="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organizational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resilience.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HK" sz="2800" spc="-17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3240"/>
              </a:lnSpc>
            </a:pPr>
            <a:endParaRPr lang="en-HK" sz="2800" spc="-17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indent="-457200">
              <a:lnSpc>
                <a:spcPts val="3240"/>
              </a:lnSpc>
              <a:buFont typeface="Arial" panose="020B0604020202020204" pitchFamily="34" charset="0"/>
              <a:buChar char="•"/>
            </a:pPr>
            <a:r>
              <a:rPr sz="2800" spc="175" dirty="0">
                <a:latin typeface="Arial" panose="020B0604020202020204" pitchFamily="34" charset="0"/>
                <a:cs typeface="Arial" panose="020B0604020202020204" pitchFamily="34" charset="0"/>
              </a:rPr>
              <a:t>Strategic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closures </a:t>
            </a:r>
            <a:r>
              <a:rPr sz="2800" spc="180" dirty="0">
                <a:latin typeface="Arial" panose="020B0604020202020204" pitchFamily="34" charset="0"/>
                <a:cs typeface="Arial" panose="020B0604020202020204" pitchFamily="34" charset="0"/>
              </a:rPr>
              <a:t>reduce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80" dirty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burdens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80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4" dirty="0">
                <a:latin typeface="Arial" panose="020B0604020202020204" pitchFamily="34" charset="0"/>
                <a:cs typeface="Arial" panose="020B0604020202020204" pitchFamily="34" charset="0"/>
              </a:rPr>
              <a:t>underperforming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50" dirty="0">
                <a:latin typeface="Arial" panose="020B0604020202020204" pitchFamily="34" charset="0"/>
                <a:cs typeface="Arial" panose="020B0604020202020204" pitchFamily="34" charset="0"/>
              </a:rPr>
              <a:t>regions. </a:t>
            </a:r>
            <a:endParaRPr lang="en-HK" sz="2800" spc="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3240"/>
              </a:lnSpc>
            </a:pPr>
            <a:endParaRPr lang="en-HK" sz="2800" spc="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indent="-457200">
              <a:lnSpc>
                <a:spcPts val="3240"/>
              </a:lnSpc>
              <a:buFont typeface="Arial" panose="020B0604020202020204" pitchFamily="34" charset="0"/>
              <a:buChar char="•"/>
            </a:pP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25" dirty="0">
                <a:latin typeface="Arial" panose="020B0604020202020204" pitchFamily="34" charset="0"/>
                <a:cs typeface="Arial" panose="020B0604020202020204" pitchFamily="34" charset="0"/>
              </a:rPr>
              <a:t>long-</a:t>
            </a:r>
            <a:r>
              <a:rPr sz="2800" spc="175" dirty="0"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0" dirty="0">
                <a:latin typeface="Arial" panose="020B0604020202020204" pitchFamily="34" charset="0"/>
                <a:cs typeface="Arial" panose="020B0604020202020204" pitchFamily="34" charset="0"/>
              </a:rPr>
              <a:t>strategy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0" dirty="0">
                <a:latin typeface="Arial" panose="020B0604020202020204" pitchFamily="34" charset="0"/>
                <a:cs typeface="Arial" panose="020B0604020202020204" pitchFamily="34" charset="0"/>
              </a:rPr>
              <a:t>more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70" dirty="0">
                <a:latin typeface="Arial" panose="020B0604020202020204" pitchFamily="34" charset="0"/>
                <a:cs typeface="Arial" panose="020B0604020202020204" pitchFamily="34" charset="0"/>
              </a:rPr>
              <a:t>effective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than </a:t>
            </a:r>
            <a:r>
              <a:rPr sz="2800" spc="130" dirty="0">
                <a:latin typeface="Arial" panose="020B0604020202020204" pitchFamily="34" charset="0"/>
                <a:cs typeface="Arial" panose="020B0604020202020204" pitchFamily="34" charset="0"/>
              </a:rPr>
              <a:t>reactive,</a:t>
            </a:r>
            <a:r>
              <a:rPr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short-</a:t>
            </a:r>
            <a:r>
              <a:rPr sz="2800" spc="175" dirty="0"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latin typeface="Arial" panose="020B0604020202020204" pitchFamily="34" charset="0"/>
                <a:cs typeface="Arial" panose="020B0604020202020204" pitchFamily="34" charset="0"/>
              </a:rPr>
              <a:t>fixes.</a:t>
            </a:r>
            <a:endParaRPr lang="en-HK" sz="28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3240"/>
              </a:lnSpc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ts val="3379"/>
              </a:lnSpc>
              <a:buFont typeface="Arial" panose="020B0604020202020204" pitchFamily="34" charset="0"/>
              <a:buChar char="•"/>
            </a:pP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Regional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5" dirty="0">
                <a:latin typeface="Arial" panose="020B0604020202020204" pitchFamily="34" charset="0"/>
                <a:cs typeface="Arial" panose="020B0604020202020204" pitchFamily="34" charset="0"/>
              </a:rPr>
              <a:t>performance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gaps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5" dirty="0">
                <a:latin typeface="Arial" panose="020B0604020202020204" pitchFamily="34" charset="0"/>
                <a:cs typeface="Arial" panose="020B0604020202020204" pitchFamily="34" charset="0"/>
              </a:rPr>
              <a:t>highlight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7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70" dirty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sz="2800" spc="70" dirty="0">
                <a:latin typeface="Arial" panose="020B0604020202020204" pitchFamily="34" charset="0"/>
                <a:cs typeface="Arial" panose="020B0604020202020204" pitchFamily="34" charset="0"/>
              </a:rPr>
              <a:t>localized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approaches.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5195570" cy="5195570"/>
            <a:chOff x="0" y="0"/>
            <a:chExt cx="5195570" cy="519557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195205" cy="519520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3374" y="0"/>
              <a:ext cx="3663701" cy="5141802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3357446" y="0"/>
            <a:ext cx="4930775" cy="5262880"/>
            <a:chOff x="13357446" y="0"/>
            <a:chExt cx="4930775" cy="5262880"/>
          </a:xfrm>
        </p:grpSpPr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57446" y="0"/>
              <a:ext cx="4930554" cy="493055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429998" y="0"/>
              <a:ext cx="3667124" cy="514180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649622" y="3597073"/>
              <a:ext cx="1638377" cy="166531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4620751" y="2324100"/>
            <a:ext cx="9809247" cy="82381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149985" marR="5080" indent="-1137920">
              <a:lnSpc>
                <a:spcPts val="6750"/>
              </a:lnSpc>
              <a:spcBef>
                <a:spcPts val="270"/>
              </a:spcBef>
            </a:pPr>
            <a:r>
              <a:rPr sz="4000" spc="-235" dirty="0"/>
              <a:t>CONCLUSION</a:t>
            </a:r>
            <a:r>
              <a:rPr sz="4000" spc="-455" dirty="0"/>
              <a:t> </a:t>
            </a:r>
            <a:r>
              <a:rPr sz="4000" spc="-140" dirty="0"/>
              <a:t>AND </a:t>
            </a:r>
            <a:r>
              <a:rPr sz="4000" spc="-385" dirty="0"/>
              <a:t>REFLECTION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2484548" y="3802728"/>
            <a:ext cx="13517452" cy="3880548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469900" marR="5080" indent="-457200" algn="just">
              <a:lnSpc>
                <a:spcPts val="3300"/>
              </a:lnSpc>
              <a:spcBef>
                <a:spcPts val="259"/>
              </a:spcBef>
              <a:buFont typeface="Arial" panose="020B0604020202020204" pitchFamily="34" charset="0"/>
              <a:buChar char="•"/>
            </a:pP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Dickson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80" dirty="0">
                <a:latin typeface="Arial" panose="020B0604020202020204" pitchFamily="34" charset="0"/>
                <a:cs typeface="Arial" panose="020B0604020202020204" pitchFamily="34" charset="0"/>
              </a:rPr>
              <a:t>Concepts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demonstrates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5" dirty="0">
                <a:latin typeface="Arial" panose="020B0604020202020204" pitchFamily="34" charset="0"/>
                <a:cs typeface="Arial" panose="020B0604020202020204" pitchFamily="34" charset="0"/>
              </a:rPr>
              <a:t>value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adaptive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00" dirty="0">
                <a:latin typeface="Arial" panose="020B0604020202020204" pitchFamily="34" charset="0"/>
                <a:cs typeface="Arial" panose="020B0604020202020204" pitchFamily="34" charset="0"/>
              </a:rPr>
              <a:t>leadership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0" dirty="0">
                <a:latin typeface="Arial" panose="020B0604020202020204" pitchFamily="34" charset="0"/>
                <a:cs typeface="Arial" panose="020B0604020202020204" pitchFamily="34" charset="0"/>
              </a:rPr>
              <a:t>during </a:t>
            </a:r>
            <a:r>
              <a:rPr sz="2800" spc="55" dirty="0">
                <a:latin typeface="Arial" panose="020B0604020202020204" pitchFamily="34" charset="0"/>
                <a:cs typeface="Arial" panose="020B0604020202020204" pitchFamily="34" charset="0"/>
              </a:rPr>
              <a:t>disruption.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5" dirty="0"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balances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its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innovation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tradition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0" dirty="0">
                <a:latin typeface="Arial" panose="020B0604020202020204" pitchFamily="34" charset="0"/>
                <a:cs typeface="Arial" panose="020B0604020202020204" pitchFamily="34" charset="0"/>
              </a:rPr>
              <a:t>protect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brand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0" dirty="0">
                <a:latin typeface="Arial" panose="020B0604020202020204" pitchFamily="34" charset="0"/>
                <a:cs typeface="Arial" panose="020B0604020202020204" pitchFamily="34" charset="0"/>
              </a:rPr>
              <a:t>identity.</a:t>
            </a:r>
            <a:endParaRPr lang="en-HK" sz="2800" spc="6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just">
              <a:lnSpc>
                <a:spcPts val="3300"/>
              </a:lnSpc>
              <a:spcBef>
                <a:spcPts val="259"/>
              </a:spcBef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608965" indent="-457200">
              <a:lnSpc>
                <a:spcPts val="3300"/>
              </a:lnSpc>
              <a:buFont typeface="Arial" panose="020B0604020202020204" pitchFamily="34" charset="0"/>
              <a:buChar char="•"/>
            </a:pP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Financial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recovery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0" dirty="0">
                <a:latin typeface="Arial" panose="020B0604020202020204" pitchFamily="34" charset="0"/>
                <a:cs typeface="Arial" panose="020B0604020202020204" pitchFamily="34" charset="0"/>
              </a:rPr>
              <a:t>confirms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70" dirty="0">
                <a:latin typeface="Arial" panose="020B0604020202020204" pitchFamily="34" charset="0"/>
                <a:cs typeface="Arial" panose="020B0604020202020204" pitchFamily="34" charset="0"/>
              </a:rPr>
              <a:t>success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25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its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strategic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5" dirty="0">
                <a:latin typeface="Arial" panose="020B0604020202020204" pitchFamily="34" charset="0"/>
                <a:cs typeface="Arial" panose="020B0604020202020204" pitchFamily="34" charset="0"/>
              </a:rPr>
              <a:t>decisions. </a:t>
            </a:r>
            <a:r>
              <a:rPr sz="2800" dirty="0">
                <a:latin typeface="Arial" panose="020B0604020202020204" pitchFamily="34" charset="0"/>
                <a:cs typeface="Arial" panose="020B0604020202020204" pitchFamily="34" charset="0"/>
              </a:rPr>
              <a:t>Long-</a:t>
            </a:r>
            <a:r>
              <a:rPr sz="2800" spc="160" dirty="0"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5" dirty="0">
                <a:latin typeface="Arial" panose="020B0604020202020204" pitchFamily="34" charset="0"/>
                <a:cs typeface="Arial" panose="020B0604020202020204" pitchFamily="34" charset="0"/>
              </a:rPr>
              <a:t>resilience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depends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90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65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readiness</a:t>
            </a:r>
            <a:r>
              <a:rPr sz="280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55" dirty="0">
                <a:latin typeface="Arial" panose="020B0604020202020204" pitchFamily="34" charset="0"/>
                <a:cs typeface="Arial" panose="020B0604020202020204" pitchFamily="34" charset="0"/>
              </a:rPr>
              <a:t>organizational </a:t>
            </a:r>
            <a:r>
              <a:rPr sz="2800" spc="75" dirty="0">
                <a:latin typeface="Arial" panose="020B0604020202020204" pitchFamily="34" charset="0"/>
                <a:cs typeface="Arial" panose="020B0604020202020204" pitchFamily="34" charset="0"/>
              </a:rPr>
              <a:t>culture.</a:t>
            </a:r>
            <a:endParaRPr lang="en-HK" sz="2800" spc="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608965">
              <a:lnSpc>
                <a:spcPts val="3300"/>
              </a:lnSpc>
            </a:pP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1391285" indent="-457200">
              <a:lnSpc>
                <a:spcPts val="3300"/>
              </a:lnSpc>
              <a:buFont typeface="Arial" panose="020B0604020202020204" pitchFamily="34" charset="0"/>
              <a:buChar char="•"/>
            </a:pPr>
            <a:r>
              <a:rPr sz="2800" spc="8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200" dirty="0"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55" dirty="0">
                <a:latin typeface="Arial" panose="020B0604020202020204" pitchFamily="34" charset="0"/>
                <a:cs typeface="Arial" panose="020B0604020202020204" pitchFamily="34" charset="0"/>
              </a:rPr>
              <a:t>highlights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5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10" dirty="0">
                <a:latin typeface="Arial" panose="020B0604020202020204" pitchFamily="34" charset="0"/>
                <a:cs typeface="Arial" panose="020B0604020202020204" pitchFamily="34" charset="0"/>
              </a:rPr>
              <a:t>planned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4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55" dirty="0">
                <a:latin typeface="Arial" panose="020B0604020202020204" pitchFamily="34" charset="0"/>
                <a:cs typeface="Arial" panose="020B0604020202020204" pitchFamily="34" charset="0"/>
              </a:rPr>
              <a:t>emergent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65" dirty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195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sz="2800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80" dirty="0"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sz="2800" spc="95" dirty="0">
                <a:latin typeface="Arial" panose="020B0604020202020204" pitchFamily="34" charset="0"/>
                <a:cs typeface="Arial" panose="020B0604020202020204" pitchFamily="34" charset="0"/>
              </a:rPr>
              <a:t>together.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3000" y="800100"/>
            <a:ext cx="7104190" cy="62517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HK" sz="3950" spc="-120" dirty="0"/>
              <a:t>REFERENCES </a:t>
            </a:r>
            <a:endParaRPr sz="3600" dirty="0"/>
          </a:p>
        </p:txBody>
      </p:sp>
      <p:sp>
        <p:nvSpPr>
          <p:cNvPr id="7" name="object 7"/>
          <p:cNvSpPr/>
          <p:nvPr/>
        </p:nvSpPr>
        <p:spPr>
          <a:xfrm>
            <a:off x="16303181" y="6453820"/>
            <a:ext cx="50800" cy="31750"/>
          </a:xfrm>
          <a:custGeom>
            <a:avLst/>
            <a:gdLst/>
            <a:ahLst/>
            <a:cxnLst/>
            <a:rect l="l" t="t" r="r" b="b"/>
            <a:pathLst>
              <a:path w="50800" h="31750">
                <a:moveTo>
                  <a:pt x="50306" y="31426"/>
                </a:moveTo>
                <a:lnTo>
                  <a:pt x="0" y="31426"/>
                </a:lnTo>
                <a:lnTo>
                  <a:pt x="0" y="0"/>
                </a:lnTo>
                <a:lnTo>
                  <a:pt x="50306" y="0"/>
                </a:lnTo>
                <a:lnTo>
                  <a:pt x="50306" y="3142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7734360" y="6453820"/>
            <a:ext cx="52069" cy="31750"/>
          </a:xfrm>
          <a:custGeom>
            <a:avLst/>
            <a:gdLst/>
            <a:ahLst/>
            <a:cxnLst/>
            <a:rect l="l" t="t" r="r" b="b"/>
            <a:pathLst>
              <a:path w="52069" h="31750">
                <a:moveTo>
                  <a:pt x="51789" y="31426"/>
                </a:moveTo>
                <a:lnTo>
                  <a:pt x="0" y="31426"/>
                </a:lnTo>
                <a:lnTo>
                  <a:pt x="0" y="0"/>
                </a:lnTo>
                <a:lnTo>
                  <a:pt x="51789" y="0"/>
                </a:lnTo>
                <a:lnTo>
                  <a:pt x="51789" y="3142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46639" y="2095500"/>
            <a:ext cx="17369155" cy="572720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90550" indent="-457200">
              <a:lnSpc>
                <a:spcPct val="1167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sz="2650" spc="45" dirty="0">
                <a:latin typeface="Arial" panose="020B0604020202020204" pitchFamily="34" charset="0"/>
                <a:cs typeface="Arial" panose="020B0604020202020204" pitchFamily="34" charset="0"/>
              </a:rPr>
              <a:t>Achille,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5" dirty="0">
                <a:latin typeface="Arial" panose="020B0604020202020204" pitchFamily="34" charset="0"/>
                <a:cs typeface="Arial" panose="020B0604020202020204" pitchFamily="34" charset="0"/>
              </a:rPr>
              <a:t>Antonio,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204" dirty="0"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al.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“Luxury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65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5" dirty="0">
                <a:latin typeface="Arial" panose="020B0604020202020204" pitchFamily="34" charset="0"/>
                <a:cs typeface="Arial" panose="020B0604020202020204" pitchFamily="34" charset="0"/>
              </a:rPr>
              <a:t>Age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5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5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Darwinism.”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McKinsey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Company,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655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0" dirty="0">
                <a:latin typeface="Arial" panose="020B0604020202020204" pitchFamily="34" charset="0"/>
                <a:cs typeface="Arial" panose="020B0604020202020204" pitchFamily="34" charset="0"/>
              </a:rPr>
              <a:t>Feb.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20" dirty="0">
                <a:latin typeface="Arial" panose="020B0604020202020204" pitchFamily="34" charset="0"/>
                <a:cs typeface="Arial" panose="020B0604020202020204" pitchFamily="34" charset="0"/>
              </a:rPr>
              <a:t>2018, </a:t>
            </a:r>
            <a:r>
              <a:rPr sz="2650" u="heavy" spc="1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www.mckinsey</a:t>
            </a:r>
            <a:r>
              <a:rPr sz="2650" u="heavy" spc="31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sz="2650" u="heavy" spc="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.com/industries/retail/our-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insights/luxury</a:t>
            </a:r>
            <a:r>
              <a:rPr sz="2650" u="heavy" spc="3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sz="2650" u="heavy" spc="-33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-</a:t>
            </a:r>
            <a:r>
              <a:rPr sz="2650" u="heavy" spc="-1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in-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the-</a:t>
            </a:r>
            <a:r>
              <a:rPr sz="2650" u="heavy" spc="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age-</a:t>
            </a:r>
            <a:r>
              <a:rPr sz="2650" u="heavy" spc="-3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of-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digital-</a:t>
            </a:r>
            <a:r>
              <a:rPr sz="2650" u="heavy" spc="7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darwinism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33655" indent="-457200">
              <a:lnSpc>
                <a:spcPct val="116700"/>
              </a:lnSpc>
              <a:buFont typeface="Arial" panose="020B0604020202020204" pitchFamily="34" charset="0"/>
              <a:buChar char="•"/>
            </a:pP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Balchandani,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5" dirty="0">
                <a:latin typeface="Arial" panose="020B0604020202020204" pitchFamily="34" charset="0"/>
                <a:cs typeface="Arial" panose="020B0604020202020204" pitchFamily="34" charset="0"/>
              </a:rPr>
              <a:t>Anita,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204" dirty="0"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al.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“The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215" dirty="0">
                <a:latin typeface="Arial" panose="020B0604020202020204" pitchFamily="34" charset="0"/>
                <a:cs typeface="Arial" panose="020B0604020202020204" pitchFamily="34" charset="0"/>
              </a:rPr>
              <a:t>State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5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Luxury: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Navigate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9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Slowdown.”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McKinsey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Company, </a:t>
            </a:r>
            <a:r>
              <a:rPr sz="2650" spc="-365" dirty="0"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Jan.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2025,</a:t>
            </a:r>
            <a:r>
              <a:rPr sz="2650" spc="-1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www.mckinsey</a:t>
            </a:r>
            <a:r>
              <a:rPr sz="2650" u="heavy" spc="-13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</a:t>
            </a:r>
            <a:r>
              <a:rPr sz="2650" u="heavy" spc="6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.de/industries/retail/our-</a:t>
            </a:r>
            <a:r>
              <a:rPr sz="2650" u="heavy" spc="7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insights/state-</a:t>
            </a:r>
            <a:r>
              <a:rPr sz="2650" u="heavy" spc="-3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of-</a:t>
            </a:r>
            <a:r>
              <a:rPr sz="2650" u="heavy" spc="-4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luxury</a:t>
            </a:r>
            <a:r>
              <a:rPr sz="2650" u="heavy" spc="-229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</a:t>
            </a:r>
            <a:r>
              <a:rPr sz="2650" spc="-5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283210" indent="-457200">
              <a:lnSpc>
                <a:spcPct val="116700"/>
              </a:lnSpc>
              <a:buFont typeface="Arial" panose="020B0604020202020204" pitchFamily="34" charset="0"/>
              <a:buChar char="•"/>
            </a:pP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Beauloye,</a:t>
            </a:r>
            <a:r>
              <a:rPr sz="2650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FlorineEppe.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“The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Future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5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Luxury: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24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Trends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650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95" dirty="0">
                <a:latin typeface="Arial" panose="020B0604020202020204" pitchFamily="34" charset="0"/>
                <a:cs typeface="Arial" panose="020B0604020202020204" pitchFamily="34" charset="0"/>
              </a:rPr>
              <a:t>Stay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Ahead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2023.”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65" dirty="0">
                <a:latin typeface="Arial" panose="020B0604020202020204" pitchFamily="34" charset="0"/>
                <a:cs typeface="Arial" panose="020B0604020202020204" pitchFamily="34" charset="0"/>
              </a:rPr>
              <a:t>Luxe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Digital,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May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2024,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3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Lorem</a:t>
            </a:r>
            <a:r>
              <a:rPr sz="2650" u="heavy" spc="-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ipsum</a:t>
            </a:r>
            <a:r>
              <a:rPr sz="2650" u="heavy" spc="-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dolor</a:t>
            </a:r>
            <a:r>
              <a:rPr sz="2650" u="heavy" spc="-14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sit</a:t>
            </a:r>
            <a:r>
              <a:rPr sz="2650" u="heavy" spc="-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4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amet</a:t>
            </a:r>
            <a:r>
              <a:rPr sz="2650" spc="145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,</a:t>
            </a:r>
            <a:r>
              <a:rPr sz="2650" u="heavy" spc="204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consectetur</a:t>
            </a:r>
            <a:r>
              <a:rPr sz="2650" u="heavy" spc="-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adipiscing</a:t>
            </a:r>
            <a:r>
              <a:rPr sz="2650" u="heavy" spc="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elit.</a:t>
            </a:r>
            <a:r>
              <a:rPr sz="2650" u="heavy" spc="-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229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Sed</a:t>
            </a:r>
            <a:r>
              <a:rPr sz="2650" u="heavy" spc="-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14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tincidunt</a:t>
            </a:r>
            <a:r>
              <a:rPr sz="2650" u="heavy" spc="-14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2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volutpat</a:t>
            </a:r>
            <a:r>
              <a:rPr sz="2650" u="heavy" spc="-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6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risus</a:t>
            </a:r>
            <a:r>
              <a:rPr sz="2650" u="heavy" spc="-1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7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vel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aliquam.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9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Morbi</a:t>
            </a:r>
            <a:r>
              <a:rPr sz="2650" u="heavy" spc="-1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6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placerat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8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velit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commodo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2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enim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2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hendrerit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sz="2650" u="heavy" spc="12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fermentum.</a:t>
            </a:r>
            <a:r>
              <a:rPr sz="2650" u="heavy" spc="12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utm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344170" indent="-457200">
              <a:lnSpc>
                <a:spcPct val="116700"/>
              </a:lnSpc>
              <a:buFont typeface="Arial" panose="020B0604020202020204" pitchFamily="34" charset="0"/>
              <a:buChar char="•"/>
            </a:pPr>
            <a:r>
              <a:rPr sz="2650" u="heavy" spc="9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Bick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u="heavy" spc="4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Raphael</a:t>
            </a:r>
            <a:r>
              <a:rPr sz="2650" spc="105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u="heavy" spc="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204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al.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3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“The</a:t>
            </a:r>
            <a:r>
              <a:rPr sz="2650" u="heavy" spc="-16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5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Tech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Transformation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3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Imperative</a:t>
            </a:r>
            <a:r>
              <a:rPr sz="2650" u="heavy" spc="-16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8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Retail.”</a:t>
            </a:r>
            <a:r>
              <a:rPr sz="2650" u="heavy" spc="-16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7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McKinsey</a:t>
            </a:r>
            <a:r>
              <a:rPr sz="2650" u="heavy" spc="5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4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sz="2650" spc="145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u="heavy" spc="-1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-2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sz="265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2022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u="heavy" spc="19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9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https://www.mckinsey</a:t>
            </a:r>
            <a:r>
              <a:rPr sz="2650" u="heavy" spc="-4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 </a:t>
            </a:r>
            <a:r>
              <a:rPr sz="2650" u="heavy" spc="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.com/industries/retail/our-</a:t>
            </a:r>
            <a:r>
              <a:rPr sz="2650" u="heavy" spc="6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insights/the-</a:t>
            </a:r>
            <a:r>
              <a:rPr sz="2650" u="heavy" spc="9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tech-</a:t>
            </a:r>
            <a:r>
              <a:rPr sz="2650" u="heavy" spc="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transformation-</a:t>
            </a:r>
            <a:r>
              <a:rPr sz="2650" spc="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8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imperative-</a:t>
            </a:r>
            <a:r>
              <a:rPr sz="2650" u="heavy" spc="-1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in-</a:t>
            </a:r>
            <a:r>
              <a:rPr sz="2650" u="heavy" spc="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retail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indent="-457200">
              <a:lnSpc>
                <a:spcPct val="100000"/>
              </a:lnSpc>
              <a:spcBef>
                <a:spcPts val="535"/>
              </a:spcBef>
              <a:buFont typeface="Arial" panose="020B0604020202020204" pitchFamily="34" charset="0"/>
              <a:buChar char="•"/>
            </a:pPr>
            <a:r>
              <a:rPr sz="2650" u="heavy" spc="13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Caversan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Fabio.</a:t>
            </a:r>
            <a:r>
              <a:rPr sz="2650" u="heavy" spc="-1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3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“Threads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2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650" u="heavy" spc="-1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Innovation: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9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Top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5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Tech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1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Trends</a:t>
            </a:r>
            <a:r>
              <a:rPr sz="2650" u="heavy" spc="-1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650" u="heavy" spc="-1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World</a:t>
            </a:r>
            <a:r>
              <a:rPr sz="2650" u="heavy" spc="-1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2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650" u="heavy" spc="-1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Luxury</a:t>
            </a:r>
            <a:r>
              <a:rPr sz="2650" u="heavy" spc="5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Fashion</a:t>
            </a:r>
            <a:r>
              <a:rPr sz="2650" u="heavy" spc="-1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7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Retail.”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indent="-457200">
              <a:lnSpc>
                <a:spcPct val="100000"/>
              </a:lnSpc>
              <a:spcBef>
                <a:spcPts val="530"/>
              </a:spcBef>
              <a:buFont typeface="Arial" panose="020B0604020202020204" pitchFamily="34" charset="0"/>
              <a:buChar char="•"/>
            </a:pPr>
            <a:r>
              <a:rPr sz="2650" i="1" u="heavy" spc="5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Forbes</a:t>
            </a:r>
            <a:r>
              <a:rPr sz="2650" spc="55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u="heavy" spc="-1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-3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r>
              <a:rPr sz="2650" u="heavy" spc="-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Mar.</a:t>
            </a:r>
            <a:r>
              <a:rPr sz="2650" u="heavy" spc="-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u="heavy" spc="16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8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www.forbes.com/sites/forbestechcouncil/2023/03/31/threads-</a:t>
            </a:r>
            <a:r>
              <a:rPr sz="2650" u="heavy" spc="-3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of-</a:t>
            </a:r>
            <a:r>
              <a:rPr sz="2650" u="heavy" spc="8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innovation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00694" y="0"/>
            <a:ext cx="4286249" cy="7464994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5879425" y="2360741"/>
            <a:ext cx="47625" cy="28575"/>
          </a:xfrm>
          <a:custGeom>
            <a:avLst/>
            <a:gdLst/>
            <a:ahLst/>
            <a:cxnLst/>
            <a:rect l="l" t="t" r="r" b="b"/>
            <a:pathLst>
              <a:path w="47625" h="28575">
                <a:moveTo>
                  <a:pt x="47277" y="28574"/>
                </a:moveTo>
                <a:lnTo>
                  <a:pt x="0" y="28574"/>
                </a:lnTo>
                <a:lnTo>
                  <a:pt x="0" y="0"/>
                </a:lnTo>
                <a:lnTo>
                  <a:pt x="47277" y="0"/>
                </a:lnTo>
                <a:lnTo>
                  <a:pt x="47277" y="285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80583" y="2135587"/>
            <a:ext cx="14947265" cy="5329407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469900" marR="1405255" indent="-457200">
              <a:lnSpc>
                <a:spcPts val="3150"/>
              </a:lnSpc>
              <a:spcBef>
                <a:spcPts val="254"/>
              </a:spcBef>
              <a:buFont typeface="Arial" panose="020B0604020202020204" pitchFamily="34" charset="0"/>
              <a:buChar char="•"/>
            </a:pP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D'Arpizio,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Claudia,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204" dirty="0"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al.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0" dirty="0">
                <a:latin typeface="Arial" panose="020B0604020202020204" pitchFamily="34" charset="0"/>
                <a:cs typeface="Arial" panose="020B0604020202020204" pitchFamily="34" charset="0"/>
              </a:rPr>
              <a:t>“Luxury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Transition: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5" dirty="0">
                <a:latin typeface="Arial" panose="020B0604020202020204" pitchFamily="34" charset="0"/>
                <a:cs typeface="Arial" panose="020B0604020202020204" pitchFamily="34" charset="0"/>
              </a:rPr>
              <a:t>Securing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Future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Growth.”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0" dirty="0">
                <a:latin typeface="Arial" panose="020B0604020202020204" pitchFamily="34" charset="0"/>
                <a:cs typeface="Arial" panose="020B0604020202020204" pitchFamily="34" charset="0"/>
              </a:rPr>
              <a:t>Bain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50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Company,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2025,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www.reall</a:t>
            </a:r>
            <a:r>
              <a:rPr sz="2650" spc="105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yg</a:t>
            </a:r>
            <a:r>
              <a:rPr sz="2650" u="heavy" spc="10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reatsite.com</a:t>
            </a:r>
            <a:r>
              <a:rPr sz="2650" spc="105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5080" indent="-457200">
              <a:lnSpc>
                <a:spcPts val="3150"/>
              </a:lnSpc>
              <a:buFont typeface="Arial" panose="020B0604020202020204" pitchFamily="34" charset="0"/>
              <a:buChar char="•"/>
            </a:pP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Dickson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Group.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“Financial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Reports,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5" dirty="0">
                <a:latin typeface="Arial" panose="020B0604020202020204" pitchFamily="34" charset="0"/>
                <a:cs typeface="Arial" panose="020B0604020202020204" pitchFamily="34" charset="0"/>
              </a:rPr>
              <a:t>Press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Releases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Monthly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Return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Movements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Securities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Financial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Year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65" dirty="0">
                <a:latin typeface="Arial" panose="020B0604020202020204" pitchFamily="34" charset="0"/>
                <a:cs typeface="Arial" panose="020B0604020202020204" pitchFamily="34" charset="0"/>
              </a:rPr>
              <a:t>Ended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65" dirty="0">
                <a:latin typeface="Arial" panose="020B0604020202020204" pitchFamily="34" charset="0"/>
                <a:cs typeface="Arial" panose="020B0604020202020204" pitchFamily="34" charset="0"/>
              </a:rPr>
              <a:t>March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355" dirty="0"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325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Dickson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Group.”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80" dirty="0">
                <a:latin typeface="Arial" panose="020B0604020202020204" pitchFamily="34" charset="0"/>
                <a:cs typeface="Arial" panose="020B0604020202020204" pitchFamily="34" charset="0"/>
              </a:rPr>
              <a:t>Dickson</a:t>
            </a:r>
            <a:r>
              <a:rPr sz="2650" i="1" spc="-2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110" dirty="0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sz="2650" i="1" spc="-25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sz="2650" spc="-11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50" dirty="0"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Jan.</a:t>
            </a:r>
            <a:r>
              <a:rPr sz="2650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2024,</a:t>
            </a:r>
            <a:r>
              <a:rPr sz="2650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8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www.dickson.com.hk/investor-</a:t>
            </a:r>
            <a:r>
              <a:rPr sz="2650" u="heavy" spc="6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relations/result-</a:t>
            </a:r>
            <a:r>
              <a:rPr sz="2650" u="heavy" spc="7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reports-</a:t>
            </a:r>
            <a:r>
              <a:rPr sz="2650" u="heavy" spc="5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return-</a:t>
            </a:r>
            <a:r>
              <a:rPr sz="2650" u="heavy" spc="-2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on-</a:t>
            </a:r>
            <a:r>
              <a:rPr sz="265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114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movement-</a:t>
            </a:r>
            <a:r>
              <a:rPr sz="2650" u="heavy" spc="-1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in-</a:t>
            </a:r>
            <a:r>
              <a:rPr sz="2650" u="heavy" spc="8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securities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indent="-457200">
              <a:lnSpc>
                <a:spcPts val="3035"/>
              </a:lnSpc>
              <a:buFont typeface="Arial" panose="020B0604020202020204" pitchFamily="34" charset="0"/>
              <a:buChar char="•"/>
            </a:pPr>
            <a:r>
              <a:rPr sz="2650" spc="125" dirty="0">
                <a:latin typeface="Arial" panose="020B0604020202020204" pitchFamily="34" charset="0"/>
                <a:cs typeface="Arial" panose="020B0604020202020204" pitchFamily="34" charset="0"/>
              </a:rPr>
              <a:t>“Home.”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80" dirty="0">
                <a:latin typeface="Arial" panose="020B0604020202020204" pitchFamily="34" charset="0"/>
                <a:cs typeface="Arial" panose="020B0604020202020204" pitchFamily="34" charset="0"/>
              </a:rPr>
              <a:t>Dickson</a:t>
            </a:r>
            <a:r>
              <a:rPr sz="2650" i="1" spc="-2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140" dirty="0">
                <a:latin typeface="Arial" panose="020B0604020202020204" pitchFamily="34" charset="0"/>
                <a:cs typeface="Arial" panose="020B0604020202020204" pitchFamily="34" charset="0"/>
              </a:rPr>
              <a:t>Concepts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2025,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160655" indent="-457200">
              <a:lnSpc>
                <a:spcPts val="3150"/>
              </a:lnSpc>
              <a:spcBef>
                <a:spcPts val="114"/>
              </a:spcBef>
              <a:buFont typeface="Arial" panose="020B0604020202020204" pitchFamily="34" charset="0"/>
              <a:buChar char="•"/>
            </a:pPr>
            <a:r>
              <a:rPr sz="2650" spc="105" dirty="0">
                <a:latin typeface="Arial" panose="020B0604020202020204" pitchFamily="34" charset="0"/>
                <a:cs typeface="Arial" panose="020B0604020202020204" pitchFamily="34" charset="0"/>
              </a:rPr>
              <a:t>Khattak,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5" dirty="0">
                <a:latin typeface="Arial" panose="020B0604020202020204" pitchFamily="34" charset="0"/>
                <a:cs typeface="Arial" panose="020B0604020202020204" pitchFamily="34" charset="0"/>
              </a:rPr>
              <a:t>Kamran,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75" dirty="0">
                <a:latin typeface="Arial" panose="020B0604020202020204" pitchFamily="34" charset="0"/>
                <a:cs typeface="Arial" panose="020B0604020202020204" pitchFamily="34" charset="0"/>
              </a:rPr>
              <a:t>Javid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5" dirty="0">
                <a:latin typeface="Arial" panose="020B0604020202020204" pitchFamily="34" charset="0"/>
                <a:cs typeface="Arial" panose="020B0604020202020204" pitchFamily="34" charset="0"/>
              </a:rPr>
              <a:t>Khattak.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85" dirty="0">
                <a:latin typeface="Arial" panose="020B0604020202020204" pitchFamily="34" charset="0"/>
                <a:cs typeface="Arial" panose="020B0604020202020204" pitchFamily="34" charset="0"/>
              </a:rPr>
              <a:t>Market</a:t>
            </a:r>
            <a:r>
              <a:rPr sz="2650" i="1" spc="-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70" dirty="0">
                <a:latin typeface="Arial" panose="020B0604020202020204" pitchFamily="34" charset="0"/>
                <a:cs typeface="Arial" panose="020B0604020202020204" pitchFamily="34" charset="0"/>
              </a:rPr>
              <a:t>Positioning</a:t>
            </a:r>
            <a:r>
              <a:rPr sz="2650" i="1" spc="-2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11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650" i="1" spc="-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105" dirty="0">
                <a:latin typeface="Arial" panose="020B0604020202020204" pitchFamily="34" charset="0"/>
                <a:cs typeface="Arial" panose="020B0604020202020204" pitchFamily="34" charset="0"/>
              </a:rPr>
              <a:t>Competitive</a:t>
            </a:r>
            <a:r>
              <a:rPr sz="2650" i="1" spc="-2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-10" dirty="0">
                <a:latin typeface="Arial" panose="020B0604020202020204" pitchFamily="34" charset="0"/>
                <a:cs typeface="Arial" panose="020B0604020202020204" pitchFamily="34" charset="0"/>
              </a:rPr>
              <a:t>Advantage: </a:t>
            </a:r>
            <a:r>
              <a:rPr sz="2650" i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2650" i="1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145" dirty="0"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r>
              <a:rPr sz="2650" i="1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dirty="0"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r>
              <a:rPr sz="2650" i="1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155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650" i="1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dirty="0">
                <a:latin typeface="Arial" panose="020B0604020202020204" pitchFamily="34" charset="0"/>
                <a:cs typeface="Arial" panose="020B0604020202020204" pitchFamily="34" charset="0"/>
              </a:rPr>
              <a:t>Luxury</a:t>
            </a:r>
            <a:r>
              <a:rPr sz="2650" i="1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50" dirty="0">
                <a:latin typeface="Arial" panose="020B0604020202020204" pitchFamily="34" charset="0"/>
                <a:cs typeface="Arial" panose="020B0604020202020204" pitchFamily="34" charset="0"/>
              </a:rPr>
              <a:t>Fashion</a:t>
            </a:r>
            <a:r>
              <a:rPr sz="2650" i="1" spc="-1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dirty="0">
                <a:latin typeface="Arial" panose="020B0604020202020204" pitchFamily="34" charset="0"/>
                <a:cs typeface="Arial" panose="020B0604020202020204" pitchFamily="34" charset="0"/>
              </a:rPr>
              <a:t>Brands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sz="265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2024, 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thecrja.com/index.php/Journal/article/view/4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83820" indent="-457200">
              <a:lnSpc>
                <a:spcPts val="3150"/>
              </a:lnSpc>
              <a:buFont typeface="Arial" panose="020B0604020202020204" pitchFamily="34" charset="0"/>
              <a:buChar char="•"/>
            </a:pP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Kirk,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Andrew.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“Council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5" dirty="0">
                <a:latin typeface="Arial" panose="020B0604020202020204" pitchFamily="34" charset="0"/>
                <a:cs typeface="Arial" panose="020B0604020202020204" pitchFamily="34" charset="0"/>
              </a:rPr>
              <a:t>Post: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Overcoming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Internal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5" dirty="0">
                <a:latin typeface="Arial" panose="020B0604020202020204" pitchFamily="34" charset="0"/>
                <a:cs typeface="Arial" panose="020B0604020202020204" pitchFamily="34" charset="0"/>
              </a:rPr>
              <a:t>External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Resistance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5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650" spc="80" dirty="0">
                <a:latin typeface="Arial" panose="020B0604020202020204" pitchFamily="34" charset="0"/>
                <a:cs typeface="Arial" panose="020B0604020202020204" pitchFamily="34" charset="0"/>
              </a:rPr>
              <a:t>Organizational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Change.”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55" dirty="0">
                <a:latin typeface="Arial" panose="020B0604020202020204" pitchFamily="34" charset="0"/>
                <a:cs typeface="Arial" panose="020B0604020202020204" pitchFamily="34" charset="0"/>
              </a:rPr>
              <a:t>Forbes</a:t>
            </a:r>
            <a:r>
              <a:rPr sz="2650" spc="55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5" dirty="0">
                <a:latin typeface="Arial" panose="020B0604020202020204" pitchFamily="34" charset="0"/>
                <a:cs typeface="Arial" panose="020B0604020202020204" pitchFamily="34" charset="0"/>
              </a:rPr>
              <a:t>Sept.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2022, </a:t>
            </a:r>
            <a:r>
              <a:rPr sz="2650" u="heavy" spc="1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www.forbes.com/councils/forbesbusinessdevelopmentcouncil/2022/09/29/overco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ming-</a:t>
            </a:r>
            <a:r>
              <a:rPr sz="2650" u="heavy" spc="4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internal-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and-</a:t>
            </a:r>
            <a:r>
              <a:rPr sz="2650" u="heavy" spc="5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external-</a:t>
            </a:r>
            <a:r>
              <a:rPr sz="2650" u="heavy" spc="1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resistance-</a:t>
            </a:r>
            <a:r>
              <a:rPr sz="2650" u="heavy" spc="-1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to-</a:t>
            </a:r>
            <a:r>
              <a:rPr sz="2650" u="heavy" spc="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organizational-</a:t>
            </a:r>
            <a:r>
              <a:rPr sz="2650" u="heavy" spc="114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change</a:t>
            </a: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ject 2">
            <a:extLst>
              <a:ext uri="{FF2B5EF4-FFF2-40B4-BE49-F238E27FC236}">
                <a16:creationId xmlns:a16="http://schemas.microsoft.com/office/drawing/2014/main" id="{DCCFC360-3618-236E-5193-E883852FCE30}"/>
              </a:ext>
            </a:extLst>
          </p:cNvPr>
          <p:cNvSpPr txBox="1">
            <a:spLocks/>
          </p:cNvSpPr>
          <p:nvPr/>
        </p:nvSpPr>
        <p:spPr>
          <a:xfrm>
            <a:off x="1050103" y="729435"/>
            <a:ext cx="7104190" cy="62517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>
              <a:defRPr sz="5650" b="0" i="0">
                <a:solidFill>
                  <a:srgbClr val="03534A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pPr marL="12700">
              <a:spcBef>
                <a:spcPts val="135"/>
              </a:spcBef>
            </a:pPr>
            <a:r>
              <a:rPr lang="en-HK" sz="3950" spc="-120"/>
              <a:t>REFERENCES </a:t>
            </a:r>
            <a:endParaRPr lang="en-HK" sz="3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161288" y="1866900"/>
            <a:ext cx="15424785" cy="6954852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469900" marR="39370" indent="-457200">
              <a:lnSpc>
                <a:spcPts val="3150"/>
              </a:lnSpc>
              <a:spcBef>
                <a:spcPts val="229"/>
              </a:spcBef>
              <a:buFont typeface="Arial" panose="020B0604020202020204" pitchFamily="34" charset="0"/>
              <a:buChar char="•"/>
            </a:pPr>
            <a:r>
              <a:rPr sz="2650" spc="45" dirty="0">
                <a:latin typeface="Arial" panose="020B0604020202020204" pitchFamily="34" charset="0"/>
                <a:cs typeface="Arial" panose="020B0604020202020204" pitchFamily="34" charset="0"/>
              </a:rPr>
              <a:t>NielsenIQ.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0" dirty="0">
                <a:latin typeface="Arial" panose="020B0604020202020204" pitchFamily="34" charset="0"/>
                <a:cs typeface="Arial" panose="020B0604020202020204" pitchFamily="34" charset="0"/>
              </a:rPr>
              <a:t>“From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0" dirty="0">
                <a:latin typeface="Arial" panose="020B0604020202020204" pitchFamily="34" charset="0"/>
                <a:cs typeface="Arial" panose="020B0604020202020204" pitchFamily="34" charset="0"/>
              </a:rPr>
              <a:t>Premiumization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90" dirty="0">
                <a:latin typeface="Arial" panose="020B0604020202020204" pitchFamily="34" charset="0"/>
                <a:cs typeface="Arial" panose="020B0604020202020204" pitchFamily="34" charset="0"/>
              </a:rPr>
              <a:t>In-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home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Delights,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Exploring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0" dirty="0">
                <a:latin typeface="Arial" panose="020B0604020202020204" pitchFamily="34" charset="0"/>
                <a:cs typeface="Arial" panose="020B0604020202020204" pitchFamily="34" charset="0"/>
              </a:rPr>
              <a:t>Hong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5" dirty="0">
                <a:latin typeface="Arial" panose="020B0604020202020204" pitchFamily="34" charset="0"/>
                <a:cs typeface="Arial" panose="020B0604020202020204" pitchFamily="34" charset="0"/>
              </a:rPr>
              <a:t>Kong’s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5" dirty="0">
                <a:latin typeface="Arial" panose="020B0604020202020204" pitchFamily="34" charset="0"/>
                <a:cs typeface="Arial" panose="020B0604020202020204" pitchFamily="34" charset="0"/>
              </a:rPr>
              <a:t>Dynamic </a:t>
            </a:r>
            <a:r>
              <a:rPr sz="2650" spc="185" dirty="0">
                <a:latin typeface="Arial" panose="020B0604020202020204" pitchFamily="34" charset="0"/>
                <a:cs typeface="Arial" panose="020B0604020202020204" pitchFamily="34" charset="0"/>
              </a:rPr>
              <a:t>FMCG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Consumer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5" dirty="0">
                <a:latin typeface="Arial" panose="020B0604020202020204" pitchFamily="34" charset="0"/>
                <a:cs typeface="Arial" panose="020B0604020202020204" pitchFamily="34" charset="0"/>
              </a:rPr>
              <a:t>Trends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325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NIQ.”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NIQ,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75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60" dirty="0">
                <a:latin typeface="Arial" panose="020B0604020202020204" pitchFamily="34" charset="0"/>
                <a:cs typeface="Arial" panose="020B0604020202020204" pitchFamily="34" charset="0"/>
              </a:rPr>
              <a:t>Feb.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2025, </a:t>
            </a:r>
            <a:r>
              <a:rPr sz="2650" spc="55" dirty="0">
                <a:latin typeface="Arial" panose="020B0604020202020204" pitchFamily="34" charset="0"/>
                <a:cs typeface="Arial" panose="020B0604020202020204" pitchFamily="34" charset="0"/>
              </a:rPr>
              <a:t>nielseniq.com/global/en/insights/analysis/2023/from-</a:t>
            </a:r>
            <a:r>
              <a:rPr sz="2650" spc="45" dirty="0">
                <a:latin typeface="Arial" panose="020B0604020202020204" pitchFamily="34" charset="0"/>
                <a:cs typeface="Arial" panose="020B0604020202020204" pitchFamily="34" charset="0"/>
              </a:rPr>
              <a:t>premiumization-</a:t>
            </a:r>
            <a:r>
              <a:rPr sz="2650" spc="-25" dirty="0">
                <a:latin typeface="Arial" panose="020B0604020202020204" pitchFamily="34" charset="0"/>
                <a:cs typeface="Arial" panose="020B0604020202020204" pitchFamily="34" charset="0"/>
              </a:rPr>
              <a:t>to-</a:t>
            </a:r>
            <a:r>
              <a:rPr sz="2650" spc="-110" dirty="0">
                <a:latin typeface="Arial" panose="020B0604020202020204" pitchFamily="34" charset="0"/>
                <a:cs typeface="Arial" panose="020B0604020202020204" pitchFamily="34" charset="0"/>
              </a:rPr>
              <a:t>in-</a:t>
            </a:r>
            <a:r>
              <a:rPr sz="2650" spc="-20" dirty="0">
                <a:latin typeface="Arial" panose="020B0604020202020204" pitchFamily="34" charset="0"/>
                <a:cs typeface="Arial" panose="020B0604020202020204" pitchFamily="34" charset="0"/>
              </a:rPr>
              <a:t>home-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delights-exploring-hong-kongs-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dynamic-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fmcg-</a:t>
            </a:r>
            <a:r>
              <a:rPr sz="2650" spc="70" dirty="0">
                <a:latin typeface="Arial" panose="020B0604020202020204" pitchFamily="34" charset="0"/>
                <a:cs typeface="Arial" panose="020B0604020202020204" pitchFamily="34" charset="0"/>
              </a:rPr>
              <a:t>consumer- </a:t>
            </a: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trends/#:~:text=Hong%20Kong's%20FMCG%20market%20reflected,lead%2C%20fueling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indent="-457200">
              <a:lnSpc>
                <a:spcPts val="3035"/>
              </a:lnSpc>
              <a:buFont typeface="Arial" panose="020B0604020202020204" pitchFamily="34" charset="0"/>
              <a:buChar char="•"/>
            </a:pPr>
            <a:r>
              <a:rPr sz="2650" spc="145" dirty="0">
                <a:latin typeface="Arial" panose="020B0604020202020204" pitchFamily="34" charset="0"/>
                <a:cs typeface="Arial" panose="020B0604020202020204" pitchFamily="34" charset="0"/>
              </a:rPr>
              <a:t>%20the%20sector's%20resurgence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951865" indent="-457200">
              <a:lnSpc>
                <a:spcPts val="3150"/>
              </a:lnSpc>
              <a:spcBef>
                <a:spcPts val="114"/>
              </a:spcBef>
              <a:buFont typeface="Arial" panose="020B0604020202020204" pitchFamily="34" charset="0"/>
              <a:buChar char="•"/>
            </a:pP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Omol,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Edwin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Juma.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“Organizational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45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Transformation: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5" dirty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0" dirty="0">
                <a:latin typeface="Arial" panose="020B0604020202020204" pitchFamily="34" charset="0"/>
                <a:cs typeface="Arial" panose="020B0604020202020204" pitchFamily="34" charset="0"/>
              </a:rPr>
              <a:t>Evolution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Future 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Trends.”</a:t>
            </a:r>
            <a:r>
              <a:rPr sz="2650" spc="-1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dirty="0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sz="2650" i="1" spc="-2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60" dirty="0">
                <a:latin typeface="Arial" panose="020B0604020202020204" pitchFamily="34" charset="0"/>
                <a:cs typeface="Arial" panose="020B0604020202020204" pitchFamily="34" charset="0"/>
              </a:rPr>
              <a:t>Transformation</a:t>
            </a:r>
            <a:r>
              <a:rPr sz="2650" i="1" spc="-2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8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650" i="1" spc="-2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dirty="0">
                <a:latin typeface="Arial" panose="020B0604020202020204" pitchFamily="34" charset="0"/>
                <a:cs typeface="Arial" panose="020B0604020202020204" pitchFamily="34" charset="0"/>
              </a:rPr>
              <a:t>Society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vol.</a:t>
            </a:r>
            <a:r>
              <a:rPr sz="265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5" dirty="0">
                <a:latin typeface="Arial" panose="020B0604020202020204" pitchFamily="34" charset="0"/>
                <a:cs typeface="Arial" panose="020B0604020202020204" pitchFamily="34" charset="0"/>
              </a:rPr>
              <a:t>3,</a:t>
            </a:r>
            <a:r>
              <a:rPr sz="265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no.</a:t>
            </a:r>
            <a:r>
              <a:rPr sz="265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5" dirty="0">
                <a:latin typeface="Arial" panose="020B0604020202020204" pitchFamily="34" charset="0"/>
                <a:cs typeface="Arial" panose="020B0604020202020204" pitchFamily="34" charset="0"/>
              </a:rPr>
              <a:t>3,</a:t>
            </a:r>
            <a:r>
              <a:rPr sz="265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Dec.</a:t>
            </a:r>
            <a:r>
              <a:rPr sz="2650" spc="-1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2023,</a:t>
            </a:r>
            <a:r>
              <a:rPr sz="265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pp.</a:t>
            </a:r>
            <a:r>
              <a:rPr sz="265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240–56.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252729" indent="-457200">
              <a:lnSpc>
                <a:spcPts val="3150"/>
              </a:lnSpc>
              <a:buFont typeface="Arial" panose="020B0604020202020204" pitchFamily="34" charset="0"/>
              <a:buChar char="•"/>
            </a:pP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Patterson,</a:t>
            </a:r>
            <a:r>
              <a:rPr sz="2650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David.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5" dirty="0">
                <a:latin typeface="Arial" panose="020B0604020202020204" pitchFamily="34" charset="0"/>
                <a:cs typeface="Arial" panose="020B0604020202020204" pitchFamily="34" charset="0"/>
              </a:rPr>
              <a:t>“2025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Luxury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Retail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Industry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5" dirty="0">
                <a:latin typeface="Arial" panose="020B0604020202020204" pitchFamily="34" charset="0"/>
                <a:cs typeface="Arial" panose="020B0604020202020204" pitchFamily="34" charset="0"/>
              </a:rPr>
              <a:t>Trends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35" dirty="0"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Clarkston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Consulting.”</a:t>
            </a:r>
            <a:r>
              <a:rPr sz="2650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65" dirty="0">
                <a:latin typeface="Arial" panose="020B0604020202020204" pitchFamily="34" charset="0"/>
                <a:cs typeface="Arial" panose="020B0604020202020204" pitchFamily="34" charset="0"/>
              </a:rPr>
              <a:t>Clarkston Consulting</a:t>
            </a:r>
            <a:r>
              <a:rPr sz="2650" spc="65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355" dirty="0"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r>
              <a:rPr sz="265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Mar.</a:t>
            </a:r>
            <a:r>
              <a:rPr sz="265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2025,</a:t>
            </a:r>
            <a:r>
              <a:rPr sz="265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60" dirty="0">
                <a:latin typeface="Arial" panose="020B0604020202020204" pitchFamily="34" charset="0"/>
                <a:cs typeface="Arial" panose="020B0604020202020204" pitchFamily="34" charset="0"/>
              </a:rPr>
              <a:t>clarkstonconsulting.com/insights/2025-</a:t>
            </a:r>
            <a:r>
              <a:rPr sz="2650" spc="-35" dirty="0">
                <a:latin typeface="Arial" panose="020B0604020202020204" pitchFamily="34" charset="0"/>
                <a:cs typeface="Arial" panose="020B0604020202020204" pitchFamily="34" charset="0"/>
              </a:rPr>
              <a:t>luxury-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retail-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trends.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indent="-457200">
              <a:lnSpc>
                <a:spcPts val="3035"/>
              </a:lnSpc>
              <a:buFont typeface="Arial" panose="020B0604020202020204" pitchFamily="34" charset="0"/>
              <a:buChar char="•"/>
            </a:pP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Sanders,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65" dirty="0">
                <a:latin typeface="Arial" panose="020B0604020202020204" pitchFamily="34" charset="0"/>
                <a:cs typeface="Arial" panose="020B0604020202020204" pitchFamily="34" charset="0"/>
              </a:rPr>
              <a:t>Melanie,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90" dirty="0"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20" dirty="0">
                <a:latin typeface="Arial" panose="020B0604020202020204" pitchFamily="34" charset="0"/>
                <a:cs typeface="Arial" panose="020B0604020202020204" pitchFamily="34" charset="0"/>
              </a:rPr>
              <a:t>al.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“The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Future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Retail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35" dirty="0">
                <a:latin typeface="Arial" panose="020B0604020202020204" pitchFamily="34" charset="0"/>
                <a:cs typeface="Arial" panose="020B0604020202020204" pitchFamily="34" charset="0"/>
              </a:rPr>
              <a:t>Asia-</a:t>
            </a:r>
            <a:r>
              <a:rPr sz="2650" spc="105" dirty="0">
                <a:latin typeface="Arial" panose="020B0604020202020204" pitchFamily="34" charset="0"/>
                <a:cs typeface="Arial" panose="020B0604020202020204" pitchFamily="34" charset="0"/>
              </a:rPr>
              <a:t>Pacific: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0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60" dirty="0">
                <a:latin typeface="Arial" panose="020B0604020202020204" pitchFamily="34" charset="0"/>
                <a:cs typeface="Arial" panose="020B0604020202020204" pitchFamily="34" charset="0"/>
              </a:rPr>
              <a:t>Thrive</a:t>
            </a:r>
            <a:r>
              <a:rPr sz="2650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75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Speed.”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133350" indent="-457200">
              <a:lnSpc>
                <a:spcPts val="3150"/>
              </a:lnSpc>
              <a:spcBef>
                <a:spcPts val="114"/>
              </a:spcBef>
              <a:buFont typeface="Arial" panose="020B0604020202020204" pitchFamily="34" charset="0"/>
              <a:buChar char="•"/>
            </a:pPr>
            <a:r>
              <a:rPr sz="2650" i="1" dirty="0">
                <a:latin typeface="Arial" panose="020B0604020202020204" pitchFamily="34" charset="0"/>
                <a:cs typeface="Arial" panose="020B0604020202020204" pitchFamily="34" charset="0"/>
              </a:rPr>
              <a:t>Bain</a:t>
            </a:r>
            <a:r>
              <a:rPr sz="2650" i="1" spc="-1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-65" dirty="0"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r>
              <a:rPr sz="2650" i="1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i="1" spc="75" dirty="0"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65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2020,</a:t>
            </a:r>
            <a:r>
              <a:rPr sz="265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u="heavy" spc="7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www.bain.com/insights/the-</a:t>
            </a:r>
            <a:r>
              <a:rPr sz="2650" u="heavy" spc="5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future-</a:t>
            </a:r>
            <a:r>
              <a:rPr sz="2650" u="heavy" spc="-4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of-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retail-</a:t>
            </a:r>
            <a:r>
              <a:rPr sz="2650" u="heavy" spc="-11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in-</a:t>
            </a:r>
            <a:r>
              <a:rPr sz="2650" u="heavy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asia-</a:t>
            </a:r>
            <a:r>
              <a:rPr sz="2650" u="heavy" spc="75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pacific/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Smith,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Seamus.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0" dirty="0">
                <a:latin typeface="Arial" panose="020B0604020202020204" pitchFamily="34" charset="0"/>
                <a:cs typeface="Arial" panose="020B0604020202020204" pitchFamily="34" charset="0"/>
              </a:rPr>
              <a:t>“FIS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00" dirty="0">
                <a:latin typeface="Arial" panose="020B0604020202020204" pitchFamily="34" charset="0"/>
                <a:cs typeface="Arial" panose="020B0604020202020204" pitchFamily="34" charset="0"/>
              </a:rPr>
              <a:t>BrandVoice: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75" dirty="0">
                <a:latin typeface="Arial" panose="020B0604020202020204" pitchFamily="34" charset="0"/>
                <a:cs typeface="Arial" panose="020B0604020202020204" pitchFamily="34" charset="0"/>
              </a:rPr>
              <a:t>Smart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Strategies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5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Improving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65" dirty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0" dirty="0">
                <a:latin typeface="Arial" panose="020B0604020202020204" pitchFamily="34" charset="0"/>
                <a:cs typeface="Arial" panose="020B0604020202020204" pitchFamily="34" charset="0"/>
              </a:rPr>
              <a:t>Control,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0" dirty="0">
                <a:latin typeface="Arial" panose="020B0604020202020204" pitchFamily="34" charset="0"/>
                <a:cs typeface="Arial" panose="020B0604020202020204" pitchFamily="34" charset="0"/>
              </a:rPr>
              <a:t>Efficiency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65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4" dirty="0">
                <a:latin typeface="Arial" panose="020B0604020202020204" pitchFamily="34" charset="0"/>
                <a:cs typeface="Arial" panose="020B0604020202020204" pitchFamily="34" charset="0"/>
              </a:rPr>
              <a:t>Sustainable</a:t>
            </a:r>
            <a:r>
              <a:rPr sz="265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0" dirty="0">
                <a:latin typeface="Arial" panose="020B0604020202020204" pitchFamily="34" charset="0"/>
                <a:cs typeface="Arial" panose="020B0604020202020204" pitchFamily="34" charset="0"/>
              </a:rPr>
              <a:t>Growth.”</a:t>
            </a:r>
            <a:r>
              <a:rPr sz="265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5" dirty="0">
                <a:latin typeface="Arial" panose="020B0604020202020204" pitchFamily="34" charset="0"/>
                <a:cs typeface="Arial" panose="020B0604020202020204" pitchFamily="34" charset="0"/>
              </a:rPr>
              <a:t>Forbes,</a:t>
            </a:r>
            <a:r>
              <a:rPr sz="265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455" dirty="0"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r>
              <a:rPr sz="265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Mar.</a:t>
            </a:r>
            <a:r>
              <a:rPr sz="265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2025,</a:t>
            </a:r>
            <a:r>
              <a:rPr sz="2650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www.forbes.com/sites/fis-</a:t>
            </a:r>
            <a:r>
              <a:rPr sz="2650" spc="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global/2025/03/17/smart-</a:t>
            </a:r>
            <a:r>
              <a:rPr sz="2650" spc="80" dirty="0">
                <a:latin typeface="Arial" panose="020B0604020202020204" pitchFamily="34" charset="0"/>
                <a:cs typeface="Arial" panose="020B0604020202020204" pitchFamily="34" charset="0"/>
              </a:rPr>
              <a:t>strategies-</a:t>
            </a:r>
            <a:r>
              <a:rPr sz="2650" spc="-20" dirty="0">
                <a:latin typeface="Arial" panose="020B0604020202020204" pitchFamily="34" charset="0"/>
                <a:cs typeface="Arial" panose="020B0604020202020204" pitchFamily="34" charset="0"/>
              </a:rPr>
              <a:t>for-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improving-</a:t>
            </a:r>
            <a:r>
              <a:rPr sz="2650" spc="65" dirty="0">
                <a:latin typeface="Arial" panose="020B0604020202020204" pitchFamily="34" charset="0"/>
                <a:cs typeface="Arial" panose="020B0604020202020204" pitchFamily="34" charset="0"/>
              </a:rPr>
              <a:t>cost-</a:t>
            </a: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control-</a:t>
            </a:r>
            <a:r>
              <a:rPr sz="2650" spc="90" dirty="0">
                <a:latin typeface="Arial" panose="020B0604020202020204" pitchFamily="34" charset="0"/>
                <a:cs typeface="Arial" panose="020B0604020202020204" pitchFamily="34" charset="0"/>
              </a:rPr>
              <a:t>efficiency-</a:t>
            </a:r>
            <a:r>
              <a:rPr sz="2650" spc="-20" dirty="0">
                <a:latin typeface="Arial" panose="020B0604020202020204" pitchFamily="34" charset="0"/>
                <a:cs typeface="Arial" panose="020B0604020202020204" pitchFamily="34" charset="0"/>
              </a:rPr>
              <a:t>and- </a:t>
            </a:r>
            <a:r>
              <a:rPr sz="2650" spc="60" dirty="0">
                <a:latin typeface="Arial" panose="020B0604020202020204" pitchFamily="34" charset="0"/>
                <a:cs typeface="Arial" panose="020B0604020202020204" pitchFamily="34" charset="0"/>
              </a:rPr>
              <a:t>sustainable-</a:t>
            </a: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growth/?utm.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900" marR="15875" indent="-457200">
              <a:lnSpc>
                <a:spcPts val="3150"/>
              </a:lnSpc>
              <a:buFont typeface="Arial" panose="020B0604020202020204" pitchFamily="34" charset="0"/>
              <a:buChar char="•"/>
            </a:pPr>
            <a:r>
              <a:rPr sz="2650" spc="120" dirty="0">
                <a:latin typeface="Arial" panose="020B0604020202020204" pitchFamily="34" charset="0"/>
                <a:cs typeface="Arial" panose="020B0604020202020204" pitchFamily="34" charset="0"/>
              </a:rPr>
              <a:t>Warrick,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Don.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85" dirty="0">
                <a:latin typeface="Arial" panose="020B0604020202020204" pitchFamily="34" charset="0"/>
                <a:cs typeface="Arial" panose="020B0604020202020204" pitchFamily="34" charset="0"/>
              </a:rPr>
              <a:t>“Revisiting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Resistance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60" dirty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20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5" dirty="0">
                <a:latin typeface="Arial" panose="020B0604020202020204" pitchFamily="34" charset="0"/>
                <a:cs typeface="Arial" panose="020B0604020202020204" pitchFamily="34" charset="0"/>
              </a:rPr>
              <a:t>Manage</a:t>
            </a:r>
            <a:r>
              <a:rPr sz="2650" spc="-1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It: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250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sz="2650" spc="-1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0" dirty="0">
                <a:latin typeface="Arial" panose="020B0604020202020204" pitchFamily="34" charset="0"/>
                <a:cs typeface="Arial" panose="020B0604020202020204" pitchFamily="34" charset="0"/>
              </a:rPr>
              <a:t>Has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BeenLearned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3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250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70" dirty="0">
                <a:latin typeface="Arial" panose="020B0604020202020204" pitchFamily="34" charset="0"/>
                <a:cs typeface="Arial" panose="020B0604020202020204" pitchFamily="34" charset="0"/>
              </a:rPr>
              <a:t>Organizations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50" dirty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4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Do.”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95" dirty="0">
                <a:latin typeface="Arial" panose="020B0604020202020204" pitchFamily="34" charset="0"/>
                <a:cs typeface="Arial" panose="020B0604020202020204" pitchFamily="34" charset="0"/>
              </a:rPr>
              <a:t>Business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Horizons,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vol.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40" dirty="0">
                <a:latin typeface="Arial" panose="020B0604020202020204" pitchFamily="34" charset="0"/>
                <a:cs typeface="Arial" panose="020B0604020202020204" pitchFamily="34" charset="0"/>
              </a:rPr>
              <a:t>66,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no.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0" dirty="0">
                <a:latin typeface="Arial" panose="020B0604020202020204" pitchFamily="34" charset="0"/>
                <a:cs typeface="Arial" panose="020B0604020202020204" pitchFamily="34" charset="0"/>
              </a:rPr>
              <a:t>4,</a:t>
            </a:r>
            <a:r>
              <a:rPr sz="2650" spc="-1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110" dirty="0">
                <a:latin typeface="Arial" panose="020B0604020202020204" pitchFamily="34" charset="0"/>
                <a:cs typeface="Arial" panose="020B0604020202020204" pitchFamily="34" charset="0"/>
              </a:rPr>
              <a:t>Sept. </a:t>
            </a:r>
            <a:r>
              <a:rPr sz="2650" dirty="0">
                <a:latin typeface="Arial" panose="020B0604020202020204" pitchFamily="34" charset="0"/>
                <a:cs typeface="Arial" panose="020B0604020202020204" pitchFamily="34" charset="0"/>
              </a:rPr>
              <a:t>2022,</a:t>
            </a:r>
            <a:r>
              <a:rPr sz="2650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50" dirty="0">
                <a:latin typeface="Arial" panose="020B0604020202020204" pitchFamily="34" charset="0"/>
                <a:cs typeface="Arial" panose="020B0604020202020204" pitchFamily="34" charset="0"/>
              </a:rPr>
              <a:t>pp.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35" dirty="0">
                <a:latin typeface="Arial" panose="020B0604020202020204" pitchFamily="34" charset="0"/>
                <a:cs typeface="Arial" panose="020B0604020202020204" pitchFamily="34" charset="0"/>
              </a:rPr>
              <a:t>433–41.</a:t>
            </a:r>
            <a:r>
              <a:rPr sz="2650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50" spc="-10" dirty="0">
                <a:latin typeface="Arial" panose="020B0604020202020204" pitchFamily="34" charset="0"/>
                <a:cs typeface="Arial" panose="020B0604020202020204" pitchFamily="34" charset="0"/>
              </a:rPr>
              <a:t>https://doi.org/10.1016/j.bushor.2022.09.001</a:t>
            </a:r>
            <a:endParaRPr sz="26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ject 2">
            <a:extLst>
              <a:ext uri="{FF2B5EF4-FFF2-40B4-BE49-F238E27FC236}">
                <a16:creationId xmlns:a16="http://schemas.microsoft.com/office/drawing/2014/main" id="{BB27F69A-EAD5-50B8-2E05-6BA817FB8294}"/>
              </a:ext>
            </a:extLst>
          </p:cNvPr>
          <p:cNvSpPr txBox="1">
            <a:spLocks/>
          </p:cNvSpPr>
          <p:nvPr/>
        </p:nvSpPr>
        <p:spPr>
          <a:xfrm>
            <a:off x="1143000" y="800100"/>
            <a:ext cx="7104190" cy="62517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>
              <a:defRPr sz="5650" b="0" i="0">
                <a:solidFill>
                  <a:srgbClr val="03534A"/>
                </a:solidFill>
                <a:latin typeface="Arial Black"/>
                <a:ea typeface="+mj-ea"/>
                <a:cs typeface="Arial Black"/>
              </a:defRPr>
            </a:lvl1pPr>
          </a:lstStyle>
          <a:p>
            <a:pPr marL="12700">
              <a:spcBef>
                <a:spcPts val="135"/>
              </a:spcBef>
            </a:pPr>
            <a:r>
              <a:rPr lang="en-HK" sz="3950" spc="-120"/>
              <a:t>REFERENCES </a:t>
            </a:r>
            <a:endParaRPr lang="en-HK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</TotalTime>
  <Words>1448</Words>
  <Application>Microsoft Office PowerPoint</Application>
  <PresentationFormat>Custom</PresentationFormat>
  <Paragraphs>153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Arial Black</vt:lpstr>
      <vt:lpstr>Calibri</vt:lpstr>
      <vt:lpstr>Lucida Sans Unicode</vt:lpstr>
      <vt:lpstr>Office Theme</vt:lpstr>
      <vt:lpstr>PowerPoint Presentation</vt:lpstr>
      <vt:lpstr>DICKSON CONCEPTS – COMPANY BACKGROUND</vt:lpstr>
      <vt:lpstr>OVERVIEW OF CHANGE INITIATIVE</vt:lpstr>
      <vt:lpstr>FORCES DRIVING STRATEGIC CHANGE</vt:lpstr>
      <vt:lpstr>FINANCIAL INDICATORS &amp; OUTCOMES (FY2024)</vt:lpstr>
      <vt:lpstr>FINANCIAL INTERPRETATION &amp;  CHANGE IMPLICATIONS</vt:lpstr>
      <vt:lpstr>PROFITABILITY &amp; EFFICIENCY METRICS</vt:lpstr>
      <vt:lpstr>PowerPoint Presentation</vt:lpstr>
      <vt:lpstr>BARRIERS AND RESISTANCE TO CHANGE</vt:lpstr>
      <vt:lpstr>ROLE OF LEADERSHIP  IN THE CHANGE</vt:lpstr>
      <vt:lpstr>BRAND STRENGTH AND POSITIONING</vt:lpstr>
      <vt:lpstr>KEY ISSUES IDENTIFIED</vt:lpstr>
      <vt:lpstr>CONCLUSION AND REFLECTION</vt:lpstr>
      <vt:lpstr>REFERENCES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Jay Lee</dc:creator>
  <cp:keywords/>
  <cp:lastModifiedBy>Jay Lee</cp:lastModifiedBy>
  <cp:revision>14</cp:revision>
  <cp:lastPrinted>2025-04-10T02:55:04Z</cp:lastPrinted>
  <dcterms:created xsi:type="dcterms:W3CDTF">2025-04-08T23:39:42Z</dcterms:created>
  <dcterms:modified xsi:type="dcterms:W3CDTF">2025-04-11T09:15:06Z</dcterms:modified>
</cp:coreProperties>
</file>