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4" r:id="rId3"/>
    <p:sldId id="257" r:id="rId4"/>
    <p:sldId id="258" r:id="rId5"/>
    <p:sldId id="259" r:id="rId6"/>
    <p:sldId id="260" r:id="rId7"/>
    <p:sldId id="262" r:id="rId8"/>
    <p:sldId id="263" r:id="rId9"/>
    <p:sldId id="265" r:id="rId10"/>
    <p:sldId id="266" r:id="rId11"/>
    <p:sldId id="267"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35" autoAdjust="0"/>
    <p:restoredTop sz="94660"/>
  </p:normalViewPr>
  <p:slideViewPr>
    <p:cSldViewPr snapToGrid="0">
      <p:cViewPr varScale="1">
        <p:scale>
          <a:sx n="68" d="100"/>
          <a:sy n="68" d="100"/>
        </p:scale>
        <p:origin x="78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6E8044-4019-4724-A37C-7AAF893E71F5}" type="datetimeFigureOut">
              <a:rPr lang="en-US" smtClean="0"/>
              <a:t>6/11/2020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671C52-4849-422B-B944-C27F13F924F1}" type="slidenum">
              <a:rPr lang="en-US" smtClean="0"/>
              <a:t>‹#›</a:t>
            </a:fld>
            <a:endParaRPr lang="en-US"/>
          </a:p>
        </p:txBody>
      </p:sp>
    </p:spTree>
    <p:extLst>
      <p:ext uri="{BB962C8B-B14F-4D97-AF65-F5344CB8AC3E}">
        <p14:creationId xmlns:p14="http://schemas.microsoft.com/office/powerpoint/2010/main" val="760985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Iliad and the Odyssey, dating to approximately 800BCE-750BCE, presented not the three Gorgons that would become standard in later myth, but only one Gorgon</a:t>
            </a:r>
            <a:endParaRPr lang="en-US" dirty="0"/>
          </a:p>
        </p:txBody>
      </p:sp>
      <p:sp>
        <p:nvSpPr>
          <p:cNvPr id="4" name="Slide Number Placeholder 3"/>
          <p:cNvSpPr>
            <a:spLocks noGrp="1"/>
          </p:cNvSpPr>
          <p:nvPr>
            <p:ph type="sldNum" sz="quarter" idx="5"/>
          </p:nvPr>
        </p:nvSpPr>
        <p:spPr/>
        <p:txBody>
          <a:bodyPr/>
          <a:lstStyle/>
          <a:p>
            <a:fld id="{9B671C52-4849-422B-B944-C27F13F924F1}" type="slidenum">
              <a:rPr lang="en-US" smtClean="0"/>
              <a:t>3</a:t>
            </a:fld>
            <a:endParaRPr lang="en-US"/>
          </a:p>
        </p:txBody>
      </p:sp>
    </p:spTree>
    <p:extLst>
      <p:ext uri="{BB962C8B-B14F-4D97-AF65-F5344CB8AC3E}">
        <p14:creationId xmlns:p14="http://schemas.microsoft.com/office/powerpoint/2010/main" val="2584835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3A76-9D84-4F44-9220-4753FF7834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D735023-6811-4373-8E79-52AAB23429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4FA98B4-519B-4DF7-8528-DAC384B34B13}"/>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5" name="Footer Placeholder 4">
            <a:extLst>
              <a:ext uri="{FF2B5EF4-FFF2-40B4-BE49-F238E27FC236}">
                <a16:creationId xmlns:a16="http://schemas.microsoft.com/office/drawing/2014/main" id="{DAE742A5-3DE7-4AA8-A0DF-5802630795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166C8C-C283-42AE-980D-8C456E815F2E}"/>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821941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0C27A-B456-4C33-8372-CBE852BAE25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27E90A-18CE-42A9-8FED-EE3C4D701A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7E553E-B27B-4BFE-B8F7-AA57FAE9E819}"/>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5" name="Footer Placeholder 4">
            <a:extLst>
              <a:ext uri="{FF2B5EF4-FFF2-40B4-BE49-F238E27FC236}">
                <a16:creationId xmlns:a16="http://schemas.microsoft.com/office/drawing/2014/main" id="{313D4F6F-E2AE-4A9C-9AA5-99048F7F99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B768E9-4658-49BB-85D7-33731FCF3FFB}"/>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44218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33E4C-5147-47F5-A931-E5130DB910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B9D81D6-A140-4729-A1E2-99B15F02D0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2F01D6-1825-4D15-A383-C4632D129659}"/>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5" name="Footer Placeholder 4">
            <a:extLst>
              <a:ext uri="{FF2B5EF4-FFF2-40B4-BE49-F238E27FC236}">
                <a16:creationId xmlns:a16="http://schemas.microsoft.com/office/drawing/2014/main" id="{9BD8FEAA-E140-4F63-856B-A051437700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BB5927-D3C8-47A7-A79D-C4C0EE0156AC}"/>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3679209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42231-0BF3-4966-89C4-EC7E37A37A7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BD0EA6-0234-4271-B20D-C5853DF7B4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B19CA2C-2B5E-46F0-98C5-EF28742BCB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0343DA2-CF65-42FF-839F-16EDDF0394F6}"/>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6" name="Footer Placeholder 5">
            <a:extLst>
              <a:ext uri="{FF2B5EF4-FFF2-40B4-BE49-F238E27FC236}">
                <a16:creationId xmlns:a16="http://schemas.microsoft.com/office/drawing/2014/main" id="{016A7B3B-335B-4158-9058-DDB5CEB999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7A5DEF-5F25-43F7-A961-75290B1189F6}"/>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627330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5AB7-1C77-4BC3-B5F9-B2CCABCCCE7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3803B93-9F8A-4190-AC18-1A6BE0D61B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6115C3-9312-46C0-B599-4362D07A32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AD438E5-DA3F-4511-8E6F-F6EFB01433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419D90-F997-4C21-9039-40D0E2E1F2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02818BD-7931-4867-9696-186DF7E4A03A}"/>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8" name="Footer Placeholder 7">
            <a:extLst>
              <a:ext uri="{FF2B5EF4-FFF2-40B4-BE49-F238E27FC236}">
                <a16:creationId xmlns:a16="http://schemas.microsoft.com/office/drawing/2014/main" id="{452542F1-47B8-4F12-9BE0-560086588C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89B826-0E21-4465-874C-FB44BACCE702}"/>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2186238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212E8-806C-4334-B688-6189364D96E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04F040-7F20-4EC0-9392-DFFDE41996EA}"/>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4" name="Footer Placeholder 3">
            <a:extLst>
              <a:ext uri="{FF2B5EF4-FFF2-40B4-BE49-F238E27FC236}">
                <a16:creationId xmlns:a16="http://schemas.microsoft.com/office/drawing/2014/main" id="{0FC8D3AA-9E58-4121-9711-2F4C95D5A3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C2CFFF1-0B07-488C-B750-783AA1E2DFD3}"/>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3163533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617687-3F0F-4E7C-9426-EB3454B23D68}"/>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3" name="Footer Placeholder 2">
            <a:extLst>
              <a:ext uri="{FF2B5EF4-FFF2-40B4-BE49-F238E27FC236}">
                <a16:creationId xmlns:a16="http://schemas.microsoft.com/office/drawing/2014/main" id="{CD8C15B9-EAB7-47B1-A14D-E8BDBBFE292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378A661-D429-4132-AE12-4DF91E1B641A}"/>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549692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106AC-F14D-4D1B-B80B-0AFC054AF6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0D8EC94-675F-4C7C-857F-CB13F5C7B1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CC2B80-45BA-4C77-AF12-9237C852B4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4777FC-59F0-4BF7-880D-1D3E0E0F4530}"/>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6" name="Footer Placeholder 5">
            <a:extLst>
              <a:ext uri="{FF2B5EF4-FFF2-40B4-BE49-F238E27FC236}">
                <a16:creationId xmlns:a16="http://schemas.microsoft.com/office/drawing/2014/main" id="{FFCC967A-57A9-41A9-AE96-1939870414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38252A-2C50-4776-A6D0-303A64D2CD7C}"/>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39635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BE365-F74E-4FEC-B4E8-EC09E76578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313838F-0653-48DC-9423-7EA847E843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87D7BF8-BA36-41DE-B215-9B4C132727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B28FC0-0F34-40BE-AFE5-63C37982D4C9}"/>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6" name="Footer Placeholder 5">
            <a:extLst>
              <a:ext uri="{FF2B5EF4-FFF2-40B4-BE49-F238E27FC236}">
                <a16:creationId xmlns:a16="http://schemas.microsoft.com/office/drawing/2014/main" id="{ADEE8906-A67D-47DF-A8EF-9BEC84876A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E64250-81D8-4DC1-BDCC-8902F71FFE43}"/>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2511159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1FA70-C857-47A3-98D3-E758AA9C82B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35869C9-AB79-4191-98DF-FB9F1E7FF1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9F78F9-FA0B-4388-BC4A-08E43BBA9ACD}"/>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5" name="Footer Placeholder 4">
            <a:extLst>
              <a:ext uri="{FF2B5EF4-FFF2-40B4-BE49-F238E27FC236}">
                <a16:creationId xmlns:a16="http://schemas.microsoft.com/office/drawing/2014/main" id="{0D3A2404-4916-414E-BECC-1D1D3D0D99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5972C-16E1-4DDD-A144-275091D13A7C}"/>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3700755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F22582-1DEB-4C37-8C55-05B0E22CA2A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ED7C08-02C0-4D40-9AC5-33A3E0B030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038105-6B44-4B0B-AF73-A68A459C64D1}"/>
              </a:ext>
            </a:extLst>
          </p:cNvPr>
          <p:cNvSpPr>
            <a:spLocks noGrp="1"/>
          </p:cNvSpPr>
          <p:nvPr>
            <p:ph type="dt" sz="half" idx="10"/>
          </p:nvPr>
        </p:nvSpPr>
        <p:spPr/>
        <p:txBody>
          <a:bodyPr/>
          <a:lstStyle/>
          <a:p>
            <a:fld id="{472ACEE7-395A-404B-8993-715759F3EC6F}" type="datetimeFigureOut">
              <a:rPr lang="en-US" smtClean="0"/>
              <a:t>6/5/2020</a:t>
            </a:fld>
            <a:endParaRPr lang="en-US"/>
          </a:p>
        </p:txBody>
      </p:sp>
      <p:sp>
        <p:nvSpPr>
          <p:cNvPr id="5" name="Footer Placeholder 4">
            <a:extLst>
              <a:ext uri="{FF2B5EF4-FFF2-40B4-BE49-F238E27FC236}">
                <a16:creationId xmlns:a16="http://schemas.microsoft.com/office/drawing/2014/main" id="{26CB8895-181F-4212-9870-572576B2C0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1938E4-A27C-489B-9DED-BB016F746342}"/>
              </a:ext>
            </a:extLst>
          </p:cNvPr>
          <p:cNvSpPr>
            <a:spLocks noGrp="1"/>
          </p:cNvSpPr>
          <p:nvPr>
            <p:ph type="sldNum" sz="quarter" idx="12"/>
          </p:nvPr>
        </p:nvSpPr>
        <p:spPr/>
        <p:txBody>
          <a:bodyPr/>
          <a:lstStyle/>
          <a:p>
            <a:fld id="{1A67C04A-0DDF-4A48-9B12-8843584FCEC5}" type="slidenum">
              <a:rPr lang="en-US" smtClean="0"/>
              <a:t>‹#›</a:t>
            </a:fld>
            <a:endParaRPr lang="en-US"/>
          </a:p>
        </p:txBody>
      </p:sp>
    </p:spTree>
    <p:extLst>
      <p:ext uri="{BB962C8B-B14F-4D97-AF65-F5344CB8AC3E}">
        <p14:creationId xmlns:p14="http://schemas.microsoft.com/office/powerpoint/2010/main" val="3006533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805B3E-BABC-41C9-AC4E-AA2F86D17A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E4E2E1D-2D5C-4323-BE25-B1B752C2F2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2ADDA1-0BD8-467D-898B-42110CF261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2ACEE7-395A-404B-8993-715759F3EC6F}" type="datetimeFigureOut">
              <a:rPr lang="en-US" smtClean="0"/>
              <a:t>6/5/2020</a:t>
            </a:fld>
            <a:endParaRPr lang="en-US"/>
          </a:p>
        </p:txBody>
      </p:sp>
      <p:sp>
        <p:nvSpPr>
          <p:cNvPr id="5" name="Footer Placeholder 4">
            <a:extLst>
              <a:ext uri="{FF2B5EF4-FFF2-40B4-BE49-F238E27FC236}">
                <a16:creationId xmlns:a16="http://schemas.microsoft.com/office/drawing/2014/main" id="{BA63AF2A-4292-4D64-BBBB-B5715391DB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01A82F-152A-4F3F-B2F5-BDDBBD8950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67C04A-0DDF-4A48-9B12-8843584FCEC5}" type="slidenum">
              <a:rPr lang="en-US" smtClean="0"/>
              <a:t>‹#›</a:t>
            </a:fld>
            <a:endParaRPr lang="en-US"/>
          </a:p>
        </p:txBody>
      </p:sp>
    </p:spTree>
    <p:extLst>
      <p:ext uri="{BB962C8B-B14F-4D97-AF65-F5344CB8AC3E}">
        <p14:creationId xmlns:p14="http://schemas.microsoft.com/office/powerpoint/2010/main" val="15739083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26" Type="http://schemas.openxmlformats.org/officeDocument/2006/relationships/image" Target="../media/image24.png"/><Relationship Id="rId3" Type="http://schemas.openxmlformats.org/officeDocument/2006/relationships/slideLayout" Target="../slideLayouts/slideLayout1.xml"/><Relationship Id="rId21" Type="http://schemas.openxmlformats.org/officeDocument/2006/relationships/image" Target="../media/image19.png"/><Relationship Id="rId7" Type="http://schemas.openxmlformats.org/officeDocument/2006/relationships/image" Target="../media/image5.jpeg"/><Relationship Id="rId12" Type="http://schemas.openxmlformats.org/officeDocument/2006/relationships/image" Target="../media/image10.png"/><Relationship Id="rId17" Type="http://schemas.openxmlformats.org/officeDocument/2006/relationships/image" Target="../media/image15.png"/><Relationship Id="rId25" Type="http://schemas.openxmlformats.org/officeDocument/2006/relationships/image" Target="../media/image23.png"/><Relationship Id="rId2" Type="http://schemas.openxmlformats.org/officeDocument/2006/relationships/audio" Target="../media/media1.m4a"/><Relationship Id="rId16" Type="http://schemas.openxmlformats.org/officeDocument/2006/relationships/image" Target="../media/image14.png"/><Relationship Id="rId20" Type="http://schemas.openxmlformats.org/officeDocument/2006/relationships/image" Target="../media/image18.png"/><Relationship Id="rId29" Type="http://schemas.openxmlformats.org/officeDocument/2006/relationships/image" Target="../media/image27.png"/><Relationship Id="rId1" Type="http://schemas.microsoft.com/office/2007/relationships/media" Target="../media/media1.m4a"/><Relationship Id="rId6" Type="http://schemas.openxmlformats.org/officeDocument/2006/relationships/image" Target="../media/image4.png"/><Relationship Id="rId11" Type="http://schemas.openxmlformats.org/officeDocument/2006/relationships/image" Target="../media/image9.png"/><Relationship Id="rId24" Type="http://schemas.openxmlformats.org/officeDocument/2006/relationships/image" Target="../media/image22.png"/><Relationship Id="rId5" Type="http://schemas.openxmlformats.org/officeDocument/2006/relationships/image" Target="../media/image3.png"/><Relationship Id="rId15" Type="http://schemas.openxmlformats.org/officeDocument/2006/relationships/image" Target="../media/image13.png"/><Relationship Id="rId23" Type="http://schemas.openxmlformats.org/officeDocument/2006/relationships/image" Target="../media/image21.png"/><Relationship Id="rId28" Type="http://schemas.openxmlformats.org/officeDocument/2006/relationships/image" Target="../media/image26.svg"/><Relationship Id="rId10" Type="http://schemas.openxmlformats.org/officeDocument/2006/relationships/image" Target="../media/image8.png"/><Relationship Id="rId19" Type="http://schemas.openxmlformats.org/officeDocument/2006/relationships/image" Target="../media/image17.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7.png"/><Relationship Id="rId4" Type="http://schemas.openxmlformats.org/officeDocument/2006/relationships/image" Target="../media/image28.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7.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7.png"/><Relationship Id="rId5" Type="http://schemas.openxmlformats.org/officeDocument/2006/relationships/image" Target="../media/image30.svg"/><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slideLayout" Target="../slideLayouts/slideLayout2.xml"/><Relationship Id="rId7" Type="http://schemas.openxmlformats.org/officeDocument/2006/relationships/image" Target="../media/image3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28.jpeg"/><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7.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6.jpeg"/><Relationship Id="rId5" Type="http://schemas.openxmlformats.org/officeDocument/2006/relationships/image" Target="../media/image19.png"/><Relationship Id="rId4" Type="http://schemas.openxmlformats.org/officeDocument/2006/relationships/image" Target="../media/image35.jpeg"/></Relationships>
</file>

<file path=ppt/slides/_rels/slide1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tile tx="0" ty="0" sx="100000" sy="100000" flip="none" algn="tl"/>
        </a:blip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293D12F4-1EA8-4DC2-93E8-D2C2CE422651}"/>
              </a:ext>
            </a:extLst>
          </p:cNvPr>
          <p:cNvPicPr>
            <a:picLocks noChangeAspect="1"/>
          </p:cNvPicPr>
          <p:nvPr/>
        </p:nvPicPr>
        <p:blipFill rotWithShape="1">
          <a:blip r:embed="rId5"/>
          <a:srcRect l="14207" t="21836" r="14207" b="23865"/>
          <a:stretch/>
        </p:blipFill>
        <p:spPr>
          <a:xfrm>
            <a:off x="1272208" y="5381755"/>
            <a:ext cx="1470991" cy="1476245"/>
          </a:xfrm>
          <a:prstGeom prst="rect">
            <a:avLst/>
          </a:prstGeom>
        </p:spPr>
      </p:pic>
      <p:sp>
        <p:nvSpPr>
          <p:cNvPr id="2" name="Title 1">
            <a:extLst>
              <a:ext uri="{FF2B5EF4-FFF2-40B4-BE49-F238E27FC236}">
                <a16:creationId xmlns:a16="http://schemas.microsoft.com/office/drawing/2014/main" id="{BD60BF22-C7F5-472C-997C-F9367F06E306}"/>
              </a:ext>
            </a:extLst>
          </p:cNvPr>
          <p:cNvSpPr>
            <a:spLocks noGrp="1"/>
          </p:cNvSpPr>
          <p:nvPr>
            <p:ph type="ctrTitle"/>
          </p:nvPr>
        </p:nvSpPr>
        <p:spPr>
          <a:xfrm>
            <a:off x="1523999" y="1555755"/>
            <a:ext cx="9144000" cy="2387600"/>
          </a:xfrm>
        </p:spPr>
        <p:txBody>
          <a:bodyPr>
            <a:normAutofit/>
          </a:bodyPr>
          <a:lstStyle/>
          <a:p>
            <a:r>
              <a:rPr lang="en-US" sz="8000" b="1" dirty="0">
                <a:latin typeface="Gabriola" panose="04040605051002020D02" pitchFamily="82" charset="0"/>
                <a:ea typeface="STXingkai" panose="020B0503020204020204" pitchFamily="2" charset="-122"/>
              </a:rPr>
              <a:t>Representations of Medusa by the Greek and Romans</a:t>
            </a:r>
          </a:p>
        </p:txBody>
      </p:sp>
      <p:sp>
        <p:nvSpPr>
          <p:cNvPr id="3" name="Subtitle 2">
            <a:extLst>
              <a:ext uri="{FF2B5EF4-FFF2-40B4-BE49-F238E27FC236}">
                <a16:creationId xmlns:a16="http://schemas.microsoft.com/office/drawing/2014/main" id="{238953E7-9695-41F7-A844-7F515357B694}"/>
              </a:ext>
            </a:extLst>
          </p:cNvPr>
          <p:cNvSpPr>
            <a:spLocks noGrp="1"/>
          </p:cNvSpPr>
          <p:nvPr>
            <p:ph type="subTitle" idx="1"/>
          </p:nvPr>
        </p:nvSpPr>
        <p:spPr>
          <a:xfrm>
            <a:off x="1523999" y="4489933"/>
            <a:ext cx="9144000" cy="466380"/>
          </a:xfrm>
        </p:spPr>
        <p:txBody>
          <a:bodyPr/>
          <a:lstStyle/>
          <a:p>
            <a:r>
              <a:rPr lang="en-US" dirty="0">
                <a:latin typeface="Gabriola" panose="04040605051002020D02" pitchFamily="82" charset="0"/>
              </a:rPr>
              <a:t>By: Sadie Glenn</a:t>
            </a:r>
          </a:p>
        </p:txBody>
      </p:sp>
      <p:pic>
        <p:nvPicPr>
          <p:cNvPr id="24" name="Picture 23">
            <a:extLst>
              <a:ext uri="{FF2B5EF4-FFF2-40B4-BE49-F238E27FC236}">
                <a16:creationId xmlns:a16="http://schemas.microsoft.com/office/drawing/2014/main" id="{8DF9D6DE-6EC0-4A74-957E-3166F86D9D89}"/>
              </a:ext>
            </a:extLst>
          </p:cNvPr>
          <p:cNvPicPr>
            <a:picLocks noChangeAspect="1"/>
          </p:cNvPicPr>
          <p:nvPr/>
        </p:nvPicPr>
        <p:blipFill rotWithShape="1">
          <a:blip r:embed="rId6"/>
          <a:srcRect l="23121" t="22030" r="23122" b="25217"/>
          <a:stretch/>
        </p:blipFill>
        <p:spPr>
          <a:xfrm>
            <a:off x="0" y="5386334"/>
            <a:ext cx="1272209" cy="1471666"/>
          </a:xfrm>
          <a:prstGeom prst="rect">
            <a:avLst/>
          </a:prstGeom>
        </p:spPr>
      </p:pic>
      <p:pic>
        <p:nvPicPr>
          <p:cNvPr id="1026" name="Picture 2" descr="Terracotta pelike (jar)">
            <a:extLst>
              <a:ext uri="{FF2B5EF4-FFF2-40B4-BE49-F238E27FC236}">
                <a16:creationId xmlns:a16="http://schemas.microsoft.com/office/drawing/2014/main" id="{7724D42F-D5CE-4526-B9A0-DD9786D1912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9963" b="10750"/>
          <a:stretch/>
        </p:blipFill>
        <p:spPr bwMode="auto">
          <a:xfrm>
            <a:off x="2743199" y="5381755"/>
            <a:ext cx="1470991" cy="1499163"/>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EE5BA0F0-79D6-4B68-A6B2-180A634414D2}"/>
              </a:ext>
            </a:extLst>
          </p:cNvPr>
          <p:cNvPicPr>
            <a:picLocks noChangeAspect="1"/>
          </p:cNvPicPr>
          <p:nvPr/>
        </p:nvPicPr>
        <p:blipFill rotWithShape="1">
          <a:blip r:embed="rId8"/>
          <a:srcRect t="9277" b="8984"/>
          <a:stretch/>
        </p:blipFill>
        <p:spPr>
          <a:xfrm>
            <a:off x="4214189" y="5384996"/>
            <a:ext cx="1470992" cy="1515600"/>
          </a:xfrm>
          <a:prstGeom prst="rect">
            <a:avLst/>
          </a:prstGeom>
        </p:spPr>
      </p:pic>
      <p:pic>
        <p:nvPicPr>
          <p:cNvPr id="26" name="Picture 25">
            <a:extLst>
              <a:ext uri="{FF2B5EF4-FFF2-40B4-BE49-F238E27FC236}">
                <a16:creationId xmlns:a16="http://schemas.microsoft.com/office/drawing/2014/main" id="{DC75E279-DF19-43A9-805C-BBD20F89C22E}"/>
              </a:ext>
            </a:extLst>
          </p:cNvPr>
          <p:cNvPicPr>
            <a:picLocks noChangeAspect="1"/>
          </p:cNvPicPr>
          <p:nvPr/>
        </p:nvPicPr>
        <p:blipFill rotWithShape="1">
          <a:blip r:embed="rId9"/>
          <a:srcRect l="22319" t="13526" r="22319" b="14010"/>
          <a:stretch/>
        </p:blipFill>
        <p:spPr>
          <a:xfrm>
            <a:off x="5685180" y="5381755"/>
            <a:ext cx="1527147" cy="1499163"/>
          </a:xfrm>
          <a:prstGeom prst="rect">
            <a:avLst/>
          </a:prstGeom>
        </p:spPr>
      </p:pic>
      <p:pic>
        <p:nvPicPr>
          <p:cNvPr id="27" name="Picture 26">
            <a:extLst>
              <a:ext uri="{FF2B5EF4-FFF2-40B4-BE49-F238E27FC236}">
                <a16:creationId xmlns:a16="http://schemas.microsoft.com/office/drawing/2014/main" id="{D0E87CA6-A013-4722-8E84-E0686119A44D}"/>
              </a:ext>
            </a:extLst>
          </p:cNvPr>
          <p:cNvPicPr>
            <a:picLocks noChangeAspect="1"/>
          </p:cNvPicPr>
          <p:nvPr/>
        </p:nvPicPr>
        <p:blipFill rotWithShape="1">
          <a:blip r:embed="rId10"/>
          <a:srcRect l="16087" t="11981" r="17101" b="13430"/>
          <a:stretch/>
        </p:blipFill>
        <p:spPr>
          <a:xfrm flipH="1">
            <a:off x="7212327" y="5371915"/>
            <a:ext cx="1813952" cy="1518841"/>
          </a:xfrm>
          <a:prstGeom prst="rect">
            <a:avLst/>
          </a:prstGeom>
        </p:spPr>
      </p:pic>
      <p:pic>
        <p:nvPicPr>
          <p:cNvPr id="28" name="Picture 27">
            <a:extLst>
              <a:ext uri="{FF2B5EF4-FFF2-40B4-BE49-F238E27FC236}">
                <a16:creationId xmlns:a16="http://schemas.microsoft.com/office/drawing/2014/main" id="{DF69B34D-264C-474C-8465-0BCECF182CBB}"/>
              </a:ext>
            </a:extLst>
          </p:cNvPr>
          <p:cNvPicPr>
            <a:picLocks noChangeAspect="1"/>
          </p:cNvPicPr>
          <p:nvPr/>
        </p:nvPicPr>
        <p:blipFill rotWithShape="1">
          <a:blip r:embed="rId11"/>
          <a:srcRect l="13334" t="9662" r="15362" b="11110"/>
          <a:stretch/>
        </p:blipFill>
        <p:spPr>
          <a:xfrm>
            <a:off x="9026279" y="5381755"/>
            <a:ext cx="1771494" cy="1476245"/>
          </a:xfrm>
          <a:prstGeom prst="rect">
            <a:avLst/>
          </a:prstGeom>
        </p:spPr>
      </p:pic>
      <p:pic>
        <p:nvPicPr>
          <p:cNvPr id="29" name="Picture 28">
            <a:extLst>
              <a:ext uri="{FF2B5EF4-FFF2-40B4-BE49-F238E27FC236}">
                <a16:creationId xmlns:a16="http://schemas.microsoft.com/office/drawing/2014/main" id="{E4E5C594-D862-4E81-B493-B04C07DBFC9F}"/>
              </a:ext>
            </a:extLst>
          </p:cNvPr>
          <p:cNvPicPr>
            <a:picLocks noChangeAspect="1"/>
          </p:cNvPicPr>
          <p:nvPr/>
        </p:nvPicPr>
        <p:blipFill rotWithShape="1">
          <a:blip r:embed="rId12"/>
          <a:srcRect l="2274" t="12947" r="4585" b="13237"/>
          <a:stretch/>
        </p:blipFill>
        <p:spPr>
          <a:xfrm>
            <a:off x="10793118" y="5396146"/>
            <a:ext cx="1398882" cy="1470378"/>
          </a:xfrm>
          <a:prstGeom prst="rect">
            <a:avLst/>
          </a:prstGeom>
        </p:spPr>
      </p:pic>
      <p:pic>
        <p:nvPicPr>
          <p:cNvPr id="30" name="Picture 29">
            <a:extLst>
              <a:ext uri="{FF2B5EF4-FFF2-40B4-BE49-F238E27FC236}">
                <a16:creationId xmlns:a16="http://schemas.microsoft.com/office/drawing/2014/main" id="{1E83C1D7-2FD7-48FF-9799-1AD9338A7DDA}"/>
              </a:ext>
            </a:extLst>
          </p:cNvPr>
          <p:cNvPicPr>
            <a:picLocks noChangeAspect="1"/>
          </p:cNvPicPr>
          <p:nvPr/>
        </p:nvPicPr>
        <p:blipFill rotWithShape="1">
          <a:blip r:embed="rId13"/>
          <a:srcRect l="18680" t="10628" r="17513" b="8792"/>
          <a:stretch/>
        </p:blipFill>
        <p:spPr>
          <a:xfrm>
            <a:off x="10793116" y="4005375"/>
            <a:ext cx="1398883" cy="1383575"/>
          </a:xfrm>
          <a:prstGeom prst="rect">
            <a:avLst/>
          </a:prstGeom>
        </p:spPr>
      </p:pic>
      <p:pic>
        <p:nvPicPr>
          <p:cNvPr id="31" name="Picture 30">
            <a:extLst>
              <a:ext uri="{FF2B5EF4-FFF2-40B4-BE49-F238E27FC236}">
                <a16:creationId xmlns:a16="http://schemas.microsoft.com/office/drawing/2014/main" id="{527E9A2F-22CD-4CD1-B9C3-D3F78FD4C751}"/>
              </a:ext>
            </a:extLst>
          </p:cNvPr>
          <p:cNvPicPr>
            <a:picLocks noChangeAspect="1"/>
          </p:cNvPicPr>
          <p:nvPr/>
        </p:nvPicPr>
        <p:blipFill rotWithShape="1">
          <a:blip r:embed="rId14"/>
          <a:srcRect l="12493" t="14879" r="11116" b="12270"/>
          <a:stretch/>
        </p:blipFill>
        <p:spPr>
          <a:xfrm>
            <a:off x="10793115" y="2616880"/>
            <a:ext cx="1398884" cy="1383575"/>
          </a:xfrm>
          <a:prstGeom prst="rect">
            <a:avLst/>
          </a:prstGeom>
        </p:spPr>
      </p:pic>
      <p:pic>
        <p:nvPicPr>
          <p:cNvPr id="1027" name="Picture 1026">
            <a:extLst>
              <a:ext uri="{FF2B5EF4-FFF2-40B4-BE49-F238E27FC236}">
                <a16:creationId xmlns:a16="http://schemas.microsoft.com/office/drawing/2014/main" id="{BF43EB18-CDA6-47CF-AEA2-F81B1F59ED4E}"/>
              </a:ext>
            </a:extLst>
          </p:cNvPr>
          <p:cNvPicPr>
            <a:picLocks noChangeAspect="1"/>
          </p:cNvPicPr>
          <p:nvPr/>
        </p:nvPicPr>
        <p:blipFill rotWithShape="1">
          <a:blip r:embed="rId15"/>
          <a:srcRect l="10580" t="7728" r="13879" b="6087"/>
          <a:stretch/>
        </p:blipFill>
        <p:spPr>
          <a:xfrm>
            <a:off x="10793116" y="1387151"/>
            <a:ext cx="1398884" cy="1196973"/>
          </a:xfrm>
          <a:prstGeom prst="rect">
            <a:avLst/>
          </a:prstGeom>
        </p:spPr>
      </p:pic>
      <p:pic>
        <p:nvPicPr>
          <p:cNvPr id="1028" name="Picture 1027">
            <a:extLst>
              <a:ext uri="{FF2B5EF4-FFF2-40B4-BE49-F238E27FC236}">
                <a16:creationId xmlns:a16="http://schemas.microsoft.com/office/drawing/2014/main" id="{A4239960-11BD-450F-8F69-61B4F29E6AF5}"/>
              </a:ext>
            </a:extLst>
          </p:cNvPr>
          <p:cNvPicPr>
            <a:picLocks noChangeAspect="1"/>
          </p:cNvPicPr>
          <p:nvPr/>
        </p:nvPicPr>
        <p:blipFill rotWithShape="1">
          <a:blip r:embed="rId16"/>
          <a:srcRect l="13414" t="14493" r="12337" b="12464"/>
          <a:stretch/>
        </p:blipFill>
        <p:spPr>
          <a:xfrm>
            <a:off x="10793115" y="0"/>
            <a:ext cx="1398885" cy="1387151"/>
          </a:xfrm>
          <a:prstGeom prst="rect">
            <a:avLst/>
          </a:prstGeom>
        </p:spPr>
      </p:pic>
      <p:pic>
        <p:nvPicPr>
          <p:cNvPr id="1029" name="Picture 1028">
            <a:extLst>
              <a:ext uri="{FF2B5EF4-FFF2-40B4-BE49-F238E27FC236}">
                <a16:creationId xmlns:a16="http://schemas.microsoft.com/office/drawing/2014/main" id="{65D560DF-0DDC-4643-A681-40904C0D5F36}"/>
              </a:ext>
            </a:extLst>
          </p:cNvPr>
          <p:cNvPicPr>
            <a:picLocks noChangeAspect="1"/>
          </p:cNvPicPr>
          <p:nvPr/>
        </p:nvPicPr>
        <p:blipFill rotWithShape="1">
          <a:blip r:embed="rId17"/>
          <a:srcRect l="9716" t="6185" r="9261" b="7246"/>
          <a:stretch/>
        </p:blipFill>
        <p:spPr>
          <a:xfrm>
            <a:off x="9088836" y="-11954"/>
            <a:ext cx="1704278" cy="1432489"/>
          </a:xfrm>
          <a:prstGeom prst="rect">
            <a:avLst/>
          </a:prstGeom>
        </p:spPr>
      </p:pic>
      <p:pic>
        <p:nvPicPr>
          <p:cNvPr id="1030" name="Picture 1029">
            <a:extLst>
              <a:ext uri="{FF2B5EF4-FFF2-40B4-BE49-F238E27FC236}">
                <a16:creationId xmlns:a16="http://schemas.microsoft.com/office/drawing/2014/main" id="{CB94D48D-FD16-41D3-B532-44FE4907570F}"/>
              </a:ext>
            </a:extLst>
          </p:cNvPr>
          <p:cNvPicPr>
            <a:picLocks noChangeAspect="1"/>
          </p:cNvPicPr>
          <p:nvPr/>
        </p:nvPicPr>
        <p:blipFill rotWithShape="1">
          <a:blip r:embed="rId18"/>
          <a:srcRect l="11449" t="10048" r="11594" b="17574"/>
          <a:stretch/>
        </p:blipFill>
        <p:spPr>
          <a:xfrm>
            <a:off x="7084636" y="4873"/>
            <a:ext cx="2006944" cy="1415661"/>
          </a:xfrm>
          <a:prstGeom prst="rect">
            <a:avLst/>
          </a:prstGeom>
        </p:spPr>
      </p:pic>
      <p:pic>
        <p:nvPicPr>
          <p:cNvPr id="1031" name="Picture 1030">
            <a:extLst>
              <a:ext uri="{FF2B5EF4-FFF2-40B4-BE49-F238E27FC236}">
                <a16:creationId xmlns:a16="http://schemas.microsoft.com/office/drawing/2014/main" id="{88F55CE8-FFFF-4F43-A234-11F5DDE2196B}"/>
              </a:ext>
            </a:extLst>
          </p:cNvPr>
          <p:cNvPicPr>
            <a:picLocks noChangeAspect="1"/>
          </p:cNvPicPr>
          <p:nvPr/>
        </p:nvPicPr>
        <p:blipFill rotWithShape="1">
          <a:blip r:embed="rId19"/>
          <a:srcRect l="13691" t="6644" r="13048" b="11385"/>
          <a:stretch/>
        </p:blipFill>
        <p:spPr>
          <a:xfrm>
            <a:off x="5370822" y="-11953"/>
            <a:ext cx="1713811" cy="1432488"/>
          </a:xfrm>
          <a:prstGeom prst="rect">
            <a:avLst/>
          </a:prstGeom>
        </p:spPr>
      </p:pic>
      <p:pic>
        <p:nvPicPr>
          <p:cNvPr id="1032" name="Picture 1031">
            <a:extLst>
              <a:ext uri="{FF2B5EF4-FFF2-40B4-BE49-F238E27FC236}">
                <a16:creationId xmlns:a16="http://schemas.microsoft.com/office/drawing/2014/main" id="{55CFD550-C518-42A1-9922-225080C72F6D}"/>
              </a:ext>
            </a:extLst>
          </p:cNvPr>
          <p:cNvPicPr>
            <a:picLocks noChangeAspect="1"/>
          </p:cNvPicPr>
          <p:nvPr/>
        </p:nvPicPr>
        <p:blipFill rotWithShape="1">
          <a:blip r:embed="rId20"/>
          <a:srcRect l="18518" t="4778" r="21484" b="13836"/>
          <a:stretch/>
        </p:blipFill>
        <p:spPr>
          <a:xfrm>
            <a:off x="3968741" y="-11954"/>
            <a:ext cx="1409196" cy="1432488"/>
          </a:xfrm>
          <a:prstGeom prst="rect">
            <a:avLst/>
          </a:prstGeom>
        </p:spPr>
      </p:pic>
      <p:pic>
        <p:nvPicPr>
          <p:cNvPr id="1033" name="Picture 1032">
            <a:extLst>
              <a:ext uri="{FF2B5EF4-FFF2-40B4-BE49-F238E27FC236}">
                <a16:creationId xmlns:a16="http://schemas.microsoft.com/office/drawing/2014/main" id="{20458181-B489-4F7F-A6C1-AE0141E5C9F7}"/>
              </a:ext>
            </a:extLst>
          </p:cNvPr>
          <p:cNvPicPr>
            <a:picLocks noChangeAspect="1"/>
          </p:cNvPicPr>
          <p:nvPr/>
        </p:nvPicPr>
        <p:blipFill rotWithShape="1">
          <a:blip r:embed="rId21"/>
          <a:srcRect l="13811"/>
          <a:stretch/>
        </p:blipFill>
        <p:spPr>
          <a:xfrm>
            <a:off x="1272208" y="-11954"/>
            <a:ext cx="1386437" cy="1421379"/>
          </a:xfrm>
          <a:prstGeom prst="rect">
            <a:avLst/>
          </a:prstGeom>
        </p:spPr>
      </p:pic>
      <p:pic>
        <p:nvPicPr>
          <p:cNvPr id="1034" name="Picture 1033">
            <a:extLst>
              <a:ext uri="{FF2B5EF4-FFF2-40B4-BE49-F238E27FC236}">
                <a16:creationId xmlns:a16="http://schemas.microsoft.com/office/drawing/2014/main" id="{DCFE920D-7D12-4E32-9A46-AD0E48E7738A}"/>
              </a:ext>
            </a:extLst>
          </p:cNvPr>
          <p:cNvPicPr>
            <a:picLocks noChangeAspect="1"/>
          </p:cNvPicPr>
          <p:nvPr/>
        </p:nvPicPr>
        <p:blipFill rotWithShape="1">
          <a:blip r:embed="rId22"/>
          <a:srcRect t="9504" b="11047"/>
          <a:stretch/>
        </p:blipFill>
        <p:spPr>
          <a:xfrm>
            <a:off x="2658648" y="0"/>
            <a:ext cx="1310091" cy="1389016"/>
          </a:xfrm>
          <a:prstGeom prst="rect">
            <a:avLst/>
          </a:prstGeom>
        </p:spPr>
      </p:pic>
      <p:pic>
        <p:nvPicPr>
          <p:cNvPr id="1035" name="Picture 1034">
            <a:extLst>
              <a:ext uri="{FF2B5EF4-FFF2-40B4-BE49-F238E27FC236}">
                <a16:creationId xmlns:a16="http://schemas.microsoft.com/office/drawing/2014/main" id="{A9ECB0D4-FA4C-4598-A649-ED1D62721421}"/>
              </a:ext>
            </a:extLst>
          </p:cNvPr>
          <p:cNvPicPr>
            <a:picLocks noChangeAspect="1"/>
          </p:cNvPicPr>
          <p:nvPr/>
        </p:nvPicPr>
        <p:blipFill>
          <a:blip r:embed="rId23"/>
          <a:stretch>
            <a:fillRect/>
          </a:stretch>
        </p:blipFill>
        <p:spPr>
          <a:xfrm>
            <a:off x="1" y="-14256"/>
            <a:ext cx="1272208" cy="1415661"/>
          </a:xfrm>
          <a:prstGeom prst="rect">
            <a:avLst/>
          </a:prstGeom>
        </p:spPr>
      </p:pic>
      <p:pic>
        <p:nvPicPr>
          <p:cNvPr id="1036" name="Picture 1035">
            <a:extLst>
              <a:ext uri="{FF2B5EF4-FFF2-40B4-BE49-F238E27FC236}">
                <a16:creationId xmlns:a16="http://schemas.microsoft.com/office/drawing/2014/main" id="{64D20FCD-D511-4FBA-8333-B44FB2A798C5}"/>
              </a:ext>
            </a:extLst>
          </p:cNvPr>
          <p:cNvPicPr>
            <a:picLocks noChangeAspect="1"/>
          </p:cNvPicPr>
          <p:nvPr/>
        </p:nvPicPr>
        <p:blipFill rotWithShape="1">
          <a:blip r:embed="rId24"/>
          <a:srcRect l="68381" r="-1" b="73401"/>
          <a:stretch/>
        </p:blipFill>
        <p:spPr>
          <a:xfrm>
            <a:off x="0" y="1409425"/>
            <a:ext cx="1272208" cy="1426956"/>
          </a:xfrm>
          <a:prstGeom prst="rect">
            <a:avLst/>
          </a:prstGeom>
        </p:spPr>
      </p:pic>
      <p:pic>
        <p:nvPicPr>
          <p:cNvPr id="1037" name="Picture 1036">
            <a:extLst>
              <a:ext uri="{FF2B5EF4-FFF2-40B4-BE49-F238E27FC236}">
                <a16:creationId xmlns:a16="http://schemas.microsoft.com/office/drawing/2014/main" id="{8F20463A-F8BF-4C4C-A9B0-F6AEA96D62FF}"/>
              </a:ext>
            </a:extLst>
          </p:cNvPr>
          <p:cNvPicPr>
            <a:picLocks noChangeAspect="1"/>
          </p:cNvPicPr>
          <p:nvPr/>
        </p:nvPicPr>
        <p:blipFill rotWithShape="1">
          <a:blip r:embed="rId25"/>
          <a:srcRect l="45418" t="7520" r="17852" b="73458"/>
          <a:stretch/>
        </p:blipFill>
        <p:spPr>
          <a:xfrm>
            <a:off x="0" y="4218877"/>
            <a:ext cx="1272208" cy="1162878"/>
          </a:xfrm>
          <a:prstGeom prst="rect">
            <a:avLst/>
          </a:prstGeom>
        </p:spPr>
      </p:pic>
      <p:pic>
        <p:nvPicPr>
          <p:cNvPr id="1038" name="Picture 1037">
            <a:extLst>
              <a:ext uri="{FF2B5EF4-FFF2-40B4-BE49-F238E27FC236}">
                <a16:creationId xmlns:a16="http://schemas.microsoft.com/office/drawing/2014/main" id="{7825A1DD-678E-42A5-B849-93ED0AA75DFD}"/>
              </a:ext>
            </a:extLst>
          </p:cNvPr>
          <p:cNvPicPr>
            <a:picLocks noChangeAspect="1"/>
          </p:cNvPicPr>
          <p:nvPr/>
        </p:nvPicPr>
        <p:blipFill>
          <a:blip r:embed="rId26"/>
          <a:stretch>
            <a:fillRect/>
          </a:stretch>
        </p:blipFill>
        <p:spPr>
          <a:xfrm>
            <a:off x="0" y="2836381"/>
            <a:ext cx="1272208" cy="1359578"/>
          </a:xfrm>
          <a:prstGeom prst="rect">
            <a:avLst/>
          </a:prstGeom>
        </p:spPr>
      </p:pic>
      <p:pic>
        <p:nvPicPr>
          <p:cNvPr id="1046" name="Graphic 1045" descr="Paragraph Squiggle">
            <a:extLst>
              <a:ext uri="{FF2B5EF4-FFF2-40B4-BE49-F238E27FC236}">
                <a16:creationId xmlns:a16="http://schemas.microsoft.com/office/drawing/2014/main" id="{1F2CF9EC-37E3-441C-B05C-B860A0563547}"/>
              </a:ext>
            </a:extLst>
          </p:cNvPr>
          <p:cNvPicPr>
            <a:picLocks noChangeAspect="1"/>
          </p:cNvPicPr>
          <p:nvPr/>
        </p:nvPicPr>
        <p: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blipFill>
        <p:spPr>
          <a:xfrm>
            <a:off x="3505198" y="3326174"/>
            <a:ext cx="5181601" cy="1499163"/>
          </a:xfrm>
          <a:prstGeom prst="rect">
            <a:avLst/>
          </a:prstGeom>
        </p:spPr>
      </p:pic>
      <p:pic>
        <p:nvPicPr>
          <p:cNvPr id="1050" name="Audio 1049">
            <a:hlinkClick r:id="" action="ppaction://media"/>
            <a:extLst>
              <a:ext uri="{FF2B5EF4-FFF2-40B4-BE49-F238E27FC236}">
                <a16:creationId xmlns:a16="http://schemas.microsoft.com/office/drawing/2014/main" id="{161E77C3-3B1C-4B31-976F-CA3A45706EDD}"/>
              </a:ext>
            </a:extLst>
          </p:cNvPr>
          <p:cNvPicPr>
            <a:picLocks noChangeAspect="1"/>
          </p:cNvPicPr>
          <p:nvPr>
            <a:audioFile r:link="rId2"/>
            <p:extLst>
              <p:ext uri="{DAA4B4D4-6D71-4841-9C94-3DE7FCFB9230}">
                <p14:media xmlns:p14="http://schemas.microsoft.com/office/powerpoint/2010/main" r:embed="rId1"/>
              </p:ext>
            </p:extLst>
          </p:nvPr>
        </p:nvPicPr>
        <p:blipFill>
          <a:blip r:embed="rId29"/>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011114099"/>
      </p:ext>
    </p:extLst>
  </p:cSld>
  <p:clrMapOvr>
    <a:masterClrMapping/>
  </p:clrMapOvr>
  <mc:AlternateContent xmlns:mc="http://schemas.openxmlformats.org/markup-compatibility/2006">
    <mc:Choice xmlns:p14="http://schemas.microsoft.com/office/powerpoint/2010/main" Requires="p14">
      <p:transition spd="slow" p14:dur="2000" advTm="13901"/>
    </mc:Choice>
    <mc:Fallback>
      <p:transition spd="slow" advTm="13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croll: Horizontal 4">
            <a:extLst>
              <a:ext uri="{FF2B5EF4-FFF2-40B4-BE49-F238E27FC236}">
                <a16:creationId xmlns:a16="http://schemas.microsoft.com/office/drawing/2014/main" id="{882135C4-4773-4E1B-BF18-12AD1EDA9FEB}"/>
              </a:ext>
            </a:extLst>
          </p:cNvPr>
          <p:cNvSpPr/>
          <p:nvPr/>
        </p:nvSpPr>
        <p:spPr>
          <a:xfrm>
            <a:off x="630701" y="495885"/>
            <a:ext cx="10930597" cy="5866228"/>
          </a:xfrm>
          <a:custGeom>
            <a:avLst/>
            <a:gdLst>
              <a:gd name="connsiteX0" fmla="*/ 10930597 w 10930597"/>
              <a:gd name="connsiteY0" fmla="*/ 366639 h 5866228"/>
              <a:gd name="connsiteX1" fmla="*/ 10563958 w 10930597"/>
              <a:gd name="connsiteY1" fmla="*/ 733278 h 5866228"/>
              <a:gd name="connsiteX2" fmla="*/ 10563958 w 10930597"/>
              <a:gd name="connsiteY2" fmla="*/ 366639 h 5866228"/>
              <a:gd name="connsiteX3" fmla="*/ 10380638 w 10930597"/>
              <a:gd name="connsiteY3" fmla="*/ 549959 h 5866228"/>
              <a:gd name="connsiteX4" fmla="*/ 10197318 w 10930597"/>
              <a:gd name="connsiteY4" fmla="*/ 366639 h 5866228"/>
              <a:gd name="connsiteX5" fmla="*/ 10197319 w 10930597"/>
              <a:gd name="connsiteY5" fmla="*/ 733279 h 5866228"/>
              <a:gd name="connsiteX6" fmla="*/ 9520737 w 10930597"/>
              <a:gd name="connsiteY6" fmla="*/ 733279 h 5866228"/>
              <a:gd name="connsiteX7" fmla="*/ 9040768 w 10930597"/>
              <a:gd name="connsiteY7" fmla="*/ 733279 h 5866228"/>
              <a:gd name="connsiteX8" fmla="*/ 8462493 w 10930597"/>
              <a:gd name="connsiteY8" fmla="*/ 733279 h 5866228"/>
              <a:gd name="connsiteX9" fmla="*/ 8179138 w 10930597"/>
              <a:gd name="connsiteY9" fmla="*/ 733279 h 5866228"/>
              <a:gd name="connsiteX10" fmla="*/ 7797477 w 10930597"/>
              <a:gd name="connsiteY10" fmla="*/ 733279 h 5866228"/>
              <a:gd name="connsiteX11" fmla="*/ 7415815 w 10930597"/>
              <a:gd name="connsiteY11" fmla="*/ 733279 h 5866228"/>
              <a:gd name="connsiteX12" fmla="*/ 6837540 w 10930597"/>
              <a:gd name="connsiteY12" fmla="*/ 733279 h 5866228"/>
              <a:gd name="connsiteX13" fmla="*/ 6554185 w 10930597"/>
              <a:gd name="connsiteY13" fmla="*/ 733279 h 5866228"/>
              <a:gd name="connsiteX14" fmla="*/ 5975909 w 10930597"/>
              <a:gd name="connsiteY14" fmla="*/ 733279 h 5866228"/>
              <a:gd name="connsiteX15" fmla="*/ 5692554 w 10930597"/>
              <a:gd name="connsiteY15" fmla="*/ 733279 h 5866228"/>
              <a:gd name="connsiteX16" fmla="*/ 5310893 w 10930597"/>
              <a:gd name="connsiteY16" fmla="*/ 733279 h 5866228"/>
              <a:gd name="connsiteX17" fmla="*/ 4536004 w 10930597"/>
              <a:gd name="connsiteY17" fmla="*/ 733279 h 5866228"/>
              <a:gd name="connsiteX18" fmla="*/ 3957729 w 10930597"/>
              <a:gd name="connsiteY18" fmla="*/ 733279 h 5866228"/>
              <a:gd name="connsiteX19" fmla="*/ 3182840 w 10930597"/>
              <a:gd name="connsiteY19" fmla="*/ 733279 h 5866228"/>
              <a:gd name="connsiteX20" fmla="*/ 2506258 w 10930597"/>
              <a:gd name="connsiteY20" fmla="*/ 733279 h 5866228"/>
              <a:gd name="connsiteX21" fmla="*/ 2026289 w 10930597"/>
              <a:gd name="connsiteY21" fmla="*/ 733279 h 5866228"/>
              <a:gd name="connsiteX22" fmla="*/ 1251400 w 10930597"/>
              <a:gd name="connsiteY22" fmla="*/ 733279 h 5866228"/>
              <a:gd name="connsiteX23" fmla="*/ 869739 w 10930597"/>
              <a:gd name="connsiteY23" fmla="*/ 733279 h 5866228"/>
              <a:gd name="connsiteX24" fmla="*/ 366639 w 10930597"/>
              <a:gd name="connsiteY24" fmla="*/ 733279 h 5866228"/>
              <a:gd name="connsiteX25" fmla="*/ 0 w 10930597"/>
              <a:gd name="connsiteY25" fmla="*/ 1099918 h 5866228"/>
              <a:gd name="connsiteX26" fmla="*/ 0 w 10930597"/>
              <a:gd name="connsiteY26" fmla="*/ 1605880 h 5866228"/>
              <a:gd name="connsiteX27" fmla="*/ 0 w 10930597"/>
              <a:gd name="connsiteY27" fmla="*/ 2199836 h 5866228"/>
              <a:gd name="connsiteX28" fmla="*/ 0 w 10930597"/>
              <a:gd name="connsiteY28" fmla="*/ 2661801 h 5866228"/>
              <a:gd name="connsiteX29" fmla="*/ 0 w 10930597"/>
              <a:gd name="connsiteY29" fmla="*/ 3255757 h 5866228"/>
              <a:gd name="connsiteX30" fmla="*/ 0 w 10930597"/>
              <a:gd name="connsiteY30" fmla="*/ 3805716 h 5866228"/>
              <a:gd name="connsiteX31" fmla="*/ 0 w 10930597"/>
              <a:gd name="connsiteY31" fmla="*/ 4311678 h 5866228"/>
              <a:gd name="connsiteX32" fmla="*/ 0 w 10930597"/>
              <a:gd name="connsiteY32" fmla="*/ 4861637 h 5866228"/>
              <a:gd name="connsiteX33" fmla="*/ 0 w 10930597"/>
              <a:gd name="connsiteY33" fmla="*/ 5499589 h 5866228"/>
              <a:gd name="connsiteX34" fmla="*/ 366639 w 10930597"/>
              <a:gd name="connsiteY34" fmla="*/ 5866228 h 5866228"/>
              <a:gd name="connsiteX35" fmla="*/ 733278 w 10930597"/>
              <a:gd name="connsiteY35" fmla="*/ 5499589 h 5866228"/>
              <a:gd name="connsiteX36" fmla="*/ 733279 w 10930597"/>
              <a:gd name="connsiteY36" fmla="*/ 5132950 h 5866228"/>
              <a:gd name="connsiteX37" fmla="*/ 1016634 w 10930597"/>
              <a:gd name="connsiteY37" fmla="*/ 5132950 h 5866228"/>
              <a:gd name="connsiteX38" fmla="*/ 1791523 w 10930597"/>
              <a:gd name="connsiteY38" fmla="*/ 5132950 h 5866228"/>
              <a:gd name="connsiteX39" fmla="*/ 2468105 w 10930597"/>
              <a:gd name="connsiteY39" fmla="*/ 5132950 h 5866228"/>
              <a:gd name="connsiteX40" fmla="*/ 2849766 w 10930597"/>
              <a:gd name="connsiteY40" fmla="*/ 5132950 h 5866228"/>
              <a:gd name="connsiteX41" fmla="*/ 3329735 w 10930597"/>
              <a:gd name="connsiteY41" fmla="*/ 5132950 h 5866228"/>
              <a:gd name="connsiteX42" fmla="*/ 3809703 w 10930597"/>
              <a:gd name="connsiteY42" fmla="*/ 5132950 h 5866228"/>
              <a:gd name="connsiteX43" fmla="*/ 4584592 w 10930597"/>
              <a:gd name="connsiteY43" fmla="*/ 5132950 h 5866228"/>
              <a:gd name="connsiteX44" fmla="*/ 5162867 w 10930597"/>
              <a:gd name="connsiteY44" fmla="*/ 5132950 h 5866228"/>
              <a:gd name="connsiteX45" fmla="*/ 5839449 w 10930597"/>
              <a:gd name="connsiteY45" fmla="*/ 5132950 h 5866228"/>
              <a:gd name="connsiteX46" fmla="*/ 6221111 w 10930597"/>
              <a:gd name="connsiteY46" fmla="*/ 5132950 h 5866228"/>
              <a:gd name="connsiteX47" fmla="*/ 6701079 w 10930597"/>
              <a:gd name="connsiteY47" fmla="*/ 5132950 h 5866228"/>
              <a:gd name="connsiteX48" fmla="*/ 7279355 w 10930597"/>
              <a:gd name="connsiteY48" fmla="*/ 5132950 h 5866228"/>
              <a:gd name="connsiteX49" fmla="*/ 7759323 w 10930597"/>
              <a:gd name="connsiteY49" fmla="*/ 5132950 h 5866228"/>
              <a:gd name="connsiteX50" fmla="*/ 8042678 w 10930597"/>
              <a:gd name="connsiteY50" fmla="*/ 5132950 h 5866228"/>
              <a:gd name="connsiteX51" fmla="*/ 8522646 w 10930597"/>
              <a:gd name="connsiteY51" fmla="*/ 5132950 h 5866228"/>
              <a:gd name="connsiteX52" fmla="*/ 8806001 w 10930597"/>
              <a:gd name="connsiteY52" fmla="*/ 5132950 h 5866228"/>
              <a:gd name="connsiteX53" fmla="*/ 9482583 w 10930597"/>
              <a:gd name="connsiteY53" fmla="*/ 5132950 h 5866228"/>
              <a:gd name="connsiteX54" fmla="*/ 10563958 w 10930597"/>
              <a:gd name="connsiteY54" fmla="*/ 5132950 h 5866228"/>
              <a:gd name="connsiteX55" fmla="*/ 10930597 w 10930597"/>
              <a:gd name="connsiteY55" fmla="*/ 4766311 h 5866228"/>
              <a:gd name="connsiteX56" fmla="*/ 10930597 w 10930597"/>
              <a:gd name="connsiteY56" fmla="*/ 4348342 h 5866228"/>
              <a:gd name="connsiteX57" fmla="*/ 10930597 w 10930597"/>
              <a:gd name="connsiteY57" fmla="*/ 3754386 h 5866228"/>
              <a:gd name="connsiteX58" fmla="*/ 10930597 w 10930597"/>
              <a:gd name="connsiteY58" fmla="*/ 3292421 h 5866228"/>
              <a:gd name="connsiteX59" fmla="*/ 10930597 w 10930597"/>
              <a:gd name="connsiteY59" fmla="*/ 2874452 h 5866228"/>
              <a:gd name="connsiteX60" fmla="*/ 10930597 w 10930597"/>
              <a:gd name="connsiteY60" fmla="*/ 2236500 h 5866228"/>
              <a:gd name="connsiteX61" fmla="*/ 10930597 w 10930597"/>
              <a:gd name="connsiteY61" fmla="*/ 1818531 h 5866228"/>
              <a:gd name="connsiteX62" fmla="*/ 10930597 w 10930597"/>
              <a:gd name="connsiteY62" fmla="*/ 1224575 h 5866228"/>
              <a:gd name="connsiteX63" fmla="*/ 10930597 w 10930597"/>
              <a:gd name="connsiteY63" fmla="*/ 366639 h 5866228"/>
              <a:gd name="connsiteX64" fmla="*/ 366639 w 10930597"/>
              <a:gd name="connsiteY64" fmla="*/ 1466557 h 5866228"/>
              <a:gd name="connsiteX65" fmla="*/ 733278 w 10930597"/>
              <a:gd name="connsiteY65" fmla="*/ 1099918 h 5866228"/>
              <a:gd name="connsiteX66" fmla="*/ 549958 w 10930597"/>
              <a:gd name="connsiteY66" fmla="*/ 916598 h 5866228"/>
              <a:gd name="connsiteX67" fmla="*/ 366638 w 10930597"/>
              <a:gd name="connsiteY67" fmla="*/ 1099918 h 5866228"/>
              <a:gd name="connsiteX68" fmla="*/ 366639 w 10930597"/>
              <a:gd name="connsiteY68" fmla="*/ 1466557 h 5866228"/>
              <a:gd name="connsiteX0" fmla="*/ 366639 w 10930597"/>
              <a:gd name="connsiteY0" fmla="*/ 1466557 h 5866228"/>
              <a:gd name="connsiteX1" fmla="*/ 733278 w 10930597"/>
              <a:gd name="connsiteY1" fmla="*/ 1099918 h 5866228"/>
              <a:gd name="connsiteX2" fmla="*/ 549958 w 10930597"/>
              <a:gd name="connsiteY2" fmla="*/ 916598 h 5866228"/>
              <a:gd name="connsiteX3" fmla="*/ 366638 w 10930597"/>
              <a:gd name="connsiteY3" fmla="*/ 1099918 h 5866228"/>
              <a:gd name="connsiteX4" fmla="*/ 366639 w 10930597"/>
              <a:gd name="connsiteY4" fmla="*/ 1466557 h 5866228"/>
              <a:gd name="connsiteX5" fmla="*/ 10563958 w 10930597"/>
              <a:gd name="connsiteY5" fmla="*/ 733279 h 5866228"/>
              <a:gd name="connsiteX6" fmla="*/ 10930597 w 10930597"/>
              <a:gd name="connsiteY6" fmla="*/ 366640 h 5866228"/>
              <a:gd name="connsiteX7" fmla="*/ 10563958 w 10930597"/>
              <a:gd name="connsiteY7" fmla="*/ 1 h 5866228"/>
              <a:gd name="connsiteX8" fmla="*/ 10197319 w 10930597"/>
              <a:gd name="connsiteY8" fmla="*/ 366640 h 5866228"/>
              <a:gd name="connsiteX9" fmla="*/ 10380639 w 10930597"/>
              <a:gd name="connsiteY9" fmla="*/ 549960 h 5866228"/>
              <a:gd name="connsiteX10" fmla="*/ 10563959 w 10930597"/>
              <a:gd name="connsiteY10" fmla="*/ 366640 h 5866228"/>
              <a:gd name="connsiteX11" fmla="*/ 10563958 w 10930597"/>
              <a:gd name="connsiteY11" fmla="*/ 733279 h 5866228"/>
              <a:gd name="connsiteX0" fmla="*/ 0 w 10930597"/>
              <a:gd name="connsiteY0" fmla="*/ 1099918 h 5866228"/>
              <a:gd name="connsiteX1" fmla="*/ 366639 w 10930597"/>
              <a:gd name="connsiteY1" fmla="*/ 733279 h 5866228"/>
              <a:gd name="connsiteX2" fmla="*/ 1043221 w 10930597"/>
              <a:gd name="connsiteY2" fmla="*/ 733279 h 5866228"/>
              <a:gd name="connsiteX3" fmla="*/ 1621496 w 10930597"/>
              <a:gd name="connsiteY3" fmla="*/ 733279 h 5866228"/>
              <a:gd name="connsiteX4" fmla="*/ 2101465 w 10930597"/>
              <a:gd name="connsiteY4" fmla="*/ 733279 h 5866228"/>
              <a:gd name="connsiteX5" fmla="*/ 2483127 w 10930597"/>
              <a:gd name="connsiteY5" fmla="*/ 733279 h 5866228"/>
              <a:gd name="connsiteX6" fmla="*/ 3159709 w 10930597"/>
              <a:gd name="connsiteY6" fmla="*/ 733279 h 5866228"/>
              <a:gd name="connsiteX7" fmla="*/ 3737984 w 10930597"/>
              <a:gd name="connsiteY7" fmla="*/ 733279 h 5866228"/>
              <a:gd name="connsiteX8" fmla="*/ 4119646 w 10930597"/>
              <a:gd name="connsiteY8" fmla="*/ 733279 h 5866228"/>
              <a:gd name="connsiteX9" fmla="*/ 4599614 w 10930597"/>
              <a:gd name="connsiteY9" fmla="*/ 733279 h 5866228"/>
              <a:gd name="connsiteX10" fmla="*/ 5079583 w 10930597"/>
              <a:gd name="connsiteY10" fmla="*/ 733279 h 5866228"/>
              <a:gd name="connsiteX11" fmla="*/ 5362938 w 10930597"/>
              <a:gd name="connsiteY11" fmla="*/ 733279 h 5866228"/>
              <a:gd name="connsiteX12" fmla="*/ 6137826 w 10930597"/>
              <a:gd name="connsiteY12" fmla="*/ 733279 h 5866228"/>
              <a:gd name="connsiteX13" fmla="*/ 6617795 w 10930597"/>
              <a:gd name="connsiteY13" fmla="*/ 733279 h 5866228"/>
              <a:gd name="connsiteX14" fmla="*/ 7097763 w 10930597"/>
              <a:gd name="connsiteY14" fmla="*/ 733279 h 5866228"/>
              <a:gd name="connsiteX15" fmla="*/ 7676039 w 10930597"/>
              <a:gd name="connsiteY15" fmla="*/ 733279 h 5866228"/>
              <a:gd name="connsiteX16" fmla="*/ 8156007 w 10930597"/>
              <a:gd name="connsiteY16" fmla="*/ 733279 h 5866228"/>
              <a:gd name="connsiteX17" fmla="*/ 8930896 w 10930597"/>
              <a:gd name="connsiteY17" fmla="*/ 733279 h 5866228"/>
              <a:gd name="connsiteX18" fmla="*/ 9312558 w 10930597"/>
              <a:gd name="connsiteY18" fmla="*/ 733279 h 5866228"/>
              <a:gd name="connsiteX19" fmla="*/ 10197319 w 10930597"/>
              <a:gd name="connsiteY19" fmla="*/ 733279 h 5866228"/>
              <a:gd name="connsiteX20" fmla="*/ 10197319 w 10930597"/>
              <a:gd name="connsiteY20" fmla="*/ 366639 h 5866228"/>
              <a:gd name="connsiteX21" fmla="*/ 10563958 w 10930597"/>
              <a:gd name="connsiteY21" fmla="*/ 0 h 5866228"/>
              <a:gd name="connsiteX22" fmla="*/ 10930597 w 10930597"/>
              <a:gd name="connsiteY22" fmla="*/ 366639 h 5866228"/>
              <a:gd name="connsiteX23" fmla="*/ 10930597 w 10930597"/>
              <a:gd name="connsiteY23" fmla="*/ 960595 h 5866228"/>
              <a:gd name="connsiteX24" fmla="*/ 10930597 w 10930597"/>
              <a:gd name="connsiteY24" fmla="*/ 1554550 h 5866228"/>
              <a:gd name="connsiteX25" fmla="*/ 10930597 w 10930597"/>
              <a:gd name="connsiteY25" fmla="*/ 2192502 h 5866228"/>
              <a:gd name="connsiteX26" fmla="*/ 10930597 w 10930597"/>
              <a:gd name="connsiteY26" fmla="*/ 2742461 h 5866228"/>
              <a:gd name="connsiteX27" fmla="*/ 10930597 w 10930597"/>
              <a:gd name="connsiteY27" fmla="*/ 3248424 h 5866228"/>
              <a:gd name="connsiteX28" fmla="*/ 10930597 w 10930597"/>
              <a:gd name="connsiteY28" fmla="*/ 3754386 h 5866228"/>
              <a:gd name="connsiteX29" fmla="*/ 10930597 w 10930597"/>
              <a:gd name="connsiteY29" fmla="*/ 4216351 h 5866228"/>
              <a:gd name="connsiteX30" fmla="*/ 10930597 w 10930597"/>
              <a:gd name="connsiteY30" fmla="*/ 4766310 h 5866228"/>
              <a:gd name="connsiteX31" fmla="*/ 10563958 w 10930597"/>
              <a:gd name="connsiteY31" fmla="*/ 5132949 h 5866228"/>
              <a:gd name="connsiteX32" fmla="*/ 9985683 w 10930597"/>
              <a:gd name="connsiteY32" fmla="*/ 5132949 h 5866228"/>
              <a:gd name="connsiteX33" fmla="*/ 9407408 w 10930597"/>
              <a:gd name="connsiteY33" fmla="*/ 5132949 h 5866228"/>
              <a:gd name="connsiteX34" fmla="*/ 9124053 w 10930597"/>
              <a:gd name="connsiteY34" fmla="*/ 5132949 h 5866228"/>
              <a:gd name="connsiteX35" fmla="*/ 8840698 w 10930597"/>
              <a:gd name="connsiteY35" fmla="*/ 5132949 h 5866228"/>
              <a:gd name="connsiteX36" fmla="*/ 8262423 w 10930597"/>
              <a:gd name="connsiteY36" fmla="*/ 5132949 h 5866228"/>
              <a:gd name="connsiteX37" fmla="*/ 7979068 w 10930597"/>
              <a:gd name="connsiteY37" fmla="*/ 5132949 h 5866228"/>
              <a:gd name="connsiteX38" fmla="*/ 7597406 w 10930597"/>
              <a:gd name="connsiteY38" fmla="*/ 5132949 h 5866228"/>
              <a:gd name="connsiteX39" fmla="*/ 7314051 w 10930597"/>
              <a:gd name="connsiteY39" fmla="*/ 5132949 h 5866228"/>
              <a:gd name="connsiteX40" fmla="*/ 6834083 w 10930597"/>
              <a:gd name="connsiteY40" fmla="*/ 5132949 h 5866228"/>
              <a:gd name="connsiteX41" fmla="*/ 6157501 w 10930597"/>
              <a:gd name="connsiteY41" fmla="*/ 5132949 h 5866228"/>
              <a:gd name="connsiteX42" fmla="*/ 5480919 w 10930597"/>
              <a:gd name="connsiteY42" fmla="*/ 5132950 h 5866228"/>
              <a:gd name="connsiteX43" fmla="*/ 5099257 w 10930597"/>
              <a:gd name="connsiteY43" fmla="*/ 5132950 h 5866228"/>
              <a:gd name="connsiteX44" fmla="*/ 4324368 w 10930597"/>
              <a:gd name="connsiteY44" fmla="*/ 5132950 h 5866228"/>
              <a:gd name="connsiteX45" fmla="*/ 3647786 w 10930597"/>
              <a:gd name="connsiteY45" fmla="*/ 5132950 h 5866228"/>
              <a:gd name="connsiteX46" fmla="*/ 3364431 w 10930597"/>
              <a:gd name="connsiteY46" fmla="*/ 5132950 h 5866228"/>
              <a:gd name="connsiteX47" fmla="*/ 2884463 w 10930597"/>
              <a:gd name="connsiteY47" fmla="*/ 5132950 h 5866228"/>
              <a:gd name="connsiteX48" fmla="*/ 2502801 w 10930597"/>
              <a:gd name="connsiteY48" fmla="*/ 5132950 h 5866228"/>
              <a:gd name="connsiteX49" fmla="*/ 1924526 w 10930597"/>
              <a:gd name="connsiteY49" fmla="*/ 5132950 h 5866228"/>
              <a:gd name="connsiteX50" fmla="*/ 1444558 w 10930597"/>
              <a:gd name="connsiteY50" fmla="*/ 5132950 h 5866228"/>
              <a:gd name="connsiteX51" fmla="*/ 733279 w 10930597"/>
              <a:gd name="connsiteY51" fmla="*/ 5132950 h 5866228"/>
              <a:gd name="connsiteX52" fmla="*/ 733279 w 10930597"/>
              <a:gd name="connsiteY52" fmla="*/ 5499589 h 5866228"/>
              <a:gd name="connsiteX53" fmla="*/ 366640 w 10930597"/>
              <a:gd name="connsiteY53" fmla="*/ 5866228 h 5866228"/>
              <a:gd name="connsiteX54" fmla="*/ 1 w 10930597"/>
              <a:gd name="connsiteY54" fmla="*/ 5499589 h 5866228"/>
              <a:gd name="connsiteX55" fmla="*/ 0 w 10930597"/>
              <a:gd name="connsiteY55" fmla="*/ 1099918 h 5866228"/>
              <a:gd name="connsiteX56" fmla="*/ 10197319 w 10930597"/>
              <a:gd name="connsiteY56" fmla="*/ 733279 h 5866228"/>
              <a:gd name="connsiteX57" fmla="*/ 10563958 w 10930597"/>
              <a:gd name="connsiteY57" fmla="*/ 733279 h 5866228"/>
              <a:gd name="connsiteX58" fmla="*/ 10930597 w 10930597"/>
              <a:gd name="connsiteY58" fmla="*/ 366640 h 5866228"/>
              <a:gd name="connsiteX59" fmla="*/ 10563958 w 10930597"/>
              <a:gd name="connsiteY59" fmla="*/ 733279 h 5866228"/>
              <a:gd name="connsiteX60" fmla="*/ 10563958 w 10930597"/>
              <a:gd name="connsiteY60" fmla="*/ 366639 h 5866228"/>
              <a:gd name="connsiteX61" fmla="*/ 10380638 w 10930597"/>
              <a:gd name="connsiteY61" fmla="*/ 549959 h 5866228"/>
              <a:gd name="connsiteX62" fmla="*/ 10197318 w 10930597"/>
              <a:gd name="connsiteY62" fmla="*/ 366639 h 5866228"/>
              <a:gd name="connsiteX63" fmla="*/ 366639 w 10930597"/>
              <a:gd name="connsiteY63" fmla="*/ 1466557 h 5866228"/>
              <a:gd name="connsiteX64" fmla="*/ 366639 w 10930597"/>
              <a:gd name="connsiteY64" fmla="*/ 1099918 h 5866228"/>
              <a:gd name="connsiteX65" fmla="*/ 549959 w 10930597"/>
              <a:gd name="connsiteY65" fmla="*/ 916598 h 5866228"/>
              <a:gd name="connsiteX66" fmla="*/ 733279 w 10930597"/>
              <a:gd name="connsiteY66" fmla="*/ 1099918 h 5866228"/>
              <a:gd name="connsiteX67" fmla="*/ 366640 w 10930597"/>
              <a:gd name="connsiteY67" fmla="*/ 1466557 h 5866228"/>
              <a:gd name="connsiteX68" fmla="*/ 1 w 10930597"/>
              <a:gd name="connsiteY68" fmla="*/ 1099918 h 5866228"/>
              <a:gd name="connsiteX69" fmla="*/ 733279 w 10930597"/>
              <a:gd name="connsiteY69" fmla="*/ 1099918 h 5866228"/>
              <a:gd name="connsiteX70" fmla="*/ 733279 w 10930597"/>
              <a:gd name="connsiteY70" fmla="*/ 1716396 h 5866228"/>
              <a:gd name="connsiteX71" fmla="*/ 733279 w 10930597"/>
              <a:gd name="connsiteY71" fmla="*/ 2171552 h 5866228"/>
              <a:gd name="connsiteX72" fmla="*/ 733279 w 10930597"/>
              <a:gd name="connsiteY72" fmla="*/ 2667039 h 5866228"/>
              <a:gd name="connsiteX73" fmla="*/ 733279 w 10930597"/>
              <a:gd name="connsiteY73" fmla="*/ 3122195 h 5866228"/>
              <a:gd name="connsiteX74" fmla="*/ 733279 w 10930597"/>
              <a:gd name="connsiteY74" fmla="*/ 3658013 h 5866228"/>
              <a:gd name="connsiteX75" fmla="*/ 733279 w 10930597"/>
              <a:gd name="connsiteY75" fmla="*/ 4234160 h 5866228"/>
              <a:gd name="connsiteX76" fmla="*/ 733279 w 10930597"/>
              <a:gd name="connsiteY76" fmla="*/ 5132950 h 5866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10930597" h="5866228" stroke="0" extrusionOk="0">
                <a:moveTo>
                  <a:pt x="10930597" y="366639"/>
                </a:moveTo>
                <a:cubicBezTo>
                  <a:pt x="10948953" y="517752"/>
                  <a:pt x="10771677" y="711672"/>
                  <a:pt x="10563958" y="733278"/>
                </a:cubicBezTo>
                <a:cubicBezTo>
                  <a:pt x="10557341" y="612598"/>
                  <a:pt x="10566696" y="483873"/>
                  <a:pt x="10563958" y="366639"/>
                </a:cubicBezTo>
                <a:cubicBezTo>
                  <a:pt x="10545731" y="443674"/>
                  <a:pt x="10488192" y="553157"/>
                  <a:pt x="10380638" y="549959"/>
                </a:cubicBezTo>
                <a:cubicBezTo>
                  <a:pt x="10281061" y="551452"/>
                  <a:pt x="10200664" y="455517"/>
                  <a:pt x="10197318" y="366639"/>
                </a:cubicBezTo>
                <a:cubicBezTo>
                  <a:pt x="10197368" y="483669"/>
                  <a:pt x="10222636" y="586326"/>
                  <a:pt x="10197319" y="733279"/>
                </a:cubicBezTo>
                <a:cubicBezTo>
                  <a:pt x="9936878" y="778111"/>
                  <a:pt x="9727720" y="655706"/>
                  <a:pt x="9520737" y="733279"/>
                </a:cubicBezTo>
                <a:cubicBezTo>
                  <a:pt x="9313754" y="810852"/>
                  <a:pt x="9230666" y="718811"/>
                  <a:pt x="9040768" y="733279"/>
                </a:cubicBezTo>
                <a:cubicBezTo>
                  <a:pt x="8850870" y="747747"/>
                  <a:pt x="8711416" y="700412"/>
                  <a:pt x="8462493" y="733279"/>
                </a:cubicBezTo>
                <a:cubicBezTo>
                  <a:pt x="8213570" y="766146"/>
                  <a:pt x="8245526" y="699854"/>
                  <a:pt x="8179138" y="733279"/>
                </a:cubicBezTo>
                <a:cubicBezTo>
                  <a:pt x="8112750" y="766704"/>
                  <a:pt x="7957778" y="710433"/>
                  <a:pt x="7797477" y="733279"/>
                </a:cubicBezTo>
                <a:cubicBezTo>
                  <a:pt x="7637176" y="756125"/>
                  <a:pt x="7593557" y="696219"/>
                  <a:pt x="7415815" y="733279"/>
                </a:cubicBezTo>
                <a:cubicBezTo>
                  <a:pt x="7238073" y="770339"/>
                  <a:pt x="7034226" y="695185"/>
                  <a:pt x="6837540" y="733279"/>
                </a:cubicBezTo>
                <a:cubicBezTo>
                  <a:pt x="6640855" y="771373"/>
                  <a:pt x="6657822" y="730235"/>
                  <a:pt x="6554185" y="733279"/>
                </a:cubicBezTo>
                <a:cubicBezTo>
                  <a:pt x="6450548" y="736323"/>
                  <a:pt x="6148582" y="699308"/>
                  <a:pt x="5975909" y="733279"/>
                </a:cubicBezTo>
                <a:cubicBezTo>
                  <a:pt x="5803236" y="767250"/>
                  <a:pt x="5795320" y="705116"/>
                  <a:pt x="5692554" y="733279"/>
                </a:cubicBezTo>
                <a:cubicBezTo>
                  <a:pt x="5589789" y="761442"/>
                  <a:pt x="5439443" y="703223"/>
                  <a:pt x="5310893" y="733279"/>
                </a:cubicBezTo>
                <a:cubicBezTo>
                  <a:pt x="5182343" y="763335"/>
                  <a:pt x="4912318" y="673428"/>
                  <a:pt x="4536004" y="733279"/>
                </a:cubicBezTo>
                <a:cubicBezTo>
                  <a:pt x="4159690" y="793130"/>
                  <a:pt x="4162567" y="722711"/>
                  <a:pt x="3957729" y="733279"/>
                </a:cubicBezTo>
                <a:cubicBezTo>
                  <a:pt x="3752891" y="743847"/>
                  <a:pt x="3427437" y="732626"/>
                  <a:pt x="3182840" y="733279"/>
                </a:cubicBezTo>
                <a:cubicBezTo>
                  <a:pt x="2938243" y="733932"/>
                  <a:pt x="2804664" y="681910"/>
                  <a:pt x="2506258" y="733279"/>
                </a:cubicBezTo>
                <a:cubicBezTo>
                  <a:pt x="2207852" y="784648"/>
                  <a:pt x="2125716" y="696147"/>
                  <a:pt x="2026289" y="733279"/>
                </a:cubicBezTo>
                <a:cubicBezTo>
                  <a:pt x="1926862" y="770411"/>
                  <a:pt x="1579319" y="720216"/>
                  <a:pt x="1251400" y="733279"/>
                </a:cubicBezTo>
                <a:cubicBezTo>
                  <a:pt x="923481" y="746342"/>
                  <a:pt x="1016539" y="691341"/>
                  <a:pt x="869739" y="733279"/>
                </a:cubicBezTo>
                <a:cubicBezTo>
                  <a:pt x="722939" y="775217"/>
                  <a:pt x="480643" y="724323"/>
                  <a:pt x="366639" y="733279"/>
                </a:cubicBezTo>
                <a:cubicBezTo>
                  <a:pt x="155259" y="772881"/>
                  <a:pt x="-32379" y="944816"/>
                  <a:pt x="0" y="1099918"/>
                </a:cubicBezTo>
                <a:cubicBezTo>
                  <a:pt x="53668" y="1238193"/>
                  <a:pt x="-11906" y="1453321"/>
                  <a:pt x="0" y="1605880"/>
                </a:cubicBezTo>
                <a:cubicBezTo>
                  <a:pt x="11906" y="1758439"/>
                  <a:pt x="-50454" y="1926491"/>
                  <a:pt x="0" y="2199836"/>
                </a:cubicBezTo>
                <a:cubicBezTo>
                  <a:pt x="50454" y="2473181"/>
                  <a:pt x="-39391" y="2451615"/>
                  <a:pt x="0" y="2661801"/>
                </a:cubicBezTo>
                <a:cubicBezTo>
                  <a:pt x="39391" y="2871987"/>
                  <a:pt x="-61138" y="3006226"/>
                  <a:pt x="0" y="3255757"/>
                </a:cubicBezTo>
                <a:cubicBezTo>
                  <a:pt x="61138" y="3505288"/>
                  <a:pt x="-19928" y="3695479"/>
                  <a:pt x="0" y="3805716"/>
                </a:cubicBezTo>
                <a:cubicBezTo>
                  <a:pt x="19928" y="3915953"/>
                  <a:pt x="-24526" y="4098360"/>
                  <a:pt x="0" y="4311678"/>
                </a:cubicBezTo>
                <a:cubicBezTo>
                  <a:pt x="24526" y="4524996"/>
                  <a:pt x="-4060" y="4733544"/>
                  <a:pt x="0" y="4861637"/>
                </a:cubicBezTo>
                <a:cubicBezTo>
                  <a:pt x="4060" y="4989730"/>
                  <a:pt x="-25522" y="5276876"/>
                  <a:pt x="0" y="5499589"/>
                </a:cubicBezTo>
                <a:cubicBezTo>
                  <a:pt x="-39521" y="5740002"/>
                  <a:pt x="181144" y="5842939"/>
                  <a:pt x="366639" y="5866228"/>
                </a:cubicBezTo>
                <a:cubicBezTo>
                  <a:pt x="584199" y="5841907"/>
                  <a:pt x="736899" y="5696703"/>
                  <a:pt x="733278" y="5499589"/>
                </a:cubicBezTo>
                <a:cubicBezTo>
                  <a:pt x="721115" y="5363923"/>
                  <a:pt x="734720" y="5251329"/>
                  <a:pt x="733279" y="5132950"/>
                </a:cubicBezTo>
                <a:cubicBezTo>
                  <a:pt x="860117" y="5099921"/>
                  <a:pt x="907028" y="5149495"/>
                  <a:pt x="1016634" y="5132950"/>
                </a:cubicBezTo>
                <a:cubicBezTo>
                  <a:pt x="1126241" y="5116405"/>
                  <a:pt x="1503012" y="5213408"/>
                  <a:pt x="1791523" y="5132950"/>
                </a:cubicBezTo>
                <a:cubicBezTo>
                  <a:pt x="2080034" y="5052492"/>
                  <a:pt x="2300890" y="5194686"/>
                  <a:pt x="2468105" y="5132950"/>
                </a:cubicBezTo>
                <a:cubicBezTo>
                  <a:pt x="2635320" y="5071214"/>
                  <a:pt x="2767372" y="5134388"/>
                  <a:pt x="2849766" y="5132950"/>
                </a:cubicBezTo>
                <a:cubicBezTo>
                  <a:pt x="2932160" y="5131512"/>
                  <a:pt x="3102466" y="5160074"/>
                  <a:pt x="3329735" y="5132950"/>
                </a:cubicBezTo>
                <a:cubicBezTo>
                  <a:pt x="3557004" y="5105826"/>
                  <a:pt x="3639804" y="5158078"/>
                  <a:pt x="3809703" y="5132950"/>
                </a:cubicBezTo>
                <a:cubicBezTo>
                  <a:pt x="3979602" y="5107822"/>
                  <a:pt x="4384471" y="5168995"/>
                  <a:pt x="4584592" y="5132950"/>
                </a:cubicBezTo>
                <a:cubicBezTo>
                  <a:pt x="4784713" y="5096905"/>
                  <a:pt x="4928096" y="5186797"/>
                  <a:pt x="5162867" y="5132950"/>
                </a:cubicBezTo>
                <a:cubicBezTo>
                  <a:pt x="5397638" y="5079103"/>
                  <a:pt x="5511673" y="5206337"/>
                  <a:pt x="5839449" y="5132950"/>
                </a:cubicBezTo>
                <a:cubicBezTo>
                  <a:pt x="6167225" y="5059563"/>
                  <a:pt x="6113483" y="5158353"/>
                  <a:pt x="6221111" y="5132950"/>
                </a:cubicBezTo>
                <a:cubicBezTo>
                  <a:pt x="6328739" y="5107547"/>
                  <a:pt x="6586376" y="5167602"/>
                  <a:pt x="6701079" y="5132950"/>
                </a:cubicBezTo>
                <a:cubicBezTo>
                  <a:pt x="6815782" y="5098298"/>
                  <a:pt x="7019686" y="5175487"/>
                  <a:pt x="7279355" y="5132950"/>
                </a:cubicBezTo>
                <a:cubicBezTo>
                  <a:pt x="7539024" y="5090413"/>
                  <a:pt x="7588057" y="5155216"/>
                  <a:pt x="7759323" y="5132950"/>
                </a:cubicBezTo>
                <a:cubicBezTo>
                  <a:pt x="7930589" y="5110684"/>
                  <a:pt x="7918031" y="5163616"/>
                  <a:pt x="8042678" y="5132950"/>
                </a:cubicBezTo>
                <a:cubicBezTo>
                  <a:pt x="8167325" y="5102284"/>
                  <a:pt x="8361972" y="5154950"/>
                  <a:pt x="8522646" y="5132950"/>
                </a:cubicBezTo>
                <a:cubicBezTo>
                  <a:pt x="8683320" y="5110950"/>
                  <a:pt x="8702906" y="5147940"/>
                  <a:pt x="8806001" y="5132950"/>
                </a:cubicBezTo>
                <a:cubicBezTo>
                  <a:pt x="8909096" y="5117960"/>
                  <a:pt x="9341515" y="5154105"/>
                  <a:pt x="9482583" y="5132950"/>
                </a:cubicBezTo>
                <a:cubicBezTo>
                  <a:pt x="9623651" y="5111795"/>
                  <a:pt x="10097874" y="5158268"/>
                  <a:pt x="10563958" y="5132950"/>
                </a:cubicBezTo>
                <a:cubicBezTo>
                  <a:pt x="10803514" y="5130966"/>
                  <a:pt x="10923396" y="4964196"/>
                  <a:pt x="10930597" y="4766311"/>
                </a:cubicBezTo>
                <a:cubicBezTo>
                  <a:pt x="10889046" y="4575753"/>
                  <a:pt x="10966762" y="4496229"/>
                  <a:pt x="10930597" y="4348342"/>
                </a:cubicBezTo>
                <a:cubicBezTo>
                  <a:pt x="10894432" y="4200455"/>
                  <a:pt x="10995613" y="3886364"/>
                  <a:pt x="10930597" y="3754386"/>
                </a:cubicBezTo>
                <a:cubicBezTo>
                  <a:pt x="10865581" y="3622408"/>
                  <a:pt x="10930899" y="3521974"/>
                  <a:pt x="10930597" y="3292421"/>
                </a:cubicBezTo>
                <a:cubicBezTo>
                  <a:pt x="10930295" y="3062869"/>
                  <a:pt x="10953685" y="3051662"/>
                  <a:pt x="10930597" y="2874452"/>
                </a:cubicBezTo>
                <a:cubicBezTo>
                  <a:pt x="10907509" y="2697242"/>
                  <a:pt x="10935758" y="2416073"/>
                  <a:pt x="10930597" y="2236500"/>
                </a:cubicBezTo>
                <a:cubicBezTo>
                  <a:pt x="10925436" y="2056927"/>
                  <a:pt x="10965939" y="1905066"/>
                  <a:pt x="10930597" y="1818531"/>
                </a:cubicBezTo>
                <a:cubicBezTo>
                  <a:pt x="10895255" y="1731996"/>
                  <a:pt x="10978431" y="1438270"/>
                  <a:pt x="10930597" y="1224575"/>
                </a:cubicBezTo>
                <a:cubicBezTo>
                  <a:pt x="10882763" y="1010880"/>
                  <a:pt x="10936157" y="555639"/>
                  <a:pt x="10930597" y="366639"/>
                </a:cubicBezTo>
                <a:close/>
                <a:moveTo>
                  <a:pt x="366639" y="1466557"/>
                </a:moveTo>
                <a:cubicBezTo>
                  <a:pt x="576863" y="1413210"/>
                  <a:pt x="735086" y="1293548"/>
                  <a:pt x="733278" y="1099918"/>
                </a:cubicBezTo>
                <a:cubicBezTo>
                  <a:pt x="719817" y="1025772"/>
                  <a:pt x="657236" y="892778"/>
                  <a:pt x="549958" y="916598"/>
                </a:cubicBezTo>
                <a:cubicBezTo>
                  <a:pt x="449966" y="930279"/>
                  <a:pt x="388086" y="1003961"/>
                  <a:pt x="366638" y="1099918"/>
                </a:cubicBezTo>
                <a:cubicBezTo>
                  <a:pt x="391296" y="1217815"/>
                  <a:pt x="349667" y="1328354"/>
                  <a:pt x="366639" y="1466557"/>
                </a:cubicBezTo>
                <a:close/>
              </a:path>
              <a:path w="10930597" h="5866228" fill="darkenLess" stroke="0" extrusionOk="0">
                <a:moveTo>
                  <a:pt x="366639" y="1466557"/>
                </a:moveTo>
                <a:cubicBezTo>
                  <a:pt x="612406" y="1468929"/>
                  <a:pt x="713520" y="1290025"/>
                  <a:pt x="733278" y="1099918"/>
                </a:cubicBezTo>
                <a:cubicBezTo>
                  <a:pt x="747150" y="1022537"/>
                  <a:pt x="634939" y="898026"/>
                  <a:pt x="549958" y="916598"/>
                </a:cubicBezTo>
                <a:cubicBezTo>
                  <a:pt x="462992" y="916990"/>
                  <a:pt x="338676" y="1002741"/>
                  <a:pt x="366638" y="1099918"/>
                </a:cubicBezTo>
                <a:cubicBezTo>
                  <a:pt x="362887" y="1215807"/>
                  <a:pt x="348053" y="1368790"/>
                  <a:pt x="366639" y="1466557"/>
                </a:cubicBezTo>
                <a:close/>
                <a:moveTo>
                  <a:pt x="10563958" y="733279"/>
                </a:moveTo>
                <a:cubicBezTo>
                  <a:pt x="10760688" y="732275"/>
                  <a:pt x="10945129" y="580401"/>
                  <a:pt x="10930597" y="366640"/>
                </a:cubicBezTo>
                <a:cubicBezTo>
                  <a:pt x="10939137" y="115991"/>
                  <a:pt x="10733692" y="-10665"/>
                  <a:pt x="10563958" y="1"/>
                </a:cubicBezTo>
                <a:cubicBezTo>
                  <a:pt x="10352666" y="13368"/>
                  <a:pt x="10221834" y="150056"/>
                  <a:pt x="10197319" y="366640"/>
                </a:cubicBezTo>
                <a:cubicBezTo>
                  <a:pt x="10208203" y="463450"/>
                  <a:pt x="10269839" y="572228"/>
                  <a:pt x="10380639" y="549960"/>
                </a:cubicBezTo>
                <a:cubicBezTo>
                  <a:pt x="10460263" y="563646"/>
                  <a:pt x="10564483" y="463278"/>
                  <a:pt x="10563959" y="366640"/>
                </a:cubicBezTo>
                <a:cubicBezTo>
                  <a:pt x="10563225" y="471228"/>
                  <a:pt x="10547224" y="629246"/>
                  <a:pt x="10563958" y="733279"/>
                </a:cubicBezTo>
                <a:close/>
              </a:path>
              <a:path w="10930597" h="5866228" fill="none" extrusionOk="0">
                <a:moveTo>
                  <a:pt x="0" y="1099918"/>
                </a:moveTo>
                <a:cubicBezTo>
                  <a:pt x="-45785" y="916882"/>
                  <a:pt x="220782" y="748740"/>
                  <a:pt x="366639" y="733279"/>
                </a:cubicBezTo>
                <a:cubicBezTo>
                  <a:pt x="584703" y="711994"/>
                  <a:pt x="839304" y="800732"/>
                  <a:pt x="1043221" y="733279"/>
                </a:cubicBezTo>
                <a:cubicBezTo>
                  <a:pt x="1247138" y="665826"/>
                  <a:pt x="1332984" y="796776"/>
                  <a:pt x="1621496" y="733279"/>
                </a:cubicBezTo>
                <a:cubicBezTo>
                  <a:pt x="1910009" y="669782"/>
                  <a:pt x="1979424" y="733525"/>
                  <a:pt x="2101465" y="733279"/>
                </a:cubicBezTo>
                <a:cubicBezTo>
                  <a:pt x="2223506" y="733033"/>
                  <a:pt x="2296761" y="754059"/>
                  <a:pt x="2483127" y="733279"/>
                </a:cubicBezTo>
                <a:cubicBezTo>
                  <a:pt x="2669493" y="712499"/>
                  <a:pt x="2821711" y="759205"/>
                  <a:pt x="3159709" y="733279"/>
                </a:cubicBezTo>
                <a:cubicBezTo>
                  <a:pt x="3497707" y="707353"/>
                  <a:pt x="3598775" y="750077"/>
                  <a:pt x="3737984" y="733279"/>
                </a:cubicBezTo>
                <a:cubicBezTo>
                  <a:pt x="3877193" y="716481"/>
                  <a:pt x="3946566" y="760448"/>
                  <a:pt x="4119646" y="733279"/>
                </a:cubicBezTo>
                <a:cubicBezTo>
                  <a:pt x="4292726" y="706110"/>
                  <a:pt x="4412878" y="756434"/>
                  <a:pt x="4599614" y="733279"/>
                </a:cubicBezTo>
                <a:cubicBezTo>
                  <a:pt x="4786350" y="710124"/>
                  <a:pt x="4943762" y="737414"/>
                  <a:pt x="5079583" y="733279"/>
                </a:cubicBezTo>
                <a:cubicBezTo>
                  <a:pt x="5215404" y="729144"/>
                  <a:pt x="5296969" y="741868"/>
                  <a:pt x="5362938" y="733279"/>
                </a:cubicBezTo>
                <a:cubicBezTo>
                  <a:pt x="5428907" y="724690"/>
                  <a:pt x="5918175" y="766760"/>
                  <a:pt x="6137826" y="733279"/>
                </a:cubicBezTo>
                <a:cubicBezTo>
                  <a:pt x="6357477" y="699798"/>
                  <a:pt x="6419049" y="756319"/>
                  <a:pt x="6617795" y="733279"/>
                </a:cubicBezTo>
                <a:cubicBezTo>
                  <a:pt x="6816541" y="710239"/>
                  <a:pt x="6877076" y="773336"/>
                  <a:pt x="7097763" y="733279"/>
                </a:cubicBezTo>
                <a:cubicBezTo>
                  <a:pt x="7318450" y="693222"/>
                  <a:pt x="7473663" y="736337"/>
                  <a:pt x="7676039" y="733279"/>
                </a:cubicBezTo>
                <a:cubicBezTo>
                  <a:pt x="7878415" y="730221"/>
                  <a:pt x="7961301" y="749646"/>
                  <a:pt x="8156007" y="733279"/>
                </a:cubicBezTo>
                <a:cubicBezTo>
                  <a:pt x="8350713" y="716912"/>
                  <a:pt x="8607192" y="754649"/>
                  <a:pt x="8930896" y="733279"/>
                </a:cubicBezTo>
                <a:cubicBezTo>
                  <a:pt x="9254600" y="711909"/>
                  <a:pt x="9130944" y="776158"/>
                  <a:pt x="9312558" y="733279"/>
                </a:cubicBezTo>
                <a:cubicBezTo>
                  <a:pt x="9494172" y="690400"/>
                  <a:pt x="9948847" y="831402"/>
                  <a:pt x="10197319" y="733279"/>
                </a:cubicBezTo>
                <a:cubicBezTo>
                  <a:pt x="10154785" y="550125"/>
                  <a:pt x="10202686" y="494831"/>
                  <a:pt x="10197319" y="366639"/>
                </a:cubicBezTo>
                <a:cubicBezTo>
                  <a:pt x="10175216" y="205064"/>
                  <a:pt x="10386312" y="5127"/>
                  <a:pt x="10563958" y="0"/>
                </a:cubicBezTo>
                <a:cubicBezTo>
                  <a:pt x="10803440" y="-24918"/>
                  <a:pt x="10872871" y="171825"/>
                  <a:pt x="10930597" y="366639"/>
                </a:cubicBezTo>
                <a:cubicBezTo>
                  <a:pt x="10999207" y="626971"/>
                  <a:pt x="10859840" y="672942"/>
                  <a:pt x="10930597" y="960595"/>
                </a:cubicBezTo>
                <a:cubicBezTo>
                  <a:pt x="11001354" y="1248248"/>
                  <a:pt x="10904404" y="1432271"/>
                  <a:pt x="10930597" y="1554550"/>
                </a:cubicBezTo>
                <a:cubicBezTo>
                  <a:pt x="10956790" y="1676829"/>
                  <a:pt x="10907362" y="2007145"/>
                  <a:pt x="10930597" y="2192502"/>
                </a:cubicBezTo>
                <a:cubicBezTo>
                  <a:pt x="10953832" y="2377859"/>
                  <a:pt x="10912617" y="2500115"/>
                  <a:pt x="10930597" y="2742461"/>
                </a:cubicBezTo>
                <a:cubicBezTo>
                  <a:pt x="10948577" y="2984807"/>
                  <a:pt x="10882594" y="3100017"/>
                  <a:pt x="10930597" y="3248424"/>
                </a:cubicBezTo>
                <a:cubicBezTo>
                  <a:pt x="10978600" y="3396831"/>
                  <a:pt x="10870210" y="3582077"/>
                  <a:pt x="10930597" y="3754386"/>
                </a:cubicBezTo>
                <a:cubicBezTo>
                  <a:pt x="10990984" y="3926695"/>
                  <a:pt x="10882240" y="4027516"/>
                  <a:pt x="10930597" y="4216351"/>
                </a:cubicBezTo>
                <a:cubicBezTo>
                  <a:pt x="10978954" y="4405187"/>
                  <a:pt x="10875188" y="4642446"/>
                  <a:pt x="10930597" y="4766310"/>
                </a:cubicBezTo>
                <a:cubicBezTo>
                  <a:pt x="10932979" y="4999242"/>
                  <a:pt x="10776713" y="5100822"/>
                  <a:pt x="10563958" y="5132949"/>
                </a:cubicBezTo>
                <a:cubicBezTo>
                  <a:pt x="10284151" y="5170872"/>
                  <a:pt x="10113891" y="5114126"/>
                  <a:pt x="9985683" y="5132949"/>
                </a:cubicBezTo>
                <a:cubicBezTo>
                  <a:pt x="9857476" y="5151772"/>
                  <a:pt x="9631551" y="5068333"/>
                  <a:pt x="9407408" y="5132949"/>
                </a:cubicBezTo>
                <a:cubicBezTo>
                  <a:pt x="9183266" y="5197565"/>
                  <a:pt x="9185076" y="5104250"/>
                  <a:pt x="9124053" y="5132949"/>
                </a:cubicBezTo>
                <a:cubicBezTo>
                  <a:pt x="9063031" y="5161648"/>
                  <a:pt x="8908925" y="5120749"/>
                  <a:pt x="8840698" y="5132949"/>
                </a:cubicBezTo>
                <a:cubicBezTo>
                  <a:pt x="8772472" y="5145149"/>
                  <a:pt x="8484970" y="5129779"/>
                  <a:pt x="8262423" y="5132949"/>
                </a:cubicBezTo>
                <a:cubicBezTo>
                  <a:pt x="8039877" y="5136119"/>
                  <a:pt x="8054289" y="5103442"/>
                  <a:pt x="7979068" y="5132949"/>
                </a:cubicBezTo>
                <a:cubicBezTo>
                  <a:pt x="7903847" y="5162456"/>
                  <a:pt x="7750659" y="5109316"/>
                  <a:pt x="7597406" y="5132949"/>
                </a:cubicBezTo>
                <a:cubicBezTo>
                  <a:pt x="7444153" y="5156582"/>
                  <a:pt x="7453408" y="5107996"/>
                  <a:pt x="7314051" y="5132949"/>
                </a:cubicBezTo>
                <a:cubicBezTo>
                  <a:pt x="7174694" y="5157902"/>
                  <a:pt x="6948736" y="5105945"/>
                  <a:pt x="6834083" y="5132949"/>
                </a:cubicBezTo>
                <a:cubicBezTo>
                  <a:pt x="6719430" y="5159953"/>
                  <a:pt x="6391358" y="5113354"/>
                  <a:pt x="6157501" y="5132949"/>
                </a:cubicBezTo>
                <a:cubicBezTo>
                  <a:pt x="5923644" y="5152544"/>
                  <a:pt x="5645778" y="5075978"/>
                  <a:pt x="5480919" y="5132950"/>
                </a:cubicBezTo>
                <a:cubicBezTo>
                  <a:pt x="5316060" y="5189922"/>
                  <a:pt x="5240754" y="5104991"/>
                  <a:pt x="5099257" y="5132950"/>
                </a:cubicBezTo>
                <a:cubicBezTo>
                  <a:pt x="4957760" y="5160909"/>
                  <a:pt x="4576027" y="5125247"/>
                  <a:pt x="4324368" y="5132950"/>
                </a:cubicBezTo>
                <a:cubicBezTo>
                  <a:pt x="4072709" y="5140653"/>
                  <a:pt x="3879396" y="5081010"/>
                  <a:pt x="3647786" y="5132950"/>
                </a:cubicBezTo>
                <a:cubicBezTo>
                  <a:pt x="3416176" y="5184890"/>
                  <a:pt x="3426567" y="5114625"/>
                  <a:pt x="3364431" y="5132950"/>
                </a:cubicBezTo>
                <a:cubicBezTo>
                  <a:pt x="3302296" y="5151275"/>
                  <a:pt x="3114818" y="5131442"/>
                  <a:pt x="2884463" y="5132950"/>
                </a:cubicBezTo>
                <a:cubicBezTo>
                  <a:pt x="2654108" y="5134458"/>
                  <a:pt x="2636498" y="5120049"/>
                  <a:pt x="2502801" y="5132950"/>
                </a:cubicBezTo>
                <a:cubicBezTo>
                  <a:pt x="2369104" y="5145851"/>
                  <a:pt x="2128866" y="5125128"/>
                  <a:pt x="1924526" y="5132950"/>
                </a:cubicBezTo>
                <a:cubicBezTo>
                  <a:pt x="1720186" y="5140772"/>
                  <a:pt x="1636345" y="5108910"/>
                  <a:pt x="1444558" y="5132950"/>
                </a:cubicBezTo>
                <a:cubicBezTo>
                  <a:pt x="1252771" y="5156990"/>
                  <a:pt x="963924" y="5080935"/>
                  <a:pt x="733279" y="5132950"/>
                </a:cubicBezTo>
                <a:cubicBezTo>
                  <a:pt x="753639" y="5263659"/>
                  <a:pt x="690699" y="5371747"/>
                  <a:pt x="733279" y="5499589"/>
                </a:cubicBezTo>
                <a:cubicBezTo>
                  <a:pt x="753161" y="5683008"/>
                  <a:pt x="556618" y="5860905"/>
                  <a:pt x="366640" y="5866228"/>
                </a:cubicBezTo>
                <a:cubicBezTo>
                  <a:pt x="128698" y="5908145"/>
                  <a:pt x="8160" y="5699751"/>
                  <a:pt x="1" y="5499589"/>
                </a:cubicBezTo>
                <a:cubicBezTo>
                  <a:pt x="60234" y="3852820"/>
                  <a:pt x="239336" y="2697272"/>
                  <a:pt x="0" y="1099918"/>
                </a:cubicBezTo>
                <a:close/>
                <a:moveTo>
                  <a:pt x="10197319" y="733279"/>
                </a:moveTo>
                <a:cubicBezTo>
                  <a:pt x="10368122" y="731798"/>
                  <a:pt x="10472234" y="749170"/>
                  <a:pt x="10563958" y="733279"/>
                </a:cubicBezTo>
                <a:cubicBezTo>
                  <a:pt x="10764880" y="706153"/>
                  <a:pt x="10889038" y="569176"/>
                  <a:pt x="10930597" y="366640"/>
                </a:cubicBezTo>
                <a:moveTo>
                  <a:pt x="10563958" y="733279"/>
                </a:moveTo>
                <a:cubicBezTo>
                  <a:pt x="10533041" y="594381"/>
                  <a:pt x="10597896" y="491905"/>
                  <a:pt x="10563958" y="366639"/>
                </a:cubicBezTo>
                <a:cubicBezTo>
                  <a:pt x="10579028" y="461920"/>
                  <a:pt x="10470168" y="552572"/>
                  <a:pt x="10380638" y="549959"/>
                </a:cubicBezTo>
                <a:cubicBezTo>
                  <a:pt x="10307729" y="540423"/>
                  <a:pt x="10204067" y="496022"/>
                  <a:pt x="10197318" y="366639"/>
                </a:cubicBezTo>
                <a:moveTo>
                  <a:pt x="366639" y="1466557"/>
                </a:moveTo>
                <a:cubicBezTo>
                  <a:pt x="325522" y="1355705"/>
                  <a:pt x="375790" y="1219591"/>
                  <a:pt x="366639" y="1099918"/>
                </a:cubicBezTo>
                <a:cubicBezTo>
                  <a:pt x="373260" y="1001964"/>
                  <a:pt x="444708" y="914977"/>
                  <a:pt x="549959" y="916598"/>
                </a:cubicBezTo>
                <a:cubicBezTo>
                  <a:pt x="648723" y="925642"/>
                  <a:pt x="732077" y="993070"/>
                  <a:pt x="733279" y="1099918"/>
                </a:cubicBezTo>
                <a:cubicBezTo>
                  <a:pt x="721018" y="1290516"/>
                  <a:pt x="566355" y="1487766"/>
                  <a:pt x="366640" y="1466557"/>
                </a:cubicBezTo>
                <a:cubicBezTo>
                  <a:pt x="120896" y="1432530"/>
                  <a:pt x="-14050" y="1339572"/>
                  <a:pt x="1" y="1099918"/>
                </a:cubicBezTo>
                <a:moveTo>
                  <a:pt x="733279" y="1099918"/>
                </a:moveTo>
                <a:cubicBezTo>
                  <a:pt x="797977" y="1301864"/>
                  <a:pt x="691110" y="1577596"/>
                  <a:pt x="733279" y="1716396"/>
                </a:cubicBezTo>
                <a:cubicBezTo>
                  <a:pt x="775448" y="1855196"/>
                  <a:pt x="718918" y="1985089"/>
                  <a:pt x="733279" y="2171552"/>
                </a:cubicBezTo>
                <a:cubicBezTo>
                  <a:pt x="747640" y="2358015"/>
                  <a:pt x="703073" y="2514114"/>
                  <a:pt x="733279" y="2667039"/>
                </a:cubicBezTo>
                <a:cubicBezTo>
                  <a:pt x="763485" y="2819964"/>
                  <a:pt x="694010" y="3022162"/>
                  <a:pt x="733279" y="3122195"/>
                </a:cubicBezTo>
                <a:cubicBezTo>
                  <a:pt x="772548" y="3222228"/>
                  <a:pt x="724739" y="3499482"/>
                  <a:pt x="733279" y="3658013"/>
                </a:cubicBezTo>
                <a:cubicBezTo>
                  <a:pt x="741819" y="3816544"/>
                  <a:pt x="700659" y="3986175"/>
                  <a:pt x="733279" y="4234160"/>
                </a:cubicBezTo>
                <a:cubicBezTo>
                  <a:pt x="765899" y="4482145"/>
                  <a:pt x="626026" y="4833563"/>
                  <a:pt x="733279" y="5132950"/>
                </a:cubicBezTo>
              </a:path>
              <a:path w="10930597" h="5866228" fill="none" stroke="0" extrusionOk="0">
                <a:moveTo>
                  <a:pt x="0" y="1099918"/>
                </a:moveTo>
                <a:cubicBezTo>
                  <a:pt x="14678" y="878377"/>
                  <a:pt x="118171" y="767070"/>
                  <a:pt x="366639" y="733279"/>
                </a:cubicBezTo>
                <a:cubicBezTo>
                  <a:pt x="703886" y="662247"/>
                  <a:pt x="832299" y="781053"/>
                  <a:pt x="1043221" y="733279"/>
                </a:cubicBezTo>
                <a:cubicBezTo>
                  <a:pt x="1254143" y="685505"/>
                  <a:pt x="1403661" y="733787"/>
                  <a:pt x="1621496" y="733279"/>
                </a:cubicBezTo>
                <a:cubicBezTo>
                  <a:pt x="1839332" y="732771"/>
                  <a:pt x="2013970" y="748537"/>
                  <a:pt x="2298078" y="733279"/>
                </a:cubicBezTo>
                <a:cubicBezTo>
                  <a:pt x="2582186" y="718021"/>
                  <a:pt x="2621813" y="800248"/>
                  <a:pt x="2876354" y="733279"/>
                </a:cubicBezTo>
                <a:cubicBezTo>
                  <a:pt x="3130895" y="666310"/>
                  <a:pt x="3181247" y="790977"/>
                  <a:pt x="3454629" y="733279"/>
                </a:cubicBezTo>
                <a:cubicBezTo>
                  <a:pt x="3728012" y="675581"/>
                  <a:pt x="3774682" y="735423"/>
                  <a:pt x="3934598" y="733279"/>
                </a:cubicBezTo>
                <a:cubicBezTo>
                  <a:pt x="4094514" y="731135"/>
                  <a:pt x="4419909" y="811734"/>
                  <a:pt x="4611180" y="733279"/>
                </a:cubicBezTo>
                <a:cubicBezTo>
                  <a:pt x="4802451" y="654824"/>
                  <a:pt x="4801198" y="747871"/>
                  <a:pt x="4894535" y="733279"/>
                </a:cubicBezTo>
                <a:cubicBezTo>
                  <a:pt x="4987872" y="718687"/>
                  <a:pt x="5139163" y="748150"/>
                  <a:pt x="5276196" y="733279"/>
                </a:cubicBezTo>
                <a:cubicBezTo>
                  <a:pt x="5413229" y="718408"/>
                  <a:pt x="5528464" y="766453"/>
                  <a:pt x="5756165" y="733279"/>
                </a:cubicBezTo>
                <a:cubicBezTo>
                  <a:pt x="5983866" y="700105"/>
                  <a:pt x="5897992" y="746987"/>
                  <a:pt x="6039520" y="733279"/>
                </a:cubicBezTo>
                <a:cubicBezTo>
                  <a:pt x="6181049" y="719571"/>
                  <a:pt x="6395715" y="751229"/>
                  <a:pt x="6716102" y="733279"/>
                </a:cubicBezTo>
                <a:cubicBezTo>
                  <a:pt x="7036489" y="715329"/>
                  <a:pt x="6967163" y="749515"/>
                  <a:pt x="7097763" y="733279"/>
                </a:cubicBezTo>
                <a:cubicBezTo>
                  <a:pt x="7228363" y="717043"/>
                  <a:pt x="7413076" y="761586"/>
                  <a:pt x="7577732" y="733279"/>
                </a:cubicBezTo>
                <a:cubicBezTo>
                  <a:pt x="7742388" y="704972"/>
                  <a:pt x="7734087" y="742340"/>
                  <a:pt x="7861087" y="733279"/>
                </a:cubicBezTo>
                <a:cubicBezTo>
                  <a:pt x="7988087" y="724218"/>
                  <a:pt x="8296324" y="739724"/>
                  <a:pt x="8439362" y="733279"/>
                </a:cubicBezTo>
                <a:cubicBezTo>
                  <a:pt x="8582400" y="726834"/>
                  <a:pt x="8813481" y="769511"/>
                  <a:pt x="9017637" y="733279"/>
                </a:cubicBezTo>
                <a:cubicBezTo>
                  <a:pt x="9221794" y="697047"/>
                  <a:pt x="9414657" y="781880"/>
                  <a:pt x="9595913" y="733279"/>
                </a:cubicBezTo>
                <a:cubicBezTo>
                  <a:pt x="9777169" y="684678"/>
                  <a:pt x="9989924" y="756969"/>
                  <a:pt x="10197319" y="733279"/>
                </a:cubicBezTo>
                <a:cubicBezTo>
                  <a:pt x="10194619" y="616361"/>
                  <a:pt x="10237018" y="537096"/>
                  <a:pt x="10197319" y="366639"/>
                </a:cubicBezTo>
                <a:cubicBezTo>
                  <a:pt x="10220930" y="187540"/>
                  <a:pt x="10372221" y="4077"/>
                  <a:pt x="10563958" y="0"/>
                </a:cubicBezTo>
                <a:cubicBezTo>
                  <a:pt x="10744017" y="-11966"/>
                  <a:pt x="10975772" y="159437"/>
                  <a:pt x="10930597" y="366639"/>
                </a:cubicBezTo>
                <a:cubicBezTo>
                  <a:pt x="10984258" y="587024"/>
                  <a:pt x="10875643" y="693790"/>
                  <a:pt x="10930597" y="828604"/>
                </a:cubicBezTo>
                <a:cubicBezTo>
                  <a:pt x="10985551" y="963418"/>
                  <a:pt x="10899276" y="1139955"/>
                  <a:pt x="10930597" y="1246573"/>
                </a:cubicBezTo>
                <a:cubicBezTo>
                  <a:pt x="10961918" y="1353191"/>
                  <a:pt x="10865705" y="1624097"/>
                  <a:pt x="10930597" y="1796532"/>
                </a:cubicBezTo>
                <a:cubicBezTo>
                  <a:pt x="10995489" y="1968967"/>
                  <a:pt x="10872903" y="2217832"/>
                  <a:pt x="10930597" y="2346491"/>
                </a:cubicBezTo>
                <a:cubicBezTo>
                  <a:pt x="10988291" y="2475150"/>
                  <a:pt x="10892492" y="2639817"/>
                  <a:pt x="10930597" y="2764460"/>
                </a:cubicBezTo>
                <a:cubicBezTo>
                  <a:pt x="10968702" y="2889103"/>
                  <a:pt x="10871802" y="3150353"/>
                  <a:pt x="10930597" y="3314419"/>
                </a:cubicBezTo>
                <a:cubicBezTo>
                  <a:pt x="10989392" y="3478485"/>
                  <a:pt x="10862526" y="3754294"/>
                  <a:pt x="10930597" y="3908374"/>
                </a:cubicBezTo>
                <a:cubicBezTo>
                  <a:pt x="10998668" y="4062454"/>
                  <a:pt x="10887161" y="4390673"/>
                  <a:pt x="10930597" y="4766310"/>
                </a:cubicBezTo>
                <a:cubicBezTo>
                  <a:pt x="10916838" y="4944440"/>
                  <a:pt x="10763253" y="5137885"/>
                  <a:pt x="10563958" y="5132949"/>
                </a:cubicBezTo>
                <a:cubicBezTo>
                  <a:pt x="10424518" y="5165956"/>
                  <a:pt x="10229143" y="5117400"/>
                  <a:pt x="10083990" y="5132949"/>
                </a:cubicBezTo>
                <a:cubicBezTo>
                  <a:pt x="9938837" y="5148498"/>
                  <a:pt x="9600394" y="5132451"/>
                  <a:pt x="9407408" y="5132949"/>
                </a:cubicBezTo>
                <a:cubicBezTo>
                  <a:pt x="9214422" y="5133447"/>
                  <a:pt x="9214786" y="5101345"/>
                  <a:pt x="9025746" y="5132949"/>
                </a:cubicBezTo>
                <a:cubicBezTo>
                  <a:pt x="8836706" y="5164553"/>
                  <a:pt x="8638303" y="5118719"/>
                  <a:pt x="8349164" y="5132949"/>
                </a:cubicBezTo>
                <a:cubicBezTo>
                  <a:pt x="8060025" y="5147179"/>
                  <a:pt x="7734513" y="5040280"/>
                  <a:pt x="7574275" y="5132949"/>
                </a:cubicBezTo>
                <a:cubicBezTo>
                  <a:pt x="7414037" y="5225618"/>
                  <a:pt x="7156209" y="5080080"/>
                  <a:pt x="6996000" y="5132949"/>
                </a:cubicBezTo>
                <a:cubicBezTo>
                  <a:pt x="6835791" y="5185818"/>
                  <a:pt x="6468128" y="5081165"/>
                  <a:pt x="6319418" y="5132949"/>
                </a:cubicBezTo>
                <a:cubicBezTo>
                  <a:pt x="6170708" y="5184733"/>
                  <a:pt x="6166906" y="5130531"/>
                  <a:pt x="6036063" y="5132949"/>
                </a:cubicBezTo>
                <a:cubicBezTo>
                  <a:pt x="5905220" y="5135367"/>
                  <a:pt x="5681831" y="5119657"/>
                  <a:pt x="5556094" y="5132950"/>
                </a:cubicBezTo>
                <a:cubicBezTo>
                  <a:pt x="5430357" y="5146243"/>
                  <a:pt x="5086009" y="5116636"/>
                  <a:pt x="4879512" y="5132950"/>
                </a:cubicBezTo>
                <a:cubicBezTo>
                  <a:pt x="4673015" y="5149264"/>
                  <a:pt x="4691317" y="5119633"/>
                  <a:pt x="4596158" y="5132950"/>
                </a:cubicBezTo>
                <a:cubicBezTo>
                  <a:pt x="4500999" y="5146267"/>
                  <a:pt x="4102597" y="5041968"/>
                  <a:pt x="3821269" y="5132950"/>
                </a:cubicBezTo>
                <a:cubicBezTo>
                  <a:pt x="3539941" y="5223932"/>
                  <a:pt x="3415468" y="5132877"/>
                  <a:pt x="3144687" y="5132950"/>
                </a:cubicBezTo>
                <a:cubicBezTo>
                  <a:pt x="2873906" y="5133023"/>
                  <a:pt x="2861642" y="5119804"/>
                  <a:pt x="2763025" y="5132950"/>
                </a:cubicBezTo>
                <a:cubicBezTo>
                  <a:pt x="2664408" y="5146096"/>
                  <a:pt x="2583235" y="5109920"/>
                  <a:pt x="2479670" y="5132950"/>
                </a:cubicBezTo>
                <a:cubicBezTo>
                  <a:pt x="2376106" y="5155980"/>
                  <a:pt x="2065557" y="5064164"/>
                  <a:pt x="1704781" y="5132950"/>
                </a:cubicBezTo>
                <a:cubicBezTo>
                  <a:pt x="1344005" y="5201736"/>
                  <a:pt x="935705" y="5121393"/>
                  <a:pt x="733279" y="5132950"/>
                </a:cubicBezTo>
                <a:cubicBezTo>
                  <a:pt x="763191" y="5280524"/>
                  <a:pt x="693129" y="5425025"/>
                  <a:pt x="733279" y="5499589"/>
                </a:cubicBezTo>
                <a:cubicBezTo>
                  <a:pt x="761198" y="5720602"/>
                  <a:pt x="555806" y="5906627"/>
                  <a:pt x="366640" y="5866228"/>
                </a:cubicBezTo>
                <a:cubicBezTo>
                  <a:pt x="185991" y="5876246"/>
                  <a:pt x="-4939" y="5693752"/>
                  <a:pt x="1" y="5499589"/>
                </a:cubicBezTo>
                <a:cubicBezTo>
                  <a:pt x="186596" y="4270493"/>
                  <a:pt x="243055" y="2834512"/>
                  <a:pt x="0" y="1099918"/>
                </a:cubicBezTo>
                <a:close/>
                <a:moveTo>
                  <a:pt x="10197319" y="733279"/>
                </a:moveTo>
                <a:cubicBezTo>
                  <a:pt x="10290127" y="711485"/>
                  <a:pt x="10438381" y="769422"/>
                  <a:pt x="10563958" y="733279"/>
                </a:cubicBezTo>
                <a:cubicBezTo>
                  <a:pt x="10773792" y="712451"/>
                  <a:pt x="10919682" y="615682"/>
                  <a:pt x="10930597" y="366640"/>
                </a:cubicBezTo>
                <a:moveTo>
                  <a:pt x="10563958" y="733279"/>
                </a:moveTo>
                <a:cubicBezTo>
                  <a:pt x="10544496" y="601174"/>
                  <a:pt x="10565752" y="502747"/>
                  <a:pt x="10563958" y="366639"/>
                </a:cubicBezTo>
                <a:cubicBezTo>
                  <a:pt x="10568282" y="491718"/>
                  <a:pt x="10505677" y="532730"/>
                  <a:pt x="10380638" y="549959"/>
                </a:cubicBezTo>
                <a:cubicBezTo>
                  <a:pt x="10279985" y="552456"/>
                  <a:pt x="10191683" y="456481"/>
                  <a:pt x="10197318" y="366639"/>
                </a:cubicBezTo>
                <a:moveTo>
                  <a:pt x="366639" y="1466557"/>
                </a:moveTo>
                <a:cubicBezTo>
                  <a:pt x="356101" y="1284906"/>
                  <a:pt x="370155" y="1272435"/>
                  <a:pt x="366639" y="1099918"/>
                </a:cubicBezTo>
                <a:cubicBezTo>
                  <a:pt x="340350" y="1005445"/>
                  <a:pt x="441001" y="914713"/>
                  <a:pt x="549959" y="916598"/>
                </a:cubicBezTo>
                <a:cubicBezTo>
                  <a:pt x="644514" y="913231"/>
                  <a:pt x="719775" y="990153"/>
                  <a:pt x="733279" y="1099918"/>
                </a:cubicBezTo>
                <a:cubicBezTo>
                  <a:pt x="722821" y="1299951"/>
                  <a:pt x="581033" y="1475998"/>
                  <a:pt x="366640" y="1466557"/>
                </a:cubicBezTo>
                <a:cubicBezTo>
                  <a:pt x="138204" y="1448358"/>
                  <a:pt x="-41869" y="1331436"/>
                  <a:pt x="1" y="1099918"/>
                </a:cubicBezTo>
                <a:moveTo>
                  <a:pt x="733279" y="1099918"/>
                </a:moveTo>
                <a:cubicBezTo>
                  <a:pt x="761039" y="1406802"/>
                  <a:pt x="731713" y="1480107"/>
                  <a:pt x="733279" y="1716396"/>
                </a:cubicBezTo>
                <a:cubicBezTo>
                  <a:pt x="734845" y="1952685"/>
                  <a:pt x="715747" y="2201735"/>
                  <a:pt x="733279" y="2332873"/>
                </a:cubicBezTo>
                <a:cubicBezTo>
                  <a:pt x="750811" y="2464011"/>
                  <a:pt x="684503" y="2759364"/>
                  <a:pt x="733279" y="2868691"/>
                </a:cubicBezTo>
                <a:cubicBezTo>
                  <a:pt x="782055" y="2978018"/>
                  <a:pt x="701078" y="3241593"/>
                  <a:pt x="733279" y="3364177"/>
                </a:cubicBezTo>
                <a:cubicBezTo>
                  <a:pt x="765480" y="3486761"/>
                  <a:pt x="721899" y="3810464"/>
                  <a:pt x="733279" y="4020985"/>
                </a:cubicBezTo>
                <a:cubicBezTo>
                  <a:pt x="744659" y="4231506"/>
                  <a:pt x="678811" y="4319884"/>
                  <a:pt x="733279" y="4476142"/>
                </a:cubicBezTo>
                <a:cubicBezTo>
                  <a:pt x="787747" y="4632400"/>
                  <a:pt x="714717" y="4888715"/>
                  <a:pt x="733279" y="5132950"/>
                </a:cubicBezTo>
              </a:path>
            </a:pathLst>
          </a:custGeom>
          <a:blipFill>
            <a:blip r:embed="rId4"/>
            <a:tile tx="0" ty="0" sx="100000" sy="100000" flip="none" algn="tl"/>
          </a:blipFill>
          <a:ln>
            <a:extLst>
              <a:ext uri="{C807C97D-BFC1-408E-A445-0C87EB9F89A2}">
                <ask:lineSketchStyleProps xmlns:ask="http://schemas.microsoft.com/office/drawing/2018/sketchyshapes" sd="795665484">
                  <a:prstGeom prst="horizontalScroll">
                    <a:avLst/>
                  </a:prstGeom>
                  <ask:type>
                    <ask:lineSketchScribbl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A532C0A5-DA3F-4283-9756-51751CEBC24F}"/>
              </a:ext>
            </a:extLst>
          </p:cNvPr>
          <p:cNvSpPr>
            <a:spLocks noGrp="1"/>
          </p:cNvSpPr>
          <p:nvPr>
            <p:ph type="title"/>
          </p:nvPr>
        </p:nvSpPr>
        <p:spPr>
          <a:xfrm>
            <a:off x="838200" y="2766218"/>
            <a:ext cx="10515600" cy="1325563"/>
          </a:xfrm>
        </p:spPr>
        <p:txBody>
          <a:bodyPr>
            <a:normAutofit/>
          </a:bodyPr>
          <a:lstStyle/>
          <a:p>
            <a:pPr algn="ctr"/>
            <a:r>
              <a:rPr lang="en-US" sz="8000" b="1" dirty="0">
                <a:latin typeface="Gabriola" panose="04040605051002020D02" pitchFamily="82" charset="0"/>
              </a:rPr>
              <a:t>Medusa in Myth</a:t>
            </a:r>
          </a:p>
        </p:txBody>
      </p:sp>
      <p:pic>
        <p:nvPicPr>
          <p:cNvPr id="8" name="Audio 7">
            <a:hlinkClick r:id="" action="ppaction://media"/>
            <a:extLst>
              <a:ext uri="{FF2B5EF4-FFF2-40B4-BE49-F238E27FC236}">
                <a16:creationId xmlns:a16="http://schemas.microsoft.com/office/drawing/2014/main" id="{279DA2C8-AFE2-412C-B91E-9D8244DAF8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12309341"/>
      </p:ext>
    </p:extLst>
  </p:cSld>
  <p:clrMapOvr>
    <a:masterClrMapping/>
  </p:clrMapOvr>
  <mc:AlternateContent xmlns:mc="http://schemas.openxmlformats.org/markup-compatibility/2006">
    <mc:Choice xmlns:p14="http://schemas.microsoft.com/office/powerpoint/2010/main" Requires="p14">
      <p:transition spd="slow" p14:dur="2000" advTm="5299"/>
    </mc:Choice>
    <mc:Fallback>
      <p:transition spd="slow" advTm="5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ACF9-548B-473A-B392-56CA4C893C59}"/>
              </a:ext>
            </a:extLst>
          </p:cNvPr>
          <p:cNvSpPr>
            <a:spLocks noGrp="1"/>
          </p:cNvSpPr>
          <p:nvPr>
            <p:ph type="title"/>
          </p:nvPr>
        </p:nvSpPr>
        <p:spPr>
          <a:xfrm>
            <a:off x="838200" y="140863"/>
            <a:ext cx="10515600" cy="1325563"/>
          </a:xfrm>
        </p:spPr>
        <p:txBody>
          <a:bodyPr>
            <a:normAutofit fontScale="90000"/>
          </a:bodyPr>
          <a:lstStyle/>
          <a:p>
            <a:pPr algn="ctr"/>
            <a:r>
              <a:rPr lang="en-US" sz="6000" b="1" dirty="0">
                <a:latin typeface="Gabriola" panose="04040605051002020D02" pitchFamily="82" charset="0"/>
              </a:rPr>
              <a:t>First Appearances of Medusa and the Gorgons in Greek and Roman Texts</a:t>
            </a:r>
          </a:p>
        </p:txBody>
      </p:sp>
      <p:sp>
        <p:nvSpPr>
          <p:cNvPr id="3" name="Content Placeholder 2">
            <a:extLst>
              <a:ext uri="{FF2B5EF4-FFF2-40B4-BE49-F238E27FC236}">
                <a16:creationId xmlns:a16="http://schemas.microsoft.com/office/drawing/2014/main" id="{4D94C991-B314-43CC-876E-259525CB535A}"/>
              </a:ext>
            </a:extLst>
          </p:cNvPr>
          <p:cNvSpPr>
            <a:spLocks noGrp="1"/>
          </p:cNvSpPr>
          <p:nvPr>
            <p:ph idx="1"/>
          </p:nvPr>
        </p:nvSpPr>
        <p:spPr>
          <a:xfrm>
            <a:off x="440634" y="1550832"/>
            <a:ext cx="4992757" cy="5054655"/>
          </a:xfrm>
        </p:spPr>
        <p:txBody>
          <a:bodyPr>
            <a:normAutofit fontScale="92500" lnSpcReduction="20000"/>
          </a:bodyPr>
          <a:lstStyle/>
          <a:p>
            <a:r>
              <a:rPr lang="en-US" dirty="0">
                <a:latin typeface="Gabriola" panose="04040605051002020D02" pitchFamily="82" charset="0"/>
              </a:rPr>
              <a:t>The word Gorgon comes from the Greek </a:t>
            </a:r>
            <a:r>
              <a:rPr lang="en-US" dirty="0" err="1">
                <a:latin typeface="Gabriola" panose="04040605051002020D02" pitchFamily="82" charset="0"/>
              </a:rPr>
              <a:t>gorgos</a:t>
            </a:r>
            <a:r>
              <a:rPr lang="en-US" dirty="0">
                <a:latin typeface="Gabriola" panose="04040605051002020D02" pitchFamily="82" charset="0"/>
              </a:rPr>
              <a:t>, meaning grim, fierce, terrible, and dreadful. </a:t>
            </a:r>
          </a:p>
          <a:p>
            <a:r>
              <a:rPr lang="en-US" dirty="0">
                <a:latin typeface="Gabriola" panose="04040605051002020D02" pitchFamily="82" charset="0"/>
              </a:rPr>
              <a:t>Medusa and the Gorgons first appeared in myths from Classical Greece and continued to appear well into the Roman period</a:t>
            </a:r>
          </a:p>
          <a:p>
            <a:r>
              <a:rPr lang="en-US" dirty="0">
                <a:latin typeface="Gabriola" panose="04040605051002020D02" pitchFamily="82" charset="0"/>
              </a:rPr>
              <a:t>The eighth century BCE Greek author Homer, in his famed books, The </a:t>
            </a:r>
            <a:r>
              <a:rPr lang="en-US" i="1" dirty="0">
                <a:latin typeface="Gabriola" panose="04040605051002020D02" pitchFamily="82" charset="0"/>
              </a:rPr>
              <a:t>Iliad</a:t>
            </a:r>
            <a:r>
              <a:rPr lang="en-US" dirty="0">
                <a:latin typeface="Gabriola" panose="04040605051002020D02" pitchFamily="82" charset="0"/>
              </a:rPr>
              <a:t> and The </a:t>
            </a:r>
            <a:r>
              <a:rPr lang="en-US" i="1" dirty="0">
                <a:latin typeface="Gabriola" panose="04040605051002020D02" pitchFamily="82" charset="0"/>
              </a:rPr>
              <a:t>Odyssey</a:t>
            </a:r>
            <a:r>
              <a:rPr lang="en-US" dirty="0">
                <a:latin typeface="Gabriola" panose="04040605051002020D02" pitchFamily="82" charset="0"/>
              </a:rPr>
              <a:t>, may be the first to mention the Gorgons. Hesiod appears to be the oldest source mentioning Medusa.</a:t>
            </a:r>
          </a:p>
          <a:p>
            <a:r>
              <a:rPr lang="en-US" dirty="0">
                <a:latin typeface="Gabriola" panose="04040605051002020D02" pitchFamily="82" charset="0"/>
              </a:rPr>
              <a:t>The earliest source regarding Medusa and the Gorgons is the book </a:t>
            </a:r>
            <a:r>
              <a:rPr lang="en-US" i="1" dirty="0">
                <a:latin typeface="Gabriola" panose="04040605051002020D02" pitchFamily="82" charset="0"/>
              </a:rPr>
              <a:t>Theogony</a:t>
            </a:r>
            <a:r>
              <a:rPr lang="en-US" dirty="0">
                <a:latin typeface="Gabriola" panose="04040605051002020D02" pitchFamily="82" charset="0"/>
              </a:rPr>
              <a:t> by the Greek poet Hesiod, who lived between 750 and 650 BCE. He was the first to mention the Gorgons and Medusa in his book:</a:t>
            </a:r>
          </a:p>
        </p:txBody>
      </p:sp>
      <p:sp>
        <p:nvSpPr>
          <p:cNvPr id="5" name="TextBox 4">
            <a:extLst>
              <a:ext uri="{FF2B5EF4-FFF2-40B4-BE49-F238E27FC236}">
                <a16:creationId xmlns:a16="http://schemas.microsoft.com/office/drawing/2014/main" id="{8756071C-2915-4168-A861-EAF31C6ECBC5}"/>
              </a:ext>
            </a:extLst>
          </p:cNvPr>
          <p:cNvSpPr txBox="1"/>
          <p:nvPr/>
        </p:nvSpPr>
        <p:spPr>
          <a:xfrm>
            <a:off x="6096000" y="2144189"/>
            <a:ext cx="5257800" cy="4154984"/>
          </a:xfrm>
          <a:prstGeom prst="rect">
            <a:avLst/>
          </a:prstGeom>
          <a:noFill/>
        </p:spPr>
        <p:txBody>
          <a:bodyPr wrap="square" rtlCol="0">
            <a:spAutoFit/>
          </a:bodyPr>
          <a:lstStyle/>
          <a:p>
            <a:pPr algn="ctr"/>
            <a:r>
              <a:rPr lang="en-US" sz="2400" dirty="0">
                <a:latin typeface="Gabriola" panose="04040605051002020D02" pitchFamily="82" charset="0"/>
              </a:rPr>
              <a:t>“Ceto bore to Phorcys the fair-cheeked </a:t>
            </a:r>
            <a:r>
              <a:rPr lang="en-US" sz="2400" dirty="0" err="1">
                <a:latin typeface="Gabriola" panose="04040605051002020D02" pitchFamily="82" charset="0"/>
              </a:rPr>
              <a:t>Graiae</a:t>
            </a:r>
            <a:r>
              <a:rPr lang="en-US" sz="2400" dirty="0">
                <a:latin typeface="Gabriola" panose="04040605051002020D02" pitchFamily="82" charset="0"/>
              </a:rPr>
              <a:t>, sisters grey from their birth: and both deathless gods and men who walk on earth call them </a:t>
            </a:r>
            <a:r>
              <a:rPr lang="en-US" sz="2400" dirty="0" err="1">
                <a:latin typeface="Gabriola" panose="04040605051002020D02" pitchFamily="82" charset="0"/>
              </a:rPr>
              <a:t>Graiae</a:t>
            </a:r>
            <a:r>
              <a:rPr lang="en-US" sz="2400" dirty="0">
                <a:latin typeface="Gabriola" panose="04040605051002020D02" pitchFamily="82" charset="0"/>
              </a:rPr>
              <a:t>, </a:t>
            </a:r>
            <a:r>
              <a:rPr lang="en-US" sz="2400" dirty="0" err="1">
                <a:latin typeface="Gabriola" panose="04040605051002020D02" pitchFamily="82" charset="0"/>
              </a:rPr>
              <a:t>Pemphredo</a:t>
            </a:r>
            <a:r>
              <a:rPr lang="en-US" sz="2400" dirty="0">
                <a:latin typeface="Gabriola" panose="04040605051002020D02" pitchFamily="82" charset="0"/>
              </a:rPr>
              <a:t> well-clad, and saffron-robed Enyo, and the Gorgons who dwell beyond glorious Ocean in the frontier land towards Night where are the clear-voiced Hesperides, </a:t>
            </a:r>
            <a:r>
              <a:rPr lang="en-US" sz="2400" dirty="0" err="1">
                <a:latin typeface="Gabriola" panose="04040605051002020D02" pitchFamily="82" charset="0"/>
              </a:rPr>
              <a:t>Sthenno</a:t>
            </a:r>
            <a:r>
              <a:rPr lang="en-US" sz="2400" dirty="0">
                <a:latin typeface="Gabriola" panose="04040605051002020D02" pitchFamily="82" charset="0"/>
              </a:rPr>
              <a:t>, and Euryale, and Medusa who suffered a woeful fate: she was mortal, but the two were undying and grew not old. With her lay the Dark-haired One (Poseidon) in a soft meadow amid spring flowers.”</a:t>
            </a:r>
          </a:p>
          <a:p>
            <a:pPr algn="ctr"/>
            <a:endParaRPr lang="en-US" sz="2400" dirty="0"/>
          </a:p>
        </p:txBody>
      </p:sp>
      <p:sp>
        <p:nvSpPr>
          <p:cNvPr id="6" name="Scroll: Vertical 5">
            <a:extLst>
              <a:ext uri="{FF2B5EF4-FFF2-40B4-BE49-F238E27FC236}">
                <a16:creationId xmlns:a16="http://schemas.microsoft.com/office/drawing/2014/main" id="{F851765C-D315-4431-A0B9-5EC0C5FABAF5}"/>
              </a:ext>
            </a:extLst>
          </p:cNvPr>
          <p:cNvSpPr/>
          <p:nvPr/>
        </p:nvSpPr>
        <p:spPr>
          <a:xfrm>
            <a:off x="5433391" y="1550832"/>
            <a:ext cx="6758609" cy="4667250"/>
          </a:xfrm>
          <a:custGeom>
            <a:avLst/>
            <a:gdLst>
              <a:gd name="connsiteX0" fmla="*/ 291703 w 6758609"/>
              <a:gd name="connsiteY0" fmla="*/ 4667250 h 4667250"/>
              <a:gd name="connsiteX1" fmla="*/ 583406 w 6758609"/>
              <a:gd name="connsiteY1" fmla="*/ 4375547 h 4667250"/>
              <a:gd name="connsiteX2" fmla="*/ 291703 w 6758609"/>
              <a:gd name="connsiteY2" fmla="*/ 4375547 h 4667250"/>
              <a:gd name="connsiteX3" fmla="*/ 437555 w 6758609"/>
              <a:gd name="connsiteY3" fmla="*/ 4229695 h 4667250"/>
              <a:gd name="connsiteX4" fmla="*/ 291703 w 6758609"/>
              <a:gd name="connsiteY4" fmla="*/ 4083843 h 4667250"/>
              <a:gd name="connsiteX5" fmla="*/ 583406 w 6758609"/>
              <a:gd name="connsiteY5" fmla="*/ 4083844 h 4667250"/>
              <a:gd name="connsiteX6" fmla="*/ 583406 w 6758609"/>
              <a:gd name="connsiteY6" fmla="*/ 3617952 h 4667250"/>
              <a:gd name="connsiteX7" fmla="*/ 583406 w 6758609"/>
              <a:gd name="connsiteY7" fmla="*/ 3038297 h 4667250"/>
              <a:gd name="connsiteX8" fmla="*/ 583406 w 6758609"/>
              <a:gd name="connsiteY8" fmla="*/ 2534484 h 4667250"/>
              <a:gd name="connsiteX9" fmla="*/ 583406 w 6758609"/>
              <a:gd name="connsiteY9" fmla="*/ 1992749 h 4667250"/>
              <a:gd name="connsiteX10" fmla="*/ 583406 w 6758609"/>
              <a:gd name="connsiteY10" fmla="*/ 1375172 h 4667250"/>
              <a:gd name="connsiteX11" fmla="*/ 583406 w 6758609"/>
              <a:gd name="connsiteY11" fmla="*/ 833437 h 4667250"/>
              <a:gd name="connsiteX12" fmla="*/ 583406 w 6758609"/>
              <a:gd name="connsiteY12" fmla="*/ 291703 h 4667250"/>
              <a:gd name="connsiteX13" fmla="*/ 875109 w 6758609"/>
              <a:gd name="connsiteY13" fmla="*/ 0 h 4667250"/>
              <a:gd name="connsiteX14" fmla="*/ 1546125 w 6758609"/>
              <a:gd name="connsiteY14" fmla="*/ 0 h 4667250"/>
              <a:gd name="connsiteX15" fmla="*/ 2049386 w 6758609"/>
              <a:gd name="connsiteY15" fmla="*/ 0 h 4667250"/>
              <a:gd name="connsiteX16" fmla="*/ 2720402 w 6758609"/>
              <a:gd name="connsiteY16" fmla="*/ 0 h 4667250"/>
              <a:gd name="connsiteX17" fmla="*/ 3279582 w 6758609"/>
              <a:gd name="connsiteY17" fmla="*/ 0 h 4667250"/>
              <a:gd name="connsiteX18" fmla="*/ 3726925 w 6758609"/>
              <a:gd name="connsiteY18" fmla="*/ 0 h 4667250"/>
              <a:gd name="connsiteX19" fmla="*/ 4397941 w 6758609"/>
              <a:gd name="connsiteY19" fmla="*/ 0 h 4667250"/>
              <a:gd name="connsiteX20" fmla="*/ 5013039 w 6758609"/>
              <a:gd name="connsiteY20" fmla="*/ 0 h 4667250"/>
              <a:gd name="connsiteX21" fmla="*/ 5404465 w 6758609"/>
              <a:gd name="connsiteY21" fmla="*/ 0 h 4667250"/>
              <a:gd name="connsiteX22" fmla="*/ 5795890 w 6758609"/>
              <a:gd name="connsiteY22" fmla="*/ 0 h 4667250"/>
              <a:gd name="connsiteX23" fmla="*/ 6466906 w 6758609"/>
              <a:gd name="connsiteY23" fmla="*/ 0 h 4667250"/>
              <a:gd name="connsiteX24" fmla="*/ 6758609 w 6758609"/>
              <a:gd name="connsiteY24" fmla="*/ 291703 h 4667250"/>
              <a:gd name="connsiteX25" fmla="*/ 6466906 w 6758609"/>
              <a:gd name="connsiteY25" fmla="*/ 583406 h 4667250"/>
              <a:gd name="connsiteX26" fmla="*/ 6175203 w 6758609"/>
              <a:gd name="connsiteY26" fmla="*/ 583406 h 4667250"/>
              <a:gd name="connsiteX27" fmla="*/ 6175203 w 6758609"/>
              <a:gd name="connsiteY27" fmla="*/ 1125140 h 4667250"/>
              <a:gd name="connsiteX28" fmla="*/ 6175203 w 6758609"/>
              <a:gd name="connsiteY28" fmla="*/ 1628953 h 4667250"/>
              <a:gd name="connsiteX29" fmla="*/ 6175203 w 6758609"/>
              <a:gd name="connsiteY29" fmla="*/ 2170688 h 4667250"/>
              <a:gd name="connsiteX30" fmla="*/ 6175203 w 6758609"/>
              <a:gd name="connsiteY30" fmla="*/ 2598658 h 4667250"/>
              <a:gd name="connsiteX31" fmla="*/ 6175203 w 6758609"/>
              <a:gd name="connsiteY31" fmla="*/ 3102471 h 4667250"/>
              <a:gd name="connsiteX32" fmla="*/ 6175203 w 6758609"/>
              <a:gd name="connsiteY32" fmla="*/ 3720048 h 4667250"/>
              <a:gd name="connsiteX33" fmla="*/ 6175203 w 6758609"/>
              <a:gd name="connsiteY33" fmla="*/ 4375547 h 4667250"/>
              <a:gd name="connsiteX34" fmla="*/ 5883500 w 6758609"/>
              <a:gd name="connsiteY34" fmla="*/ 4667250 h 4667250"/>
              <a:gd name="connsiteX35" fmla="*/ 5212484 w 6758609"/>
              <a:gd name="connsiteY35" fmla="*/ 4667250 h 4667250"/>
              <a:gd name="connsiteX36" fmla="*/ 4709223 w 6758609"/>
              <a:gd name="connsiteY36" fmla="*/ 4667250 h 4667250"/>
              <a:gd name="connsiteX37" fmla="*/ 4094125 w 6758609"/>
              <a:gd name="connsiteY37" fmla="*/ 4667250 h 4667250"/>
              <a:gd name="connsiteX38" fmla="*/ 3646781 w 6758609"/>
              <a:gd name="connsiteY38" fmla="*/ 4667250 h 4667250"/>
              <a:gd name="connsiteX39" fmla="*/ 3031684 w 6758609"/>
              <a:gd name="connsiteY39" fmla="*/ 4667250 h 4667250"/>
              <a:gd name="connsiteX40" fmla="*/ 2640258 w 6758609"/>
              <a:gd name="connsiteY40" fmla="*/ 4667250 h 4667250"/>
              <a:gd name="connsiteX41" fmla="*/ 2192914 w 6758609"/>
              <a:gd name="connsiteY41" fmla="*/ 4667250 h 4667250"/>
              <a:gd name="connsiteX42" fmla="*/ 1801488 w 6758609"/>
              <a:gd name="connsiteY42" fmla="*/ 4667250 h 4667250"/>
              <a:gd name="connsiteX43" fmla="*/ 1186391 w 6758609"/>
              <a:gd name="connsiteY43" fmla="*/ 4667250 h 4667250"/>
              <a:gd name="connsiteX44" fmla="*/ 794965 w 6758609"/>
              <a:gd name="connsiteY44" fmla="*/ 4667250 h 4667250"/>
              <a:gd name="connsiteX45" fmla="*/ 291703 w 6758609"/>
              <a:gd name="connsiteY45" fmla="*/ 4667250 h 4667250"/>
              <a:gd name="connsiteX46" fmla="*/ 1166813 w 6758609"/>
              <a:gd name="connsiteY46" fmla="*/ 291703 h 4667250"/>
              <a:gd name="connsiteX47" fmla="*/ 875110 w 6758609"/>
              <a:gd name="connsiteY47" fmla="*/ 583406 h 4667250"/>
              <a:gd name="connsiteX48" fmla="*/ 729258 w 6758609"/>
              <a:gd name="connsiteY48" fmla="*/ 437554 h 4667250"/>
              <a:gd name="connsiteX49" fmla="*/ 875110 w 6758609"/>
              <a:gd name="connsiteY49" fmla="*/ 291702 h 4667250"/>
              <a:gd name="connsiteX50" fmla="*/ 1166813 w 6758609"/>
              <a:gd name="connsiteY50" fmla="*/ 291703 h 4667250"/>
              <a:gd name="connsiteX0" fmla="*/ 1166813 w 6758609"/>
              <a:gd name="connsiteY0" fmla="*/ 291703 h 4667250"/>
              <a:gd name="connsiteX1" fmla="*/ 875110 w 6758609"/>
              <a:gd name="connsiteY1" fmla="*/ 583406 h 4667250"/>
              <a:gd name="connsiteX2" fmla="*/ 729258 w 6758609"/>
              <a:gd name="connsiteY2" fmla="*/ 437554 h 4667250"/>
              <a:gd name="connsiteX3" fmla="*/ 875110 w 6758609"/>
              <a:gd name="connsiteY3" fmla="*/ 291702 h 4667250"/>
              <a:gd name="connsiteX4" fmla="*/ 1166813 w 6758609"/>
              <a:gd name="connsiteY4" fmla="*/ 291703 h 4667250"/>
              <a:gd name="connsiteX5" fmla="*/ 583406 w 6758609"/>
              <a:gd name="connsiteY5" fmla="*/ 4375547 h 4667250"/>
              <a:gd name="connsiteX6" fmla="*/ 291703 w 6758609"/>
              <a:gd name="connsiteY6" fmla="*/ 4667250 h 4667250"/>
              <a:gd name="connsiteX7" fmla="*/ 0 w 6758609"/>
              <a:gd name="connsiteY7" fmla="*/ 4375547 h 4667250"/>
              <a:gd name="connsiteX8" fmla="*/ 291703 w 6758609"/>
              <a:gd name="connsiteY8" fmla="*/ 4083844 h 4667250"/>
              <a:gd name="connsiteX9" fmla="*/ 437555 w 6758609"/>
              <a:gd name="connsiteY9" fmla="*/ 4229696 h 4667250"/>
              <a:gd name="connsiteX10" fmla="*/ 291703 w 6758609"/>
              <a:gd name="connsiteY10" fmla="*/ 4375548 h 4667250"/>
              <a:gd name="connsiteX11" fmla="*/ 583406 w 6758609"/>
              <a:gd name="connsiteY11" fmla="*/ 4375547 h 4667250"/>
              <a:gd name="connsiteX0" fmla="*/ 583406 w 6758609"/>
              <a:gd name="connsiteY0" fmla="*/ 4083844 h 4667250"/>
              <a:gd name="connsiteX1" fmla="*/ 583406 w 6758609"/>
              <a:gd name="connsiteY1" fmla="*/ 3580031 h 4667250"/>
              <a:gd name="connsiteX2" fmla="*/ 583406 w 6758609"/>
              <a:gd name="connsiteY2" fmla="*/ 3152061 h 4667250"/>
              <a:gd name="connsiteX3" fmla="*/ 583406 w 6758609"/>
              <a:gd name="connsiteY3" fmla="*/ 2572405 h 4667250"/>
              <a:gd name="connsiteX4" fmla="*/ 583406 w 6758609"/>
              <a:gd name="connsiteY4" fmla="*/ 2068592 h 4667250"/>
              <a:gd name="connsiteX5" fmla="*/ 583406 w 6758609"/>
              <a:gd name="connsiteY5" fmla="*/ 1451015 h 4667250"/>
              <a:gd name="connsiteX6" fmla="*/ 583406 w 6758609"/>
              <a:gd name="connsiteY6" fmla="*/ 871359 h 4667250"/>
              <a:gd name="connsiteX7" fmla="*/ 583406 w 6758609"/>
              <a:gd name="connsiteY7" fmla="*/ 291703 h 4667250"/>
              <a:gd name="connsiteX8" fmla="*/ 875109 w 6758609"/>
              <a:gd name="connsiteY8" fmla="*/ 0 h 4667250"/>
              <a:gd name="connsiteX9" fmla="*/ 1378371 w 6758609"/>
              <a:gd name="connsiteY9" fmla="*/ 0 h 4667250"/>
              <a:gd name="connsiteX10" fmla="*/ 2049386 w 6758609"/>
              <a:gd name="connsiteY10" fmla="*/ 0 h 4667250"/>
              <a:gd name="connsiteX11" fmla="*/ 2552648 w 6758609"/>
              <a:gd name="connsiteY11" fmla="*/ 0 h 4667250"/>
              <a:gd name="connsiteX12" fmla="*/ 2999992 w 6758609"/>
              <a:gd name="connsiteY12" fmla="*/ 0 h 4667250"/>
              <a:gd name="connsiteX13" fmla="*/ 3503254 w 6758609"/>
              <a:gd name="connsiteY13" fmla="*/ 0 h 4667250"/>
              <a:gd name="connsiteX14" fmla="*/ 4006515 w 6758609"/>
              <a:gd name="connsiteY14" fmla="*/ 0 h 4667250"/>
              <a:gd name="connsiteX15" fmla="*/ 4621613 w 6758609"/>
              <a:gd name="connsiteY15" fmla="*/ 0 h 4667250"/>
              <a:gd name="connsiteX16" fmla="*/ 5124875 w 6758609"/>
              <a:gd name="connsiteY16" fmla="*/ 0 h 4667250"/>
              <a:gd name="connsiteX17" fmla="*/ 5516301 w 6758609"/>
              <a:gd name="connsiteY17" fmla="*/ 0 h 4667250"/>
              <a:gd name="connsiteX18" fmla="*/ 6466906 w 6758609"/>
              <a:gd name="connsiteY18" fmla="*/ 0 h 4667250"/>
              <a:gd name="connsiteX19" fmla="*/ 6758609 w 6758609"/>
              <a:gd name="connsiteY19" fmla="*/ 291703 h 4667250"/>
              <a:gd name="connsiteX20" fmla="*/ 6466906 w 6758609"/>
              <a:gd name="connsiteY20" fmla="*/ 583406 h 4667250"/>
              <a:gd name="connsiteX21" fmla="*/ 6175203 w 6758609"/>
              <a:gd name="connsiteY21" fmla="*/ 583406 h 4667250"/>
              <a:gd name="connsiteX22" fmla="*/ 6175203 w 6758609"/>
              <a:gd name="connsiteY22" fmla="*/ 1125140 h 4667250"/>
              <a:gd name="connsiteX23" fmla="*/ 6175203 w 6758609"/>
              <a:gd name="connsiteY23" fmla="*/ 1591032 h 4667250"/>
              <a:gd name="connsiteX24" fmla="*/ 6175203 w 6758609"/>
              <a:gd name="connsiteY24" fmla="*/ 2132766 h 4667250"/>
              <a:gd name="connsiteX25" fmla="*/ 6175203 w 6758609"/>
              <a:gd name="connsiteY25" fmla="*/ 2560737 h 4667250"/>
              <a:gd name="connsiteX26" fmla="*/ 6175203 w 6758609"/>
              <a:gd name="connsiteY26" fmla="*/ 2988707 h 4667250"/>
              <a:gd name="connsiteX27" fmla="*/ 6175203 w 6758609"/>
              <a:gd name="connsiteY27" fmla="*/ 3606284 h 4667250"/>
              <a:gd name="connsiteX28" fmla="*/ 6175203 w 6758609"/>
              <a:gd name="connsiteY28" fmla="*/ 4375547 h 4667250"/>
              <a:gd name="connsiteX29" fmla="*/ 5883500 w 6758609"/>
              <a:gd name="connsiteY29" fmla="*/ 4667250 h 4667250"/>
              <a:gd name="connsiteX30" fmla="*/ 5324320 w 6758609"/>
              <a:gd name="connsiteY30" fmla="*/ 4667250 h 4667250"/>
              <a:gd name="connsiteX31" fmla="*/ 4765141 w 6758609"/>
              <a:gd name="connsiteY31" fmla="*/ 4667250 h 4667250"/>
              <a:gd name="connsiteX32" fmla="*/ 4317797 w 6758609"/>
              <a:gd name="connsiteY32" fmla="*/ 4667250 h 4667250"/>
              <a:gd name="connsiteX33" fmla="*/ 3870453 w 6758609"/>
              <a:gd name="connsiteY33" fmla="*/ 4667250 h 4667250"/>
              <a:gd name="connsiteX34" fmla="*/ 3479027 w 6758609"/>
              <a:gd name="connsiteY34" fmla="*/ 4667250 h 4667250"/>
              <a:gd name="connsiteX35" fmla="*/ 2863930 w 6758609"/>
              <a:gd name="connsiteY35" fmla="*/ 4667250 h 4667250"/>
              <a:gd name="connsiteX36" fmla="*/ 2248832 w 6758609"/>
              <a:gd name="connsiteY36" fmla="*/ 4667250 h 4667250"/>
              <a:gd name="connsiteX37" fmla="*/ 1801488 w 6758609"/>
              <a:gd name="connsiteY37" fmla="*/ 4667250 h 4667250"/>
              <a:gd name="connsiteX38" fmla="*/ 1410062 w 6758609"/>
              <a:gd name="connsiteY38" fmla="*/ 4667250 h 4667250"/>
              <a:gd name="connsiteX39" fmla="*/ 906801 w 6758609"/>
              <a:gd name="connsiteY39" fmla="*/ 4667250 h 4667250"/>
              <a:gd name="connsiteX40" fmla="*/ 291703 w 6758609"/>
              <a:gd name="connsiteY40" fmla="*/ 4667250 h 4667250"/>
              <a:gd name="connsiteX41" fmla="*/ 0 w 6758609"/>
              <a:gd name="connsiteY41" fmla="*/ 4375547 h 4667250"/>
              <a:gd name="connsiteX42" fmla="*/ 291703 w 6758609"/>
              <a:gd name="connsiteY42" fmla="*/ 4083844 h 4667250"/>
              <a:gd name="connsiteX43" fmla="*/ 583406 w 6758609"/>
              <a:gd name="connsiteY43" fmla="*/ 4083844 h 4667250"/>
              <a:gd name="connsiteX44" fmla="*/ 875109 w 6758609"/>
              <a:gd name="connsiteY44" fmla="*/ 0 h 4667250"/>
              <a:gd name="connsiteX45" fmla="*/ 1166812 w 6758609"/>
              <a:gd name="connsiteY45" fmla="*/ 291703 h 4667250"/>
              <a:gd name="connsiteX46" fmla="*/ 875109 w 6758609"/>
              <a:gd name="connsiteY46" fmla="*/ 583406 h 4667250"/>
              <a:gd name="connsiteX47" fmla="*/ 729257 w 6758609"/>
              <a:gd name="connsiteY47" fmla="*/ 437554 h 4667250"/>
              <a:gd name="connsiteX48" fmla="*/ 875109 w 6758609"/>
              <a:gd name="connsiteY48" fmla="*/ 291702 h 4667250"/>
              <a:gd name="connsiteX49" fmla="*/ 1166813 w 6758609"/>
              <a:gd name="connsiteY49" fmla="*/ 291703 h 4667250"/>
              <a:gd name="connsiteX50" fmla="*/ 6175203 w 6758609"/>
              <a:gd name="connsiteY50" fmla="*/ 583406 h 4667250"/>
              <a:gd name="connsiteX51" fmla="*/ 5692306 w 6758609"/>
              <a:gd name="connsiteY51" fmla="*/ 583406 h 4667250"/>
              <a:gd name="connsiteX52" fmla="*/ 5156407 w 6758609"/>
              <a:gd name="connsiteY52" fmla="*/ 583406 h 4667250"/>
              <a:gd name="connsiteX53" fmla="*/ 4461506 w 6758609"/>
              <a:gd name="connsiteY53" fmla="*/ 583406 h 4667250"/>
              <a:gd name="connsiteX54" fmla="*/ 3872607 w 6758609"/>
              <a:gd name="connsiteY54" fmla="*/ 583406 h 4667250"/>
              <a:gd name="connsiteX55" fmla="*/ 3230706 w 6758609"/>
              <a:gd name="connsiteY55" fmla="*/ 583406 h 4667250"/>
              <a:gd name="connsiteX56" fmla="*/ 2747809 w 6758609"/>
              <a:gd name="connsiteY56" fmla="*/ 583406 h 4667250"/>
              <a:gd name="connsiteX57" fmla="*/ 2105909 w 6758609"/>
              <a:gd name="connsiteY57" fmla="*/ 583406 h 4667250"/>
              <a:gd name="connsiteX58" fmla="*/ 1570010 w 6758609"/>
              <a:gd name="connsiteY58" fmla="*/ 583406 h 4667250"/>
              <a:gd name="connsiteX59" fmla="*/ 875109 w 6758609"/>
              <a:gd name="connsiteY59" fmla="*/ 583406 h 4667250"/>
              <a:gd name="connsiteX60" fmla="*/ 291703 w 6758609"/>
              <a:gd name="connsiteY60" fmla="*/ 4083844 h 4667250"/>
              <a:gd name="connsiteX61" fmla="*/ 437555 w 6758609"/>
              <a:gd name="connsiteY61" fmla="*/ 4229696 h 4667250"/>
              <a:gd name="connsiteX62" fmla="*/ 291703 w 6758609"/>
              <a:gd name="connsiteY62" fmla="*/ 4375548 h 4667250"/>
              <a:gd name="connsiteX63" fmla="*/ 583406 w 6758609"/>
              <a:gd name="connsiteY63" fmla="*/ 4375547 h 4667250"/>
              <a:gd name="connsiteX64" fmla="*/ 291703 w 6758609"/>
              <a:gd name="connsiteY64" fmla="*/ 4667250 h 4667250"/>
              <a:gd name="connsiteX65" fmla="*/ 583406 w 6758609"/>
              <a:gd name="connsiteY65" fmla="*/ 4375547 h 4667250"/>
              <a:gd name="connsiteX66" fmla="*/ 583406 w 6758609"/>
              <a:gd name="connsiteY66" fmla="*/ 4083844 h 466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6758609" h="4667250" stroke="0" extrusionOk="0">
                <a:moveTo>
                  <a:pt x="291703" y="4667250"/>
                </a:moveTo>
                <a:cubicBezTo>
                  <a:pt x="462673" y="4660065"/>
                  <a:pt x="550741" y="4515994"/>
                  <a:pt x="583406" y="4375547"/>
                </a:cubicBezTo>
                <a:cubicBezTo>
                  <a:pt x="484485" y="4377260"/>
                  <a:pt x="361998" y="4341348"/>
                  <a:pt x="291703" y="4375547"/>
                </a:cubicBezTo>
                <a:cubicBezTo>
                  <a:pt x="374600" y="4367072"/>
                  <a:pt x="429993" y="4326778"/>
                  <a:pt x="437555" y="4229695"/>
                </a:cubicBezTo>
                <a:cubicBezTo>
                  <a:pt x="445022" y="4135359"/>
                  <a:pt x="358152" y="4064563"/>
                  <a:pt x="291703" y="4083843"/>
                </a:cubicBezTo>
                <a:cubicBezTo>
                  <a:pt x="429117" y="4051128"/>
                  <a:pt x="454493" y="4085151"/>
                  <a:pt x="583406" y="4083844"/>
                </a:cubicBezTo>
                <a:cubicBezTo>
                  <a:pt x="529818" y="3950054"/>
                  <a:pt x="621765" y="3834694"/>
                  <a:pt x="583406" y="3617952"/>
                </a:cubicBezTo>
                <a:cubicBezTo>
                  <a:pt x="545047" y="3401210"/>
                  <a:pt x="596717" y="3171791"/>
                  <a:pt x="583406" y="3038297"/>
                </a:cubicBezTo>
                <a:cubicBezTo>
                  <a:pt x="570095" y="2904804"/>
                  <a:pt x="634118" y="2715512"/>
                  <a:pt x="583406" y="2534484"/>
                </a:cubicBezTo>
                <a:cubicBezTo>
                  <a:pt x="532694" y="2353456"/>
                  <a:pt x="585405" y="2152241"/>
                  <a:pt x="583406" y="1992749"/>
                </a:cubicBezTo>
                <a:cubicBezTo>
                  <a:pt x="581407" y="1833258"/>
                  <a:pt x="639396" y="1602345"/>
                  <a:pt x="583406" y="1375172"/>
                </a:cubicBezTo>
                <a:cubicBezTo>
                  <a:pt x="527416" y="1147999"/>
                  <a:pt x="623500" y="1064234"/>
                  <a:pt x="583406" y="833437"/>
                </a:cubicBezTo>
                <a:cubicBezTo>
                  <a:pt x="543312" y="602640"/>
                  <a:pt x="632584" y="426629"/>
                  <a:pt x="583406" y="291703"/>
                </a:cubicBezTo>
                <a:cubicBezTo>
                  <a:pt x="623214" y="143286"/>
                  <a:pt x="721342" y="4139"/>
                  <a:pt x="875109" y="0"/>
                </a:cubicBezTo>
                <a:cubicBezTo>
                  <a:pt x="1176115" y="-67324"/>
                  <a:pt x="1310274" y="2592"/>
                  <a:pt x="1546125" y="0"/>
                </a:cubicBezTo>
                <a:cubicBezTo>
                  <a:pt x="1781976" y="-2592"/>
                  <a:pt x="1860695" y="55670"/>
                  <a:pt x="2049386" y="0"/>
                </a:cubicBezTo>
                <a:cubicBezTo>
                  <a:pt x="2238077" y="-55670"/>
                  <a:pt x="2483883" y="29935"/>
                  <a:pt x="2720402" y="0"/>
                </a:cubicBezTo>
                <a:cubicBezTo>
                  <a:pt x="2956921" y="-29935"/>
                  <a:pt x="3108700" y="29613"/>
                  <a:pt x="3279582" y="0"/>
                </a:cubicBezTo>
                <a:cubicBezTo>
                  <a:pt x="3450464" y="-29613"/>
                  <a:pt x="3574777" y="10884"/>
                  <a:pt x="3726925" y="0"/>
                </a:cubicBezTo>
                <a:cubicBezTo>
                  <a:pt x="3879073" y="-10884"/>
                  <a:pt x="4120221" y="30287"/>
                  <a:pt x="4397941" y="0"/>
                </a:cubicBezTo>
                <a:cubicBezTo>
                  <a:pt x="4675661" y="-30287"/>
                  <a:pt x="4761317" y="56008"/>
                  <a:pt x="5013039" y="0"/>
                </a:cubicBezTo>
                <a:cubicBezTo>
                  <a:pt x="5264761" y="-56008"/>
                  <a:pt x="5243297" y="30307"/>
                  <a:pt x="5404465" y="0"/>
                </a:cubicBezTo>
                <a:cubicBezTo>
                  <a:pt x="5565633" y="-30307"/>
                  <a:pt x="5668940" y="34164"/>
                  <a:pt x="5795890" y="0"/>
                </a:cubicBezTo>
                <a:cubicBezTo>
                  <a:pt x="5922840" y="-34164"/>
                  <a:pt x="6247690" y="15185"/>
                  <a:pt x="6466906" y="0"/>
                </a:cubicBezTo>
                <a:cubicBezTo>
                  <a:pt x="6638774" y="25731"/>
                  <a:pt x="6767252" y="123718"/>
                  <a:pt x="6758609" y="291703"/>
                </a:cubicBezTo>
                <a:cubicBezTo>
                  <a:pt x="6754876" y="448613"/>
                  <a:pt x="6647416" y="617436"/>
                  <a:pt x="6466906" y="583406"/>
                </a:cubicBezTo>
                <a:cubicBezTo>
                  <a:pt x="6347281" y="606465"/>
                  <a:pt x="6239677" y="553967"/>
                  <a:pt x="6175203" y="583406"/>
                </a:cubicBezTo>
                <a:cubicBezTo>
                  <a:pt x="6190609" y="713954"/>
                  <a:pt x="6131827" y="994336"/>
                  <a:pt x="6175203" y="1125140"/>
                </a:cubicBezTo>
                <a:cubicBezTo>
                  <a:pt x="6218579" y="1255944"/>
                  <a:pt x="6122883" y="1446268"/>
                  <a:pt x="6175203" y="1628953"/>
                </a:cubicBezTo>
                <a:cubicBezTo>
                  <a:pt x="6227523" y="1811638"/>
                  <a:pt x="6154404" y="1938751"/>
                  <a:pt x="6175203" y="2170688"/>
                </a:cubicBezTo>
                <a:cubicBezTo>
                  <a:pt x="6196002" y="2402625"/>
                  <a:pt x="6150265" y="2472506"/>
                  <a:pt x="6175203" y="2598658"/>
                </a:cubicBezTo>
                <a:cubicBezTo>
                  <a:pt x="6200141" y="2724810"/>
                  <a:pt x="6160941" y="2934462"/>
                  <a:pt x="6175203" y="3102471"/>
                </a:cubicBezTo>
                <a:cubicBezTo>
                  <a:pt x="6189465" y="3270480"/>
                  <a:pt x="6125364" y="3489315"/>
                  <a:pt x="6175203" y="3720048"/>
                </a:cubicBezTo>
                <a:cubicBezTo>
                  <a:pt x="6225042" y="3950781"/>
                  <a:pt x="6169603" y="4182137"/>
                  <a:pt x="6175203" y="4375547"/>
                </a:cubicBezTo>
                <a:cubicBezTo>
                  <a:pt x="6165337" y="4523301"/>
                  <a:pt x="6074074" y="4679252"/>
                  <a:pt x="5883500" y="4667250"/>
                </a:cubicBezTo>
                <a:cubicBezTo>
                  <a:pt x="5714960" y="4729729"/>
                  <a:pt x="5542852" y="4603097"/>
                  <a:pt x="5212484" y="4667250"/>
                </a:cubicBezTo>
                <a:cubicBezTo>
                  <a:pt x="4882116" y="4731403"/>
                  <a:pt x="4811618" y="4617638"/>
                  <a:pt x="4709223" y="4667250"/>
                </a:cubicBezTo>
                <a:cubicBezTo>
                  <a:pt x="4606828" y="4716862"/>
                  <a:pt x="4290300" y="4642357"/>
                  <a:pt x="4094125" y="4667250"/>
                </a:cubicBezTo>
                <a:cubicBezTo>
                  <a:pt x="3897950" y="4692143"/>
                  <a:pt x="3745474" y="4637092"/>
                  <a:pt x="3646781" y="4667250"/>
                </a:cubicBezTo>
                <a:cubicBezTo>
                  <a:pt x="3548088" y="4697408"/>
                  <a:pt x="3258680" y="4629953"/>
                  <a:pt x="3031684" y="4667250"/>
                </a:cubicBezTo>
                <a:cubicBezTo>
                  <a:pt x="2804688" y="4704547"/>
                  <a:pt x="2779236" y="4662677"/>
                  <a:pt x="2640258" y="4667250"/>
                </a:cubicBezTo>
                <a:cubicBezTo>
                  <a:pt x="2501280" y="4671823"/>
                  <a:pt x="2385237" y="4646574"/>
                  <a:pt x="2192914" y="4667250"/>
                </a:cubicBezTo>
                <a:cubicBezTo>
                  <a:pt x="2000591" y="4687926"/>
                  <a:pt x="1995025" y="4649074"/>
                  <a:pt x="1801488" y="4667250"/>
                </a:cubicBezTo>
                <a:cubicBezTo>
                  <a:pt x="1607951" y="4685426"/>
                  <a:pt x="1354240" y="4594836"/>
                  <a:pt x="1186391" y="4667250"/>
                </a:cubicBezTo>
                <a:cubicBezTo>
                  <a:pt x="1018542" y="4739664"/>
                  <a:pt x="879026" y="4627662"/>
                  <a:pt x="794965" y="4667250"/>
                </a:cubicBezTo>
                <a:cubicBezTo>
                  <a:pt x="710904" y="4706838"/>
                  <a:pt x="508508" y="4632811"/>
                  <a:pt x="291703" y="4667250"/>
                </a:cubicBezTo>
                <a:close/>
                <a:moveTo>
                  <a:pt x="1166813" y="291703"/>
                </a:moveTo>
                <a:cubicBezTo>
                  <a:pt x="1158009" y="454661"/>
                  <a:pt x="1000047" y="587507"/>
                  <a:pt x="875110" y="583406"/>
                </a:cubicBezTo>
                <a:cubicBezTo>
                  <a:pt x="810616" y="591234"/>
                  <a:pt x="747419" y="527188"/>
                  <a:pt x="729258" y="437554"/>
                </a:cubicBezTo>
                <a:cubicBezTo>
                  <a:pt x="726111" y="374094"/>
                  <a:pt x="786560" y="289950"/>
                  <a:pt x="875110" y="291702"/>
                </a:cubicBezTo>
                <a:cubicBezTo>
                  <a:pt x="944976" y="280170"/>
                  <a:pt x="1088271" y="316702"/>
                  <a:pt x="1166813" y="291703"/>
                </a:cubicBezTo>
                <a:close/>
              </a:path>
              <a:path w="6758609" h="4667250" fill="darkenLess" stroke="0" extrusionOk="0">
                <a:moveTo>
                  <a:pt x="1166813" y="291703"/>
                </a:moveTo>
                <a:cubicBezTo>
                  <a:pt x="1135870" y="425574"/>
                  <a:pt x="1028741" y="543977"/>
                  <a:pt x="875110" y="583406"/>
                </a:cubicBezTo>
                <a:cubicBezTo>
                  <a:pt x="788432" y="567546"/>
                  <a:pt x="709117" y="528794"/>
                  <a:pt x="729258" y="437554"/>
                </a:cubicBezTo>
                <a:cubicBezTo>
                  <a:pt x="720574" y="366045"/>
                  <a:pt x="795697" y="311914"/>
                  <a:pt x="875110" y="291702"/>
                </a:cubicBezTo>
                <a:cubicBezTo>
                  <a:pt x="953532" y="288456"/>
                  <a:pt x="1028639" y="323648"/>
                  <a:pt x="1166813" y="291703"/>
                </a:cubicBezTo>
                <a:close/>
                <a:moveTo>
                  <a:pt x="583406" y="4375547"/>
                </a:moveTo>
                <a:cubicBezTo>
                  <a:pt x="587518" y="4513807"/>
                  <a:pt x="423160" y="4695582"/>
                  <a:pt x="291703" y="4667250"/>
                </a:cubicBezTo>
                <a:cubicBezTo>
                  <a:pt x="120748" y="4661718"/>
                  <a:pt x="-6036" y="4548188"/>
                  <a:pt x="0" y="4375547"/>
                </a:cubicBezTo>
                <a:cubicBezTo>
                  <a:pt x="23550" y="4204161"/>
                  <a:pt x="170010" y="4068354"/>
                  <a:pt x="291703" y="4083844"/>
                </a:cubicBezTo>
                <a:cubicBezTo>
                  <a:pt x="392548" y="4091174"/>
                  <a:pt x="432501" y="4161887"/>
                  <a:pt x="437555" y="4229696"/>
                </a:cubicBezTo>
                <a:cubicBezTo>
                  <a:pt x="459706" y="4311202"/>
                  <a:pt x="356676" y="4381333"/>
                  <a:pt x="291703" y="4375548"/>
                </a:cubicBezTo>
                <a:cubicBezTo>
                  <a:pt x="398234" y="4375352"/>
                  <a:pt x="444265" y="4404735"/>
                  <a:pt x="583406" y="4375547"/>
                </a:cubicBezTo>
                <a:close/>
              </a:path>
              <a:path w="6758609" h="4667250" fill="none" extrusionOk="0">
                <a:moveTo>
                  <a:pt x="583406" y="4083844"/>
                </a:moveTo>
                <a:cubicBezTo>
                  <a:pt x="543644" y="3925532"/>
                  <a:pt x="599755" y="3813852"/>
                  <a:pt x="583406" y="3580031"/>
                </a:cubicBezTo>
                <a:cubicBezTo>
                  <a:pt x="567057" y="3346210"/>
                  <a:pt x="626848" y="3318759"/>
                  <a:pt x="583406" y="3152061"/>
                </a:cubicBezTo>
                <a:cubicBezTo>
                  <a:pt x="539964" y="2985363"/>
                  <a:pt x="600624" y="2764077"/>
                  <a:pt x="583406" y="2572405"/>
                </a:cubicBezTo>
                <a:cubicBezTo>
                  <a:pt x="566188" y="2380733"/>
                  <a:pt x="631618" y="2319669"/>
                  <a:pt x="583406" y="2068592"/>
                </a:cubicBezTo>
                <a:cubicBezTo>
                  <a:pt x="535194" y="1817515"/>
                  <a:pt x="621929" y="1694459"/>
                  <a:pt x="583406" y="1451015"/>
                </a:cubicBezTo>
                <a:cubicBezTo>
                  <a:pt x="544883" y="1207571"/>
                  <a:pt x="607808" y="1134387"/>
                  <a:pt x="583406" y="871359"/>
                </a:cubicBezTo>
                <a:cubicBezTo>
                  <a:pt x="559004" y="608331"/>
                  <a:pt x="607720" y="434395"/>
                  <a:pt x="583406" y="291703"/>
                </a:cubicBezTo>
                <a:cubicBezTo>
                  <a:pt x="562071" y="99539"/>
                  <a:pt x="704515" y="-25548"/>
                  <a:pt x="875109" y="0"/>
                </a:cubicBezTo>
                <a:cubicBezTo>
                  <a:pt x="1065314" y="-10269"/>
                  <a:pt x="1136135" y="34738"/>
                  <a:pt x="1378371" y="0"/>
                </a:cubicBezTo>
                <a:cubicBezTo>
                  <a:pt x="1620607" y="-34738"/>
                  <a:pt x="1771646" y="18207"/>
                  <a:pt x="2049386" y="0"/>
                </a:cubicBezTo>
                <a:cubicBezTo>
                  <a:pt x="2327127" y="-18207"/>
                  <a:pt x="2416281" y="21041"/>
                  <a:pt x="2552648" y="0"/>
                </a:cubicBezTo>
                <a:cubicBezTo>
                  <a:pt x="2689015" y="-21041"/>
                  <a:pt x="2899649" y="50316"/>
                  <a:pt x="2999992" y="0"/>
                </a:cubicBezTo>
                <a:cubicBezTo>
                  <a:pt x="3100335" y="-50316"/>
                  <a:pt x="3293940" y="48365"/>
                  <a:pt x="3503254" y="0"/>
                </a:cubicBezTo>
                <a:cubicBezTo>
                  <a:pt x="3712568" y="-48365"/>
                  <a:pt x="3829973" y="38704"/>
                  <a:pt x="4006515" y="0"/>
                </a:cubicBezTo>
                <a:cubicBezTo>
                  <a:pt x="4183057" y="-38704"/>
                  <a:pt x="4381840" y="53444"/>
                  <a:pt x="4621613" y="0"/>
                </a:cubicBezTo>
                <a:cubicBezTo>
                  <a:pt x="4861386" y="-53444"/>
                  <a:pt x="4891535" y="806"/>
                  <a:pt x="5124875" y="0"/>
                </a:cubicBezTo>
                <a:cubicBezTo>
                  <a:pt x="5358215" y="-806"/>
                  <a:pt x="5367249" y="1420"/>
                  <a:pt x="5516301" y="0"/>
                </a:cubicBezTo>
                <a:cubicBezTo>
                  <a:pt x="5665353" y="-1420"/>
                  <a:pt x="6094180" y="73017"/>
                  <a:pt x="6466906" y="0"/>
                </a:cubicBezTo>
                <a:cubicBezTo>
                  <a:pt x="6616099" y="-28932"/>
                  <a:pt x="6774921" y="133094"/>
                  <a:pt x="6758609" y="291703"/>
                </a:cubicBezTo>
                <a:cubicBezTo>
                  <a:pt x="6776278" y="465906"/>
                  <a:pt x="6653941" y="558612"/>
                  <a:pt x="6466906" y="583406"/>
                </a:cubicBezTo>
                <a:cubicBezTo>
                  <a:pt x="6351236" y="603821"/>
                  <a:pt x="6254923" y="559684"/>
                  <a:pt x="6175203" y="583406"/>
                </a:cubicBezTo>
                <a:cubicBezTo>
                  <a:pt x="6185589" y="764214"/>
                  <a:pt x="6140834" y="856637"/>
                  <a:pt x="6175203" y="1125140"/>
                </a:cubicBezTo>
                <a:cubicBezTo>
                  <a:pt x="6209572" y="1393643"/>
                  <a:pt x="6172125" y="1477687"/>
                  <a:pt x="6175203" y="1591032"/>
                </a:cubicBezTo>
                <a:cubicBezTo>
                  <a:pt x="6178281" y="1704377"/>
                  <a:pt x="6137508" y="1888523"/>
                  <a:pt x="6175203" y="2132766"/>
                </a:cubicBezTo>
                <a:cubicBezTo>
                  <a:pt x="6212898" y="2377009"/>
                  <a:pt x="6150582" y="2364027"/>
                  <a:pt x="6175203" y="2560737"/>
                </a:cubicBezTo>
                <a:cubicBezTo>
                  <a:pt x="6199824" y="2757447"/>
                  <a:pt x="6146908" y="2798704"/>
                  <a:pt x="6175203" y="2988707"/>
                </a:cubicBezTo>
                <a:cubicBezTo>
                  <a:pt x="6203498" y="3178710"/>
                  <a:pt x="6146282" y="3434339"/>
                  <a:pt x="6175203" y="3606284"/>
                </a:cubicBezTo>
                <a:cubicBezTo>
                  <a:pt x="6204124" y="3778229"/>
                  <a:pt x="6168685" y="4060975"/>
                  <a:pt x="6175203" y="4375547"/>
                </a:cubicBezTo>
                <a:cubicBezTo>
                  <a:pt x="6163331" y="4538195"/>
                  <a:pt x="6057077" y="4689776"/>
                  <a:pt x="5883500" y="4667250"/>
                </a:cubicBezTo>
                <a:cubicBezTo>
                  <a:pt x="5727207" y="4690902"/>
                  <a:pt x="5517219" y="4649964"/>
                  <a:pt x="5324320" y="4667250"/>
                </a:cubicBezTo>
                <a:cubicBezTo>
                  <a:pt x="5131421" y="4684536"/>
                  <a:pt x="5015597" y="4665836"/>
                  <a:pt x="4765141" y="4667250"/>
                </a:cubicBezTo>
                <a:cubicBezTo>
                  <a:pt x="4514685" y="4668664"/>
                  <a:pt x="4419775" y="4628047"/>
                  <a:pt x="4317797" y="4667250"/>
                </a:cubicBezTo>
                <a:cubicBezTo>
                  <a:pt x="4215819" y="4706453"/>
                  <a:pt x="4010422" y="4618853"/>
                  <a:pt x="3870453" y="4667250"/>
                </a:cubicBezTo>
                <a:cubicBezTo>
                  <a:pt x="3730484" y="4715647"/>
                  <a:pt x="3642917" y="4649871"/>
                  <a:pt x="3479027" y="4667250"/>
                </a:cubicBezTo>
                <a:cubicBezTo>
                  <a:pt x="3315137" y="4684629"/>
                  <a:pt x="2994393" y="4611289"/>
                  <a:pt x="2863930" y="4667250"/>
                </a:cubicBezTo>
                <a:cubicBezTo>
                  <a:pt x="2733467" y="4723211"/>
                  <a:pt x="2511691" y="4617503"/>
                  <a:pt x="2248832" y="4667250"/>
                </a:cubicBezTo>
                <a:cubicBezTo>
                  <a:pt x="1985973" y="4716997"/>
                  <a:pt x="1954178" y="4655014"/>
                  <a:pt x="1801488" y="4667250"/>
                </a:cubicBezTo>
                <a:cubicBezTo>
                  <a:pt x="1648798" y="4679486"/>
                  <a:pt x="1543524" y="4660452"/>
                  <a:pt x="1410062" y="4667250"/>
                </a:cubicBezTo>
                <a:cubicBezTo>
                  <a:pt x="1276600" y="4674048"/>
                  <a:pt x="1126325" y="4644893"/>
                  <a:pt x="906801" y="4667250"/>
                </a:cubicBezTo>
                <a:cubicBezTo>
                  <a:pt x="687277" y="4689607"/>
                  <a:pt x="476334" y="4665329"/>
                  <a:pt x="291703" y="4667250"/>
                </a:cubicBezTo>
                <a:cubicBezTo>
                  <a:pt x="146699" y="4637129"/>
                  <a:pt x="6257" y="4504918"/>
                  <a:pt x="0" y="4375547"/>
                </a:cubicBezTo>
                <a:cubicBezTo>
                  <a:pt x="-3111" y="4216415"/>
                  <a:pt x="145165" y="4073679"/>
                  <a:pt x="291703" y="4083844"/>
                </a:cubicBezTo>
                <a:cubicBezTo>
                  <a:pt x="433834" y="4079702"/>
                  <a:pt x="484112" y="4103230"/>
                  <a:pt x="583406" y="4083844"/>
                </a:cubicBezTo>
                <a:close/>
                <a:moveTo>
                  <a:pt x="875109" y="0"/>
                </a:moveTo>
                <a:cubicBezTo>
                  <a:pt x="1046166" y="-41974"/>
                  <a:pt x="1164341" y="109816"/>
                  <a:pt x="1166812" y="291703"/>
                </a:cubicBezTo>
                <a:cubicBezTo>
                  <a:pt x="1145517" y="480523"/>
                  <a:pt x="1030832" y="608745"/>
                  <a:pt x="875109" y="583406"/>
                </a:cubicBezTo>
                <a:cubicBezTo>
                  <a:pt x="796002" y="585515"/>
                  <a:pt x="728508" y="522724"/>
                  <a:pt x="729257" y="437554"/>
                </a:cubicBezTo>
                <a:cubicBezTo>
                  <a:pt x="729253" y="371590"/>
                  <a:pt x="790958" y="302799"/>
                  <a:pt x="875109" y="291702"/>
                </a:cubicBezTo>
                <a:cubicBezTo>
                  <a:pt x="1010038" y="265892"/>
                  <a:pt x="1065265" y="292882"/>
                  <a:pt x="1166813" y="291703"/>
                </a:cubicBezTo>
                <a:moveTo>
                  <a:pt x="6175203" y="583406"/>
                </a:moveTo>
                <a:cubicBezTo>
                  <a:pt x="5974690" y="588620"/>
                  <a:pt x="5852318" y="540748"/>
                  <a:pt x="5692306" y="583406"/>
                </a:cubicBezTo>
                <a:cubicBezTo>
                  <a:pt x="5532294" y="626064"/>
                  <a:pt x="5341727" y="525053"/>
                  <a:pt x="5156407" y="583406"/>
                </a:cubicBezTo>
                <a:cubicBezTo>
                  <a:pt x="4971087" y="641759"/>
                  <a:pt x="4803646" y="520637"/>
                  <a:pt x="4461506" y="583406"/>
                </a:cubicBezTo>
                <a:cubicBezTo>
                  <a:pt x="4119366" y="646175"/>
                  <a:pt x="4048151" y="520349"/>
                  <a:pt x="3872607" y="583406"/>
                </a:cubicBezTo>
                <a:cubicBezTo>
                  <a:pt x="3697063" y="646463"/>
                  <a:pt x="3397566" y="566409"/>
                  <a:pt x="3230706" y="583406"/>
                </a:cubicBezTo>
                <a:cubicBezTo>
                  <a:pt x="3063846" y="600403"/>
                  <a:pt x="2848367" y="563537"/>
                  <a:pt x="2747809" y="583406"/>
                </a:cubicBezTo>
                <a:cubicBezTo>
                  <a:pt x="2647251" y="603275"/>
                  <a:pt x="2258788" y="515707"/>
                  <a:pt x="2105909" y="583406"/>
                </a:cubicBezTo>
                <a:cubicBezTo>
                  <a:pt x="1953030" y="651105"/>
                  <a:pt x="1744463" y="556131"/>
                  <a:pt x="1570010" y="583406"/>
                </a:cubicBezTo>
                <a:cubicBezTo>
                  <a:pt x="1395557" y="610681"/>
                  <a:pt x="1102233" y="529027"/>
                  <a:pt x="875109" y="583406"/>
                </a:cubicBezTo>
                <a:moveTo>
                  <a:pt x="291703" y="4083844"/>
                </a:moveTo>
                <a:cubicBezTo>
                  <a:pt x="385110" y="4103491"/>
                  <a:pt x="447490" y="4154952"/>
                  <a:pt x="437555" y="4229696"/>
                </a:cubicBezTo>
                <a:cubicBezTo>
                  <a:pt x="431871" y="4305900"/>
                  <a:pt x="383981" y="4366366"/>
                  <a:pt x="291703" y="4375548"/>
                </a:cubicBezTo>
                <a:cubicBezTo>
                  <a:pt x="418849" y="4348837"/>
                  <a:pt x="459863" y="4379846"/>
                  <a:pt x="583406" y="4375547"/>
                </a:cubicBezTo>
                <a:moveTo>
                  <a:pt x="291703" y="4667250"/>
                </a:moveTo>
                <a:cubicBezTo>
                  <a:pt x="450936" y="4620958"/>
                  <a:pt x="615862" y="4535702"/>
                  <a:pt x="583406" y="4375547"/>
                </a:cubicBezTo>
                <a:cubicBezTo>
                  <a:pt x="555962" y="4265701"/>
                  <a:pt x="585882" y="4163358"/>
                  <a:pt x="583406" y="4083844"/>
                </a:cubicBezTo>
              </a:path>
            </a:pathLst>
          </a:custGeom>
          <a:noFill/>
          <a:ln w="12700">
            <a:solidFill>
              <a:schemeClr val="tx1"/>
            </a:solidFill>
            <a:extLst>
              <a:ext uri="{C807C97D-BFC1-408E-A445-0C87EB9F89A2}">
                <ask:lineSketchStyleProps xmlns:ask="http://schemas.microsoft.com/office/drawing/2018/sketchyshapes" sd="1580237483">
                  <a:prstGeom prst="verticalScroll">
                    <a:avLst/>
                  </a:prstGeom>
                  <ask:type>
                    <ask:lineSketchScribble/>
                  </ask:type>
                </ask:lineSketchStyleProps>
              </a:ext>
            </a:extLst>
          </a:ln>
        </p:spPr>
        <p:style>
          <a:lnRef idx="0">
            <a:scrgbClr r="0" g="0" b="0"/>
          </a:lnRef>
          <a:fillRef idx="0">
            <a:scrgbClr r="0" g="0" b="0"/>
          </a:fillRef>
          <a:effectRef idx="0">
            <a:scrgbClr r="0" g="0" b="0"/>
          </a:effectRef>
          <a:fontRef idx="minor">
            <a:schemeClr val="accent3"/>
          </a:fontRef>
        </p:style>
        <p:txBody>
          <a:bodyPr rtlCol="0" anchor="ctr"/>
          <a:lstStyle/>
          <a:p>
            <a:pPr algn="ctr"/>
            <a:endParaRPr lang="en-US"/>
          </a:p>
        </p:txBody>
      </p:sp>
      <p:pic>
        <p:nvPicPr>
          <p:cNvPr id="18" name="Audio 17">
            <a:hlinkClick r:id="" action="ppaction://media"/>
            <a:extLst>
              <a:ext uri="{FF2B5EF4-FFF2-40B4-BE49-F238E27FC236}">
                <a16:creationId xmlns:a16="http://schemas.microsoft.com/office/drawing/2014/main" id="{A7421F69-E7F5-40BE-AF4C-776FB0D63F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73247335"/>
      </p:ext>
    </p:extLst>
  </p:cSld>
  <p:clrMapOvr>
    <a:masterClrMapping/>
  </p:clrMapOvr>
  <mc:AlternateContent xmlns:mc="http://schemas.openxmlformats.org/markup-compatibility/2006">
    <mc:Choice xmlns:p14="http://schemas.microsoft.com/office/powerpoint/2010/main" Requires="p14">
      <p:transition spd="slow" p14:dur="2000" advTm="85242"/>
    </mc:Choice>
    <mc:Fallback>
      <p:transition spd="slow" advTm="85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ACF9-548B-473A-B392-56CA4C893C59}"/>
              </a:ext>
            </a:extLst>
          </p:cNvPr>
          <p:cNvSpPr>
            <a:spLocks noGrp="1"/>
          </p:cNvSpPr>
          <p:nvPr>
            <p:ph type="title"/>
          </p:nvPr>
        </p:nvSpPr>
        <p:spPr/>
        <p:txBody>
          <a:bodyPr>
            <a:normAutofit/>
          </a:bodyPr>
          <a:lstStyle/>
          <a:p>
            <a:pPr algn="ctr"/>
            <a:r>
              <a:rPr lang="en-US" sz="5400" b="1" dirty="0">
                <a:latin typeface="Gabriola" panose="04040605051002020D02" pitchFamily="82" charset="0"/>
              </a:rPr>
              <a:t>Mythic Origins of Medusa</a:t>
            </a:r>
          </a:p>
        </p:txBody>
      </p:sp>
      <p:sp>
        <p:nvSpPr>
          <p:cNvPr id="3" name="Content Placeholder 2">
            <a:extLst>
              <a:ext uri="{FF2B5EF4-FFF2-40B4-BE49-F238E27FC236}">
                <a16:creationId xmlns:a16="http://schemas.microsoft.com/office/drawing/2014/main" id="{4D94C991-B314-43CC-876E-259525CB535A}"/>
              </a:ext>
            </a:extLst>
          </p:cNvPr>
          <p:cNvSpPr>
            <a:spLocks noGrp="1"/>
          </p:cNvSpPr>
          <p:nvPr>
            <p:ph idx="1"/>
          </p:nvPr>
        </p:nvSpPr>
        <p:spPr/>
        <p:txBody>
          <a:bodyPr>
            <a:normAutofit fontScale="92500" lnSpcReduction="10000"/>
          </a:bodyPr>
          <a:lstStyle/>
          <a:p>
            <a:r>
              <a:rPr lang="en-US" dirty="0">
                <a:latin typeface="Gabriola" panose="04040605051002020D02" pitchFamily="82" charset="0"/>
              </a:rPr>
              <a:t>Medusa was said to be one of the three Gorgons, daughter of the sea gods Phorcys and Ceto, sister of the Graeae, Echidna, and </a:t>
            </a:r>
            <a:r>
              <a:rPr lang="en-US" dirty="0" err="1">
                <a:latin typeface="Gabriola" panose="04040605051002020D02" pitchFamily="82" charset="0"/>
              </a:rPr>
              <a:t>Ladon</a:t>
            </a:r>
            <a:r>
              <a:rPr lang="en-US" dirty="0">
                <a:latin typeface="Gabriola" panose="04040605051002020D02" pitchFamily="82" charset="0"/>
              </a:rPr>
              <a:t>. All the sisters were monsters, but Medusa was the only mortal among them and is later turned into the most monstrous one of them all. </a:t>
            </a:r>
          </a:p>
          <a:p>
            <a:r>
              <a:rPr lang="en-US" dirty="0">
                <a:latin typeface="Gabriola" panose="04040605051002020D02" pitchFamily="82" charset="0"/>
              </a:rPr>
              <a:t> The image of the Gorgons as foul monsters persisted into later Roman mythology, with the Gorgons being named monsters by Ovid in his </a:t>
            </a:r>
            <a:r>
              <a:rPr lang="en-US" i="1" dirty="0">
                <a:latin typeface="Gabriola" panose="04040605051002020D02" pitchFamily="82" charset="0"/>
              </a:rPr>
              <a:t>Metamorphoses</a:t>
            </a:r>
            <a:r>
              <a:rPr lang="en-US" dirty="0">
                <a:latin typeface="Gabriola" panose="04040605051002020D02" pitchFamily="82" charset="0"/>
              </a:rPr>
              <a:t>, and “harpies of foul wing” (Virgil.Aeneid.6.282, trans. Dryden) by Virgil. </a:t>
            </a:r>
          </a:p>
          <a:p>
            <a:r>
              <a:rPr lang="en-US" dirty="0">
                <a:latin typeface="Gabriola" panose="04040605051002020D02" pitchFamily="82" charset="0"/>
              </a:rPr>
              <a:t>Later, Medusa began to be spoken of outside of the context of the trio. In the </a:t>
            </a:r>
            <a:r>
              <a:rPr lang="en-US" i="1" dirty="0">
                <a:latin typeface="Gabriola" panose="04040605051002020D02" pitchFamily="82" charset="0"/>
              </a:rPr>
              <a:t>Theogony</a:t>
            </a:r>
            <a:r>
              <a:rPr lang="en-US" dirty="0">
                <a:latin typeface="Gabriola" panose="04040605051002020D02" pitchFamily="82" charset="0"/>
              </a:rPr>
              <a:t> , Hesiod first wrote of Medusa as having had relations with the god Poseidon; “with her [Medusa] lay the Dark-haired one in a soft meadow among spring flowers” (Hesiod.Theo.279-80). By placing Medusa in the world of the Olympians, and within the lives of the heroes and their various deeds, Hesiod can be seen as the first writer to separate Medusa from her two sisters in mythology. Subsequent stories further cemented Medusa as a prominent mythological character.</a:t>
            </a:r>
          </a:p>
        </p:txBody>
      </p:sp>
      <p:pic>
        <p:nvPicPr>
          <p:cNvPr id="4" name="Graphic 3" descr="Paragraph Squiggle">
            <a:extLst>
              <a:ext uri="{FF2B5EF4-FFF2-40B4-BE49-F238E27FC236}">
                <a16:creationId xmlns:a16="http://schemas.microsoft.com/office/drawing/2014/main" id="{95A8C1FE-C5C2-4E4A-9C9B-6644922FA95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25901" y="681037"/>
            <a:ext cx="2994076" cy="1004713"/>
          </a:xfrm>
          <a:prstGeom prst="rect">
            <a:avLst/>
          </a:prstGeom>
        </p:spPr>
      </p:pic>
      <p:pic>
        <p:nvPicPr>
          <p:cNvPr id="5" name="Graphic 4" descr="Paragraph Squiggle">
            <a:extLst>
              <a:ext uri="{FF2B5EF4-FFF2-40B4-BE49-F238E27FC236}">
                <a16:creationId xmlns:a16="http://schemas.microsoft.com/office/drawing/2014/main" id="{CE9436B4-3540-42C5-B4FD-03BA2B7AAB3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872025" y="681036"/>
            <a:ext cx="2994076" cy="1004713"/>
          </a:xfrm>
          <a:prstGeom prst="rect">
            <a:avLst/>
          </a:prstGeom>
        </p:spPr>
      </p:pic>
      <p:pic>
        <p:nvPicPr>
          <p:cNvPr id="6" name="Audio 5">
            <a:hlinkClick r:id="" action="ppaction://media"/>
            <a:extLst>
              <a:ext uri="{FF2B5EF4-FFF2-40B4-BE49-F238E27FC236}">
                <a16:creationId xmlns:a16="http://schemas.microsoft.com/office/drawing/2014/main" id="{3B7D0B30-27C0-4A14-9111-29C845F4A4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617665643"/>
      </p:ext>
    </p:extLst>
  </p:cSld>
  <p:clrMapOvr>
    <a:masterClrMapping/>
  </p:clrMapOvr>
  <mc:AlternateContent xmlns:mc="http://schemas.openxmlformats.org/markup-compatibility/2006">
    <mc:Choice xmlns:p14="http://schemas.microsoft.com/office/powerpoint/2010/main" Requires="p14">
      <p:transition spd="slow" p14:dur="2000" advTm="66689"/>
    </mc:Choice>
    <mc:Fallback>
      <p:transition spd="slow" advTm="66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E3985-2E44-45B4-A81C-A5A9AB01CB4B}"/>
              </a:ext>
            </a:extLst>
          </p:cNvPr>
          <p:cNvSpPr>
            <a:spLocks noGrp="1"/>
          </p:cNvSpPr>
          <p:nvPr>
            <p:ph type="title"/>
          </p:nvPr>
        </p:nvSpPr>
        <p:spPr/>
        <p:txBody>
          <a:bodyPr>
            <a:normAutofit/>
          </a:bodyPr>
          <a:lstStyle/>
          <a:p>
            <a:pPr algn="ctr"/>
            <a:r>
              <a:rPr lang="en-US" sz="5400" b="1" dirty="0">
                <a:latin typeface="Gabriola" panose="04040605051002020D02" pitchFamily="82" charset="0"/>
              </a:rPr>
              <a:t>Medusa, Poseidon, and Athena’s Temple</a:t>
            </a:r>
          </a:p>
        </p:txBody>
      </p:sp>
      <p:sp>
        <p:nvSpPr>
          <p:cNvPr id="3" name="Content Placeholder 2">
            <a:extLst>
              <a:ext uri="{FF2B5EF4-FFF2-40B4-BE49-F238E27FC236}">
                <a16:creationId xmlns:a16="http://schemas.microsoft.com/office/drawing/2014/main" id="{AAADE3DD-57C7-4F3A-A134-C831F6BE6FE8}"/>
              </a:ext>
            </a:extLst>
          </p:cNvPr>
          <p:cNvSpPr>
            <a:spLocks noGrp="1"/>
          </p:cNvSpPr>
          <p:nvPr>
            <p:ph idx="1"/>
          </p:nvPr>
        </p:nvSpPr>
        <p:spPr>
          <a:xfrm>
            <a:off x="838200" y="1796244"/>
            <a:ext cx="10515600" cy="4351338"/>
          </a:xfrm>
        </p:spPr>
        <p:txBody>
          <a:bodyPr>
            <a:normAutofit fontScale="92500" lnSpcReduction="20000"/>
          </a:bodyPr>
          <a:lstStyle/>
          <a:p>
            <a:r>
              <a:rPr lang="en-US" dirty="0">
                <a:latin typeface="Gabriola" panose="04040605051002020D02" pitchFamily="82" charset="0"/>
              </a:rPr>
              <a:t>In the </a:t>
            </a:r>
            <a:r>
              <a:rPr lang="en-US" i="1" dirty="0">
                <a:latin typeface="Gabriola" panose="04040605051002020D02" pitchFamily="82" charset="0"/>
              </a:rPr>
              <a:t>Theogony</a:t>
            </a:r>
            <a:r>
              <a:rPr lang="en-US" dirty="0">
                <a:latin typeface="Gabriola" panose="04040605051002020D02" pitchFamily="82" charset="0"/>
              </a:rPr>
              <a:t>, Hesiod mentions Medusa having had relations with the god Poseidon, writing “with her [Medusa] lay the Dark-haired one in a soft meadow among spring flowers” (Hesiod.Theo.279-80). This does not place the two in the temple of Athena and describes the act as probably consensual</a:t>
            </a:r>
          </a:p>
          <a:p>
            <a:r>
              <a:rPr lang="en-US" dirty="0">
                <a:latin typeface="Gabriola" panose="04040605051002020D02" pitchFamily="82" charset="0"/>
              </a:rPr>
              <a:t>In his book </a:t>
            </a:r>
            <a:r>
              <a:rPr lang="en-US" i="1" dirty="0">
                <a:latin typeface="Gabriola" panose="04040605051002020D02" pitchFamily="82" charset="0"/>
              </a:rPr>
              <a:t>Metamorphoses</a:t>
            </a:r>
            <a:r>
              <a:rPr lang="en-US" dirty="0">
                <a:latin typeface="Gabriola" panose="04040605051002020D02" pitchFamily="82" charset="0"/>
              </a:rPr>
              <a:t>, Ovid states that Medusa was raped by Poseidon in the temple of Athena:</a:t>
            </a:r>
          </a:p>
          <a:p>
            <a:pPr marL="0" indent="0">
              <a:buNone/>
            </a:pPr>
            <a:endParaRPr lang="en-US" dirty="0">
              <a:latin typeface="Gabriola" panose="04040605051002020D02" pitchFamily="82" charset="0"/>
            </a:endParaRPr>
          </a:p>
          <a:p>
            <a:pPr marL="457200" lvl="1" indent="0">
              <a:buNone/>
            </a:pPr>
            <a:r>
              <a:rPr lang="en-US" dirty="0">
                <a:latin typeface="Gabriola" panose="04040605051002020D02" pitchFamily="82" charset="0"/>
              </a:rPr>
              <a:t>“A chief, one of their number, asked why she alone among her sisters wore that snake-twined hair, and Perseus answered: ‘What you ask is worth the telling; listen and I’ll tell the tale. Her beauty was far-famed, the jealous hope of many a suitor, and of all her charms her hair was loveliest; so I was told by one who claimed to have seen her. She, it’s said, was violated in Minerva’s [Athena’s] shrine by the Lord of the Sea (Rector </a:t>
            </a:r>
            <a:r>
              <a:rPr lang="en-US" dirty="0" err="1">
                <a:latin typeface="Gabriola" panose="04040605051002020D02" pitchFamily="82" charset="0"/>
              </a:rPr>
              <a:t>Pelagi</a:t>
            </a:r>
            <a:r>
              <a:rPr lang="en-US" dirty="0">
                <a:latin typeface="Gabriola" panose="04040605051002020D02" pitchFamily="82" charset="0"/>
              </a:rPr>
              <a:t>) [Poseidon]. Jove’s (Zeus’) daughter turned away and covered with her shield her virgin’s eyes. And then for fitting punishment transformed the Gorgon’s lovely hair to loathsome snakes. Minerva (Athena) still, to strike her foes with dread, upon her breastplate wears the snakes she made.’”</a:t>
            </a:r>
          </a:p>
        </p:txBody>
      </p:sp>
      <p:sp>
        <p:nvSpPr>
          <p:cNvPr id="4" name="Scroll: Horizontal 3">
            <a:extLst>
              <a:ext uri="{FF2B5EF4-FFF2-40B4-BE49-F238E27FC236}">
                <a16:creationId xmlns:a16="http://schemas.microsoft.com/office/drawing/2014/main" id="{3492B9F1-2E9F-4F08-B832-380DCD7CD3C2}"/>
              </a:ext>
            </a:extLst>
          </p:cNvPr>
          <p:cNvSpPr/>
          <p:nvPr/>
        </p:nvSpPr>
        <p:spPr>
          <a:xfrm>
            <a:off x="942535" y="3534556"/>
            <a:ext cx="10691447" cy="2718582"/>
          </a:xfrm>
          <a:custGeom>
            <a:avLst/>
            <a:gdLst>
              <a:gd name="connsiteX0" fmla="*/ 10691447 w 10691447"/>
              <a:gd name="connsiteY0" fmla="*/ 169911 h 2718582"/>
              <a:gd name="connsiteX1" fmla="*/ 10521536 w 10691447"/>
              <a:gd name="connsiteY1" fmla="*/ 339822 h 2718582"/>
              <a:gd name="connsiteX2" fmla="*/ 10521536 w 10691447"/>
              <a:gd name="connsiteY2" fmla="*/ 169911 h 2718582"/>
              <a:gd name="connsiteX3" fmla="*/ 10436580 w 10691447"/>
              <a:gd name="connsiteY3" fmla="*/ 254867 h 2718582"/>
              <a:gd name="connsiteX4" fmla="*/ 10351624 w 10691447"/>
              <a:gd name="connsiteY4" fmla="*/ 169911 h 2718582"/>
              <a:gd name="connsiteX5" fmla="*/ 10351624 w 10691447"/>
              <a:gd name="connsiteY5" fmla="*/ 339823 h 2718582"/>
              <a:gd name="connsiteX6" fmla="*/ 9571026 w 10691447"/>
              <a:gd name="connsiteY6" fmla="*/ 339823 h 2718582"/>
              <a:gd name="connsiteX7" fmla="*/ 9197697 w 10691447"/>
              <a:gd name="connsiteY7" fmla="*/ 339823 h 2718582"/>
              <a:gd name="connsiteX8" fmla="*/ 8620733 w 10691447"/>
              <a:gd name="connsiteY8" fmla="*/ 339823 h 2718582"/>
              <a:gd name="connsiteX9" fmla="*/ 7738318 w 10691447"/>
              <a:gd name="connsiteY9" fmla="*/ 339823 h 2718582"/>
              <a:gd name="connsiteX10" fmla="*/ 7059537 w 10691447"/>
              <a:gd name="connsiteY10" fmla="*/ 339823 h 2718582"/>
              <a:gd name="connsiteX11" fmla="*/ 6278939 w 10691447"/>
              <a:gd name="connsiteY11" fmla="*/ 339823 h 2718582"/>
              <a:gd name="connsiteX12" fmla="*/ 5701975 w 10691447"/>
              <a:gd name="connsiteY12" fmla="*/ 339823 h 2718582"/>
              <a:gd name="connsiteX13" fmla="*/ 5226828 w 10691447"/>
              <a:gd name="connsiteY13" fmla="*/ 339823 h 2718582"/>
              <a:gd name="connsiteX14" fmla="*/ 4344413 w 10691447"/>
              <a:gd name="connsiteY14" fmla="*/ 339823 h 2718582"/>
              <a:gd name="connsiteX15" fmla="*/ 3869267 w 10691447"/>
              <a:gd name="connsiteY15" fmla="*/ 339823 h 2718582"/>
              <a:gd name="connsiteX16" fmla="*/ 3292303 w 10691447"/>
              <a:gd name="connsiteY16" fmla="*/ 339823 h 2718582"/>
              <a:gd name="connsiteX17" fmla="*/ 2511705 w 10691447"/>
              <a:gd name="connsiteY17" fmla="*/ 339823 h 2718582"/>
              <a:gd name="connsiteX18" fmla="*/ 1934741 w 10691447"/>
              <a:gd name="connsiteY18" fmla="*/ 339823 h 2718582"/>
              <a:gd name="connsiteX19" fmla="*/ 1154143 w 10691447"/>
              <a:gd name="connsiteY19" fmla="*/ 339823 h 2718582"/>
              <a:gd name="connsiteX20" fmla="*/ 169911 w 10691447"/>
              <a:gd name="connsiteY20" fmla="*/ 339823 h 2718582"/>
              <a:gd name="connsiteX21" fmla="*/ 0 w 10691447"/>
              <a:gd name="connsiteY21" fmla="*/ 509734 h 2718582"/>
              <a:gd name="connsiteX22" fmla="*/ 0 w 10691447"/>
              <a:gd name="connsiteY22" fmla="*/ 1168990 h 2718582"/>
              <a:gd name="connsiteX23" fmla="*/ 0 w 10691447"/>
              <a:gd name="connsiteY23" fmla="*/ 1787468 h 2718582"/>
              <a:gd name="connsiteX24" fmla="*/ 0 w 10691447"/>
              <a:gd name="connsiteY24" fmla="*/ 2548671 h 2718582"/>
              <a:gd name="connsiteX25" fmla="*/ 169911 w 10691447"/>
              <a:gd name="connsiteY25" fmla="*/ 2718582 h 2718582"/>
              <a:gd name="connsiteX26" fmla="*/ 339822 w 10691447"/>
              <a:gd name="connsiteY26" fmla="*/ 2548671 h 2718582"/>
              <a:gd name="connsiteX27" fmla="*/ 339823 w 10691447"/>
              <a:gd name="connsiteY27" fmla="*/ 2378759 h 2718582"/>
              <a:gd name="connsiteX28" fmla="*/ 713152 w 10691447"/>
              <a:gd name="connsiteY28" fmla="*/ 2378759 h 2718582"/>
              <a:gd name="connsiteX29" fmla="*/ 1290116 w 10691447"/>
              <a:gd name="connsiteY29" fmla="*/ 2378759 h 2718582"/>
              <a:gd name="connsiteX30" fmla="*/ 2070714 w 10691447"/>
              <a:gd name="connsiteY30" fmla="*/ 2378759 h 2718582"/>
              <a:gd name="connsiteX31" fmla="*/ 2444044 w 10691447"/>
              <a:gd name="connsiteY31" fmla="*/ 2378759 h 2718582"/>
              <a:gd name="connsiteX32" fmla="*/ 2817373 w 10691447"/>
              <a:gd name="connsiteY32" fmla="*/ 2378759 h 2718582"/>
              <a:gd name="connsiteX33" fmla="*/ 3699788 w 10691447"/>
              <a:gd name="connsiteY33" fmla="*/ 2378759 h 2718582"/>
              <a:gd name="connsiteX34" fmla="*/ 4073118 w 10691447"/>
              <a:gd name="connsiteY34" fmla="*/ 2378759 h 2718582"/>
              <a:gd name="connsiteX35" fmla="*/ 4955533 w 10691447"/>
              <a:gd name="connsiteY35" fmla="*/ 2378759 h 2718582"/>
              <a:gd name="connsiteX36" fmla="*/ 5634314 w 10691447"/>
              <a:gd name="connsiteY36" fmla="*/ 2378759 h 2718582"/>
              <a:gd name="connsiteX37" fmla="*/ 6109460 w 10691447"/>
              <a:gd name="connsiteY37" fmla="*/ 2378759 h 2718582"/>
              <a:gd name="connsiteX38" fmla="*/ 6482790 w 10691447"/>
              <a:gd name="connsiteY38" fmla="*/ 2378759 h 2718582"/>
              <a:gd name="connsiteX39" fmla="*/ 6856119 w 10691447"/>
              <a:gd name="connsiteY39" fmla="*/ 2378759 h 2718582"/>
              <a:gd name="connsiteX40" fmla="*/ 7534900 w 10691447"/>
              <a:gd name="connsiteY40" fmla="*/ 2378759 h 2718582"/>
              <a:gd name="connsiteX41" fmla="*/ 8111864 w 10691447"/>
              <a:gd name="connsiteY41" fmla="*/ 2378759 h 2718582"/>
              <a:gd name="connsiteX42" fmla="*/ 8994279 w 10691447"/>
              <a:gd name="connsiteY42" fmla="*/ 2378759 h 2718582"/>
              <a:gd name="connsiteX43" fmla="*/ 9774877 w 10691447"/>
              <a:gd name="connsiteY43" fmla="*/ 2378759 h 2718582"/>
              <a:gd name="connsiteX44" fmla="*/ 10521536 w 10691447"/>
              <a:gd name="connsiteY44" fmla="*/ 2378759 h 2718582"/>
              <a:gd name="connsiteX45" fmla="*/ 10691447 w 10691447"/>
              <a:gd name="connsiteY45" fmla="*/ 2208848 h 2718582"/>
              <a:gd name="connsiteX46" fmla="*/ 10691447 w 10691447"/>
              <a:gd name="connsiteY46" fmla="*/ 1590370 h 2718582"/>
              <a:gd name="connsiteX47" fmla="*/ 10691447 w 10691447"/>
              <a:gd name="connsiteY47" fmla="*/ 890335 h 2718582"/>
              <a:gd name="connsiteX48" fmla="*/ 10691447 w 10691447"/>
              <a:gd name="connsiteY48" fmla="*/ 169911 h 2718582"/>
              <a:gd name="connsiteX49" fmla="*/ 169911 w 10691447"/>
              <a:gd name="connsiteY49" fmla="*/ 679646 h 2718582"/>
              <a:gd name="connsiteX50" fmla="*/ 339822 w 10691447"/>
              <a:gd name="connsiteY50" fmla="*/ 509735 h 2718582"/>
              <a:gd name="connsiteX51" fmla="*/ 254866 w 10691447"/>
              <a:gd name="connsiteY51" fmla="*/ 424779 h 2718582"/>
              <a:gd name="connsiteX52" fmla="*/ 169910 w 10691447"/>
              <a:gd name="connsiteY52" fmla="*/ 509735 h 2718582"/>
              <a:gd name="connsiteX53" fmla="*/ 169911 w 10691447"/>
              <a:gd name="connsiteY53" fmla="*/ 679646 h 2718582"/>
              <a:gd name="connsiteX0" fmla="*/ 169911 w 10691447"/>
              <a:gd name="connsiteY0" fmla="*/ 679646 h 2718582"/>
              <a:gd name="connsiteX1" fmla="*/ 339822 w 10691447"/>
              <a:gd name="connsiteY1" fmla="*/ 509735 h 2718582"/>
              <a:gd name="connsiteX2" fmla="*/ 254866 w 10691447"/>
              <a:gd name="connsiteY2" fmla="*/ 424779 h 2718582"/>
              <a:gd name="connsiteX3" fmla="*/ 169910 w 10691447"/>
              <a:gd name="connsiteY3" fmla="*/ 509735 h 2718582"/>
              <a:gd name="connsiteX4" fmla="*/ 169911 w 10691447"/>
              <a:gd name="connsiteY4" fmla="*/ 679646 h 2718582"/>
              <a:gd name="connsiteX5" fmla="*/ 10521536 w 10691447"/>
              <a:gd name="connsiteY5" fmla="*/ 339823 h 2718582"/>
              <a:gd name="connsiteX6" fmla="*/ 10691447 w 10691447"/>
              <a:gd name="connsiteY6" fmla="*/ 169912 h 2718582"/>
              <a:gd name="connsiteX7" fmla="*/ 10521536 w 10691447"/>
              <a:gd name="connsiteY7" fmla="*/ 1 h 2718582"/>
              <a:gd name="connsiteX8" fmla="*/ 10351625 w 10691447"/>
              <a:gd name="connsiteY8" fmla="*/ 169912 h 2718582"/>
              <a:gd name="connsiteX9" fmla="*/ 10436581 w 10691447"/>
              <a:gd name="connsiteY9" fmla="*/ 254868 h 2718582"/>
              <a:gd name="connsiteX10" fmla="*/ 10521537 w 10691447"/>
              <a:gd name="connsiteY10" fmla="*/ 169912 h 2718582"/>
              <a:gd name="connsiteX11" fmla="*/ 10521536 w 10691447"/>
              <a:gd name="connsiteY11" fmla="*/ 339823 h 2718582"/>
              <a:gd name="connsiteX0" fmla="*/ 0 w 10691447"/>
              <a:gd name="connsiteY0" fmla="*/ 509734 h 2718582"/>
              <a:gd name="connsiteX1" fmla="*/ 169911 w 10691447"/>
              <a:gd name="connsiteY1" fmla="*/ 339823 h 2718582"/>
              <a:gd name="connsiteX2" fmla="*/ 543240 w 10691447"/>
              <a:gd name="connsiteY2" fmla="*/ 339823 h 2718582"/>
              <a:gd name="connsiteX3" fmla="*/ 1425656 w 10691447"/>
              <a:gd name="connsiteY3" fmla="*/ 339823 h 2718582"/>
              <a:gd name="connsiteX4" fmla="*/ 2104436 w 10691447"/>
              <a:gd name="connsiteY4" fmla="*/ 339823 h 2718582"/>
              <a:gd name="connsiteX5" fmla="*/ 2681400 w 10691447"/>
              <a:gd name="connsiteY5" fmla="*/ 339823 h 2718582"/>
              <a:gd name="connsiteX6" fmla="*/ 3461998 w 10691447"/>
              <a:gd name="connsiteY6" fmla="*/ 339823 h 2718582"/>
              <a:gd name="connsiteX7" fmla="*/ 4140779 w 10691447"/>
              <a:gd name="connsiteY7" fmla="*/ 339823 h 2718582"/>
              <a:gd name="connsiteX8" fmla="*/ 4819560 w 10691447"/>
              <a:gd name="connsiteY8" fmla="*/ 339823 h 2718582"/>
              <a:gd name="connsiteX9" fmla="*/ 5701975 w 10691447"/>
              <a:gd name="connsiteY9" fmla="*/ 339823 h 2718582"/>
              <a:gd name="connsiteX10" fmla="*/ 6278939 w 10691447"/>
              <a:gd name="connsiteY10" fmla="*/ 339823 h 2718582"/>
              <a:gd name="connsiteX11" fmla="*/ 6957720 w 10691447"/>
              <a:gd name="connsiteY11" fmla="*/ 339823 h 2718582"/>
              <a:gd name="connsiteX12" fmla="*/ 7534683 w 10691447"/>
              <a:gd name="connsiteY12" fmla="*/ 339823 h 2718582"/>
              <a:gd name="connsiteX13" fmla="*/ 8111647 w 10691447"/>
              <a:gd name="connsiteY13" fmla="*/ 339823 h 2718582"/>
              <a:gd name="connsiteX14" fmla="*/ 8790428 w 10691447"/>
              <a:gd name="connsiteY14" fmla="*/ 339823 h 2718582"/>
              <a:gd name="connsiteX15" fmla="*/ 9672843 w 10691447"/>
              <a:gd name="connsiteY15" fmla="*/ 339823 h 2718582"/>
              <a:gd name="connsiteX16" fmla="*/ 10351624 w 10691447"/>
              <a:gd name="connsiteY16" fmla="*/ 339823 h 2718582"/>
              <a:gd name="connsiteX17" fmla="*/ 10351624 w 10691447"/>
              <a:gd name="connsiteY17" fmla="*/ 169911 h 2718582"/>
              <a:gd name="connsiteX18" fmla="*/ 10521535 w 10691447"/>
              <a:gd name="connsiteY18" fmla="*/ 0 h 2718582"/>
              <a:gd name="connsiteX19" fmla="*/ 10691446 w 10691447"/>
              <a:gd name="connsiteY19" fmla="*/ 169911 h 2718582"/>
              <a:gd name="connsiteX20" fmla="*/ 10691447 w 10691447"/>
              <a:gd name="connsiteY20" fmla="*/ 2208848 h 2718582"/>
              <a:gd name="connsiteX21" fmla="*/ 10521536 w 10691447"/>
              <a:gd name="connsiteY21" fmla="*/ 2378759 h 2718582"/>
              <a:gd name="connsiteX22" fmla="*/ 10046389 w 10691447"/>
              <a:gd name="connsiteY22" fmla="*/ 2378759 h 2718582"/>
              <a:gd name="connsiteX23" fmla="*/ 9163974 w 10691447"/>
              <a:gd name="connsiteY23" fmla="*/ 2378759 h 2718582"/>
              <a:gd name="connsiteX24" fmla="*/ 8688828 w 10691447"/>
              <a:gd name="connsiteY24" fmla="*/ 2378759 h 2718582"/>
              <a:gd name="connsiteX25" fmla="*/ 8010047 w 10691447"/>
              <a:gd name="connsiteY25" fmla="*/ 2378759 h 2718582"/>
              <a:gd name="connsiteX26" fmla="*/ 7534900 w 10691447"/>
              <a:gd name="connsiteY26" fmla="*/ 2378759 h 2718582"/>
              <a:gd name="connsiteX27" fmla="*/ 6652485 w 10691447"/>
              <a:gd name="connsiteY27" fmla="*/ 2378759 h 2718582"/>
              <a:gd name="connsiteX28" fmla="*/ 6279156 w 10691447"/>
              <a:gd name="connsiteY28" fmla="*/ 2378759 h 2718582"/>
              <a:gd name="connsiteX29" fmla="*/ 5396740 w 10691447"/>
              <a:gd name="connsiteY29" fmla="*/ 2378759 h 2718582"/>
              <a:gd name="connsiteX30" fmla="*/ 4514325 w 10691447"/>
              <a:gd name="connsiteY30" fmla="*/ 2378759 h 2718582"/>
              <a:gd name="connsiteX31" fmla="*/ 4140996 w 10691447"/>
              <a:gd name="connsiteY31" fmla="*/ 2378759 h 2718582"/>
              <a:gd name="connsiteX32" fmla="*/ 3258581 w 10691447"/>
              <a:gd name="connsiteY32" fmla="*/ 2378759 h 2718582"/>
              <a:gd name="connsiteX33" fmla="*/ 2477983 w 10691447"/>
              <a:gd name="connsiteY33" fmla="*/ 2378759 h 2718582"/>
              <a:gd name="connsiteX34" fmla="*/ 2002836 w 10691447"/>
              <a:gd name="connsiteY34" fmla="*/ 2378759 h 2718582"/>
              <a:gd name="connsiteX35" fmla="*/ 1120421 w 10691447"/>
              <a:gd name="connsiteY35" fmla="*/ 2378759 h 2718582"/>
              <a:gd name="connsiteX36" fmla="*/ 339823 w 10691447"/>
              <a:gd name="connsiteY36" fmla="*/ 2378759 h 2718582"/>
              <a:gd name="connsiteX37" fmla="*/ 339823 w 10691447"/>
              <a:gd name="connsiteY37" fmla="*/ 2548671 h 2718582"/>
              <a:gd name="connsiteX38" fmla="*/ 169912 w 10691447"/>
              <a:gd name="connsiteY38" fmla="*/ 2718582 h 2718582"/>
              <a:gd name="connsiteX39" fmla="*/ 1 w 10691447"/>
              <a:gd name="connsiteY39" fmla="*/ 2548671 h 2718582"/>
              <a:gd name="connsiteX40" fmla="*/ 0 w 10691447"/>
              <a:gd name="connsiteY40" fmla="*/ 509734 h 2718582"/>
              <a:gd name="connsiteX41" fmla="*/ 10351624 w 10691447"/>
              <a:gd name="connsiteY41" fmla="*/ 339823 h 2718582"/>
              <a:gd name="connsiteX42" fmla="*/ 10521536 w 10691447"/>
              <a:gd name="connsiteY42" fmla="*/ 339823 h 2718582"/>
              <a:gd name="connsiteX43" fmla="*/ 10691447 w 10691447"/>
              <a:gd name="connsiteY43" fmla="*/ 169912 h 2718582"/>
              <a:gd name="connsiteX44" fmla="*/ 10521536 w 10691447"/>
              <a:gd name="connsiteY44" fmla="*/ 339823 h 2718582"/>
              <a:gd name="connsiteX45" fmla="*/ 10521536 w 10691447"/>
              <a:gd name="connsiteY45" fmla="*/ 169911 h 2718582"/>
              <a:gd name="connsiteX46" fmla="*/ 10436580 w 10691447"/>
              <a:gd name="connsiteY46" fmla="*/ 254867 h 2718582"/>
              <a:gd name="connsiteX47" fmla="*/ 10351624 w 10691447"/>
              <a:gd name="connsiteY47" fmla="*/ 169911 h 2718582"/>
              <a:gd name="connsiteX48" fmla="*/ 169911 w 10691447"/>
              <a:gd name="connsiteY48" fmla="*/ 679646 h 2718582"/>
              <a:gd name="connsiteX49" fmla="*/ 169911 w 10691447"/>
              <a:gd name="connsiteY49" fmla="*/ 509734 h 2718582"/>
              <a:gd name="connsiteX50" fmla="*/ 254867 w 10691447"/>
              <a:gd name="connsiteY50" fmla="*/ 424778 h 2718582"/>
              <a:gd name="connsiteX51" fmla="*/ 339823 w 10691447"/>
              <a:gd name="connsiteY51" fmla="*/ 509734 h 2718582"/>
              <a:gd name="connsiteX52" fmla="*/ 169912 w 10691447"/>
              <a:gd name="connsiteY52" fmla="*/ 679645 h 2718582"/>
              <a:gd name="connsiteX53" fmla="*/ 1 w 10691447"/>
              <a:gd name="connsiteY53" fmla="*/ 509734 h 2718582"/>
              <a:gd name="connsiteX54" fmla="*/ 339823 w 10691447"/>
              <a:gd name="connsiteY54" fmla="*/ 509734 h 2718582"/>
              <a:gd name="connsiteX55" fmla="*/ 339823 w 10691447"/>
              <a:gd name="connsiteY55" fmla="*/ 1132742 h 2718582"/>
              <a:gd name="connsiteX56" fmla="*/ 339823 w 10691447"/>
              <a:gd name="connsiteY56" fmla="*/ 1718370 h 2718582"/>
              <a:gd name="connsiteX57" fmla="*/ 339823 w 10691447"/>
              <a:gd name="connsiteY57" fmla="*/ 2378759 h 2718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0691447" h="2718582" stroke="0" extrusionOk="0">
                <a:moveTo>
                  <a:pt x="10691447" y="169911"/>
                </a:moveTo>
                <a:cubicBezTo>
                  <a:pt x="10643206" y="234900"/>
                  <a:pt x="10599483" y="249244"/>
                  <a:pt x="10521536" y="339822"/>
                </a:cubicBezTo>
                <a:cubicBezTo>
                  <a:pt x="10514575" y="284931"/>
                  <a:pt x="10514802" y="224396"/>
                  <a:pt x="10521536" y="169911"/>
                </a:cubicBezTo>
                <a:cubicBezTo>
                  <a:pt x="10519118" y="209115"/>
                  <a:pt x="10477735" y="250430"/>
                  <a:pt x="10436580" y="254867"/>
                </a:cubicBezTo>
                <a:cubicBezTo>
                  <a:pt x="10398434" y="250306"/>
                  <a:pt x="10341217" y="214114"/>
                  <a:pt x="10351624" y="169911"/>
                </a:cubicBezTo>
                <a:cubicBezTo>
                  <a:pt x="10358951" y="204257"/>
                  <a:pt x="10346296" y="302191"/>
                  <a:pt x="10351624" y="339823"/>
                </a:cubicBezTo>
                <a:cubicBezTo>
                  <a:pt x="10150232" y="350519"/>
                  <a:pt x="9895513" y="317250"/>
                  <a:pt x="9571026" y="339823"/>
                </a:cubicBezTo>
                <a:cubicBezTo>
                  <a:pt x="9246539" y="362396"/>
                  <a:pt x="9282933" y="339963"/>
                  <a:pt x="9197697" y="339823"/>
                </a:cubicBezTo>
                <a:cubicBezTo>
                  <a:pt x="9112461" y="339683"/>
                  <a:pt x="8863590" y="356352"/>
                  <a:pt x="8620733" y="339823"/>
                </a:cubicBezTo>
                <a:cubicBezTo>
                  <a:pt x="8377876" y="323294"/>
                  <a:pt x="7998009" y="339915"/>
                  <a:pt x="7738318" y="339823"/>
                </a:cubicBezTo>
                <a:cubicBezTo>
                  <a:pt x="7478627" y="339731"/>
                  <a:pt x="7340841" y="329897"/>
                  <a:pt x="7059537" y="339823"/>
                </a:cubicBezTo>
                <a:cubicBezTo>
                  <a:pt x="6778233" y="349749"/>
                  <a:pt x="6571615" y="328240"/>
                  <a:pt x="6278939" y="339823"/>
                </a:cubicBezTo>
                <a:cubicBezTo>
                  <a:pt x="5986263" y="351406"/>
                  <a:pt x="5949010" y="334476"/>
                  <a:pt x="5701975" y="339823"/>
                </a:cubicBezTo>
                <a:cubicBezTo>
                  <a:pt x="5454940" y="345170"/>
                  <a:pt x="5377431" y="319745"/>
                  <a:pt x="5226828" y="339823"/>
                </a:cubicBezTo>
                <a:cubicBezTo>
                  <a:pt x="5076225" y="359901"/>
                  <a:pt x="4691177" y="364206"/>
                  <a:pt x="4344413" y="339823"/>
                </a:cubicBezTo>
                <a:cubicBezTo>
                  <a:pt x="3997650" y="315440"/>
                  <a:pt x="4088487" y="321139"/>
                  <a:pt x="3869267" y="339823"/>
                </a:cubicBezTo>
                <a:cubicBezTo>
                  <a:pt x="3650047" y="358507"/>
                  <a:pt x="3460293" y="342539"/>
                  <a:pt x="3292303" y="339823"/>
                </a:cubicBezTo>
                <a:cubicBezTo>
                  <a:pt x="3124313" y="337107"/>
                  <a:pt x="2772397" y="367652"/>
                  <a:pt x="2511705" y="339823"/>
                </a:cubicBezTo>
                <a:cubicBezTo>
                  <a:pt x="2251013" y="311994"/>
                  <a:pt x="2156246" y="321074"/>
                  <a:pt x="1934741" y="339823"/>
                </a:cubicBezTo>
                <a:cubicBezTo>
                  <a:pt x="1713236" y="358572"/>
                  <a:pt x="1491869" y="301823"/>
                  <a:pt x="1154143" y="339823"/>
                </a:cubicBezTo>
                <a:cubicBezTo>
                  <a:pt x="816417" y="377823"/>
                  <a:pt x="595255" y="358829"/>
                  <a:pt x="169911" y="339823"/>
                </a:cubicBezTo>
                <a:cubicBezTo>
                  <a:pt x="86803" y="338892"/>
                  <a:pt x="3166" y="411638"/>
                  <a:pt x="0" y="509734"/>
                </a:cubicBezTo>
                <a:cubicBezTo>
                  <a:pt x="-588" y="713270"/>
                  <a:pt x="-2568" y="862841"/>
                  <a:pt x="0" y="1168990"/>
                </a:cubicBezTo>
                <a:cubicBezTo>
                  <a:pt x="2568" y="1475139"/>
                  <a:pt x="30460" y="1499405"/>
                  <a:pt x="0" y="1787468"/>
                </a:cubicBezTo>
                <a:cubicBezTo>
                  <a:pt x="-30460" y="2075531"/>
                  <a:pt x="-25082" y="2334596"/>
                  <a:pt x="0" y="2548671"/>
                </a:cubicBezTo>
                <a:cubicBezTo>
                  <a:pt x="12826" y="2649664"/>
                  <a:pt x="90555" y="2701751"/>
                  <a:pt x="169911" y="2718582"/>
                </a:cubicBezTo>
                <a:cubicBezTo>
                  <a:pt x="255240" y="2736046"/>
                  <a:pt x="347045" y="2641036"/>
                  <a:pt x="339822" y="2548671"/>
                </a:cubicBezTo>
                <a:cubicBezTo>
                  <a:pt x="337528" y="2497535"/>
                  <a:pt x="338599" y="2443009"/>
                  <a:pt x="339823" y="2378759"/>
                </a:cubicBezTo>
                <a:cubicBezTo>
                  <a:pt x="452232" y="2370025"/>
                  <a:pt x="536727" y="2386487"/>
                  <a:pt x="713152" y="2378759"/>
                </a:cubicBezTo>
                <a:cubicBezTo>
                  <a:pt x="889577" y="2371031"/>
                  <a:pt x="1091167" y="2359312"/>
                  <a:pt x="1290116" y="2378759"/>
                </a:cubicBezTo>
                <a:cubicBezTo>
                  <a:pt x="1489065" y="2398206"/>
                  <a:pt x="1777853" y="2376759"/>
                  <a:pt x="2070714" y="2378759"/>
                </a:cubicBezTo>
                <a:cubicBezTo>
                  <a:pt x="2363575" y="2380759"/>
                  <a:pt x="2322708" y="2394141"/>
                  <a:pt x="2444044" y="2378759"/>
                </a:cubicBezTo>
                <a:cubicBezTo>
                  <a:pt x="2565380" y="2363378"/>
                  <a:pt x="2649774" y="2373697"/>
                  <a:pt x="2817373" y="2378759"/>
                </a:cubicBezTo>
                <a:cubicBezTo>
                  <a:pt x="2984972" y="2383821"/>
                  <a:pt x="3326371" y="2358297"/>
                  <a:pt x="3699788" y="2378759"/>
                </a:cubicBezTo>
                <a:cubicBezTo>
                  <a:pt x="4073205" y="2399221"/>
                  <a:pt x="3896823" y="2378698"/>
                  <a:pt x="4073118" y="2378759"/>
                </a:cubicBezTo>
                <a:cubicBezTo>
                  <a:pt x="4249413" y="2378821"/>
                  <a:pt x="4578101" y="2358340"/>
                  <a:pt x="4955533" y="2378759"/>
                </a:cubicBezTo>
                <a:cubicBezTo>
                  <a:pt x="5332966" y="2399178"/>
                  <a:pt x="5387064" y="2373678"/>
                  <a:pt x="5634314" y="2378759"/>
                </a:cubicBezTo>
                <a:cubicBezTo>
                  <a:pt x="5881564" y="2383840"/>
                  <a:pt x="6001654" y="2383025"/>
                  <a:pt x="6109460" y="2378759"/>
                </a:cubicBezTo>
                <a:cubicBezTo>
                  <a:pt x="6217266" y="2374493"/>
                  <a:pt x="6309358" y="2376596"/>
                  <a:pt x="6482790" y="2378759"/>
                </a:cubicBezTo>
                <a:cubicBezTo>
                  <a:pt x="6656222" y="2380923"/>
                  <a:pt x="6753831" y="2384916"/>
                  <a:pt x="6856119" y="2378759"/>
                </a:cubicBezTo>
                <a:cubicBezTo>
                  <a:pt x="6958407" y="2372602"/>
                  <a:pt x="7293087" y="2395737"/>
                  <a:pt x="7534900" y="2378759"/>
                </a:cubicBezTo>
                <a:cubicBezTo>
                  <a:pt x="7776713" y="2361781"/>
                  <a:pt x="7888168" y="2376059"/>
                  <a:pt x="8111864" y="2378759"/>
                </a:cubicBezTo>
                <a:cubicBezTo>
                  <a:pt x="8335560" y="2381459"/>
                  <a:pt x="8671721" y="2396554"/>
                  <a:pt x="8994279" y="2378759"/>
                </a:cubicBezTo>
                <a:cubicBezTo>
                  <a:pt x="9316837" y="2360964"/>
                  <a:pt x="9544830" y="2408204"/>
                  <a:pt x="9774877" y="2378759"/>
                </a:cubicBezTo>
                <a:cubicBezTo>
                  <a:pt x="10004924" y="2349314"/>
                  <a:pt x="10227479" y="2402810"/>
                  <a:pt x="10521536" y="2378759"/>
                </a:cubicBezTo>
                <a:cubicBezTo>
                  <a:pt x="10613616" y="2377469"/>
                  <a:pt x="10683716" y="2308377"/>
                  <a:pt x="10691447" y="2208848"/>
                </a:cubicBezTo>
                <a:cubicBezTo>
                  <a:pt x="10679964" y="2000381"/>
                  <a:pt x="10670809" y="1800161"/>
                  <a:pt x="10691447" y="1590370"/>
                </a:cubicBezTo>
                <a:cubicBezTo>
                  <a:pt x="10712085" y="1380579"/>
                  <a:pt x="10687735" y="1215846"/>
                  <a:pt x="10691447" y="890335"/>
                </a:cubicBezTo>
                <a:cubicBezTo>
                  <a:pt x="10695159" y="564825"/>
                  <a:pt x="10660834" y="324710"/>
                  <a:pt x="10691447" y="169911"/>
                </a:cubicBezTo>
                <a:close/>
                <a:moveTo>
                  <a:pt x="169911" y="679646"/>
                </a:moveTo>
                <a:cubicBezTo>
                  <a:pt x="254191" y="671254"/>
                  <a:pt x="337592" y="597226"/>
                  <a:pt x="339822" y="509735"/>
                </a:cubicBezTo>
                <a:cubicBezTo>
                  <a:pt x="336941" y="463758"/>
                  <a:pt x="293264" y="427278"/>
                  <a:pt x="254866" y="424779"/>
                </a:cubicBezTo>
                <a:cubicBezTo>
                  <a:pt x="196882" y="421619"/>
                  <a:pt x="168494" y="463336"/>
                  <a:pt x="169910" y="509735"/>
                </a:cubicBezTo>
                <a:cubicBezTo>
                  <a:pt x="167054" y="571450"/>
                  <a:pt x="174014" y="623756"/>
                  <a:pt x="169911" y="679646"/>
                </a:cubicBezTo>
                <a:close/>
              </a:path>
              <a:path w="10691447" h="2718582" fill="darkenLess" stroke="0" extrusionOk="0">
                <a:moveTo>
                  <a:pt x="169911" y="679646"/>
                </a:moveTo>
                <a:cubicBezTo>
                  <a:pt x="270825" y="673273"/>
                  <a:pt x="343101" y="612983"/>
                  <a:pt x="339822" y="509735"/>
                </a:cubicBezTo>
                <a:cubicBezTo>
                  <a:pt x="328280" y="463056"/>
                  <a:pt x="301916" y="417754"/>
                  <a:pt x="254866" y="424779"/>
                </a:cubicBezTo>
                <a:cubicBezTo>
                  <a:pt x="207686" y="431386"/>
                  <a:pt x="167551" y="473754"/>
                  <a:pt x="169910" y="509735"/>
                </a:cubicBezTo>
                <a:cubicBezTo>
                  <a:pt x="160726" y="564977"/>
                  <a:pt x="164199" y="620479"/>
                  <a:pt x="169911" y="679646"/>
                </a:cubicBezTo>
                <a:close/>
                <a:moveTo>
                  <a:pt x="10521536" y="339823"/>
                </a:moveTo>
                <a:cubicBezTo>
                  <a:pt x="10612384" y="328418"/>
                  <a:pt x="10699937" y="255909"/>
                  <a:pt x="10691447" y="169912"/>
                </a:cubicBezTo>
                <a:cubicBezTo>
                  <a:pt x="10691770" y="71203"/>
                  <a:pt x="10611164" y="16489"/>
                  <a:pt x="10521536" y="1"/>
                </a:cubicBezTo>
                <a:cubicBezTo>
                  <a:pt x="10423519" y="-13851"/>
                  <a:pt x="10344103" y="85250"/>
                  <a:pt x="10351625" y="169912"/>
                </a:cubicBezTo>
                <a:cubicBezTo>
                  <a:pt x="10344897" y="224549"/>
                  <a:pt x="10384274" y="257292"/>
                  <a:pt x="10436581" y="254868"/>
                </a:cubicBezTo>
                <a:cubicBezTo>
                  <a:pt x="10485503" y="257246"/>
                  <a:pt x="10522071" y="226468"/>
                  <a:pt x="10521537" y="169912"/>
                </a:cubicBezTo>
                <a:cubicBezTo>
                  <a:pt x="10522453" y="223392"/>
                  <a:pt x="10518516" y="283365"/>
                  <a:pt x="10521536" y="339823"/>
                </a:cubicBezTo>
                <a:close/>
              </a:path>
              <a:path w="10691447" h="2718582" fill="none" extrusionOk="0">
                <a:moveTo>
                  <a:pt x="0" y="509734"/>
                </a:moveTo>
                <a:cubicBezTo>
                  <a:pt x="2239" y="423767"/>
                  <a:pt x="82299" y="360477"/>
                  <a:pt x="169911" y="339823"/>
                </a:cubicBezTo>
                <a:cubicBezTo>
                  <a:pt x="339607" y="356783"/>
                  <a:pt x="404055" y="339520"/>
                  <a:pt x="543240" y="339823"/>
                </a:cubicBezTo>
                <a:cubicBezTo>
                  <a:pt x="682425" y="340126"/>
                  <a:pt x="993831" y="309925"/>
                  <a:pt x="1425656" y="339823"/>
                </a:cubicBezTo>
                <a:cubicBezTo>
                  <a:pt x="1857481" y="369721"/>
                  <a:pt x="1815354" y="351419"/>
                  <a:pt x="2104436" y="339823"/>
                </a:cubicBezTo>
                <a:cubicBezTo>
                  <a:pt x="2393518" y="328227"/>
                  <a:pt x="2412924" y="328370"/>
                  <a:pt x="2681400" y="339823"/>
                </a:cubicBezTo>
                <a:cubicBezTo>
                  <a:pt x="2949876" y="351276"/>
                  <a:pt x="3161385" y="306712"/>
                  <a:pt x="3461998" y="339823"/>
                </a:cubicBezTo>
                <a:cubicBezTo>
                  <a:pt x="3762611" y="372934"/>
                  <a:pt x="3893961" y="345981"/>
                  <a:pt x="4140779" y="339823"/>
                </a:cubicBezTo>
                <a:cubicBezTo>
                  <a:pt x="4387597" y="333665"/>
                  <a:pt x="4616647" y="336504"/>
                  <a:pt x="4819560" y="339823"/>
                </a:cubicBezTo>
                <a:cubicBezTo>
                  <a:pt x="5022473" y="343142"/>
                  <a:pt x="5342393" y="316620"/>
                  <a:pt x="5701975" y="339823"/>
                </a:cubicBezTo>
                <a:cubicBezTo>
                  <a:pt x="6061558" y="363026"/>
                  <a:pt x="6029086" y="312860"/>
                  <a:pt x="6278939" y="339823"/>
                </a:cubicBezTo>
                <a:cubicBezTo>
                  <a:pt x="6528792" y="366786"/>
                  <a:pt x="6639097" y="365162"/>
                  <a:pt x="6957720" y="339823"/>
                </a:cubicBezTo>
                <a:cubicBezTo>
                  <a:pt x="7276343" y="314484"/>
                  <a:pt x="7253475" y="347244"/>
                  <a:pt x="7534683" y="339823"/>
                </a:cubicBezTo>
                <a:cubicBezTo>
                  <a:pt x="7815891" y="332402"/>
                  <a:pt x="7916872" y="331735"/>
                  <a:pt x="8111647" y="339823"/>
                </a:cubicBezTo>
                <a:cubicBezTo>
                  <a:pt x="8306422" y="347911"/>
                  <a:pt x="8534076" y="357678"/>
                  <a:pt x="8790428" y="339823"/>
                </a:cubicBezTo>
                <a:cubicBezTo>
                  <a:pt x="9046780" y="321968"/>
                  <a:pt x="9291277" y="360811"/>
                  <a:pt x="9672843" y="339823"/>
                </a:cubicBezTo>
                <a:cubicBezTo>
                  <a:pt x="10054410" y="318835"/>
                  <a:pt x="10122630" y="313707"/>
                  <a:pt x="10351624" y="339823"/>
                </a:cubicBezTo>
                <a:cubicBezTo>
                  <a:pt x="10357126" y="255975"/>
                  <a:pt x="10349952" y="240121"/>
                  <a:pt x="10351624" y="169911"/>
                </a:cubicBezTo>
                <a:cubicBezTo>
                  <a:pt x="10359922" y="87477"/>
                  <a:pt x="10431380" y="-14594"/>
                  <a:pt x="10521535" y="0"/>
                </a:cubicBezTo>
                <a:cubicBezTo>
                  <a:pt x="10609115" y="4133"/>
                  <a:pt x="10693786" y="66083"/>
                  <a:pt x="10691446" y="169911"/>
                </a:cubicBezTo>
                <a:cubicBezTo>
                  <a:pt x="10742938" y="721060"/>
                  <a:pt x="10793253" y="1496691"/>
                  <a:pt x="10691447" y="2208848"/>
                </a:cubicBezTo>
                <a:cubicBezTo>
                  <a:pt x="10710850" y="2308590"/>
                  <a:pt x="10620319" y="2381404"/>
                  <a:pt x="10521536" y="2378759"/>
                </a:cubicBezTo>
                <a:cubicBezTo>
                  <a:pt x="10379214" y="2375749"/>
                  <a:pt x="10283212" y="2385510"/>
                  <a:pt x="10046389" y="2378759"/>
                </a:cubicBezTo>
                <a:cubicBezTo>
                  <a:pt x="9809566" y="2372008"/>
                  <a:pt x="9568857" y="2406327"/>
                  <a:pt x="9163974" y="2378759"/>
                </a:cubicBezTo>
                <a:cubicBezTo>
                  <a:pt x="8759091" y="2351191"/>
                  <a:pt x="8907314" y="2359620"/>
                  <a:pt x="8688828" y="2378759"/>
                </a:cubicBezTo>
                <a:cubicBezTo>
                  <a:pt x="8470342" y="2397898"/>
                  <a:pt x="8333461" y="2385437"/>
                  <a:pt x="8010047" y="2378759"/>
                </a:cubicBezTo>
                <a:cubicBezTo>
                  <a:pt x="7686633" y="2372081"/>
                  <a:pt x="7655449" y="2397771"/>
                  <a:pt x="7534900" y="2378759"/>
                </a:cubicBezTo>
                <a:cubicBezTo>
                  <a:pt x="7414351" y="2359747"/>
                  <a:pt x="6959134" y="2395068"/>
                  <a:pt x="6652485" y="2378759"/>
                </a:cubicBezTo>
                <a:cubicBezTo>
                  <a:pt x="6345836" y="2362450"/>
                  <a:pt x="6361889" y="2396252"/>
                  <a:pt x="6279156" y="2378759"/>
                </a:cubicBezTo>
                <a:cubicBezTo>
                  <a:pt x="6196423" y="2361266"/>
                  <a:pt x="5815462" y="2413435"/>
                  <a:pt x="5396740" y="2378759"/>
                </a:cubicBezTo>
                <a:cubicBezTo>
                  <a:pt x="4978018" y="2344083"/>
                  <a:pt x="4892979" y="2366317"/>
                  <a:pt x="4514325" y="2378759"/>
                </a:cubicBezTo>
                <a:cubicBezTo>
                  <a:pt x="4135672" y="2391201"/>
                  <a:pt x="4254940" y="2392610"/>
                  <a:pt x="4140996" y="2378759"/>
                </a:cubicBezTo>
                <a:cubicBezTo>
                  <a:pt x="4027052" y="2364908"/>
                  <a:pt x="3550356" y="2346045"/>
                  <a:pt x="3258581" y="2378759"/>
                </a:cubicBezTo>
                <a:cubicBezTo>
                  <a:pt x="2966807" y="2411473"/>
                  <a:pt x="2729517" y="2370671"/>
                  <a:pt x="2477983" y="2378759"/>
                </a:cubicBezTo>
                <a:cubicBezTo>
                  <a:pt x="2226449" y="2386847"/>
                  <a:pt x="2097980" y="2384391"/>
                  <a:pt x="2002836" y="2378759"/>
                </a:cubicBezTo>
                <a:cubicBezTo>
                  <a:pt x="1907692" y="2373127"/>
                  <a:pt x="1436589" y="2359195"/>
                  <a:pt x="1120421" y="2378759"/>
                </a:cubicBezTo>
                <a:cubicBezTo>
                  <a:pt x="804253" y="2398323"/>
                  <a:pt x="644683" y="2396392"/>
                  <a:pt x="339823" y="2378759"/>
                </a:cubicBezTo>
                <a:cubicBezTo>
                  <a:pt x="342590" y="2451103"/>
                  <a:pt x="333837" y="2506422"/>
                  <a:pt x="339823" y="2548671"/>
                </a:cubicBezTo>
                <a:cubicBezTo>
                  <a:pt x="334732" y="2624244"/>
                  <a:pt x="275813" y="2711349"/>
                  <a:pt x="169912" y="2718582"/>
                </a:cubicBezTo>
                <a:cubicBezTo>
                  <a:pt x="79249" y="2717655"/>
                  <a:pt x="-3352" y="2645996"/>
                  <a:pt x="1" y="2548671"/>
                </a:cubicBezTo>
                <a:cubicBezTo>
                  <a:pt x="15650" y="1862037"/>
                  <a:pt x="10596" y="1171977"/>
                  <a:pt x="0" y="509734"/>
                </a:cubicBezTo>
                <a:close/>
                <a:moveTo>
                  <a:pt x="10351624" y="339823"/>
                </a:moveTo>
                <a:cubicBezTo>
                  <a:pt x="10432351" y="346449"/>
                  <a:pt x="10466029" y="338796"/>
                  <a:pt x="10521536" y="339823"/>
                </a:cubicBezTo>
                <a:cubicBezTo>
                  <a:pt x="10622412" y="338598"/>
                  <a:pt x="10711520" y="263395"/>
                  <a:pt x="10691447" y="169912"/>
                </a:cubicBezTo>
                <a:moveTo>
                  <a:pt x="10521536" y="339823"/>
                </a:moveTo>
                <a:cubicBezTo>
                  <a:pt x="10525251" y="294912"/>
                  <a:pt x="10518041" y="230830"/>
                  <a:pt x="10521536" y="169911"/>
                </a:cubicBezTo>
                <a:cubicBezTo>
                  <a:pt x="10524357" y="226107"/>
                  <a:pt x="10483866" y="252624"/>
                  <a:pt x="10436580" y="254867"/>
                </a:cubicBezTo>
                <a:cubicBezTo>
                  <a:pt x="10388116" y="264605"/>
                  <a:pt x="10351266" y="218901"/>
                  <a:pt x="10351624" y="169911"/>
                </a:cubicBezTo>
                <a:moveTo>
                  <a:pt x="169911" y="679646"/>
                </a:moveTo>
                <a:cubicBezTo>
                  <a:pt x="168496" y="645096"/>
                  <a:pt x="169388" y="569573"/>
                  <a:pt x="169911" y="509734"/>
                </a:cubicBezTo>
                <a:cubicBezTo>
                  <a:pt x="171513" y="458207"/>
                  <a:pt x="211482" y="429286"/>
                  <a:pt x="254867" y="424778"/>
                </a:cubicBezTo>
                <a:cubicBezTo>
                  <a:pt x="300529" y="423042"/>
                  <a:pt x="339408" y="464107"/>
                  <a:pt x="339823" y="509734"/>
                </a:cubicBezTo>
                <a:cubicBezTo>
                  <a:pt x="343182" y="611474"/>
                  <a:pt x="253418" y="694383"/>
                  <a:pt x="169912" y="679645"/>
                </a:cubicBezTo>
                <a:cubicBezTo>
                  <a:pt x="89781" y="669894"/>
                  <a:pt x="-6683" y="618364"/>
                  <a:pt x="1" y="509734"/>
                </a:cubicBezTo>
                <a:moveTo>
                  <a:pt x="339823" y="509734"/>
                </a:moveTo>
                <a:cubicBezTo>
                  <a:pt x="336284" y="639601"/>
                  <a:pt x="361085" y="956335"/>
                  <a:pt x="339823" y="1132742"/>
                </a:cubicBezTo>
                <a:cubicBezTo>
                  <a:pt x="318561" y="1309149"/>
                  <a:pt x="337553" y="1567695"/>
                  <a:pt x="339823" y="1718370"/>
                </a:cubicBezTo>
                <a:cubicBezTo>
                  <a:pt x="342093" y="1869045"/>
                  <a:pt x="370677" y="2158388"/>
                  <a:pt x="339823" y="2378759"/>
                </a:cubicBezTo>
              </a:path>
            </a:pathLst>
          </a:custGeom>
          <a:noFill/>
          <a:ln w="9525">
            <a:solidFill>
              <a:schemeClr val="tx1"/>
            </a:solidFill>
            <a:extLst>
              <a:ext uri="{C807C97D-BFC1-408E-A445-0C87EB9F89A2}">
                <ask:lineSketchStyleProps xmlns:ask="http://schemas.microsoft.com/office/drawing/2018/sketchyshapes" sd="4124831918">
                  <a:prstGeom prst="horizontalScroll">
                    <a:avLst/>
                  </a:prstGeom>
                  <ask:type>
                    <ask:lineSketchFreehand/>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4D192268-B0CE-4C1D-95F6-2BB512984BD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624500253"/>
      </p:ext>
    </p:extLst>
  </p:cSld>
  <p:clrMapOvr>
    <a:masterClrMapping/>
  </p:clrMapOvr>
  <mc:AlternateContent xmlns:mc="http://schemas.openxmlformats.org/markup-compatibility/2006">
    <mc:Choice xmlns:p14="http://schemas.microsoft.com/office/powerpoint/2010/main" Requires="p14">
      <p:transition spd="slow" p14:dur="2000" advTm="113595"/>
    </mc:Choice>
    <mc:Fallback>
      <p:transition spd="slow" advTm="113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BBB1B-C3F6-4FD2-93ED-C7C79AA58F3F}"/>
              </a:ext>
            </a:extLst>
          </p:cNvPr>
          <p:cNvSpPr>
            <a:spLocks noGrp="1"/>
          </p:cNvSpPr>
          <p:nvPr>
            <p:ph type="title"/>
          </p:nvPr>
        </p:nvSpPr>
        <p:spPr/>
        <p:txBody>
          <a:bodyPr>
            <a:normAutofit/>
          </a:bodyPr>
          <a:lstStyle/>
          <a:p>
            <a:pPr algn="ctr"/>
            <a:r>
              <a:rPr lang="en-US" sz="5400" b="1" dirty="0">
                <a:latin typeface="Gabriola" panose="04040605051002020D02" pitchFamily="82" charset="0"/>
              </a:rPr>
              <a:t>Medusa’s Transformation and Background</a:t>
            </a:r>
          </a:p>
        </p:txBody>
      </p:sp>
      <p:sp>
        <p:nvSpPr>
          <p:cNvPr id="3" name="Content Placeholder 2">
            <a:extLst>
              <a:ext uri="{FF2B5EF4-FFF2-40B4-BE49-F238E27FC236}">
                <a16:creationId xmlns:a16="http://schemas.microsoft.com/office/drawing/2014/main" id="{F5BD13E7-BC84-4583-9651-26361AEE0204}"/>
              </a:ext>
            </a:extLst>
          </p:cNvPr>
          <p:cNvSpPr>
            <a:spLocks noGrp="1"/>
          </p:cNvSpPr>
          <p:nvPr>
            <p:ph idx="1"/>
          </p:nvPr>
        </p:nvSpPr>
        <p:spPr>
          <a:xfrm>
            <a:off x="3713871" y="1825625"/>
            <a:ext cx="7639929" cy="4351338"/>
          </a:xfrm>
        </p:spPr>
        <p:txBody>
          <a:bodyPr>
            <a:normAutofit fontScale="85000" lnSpcReduction="20000"/>
          </a:bodyPr>
          <a:lstStyle/>
          <a:p>
            <a:r>
              <a:rPr lang="en-US" dirty="0">
                <a:latin typeface="Gabriola" panose="04040605051002020D02" pitchFamily="82" charset="0"/>
              </a:rPr>
              <a:t>It is widely accepted that Medusa was transformed into a hideous creature with the ability to turn men to stone after the event with Poseidon, most commonly as a punishment for being violated in the temple of Athena. </a:t>
            </a:r>
          </a:p>
          <a:p>
            <a:r>
              <a:rPr lang="en-US" dirty="0">
                <a:latin typeface="Gabriola" panose="04040605051002020D02" pitchFamily="82" charset="0"/>
              </a:rPr>
              <a:t>Some scholars debate whether the incident in Athena’s temple was consensual or not and some debate if the result is truly a punishment or a means for Medusa to protect from further victimization by men </a:t>
            </a:r>
          </a:p>
          <a:p>
            <a:r>
              <a:rPr lang="en-US" dirty="0">
                <a:latin typeface="Gabriola" panose="04040605051002020D02" pitchFamily="82" charset="0"/>
              </a:rPr>
              <a:t>Other authors diverged from the role she was given and crafted different backstories and contexts for Medusa. One example is the Greek historian Herodotus, who created a different heritage for Medusa, placing her within a Libyan context, as the background of the Perseus myth</a:t>
            </a:r>
          </a:p>
          <a:p>
            <a:r>
              <a:rPr lang="en-US" dirty="0">
                <a:latin typeface="Gabriola" panose="04040605051002020D02" pitchFamily="82" charset="0"/>
              </a:rPr>
              <a:t>Siculus presents Medusa and her sisters as Amazonian queens ruling in North Africa, possibly drawing from the origins of Medusa’s name which roughly means “ruling one.” Pausanias tells a very similar story, but only speaks of Medusa as an African Amazon queen.</a:t>
            </a:r>
          </a:p>
        </p:txBody>
      </p:sp>
      <p:pic>
        <p:nvPicPr>
          <p:cNvPr id="5" name="Graphic 4" descr="Snake">
            <a:extLst>
              <a:ext uri="{FF2B5EF4-FFF2-40B4-BE49-F238E27FC236}">
                <a16:creationId xmlns:a16="http://schemas.microsoft.com/office/drawing/2014/main" id="{26A234E4-8469-4D56-83D8-E87A6237686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1489" y="2511624"/>
            <a:ext cx="2616756" cy="2616756"/>
          </a:xfrm>
          <a:prstGeom prst="rect">
            <a:avLst/>
          </a:prstGeom>
          <a:effectLst>
            <a:softEdge rad="38100"/>
          </a:effectLst>
        </p:spPr>
      </p:pic>
      <p:cxnSp>
        <p:nvCxnSpPr>
          <p:cNvPr id="7" name="Straight Connector 6">
            <a:extLst>
              <a:ext uri="{FF2B5EF4-FFF2-40B4-BE49-F238E27FC236}">
                <a16:creationId xmlns:a16="http://schemas.microsoft.com/office/drawing/2014/main" id="{B96C5E9F-AF50-4E66-B776-A526A21714AB}"/>
              </a:ext>
            </a:extLst>
          </p:cNvPr>
          <p:cNvCxnSpPr>
            <a:cxnSpLocks/>
          </p:cNvCxnSpPr>
          <p:nvPr/>
        </p:nvCxnSpPr>
        <p:spPr>
          <a:xfrm>
            <a:off x="3432517" y="1825625"/>
            <a:ext cx="0" cy="405467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Audio 10">
            <a:hlinkClick r:id="" action="ppaction://media"/>
            <a:extLst>
              <a:ext uri="{FF2B5EF4-FFF2-40B4-BE49-F238E27FC236}">
                <a16:creationId xmlns:a16="http://schemas.microsoft.com/office/drawing/2014/main" id="{1A2FE99A-904D-4325-9BAA-6047B3AD9F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429196853"/>
      </p:ext>
    </p:extLst>
  </p:cSld>
  <p:clrMapOvr>
    <a:masterClrMapping/>
  </p:clrMapOvr>
  <mc:AlternateContent xmlns:mc="http://schemas.openxmlformats.org/markup-compatibility/2006">
    <mc:Choice xmlns:p14="http://schemas.microsoft.com/office/powerpoint/2010/main" Requires="p14">
      <p:transition spd="slow" p14:dur="2000" advTm="86216"/>
    </mc:Choice>
    <mc:Fallback>
      <p:transition spd="slow" advTm="86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CA6FA-66E9-4485-B07E-E2F65DA1BB75}"/>
              </a:ext>
            </a:extLst>
          </p:cNvPr>
          <p:cNvSpPr>
            <a:spLocks noGrp="1"/>
          </p:cNvSpPr>
          <p:nvPr>
            <p:ph type="title"/>
          </p:nvPr>
        </p:nvSpPr>
        <p:spPr/>
        <p:txBody>
          <a:bodyPr>
            <a:normAutofit/>
          </a:bodyPr>
          <a:lstStyle/>
          <a:p>
            <a:pPr algn="ctr"/>
            <a:r>
              <a:rPr lang="en-US" sz="5400" b="1" dirty="0">
                <a:latin typeface="Gabriola" panose="04040605051002020D02" pitchFamily="82" charset="0"/>
              </a:rPr>
              <a:t>Iconography of Medusa</a:t>
            </a:r>
          </a:p>
        </p:txBody>
      </p:sp>
      <p:sp>
        <p:nvSpPr>
          <p:cNvPr id="3" name="Content Placeholder 2">
            <a:extLst>
              <a:ext uri="{FF2B5EF4-FFF2-40B4-BE49-F238E27FC236}">
                <a16:creationId xmlns:a16="http://schemas.microsoft.com/office/drawing/2014/main" id="{D6D1CF91-8196-4E8B-8CDB-40FF0A87B21A}"/>
              </a:ext>
            </a:extLst>
          </p:cNvPr>
          <p:cNvSpPr>
            <a:spLocks noGrp="1"/>
          </p:cNvSpPr>
          <p:nvPr>
            <p:ph idx="1"/>
          </p:nvPr>
        </p:nvSpPr>
        <p:spPr>
          <a:xfrm>
            <a:off x="838200" y="2141537"/>
            <a:ext cx="10515600" cy="4351338"/>
          </a:xfrm>
        </p:spPr>
        <p:txBody>
          <a:bodyPr>
            <a:normAutofit lnSpcReduction="10000"/>
          </a:bodyPr>
          <a:lstStyle/>
          <a:p>
            <a:r>
              <a:rPr lang="en-US" dirty="0">
                <a:latin typeface="Gabriola" panose="04040605051002020D02" pitchFamily="82" charset="0"/>
              </a:rPr>
              <a:t>Medusa as a figure existed in other societies in earlier periods, even before her emergence in Greek texts. For example, she was represented as the goddess who exemplified the wisdom of the Libyan Amazons. Snakes could still be found on her head as symbols of power, healing, wisdom, childbirth, and immortality.</a:t>
            </a:r>
          </a:p>
          <a:p>
            <a:r>
              <a:rPr lang="en-US" dirty="0">
                <a:latin typeface="Gabriola" panose="04040605051002020D02" pitchFamily="82" charset="0"/>
              </a:rPr>
              <a:t>Medusa is also paralleled with Neolithic goddesses with bird/snake characteristics. </a:t>
            </a:r>
          </a:p>
          <a:p>
            <a:r>
              <a:rPr lang="en-US" dirty="0">
                <a:latin typeface="Gabriola" panose="04040605051002020D02" pitchFamily="82" charset="0"/>
              </a:rPr>
              <a:t>The Ancient Mesopotamian figure of Humbaba, found in the Epic of </a:t>
            </a:r>
            <a:r>
              <a:rPr lang="en-US" i="1" dirty="0">
                <a:latin typeface="Gabriola" panose="04040605051002020D02" pitchFamily="82" charset="0"/>
              </a:rPr>
              <a:t>Gilgamesh</a:t>
            </a:r>
            <a:r>
              <a:rPr lang="en-US" dirty="0">
                <a:latin typeface="Gabriola" panose="04040605051002020D02" pitchFamily="82" charset="0"/>
              </a:rPr>
              <a:t>, is another extremely similar figure to Medusa. The demon Humbaba is beheaded by Gilgamesh. The way in which the two figures are killed parallel each other. However, there are also other similarities: their heads are often represented alone, they are both often depicted with a grimacing mouth and two rows of teeth within, and a common pose in which their knee is bent. </a:t>
            </a:r>
          </a:p>
        </p:txBody>
      </p:sp>
      <p:pic>
        <p:nvPicPr>
          <p:cNvPr id="4" name="Graphic 3" descr="Paragraph Squiggle">
            <a:extLst>
              <a:ext uri="{FF2B5EF4-FFF2-40B4-BE49-F238E27FC236}">
                <a16:creationId xmlns:a16="http://schemas.microsoft.com/office/drawing/2014/main" id="{6CE715BA-D6D1-4B93-B2C5-B00BE332364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13913" y="1080330"/>
            <a:ext cx="8764173" cy="1220715"/>
          </a:xfrm>
          <a:prstGeom prst="rect">
            <a:avLst/>
          </a:prstGeom>
        </p:spPr>
      </p:pic>
      <p:pic>
        <p:nvPicPr>
          <p:cNvPr id="7" name="Audio 6">
            <a:hlinkClick r:id="" action="ppaction://media"/>
            <a:extLst>
              <a:ext uri="{FF2B5EF4-FFF2-40B4-BE49-F238E27FC236}">
                <a16:creationId xmlns:a16="http://schemas.microsoft.com/office/drawing/2014/main" id="{DE51F923-6B2E-4FCB-B03E-1288BBAE6C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9418554"/>
      </p:ext>
    </p:extLst>
  </p:cSld>
  <p:clrMapOvr>
    <a:masterClrMapping/>
  </p:clrMapOvr>
  <mc:AlternateContent xmlns:mc="http://schemas.openxmlformats.org/markup-compatibility/2006">
    <mc:Choice xmlns:p14="http://schemas.microsoft.com/office/powerpoint/2010/main" Requires="p14">
      <p:transition spd="slow" p14:dur="2000" advTm="63035"/>
    </mc:Choice>
    <mc:Fallback>
      <p:transition spd="slow" advTm="63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croll: Vertical 10">
            <a:extLst>
              <a:ext uri="{FF2B5EF4-FFF2-40B4-BE49-F238E27FC236}">
                <a16:creationId xmlns:a16="http://schemas.microsoft.com/office/drawing/2014/main" id="{DBB4B804-2004-4592-9B45-ED0E50D50A50}"/>
              </a:ext>
            </a:extLst>
          </p:cNvPr>
          <p:cNvSpPr/>
          <p:nvPr/>
        </p:nvSpPr>
        <p:spPr>
          <a:xfrm>
            <a:off x="838199" y="397412"/>
            <a:ext cx="10515600" cy="6063175"/>
          </a:xfrm>
          <a:custGeom>
            <a:avLst/>
            <a:gdLst>
              <a:gd name="connsiteX0" fmla="*/ 378948 w 10515600"/>
              <a:gd name="connsiteY0" fmla="*/ 6063175 h 6063175"/>
              <a:gd name="connsiteX1" fmla="*/ 757896 w 10515600"/>
              <a:gd name="connsiteY1" fmla="*/ 5684227 h 6063175"/>
              <a:gd name="connsiteX2" fmla="*/ 378948 w 10515600"/>
              <a:gd name="connsiteY2" fmla="*/ 5684227 h 6063175"/>
              <a:gd name="connsiteX3" fmla="*/ 568422 w 10515600"/>
              <a:gd name="connsiteY3" fmla="*/ 5494753 h 6063175"/>
              <a:gd name="connsiteX4" fmla="*/ 378948 w 10515600"/>
              <a:gd name="connsiteY4" fmla="*/ 5305279 h 6063175"/>
              <a:gd name="connsiteX5" fmla="*/ 757897 w 10515600"/>
              <a:gd name="connsiteY5" fmla="*/ 5305278 h 6063175"/>
              <a:gd name="connsiteX6" fmla="*/ 757897 w 10515600"/>
              <a:gd name="connsiteY6" fmla="*/ 4757908 h 6063175"/>
              <a:gd name="connsiteX7" fmla="*/ 757897 w 10515600"/>
              <a:gd name="connsiteY7" fmla="*/ 4210538 h 6063175"/>
              <a:gd name="connsiteX8" fmla="*/ 757897 w 10515600"/>
              <a:gd name="connsiteY8" fmla="*/ 3712431 h 6063175"/>
              <a:gd name="connsiteX9" fmla="*/ 757897 w 10515600"/>
              <a:gd name="connsiteY9" fmla="*/ 3263588 h 6063175"/>
              <a:gd name="connsiteX10" fmla="*/ 757897 w 10515600"/>
              <a:gd name="connsiteY10" fmla="*/ 2716218 h 6063175"/>
              <a:gd name="connsiteX11" fmla="*/ 757897 w 10515600"/>
              <a:gd name="connsiteY11" fmla="*/ 2316638 h 6063175"/>
              <a:gd name="connsiteX12" fmla="*/ 757897 w 10515600"/>
              <a:gd name="connsiteY12" fmla="*/ 1818531 h 6063175"/>
              <a:gd name="connsiteX13" fmla="*/ 757897 w 10515600"/>
              <a:gd name="connsiteY13" fmla="*/ 1320424 h 6063175"/>
              <a:gd name="connsiteX14" fmla="*/ 757897 w 10515600"/>
              <a:gd name="connsiteY14" fmla="*/ 920844 h 6063175"/>
              <a:gd name="connsiteX15" fmla="*/ 757897 w 10515600"/>
              <a:gd name="connsiteY15" fmla="*/ 378948 h 6063175"/>
              <a:gd name="connsiteX16" fmla="*/ 1136845 w 10515600"/>
              <a:gd name="connsiteY16" fmla="*/ 0 h 6063175"/>
              <a:gd name="connsiteX17" fmla="*/ 1556836 w 10515600"/>
              <a:gd name="connsiteY17" fmla="*/ 0 h 6063175"/>
              <a:gd name="connsiteX18" fmla="*/ 1976827 w 10515600"/>
              <a:gd name="connsiteY18" fmla="*/ 0 h 6063175"/>
              <a:gd name="connsiteX19" fmla="*/ 2396818 w 10515600"/>
              <a:gd name="connsiteY19" fmla="*/ 0 h 6063175"/>
              <a:gd name="connsiteX20" fmla="*/ 2906807 w 10515600"/>
              <a:gd name="connsiteY20" fmla="*/ 0 h 6063175"/>
              <a:gd name="connsiteX21" fmla="*/ 3686790 w 10515600"/>
              <a:gd name="connsiteY21" fmla="*/ 0 h 6063175"/>
              <a:gd name="connsiteX22" fmla="*/ 4196779 w 10515600"/>
              <a:gd name="connsiteY22" fmla="*/ 0 h 6063175"/>
              <a:gd name="connsiteX23" fmla="*/ 4706768 w 10515600"/>
              <a:gd name="connsiteY23" fmla="*/ 0 h 6063175"/>
              <a:gd name="connsiteX24" fmla="*/ 5486752 w 10515600"/>
              <a:gd name="connsiteY24" fmla="*/ 0 h 6063175"/>
              <a:gd name="connsiteX25" fmla="*/ 6086739 w 10515600"/>
              <a:gd name="connsiteY25" fmla="*/ 0 h 6063175"/>
              <a:gd name="connsiteX26" fmla="*/ 6506730 w 10515600"/>
              <a:gd name="connsiteY26" fmla="*/ 0 h 6063175"/>
              <a:gd name="connsiteX27" fmla="*/ 7106717 w 10515600"/>
              <a:gd name="connsiteY27" fmla="*/ 0 h 6063175"/>
              <a:gd name="connsiteX28" fmla="*/ 7436710 w 10515600"/>
              <a:gd name="connsiteY28" fmla="*/ 0 h 6063175"/>
              <a:gd name="connsiteX29" fmla="*/ 7946699 w 10515600"/>
              <a:gd name="connsiteY29" fmla="*/ 0 h 6063175"/>
              <a:gd name="connsiteX30" fmla="*/ 8276692 w 10515600"/>
              <a:gd name="connsiteY30" fmla="*/ 0 h 6063175"/>
              <a:gd name="connsiteX31" fmla="*/ 9056675 w 10515600"/>
              <a:gd name="connsiteY31" fmla="*/ 0 h 6063175"/>
              <a:gd name="connsiteX32" fmla="*/ 9566664 w 10515600"/>
              <a:gd name="connsiteY32" fmla="*/ 0 h 6063175"/>
              <a:gd name="connsiteX33" fmla="*/ 10136652 w 10515600"/>
              <a:gd name="connsiteY33" fmla="*/ 0 h 6063175"/>
              <a:gd name="connsiteX34" fmla="*/ 10515600 w 10515600"/>
              <a:gd name="connsiteY34" fmla="*/ 378948 h 6063175"/>
              <a:gd name="connsiteX35" fmla="*/ 10136652 w 10515600"/>
              <a:gd name="connsiteY35" fmla="*/ 757896 h 6063175"/>
              <a:gd name="connsiteX36" fmla="*/ 9757703 w 10515600"/>
              <a:gd name="connsiteY36" fmla="*/ 757897 h 6063175"/>
              <a:gd name="connsiteX37" fmla="*/ 9757703 w 10515600"/>
              <a:gd name="connsiteY37" fmla="*/ 1305267 h 6063175"/>
              <a:gd name="connsiteX38" fmla="*/ 9757703 w 10515600"/>
              <a:gd name="connsiteY38" fmla="*/ 1754110 h 6063175"/>
              <a:gd name="connsiteX39" fmla="*/ 9757703 w 10515600"/>
              <a:gd name="connsiteY39" fmla="*/ 2202954 h 6063175"/>
              <a:gd name="connsiteX40" fmla="*/ 9757703 w 10515600"/>
              <a:gd name="connsiteY40" fmla="*/ 2750324 h 6063175"/>
              <a:gd name="connsiteX41" fmla="*/ 9757703 w 10515600"/>
              <a:gd name="connsiteY41" fmla="*/ 3199167 h 6063175"/>
              <a:gd name="connsiteX42" fmla="*/ 9757703 w 10515600"/>
              <a:gd name="connsiteY42" fmla="*/ 3598747 h 6063175"/>
              <a:gd name="connsiteX43" fmla="*/ 9757703 w 10515600"/>
              <a:gd name="connsiteY43" fmla="*/ 4195381 h 6063175"/>
              <a:gd name="connsiteX44" fmla="*/ 9757703 w 10515600"/>
              <a:gd name="connsiteY44" fmla="*/ 4644224 h 6063175"/>
              <a:gd name="connsiteX45" fmla="*/ 9757703 w 10515600"/>
              <a:gd name="connsiteY45" fmla="*/ 5142331 h 6063175"/>
              <a:gd name="connsiteX46" fmla="*/ 9757703 w 10515600"/>
              <a:gd name="connsiteY46" fmla="*/ 5684227 h 6063175"/>
              <a:gd name="connsiteX47" fmla="*/ 9378755 w 10515600"/>
              <a:gd name="connsiteY47" fmla="*/ 6063175 h 6063175"/>
              <a:gd name="connsiteX48" fmla="*/ 9048762 w 10515600"/>
              <a:gd name="connsiteY48" fmla="*/ 6063175 h 6063175"/>
              <a:gd name="connsiteX49" fmla="*/ 8538773 w 10515600"/>
              <a:gd name="connsiteY49" fmla="*/ 6063175 h 6063175"/>
              <a:gd name="connsiteX50" fmla="*/ 7848788 w 10515600"/>
              <a:gd name="connsiteY50" fmla="*/ 6063175 h 6063175"/>
              <a:gd name="connsiteX51" fmla="*/ 7338799 w 10515600"/>
              <a:gd name="connsiteY51" fmla="*/ 6063175 h 6063175"/>
              <a:gd name="connsiteX52" fmla="*/ 6738812 w 10515600"/>
              <a:gd name="connsiteY52" fmla="*/ 6063175 h 6063175"/>
              <a:gd name="connsiteX53" fmla="*/ 6048826 w 10515600"/>
              <a:gd name="connsiteY53" fmla="*/ 6063175 h 6063175"/>
              <a:gd name="connsiteX54" fmla="*/ 5718833 w 10515600"/>
              <a:gd name="connsiteY54" fmla="*/ 6063175 h 6063175"/>
              <a:gd name="connsiteX55" fmla="*/ 4938850 w 10515600"/>
              <a:gd name="connsiteY55" fmla="*/ 6063175 h 6063175"/>
              <a:gd name="connsiteX56" fmla="*/ 4518859 w 10515600"/>
              <a:gd name="connsiteY56" fmla="*/ 6063175 h 6063175"/>
              <a:gd name="connsiteX57" fmla="*/ 3738876 w 10515600"/>
              <a:gd name="connsiteY57" fmla="*/ 6063175 h 6063175"/>
              <a:gd name="connsiteX58" fmla="*/ 3318885 w 10515600"/>
              <a:gd name="connsiteY58" fmla="*/ 6063175 h 6063175"/>
              <a:gd name="connsiteX59" fmla="*/ 2988892 w 10515600"/>
              <a:gd name="connsiteY59" fmla="*/ 6063175 h 6063175"/>
              <a:gd name="connsiteX60" fmla="*/ 2568901 w 10515600"/>
              <a:gd name="connsiteY60" fmla="*/ 6063175 h 6063175"/>
              <a:gd name="connsiteX61" fmla="*/ 2058912 w 10515600"/>
              <a:gd name="connsiteY61" fmla="*/ 6063175 h 6063175"/>
              <a:gd name="connsiteX62" fmla="*/ 1458925 w 10515600"/>
              <a:gd name="connsiteY62" fmla="*/ 6063175 h 6063175"/>
              <a:gd name="connsiteX63" fmla="*/ 1128932 w 10515600"/>
              <a:gd name="connsiteY63" fmla="*/ 6063175 h 6063175"/>
              <a:gd name="connsiteX64" fmla="*/ 378948 w 10515600"/>
              <a:gd name="connsiteY64" fmla="*/ 6063175 h 6063175"/>
              <a:gd name="connsiteX65" fmla="*/ 1515794 w 10515600"/>
              <a:gd name="connsiteY65" fmla="*/ 378948 h 6063175"/>
              <a:gd name="connsiteX66" fmla="*/ 1136846 w 10515600"/>
              <a:gd name="connsiteY66" fmla="*/ 757896 h 6063175"/>
              <a:gd name="connsiteX67" fmla="*/ 947372 w 10515600"/>
              <a:gd name="connsiteY67" fmla="*/ 568422 h 6063175"/>
              <a:gd name="connsiteX68" fmla="*/ 1136846 w 10515600"/>
              <a:gd name="connsiteY68" fmla="*/ 378948 h 6063175"/>
              <a:gd name="connsiteX69" fmla="*/ 1515794 w 10515600"/>
              <a:gd name="connsiteY69" fmla="*/ 378948 h 6063175"/>
              <a:gd name="connsiteX0" fmla="*/ 1515794 w 10515600"/>
              <a:gd name="connsiteY0" fmla="*/ 378948 h 6063175"/>
              <a:gd name="connsiteX1" fmla="*/ 1136846 w 10515600"/>
              <a:gd name="connsiteY1" fmla="*/ 757896 h 6063175"/>
              <a:gd name="connsiteX2" fmla="*/ 947372 w 10515600"/>
              <a:gd name="connsiteY2" fmla="*/ 568422 h 6063175"/>
              <a:gd name="connsiteX3" fmla="*/ 1136846 w 10515600"/>
              <a:gd name="connsiteY3" fmla="*/ 378948 h 6063175"/>
              <a:gd name="connsiteX4" fmla="*/ 1515794 w 10515600"/>
              <a:gd name="connsiteY4" fmla="*/ 378948 h 6063175"/>
              <a:gd name="connsiteX5" fmla="*/ 757897 w 10515600"/>
              <a:gd name="connsiteY5" fmla="*/ 5684227 h 6063175"/>
              <a:gd name="connsiteX6" fmla="*/ 378949 w 10515600"/>
              <a:gd name="connsiteY6" fmla="*/ 6063175 h 6063175"/>
              <a:gd name="connsiteX7" fmla="*/ 1 w 10515600"/>
              <a:gd name="connsiteY7" fmla="*/ 5684227 h 6063175"/>
              <a:gd name="connsiteX8" fmla="*/ 378949 w 10515600"/>
              <a:gd name="connsiteY8" fmla="*/ 5305279 h 6063175"/>
              <a:gd name="connsiteX9" fmla="*/ 568423 w 10515600"/>
              <a:gd name="connsiteY9" fmla="*/ 5494753 h 6063175"/>
              <a:gd name="connsiteX10" fmla="*/ 378949 w 10515600"/>
              <a:gd name="connsiteY10" fmla="*/ 5684227 h 6063175"/>
              <a:gd name="connsiteX11" fmla="*/ 757897 w 10515600"/>
              <a:gd name="connsiteY11" fmla="*/ 5684227 h 6063175"/>
              <a:gd name="connsiteX0" fmla="*/ 757897 w 10515600"/>
              <a:gd name="connsiteY0" fmla="*/ 5305278 h 6063175"/>
              <a:gd name="connsiteX1" fmla="*/ 757897 w 10515600"/>
              <a:gd name="connsiteY1" fmla="*/ 4856435 h 6063175"/>
              <a:gd name="connsiteX2" fmla="*/ 757897 w 10515600"/>
              <a:gd name="connsiteY2" fmla="*/ 4358328 h 6063175"/>
              <a:gd name="connsiteX3" fmla="*/ 757897 w 10515600"/>
              <a:gd name="connsiteY3" fmla="*/ 3761695 h 6063175"/>
              <a:gd name="connsiteX4" fmla="*/ 757897 w 10515600"/>
              <a:gd name="connsiteY4" fmla="*/ 3165061 h 6063175"/>
              <a:gd name="connsiteX5" fmla="*/ 757897 w 10515600"/>
              <a:gd name="connsiteY5" fmla="*/ 2568428 h 6063175"/>
              <a:gd name="connsiteX6" fmla="*/ 757897 w 10515600"/>
              <a:gd name="connsiteY6" fmla="*/ 1922531 h 6063175"/>
              <a:gd name="connsiteX7" fmla="*/ 757897 w 10515600"/>
              <a:gd name="connsiteY7" fmla="*/ 1424425 h 6063175"/>
              <a:gd name="connsiteX8" fmla="*/ 757897 w 10515600"/>
              <a:gd name="connsiteY8" fmla="*/ 378948 h 6063175"/>
              <a:gd name="connsiteX9" fmla="*/ 1136845 w 10515600"/>
              <a:gd name="connsiteY9" fmla="*/ 0 h 6063175"/>
              <a:gd name="connsiteX10" fmla="*/ 1556836 w 10515600"/>
              <a:gd name="connsiteY10" fmla="*/ 0 h 6063175"/>
              <a:gd name="connsiteX11" fmla="*/ 1886829 w 10515600"/>
              <a:gd name="connsiteY11" fmla="*/ 0 h 6063175"/>
              <a:gd name="connsiteX12" fmla="*/ 2396818 w 10515600"/>
              <a:gd name="connsiteY12" fmla="*/ 0 h 6063175"/>
              <a:gd name="connsiteX13" fmla="*/ 2906807 w 10515600"/>
              <a:gd name="connsiteY13" fmla="*/ 0 h 6063175"/>
              <a:gd name="connsiteX14" fmla="*/ 3686790 w 10515600"/>
              <a:gd name="connsiteY14" fmla="*/ 0 h 6063175"/>
              <a:gd name="connsiteX15" fmla="*/ 4196779 w 10515600"/>
              <a:gd name="connsiteY15" fmla="*/ 0 h 6063175"/>
              <a:gd name="connsiteX16" fmla="*/ 4976763 w 10515600"/>
              <a:gd name="connsiteY16" fmla="*/ 0 h 6063175"/>
              <a:gd name="connsiteX17" fmla="*/ 5396754 w 10515600"/>
              <a:gd name="connsiteY17" fmla="*/ 0 h 6063175"/>
              <a:gd name="connsiteX18" fmla="*/ 5726747 w 10515600"/>
              <a:gd name="connsiteY18" fmla="*/ 0 h 6063175"/>
              <a:gd name="connsiteX19" fmla="*/ 6056739 w 10515600"/>
              <a:gd name="connsiteY19" fmla="*/ 0 h 6063175"/>
              <a:gd name="connsiteX20" fmla="*/ 6656727 w 10515600"/>
              <a:gd name="connsiteY20" fmla="*/ 0 h 6063175"/>
              <a:gd name="connsiteX21" fmla="*/ 7076718 w 10515600"/>
              <a:gd name="connsiteY21" fmla="*/ 0 h 6063175"/>
              <a:gd name="connsiteX22" fmla="*/ 7586707 w 10515600"/>
              <a:gd name="connsiteY22" fmla="*/ 0 h 6063175"/>
              <a:gd name="connsiteX23" fmla="*/ 7916700 w 10515600"/>
              <a:gd name="connsiteY23" fmla="*/ 0 h 6063175"/>
              <a:gd name="connsiteX24" fmla="*/ 8606685 w 10515600"/>
              <a:gd name="connsiteY24" fmla="*/ 0 h 6063175"/>
              <a:gd name="connsiteX25" fmla="*/ 9386668 w 10515600"/>
              <a:gd name="connsiteY25" fmla="*/ 0 h 6063175"/>
              <a:gd name="connsiteX26" fmla="*/ 10136652 w 10515600"/>
              <a:gd name="connsiteY26" fmla="*/ 0 h 6063175"/>
              <a:gd name="connsiteX27" fmla="*/ 10515600 w 10515600"/>
              <a:gd name="connsiteY27" fmla="*/ 378948 h 6063175"/>
              <a:gd name="connsiteX28" fmla="*/ 10136652 w 10515600"/>
              <a:gd name="connsiteY28" fmla="*/ 757896 h 6063175"/>
              <a:gd name="connsiteX29" fmla="*/ 9757703 w 10515600"/>
              <a:gd name="connsiteY29" fmla="*/ 757897 h 6063175"/>
              <a:gd name="connsiteX30" fmla="*/ 9757703 w 10515600"/>
              <a:gd name="connsiteY30" fmla="*/ 1403794 h 6063175"/>
              <a:gd name="connsiteX31" fmla="*/ 9757703 w 10515600"/>
              <a:gd name="connsiteY31" fmla="*/ 1803374 h 6063175"/>
              <a:gd name="connsiteX32" fmla="*/ 9757703 w 10515600"/>
              <a:gd name="connsiteY32" fmla="*/ 2400007 h 6063175"/>
              <a:gd name="connsiteX33" fmla="*/ 9757703 w 10515600"/>
              <a:gd name="connsiteY33" fmla="*/ 2898114 h 6063175"/>
              <a:gd name="connsiteX34" fmla="*/ 9757703 w 10515600"/>
              <a:gd name="connsiteY34" fmla="*/ 3346957 h 6063175"/>
              <a:gd name="connsiteX35" fmla="*/ 9757703 w 10515600"/>
              <a:gd name="connsiteY35" fmla="*/ 3894327 h 6063175"/>
              <a:gd name="connsiteX36" fmla="*/ 9757703 w 10515600"/>
              <a:gd name="connsiteY36" fmla="*/ 4441697 h 6063175"/>
              <a:gd name="connsiteX37" fmla="*/ 9757703 w 10515600"/>
              <a:gd name="connsiteY37" fmla="*/ 4939804 h 6063175"/>
              <a:gd name="connsiteX38" fmla="*/ 9757703 w 10515600"/>
              <a:gd name="connsiteY38" fmla="*/ 5684227 h 6063175"/>
              <a:gd name="connsiteX39" fmla="*/ 9378755 w 10515600"/>
              <a:gd name="connsiteY39" fmla="*/ 6063175 h 6063175"/>
              <a:gd name="connsiteX40" fmla="*/ 8688770 w 10515600"/>
              <a:gd name="connsiteY40" fmla="*/ 6063175 h 6063175"/>
              <a:gd name="connsiteX41" fmla="*/ 8178781 w 10515600"/>
              <a:gd name="connsiteY41" fmla="*/ 6063175 h 6063175"/>
              <a:gd name="connsiteX42" fmla="*/ 7668792 w 10515600"/>
              <a:gd name="connsiteY42" fmla="*/ 6063175 h 6063175"/>
              <a:gd name="connsiteX43" fmla="*/ 7158803 w 10515600"/>
              <a:gd name="connsiteY43" fmla="*/ 6063175 h 6063175"/>
              <a:gd name="connsiteX44" fmla="*/ 6828810 w 10515600"/>
              <a:gd name="connsiteY44" fmla="*/ 6063175 h 6063175"/>
              <a:gd name="connsiteX45" fmla="*/ 6138824 w 10515600"/>
              <a:gd name="connsiteY45" fmla="*/ 6063175 h 6063175"/>
              <a:gd name="connsiteX46" fmla="*/ 5628835 w 10515600"/>
              <a:gd name="connsiteY46" fmla="*/ 6063175 h 6063175"/>
              <a:gd name="connsiteX47" fmla="*/ 5028848 w 10515600"/>
              <a:gd name="connsiteY47" fmla="*/ 6063175 h 6063175"/>
              <a:gd name="connsiteX48" fmla="*/ 4248865 w 10515600"/>
              <a:gd name="connsiteY48" fmla="*/ 6063175 h 6063175"/>
              <a:gd name="connsiteX49" fmla="*/ 3828874 w 10515600"/>
              <a:gd name="connsiteY49" fmla="*/ 6063175 h 6063175"/>
              <a:gd name="connsiteX50" fmla="*/ 3048891 w 10515600"/>
              <a:gd name="connsiteY50" fmla="*/ 6063175 h 6063175"/>
              <a:gd name="connsiteX51" fmla="*/ 2268907 w 10515600"/>
              <a:gd name="connsiteY51" fmla="*/ 6063175 h 6063175"/>
              <a:gd name="connsiteX52" fmla="*/ 1668920 w 10515600"/>
              <a:gd name="connsiteY52" fmla="*/ 6063175 h 6063175"/>
              <a:gd name="connsiteX53" fmla="*/ 978935 w 10515600"/>
              <a:gd name="connsiteY53" fmla="*/ 6063175 h 6063175"/>
              <a:gd name="connsiteX54" fmla="*/ 378948 w 10515600"/>
              <a:gd name="connsiteY54" fmla="*/ 6063175 h 6063175"/>
              <a:gd name="connsiteX55" fmla="*/ 0 w 10515600"/>
              <a:gd name="connsiteY55" fmla="*/ 5684227 h 6063175"/>
              <a:gd name="connsiteX56" fmla="*/ 378948 w 10515600"/>
              <a:gd name="connsiteY56" fmla="*/ 5305279 h 6063175"/>
              <a:gd name="connsiteX57" fmla="*/ 757897 w 10515600"/>
              <a:gd name="connsiteY57" fmla="*/ 5305278 h 6063175"/>
              <a:gd name="connsiteX58" fmla="*/ 1136845 w 10515600"/>
              <a:gd name="connsiteY58" fmla="*/ 0 h 6063175"/>
              <a:gd name="connsiteX59" fmla="*/ 1515793 w 10515600"/>
              <a:gd name="connsiteY59" fmla="*/ 378948 h 6063175"/>
              <a:gd name="connsiteX60" fmla="*/ 1136845 w 10515600"/>
              <a:gd name="connsiteY60" fmla="*/ 757896 h 6063175"/>
              <a:gd name="connsiteX61" fmla="*/ 947371 w 10515600"/>
              <a:gd name="connsiteY61" fmla="*/ 568422 h 6063175"/>
              <a:gd name="connsiteX62" fmla="*/ 1136845 w 10515600"/>
              <a:gd name="connsiteY62" fmla="*/ 378948 h 6063175"/>
              <a:gd name="connsiteX63" fmla="*/ 1515794 w 10515600"/>
              <a:gd name="connsiteY63" fmla="*/ 378948 h 6063175"/>
              <a:gd name="connsiteX64" fmla="*/ 9757703 w 10515600"/>
              <a:gd name="connsiteY64" fmla="*/ 757897 h 6063175"/>
              <a:gd name="connsiteX65" fmla="*/ 9010562 w 10515600"/>
              <a:gd name="connsiteY65" fmla="*/ 757897 h 6063175"/>
              <a:gd name="connsiteX66" fmla="*/ 8349630 w 10515600"/>
              <a:gd name="connsiteY66" fmla="*/ 757897 h 6063175"/>
              <a:gd name="connsiteX67" fmla="*/ 7602489 w 10515600"/>
              <a:gd name="connsiteY67" fmla="*/ 757897 h 6063175"/>
              <a:gd name="connsiteX68" fmla="*/ 7286390 w 10515600"/>
              <a:gd name="connsiteY68" fmla="*/ 757897 h 6063175"/>
              <a:gd name="connsiteX69" fmla="*/ 6884084 w 10515600"/>
              <a:gd name="connsiteY69" fmla="*/ 757897 h 6063175"/>
              <a:gd name="connsiteX70" fmla="*/ 6395568 w 10515600"/>
              <a:gd name="connsiteY70" fmla="*/ 757897 h 6063175"/>
              <a:gd name="connsiteX71" fmla="*/ 5993262 w 10515600"/>
              <a:gd name="connsiteY71" fmla="*/ 757897 h 6063175"/>
              <a:gd name="connsiteX72" fmla="*/ 5677164 w 10515600"/>
              <a:gd name="connsiteY72" fmla="*/ 757897 h 6063175"/>
              <a:gd name="connsiteX73" fmla="*/ 5274857 w 10515600"/>
              <a:gd name="connsiteY73" fmla="*/ 757897 h 6063175"/>
              <a:gd name="connsiteX74" fmla="*/ 4527716 w 10515600"/>
              <a:gd name="connsiteY74" fmla="*/ 757897 h 6063175"/>
              <a:gd name="connsiteX75" fmla="*/ 4039201 w 10515600"/>
              <a:gd name="connsiteY75" fmla="*/ 757897 h 6063175"/>
              <a:gd name="connsiteX76" fmla="*/ 3464477 w 10515600"/>
              <a:gd name="connsiteY76" fmla="*/ 757897 h 6063175"/>
              <a:gd name="connsiteX77" fmla="*/ 2803544 w 10515600"/>
              <a:gd name="connsiteY77" fmla="*/ 757897 h 6063175"/>
              <a:gd name="connsiteX78" fmla="*/ 2401238 w 10515600"/>
              <a:gd name="connsiteY78" fmla="*/ 757897 h 6063175"/>
              <a:gd name="connsiteX79" fmla="*/ 1826514 w 10515600"/>
              <a:gd name="connsiteY79" fmla="*/ 757897 h 6063175"/>
              <a:gd name="connsiteX80" fmla="*/ 1136845 w 10515600"/>
              <a:gd name="connsiteY80" fmla="*/ 757897 h 6063175"/>
              <a:gd name="connsiteX81" fmla="*/ 378948 w 10515600"/>
              <a:gd name="connsiteY81" fmla="*/ 5305278 h 6063175"/>
              <a:gd name="connsiteX82" fmla="*/ 568422 w 10515600"/>
              <a:gd name="connsiteY82" fmla="*/ 5494752 h 6063175"/>
              <a:gd name="connsiteX83" fmla="*/ 378948 w 10515600"/>
              <a:gd name="connsiteY83" fmla="*/ 5684226 h 6063175"/>
              <a:gd name="connsiteX84" fmla="*/ 757897 w 10515600"/>
              <a:gd name="connsiteY84" fmla="*/ 5684227 h 6063175"/>
              <a:gd name="connsiteX85" fmla="*/ 378948 w 10515600"/>
              <a:gd name="connsiteY85" fmla="*/ 6063175 h 6063175"/>
              <a:gd name="connsiteX86" fmla="*/ 757896 w 10515600"/>
              <a:gd name="connsiteY86" fmla="*/ 5684227 h 6063175"/>
              <a:gd name="connsiteX87" fmla="*/ 757897 w 10515600"/>
              <a:gd name="connsiteY87" fmla="*/ 5305278 h 606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0515600" h="6063175" stroke="0" extrusionOk="0">
                <a:moveTo>
                  <a:pt x="378948" y="6063175"/>
                </a:moveTo>
                <a:cubicBezTo>
                  <a:pt x="588871" y="6014297"/>
                  <a:pt x="782873" y="5872070"/>
                  <a:pt x="757896" y="5684227"/>
                </a:cubicBezTo>
                <a:cubicBezTo>
                  <a:pt x="614480" y="5710846"/>
                  <a:pt x="521449" y="5658215"/>
                  <a:pt x="378948" y="5684227"/>
                </a:cubicBezTo>
                <a:cubicBezTo>
                  <a:pt x="477814" y="5678638"/>
                  <a:pt x="560422" y="5619275"/>
                  <a:pt x="568422" y="5494753"/>
                </a:cubicBezTo>
                <a:cubicBezTo>
                  <a:pt x="576022" y="5408735"/>
                  <a:pt x="494236" y="5308883"/>
                  <a:pt x="378948" y="5305279"/>
                </a:cubicBezTo>
                <a:cubicBezTo>
                  <a:pt x="512827" y="5264698"/>
                  <a:pt x="634267" y="5310895"/>
                  <a:pt x="757897" y="5305278"/>
                </a:cubicBezTo>
                <a:cubicBezTo>
                  <a:pt x="707160" y="5061637"/>
                  <a:pt x="816535" y="4960486"/>
                  <a:pt x="757897" y="4757908"/>
                </a:cubicBezTo>
                <a:cubicBezTo>
                  <a:pt x="699259" y="4555330"/>
                  <a:pt x="759166" y="4379330"/>
                  <a:pt x="757897" y="4210538"/>
                </a:cubicBezTo>
                <a:cubicBezTo>
                  <a:pt x="756628" y="4041746"/>
                  <a:pt x="807112" y="3813013"/>
                  <a:pt x="757897" y="3712431"/>
                </a:cubicBezTo>
                <a:cubicBezTo>
                  <a:pt x="708682" y="3611849"/>
                  <a:pt x="791123" y="3380925"/>
                  <a:pt x="757897" y="3263588"/>
                </a:cubicBezTo>
                <a:cubicBezTo>
                  <a:pt x="724671" y="3146251"/>
                  <a:pt x="759999" y="2918612"/>
                  <a:pt x="757897" y="2716218"/>
                </a:cubicBezTo>
                <a:cubicBezTo>
                  <a:pt x="755795" y="2513824"/>
                  <a:pt x="798485" y="2508510"/>
                  <a:pt x="757897" y="2316638"/>
                </a:cubicBezTo>
                <a:cubicBezTo>
                  <a:pt x="717309" y="2124766"/>
                  <a:pt x="793881" y="1948836"/>
                  <a:pt x="757897" y="1818531"/>
                </a:cubicBezTo>
                <a:cubicBezTo>
                  <a:pt x="721913" y="1688226"/>
                  <a:pt x="772162" y="1553408"/>
                  <a:pt x="757897" y="1320424"/>
                </a:cubicBezTo>
                <a:cubicBezTo>
                  <a:pt x="743632" y="1087440"/>
                  <a:pt x="782216" y="1067393"/>
                  <a:pt x="757897" y="920844"/>
                </a:cubicBezTo>
                <a:cubicBezTo>
                  <a:pt x="733578" y="774295"/>
                  <a:pt x="779878" y="641863"/>
                  <a:pt x="757897" y="378948"/>
                </a:cubicBezTo>
                <a:cubicBezTo>
                  <a:pt x="706454" y="199745"/>
                  <a:pt x="912477" y="-25873"/>
                  <a:pt x="1136845" y="0"/>
                </a:cubicBezTo>
                <a:cubicBezTo>
                  <a:pt x="1333756" y="-43188"/>
                  <a:pt x="1379353" y="12102"/>
                  <a:pt x="1556836" y="0"/>
                </a:cubicBezTo>
                <a:cubicBezTo>
                  <a:pt x="1734319" y="-12102"/>
                  <a:pt x="1831669" y="48002"/>
                  <a:pt x="1976827" y="0"/>
                </a:cubicBezTo>
                <a:cubicBezTo>
                  <a:pt x="2121985" y="-48002"/>
                  <a:pt x="2213543" y="2570"/>
                  <a:pt x="2396818" y="0"/>
                </a:cubicBezTo>
                <a:cubicBezTo>
                  <a:pt x="2580093" y="-2570"/>
                  <a:pt x="2779474" y="49421"/>
                  <a:pt x="2906807" y="0"/>
                </a:cubicBezTo>
                <a:cubicBezTo>
                  <a:pt x="3034140" y="-49421"/>
                  <a:pt x="3525728" y="36396"/>
                  <a:pt x="3686790" y="0"/>
                </a:cubicBezTo>
                <a:cubicBezTo>
                  <a:pt x="3847852" y="-36396"/>
                  <a:pt x="3945705" y="20143"/>
                  <a:pt x="4196779" y="0"/>
                </a:cubicBezTo>
                <a:cubicBezTo>
                  <a:pt x="4447853" y="-20143"/>
                  <a:pt x="4598067" y="20466"/>
                  <a:pt x="4706768" y="0"/>
                </a:cubicBezTo>
                <a:cubicBezTo>
                  <a:pt x="4815469" y="-20466"/>
                  <a:pt x="5326628" y="13523"/>
                  <a:pt x="5486752" y="0"/>
                </a:cubicBezTo>
                <a:cubicBezTo>
                  <a:pt x="5646876" y="-13523"/>
                  <a:pt x="5961979" y="7543"/>
                  <a:pt x="6086739" y="0"/>
                </a:cubicBezTo>
                <a:cubicBezTo>
                  <a:pt x="6211499" y="-7543"/>
                  <a:pt x="6330422" y="27873"/>
                  <a:pt x="6506730" y="0"/>
                </a:cubicBezTo>
                <a:cubicBezTo>
                  <a:pt x="6683038" y="-27873"/>
                  <a:pt x="6934444" y="33328"/>
                  <a:pt x="7106717" y="0"/>
                </a:cubicBezTo>
                <a:cubicBezTo>
                  <a:pt x="7278990" y="-33328"/>
                  <a:pt x="7364597" y="4198"/>
                  <a:pt x="7436710" y="0"/>
                </a:cubicBezTo>
                <a:cubicBezTo>
                  <a:pt x="7508823" y="-4198"/>
                  <a:pt x="7839721" y="10928"/>
                  <a:pt x="7946699" y="0"/>
                </a:cubicBezTo>
                <a:cubicBezTo>
                  <a:pt x="8053677" y="-10928"/>
                  <a:pt x="8194978" y="34014"/>
                  <a:pt x="8276692" y="0"/>
                </a:cubicBezTo>
                <a:cubicBezTo>
                  <a:pt x="8358406" y="-34014"/>
                  <a:pt x="8734909" y="75254"/>
                  <a:pt x="9056675" y="0"/>
                </a:cubicBezTo>
                <a:cubicBezTo>
                  <a:pt x="9378441" y="-75254"/>
                  <a:pt x="9351921" y="56463"/>
                  <a:pt x="9566664" y="0"/>
                </a:cubicBezTo>
                <a:cubicBezTo>
                  <a:pt x="9781407" y="-56463"/>
                  <a:pt x="9954907" y="45581"/>
                  <a:pt x="10136652" y="0"/>
                </a:cubicBezTo>
                <a:cubicBezTo>
                  <a:pt x="10354940" y="15624"/>
                  <a:pt x="10522305" y="199122"/>
                  <a:pt x="10515600" y="378948"/>
                </a:cubicBezTo>
                <a:cubicBezTo>
                  <a:pt x="10553049" y="620911"/>
                  <a:pt x="10336749" y="771888"/>
                  <a:pt x="10136652" y="757896"/>
                </a:cubicBezTo>
                <a:cubicBezTo>
                  <a:pt x="10014650" y="768047"/>
                  <a:pt x="9946720" y="718296"/>
                  <a:pt x="9757703" y="757897"/>
                </a:cubicBezTo>
                <a:cubicBezTo>
                  <a:pt x="9775656" y="878830"/>
                  <a:pt x="9692213" y="1073150"/>
                  <a:pt x="9757703" y="1305267"/>
                </a:cubicBezTo>
                <a:cubicBezTo>
                  <a:pt x="9823193" y="1537384"/>
                  <a:pt x="9727554" y="1639139"/>
                  <a:pt x="9757703" y="1754110"/>
                </a:cubicBezTo>
                <a:cubicBezTo>
                  <a:pt x="9787852" y="1869081"/>
                  <a:pt x="9740325" y="1979562"/>
                  <a:pt x="9757703" y="2202954"/>
                </a:cubicBezTo>
                <a:cubicBezTo>
                  <a:pt x="9775081" y="2426346"/>
                  <a:pt x="9725841" y="2626597"/>
                  <a:pt x="9757703" y="2750324"/>
                </a:cubicBezTo>
                <a:cubicBezTo>
                  <a:pt x="9789565" y="2874051"/>
                  <a:pt x="9721418" y="3023941"/>
                  <a:pt x="9757703" y="3199167"/>
                </a:cubicBezTo>
                <a:cubicBezTo>
                  <a:pt x="9793988" y="3374393"/>
                  <a:pt x="9756712" y="3468297"/>
                  <a:pt x="9757703" y="3598747"/>
                </a:cubicBezTo>
                <a:cubicBezTo>
                  <a:pt x="9758694" y="3729197"/>
                  <a:pt x="9699690" y="4052087"/>
                  <a:pt x="9757703" y="4195381"/>
                </a:cubicBezTo>
                <a:cubicBezTo>
                  <a:pt x="9815716" y="4338675"/>
                  <a:pt x="9706096" y="4540500"/>
                  <a:pt x="9757703" y="4644224"/>
                </a:cubicBezTo>
                <a:cubicBezTo>
                  <a:pt x="9809310" y="4747948"/>
                  <a:pt x="9719261" y="4905252"/>
                  <a:pt x="9757703" y="5142331"/>
                </a:cubicBezTo>
                <a:cubicBezTo>
                  <a:pt x="9796145" y="5379410"/>
                  <a:pt x="9745533" y="5422193"/>
                  <a:pt x="9757703" y="5684227"/>
                </a:cubicBezTo>
                <a:cubicBezTo>
                  <a:pt x="9718778" y="5865682"/>
                  <a:pt x="9591454" y="6080728"/>
                  <a:pt x="9378755" y="6063175"/>
                </a:cubicBezTo>
                <a:cubicBezTo>
                  <a:pt x="9227987" y="6076732"/>
                  <a:pt x="9176312" y="6039349"/>
                  <a:pt x="9048762" y="6063175"/>
                </a:cubicBezTo>
                <a:cubicBezTo>
                  <a:pt x="8921212" y="6087001"/>
                  <a:pt x="8694884" y="6028439"/>
                  <a:pt x="8538773" y="6063175"/>
                </a:cubicBezTo>
                <a:cubicBezTo>
                  <a:pt x="8382662" y="6097911"/>
                  <a:pt x="8050069" y="6048076"/>
                  <a:pt x="7848788" y="6063175"/>
                </a:cubicBezTo>
                <a:cubicBezTo>
                  <a:pt x="7647507" y="6078274"/>
                  <a:pt x="7528770" y="6013505"/>
                  <a:pt x="7338799" y="6063175"/>
                </a:cubicBezTo>
                <a:cubicBezTo>
                  <a:pt x="7148828" y="6112845"/>
                  <a:pt x="7012465" y="5996293"/>
                  <a:pt x="6738812" y="6063175"/>
                </a:cubicBezTo>
                <a:cubicBezTo>
                  <a:pt x="6465159" y="6130057"/>
                  <a:pt x="6285161" y="6022755"/>
                  <a:pt x="6048826" y="6063175"/>
                </a:cubicBezTo>
                <a:cubicBezTo>
                  <a:pt x="5812491" y="6103595"/>
                  <a:pt x="5879714" y="6026202"/>
                  <a:pt x="5718833" y="6063175"/>
                </a:cubicBezTo>
                <a:cubicBezTo>
                  <a:pt x="5557952" y="6100148"/>
                  <a:pt x="5096291" y="5973578"/>
                  <a:pt x="4938850" y="6063175"/>
                </a:cubicBezTo>
                <a:cubicBezTo>
                  <a:pt x="4781409" y="6152772"/>
                  <a:pt x="4725598" y="6016828"/>
                  <a:pt x="4518859" y="6063175"/>
                </a:cubicBezTo>
                <a:cubicBezTo>
                  <a:pt x="4312120" y="6109522"/>
                  <a:pt x="3960393" y="6042956"/>
                  <a:pt x="3738876" y="6063175"/>
                </a:cubicBezTo>
                <a:cubicBezTo>
                  <a:pt x="3517359" y="6083394"/>
                  <a:pt x="3484953" y="6050094"/>
                  <a:pt x="3318885" y="6063175"/>
                </a:cubicBezTo>
                <a:cubicBezTo>
                  <a:pt x="3152817" y="6076256"/>
                  <a:pt x="3138881" y="6041087"/>
                  <a:pt x="2988892" y="6063175"/>
                </a:cubicBezTo>
                <a:cubicBezTo>
                  <a:pt x="2838903" y="6085263"/>
                  <a:pt x="2741812" y="6016683"/>
                  <a:pt x="2568901" y="6063175"/>
                </a:cubicBezTo>
                <a:cubicBezTo>
                  <a:pt x="2395990" y="6109667"/>
                  <a:pt x="2184914" y="6011232"/>
                  <a:pt x="2058912" y="6063175"/>
                </a:cubicBezTo>
                <a:cubicBezTo>
                  <a:pt x="1932910" y="6115118"/>
                  <a:pt x="1595535" y="6038806"/>
                  <a:pt x="1458925" y="6063175"/>
                </a:cubicBezTo>
                <a:cubicBezTo>
                  <a:pt x="1322315" y="6087544"/>
                  <a:pt x="1270753" y="6046753"/>
                  <a:pt x="1128932" y="6063175"/>
                </a:cubicBezTo>
                <a:cubicBezTo>
                  <a:pt x="987111" y="6079597"/>
                  <a:pt x="729171" y="6013011"/>
                  <a:pt x="378948" y="6063175"/>
                </a:cubicBezTo>
                <a:close/>
                <a:moveTo>
                  <a:pt x="1515794" y="378948"/>
                </a:moveTo>
                <a:cubicBezTo>
                  <a:pt x="1536063" y="562154"/>
                  <a:pt x="1318026" y="772357"/>
                  <a:pt x="1136846" y="757896"/>
                </a:cubicBezTo>
                <a:cubicBezTo>
                  <a:pt x="1040743" y="774907"/>
                  <a:pt x="955603" y="670779"/>
                  <a:pt x="947372" y="568422"/>
                </a:cubicBezTo>
                <a:cubicBezTo>
                  <a:pt x="943941" y="460255"/>
                  <a:pt x="1006431" y="366153"/>
                  <a:pt x="1136846" y="378948"/>
                </a:cubicBezTo>
                <a:cubicBezTo>
                  <a:pt x="1262954" y="375851"/>
                  <a:pt x="1437468" y="388777"/>
                  <a:pt x="1515794" y="378948"/>
                </a:cubicBezTo>
                <a:close/>
              </a:path>
              <a:path w="10515600" h="6063175" fill="darkenLess" stroke="0" extrusionOk="0">
                <a:moveTo>
                  <a:pt x="1515794" y="378948"/>
                </a:moveTo>
                <a:cubicBezTo>
                  <a:pt x="1491662" y="619311"/>
                  <a:pt x="1347938" y="749022"/>
                  <a:pt x="1136846" y="757896"/>
                </a:cubicBezTo>
                <a:cubicBezTo>
                  <a:pt x="1034033" y="729456"/>
                  <a:pt x="928102" y="678278"/>
                  <a:pt x="947372" y="568422"/>
                </a:cubicBezTo>
                <a:cubicBezTo>
                  <a:pt x="965470" y="446780"/>
                  <a:pt x="1036739" y="351871"/>
                  <a:pt x="1136846" y="378948"/>
                </a:cubicBezTo>
                <a:cubicBezTo>
                  <a:pt x="1292761" y="378592"/>
                  <a:pt x="1370191" y="407482"/>
                  <a:pt x="1515794" y="378948"/>
                </a:cubicBezTo>
                <a:close/>
                <a:moveTo>
                  <a:pt x="757897" y="5684227"/>
                </a:moveTo>
                <a:cubicBezTo>
                  <a:pt x="788435" y="5908304"/>
                  <a:pt x="580236" y="6070117"/>
                  <a:pt x="378949" y="6063175"/>
                </a:cubicBezTo>
                <a:cubicBezTo>
                  <a:pt x="201352" y="6062797"/>
                  <a:pt x="-21343" y="5899326"/>
                  <a:pt x="1" y="5684227"/>
                </a:cubicBezTo>
                <a:cubicBezTo>
                  <a:pt x="1862" y="5450681"/>
                  <a:pt x="165958" y="5318876"/>
                  <a:pt x="378949" y="5305279"/>
                </a:cubicBezTo>
                <a:cubicBezTo>
                  <a:pt x="490068" y="5326601"/>
                  <a:pt x="595315" y="5401781"/>
                  <a:pt x="568423" y="5494753"/>
                </a:cubicBezTo>
                <a:cubicBezTo>
                  <a:pt x="589487" y="5576812"/>
                  <a:pt x="459095" y="5670134"/>
                  <a:pt x="378949" y="5684227"/>
                </a:cubicBezTo>
                <a:cubicBezTo>
                  <a:pt x="516561" y="5654956"/>
                  <a:pt x="635013" y="5697843"/>
                  <a:pt x="757897" y="5684227"/>
                </a:cubicBezTo>
                <a:close/>
              </a:path>
              <a:path w="10515600" h="6063175" fill="none" extrusionOk="0">
                <a:moveTo>
                  <a:pt x="757897" y="5305278"/>
                </a:moveTo>
                <a:cubicBezTo>
                  <a:pt x="729602" y="5099109"/>
                  <a:pt x="775693" y="4989254"/>
                  <a:pt x="757897" y="4856435"/>
                </a:cubicBezTo>
                <a:cubicBezTo>
                  <a:pt x="740101" y="4723616"/>
                  <a:pt x="811690" y="4582844"/>
                  <a:pt x="757897" y="4358328"/>
                </a:cubicBezTo>
                <a:cubicBezTo>
                  <a:pt x="704104" y="4133812"/>
                  <a:pt x="816657" y="4056734"/>
                  <a:pt x="757897" y="3761695"/>
                </a:cubicBezTo>
                <a:cubicBezTo>
                  <a:pt x="699137" y="3466656"/>
                  <a:pt x="790746" y="3347020"/>
                  <a:pt x="757897" y="3165061"/>
                </a:cubicBezTo>
                <a:cubicBezTo>
                  <a:pt x="725048" y="2983102"/>
                  <a:pt x="803215" y="2821541"/>
                  <a:pt x="757897" y="2568428"/>
                </a:cubicBezTo>
                <a:cubicBezTo>
                  <a:pt x="712579" y="2315315"/>
                  <a:pt x="804545" y="2123069"/>
                  <a:pt x="757897" y="1922531"/>
                </a:cubicBezTo>
                <a:cubicBezTo>
                  <a:pt x="711249" y="1721993"/>
                  <a:pt x="802108" y="1672497"/>
                  <a:pt x="757897" y="1424425"/>
                </a:cubicBezTo>
                <a:cubicBezTo>
                  <a:pt x="713686" y="1176353"/>
                  <a:pt x="767031" y="775556"/>
                  <a:pt x="757897" y="378948"/>
                </a:cubicBezTo>
                <a:cubicBezTo>
                  <a:pt x="786764" y="217395"/>
                  <a:pt x="971048" y="-37066"/>
                  <a:pt x="1136845" y="0"/>
                </a:cubicBezTo>
                <a:cubicBezTo>
                  <a:pt x="1337789" y="-14454"/>
                  <a:pt x="1351136" y="26461"/>
                  <a:pt x="1556836" y="0"/>
                </a:cubicBezTo>
                <a:cubicBezTo>
                  <a:pt x="1762536" y="-26461"/>
                  <a:pt x="1771311" y="12356"/>
                  <a:pt x="1886829" y="0"/>
                </a:cubicBezTo>
                <a:cubicBezTo>
                  <a:pt x="2002347" y="-12356"/>
                  <a:pt x="2254265" y="20883"/>
                  <a:pt x="2396818" y="0"/>
                </a:cubicBezTo>
                <a:cubicBezTo>
                  <a:pt x="2539371" y="-20883"/>
                  <a:pt x="2757171" y="47456"/>
                  <a:pt x="2906807" y="0"/>
                </a:cubicBezTo>
                <a:cubicBezTo>
                  <a:pt x="3056443" y="-47456"/>
                  <a:pt x="3373389" y="52474"/>
                  <a:pt x="3686790" y="0"/>
                </a:cubicBezTo>
                <a:cubicBezTo>
                  <a:pt x="4000191" y="-52474"/>
                  <a:pt x="4092040" y="43822"/>
                  <a:pt x="4196779" y="0"/>
                </a:cubicBezTo>
                <a:cubicBezTo>
                  <a:pt x="4301518" y="-43822"/>
                  <a:pt x="4708873" y="31041"/>
                  <a:pt x="4976763" y="0"/>
                </a:cubicBezTo>
                <a:cubicBezTo>
                  <a:pt x="5244653" y="-31041"/>
                  <a:pt x="5212601" y="33116"/>
                  <a:pt x="5396754" y="0"/>
                </a:cubicBezTo>
                <a:cubicBezTo>
                  <a:pt x="5580907" y="-33116"/>
                  <a:pt x="5603553" y="21974"/>
                  <a:pt x="5726747" y="0"/>
                </a:cubicBezTo>
                <a:cubicBezTo>
                  <a:pt x="5849941" y="-21974"/>
                  <a:pt x="5936512" y="23477"/>
                  <a:pt x="6056739" y="0"/>
                </a:cubicBezTo>
                <a:cubicBezTo>
                  <a:pt x="6176966" y="-23477"/>
                  <a:pt x="6379843" y="847"/>
                  <a:pt x="6656727" y="0"/>
                </a:cubicBezTo>
                <a:cubicBezTo>
                  <a:pt x="6933611" y="-847"/>
                  <a:pt x="6939869" y="28759"/>
                  <a:pt x="7076718" y="0"/>
                </a:cubicBezTo>
                <a:cubicBezTo>
                  <a:pt x="7213567" y="-28759"/>
                  <a:pt x="7380234" y="26875"/>
                  <a:pt x="7586707" y="0"/>
                </a:cubicBezTo>
                <a:cubicBezTo>
                  <a:pt x="7793180" y="-26875"/>
                  <a:pt x="7775503" y="29890"/>
                  <a:pt x="7916700" y="0"/>
                </a:cubicBezTo>
                <a:cubicBezTo>
                  <a:pt x="8057897" y="-29890"/>
                  <a:pt x="8395382" y="47953"/>
                  <a:pt x="8606685" y="0"/>
                </a:cubicBezTo>
                <a:cubicBezTo>
                  <a:pt x="8817988" y="-47953"/>
                  <a:pt x="9029104" y="15565"/>
                  <a:pt x="9386668" y="0"/>
                </a:cubicBezTo>
                <a:cubicBezTo>
                  <a:pt x="9744232" y="-15565"/>
                  <a:pt x="9942600" y="31707"/>
                  <a:pt x="10136652" y="0"/>
                </a:cubicBezTo>
                <a:cubicBezTo>
                  <a:pt x="10394887" y="26563"/>
                  <a:pt x="10523920" y="197407"/>
                  <a:pt x="10515600" y="378948"/>
                </a:cubicBezTo>
                <a:cubicBezTo>
                  <a:pt x="10521944" y="590228"/>
                  <a:pt x="10288154" y="763949"/>
                  <a:pt x="10136652" y="757896"/>
                </a:cubicBezTo>
                <a:cubicBezTo>
                  <a:pt x="10028019" y="785647"/>
                  <a:pt x="9852621" y="729316"/>
                  <a:pt x="9757703" y="757897"/>
                </a:cubicBezTo>
                <a:cubicBezTo>
                  <a:pt x="9764830" y="907477"/>
                  <a:pt x="9726677" y="1119518"/>
                  <a:pt x="9757703" y="1403794"/>
                </a:cubicBezTo>
                <a:cubicBezTo>
                  <a:pt x="9788729" y="1688070"/>
                  <a:pt x="9731637" y="1677432"/>
                  <a:pt x="9757703" y="1803374"/>
                </a:cubicBezTo>
                <a:cubicBezTo>
                  <a:pt x="9783769" y="1929316"/>
                  <a:pt x="9707977" y="2119519"/>
                  <a:pt x="9757703" y="2400007"/>
                </a:cubicBezTo>
                <a:cubicBezTo>
                  <a:pt x="9807429" y="2680495"/>
                  <a:pt x="9739954" y="2780233"/>
                  <a:pt x="9757703" y="2898114"/>
                </a:cubicBezTo>
                <a:cubicBezTo>
                  <a:pt x="9775452" y="3015995"/>
                  <a:pt x="9752600" y="3171332"/>
                  <a:pt x="9757703" y="3346957"/>
                </a:cubicBezTo>
                <a:cubicBezTo>
                  <a:pt x="9762806" y="3522582"/>
                  <a:pt x="9699976" y="3714620"/>
                  <a:pt x="9757703" y="3894327"/>
                </a:cubicBezTo>
                <a:cubicBezTo>
                  <a:pt x="9815430" y="4074034"/>
                  <a:pt x="9739604" y="4225810"/>
                  <a:pt x="9757703" y="4441697"/>
                </a:cubicBezTo>
                <a:cubicBezTo>
                  <a:pt x="9775802" y="4657584"/>
                  <a:pt x="9750535" y="4803820"/>
                  <a:pt x="9757703" y="4939804"/>
                </a:cubicBezTo>
                <a:cubicBezTo>
                  <a:pt x="9764871" y="5075788"/>
                  <a:pt x="9748393" y="5433935"/>
                  <a:pt x="9757703" y="5684227"/>
                </a:cubicBezTo>
                <a:cubicBezTo>
                  <a:pt x="9781304" y="5887997"/>
                  <a:pt x="9572249" y="6107819"/>
                  <a:pt x="9378755" y="6063175"/>
                </a:cubicBezTo>
                <a:cubicBezTo>
                  <a:pt x="9127500" y="6145324"/>
                  <a:pt x="8976794" y="6057546"/>
                  <a:pt x="8688770" y="6063175"/>
                </a:cubicBezTo>
                <a:cubicBezTo>
                  <a:pt x="8400747" y="6068804"/>
                  <a:pt x="8319527" y="6002468"/>
                  <a:pt x="8178781" y="6063175"/>
                </a:cubicBezTo>
                <a:cubicBezTo>
                  <a:pt x="8038035" y="6123882"/>
                  <a:pt x="7884118" y="6008519"/>
                  <a:pt x="7668792" y="6063175"/>
                </a:cubicBezTo>
                <a:cubicBezTo>
                  <a:pt x="7453466" y="6117831"/>
                  <a:pt x="7284536" y="6040242"/>
                  <a:pt x="7158803" y="6063175"/>
                </a:cubicBezTo>
                <a:cubicBezTo>
                  <a:pt x="7033070" y="6086108"/>
                  <a:pt x="6965822" y="6060269"/>
                  <a:pt x="6828810" y="6063175"/>
                </a:cubicBezTo>
                <a:cubicBezTo>
                  <a:pt x="6691798" y="6066081"/>
                  <a:pt x="6326492" y="6015893"/>
                  <a:pt x="6138824" y="6063175"/>
                </a:cubicBezTo>
                <a:cubicBezTo>
                  <a:pt x="5951156" y="6110457"/>
                  <a:pt x="5736794" y="6032601"/>
                  <a:pt x="5628835" y="6063175"/>
                </a:cubicBezTo>
                <a:cubicBezTo>
                  <a:pt x="5520876" y="6093749"/>
                  <a:pt x="5173189" y="6033249"/>
                  <a:pt x="5028848" y="6063175"/>
                </a:cubicBezTo>
                <a:cubicBezTo>
                  <a:pt x="4884507" y="6093101"/>
                  <a:pt x="4625904" y="6013797"/>
                  <a:pt x="4248865" y="6063175"/>
                </a:cubicBezTo>
                <a:cubicBezTo>
                  <a:pt x="3871826" y="6112553"/>
                  <a:pt x="3993444" y="6059146"/>
                  <a:pt x="3828874" y="6063175"/>
                </a:cubicBezTo>
                <a:cubicBezTo>
                  <a:pt x="3664304" y="6067204"/>
                  <a:pt x="3308822" y="6034033"/>
                  <a:pt x="3048891" y="6063175"/>
                </a:cubicBezTo>
                <a:cubicBezTo>
                  <a:pt x="2788960" y="6092317"/>
                  <a:pt x="2454152" y="6023202"/>
                  <a:pt x="2268907" y="6063175"/>
                </a:cubicBezTo>
                <a:cubicBezTo>
                  <a:pt x="2083662" y="6103148"/>
                  <a:pt x="1887489" y="5997322"/>
                  <a:pt x="1668920" y="6063175"/>
                </a:cubicBezTo>
                <a:cubicBezTo>
                  <a:pt x="1450351" y="6129028"/>
                  <a:pt x="1257859" y="6046906"/>
                  <a:pt x="978935" y="6063175"/>
                </a:cubicBezTo>
                <a:cubicBezTo>
                  <a:pt x="700012" y="6079444"/>
                  <a:pt x="579905" y="6003727"/>
                  <a:pt x="378948" y="6063175"/>
                </a:cubicBezTo>
                <a:cubicBezTo>
                  <a:pt x="139856" y="6091270"/>
                  <a:pt x="5072" y="5893449"/>
                  <a:pt x="0" y="5684227"/>
                </a:cubicBezTo>
                <a:cubicBezTo>
                  <a:pt x="40261" y="5492923"/>
                  <a:pt x="201960" y="5340874"/>
                  <a:pt x="378948" y="5305279"/>
                </a:cubicBezTo>
                <a:cubicBezTo>
                  <a:pt x="483552" y="5271460"/>
                  <a:pt x="633444" y="5324502"/>
                  <a:pt x="757897" y="5305278"/>
                </a:cubicBezTo>
                <a:close/>
                <a:moveTo>
                  <a:pt x="1136845" y="0"/>
                </a:moveTo>
                <a:cubicBezTo>
                  <a:pt x="1352733" y="-21848"/>
                  <a:pt x="1507230" y="127925"/>
                  <a:pt x="1515793" y="378948"/>
                </a:cubicBezTo>
                <a:cubicBezTo>
                  <a:pt x="1488980" y="595380"/>
                  <a:pt x="1376355" y="743393"/>
                  <a:pt x="1136845" y="757896"/>
                </a:cubicBezTo>
                <a:cubicBezTo>
                  <a:pt x="1028649" y="735597"/>
                  <a:pt x="956047" y="664332"/>
                  <a:pt x="947371" y="568422"/>
                </a:cubicBezTo>
                <a:cubicBezTo>
                  <a:pt x="934440" y="443581"/>
                  <a:pt x="1015031" y="381703"/>
                  <a:pt x="1136845" y="378948"/>
                </a:cubicBezTo>
                <a:cubicBezTo>
                  <a:pt x="1292462" y="366255"/>
                  <a:pt x="1364298" y="397358"/>
                  <a:pt x="1515794" y="378948"/>
                </a:cubicBezTo>
                <a:moveTo>
                  <a:pt x="9757703" y="757897"/>
                </a:moveTo>
                <a:cubicBezTo>
                  <a:pt x="9396255" y="847023"/>
                  <a:pt x="9359082" y="747780"/>
                  <a:pt x="9010562" y="757897"/>
                </a:cubicBezTo>
                <a:cubicBezTo>
                  <a:pt x="8662042" y="768014"/>
                  <a:pt x="8537643" y="741149"/>
                  <a:pt x="8349630" y="757897"/>
                </a:cubicBezTo>
                <a:cubicBezTo>
                  <a:pt x="8161617" y="774645"/>
                  <a:pt x="7955051" y="745852"/>
                  <a:pt x="7602489" y="757897"/>
                </a:cubicBezTo>
                <a:cubicBezTo>
                  <a:pt x="7249927" y="769942"/>
                  <a:pt x="7436148" y="755540"/>
                  <a:pt x="7286390" y="757897"/>
                </a:cubicBezTo>
                <a:cubicBezTo>
                  <a:pt x="7136632" y="760254"/>
                  <a:pt x="7030895" y="723224"/>
                  <a:pt x="6884084" y="757897"/>
                </a:cubicBezTo>
                <a:cubicBezTo>
                  <a:pt x="6737273" y="792570"/>
                  <a:pt x="6503754" y="724437"/>
                  <a:pt x="6395568" y="757897"/>
                </a:cubicBezTo>
                <a:cubicBezTo>
                  <a:pt x="6287382" y="791357"/>
                  <a:pt x="6163547" y="719652"/>
                  <a:pt x="5993262" y="757897"/>
                </a:cubicBezTo>
                <a:cubicBezTo>
                  <a:pt x="5822977" y="796142"/>
                  <a:pt x="5779456" y="738272"/>
                  <a:pt x="5677164" y="757897"/>
                </a:cubicBezTo>
                <a:cubicBezTo>
                  <a:pt x="5574872" y="777522"/>
                  <a:pt x="5421191" y="729480"/>
                  <a:pt x="5274857" y="757897"/>
                </a:cubicBezTo>
                <a:cubicBezTo>
                  <a:pt x="5128523" y="786314"/>
                  <a:pt x="4816735" y="689841"/>
                  <a:pt x="4527716" y="757897"/>
                </a:cubicBezTo>
                <a:cubicBezTo>
                  <a:pt x="4238697" y="825953"/>
                  <a:pt x="4146498" y="755839"/>
                  <a:pt x="4039201" y="757897"/>
                </a:cubicBezTo>
                <a:cubicBezTo>
                  <a:pt x="3931904" y="759955"/>
                  <a:pt x="3672742" y="711314"/>
                  <a:pt x="3464477" y="757897"/>
                </a:cubicBezTo>
                <a:cubicBezTo>
                  <a:pt x="3256212" y="804480"/>
                  <a:pt x="2959361" y="748400"/>
                  <a:pt x="2803544" y="757897"/>
                </a:cubicBezTo>
                <a:cubicBezTo>
                  <a:pt x="2647727" y="767394"/>
                  <a:pt x="2483942" y="736817"/>
                  <a:pt x="2401238" y="757897"/>
                </a:cubicBezTo>
                <a:cubicBezTo>
                  <a:pt x="2318534" y="778977"/>
                  <a:pt x="2070282" y="690858"/>
                  <a:pt x="1826514" y="757897"/>
                </a:cubicBezTo>
                <a:cubicBezTo>
                  <a:pt x="1582746" y="824936"/>
                  <a:pt x="1478357" y="706755"/>
                  <a:pt x="1136845" y="757897"/>
                </a:cubicBezTo>
                <a:moveTo>
                  <a:pt x="378948" y="5305278"/>
                </a:moveTo>
                <a:cubicBezTo>
                  <a:pt x="509420" y="5319284"/>
                  <a:pt x="557969" y="5384520"/>
                  <a:pt x="568422" y="5494752"/>
                </a:cubicBezTo>
                <a:cubicBezTo>
                  <a:pt x="570625" y="5600558"/>
                  <a:pt x="504807" y="5666161"/>
                  <a:pt x="378948" y="5684226"/>
                </a:cubicBezTo>
                <a:cubicBezTo>
                  <a:pt x="559211" y="5680777"/>
                  <a:pt x="650807" y="5700771"/>
                  <a:pt x="757897" y="5684227"/>
                </a:cubicBezTo>
                <a:moveTo>
                  <a:pt x="378948" y="6063175"/>
                </a:moveTo>
                <a:cubicBezTo>
                  <a:pt x="579995" y="6094122"/>
                  <a:pt x="756264" y="5899789"/>
                  <a:pt x="757896" y="5684227"/>
                </a:cubicBezTo>
                <a:cubicBezTo>
                  <a:pt x="734254" y="5562834"/>
                  <a:pt x="750005" y="5442112"/>
                  <a:pt x="757897" y="5305278"/>
                </a:cubicBezTo>
              </a:path>
              <a:path w="10515600" h="6063175" fill="none" stroke="0" extrusionOk="0">
                <a:moveTo>
                  <a:pt x="757897" y="5305278"/>
                </a:moveTo>
                <a:cubicBezTo>
                  <a:pt x="720901" y="5071122"/>
                  <a:pt x="765904" y="5044144"/>
                  <a:pt x="757897" y="4807171"/>
                </a:cubicBezTo>
                <a:cubicBezTo>
                  <a:pt x="749890" y="4570198"/>
                  <a:pt x="818958" y="4478134"/>
                  <a:pt x="757897" y="4259801"/>
                </a:cubicBezTo>
                <a:cubicBezTo>
                  <a:pt x="696836" y="4041468"/>
                  <a:pt x="769314" y="3890754"/>
                  <a:pt x="757897" y="3663168"/>
                </a:cubicBezTo>
                <a:cubicBezTo>
                  <a:pt x="746480" y="3435582"/>
                  <a:pt x="778946" y="3349479"/>
                  <a:pt x="757897" y="3115798"/>
                </a:cubicBezTo>
                <a:cubicBezTo>
                  <a:pt x="736848" y="2882117"/>
                  <a:pt x="779023" y="2671754"/>
                  <a:pt x="757897" y="2519165"/>
                </a:cubicBezTo>
                <a:cubicBezTo>
                  <a:pt x="736771" y="2366576"/>
                  <a:pt x="800102" y="2214188"/>
                  <a:pt x="757897" y="1922531"/>
                </a:cubicBezTo>
                <a:cubicBezTo>
                  <a:pt x="715692" y="1630874"/>
                  <a:pt x="797953" y="1673486"/>
                  <a:pt x="757897" y="1473688"/>
                </a:cubicBezTo>
                <a:cubicBezTo>
                  <a:pt x="717841" y="1273890"/>
                  <a:pt x="778936" y="1171303"/>
                  <a:pt x="757897" y="1074108"/>
                </a:cubicBezTo>
                <a:cubicBezTo>
                  <a:pt x="736858" y="976913"/>
                  <a:pt x="793305" y="611632"/>
                  <a:pt x="757897" y="378948"/>
                </a:cubicBezTo>
                <a:cubicBezTo>
                  <a:pt x="755595" y="187120"/>
                  <a:pt x="932256" y="2060"/>
                  <a:pt x="1136845" y="0"/>
                </a:cubicBezTo>
                <a:cubicBezTo>
                  <a:pt x="1526018" y="-90374"/>
                  <a:pt x="1530500" y="20738"/>
                  <a:pt x="1916828" y="0"/>
                </a:cubicBezTo>
                <a:cubicBezTo>
                  <a:pt x="2303156" y="-20738"/>
                  <a:pt x="2382812" y="40367"/>
                  <a:pt x="2696812" y="0"/>
                </a:cubicBezTo>
                <a:cubicBezTo>
                  <a:pt x="3010812" y="-40367"/>
                  <a:pt x="2908665" y="4068"/>
                  <a:pt x="3026804" y="0"/>
                </a:cubicBezTo>
                <a:cubicBezTo>
                  <a:pt x="3144943" y="-4068"/>
                  <a:pt x="3359110" y="3719"/>
                  <a:pt x="3446795" y="0"/>
                </a:cubicBezTo>
                <a:cubicBezTo>
                  <a:pt x="3534480" y="-3719"/>
                  <a:pt x="3756530" y="51965"/>
                  <a:pt x="4046783" y="0"/>
                </a:cubicBezTo>
                <a:cubicBezTo>
                  <a:pt x="4337036" y="-51965"/>
                  <a:pt x="4230792" y="27429"/>
                  <a:pt x="4376776" y="0"/>
                </a:cubicBezTo>
                <a:cubicBezTo>
                  <a:pt x="4522760" y="-27429"/>
                  <a:pt x="4621606" y="10583"/>
                  <a:pt x="4796767" y="0"/>
                </a:cubicBezTo>
                <a:cubicBezTo>
                  <a:pt x="4971928" y="-10583"/>
                  <a:pt x="5051405" y="41536"/>
                  <a:pt x="5216758" y="0"/>
                </a:cubicBezTo>
                <a:cubicBezTo>
                  <a:pt x="5382111" y="-41536"/>
                  <a:pt x="5578558" y="44535"/>
                  <a:pt x="5726747" y="0"/>
                </a:cubicBezTo>
                <a:cubicBezTo>
                  <a:pt x="5874936" y="-44535"/>
                  <a:pt x="6188760" y="23476"/>
                  <a:pt x="6326734" y="0"/>
                </a:cubicBezTo>
                <a:cubicBezTo>
                  <a:pt x="6464708" y="-23476"/>
                  <a:pt x="6681415" y="21639"/>
                  <a:pt x="7016719" y="0"/>
                </a:cubicBezTo>
                <a:cubicBezTo>
                  <a:pt x="7352024" y="-21639"/>
                  <a:pt x="7453895" y="62424"/>
                  <a:pt x="7616706" y="0"/>
                </a:cubicBezTo>
                <a:cubicBezTo>
                  <a:pt x="7779517" y="-62424"/>
                  <a:pt x="7838614" y="17926"/>
                  <a:pt x="7946699" y="0"/>
                </a:cubicBezTo>
                <a:cubicBezTo>
                  <a:pt x="8054784" y="-17926"/>
                  <a:pt x="8207642" y="33584"/>
                  <a:pt x="8456688" y="0"/>
                </a:cubicBezTo>
                <a:cubicBezTo>
                  <a:pt x="8705734" y="-33584"/>
                  <a:pt x="8712416" y="27998"/>
                  <a:pt x="8966677" y="0"/>
                </a:cubicBezTo>
                <a:cubicBezTo>
                  <a:pt x="9220938" y="-27998"/>
                  <a:pt x="9398443" y="33214"/>
                  <a:pt x="9566664" y="0"/>
                </a:cubicBezTo>
                <a:cubicBezTo>
                  <a:pt x="9734885" y="-33214"/>
                  <a:pt x="10007765" y="31580"/>
                  <a:pt x="10136652" y="0"/>
                </a:cubicBezTo>
                <a:cubicBezTo>
                  <a:pt x="10369742" y="-57427"/>
                  <a:pt x="10517503" y="165424"/>
                  <a:pt x="10515600" y="378948"/>
                </a:cubicBezTo>
                <a:cubicBezTo>
                  <a:pt x="10539514" y="549249"/>
                  <a:pt x="10355411" y="765077"/>
                  <a:pt x="10136652" y="757896"/>
                </a:cubicBezTo>
                <a:cubicBezTo>
                  <a:pt x="10028340" y="778872"/>
                  <a:pt x="9887408" y="744392"/>
                  <a:pt x="9757703" y="757897"/>
                </a:cubicBezTo>
                <a:cubicBezTo>
                  <a:pt x="9833590" y="1031435"/>
                  <a:pt x="9693640" y="1246535"/>
                  <a:pt x="9757703" y="1403794"/>
                </a:cubicBezTo>
                <a:cubicBezTo>
                  <a:pt x="9821766" y="1561053"/>
                  <a:pt x="9727240" y="1742227"/>
                  <a:pt x="9757703" y="1901900"/>
                </a:cubicBezTo>
                <a:cubicBezTo>
                  <a:pt x="9788166" y="2061573"/>
                  <a:pt x="9716426" y="2376516"/>
                  <a:pt x="9757703" y="2498534"/>
                </a:cubicBezTo>
                <a:cubicBezTo>
                  <a:pt x="9798980" y="2620552"/>
                  <a:pt x="9752282" y="3001501"/>
                  <a:pt x="9757703" y="3144430"/>
                </a:cubicBezTo>
                <a:cubicBezTo>
                  <a:pt x="9763124" y="3287359"/>
                  <a:pt x="9723926" y="3526701"/>
                  <a:pt x="9757703" y="3642537"/>
                </a:cubicBezTo>
                <a:cubicBezTo>
                  <a:pt x="9791480" y="3758373"/>
                  <a:pt x="9741417" y="4030401"/>
                  <a:pt x="9757703" y="4189907"/>
                </a:cubicBezTo>
                <a:cubicBezTo>
                  <a:pt x="9773989" y="4349413"/>
                  <a:pt x="9748854" y="4636293"/>
                  <a:pt x="9757703" y="4835804"/>
                </a:cubicBezTo>
                <a:cubicBezTo>
                  <a:pt x="9766552" y="5035315"/>
                  <a:pt x="9752831" y="5395313"/>
                  <a:pt x="9757703" y="5684227"/>
                </a:cubicBezTo>
                <a:cubicBezTo>
                  <a:pt x="9763274" y="5897790"/>
                  <a:pt x="9573742" y="6042911"/>
                  <a:pt x="9378755" y="6063175"/>
                </a:cubicBezTo>
                <a:cubicBezTo>
                  <a:pt x="9108302" y="6078055"/>
                  <a:pt x="9053764" y="6015334"/>
                  <a:pt x="8778768" y="6063175"/>
                </a:cubicBezTo>
                <a:cubicBezTo>
                  <a:pt x="8503772" y="6111016"/>
                  <a:pt x="8327598" y="6007833"/>
                  <a:pt x="8178781" y="6063175"/>
                </a:cubicBezTo>
                <a:cubicBezTo>
                  <a:pt x="8029964" y="6118517"/>
                  <a:pt x="7919109" y="6020826"/>
                  <a:pt x="7668792" y="6063175"/>
                </a:cubicBezTo>
                <a:cubicBezTo>
                  <a:pt x="7418475" y="6105524"/>
                  <a:pt x="7148357" y="6023223"/>
                  <a:pt x="6888808" y="6063175"/>
                </a:cubicBezTo>
                <a:cubicBezTo>
                  <a:pt x="6629259" y="6103127"/>
                  <a:pt x="6647832" y="6029203"/>
                  <a:pt x="6468817" y="6063175"/>
                </a:cubicBezTo>
                <a:cubicBezTo>
                  <a:pt x="6289802" y="6097147"/>
                  <a:pt x="6169522" y="6018193"/>
                  <a:pt x="6048826" y="6063175"/>
                </a:cubicBezTo>
                <a:cubicBezTo>
                  <a:pt x="5928130" y="6108157"/>
                  <a:pt x="5797756" y="6055685"/>
                  <a:pt x="5628835" y="6063175"/>
                </a:cubicBezTo>
                <a:cubicBezTo>
                  <a:pt x="5459914" y="6070665"/>
                  <a:pt x="5281749" y="6022193"/>
                  <a:pt x="5118846" y="6063175"/>
                </a:cubicBezTo>
                <a:cubicBezTo>
                  <a:pt x="4955943" y="6104157"/>
                  <a:pt x="4911379" y="6036549"/>
                  <a:pt x="4788853" y="6063175"/>
                </a:cubicBezTo>
                <a:cubicBezTo>
                  <a:pt x="4666327" y="6089801"/>
                  <a:pt x="4435219" y="6024060"/>
                  <a:pt x="4188866" y="6063175"/>
                </a:cubicBezTo>
                <a:cubicBezTo>
                  <a:pt x="3942513" y="6102290"/>
                  <a:pt x="3569407" y="6018621"/>
                  <a:pt x="3408883" y="6063175"/>
                </a:cubicBezTo>
                <a:cubicBezTo>
                  <a:pt x="3248359" y="6107729"/>
                  <a:pt x="2888651" y="5984557"/>
                  <a:pt x="2718898" y="6063175"/>
                </a:cubicBezTo>
                <a:cubicBezTo>
                  <a:pt x="2549146" y="6141793"/>
                  <a:pt x="2357991" y="6032186"/>
                  <a:pt x="2028913" y="6063175"/>
                </a:cubicBezTo>
                <a:cubicBezTo>
                  <a:pt x="1699835" y="6094164"/>
                  <a:pt x="1585268" y="6006530"/>
                  <a:pt x="1248929" y="6063175"/>
                </a:cubicBezTo>
                <a:cubicBezTo>
                  <a:pt x="912590" y="6119820"/>
                  <a:pt x="573287" y="6060806"/>
                  <a:pt x="378948" y="6063175"/>
                </a:cubicBezTo>
                <a:cubicBezTo>
                  <a:pt x="218427" y="6037008"/>
                  <a:pt x="3124" y="5879649"/>
                  <a:pt x="0" y="5684227"/>
                </a:cubicBezTo>
                <a:cubicBezTo>
                  <a:pt x="35030" y="5525388"/>
                  <a:pt x="148440" y="5246235"/>
                  <a:pt x="378948" y="5305279"/>
                </a:cubicBezTo>
                <a:cubicBezTo>
                  <a:pt x="544873" y="5296808"/>
                  <a:pt x="677433" y="5342580"/>
                  <a:pt x="757897" y="5305278"/>
                </a:cubicBezTo>
                <a:close/>
                <a:moveTo>
                  <a:pt x="1136845" y="0"/>
                </a:moveTo>
                <a:cubicBezTo>
                  <a:pt x="1320400" y="-87"/>
                  <a:pt x="1520570" y="168234"/>
                  <a:pt x="1515793" y="378948"/>
                </a:cubicBezTo>
                <a:cubicBezTo>
                  <a:pt x="1548599" y="599612"/>
                  <a:pt x="1392047" y="733577"/>
                  <a:pt x="1136845" y="757896"/>
                </a:cubicBezTo>
                <a:cubicBezTo>
                  <a:pt x="1050178" y="732306"/>
                  <a:pt x="921342" y="683309"/>
                  <a:pt x="947371" y="568422"/>
                </a:cubicBezTo>
                <a:cubicBezTo>
                  <a:pt x="947623" y="448601"/>
                  <a:pt x="1010605" y="367918"/>
                  <a:pt x="1136845" y="378948"/>
                </a:cubicBezTo>
                <a:cubicBezTo>
                  <a:pt x="1299526" y="368238"/>
                  <a:pt x="1344690" y="389104"/>
                  <a:pt x="1515794" y="378948"/>
                </a:cubicBezTo>
                <a:moveTo>
                  <a:pt x="9757703" y="757897"/>
                </a:moveTo>
                <a:cubicBezTo>
                  <a:pt x="9443120" y="815960"/>
                  <a:pt x="9281396" y="697704"/>
                  <a:pt x="9010562" y="757897"/>
                </a:cubicBezTo>
                <a:cubicBezTo>
                  <a:pt x="8739728" y="818090"/>
                  <a:pt x="8689587" y="724146"/>
                  <a:pt x="8608255" y="757897"/>
                </a:cubicBezTo>
                <a:cubicBezTo>
                  <a:pt x="8526923" y="791648"/>
                  <a:pt x="8386027" y="756844"/>
                  <a:pt x="8205949" y="757897"/>
                </a:cubicBezTo>
                <a:cubicBezTo>
                  <a:pt x="8025871" y="758950"/>
                  <a:pt x="7760982" y="716730"/>
                  <a:pt x="7631225" y="757897"/>
                </a:cubicBezTo>
                <a:cubicBezTo>
                  <a:pt x="7501468" y="799064"/>
                  <a:pt x="7249382" y="738452"/>
                  <a:pt x="6970292" y="757897"/>
                </a:cubicBezTo>
                <a:cubicBezTo>
                  <a:pt x="6691202" y="777342"/>
                  <a:pt x="6568639" y="728092"/>
                  <a:pt x="6395568" y="757897"/>
                </a:cubicBezTo>
                <a:cubicBezTo>
                  <a:pt x="6222497" y="787702"/>
                  <a:pt x="5866471" y="700385"/>
                  <a:pt x="5648427" y="757897"/>
                </a:cubicBezTo>
                <a:cubicBezTo>
                  <a:pt x="5430383" y="815409"/>
                  <a:pt x="5403645" y="750690"/>
                  <a:pt x="5159912" y="757897"/>
                </a:cubicBezTo>
                <a:cubicBezTo>
                  <a:pt x="4916180" y="765104"/>
                  <a:pt x="4808190" y="727539"/>
                  <a:pt x="4498980" y="757897"/>
                </a:cubicBezTo>
                <a:cubicBezTo>
                  <a:pt x="4189770" y="788255"/>
                  <a:pt x="3970997" y="706970"/>
                  <a:pt x="3838047" y="757897"/>
                </a:cubicBezTo>
                <a:cubicBezTo>
                  <a:pt x="3705097" y="808824"/>
                  <a:pt x="3545315" y="745937"/>
                  <a:pt x="3435740" y="757897"/>
                </a:cubicBezTo>
                <a:cubicBezTo>
                  <a:pt x="3326165" y="769857"/>
                  <a:pt x="3028896" y="682336"/>
                  <a:pt x="2774808" y="757897"/>
                </a:cubicBezTo>
                <a:cubicBezTo>
                  <a:pt x="2520720" y="833458"/>
                  <a:pt x="2554520" y="754255"/>
                  <a:pt x="2458710" y="757897"/>
                </a:cubicBezTo>
                <a:cubicBezTo>
                  <a:pt x="2362900" y="761539"/>
                  <a:pt x="2090194" y="721720"/>
                  <a:pt x="1970195" y="757897"/>
                </a:cubicBezTo>
                <a:cubicBezTo>
                  <a:pt x="1850197" y="794074"/>
                  <a:pt x="1392401" y="751947"/>
                  <a:pt x="1136845" y="757897"/>
                </a:cubicBezTo>
                <a:moveTo>
                  <a:pt x="378948" y="5305278"/>
                </a:moveTo>
                <a:cubicBezTo>
                  <a:pt x="511194" y="5307940"/>
                  <a:pt x="565734" y="5392923"/>
                  <a:pt x="568422" y="5494752"/>
                </a:cubicBezTo>
                <a:cubicBezTo>
                  <a:pt x="572141" y="5596943"/>
                  <a:pt x="483930" y="5688507"/>
                  <a:pt x="378948" y="5684226"/>
                </a:cubicBezTo>
                <a:cubicBezTo>
                  <a:pt x="475186" y="5661972"/>
                  <a:pt x="661560" y="5722872"/>
                  <a:pt x="757897" y="5684227"/>
                </a:cubicBezTo>
                <a:moveTo>
                  <a:pt x="378948" y="6063175"/>
                </a:moveTo>
                <a:cubicBezTo>
                  <a:pt x="589293" y="6040369"/>
                  <a:pt x="738995" y="5922576"/>
                  <a:pt x="757896" y="5684227"/>
                </a:cubicBezTo>
                <a:cubicBezTo>
                  <a:pt x="768335" y="5555874"/>
                  <a:pt x="758443" y="5428185"/>
                  <a:pt x="757897" y="5305278"/>
                </a:cubicBezTo>
              </a:path>
            </a:pathLst>
          </a:custGeom>
          <a:blipFill>
            <a:blip r:embed="rId4"/>
            <a:tile tx="0" ty="0" sx="100000" sy="100000" flip="none" algn="tl"/>
          </a:blipFill>
          <a:ln>
            <a:solidFill>
              <a:schemeClr val="tx1"/>
            </a:solidFill>
            <a:extLst>
              <a:ext uri="{C807C97D-BFC1-408E-A445-0C87EB9F89A2}">
                <ask:lineSketchStyleProps xmlns:ask="http://schemas.microsoft.com/office/drawing/2018/sketchyshapes" sd="2807252824">
                  <a:prstGeom prst="verticalScroll">
                    <a:avLst/>
                  </a:prstGeom>
                  <ask:type>
                    <ask:lineSketchScribble/>
                  </ask:type>
                </ask:lineSketchStyleProps>
              </a:ext>
            </a:extLst>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28992C03-DCCC-470D-9C62-806EFAC9B6B6}"/>
              </a:ext>
            </a:extLst>
          </p:cNvPr>
          <p:cNvSpPr>
            <a:spLocks noGrp="1"/>
          </p:cNvSpPr>
          <p:nvPr>
            <p:ph type="title"/>
          </p:nvPr>
        </p:nvSpPr>
        <p:spPr>
          <a:xfrm>
            <a:off x="838199" y="2017713"/>
            <a:ext cx="10515600" cy="1325563"/>
          </a:xfrm>
        </p:spPr>
        <p:txBody>
          <a:bodyPr>
            <a:normAutofit/>
          </a:bodyPr>
          <a:lstStyle/>
          <a:p>
            <a:pPr algn="ctr"/>
            <a:r>
              <a:rPr lang="en-US" sz="8000" b="1" dirty="0">
                <a:latin typeface="Gabriola" panose="04040605051002020D02" pitchFamily="82" charset="0"/>
              </a:rPr>
              <a:t>Medusa in Art</a:t>
            </a:r>
          </a:p>
        </p:txBody>
      </p:sp>
      <p:grpSp>
        <p:nvGrpSpPr>
          <p:cNvPr id="9" name="Group 8">
            <a:extLst>
              <a:ext uri="{FF2B5EF4-FFF2-40B4-BE49-F238E27FC236}">
                <a16:creationId xmlns:a16="http://schemas.microsoft.com/office/drawing/2014/main" id="{306A259E-8F24-4F53-8A51-2CF2BE742915}"/>
              </a:ext>
            </a:extLst>
          </p:cNvPr>
          <p:cNvGrpSpPr/>
          <p:nvPr/>
        </p:nvGrpSpPr>
        <p:grpSpPr>
          <a:xfrm>
            <a:off x="4725571" y="2962506"/>
            <a:ext cx="3740834" cy="2845147"/>
            <a:chOff x="4964722" y="3530605"/>
            <a:chExt cx="3740834" cy="2845147"/>
          </a:xfrm>
        </p:grpSpPr>
        <p:pic>
          <p:nvPicPr>
            <p:cNvPr id="7" name="Graphic 6" descr="Squiggle">
              <a:extLst>
                <a:ext uri="{FF2B5EF4-FFF2-40B4-BE49-F238E27FC236}">
                  <a16:creationId xmlns:a16="http://schemas.microsoft.com/office/drawing/2014/main" id="{6A0EAA6F-A339-4969-8E9C-3CCF9C209BE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21301383">
              <a:off x="4964722" y="4113198"/>
              <a:ext cx="2262554" cy="2262554"/>
            </a:xfrm>
            <a:prstGeom prst="rect">
              <a:avLst/>
            </a:prstGeom>
          </p:spPr>
        </p:pic>
        <p:pic>
          <p:nvPicPr>
            <p:cNvPr id="5" name="Graphic 4" descr="Paint brush">
              <a:extLst>
                <a:ext uri="{FF2B5EF4-FFF2-40B4-BE49-F238E27FC236}">
                  <a16:creationId xmlns:a16="http://schemas.microsoft.com/office/drawing/2014/main" id="{225A12AB-B481-4029-8F2B-A55E460BF31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208571">
              <a:off x="5955323" y="3530605"/>
              <a:ext cx="2750233" cy="2750233"/>
            </a:xfrm>
            <a:prstGeom prst="rect">
              <a:avLst/>
            </a:prstGeom>
            <a:effectLst>
              <a:outerShdw blurRad="50800" dist="38100" dir="2700000" algn="tl" rotWithShape="0">
                <a:prstClr val="black">
                  <a:alpha val="40000"/>
                </a:prstClr>
              </a:outerShdw>
            </a:effectLst>
          </p:spPr>
        </p:pic>
      </p:grpSp>
      <p:pic>
        <p:nvPicPr>
          <p:cNvPr id="12" name="Audio 11">
            <a:hlinkClick r:id="" action="ppaction://media"/>
            <a:extLst>
              <a:ext uri="{FF2B5EF4-FFF2-40B4-BE49-F238E27FC236}">
                <a16:creationId xmlns:a16="http://schemas.microsoft.com/office/drawing/2014/main" id="{3DF83AE2-ACB7-4B8B-B12B-F392E60B80A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612665076"/>
      </p:ext>
    </p:extLst>
  </p:cSld>
  <p:clrMapOvr>
    <a:masterClrMapping/>
  </p:clrMapOvr>
  <mc:AlternateContent xmlns:mc="http://schemas.openxmlformats.org/markup-compatibility/2006">
    <mc:Choice xmlns:p14="http://schemas.microsoft.com/office/powerpoint/2010/main" Requires="p14">
      <p:transition spd="slow" p14:dur="2000" advTm="3020"/>
    </mc:Choice>
    <mc:Fallback>
      <p:transition spd="slow" advTm="3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A76CB-E76B-465F-80D2-25B668F43E20}"/>
              </a:ext>
            </a:extLst>
          </p:cNvPr>
          <p:cNvSpPr>
            <a:spLocks noGrp="1"/>
          </p:cNvSpPr>
          <p:nvPr>
            <p:ph type="title"/>
          </p:nvPr>
        </p:nvSpPr>
        <p:spPr>
          <a:xfrm>
            <a:off x="838200" y="164977"/>
            <a:ext cx="10515600" cy="1325563"/>
          </a:xfrm>
        </p:spPr>
        <p:txBody>
          <a:bodyPr>
            <a:normAutofit/>
          </a:bodyPr>
          <a:lstStyle/>
          <a:p>
            <a:pPr algn="ctr"/>
            <a:r>
              <a:rPr lang="en-US" sz="5400" b="1" dirty="0">
                <a:latin typeface="Gabriola" panose="04040605051002020D02" pitchFamily="82" charset="0"/>
              </a:rPr>
              <a:t>Representations of Medusa in Ancient Art</a:t>
            </a:r>
          </a:p>
        </p:txBody>
      </p:sp>
      <p:sp>
        <p:nvSpPr>
          <p:cNvPr id="3" name="Content Placeholder 2">
            <a:extLst>
              <a:ext uri="{FF2B5EF4-FFF2-40B4-BE49-F238E27FC236}">
                <a16:creationId xmlns:a16="http://schemas.microsoft.com/office/drawing/2014/main" id="{1064F9E3-900F-4DBC-A281-EB700C11BC9C}"/>
              </a:ext>
            </a:extLst>
          </p:cNvPr>
          <p:cNvSpPr>
            <a:spLocks noGrp="1"/>
          </p:cNvSpPr>
          <p:nvPr>
            <p:ph idx="1"/>
          </p:nvPr>
        </p:nvSpPr>
        <p:spPr>
          <a:xfrm>
            <a:off x="838201" y="1505243"/>
            <a:ext cx="10515599" cy="4164037"/>
          </a:xfrm>
        </p:spPr>
        <p:txBody>
          <a:bodyPr>
            <a:noAutofit/>
          </a:bodyPr>
          <a:lstStyle/>
          <a:p>
            <a:r>
              <a:rPr lang="en-US" dirty="0">
                <a:latin typeface="Gabriola" panose="04040605051002020D02" pitchFamily="82" charset="0"/>
              </a:rPr>
              <a:t>Various aspects of Medusa’s appearance were found in ancient Greek art, some aspects even pre-dated those found within texts. Medusa was sometimes depicted with wings somewhere on her body, a human torso, snakes atop her head, and sometimes the hindquarters of a horse. The last characteristic of Medusa was not common in artistic representations of her, but it did sometimes arise, and always in the context of the Perseus myth.</a:t>
            </a:r>
          </a:p>
          <a:p>
            <a:r>
              <a:rPr lang="en-US" dirty="0">
                <a:latin typeface="Gabriola" panose="04040605051002020D02" pitchFamily="82" charset="0"/>
              </a:rPr>
              <a:t>Medusa’s appearance is one that fluctuated within myth, even in representations of her death. In some cases, she is shown as a beautiful woman, and in others she is a monstrous creature. This is present throughout her mythology and thus  her representation in art.</a:t>
            </a:r>
          </a:p>
          <a:p>
            <a:r>
              <a:rPr lang="en-US" dirty="0">
                <a:latin typeface="Gabriola" panose="04040605051002020D02" pitchFamily="82" charset="0"/>
              </a:rPr>
              <a:t>The Gorgon image or a representation of Medusa herself appears in several pieces of art and architectural structures</a:t>
            </a:r>
          </a:p>
        </p:txBody>
      </p:sp>
      <p:pic>
        <p:nvPicPr>
          <p:cNvPr id="7" name="Graphic 6" descr="Paragraph Squiggle">
            <a:extLst>
              <a:ext uri="{FF2B5EF4-FFF2-40B4-BE49-F238E27FC236}">
                <a16:creationId xmlns:a16="http://schemas.microsoft.com/office/drawing/2014/main" id="{A5EBCC14-31FA-4357-9F79-A396833F88F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505199" y="5331337"/>
            <a:ext cx="5181601" cy="1499163"/>
          </a:xfrm>
          <a:prstGeom prst="rect">
            <a:avLst/>
          </a:prstGeom>
        </p:spPr>
      </p:pic>
      <p:pic>
        <p:nvPicPr>
          <p:cNvPr id="5" name="Audio 4">
            <a:hlinkClick r:id="" action="ppaction://media"/>
            <a:extLst>
              <a:ext uri="{FF2B5EF4-FFF2-40B4-BE49-F238E27FC236}">
                <a16:creationId xmlns:a16="http://schemas.microsoft.com/office/drawing/2014/main" id="{2D64A8D8-B745-443C-A5C7-4D68E3AE8E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935082260"/>
      </p:ext>
    </p:extLst>
  </p:cSld>
  <p:clrMapOvr>
    <a:masterClrMapping/>
  </p:clrMapOvr>
  <mc:AlternateContent xmlns:mc="http://schemas.openxmlformats.org/markup-compatibility/2006">
    <mc:Choice xmlns:p14="http://schemas.microsoft.com/office/powerpoint/2010/main" Requires="p14">
      <p:transition spd="slow" p14:dur="2000" advTm="53195"/>
    </mc:Choice>
    <mc:Fallback>
      <p:transition spd="slow" advTm="53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CB871F-BBC8-4F91-B7E8-BB9BBD0A22AC}"/>
              </a:ext>
            </a:extLst>
          </p:cNvPr>
          <p:cNvSpPr>
            <a:spLocks noGrp="1"/>
          </p:cNvSpPr>
          <p:nvPr>
            <p:ph idx="1"/>
          </p:nvPr>
        </p:nvSpPr>
        <p:spPr>
          <a:xfrm>
            <a:off x="632167" y="5211071"/>
            <a:ext cx="3503516" cy="719837"/>
          </a:xfrm>
        </p:spPr>
        <p:txBody>
          <a:bodyPr>
            <a:normAutofit/>
          </a:bodyPr>
          <a:lstStyle/>
          <a:p>
            <a:pPr marL="0" indent="0" algn="ctr">
              <a:buNone/>
            </a:pPr>
            <a:r>
              <a:rPr lang="en-US" sz="1800" dirty="0">
                <a:latin typeface="Gabriola" panose="04040605051002020D02" pitchFamily="82" charset="0"/>
              </a:rPr>
              <a:t>Found on the pediment at the Temple of Artemis in Corfu.</a:t>
            </a:r>
          </a:p>
        </p:txBody>
      </p:sp>
      <p:pic>
        <p:nvPicPr>
          <p:cNvPr id="5122" name="Picture 2" descr="Corfu">
            <a:extLst>
              <a:ext uri="{FF2B5EF4-FFF2-40B4-BE49-F238E27FC236}">
                <a16:creationId xmlns:a16="http://schemas.microsoft.com/office/drawing/2014/main" id="{BF64C36E-2726-4FE4-92F2-96AAB95C02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465" y="1736114"/>
            <a:ext cx="4140921" cy="3103172"/>
          </a:xfrm>
          <a:custGeom>
            <a:avLst/>
            <a:gdLst>
              <a:gd name="connsiteX0" fmla="*/ 0 w 4140921"/>
              <a:gd name="connsiteY0" fmla="*/ 0 h 3103172"/>
              <a:gd name="connsiteX1" fmla="*/ 731563 w 4140921"/>
              <a:gd name="connsiteY1" fmla="*/ 0 h 3103172"/>
              <a:gd name="connsiteX2" fmla="*/ 1380307 w 4140921"/>
              <a:gd name="connsiteY2" fmla="*/ 0 h 3103172"/>
              <a:gd name="connsiteX3" fmla="*/ 2070461 w 4140921"/>
              <a:gd name="connsiteY3" fmla="*/ 0 h 3103172"/>
              <a:gd name="connsiteX4" fmla="*/ 2760614 w 4140921"/>
              <a:gd name="connsiteY4" fmla="*/ 0 h 3103172"/>
              <a:gd name="connsiteX5" fmla="*/ 3492177 w 4140921"/>
              <a:gd name="connsiteY5" fmla="*/ 0 h 3103172"/>
              <a:gd name="connsiteX6" fmla="*/ 4140921 w 4140921"/>
              <a:gd name="connsiteY6" fmla="*/ 0 h 3103172"/>
              <a:gd name="connsiteX7" fmla="*/ 4140921 w 4140921"/>
              <a:gd name="connsiteY7" fmla="*/ 620634 h 3103172"/>
              <a:gd name="connsiteX8" fmla="*/ 4140921 w 4140921"/>
              <a:gd name="connsiteY8" fmla="*/ 1179205 h 3103172"/>
              <a:gd name="connsiteX9" fmla="*/ 4140921 w 4140921"/>
              <a:gd name="connsiteY9" fmla="*/ 1737776 h 3103172"/>
              <a:gd name="connsiteX10" fmla="*/ 4140921 w 4140921"/>
              <a:gd name="connsiteY10" fmla="*/ 2265316 h 3103172"/>
              <a:gd name="connsiteX11" fmla="*/ 4140921 w 4140921"/>
              <a:gd name="connsiteY11" fmla="*/ 3103172 h 3103172"/>
              <a:gd name="connsiteX12" fmla="*/ 3367949 w 4140921"/>
              <a:gd name="connsiteY12" fmla="*/ 3103172 h 3103172"/>
              <a:gd name="connsiteX13" fmla="*/ 2636386 w 4140921"/>
              <a:gd name="connsiteY13" fmla="*/ 3103172 h 3103172"/>
              <a:gd name="connsiteX14" fmla="*/ 1987642 w 4140921"/>
              <a:gd name="connsiteY14" fmla="*/ 3103172 h 3103172"/>
              <a:gd name="connsiteX15" fmla="*/ 1421716 w 4140921"/>
              <a:gd name="connsiteY15" fmla="*/ 3103172 h 3103172"/>
              <a:gd name="connsiteX16" fmla="*/ 772972 w 4140921"/>
              <a:gd name="connsiteY16" fmla="*/ 3103172 h 3103172"/>
              <a:gd name="connsiteX17" fmla="*/ 0 w 4140921"/>
              <a:gd name="connsiteY17" fmla="*/ 3103172 h 3103172"/>
              <a:gd name="connsiteX18" fmla="*/ 0 w 4140921"/>
              <a:gd name="connsiteY18" fmla="*/ 2482538 h 3103172"/>
              <a:gd name="connsiteX19" fmla="*/ 0 w 4140921"/>
              <a:gd name="connsiteY19" fmla="*/ 1923967 h 3103172"/>
              <a:gd name="connsiteX20" fmla="*/ 0 w 4140921"/>
              <a:gd name="connsiteY20" fmla="*/ 1303332 h 3103172"/>
              <a:gd name="connsiteX21" fmla="*/ 0 w 4140921"/>
              <a:gd name="connsiteY21" fmla="*/ 682698 h 3103172"/>
              <a:gd name="connsiteX22" fmla="*/ 0 w 4140921"/>
              <a:gd name="connsiteY22" fmla="*/ 0 h 310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140921" h="3103172" extrusionOk="0">
                <a:moveTo>
                  <a:pt x="0" y="0"/>
                </a:moveTo>
                <a:cubicBezTo>
                  <a:pt x="299346" y="-19408"/>
                  <a:pt x="490845" y="-29688"/>
                  <a:pt x="731563" y="0"/>
                </a:cubicBezTo>
                <a:cubicBezTo>
                  <a:pt x="972281" y="29688"/>
                  <a:pt x="1125425" y="-12320"/>
                  <a:pt x="1380307" y="0"/>
                </a:cubicBezTo>
                <a:cubicBezTo>
                  <a:pt x="1635189" y="12320"/>
                  <a:pt x="1785082" y="-27615"/>
                  <a:pt x="2070461" y="0"/>
                </a:cubicBezTo>
                <a:cubicBezTo>
                  <a:pt x="2355840" y="27615"/>
                  <a:pt x="2615337" y="13037"/>
                  <a:pt x="2760614" y="0"/>
                </a:cubicBezTo>
                <a:cubicBezTo>
                  <a:pt x="2905891" y="-13037"/>
                  <a:pt x="3226069" y="36416"/>
                  <a:pt x="3492177" y="0"/>
                </a:cubicBezTo>
                <a:cubicBezTo>
                  <a:pt x="3758285" y="-36416"/>
                  <a:pt x="3979212" y="6608"/>
                  <a:pt x="4140921" y="0"/>
                </a:cubicBezTo>
                <a:cubicBezTo>
                  <a:pt x="4164349" y="127489"/>
                  <a:pt x="4168255" y="417574"/>
                  <a:pt x="4140921" y="620634"/>
                </a:cubicBezTo>
                <a:cubicBezTo>
                  <a:pt x="4113587" y="823694"/>
                  <a:pt x="4126427" y="987347"/>
                  <a:pt x="4140921" y="1179205"/>
                </a:cubicBezTo>
                <a:cubicBezTo>
                  <a:pt x="4155415" y="1371063"/>
                  <a:pt x="4118115" y="1576380"/>
                  <a:pt x="4140921" y="1737776"/>
                </a:cubicBezTo>
                <a:cubicBezTo>
                  <a:pt x="4163727" y="1899172"/>
                  <a:pt x="4141251" y="2011293"/>
                  <a:pt x="4140921" y="2265316"/>
                </a:cubicBezTo>
                <a:cubicBezTo>
                  <a:pt x="4140591" y="2519339"/>
                  <a:pt x="4109855" y="2935561"/>
                  <a:pt x="4140921" y="3103172"/>
                </a:cubicBezTo>
                <a:cubicBezTo>
                  <a:pt x="3903862" y="3140396"/>
                  <a:pt x="3557779" y="3088458"/>
                  <a:pt x="3367949" y="3103172"/>
                </a:cubicBezTo>
                <a:cubicBezTo>
                  <a:pt x="3178119" y="3117886"/>
                  <a:pt x="2871618" y="3103377"/>
                  <a:pt x="2636386" y="3103172"/>
                </a:cubicBezTo>
                <a:cubicBezTo>
                  <a:pt x="2401154" y="3102967"/>
                  <a:pt x="2265745" y="3133672"/>
                  <a:pt x="1987642" y="3103172"/>
                </a:cubicBezTo>
                <a:cubicBezTo>
                  <a:pt x="1709539" y="3072672"/>
                  <a:pt x="1569202" y="3127429"/>
                  <a:pt x="1421716" y="3103172"/>
                </a:cubicBezTo>
                <a:cubicBezTo>
                  <a:pt x="1274230" y="3078915"/>
                  <a:pt x="1084312" y="3087254"/>
                  <a:pt x="772972" y="3103172"/>
                </a:cubicBezTo>
                <a:cubicBezTo>
                  <a:pt x="461632" y="3119090"/>
                  <a:pt x="265055" y="3121611"/>
                  <a:pt x="0" y="3103172"/>
                </a:cubicBezTo>
                <a:cubicBezTo>
                  <a:pt x="7206" y="2803347"/>
                  <a:pt x="-18793" y="2714419"/>
                  <a:pt x="0" y="2482538"/>
                </a:cubicBezTo>
                <a:cubicBezTo>
                  <a:pt x="18793" y="2250657"/>
                  <a:pt x="-1796" y="2091992"/>
                  <a:pt x="0" y="1923967"/>
                </a:cubicBezTo>
                <a:cubicBezTo>
                  <a:pt x="1796" y="1755942"/>
                  <a:pt x="-553" y="1429397"/>
                  <a:pt x="0" y="1303332"/>
                </a:cubicBezTo>
                <a:cubicBezTo>
                  <a:pt x="553" y="1177267"/>
                  <a:pt x="9653" y="844278"/>
                  <a:pt x="0" y="682698"/>
                </a:cubicBezTo>
                <a:cubicBezTo>
                  <a:pt x="-9653" y="521118"/>
                  <a:pt x="-6926" y="279541"/>
                  <a:pt x="0" y="0"/>
                </a:cubicBezTo>
                <a:close/>
              </a:path>
            </a:pathLst>
          </a:custGeom>
          <a:noFill/>
          <a:ln>
            <a:solidFill>
              <a:schemeClr val="tx1"/>
            </a:solidFill>
            <a:extLst>
              <a:ext uri="{C807C97D-BFC1-408E-A445-0C87EB9F89A2}">
                <ask:lineSketchStyleProps xmlns:ask="http://schemas.microsoft.com/office/drawing/2018/sketchyshapes" sd="1082696910">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2A19667-E796-41EF-A1FD-0C16C6D5424B}"/>
              </a:ext>
            </a:extLst>
          </p:cNvPr>
          <p:cNvPicPr>
            <a:picLocks noChangeAspect="1"/>
          </p:cNvPicPr>
          <p:nvPr/>
        </p:nvPicPr>
        <p:blipFill>
          <a:blip r:embed="rId5"/>
          <a:stretch>
            <a:fillRect/>
          </a:stretch>
        </p:blipFill>
        <p:spPr>
          <a:xfrm>
            <a:off x="4925561" y="1736116"/>
            <a:ext cx="3614793" cy="3103171"/>
          </a:xfrm>
          <a:custGeom>
            <a:avLst/>
            <a:gdLst>
              <a:gd name="connsiteX0" fmla="*/ 0 w 3614793"/>
              <a:gd name="connsiteY0" fmla="*/ 0 h 3103171"/>
              <a:gd name="connsiteX1" fmla="*/ 552547 w 3614793"/>
              <a:gd name="connsiteY1" fmla="*/ 0 h 3103171"/>
              <a:gd name="connsiteX2" fmla="*/ 1141242 w 3614793"/>
              <a:gd name="connsiteY2" fmla="*/ 0 h 3103171"/>
              <a:gd name="connsiteX3" fmla="*/ 1729937 w 3614793"/>
              <a:gd name="connsiteY3" fmla="*/ 0 h 3103171"/>
              <a:gd name="connsiteX4" fmla="*/ 2282484 w 3614793"/>
              <a:gd name="connsiteY4" fmla="*/ 0 h 3103171"/>
              <a:gd name="connsiteX5" fmla="*/ 2798883 w 3614793"/>
              <a:gd name="connsiteY5" fmla="*/ 0 h 3103171"/>
              <a:gd name="connsiteX6" fmla="*/ 3614793 w 3614793"/>
              <a:gd name="connsiteY6" fmla="*/ 0 h 3103171"/>
              <a:gd name="connsiteX7" fmla="*/ 3614793 w 3614793"/>
              <a:gd name="connsiteY7" fmla="*/ 579259 h 3103171"/>
              <a:gd name="connsiteX8" fmla="*/ 3614793 w 3614793"/>
              <a:gd name="connsiteY8" fmla="*/ 1158517 h 3103171"/>
              <a:gd name="connsiteX9" fmla="*/ 3614793 w 3614793"/>
              <a:gd name="connsiteY9" fmla="*/ 1675712 h 3103171"/>
              <a:gd name="connsiteX10" fmla="*/ 3614793 w 3614793"/>
              <a:gd name="connsiteY10" fmla="*/ 2161876 h 3103171"/>
              <a:gd name="connsiteX11" fmla="*/ 3614793 w 3614793"/>
              <a:gd name="connsiteY11" fmla="*/ 3103171 h 3103171"/>
              <a:gd name="connsiteX12" fmla="*/ 3134542 w 3614793"/>
              <a:gd name="connsiteY12" fmla="*/ 3103171 h 3103171"/>
              <a:gd name="connsiteX13" fmla="*/ 2545847 w 3614793"/>
              <a:gd name="connsiteY13" fmla="*/ 3103171 h 3103171"/>
              <a:gd name="connsiteX14" fmla="*/ 2137892 w 3614793"/>
              <a:gd name="connsiteY14" fmla="*/ 3103171 h 3103171"/>
              <a:gd name="connsiteX15" fmla="*/ 1657641 w 3614793"/>
              <a:gd name="connsiteY15" fmla="*/ 3103171 h 3103171"/>
              <a:gd name="connsiteX16" fmla="*/ 1177390 w 3614793"/>
              <a:gd name="connsiteY16" fmla="*/ 3103171 h 3103171"/>
              <a:gd name="connsiteX17" fmla="*/ 769435 w 3614793"/>
              <a:gd name="connsiteY17" fmla="*/ 3103171 h 3103171"/>
              <a:gd name="connsiteX18" fmla="*/ 0 w 3614793"/>
              <a:gd name="connsiteY18" fmla="*/ 3103171 h 3103171"/>
              <a:gd name="connsiteX19" fmla="*/ 0 w 3614793"/>
              <a:gd name="connsiteY19" fmla="*/ 2554944 h 3103171"/>
              <a:gd name="connsiteX20" fmla="*/ 0 w 3614793"/>
              <a:gd name="connsiteY20" fmla="*/ 2068781 h 3103171"/>
              <a:gd name="connsiteX21" fmla="*/ 0 w 3614793"/>
              <a:gd name="connsiteY21" fmla="*/ 1520554 h 3103171"/>
              <a:gd name="connsiteX22" fmla="*/ 0 w 3614793"/>
              <a:gd name="connsiteY22" fmla="*/ 1034390 h 3103171"/>
              <a:gd name="connsiteX23" fmla="*/ 0 w 3614793"/>
              <a:gd name="connsiteY23" fmla="*/ 517195 h 3103171"/>
              <a:gd name="connsiteX24" fmla="*/ 0 w 3614793"/>
              <a:gd name="connsiteY24" fmla="*/ 0 h 3103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14793" h="3103171" fill="none" extrusionOk="0">
                <a:moveTo>
                  <a:pt x="0" y="0"/>
                </a:moveTo>
                <a:cubicBezTo>
                  <a:pt x="153443" y="-11654"/>
                  <a:pt x="313619" y="44118"/>
                  <a:pt x="552547" y="0"/>
                </a:cubicBezTo>
                <a:cubicBezTo>
                  <a:pt x="791475" y="-44118"/>
                  <a:pt x="937027" y="10495"/>
                  <a:pt x="1141242" y="0"/>
                </a:cubicBezTo>
                <a:cubicBezTo>
                  <a:pt x="1345458" y="-10495"/>
                  <a:pt x="1581123" y="7239"/>
                  <a:pt x="1729937" y="0"/>
                </a:cubicBezTo>
                <a:cubicBezTo>
                  <a:pt x="1878751" y="-7239"/>
                  <a:pt x="2047788" y="40721"/>
                  <a:pt x="2282484" y="0"/>
                </a:cubicBezTo>
                <a:cubicBezTo>
                  <a:pt x="2517180" y="-40721"/>
                  <a:pt x="2607924" y="42740"/>
                  <a:pt x="2798883" y="0"/>
                </a:cubicBezTo>
                <a:cubicBezTo>
                  <a:pt x="2989842" y="-42740"/>
                  <a:pt x="3259525" y="76666"/>
                  <a:pt x="3614793" y="0"/>
                </a:cubicBezTo>
                <a:cubicBezTo>
                  <a:pt x="3646744" y="198190"/>
                  <a:pt x="3583008" y="449068"/>
                  <a:pt x="3614793" y="579259"/>
                </a:cubicBezTo>
                <a:cubicBezTo>
                  <a:pt x="3646578" y="709450"/>
                  <a:pt x="3597245" y="1025323"/>
                  <a:pt x="3614793" y="1158517"/>
                </a:cubicBezTo>
                <a:cubicBezTo>
                  <a:pt x="3632341" y="1291711"/>
                  <a:pt x="3601667" y="1550669"/>
                  <a:pt x="3614793" y="1675712"/>
                </a:cubicBezTo>
                <a:cubicBezTo>
                  <a:pt x="3627919" y="1800756"/>
                  <a:pt x="3564918" y="1925068"/>
                  <a:pt x="3614793" y="2161876"/>
                </a:cubicBezTo>
                <a:cubicBezTo>
                  <a:pt x="3664668" y="2398684"/>
                  <a:pt x="3577318" y="2854189"/>
                  <a:pt x="3614793" y="3103171"/>
                </a:cubicBezTo>
                <a:cubicBezTo>
                  <a:pt x="3387366" y="3105398"/>
                  <a:pt x="3253881" y="3062863"/>
                  <a:pt x="3134542" y="3103171"/>
                </a:cubicBezTo>
                <a:cubicBezTo>
                  <a:pt x="3015203" y="3143479"/>
                  <a:pt x="2746129" y="3081281"/>
                  <a:pt x="2545847" y="3103171"/>
                </a:cubicBezTo>
                <a:cubicBezTo>
                  <a:pt x="2345565" y="3125061"/>
                  <a:pt x="2265442" y="3097287"/>
                  <a:pt x="2137892" y="3103171"/>
                </a:cubicBezTo>
                <a:cubicBezTo>
                  <a:pt x="2010343" y="3109055"/>
                  <a:pt x="1894908" y="3053709"/>
                  <a:pt x="1657641" y="3103171"/>
                </a:cubicBezTo>
                <a:cubicBezTo>
                  <a:pt x="1420374" y="3152633"/>
                  <a:pt x="1380275" y="3066052"/>
                  <a:pt x="1177390" y="3103171"/>
                </a:cubicBezTo>
                <a:cubicBezTo>
                  <a:pt x="974505" y="3140290"/>
                  <a:pt x="961823" y="3086774"/>
                  <a:pt x="769435" y="3103171"/>
                </a:cubicBezTo>
                <a:cubicBezTo>
                  <a:pt x="577048" y="3119568"/>
                  <a:pt x="304720" y="3052549"/>
                  <a:pt x="0" y="3103171"/>
                </a:cubicBezTo>
                <a:cubicBezTo>
                  <a:pt x="-29551" y="2838102"/>
                  <a:pt x="17888" y="2735256"/>
                  <a:pt x="0" y="2554944"/>
                </a:cubicBezTo>
                <a:cubicBezTo>
                  <a:pt x="-17888" y="2374632"/>
                  <a:pt x="3414" y="2178157"/>
                  <a:pt x="0" y="2068781"/>
                </a:cubicBezTo>
                <a:cubicBezTo>
                  <a:pt x="-3414" y="1959405"/>
                  <a:pt x="128" y="1658612"/>
                  <a:pt x="0" y="1520554"/>
                </a:cubicBezTo>
                <a:cubicBezTo>
                  <a:pt x="-128" y="1382496"/>
                  <a:pt x="2138" y="1207555"/>
                  <a:pt x="0" y="1034390"/>
                </a:cubicBezTo>
                <a:cubicBezTo>
                  <a:pt x="-2138" y="861225"/>
                  <a:pt x="48649" y="669549"/>
                  <a:pt x="0" y="517195"/>
                </a:cubicBezTo>
                <a:cubicBezTo>
                  <a:pt x="-48649" y="364842"/>
                  <a:pt x="40280" y="151602"/>
                  <a:pt x="0" y="0"/>
                </a:cubicBezTo>
                <a:close/>
              </a:path>
              <a:path w="3614793" h="3103171" stroke="0" extrusionOk="0">
                <a:moveTo>
                  <a:pt x="0" y="0"/>
                </a:moveTo>
                <a:cubicBezTo>
                  <a:pt x="146496" y="-19634"/>
                  <a:pt x="280729" y="20452"/>
                  <a:pt x="552547" y="0"/>
                </a:cubicBezTo>
                <a:cubicBezTo>
                  <a:pt x="824365" y="-20452"/>
                  <a:pt x="842917" y="13043"/>
                  <a:pt x="960502" y="0"/>
                </a:cubicBezTo>
                <a:cubicBezTo>
                  <a:pt x="1078087" y="-13043"/>
                  <a:pt x="1342249" y="17639"/>
                  <a:pt x="1440753" y="0"/>
                </a:cubicBezTo>
                <a:cubicBezTo>
                  <a:pt x="1539257" y="-17639"/>
                  <a:pt x="1725313" y="14905"/>
                  <a:pt x="1993300" y="0"/>
                </a:cubicBezTo>
                <a:cubicBezTo>
                  <a:pt x="2261287" y="-14905"/>
                  <a:pt x="2261885" y="48096"/>
                  <a:pt x="2401255" y="0"/>
                </a:cubicBezTo>
                <a:cubicBezTo>
                  <a:pt x="2540626" y="-48096"/>
                  <a:pt x="2776433" y="13034"/>
                  <a:pt x="2917654" y="0"/>
                </a:cubicBezTo>
                <a:cubicBezTo>
                  <a:pt x="3058875" y="-13034"/>
                  <a:pt x="3410030" y="28875"/>
                  <a:pt x="3614793" y="0"/>
                </a:cubicBezTo>
                <a:cubicBezTo>
                  <a:pt x="3621681" y="169847"/>
                  <a:pt x="3589037" y="348551"/>
                  <a:pt x="3614793" y="486163"/>
                </a:cubicBezTo>
                <a:cubicBezTo>
                  <a:pt x="3640549" y="623775"/>
                  <a:pt x="3609548" y="753189"/>
                  <a:pt x="3614793" y="1003359"/>
                </a:cubicBezTo>
                <a:cubicBezTo>
                  <a:pt x="3620038" y="1253529"/>
                  <a:pt x="3609127" y="1259771"/>
                  <a:pt x="3614793" y="1458490"/>
                </a:cubicBezTo>
                <a:cubicBezTo>
                  <a:pt x="3620459" y="1657209"/>
                  <a:pt x="3565283" y="1725103"/>
                  <a:pt x="3614793" y="1913622"/>
                </a:cubicBezTo>
                <a:cubicBezTo>
                  <a:pt x="3664303" y="2102141"/>
                  <a:pt x="3608166" y="2278253"/>
                  <a:pt x="3614793" y="2492881"/>
                </a:cubicBezTo>
                <a:cubicBezTo>
                  <a:pt x="3621420" y="2707509"/>
                  <a:pt x="3561873" y="2960749"/>
                  <a:pt x="3614793" y="3103171"/>
                </a:cubicBezTo>
                <a:cubicBezTo>
                  <a:pt x="3394140" y="3137269"/>
                  <a:pt x="3267208" y="3051625"/>
                  <a:pt x="3026098" y="3103171"/>
                </a:cubicBezTo>
                <a:cubicBezTo>
                  <a:pt x="2784988" y="3154717"/>
                  <a:pt x="2729284" y="3063393"/>
                  <a:pt x="2618143" y="3103171"/>
                </a:cubicBezTo>
                <a:cubicBezTo>
                  <a:pt x="2507002" y="3142949"/>
                  <a:pt x="2372403" y="3084663"/>
                  <a:pt x="2137892" y="3103171"/>
                </a:cubicBezTo>
                <a:cubicBezTo>
                  <a:pt x="1903381" y="3121679"/>
                  <a:pt x="1734898" y="3054337"/>
                  <a:pt x="1621493" y="3103171"/>
                </a:cubicBezTo>
                <a:cubicBezTo>
                  <a:pt x="1508088" y="3152005"/>
                  <a:pt x="1324567" y="3088760"/>
                  <a:pt x="1177390" y="3103171"/>
                </a:cubicBezTo>
                <a:cubicBezTo>
                  <a:pt x="1030213" y="3117582"/>
                  <a:pt x="779438" y="3086591"/>
                  <a:pt x="588695" y="3103171"/>
                </a:cubicBezTo>
                <a:cubicBezTo>
                  <a:pt x="397953" y="3119751"/>
                  <a:pt x="164943" y="3101880"/>
                  <a:pt x="0" y="3103171"/>
                </a:cubicBezTo>
                <a:cubicBezTo>
                  <a:pt x="-8447" y="2911952"/>
                  <a:pt x="278" y="2757190"/>
                  <a:pt x="0" y="2554944"/>
                </a:cubicBezTo>
                <a:cubicBezTo>
                  <a:pt x="-278" y="2352698"/>
                  <a:pt x="47754" y="2151508"/>
                  <a:pt x="0" y="2037749"/>
                </a:cubicBezTo>
                <a:cubicBezTo>
                  <a:pt x="-47754" y="1923990"/>
                  <a:pt x="15746" y="1682410"/>
                  <a:pt x="0" y="1489522"/>
                </a:cubicBezTo>
                <a:cubicBezTo>
                  <a:pt x="-15746" y="1296634"/>
                  <a:pt x="19133" y="1138999"/>
                  <a:pt x="0" y="941295"/>
                </a:cubicBezTo>
                <a:cubicBezTo>
                  <a:pt x="-19133" y="743591"/>
                  <a:pt x="86552" y="229540"/>
                  <a:pt x="0" y="0"/>
                </a:cubicBezTo>
                <a:close/>
              </a:path>
            </a:pathLst>
          </a:custGeom>
          <a:ln>
            <a:solidFill>
              <a:schemeClr val="tx1"/>
            </a:solidFill>
            <a:extLst>
              <a:ext uri="{C807C97D-BFC1-408E-A445-0C87EB9F89A2}">
                <ask:lineSketchStyleProps xmlns:ask="http://schemas.microsoft.com/office/drawing/2018/sketchyshapes" sd="541721624">
                  <a:prstGeom prst="rect">
                    <a:avLst/>
                  </a:prstGeom>
                  <ask:type>
                    <ask:lineSketchScribble/>
                  </ask:type>
                </ask:lineSketchStyleProps>
              </a:ext>
            </a:extLst>
          </a:ln>
        </p:spPr>
      </p:pic>
      <p:sp>
        <p:nvSpPr>
          <p:cNvPr id="5" name="TextBox 4">
            <a:extLst>
              <a:ext uri="{FF2B5EF4-FFF2-40B4-BE49-F238E27FC236}">
                <a16:creationId xmlns:a16="http://schemas.microsoft.com/office/drawing/2014/main" id="{3C8F48D1-6D63-4DB3-BBAD-3FC1EDD35025}"/>
              </a:ext>
            </a:extLst>
          </p:cNvPr>
          <p:cNvSpPr txBox="1"/>
          <p:nvPr/>
        </p:nvSpPr>
        <p:spPr>
          <a:xfrm>
            <a:off x="5036838" y="5109325"/>
            <a:ext cx="3503516" cy="923330"/>
          </a:xfrm>
          <a:prstGeom prst="rect">
            <a:avLst/>
          </a:prstGeom>
          <a:noFill/>
        </p:spPr>
        <p:txBody>
          <a:bodyPr wrap="square" rtlCol="0">
            <a:spAutoFit/>
          </a:bodyPr>
          <a:lstStyle/>
          <a:p>
            <a:pPr algn="ctr"/>
            <a:r>
              <a:rPr lang="en-US" dirty="0">
                <a:latin typeface="Gabriola" panose="04040605051002020D02" pitchFamily="82" charset="0"/>
              </a:rPr>
              <a:t>Found in Cyclades, Greece. Depiction of Perseus beheading Medusa, who is portrayed as an equine, on a relief pithos, ca. 660 BCE</a:t>
            </a:r>
          </a:p>
        </p:txBody>
      </p:sp>
      <p:pic>
        <p:nvPicPr>
          <p:cNvPr id="5124" name="Picture 4" descr="LollingTongue">
            <a:extLst>
              <a:ext uri="{FF2B5EF4-FFF2-40B4-BE49-F238E27FC236}">
                <a16:creationId xmlns:a16="http://schemas.microsoft.com/office/drawing/2014/main" id="{2D9D3D8E-8743-4C15-8915-75D4ECCC811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513" b="10527"/>
          <a:stretch/>
        </p:blipFill>
        <p:spPr bwMode="auto">
          <a:xfrm>
            <a:off x="9011529" y="1736114"/>
            <a:ext cx="2816377" cy="3103173"/>
          </a:xfrm>
          <a:custGeom>
            <a:avLst/>
            <a:gdLst>
              <a:gd name="connsiteX0" fmla="*/ 0 w 2816377"/>
              <a:gd name="connsiteY0" fmla="*/ 0 h 3103173"/>
              <a:gd name="connsiteX1" fmla="*/ 478784 w 2816377"/>
              <a:gd name="connsiteY1" fmla="*/ 0 h 3103173"/>
              <a:gd name="connsiteX2" fmla="*/ 1013896 w 2816377"/>
              <a:gd name="connsiteY2" fmla="*/ 0 h 3103173"/>
              <a:gd name="connsiteX3" fmla="*/ 1520844 w 2816377"/>
              <a:gd name="connsiteY3" fmla="*/ 0 h 3103173"/>
              <a:gd name="connsiteX4" fmla="*/ 2084119 w 2816377"/>
              <a:gd name="connsiteY4" fmla="*/ 0 h 3103173"/>
              <a:gd name="connsiteX5" fmla="*/ 2816377 w 2816377"/>
              <a:gd name="connsiteY5" fmla="*/ 0 h 3103173"/>
              <a:gd name="connsiteX6" fmla="*/ 2816377 w 2816377"/>
              <a:gd name="connsiteY6" fmla="*/ 548227 h 3103173"/>
              <a:gd name="connsiteX7" fmla="*/ 2816377 w 2816377"/>
              <a:gd name="connsiteY7" fmla="*/ 1127486 h 3103173"/>
              <a:gd name="connsiteX8" fmla="*/ 2816377 w 2816377"/>
              <a:gd name="connsiteY8" fmla="*/ 1644682 h 3103173"/>
              <a:gd name="connsiteX9" fmla="*/ 2816377 w 2816377"/>
              <a:gd name="connsiteY9" fmla="*/ 2192909 h 3103173"/>
              <a:gd name="connsiteX10" fmla="*/ 2816377 w 2816377"/>
              <a:gd name="connsiteY10" fmla="*/ 3103173 h 3103173"/>
              <a:gd name="connsiteX11" fmla="*/ 2253102 w 2816377"/>
              <a:gd name="connsiteY11" fmla="*/ 3103173 h 3103173"/>
              <a:gd name="connsiteX12" fmla="*/ 1774318 w 2816377"/>
              <a:gd name="connsiteY12" fmla="*/ 3103173 h 3103173"/>
              <a:gd name="connsiteX13" fmla="*/ 1211042 w 2816377"/>
              <a:gd name="connsiteY13" fmla="*/ 3103173 h 3103173"/>
              <a:gd name="connsiteX14" fmla="*/ 675930 w 2816377"/>
              <a:gd name="connsiteY14" fmla="*/ 3103173 h 3103173"/>
              <a:gd name="connsiteX15" fmla="*/ 0 w 2816377"/>
              <a:gd name="connsiteY15" fmla="*/ 3103173 h 3103173"/>
              <a:gd name="connsiteX16" fmla="*/ 0 w 2816377"/>
              <a:gd name="connsiteY16" fmla="*/ 2648041 h 3103173"/>
              <a:gd name="connsiteX17" fmla="*/ 0 w 2816377"/>
              <a:gd name="connsiteY17" fmla="*/ 2130845 h 3103173"/>
              <a:gd name="connsiteX18" fmla="*/ 0 w 2816377"/>
              <a:gd name="connsiteY18" fmla="*/ 1613650 h 3103173"/>
              <a:gd name="connsiteX19" fmla="*/ 0 w 2816377"/>
              <a:gd name="connsiteY19" fmla="*/ 1189550 h 3103173"/>
              <a:gd name="connsiteX20" fmla="*/ 0 w 2816377"/>
              <a:gd name="connsiteY20" fmla="*/ 610291 h 3103173"/>
              <a:gd name="connsiteX21" fmla="*/ 0 w 2816377"/>
              <a:gd name="connsiteY21" fmla="*/ 0 h 3103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16377" h="3103173" extrusionOk="0">
                <a:moveTo>
                  <a:pt x="0" y="0"/>
                </a:moveTo>
                <a:cubicBezTo>
                  <a:pt x="189442" y="-21449"/>
                  <a:pt x="363728" y="9617"/>
                  <a:pt x="478784" y="0"/>
                </a:cubicBezTo>
                <a:cubicBezTo>
                  <a:pt x="593840" y="-9617"/>
                  <a:pt x="851365" y="33303"/>
                  <a:pt x="1013896" y="0"/>
                </a:cubicBezTo>
                <a:cubicBezTo>
                  <a:pt x="1176427" y="-33303"/>
                  <a:pt x="1408925" y="45239"/>
                  <a:pt x="1520844" y="0"/>
                </a:cubicBezTo>
                <a:cubicBezTo>
                  <a:pt x="1632763" y="-45239"/>
                  <a:pt x="1925440" y="30029"/>
                  <a:pt x="2084119" y="0"/>
                </a:cubicBezTo>
                <a:cubicBezTo>
                  <a:pt x="2242799" y="-30029"/>
                  <a:pt x="2563893" y="67587"/>
                  <a:pt x="2816377" y="0"/>
                </a:cubicBezTo>
                <a:cubicBezTo>
                  <a:pt x="2872322" y="149850"/>
                  <a:pt x="2756747" y="364111"/>
                  <a:pt x="2816377" y="548227"/>
                </a:cubicBezTo>
                <a:cubicBezTo>
                  <a:pt x="2876007" y="732343"/>
                  <a:pt x="2755891" y="980709"/>
                  <a:pt x="2816377" y="1127486"/>
                </a:cubicBezTo>
                <a:cubicBezTo>
                  <a:pt x="2876863" y="1274263"/>
                  <a:pt x="2772998" y="1510981"/>
                  <a:pt x="2816377" y="1644682"/>
                </a:cubicBezTo>
                <a:cubicBezTo>
                  <a:pt x="2859756" y="1778383"/>
                  <a:pt x="2779068" y="1975773"/>
                  <a:pt x="2816377" y="2192909"/>
                </a:cubicBezTo>
                <a:cubicBezTo>
                  <a:pt x="2853686" y="2410045"/>
                  <a:pt x="2735021" y="2738062"/>
                  <a:pt x="2816377" y="3103173"/>
                </a:cubicBezTo>
                <a:cubicBezTo>
                  <a:pt x="2679893" y="3170099"/>
                  <a:pt x="2534275" y="3060183"/>
                  <a:pt x="2253102" y="3103173"/>
                </a:cubicBezTo>
                <a:cubicBezTo>
                  <a:pt x="1971929" y="3146163"/>
                  <a:pt x="2011684" y="3056459"/>
                  <a:pt x="1774318" y="3103173"/>
                </a:cubicBezTo>
                <a:cubicBezTo>
                  <a:pt x="1536952" y="3149887"/>
                  <a:pt x="1366298" y="3092887"/>
                  <a:pt x="1211042" y="3103173"/>
                </a:cubicBezTo>
                <a:cubicBezTo>
                  <a:pt x="1055786" y="3113459"/>
                  <a:pt x="848108" y="3091776"/>
                  <a:pt x="675930" y="3103173"/>
                </a:cubicBezTo>
                <a:cubicBezTo>
                  <a:pt x="503752" y="3114570"/>
                  <a:pt x="229808" y="3086989"/>
                  <a:pt x="0" y="3103173"/>
                </a:cubicBezTo>
                <a:cubicBezTo>
                  <a:pt x="-25590" y="2956399"/>
                  <a:pt x="54182" y="2765170"/>
                  <a:pt x="0" y="2648041"/>
                </a:cubicBezTo>
                <a:cubicBezTo>
                  <a:pt x="-54182" y="2530912"/>
                  <a:pt x="7150" y="2291705"/>
                  <a:pt x="0" y="2130845"/>
                </a:cubicBezTo>
                <a:cubicBezTo>
                  <a:pt x="-7150" y="1969985"/>
                  <a:pt x="17923" y="1765107"/>
                  <a:pt x="0" y="1613650"/>
                </a:cubicBezTo>
                <a:cubicBezTo>
                  <a:pt x="-17923" y="1462194"/>
                  <a:pt x="1452" y="1398467"/>
                  <a:pt x="0" y="1189550"/>
                </a:cubicBezTo>
                <a:cubicBezTo>
                  <a:pt x="-1452" y="980633"/>
                  <a:pt x="15684" y="781083"/>
                  <a:pt x="0" y="610291"/>
                </a:cubicBezTo>
                <a:cubicBezTo>
                  <a:pt x="-15684" y="439499"/>
                  <a:pt x="56205" y="210595"/>
                  <a:pt x="0" y="0"/>
                </a:cubicBezTo>
                <a:close/>
              </a:path>
            </a:pathLst>
          </a:custGeom>
          <a:noFill/>
          <a:ln>
            <a:solidFill>
              <a:schemeClr val="tx1"/>
            </a:solidFill>
            <a:extLst>
              <a:ext uri="{C807C97D-BFC1-408E-A445-0C87EB9F89A2}">
                <ask:lineSketchStyleProps xmlns:ask="http://schemas.microsoft.com/office/drawing/2018/sketchyshapes" sd="3839569413">
                  <a:prstGeom prst="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BED0B76-7013-479E-BCEA-DF295B9E585E}"/>
              </a:ext>
            </a:extLst>
          </p:cNvPr>
          <p:cNvSpPr txBox="1"/>
          <p:nvPr/>
        </p:nvSpPr>
        <p:spPr>
          <a:xfrm>
            <a:off x="9122806" y="5109325"/>
            <a:ext cx="2705100" cy="923330"/>
          </a:xfrm>
          <a:prstGeom prst="rect">
            <a:avLst/>
          </a:prstGeom>
          <a:noFill/>
        </p:spPr>
        <p:txBody>
          <a:bodyPr wrap="square" rtlCol="0">
            <a:spAutoFit/>
          </a:bodyPr>
          <a:lstStyle/>
          <a:p>
            <a:pPr algn="ctr"/>
            <a:r>
              <a:rPr lang="en-US" dirty="0">
                <a:latin typeface="Gabriola" panose="04040605051002020D02" pitchFamily="82" charset="0"/>
              </a:rPr>
              <a:t>Metope that depicts a Gorgon running, found in a sanctuary in Syracuse, ca. 620-600 BCE</a:t>
            </a:r>
          </a:p>
        </p:txBody>
      </p:sp>
      <p:pic>
        <p:nvPicPr>
          <p:cNvPr id="8" name="Audio 7">
            <a:hlinkClick r:id="" action="ppaction://media"/>
            <a:extLst>
              <a:ext uri="{FF2B5EF4-FFF2-40B4-BE49-F238E27FC236}">
                <a16:creationId xmlns:a16="http://schemas.microsoft.com/office/drawing/2014/main" id="{65D838ED-B0B6-4481-BC8F-E5F43711F89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231318042"/>
      </p:ext>
    </p:extLst>
  </p:cSld>
  <p:clrMapOvr>
    <a:masterClrMapping/>
  </p:clrMapOvr>
  <mc:AlternateContent xmlns:mc="http://schemas.openxmlformats.org/markup-compatibility/2006">
    <mc:Choice xmlns:p14="http://schemas.microsoft.com/office/powerpoint/2010/main" Requires="p14">
      <p:transition spd="slow" p14:dur="2000" advTm="21312"/>
    </mc:Choice>
    <mc:Fallback>
      <p:transition spd="slow" advTm="21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6146" name="Picture 2" descr="Terracotta aryballos in the form of a helmeted head">
            <a:extLst>
              <a:ext uri="{FF2B5EF4-FFF2-40B4-BE49-F238E27FC236}">
                <a16:creationId xmlns:a16="http://schemas.microsoft.com/office/drawing/2014/main" id="{A4F9CAB2-5E99-4288-A0A2-8C0DE0C414E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030" r="11931" b="-2"/>
          <a:stretch/>
        </p:blipFill>
        <p:spPr bwMode="auto">
          <a:xfrm>
            <a:off x="321733" y="321732"/>
            <a:ext cx="3777025" cy="6214533"/>
          </a:xfrm>
          <a:custGeom>
            <a:avLst/>
            <a:gdLst>
              <a:gd name="connsiteX0" fmla="*/ 0 w 3777025"/>
              <a:gd name="connsiteY0" fmla="*/ 0 h 6214533"/>
              <a:gd name="connsiteX1" fmla="*/ 577345 w 3777025"/>
              <a:gd name="connsiteY1" fmla="*/ 0 h 6214533"/>
              <a:gd name="connsiteX2" fmla="*/ 1003609 w 3777025"/>
              <a:gd name="connsiteY2" fmla="*/ 0 h 6214533"/>
              <a:gd name="connsiteX3" fmla="*/ 1543184 w 3777025"/>
              <a:gd name="connsiteY3" fmla="*/ 0 h 6214533"/>
              <a:gd name="connsiteX4" fmla="*/ 2082759 w 3777025"/>
              <a:gd name="connsiteY4" fmla="*/ 0 h 6214533"/>
              <a:gd name="connsiteX5" fmla="*/ 2509024 w 3777025"/>
              <a:gd name="connsiteY5" fmla="*/ 0 h 6214533"/>
              <a:gd name="connsiteX6" fmla="*/ 2935288 w 3777025"/>
              <a:gd name="connsiteY6" fmla="*/ 0 h 6214533"/>
              <a:gd name="connsiteX7" fmla="*/ 3777025 w 3777025"/>
              <a:gd name="connsiteY7" fmla="*/ 0 h 6214533"/>
              <a:gd name="connsiteX8" fmla="*/ 3777025 w 3777025"/>
              <a:gd name="connsiteY8" fmla="*/ 627103 h 6214533"/>
              <a:gd name="connsiteX9" fmla="*/ 3777025 w 3777025"/>
              <a:gd name="connsiteY9" fmla="*/ 1316351 h 6214533"/>
              <a:gd name="connsiteX10" fmla="*/ 3777025 w 3777025"/>
              <a:gd name="connsiteY10" fmla="*/ 1881309 h 6214533"/>
              <a:gd name="connsiteX11" fmla="*/ 3777025 w 3777025"/>
              <a:gd name="connsiteY11" fmla="*/ 2508412 h 6214533"/>
              <a:gd name="connsiteX12" fmla="*/ 3777025 w 3777025"/>
              <a:gd name="connsiteY12" fmla="*/ 3197660 h 6214533"/>
              <a:gd name="connsiteX13" fmla="*/ 3777025 w 3777025"/>
              <a:gd name="connsiteY13" fmla="*/ 3576181 h 6214533"/>
              <a:gd name="connsiteX14" fmla="*/ 3777025 w 3777025"/>
              <a:gd name="connsiteY14" fmla="*/ 4265429 h 6214533"/>
              <a:gd name="connsiteX15" fmla="*/ 3777025 w 3777025"/>
              <a:gd name="connsiteY15" fmla="*/ 4830387 h 6214533"/>
              <a:gd name="connsiteX16" fmla="*/ 3777025 w 3777025"/>
              <a:gd name="connsiteY16" fmla="*/ 5271054 h 6214533"/>
              <a:gd name="connsiteX17" fmla="*/ 3777025 w 3777025"/>
              <a:gd name="connsiteY17" fmla="*/ 6214533 h 6214533"/>
              <a:gd name="connsiteX18" fmla="*/ 3161910 w 3777025"/>
              <a:gd name="connsiteY18" fmla="*/ 6214533 h 6214533"/>
              <a:gd name="connsiteX19" fmla="*/ 2622335 w 3777025"/>
              <a:gd name="connsiteY19" fmla="*/ 6214533 h 6214533"/>
              <a:gd name="connsiteX20" fmla="*/ 2082759 w 3777025"/>
              <a:gd name="connsiteY20" fmla="*/ 6214533 h 6214533"/>
              <a:gd name="connsiteX21" fmla="*/ 1580955 w 3777025"/>
              <a:gd name="connsiteY21" fmla="*/ 6214533 h 6214533"/>
              <a:gd name="connsiteX22" fmla="*/ 1116920 w 3777025"/>
              <a:gd name="connsiteY22" fmla="*/ 6214533 h 6214533"/>
              <a:gd name="connsiteX23" fmla="*/ 652886 w 3777025"/>
              <a:gd name="connsiteY23" fmla="*/ 6214533 h 6214533"/>
              <a:gd name="connsiteX24" fmla="*/ 0 w 3777025"/>
              <a:gd name="connsiteY24" fmla="*/ 6214533 h 6214533"/>
              <a:gd name="connsiteX25" fmla="*/ 0 w 3777025"/>
              <a:gd name="connsiteY25" fmla="*/ 5773866 h 6214533"/>
              <a:gd name="connsiteX26" fmla="*/ 0 w 3777025"/>
              <a:gd name="connsiteY26" fmla="*/ 5333199 h 6214533"/>
              <a:gd name="connsiteX27" fmla="*/ 0 w 3777025"/>
              <a:gd name="connsiteY27" fmla="*/ 4892532 h 6214533"/>
              <a:gd name="connsiteX28" fmla="*/ 0 w 3777025"/>
              <a:gd name="connsiteY28" fmla="*/ 4265429 h 6214533"/>
              <a:gd name="connsiteX29" fmla="*/ 0 w 3777025"/>
              <a:gd name="connsiteY29" fmla="*/ 3700472 h 6214533"/>
              <a:gd name="connsiteX30" fmla="*/ 0 w 3777025"/>
              <a:gd name="connsiteY30" fmla="*/ 3135514 h 6214533"/>
              <a:gd name="connsiteX31" fmla="*/ 0 w 3777025"/>
              <a:gd name="connsiteY31" fmla="*/ 2632702 h 6214533"/>
              <a:gd name="connsiteX32" fmla="*/ 0 w 3777025"/>
              <a:gd name="connsiteY32" fmla="*/ 2192035 h 6214533"/>
              <a:gd name="connsiteX33" fmla="*/ 0 w 3777025"/>
              <a:gd name="connsiteY33" fmla="*/ 1627078 h 6214533"/>
              <a:gd name="connsiteX34" fmla="*/ 0 w 3777025"/>
              <a:gd name="connsiteY34" fmla="*/ 1186411 h 6214533"/>
              <a:gd name="connsiteX35" fmla="*/ 0 w 3777025"/>
              <a:gd name="connsiteY35" fmla="*/ 621453 h 6214533"/>
              <a:gd name="connsiteX36" fmla="*/ 0 w 3777025"/>
              <a:gd name="connsiteY36" fmla="*/ 0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777025" h="6214533" extrusionOk="0">
                <a:moveTo>
                  <a:pt x="0" y="0"/>
                </a:moveTo>
                <a:cubicBezTo>
                  <a:pt x="223282" y="-11851"/>
                  <a:pt x="293981" y="43300"/>
                  <a:pt x="577345" y="0"/>
                </a:cubicBezTo>
                <a:cubicBezTo>
                  <a:pt x="860709" y="-43300"/>
                  <a:pt x="844097" y="27151"/>
                  <a:pt x="1003609" y="0"/>
                </a:cubicBezTo>
                <a:cubicBezTo>
                  <a:pt x="1163121" y="-27151"/>
                  <a:pt x="1393286" y="18957"/>
                  <a:pt x="1543184" y="0"/>
                </a:cubicBezTo>
                <a:cubicBezTo>
                  <a:pt x="1693082" y="-18957"/>
                  <a:pt x="1957588" y="49829"/>
                  <a:pt x="2082759" y="0"/>
                </a:cubicBezTo>
                <a:cubicBezTo>
                  <a:pt x="2207931" y="-49829"/>
                  <a:pt x="2311358" y="14630"/>
                  <a:pt x="2509024" y="0"/>
                </a:cubicBezTo>
                <a:cubicBezTo>
                  <a:pt x="2706691" y="-14630"/>
                  <a:pt x="2728751" y="39977"/>
                  <a:pt x="2935288" y="0"/>
                </a:cubicBezTo>
                <a:cubicBezTo>
                  <a:pt x="3141825" y="-39977"/>
                  <a:pt x="3445607" y="22219"/>
                  <a:pt x="3777025" y="0"/>
                </a:cubicBezTo>
                <a:cubicBezTo>
                  <a:pt x="3799761" y="272597"/>
                  <a:pt x="3746664" y="469054"/>
                  <a:pt x="3777025" y="627103"/>
                </a:cubicBezTo>
                <a:cubicBezTo>
                  <a:pt x="3807386" y="785152"/>
                  <a:pt x="3772894" y="1168308"/>
                  <a:pt x="3777025" y="1316351"/>
                </a:cubicBezTo>
                <a:cubicBezTo>
                  <a:pt x="3781156" y="1464394"/>
                  <a:pt x="3745238" y="1656395"/>
                  <a:pt x="3777025" y="1881309"/>
                </a:cubicBezTo>
                <a:cubicBezTo>
                  <a:pt x="3808812" y="2106223"/>
                  <a:pt x="3748314" y="2365683"/>
                  <a:pt x="3777025" y="2508412"/>
                </a:cubicBezTo>
                <a:cubicBezTo>
                  <a:pt x="3805736" y="2651141"/>
                  <a:pt x="3776935" y="3023885"/>
                  <a:pt x="3777025" y="3197660"/>
                </a:cubicBezTo>
                <a:cubicBezTo>
                  <a:pt x="3777115" y="3371435"/>
                  <a:pt x="3742424" y="3415244"/>
                  <a:pt x="3777025" y="3576181"/>
                </a:cubicBezTo>
                <a:cubicBezTo>
                  <a:pt x="3811626" y="3737118"/>
                  <a:pt x="3728580" y="4049143"/>
                  <a:pt x="3777025" y="4265429"/>
                </a:cubicBezTo>
                <a:cubicBezTo>
                  <a:pt x="3825470" y="4481715"/>
                  <a:pt x="3718022" y="4586528"/>
                  <a:pt x="3777025" y="4830387"/>
                </a:cubicBezTo>
                <a:cubicBezTo>
                  <a:pt x="3836028" y="5074246"/>
                  <a:pt x="3727456" y="5138275"/>
                  <a:pt x="3777025" y="5271054"/>
                </a:cubicBezTo>
                <a:cubicBezTo>
                  <a:pt x="3826594" y="5403833"/>
                  <a:pt x="3687322" y="5927615"/>
                  <a:pt x="3777025" y="6214533"/>
                </a:cubicBezTo>
                <a:cubicBezTo>
                  <a:pt x="3486206" y="6233140"/>
                  <a:pt x="3432892" y="6170295"/>
                  <a:pt x="3161910" y="6214533"/>
                </a:cubicBezTo>
                <a:cubicBezTo>
                  <a:pt x="2890928" y="6258771"/>
                  <a:pt x="2880956" y="6151146"/>
                  <a:pt x="2622335" y="6214533"/>
                </a:cubicBezTo>
                <a:cubicBezTo>
                  <a:pt x="2363715" y="6277920"/>
                  <a:pt x="2326107" y="6196249"/>
                  <a:pt x="2082759" y="6214533"/>
                </a:cubicBezTo>
                <a:cubicBezTo>
                  <a:pt x="1839411" y="6232817"/>
                  <a:pt x="1818307" y="6188408"/>
                  <a:pt x="1580955" y="6214533"/>
                </a:cubicBezTo>
                <a:cubicBezTo>
                  <a:pt x="1343603" y="6240658"/>
                  <a:pt x="1302031" y="6173299"/>
                  <a:pt x="1116920" y="6214533"/>
                </a:cubicBezTo>
                <a:cubicBezTo>
                  <a:pt x="931809" y="6255767"/>
                  <a:pt x="831644" y="6171884"/>
                  <a:pt x="652886" y="6214533"/>
                </a:cubicBezTo>
                <a:cubicBezTo>
                  <a:pt x="474128" y="6257182"/>
                  <a:pt x="313784" y="6207285"/>
                  <a:pt x="0" y="6214533"/>
                </a:cubicBezTo>
                <a:cubicBezTo>
                  <a:pt x="-37041" y="6115410"/>
                  <a:pt x="34151" y="5866768"/>
                  <a:pt x="0" y="5773866"/>
                </a:cubicBezTo>
                <a:cubicBezTo>
                  <a:pt x="-34151" y="5680964"/>
                  <a:pt x="23229" y="5520876"/>
                  <a:pt x="0" y="5333199"/>
                </a:cubicBezTo>
                <a:cubicBezTo>
                  <a:pt x="-23229" y="5145522"/>
                  <a:pt x="16497" y="5032431"/>
                  <a:pt x="0" y="4892532"/>
                </a:cubicBezTo>
                <a:cubicBezTo>
                  <a:pt x="-16497" y="4752633"/>
                  <a:pt x="30079" y="4556737"/>
                  <a:pt x="0" y="4265429"/>
                </a:cubicBezTo>
                <a:cubicBezTo>
                  <a:pt x="-30079" y="3974121"/>
                  <a:pt x="54308" y="3905196"/>
                  <a:pt x="0" y="3700472"/>
                </a:cubicBezTo>
                <a:cubicBezTo>
                  <a:pt x="-54308" y="3495748"/>
                  <a:pt x="41293" y="3307062"/>
                  <a:pt x="0" y="3135514"/>
                </a:cubicBezTo>
                <a:cubicBezTo>
                  <a:pt x="-41293" y="2963966"/>
                  <a:pt x="20886" y="2801393"/>
                  <a:pt x="0" y="2632702"/>
                </a:cubicBezTo>
                <a:cubicBezTo>
                  <a:pt x="-20886" y="2464011"/>
                  <a:pt x="50137" y="2331310"/>
                  <a:pt x="0" y="2192035"/>
                </a:cubicBezTo>
                <a:cubicBezTo>
                  <a:pt x="-50137" y="2052760"/>
                  <a:pt x="50492" y="1749280"/>
                  <a:pt x="0" y="1627078"/>
                </a:cubicBezTo>
                <a:cubicBezTo>
                  <a:pt x="-50492" y="1504876"/>
                  <a:pt x="42834" y="1370190"/>
                  <a:pt x="0" y="1186411"/>
                </a:cubicBezTo>
                <a:cubicBezTo>
                  <a:pt x="-42834" y="1002632"/>
                  <a:pt x="20228" y="902645"/>
                  <a:pt x="0" y="621453"/>
                </a:cubicBezTo>
                <a:cubicBezTo>
                  <a:pt x="-20228" y="340261"/>
                  <a:pt x="63940" y="180927"/>
                  <a:pt x="0" y="0"/>
                </a:cubicBezTo>
                <a:close/>
              </a:path>
            </a:pathLst>
          </a:custGeom>
          <a:noFill/>
          <a:ln>
            <a:solidFill>
              <a:schemeClr val="tx1"/>
            </a:solidFill>
            <a:extLst>
              <a:ext uri="{C807C97D-BFC1-408E-A445-0C87EB9F89A2}">
                <ask:lineSketchStyleProps xmlns:ask="http://schemas.microsoft.com/office/drawing/2018/sketchyshapes" sd="2730889457">
                  <a:prstGeom prst="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pic>
        <p:nvPicPr>
          <p:cNvPr id="6148" name="Picture 4" descr="Terracotta kylix: eye-cup (drinking cup)">
            <a:extLst>
              <a:ext uri="{FF2B5EF4-FFF2-40B4-BE49-F238E27FC236}">
                <a16:creationId xmlns:a16="http://schemas.microsoft.com/office/drawing/2014/main" id="{74D6B62A-DEA0-4C89-A03A-3D2C34EEB6B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5337" r="26220" b="2"/>
          <a:stretch/>
        </p:blipFill>
        <p:spPr bwMode="auto">
          <a:xfrm>
            <a:off x="4184538" y="321732"/>
            <a:ext cx="3822924" cy="6214533"/>
          </a:xfrm>
          <a:custGeom>
            <a:avLst/>
            <a:gdLst>
              <a:gd name="connsiteX0" fmla="*/ 0 w 3822924"/>
              <a:gd name="connsiteY0" fmla="*/ 0 h 6214533"/>
              <a:gd name="connsiteX1" fmla="*/ 622590 w 3822924"/>
              <a:gd name="connsiteY1" fmla="*/ 0 h 6214533"/>
              <a:gd name="connsiteX2" fmla="*/ 1168722 w 3822924"/>
              <a:gd name="connsiteY2" fmla="*/ 0 h 6214533"/>
              <a:gd name="connsiteX3" fmla="*/ 1638396 w 3822924"/>
              <a:gd name="connsiteY3" fmla="*/ 0 h 6214533"/>
              <a:gd name="connsiteX4" fmla="*/ 2108070 w 3822924"/>
              <a:gd name="connsiteY4" fmla="*/ 0 h 6214533"/>
              <a:gd name="connsiteX5" fmla="*/ 2577743 w 3822924"/>
              <a:gd name="connsiteY5" fmla="*/ 0 h 6214533"/>
              <a:gd name="connsiteX6" fmla="*/ 3085646 w 3822924"/>
              <a:gd name="connsiteY6" fmla="*/ 0 h 6214533"/>
              <a:gd name="connsiteX7" fmla="*/ 3822924 w 3822924"/>
              <a:gd name="connsiteY7" fmla="*/ 0 h 6214533"/>
              <a:gd name="connsiteX8" fmla="*/ 3822924 w 3822924"/>
              <a:gd name="connsiteY8" fmla="*/ 564958 h 6214533"/>
              <a:gd name="connsiteX9" fmla="*/ 3822924 w 3822924"/>
              <a:gd name="connsiteY9" fmla="*/ 1129915 h 6214533"/>
              <a:gd name="connsiteX10" fmla="*/ 3822924 w 3822924"/>
              <a:gd name="connsiteY10" fmla="*/ 1570582 h 6214533"/>
              <a:gd name="connsiteX11" fmla="*/ 3822924 w 3822924"/>
              <a:gd name="connsiteY11" fmla="*/ 1949104 h 6214533"/>
              <a:gd name="connsiteX12" fmla="*/ 3822924 w 3822924"/>
              <a:gd name="connsiteY12" fmla="*/ 2389770 h 6214533"/>
              <a:gd name="connsiteX13" fmla="*/ 3822924 w 3822924"/>
              <a:gd name="connsiteY13" fmla="*/ 3079019 h 6214533"/>
              <a:gd name="connsiteX14" fmla="*/ 3822924 w 3822924"/>
              <a:gd name="connsiteY14" fmla="*/ 3581831 h 6214533"/>
              <a:gd name="connsiteX15" fmla="*/ 3822924 w 3822924"/>
              <a:gd name="connsiteY15" fmla="*/ 3960352 h 6214533"/>
              <a:gd name="connsiteX16" fmla="*/ 3822924 w 3822924"/>
              <a:gd name="connsiteY16" fmla="*/ 4649601 h 6214533"/>
              <a:gd name="connsiteX17" fmla="*/ 3822924 w 3822924"/>
              <a:gd name="connsiteY17" fmla="*/ 5090267 h 6214533"/>
              <a:gd name="connsiteX18" fmla="*/ 3822924 w 3822924"/>
              <a:gd name="connsiteY18" fmla="*/ 5468789 h 6214533"/>
              <a:gd name="connsiteX19" fmla="*/ 3822924 w 3822924"/>
              <a:gd name="connsiteY19" fmla="*/ 6214533 h 6214533"/>
              <a:gd name="connsiteX20" fmla="*/ 3315021 w 3822924"/>
              <a:gd name="connsiteY20" fmla="*/ 6214533 h 6214533"/>
              <a:gd name="connsiteX21" fmla="*/ 2807118 w 3822924"/>
              <a:gd name="connsiteY21" fmla="*/ 6214533 h 6214533"/>
              <a:gd name="connsiteX22" fmla="*/ 2337445 w 3822924"/>
              <a:gd name="connsiteY22" fmla="*/ 6214533 h 6214533"/>
              <a:gd name="connsiteX23" fmla="*/ 1791313 w 3822924"/>
              <a:gd name="connsiteY23" fmla="*/ 6214533 h 6214533"/>
              <a:gd name="connsiteX24" fmla="*/ 1321639 w 3822924"/>
              <a:gd name="connsiteY24" fmla="*/ 6214533 h 6214533"/>
              <a:gd name="connsiteX25" fmla="*/ 813737 w 3822924"/>
              <a:gd name="connsiteY25" fmla="*/ 6214533 h 6214533"/>
              <a:gd name="connsiteX26" fmla="*/ 0 w 3822924"/>
              <a:gd name="connsiteY26" fmla="*/ 6214533 h 6214533"/>
              <a:gd name="connsiteX27" fmla="*/ 0 w 3822924"/>
              <a:gd name="connsiteY27" fmla="*/ 5773866 h 6214533"/>
              <a:gd name="connsiteX28" fmla="*/ 0 w 3822924"/>
              <a:gd name="connsiteY28" fmla="*/ 5146763 h 6214533"/>
              <a:gd name="connsiteX29" fmla="*/ 0 w 3822924"/>
              <a:gd name="connsiteY29" fmla="*/ 4768242 h 6214533"/>
              <a:gd name="connsiteX30" fmla="*/ 0 w 3822924"/>
              <a:gd name="connsiteY30" fmla="*/ 4141139 h 6214533"/>
              <a:gd name="connsiteX31" fmla="*/ 0 w 3822924"/>
              <a:gd name="connsiteY31" fmla="*/ 3638327 h 6214533"/>
              <a:gd name="connsiteX32" fmla="*/ 0 w 3822924"/>
              <a:gd name="connsiteY32" fmla="*/ 3073369 h 6214533"/>
              <a:gd name="connsiteX33" fmla="*/ 0 w 3822924"/>
              <a:gd name="connsiteY33" fmla="*/ 2570557 h 6214533"/>
              <a:gd name="connsiteX34" fmla="*/ 0 w 3822924"/>
              <a:gd name="connsiteY34" fmla="*/ 2129890 h 6214533"/>
              <a:gd name="connsiteX35" fmla="*/ 0 w 3822924"/>
              <a:gd name="connsiteY35" fmla="*/ 1689223 h 6214533"/>
              <a:gd name="connsiteX36" fmla="*/ 0 w 3822924"/>
              <a:gd name="connsiteY36" fmla="*/ 999975 h 6214533"/>
              <a:gd name="connsiteX37" fmla="*/ 0 w 3822924"/>
              <a:gd name="connsiteY37" fmla="*/ 0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2924" h="6214533" extrusionOk="0">
                <a:moveTo>
                  <a:pt x="0" y="0"/>
                </a:moveTo>
                <a:cubicBezTo>
                  <a:pt x="194664" y="-44018"/>
                  <a:pt x="469129" y="22580"/>
                  <a:pt x="622590" y="0"/>
                </a:cubicBezTo>
                <a:cubicBezTo>
                  <a:pt x="776051" y="-22580"/>
                  <a:pt x="903240" y="55572"/>
                  <a:pt x="1168722" y="0"/>
                </a:cubicBezTo>
                <a:cubicBezTo>
                  <a:pt x="1434204" y="-55572"/>
                  <a:pt x="1468755" y="23323"/>
                  <a:pt x="1638396" y="0"/>
                </a:cubicBezTo>
                <a:cubicBezTo>
                  <a:pt x="1808037" y="-23323"/>
                  <a:pt x="1911141" y="50101"/>
                  <a:pt x="2108070" y="0"/>
                </a:cubicBezTo>
                <a:cubicBezTo>
                  <a:pt x="2304999" y="-50101"/>
                  <a:pt x="2453778" y="43322"/>
                  <a:pt x="2577743" y="0"/>
                </a:cubicBezTo>
                <a:cubicBezTo>
                  <a:pt x="2701708" y="-43322"/>
                  <a:pt x="2942172" y="13745"/>
                  <a:pt x="3085646" y="0"/>
                </a:cubicBezTo>
                <a:cubicBezTo>
                  <a:pt x="3229120" y="-13745"/>
                  <a:pt x="3473255" y="83301"/>
                  <a:pt x="3822924" y="0"/>
                </a:cubicBezTo>
                <a:cubicBezTo>
                  <a:pt x="3884322" y="219146"/>
                  <a:pt x="3786860" y="395077"/>
                  <a:pt x="3822924" y="564958"/>
                </a:cubicBezTo>
                <a:cubicBezTo>
                  <a:pt x="3858988" y="734839"/>
                  <a:pt x="3807988" y="957515"/>
                  <a:pt x="3822924" y="1129915"/>
                </a:cubicBezTo>
                <a:cubicBezTo>
                  <a:pt x="3837860" y="1302315"/>
                  <a:pt x="3803528" y="1460721"/>
                  <a:pt x="3822924" y="1570582"/>
                </a:cubicBezTo>
                <a:cubicBezTo>
                  <a:pt x="3842320" y="1680443"/>
                  <a:pt x="3808504" y="1805344"/>
                  <a:pt x="3822924" y="1949104"/>
                </a:cubicBezTo>
                <a:cubicBezTo>
                  <a:pt x="3837344" y="2092864"/>
                  <a:pt x="3805190" y="2204889"/>
                  <a:pt x="3822924" y="2389770"/>
                </a:cubicBezTo>
                <a:cubicBezTo>
                  <a:pt x="3840658" y="2574651"/>
                  <a:pt x="3791008" y="2854894"/>
                  <a:pt x="3822924" y="3079019"/>
                </a:cubicBezTo>
                <a:cubicBezTo>
                  <a:pt x="3854840" y="3303144"/>
                  <a:pt x="3794927" y="3462493"/>
                  <a:pt x="3822924" y="3581831"/>
                </a:cubicBezTo>
                <a:cubicBezTo>
                  <a:pt x="3850921" y="3701169"/>
                  <a:pt x="3798795" y="3775715"/>
                  <a:pt x="3822924" y="3960352"/>
                </a:cubicBezTo>
                <a:cubicBezTo>
                  <a:pt x="3847053" y="4144989"/>
                  <a:pt x="3800820" y="4339321"/>
                  <a:pt x="3822924" y="4649601"/>
                </a:cubicBezTo>
                <a:cubicBezTo>
                  <a:pt x="3845028" y="4959881"/>
                  <a:pt x="3803537" y="4944930"/>
                  <a:pt x="3822924" y="5090267"/>
                </a:cubicBezTo>
                <a:cubicBezTo>
                  <a:pt x="3842311" y="5235604"/>
                  <a:pt x="3797839" y="5389431"/>
                  <a:pt x="3822924" y="5468789"/>
                </a:cubicBezTo>
                <a:cubicBezTo>
                  <a:pt x="3848009" y="5548147"/>
                  <a:pt x="3782338" y="6023875"/>
                  <a:pt x="3822924" y="6214533"/>
                </a:cubicBezTo>
                <a:cubicBezTo>
                  <a:pt x="3666909" y="6235804"/>
                  <a:pt x="3470403" y="6174748"/>
                  <a:pt x="3315021" y="6214533"/>
                </a:cubicBezTo>
                <a:cubicBezTo>
                  <a:pt x="3159639" y="6254318"/>
                  <a:pt x="3038149" y="6159248"/>
                  <a:pt x="2807118" y="6214533"/>
                </a:cubicBezTo>
                <a:cubicBezTo>
                  <a:pt x="2576087" y="6269818"/>
                  <a:pt x="2565527" y="6205326"/>
                  <a:pt x="2337445" y="6214533"/>
                </a:cubicBezTo>
                <a:cubicBezTo>
                  <a:pt x="2109363" y="6223740"/>
                  <a:pt x="1967707" y="6157098"/>
                  <a:pt x="1791313" y="6214533"/>
                </a:cubicBezTo>
                <a:cubicBezTo>
                  <a:pt x="1614919" y="6271968"/>
                  <a:pt x="1458778" y="6205763"/>
                  <a:pt x="1321639" y="6214533"/>
                </a:cubicBezTo>
                <a:cubicBezTo>
                  <a:pt x="1184500" y="6223303"/>
                  <a:pt x="958996" y="6201076"/>
                  <a:pt x="813737" y="6214533"/>
                </a:cubicBezTo>
                <a:cubicBezTo>
                  <a:pt x="668478" y="6227990"/>
                  <a:pt x="179759" y="6203889"/>
                  <a:pt x="0" y="6214533"/>
                </a:cubicBezTo>
                <a:cubicBezTo>
                  <a:pt x="-12632" y="6088569"/>
                  <a:pt x="24824" y="5962684"/>
                  <a:pt x="0" y="5773866"/>
                </a:cubicBezTo>
                <a:cubicBezTo>
                  <a:pt x="-24824" y="5585048"/>
                  <a:pt x="34513" y="5303533"/>
                  <a:pt x="0" y="5146763"/>
                </a:cubicBezTo>
                <a:cubicBezTo>
                  <a:pt x="-34513" y="4989993"/>
                  <a:pt x="12177" y="4935655"/>
                  <a:pt x="0" y="4768242"/>
                </a:cubicBezTo>
                <a:cubicBezTo>
                  <a:pt x="-12177" y="4600829"/>
                  <a:pt x="28807" y="4334459"/>
                  <a:pt x="0" y="4141139"/>
                </a:cubicBezTo>
                <a:cubicBezTo>
                  <a:pt x="-28807" y="3947819"/>
                  <a:pt x="49054" y="3771870"/>
                  <a:pt x="0" y="3638327"/>
                </a:cubicBezTo>
                <a:cubicBezTo>
                  <a:pt x="-49054" y="3504784"/>
                  <a:pt x="15676" y="3209501"/>
                  <a:pt x="0" y="3073369"/>
                </a:cubicBezTo>
                <a:cubicBezTo>
                  <a:pt x="-15676" y="2937237"/>
                  <a:pt x="3954" y="2673785"/>
                  <a:pt x="0" y="2570557"/>
                </a:cubicBezTo>
                <a:cubicBezTo>
                  <a:pt x="-3954" y="2467329"/>
                  <a:pt x="27197" y="2222699"/>
                  <a:pt x="0" y="2129890"/>
                </a:cubicBezTo>
                <a:cubicBezTo>
                  <a:pt x="-27197" y="2037081"/>
                  <a:pt x="31473" y="1837684"/>
                  <a:pt x="0" y="1689223"/>
                </a:cubicBezTo>
                <a:cubicBezTo>
                  <a:pt x="-31473" y="1540762"/>
                  <a:pt x="16648" y="1245299"/>
                  <a:pt x="0" y="999975"/>
                </a:cubicBezTo>
                <a:cubicBezTo>
                  <a:pt x="-16648" y="754651"/>
                  <a:pt x="57563" y="260852"/>
                  <a:pt x="0" y="0"/>
                </a:cubicBezTo>
                <a:close/>
              </a:path>
            </a:pathLst>
          </a:custGeom>
          <a:noFill/>
          <a:ln>
            <a:solidFill>
              <a:schemeClr val="tx1"/>
            </a:solidFill>
            <a:extLst>
              <a:ext uri="{C807C97D-BFC1-408E-A445-0C87EB9F89A2}">
                <ask:lineSketchStyleProps xmlns:ask="http://schemas.microsoft.com/office/drawing/2018/sketchyshapes" sd="2287580446">
                  <a:prstGeom prst="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631AE4C-0B15-4621-A961-6FCD3002B1E3}"/>
              </a:ext>
            </a:extLst>
          </p:cNvPr>
          <p:cNvPicPr>
            <a:picLocks noChangeAspect="1"/>
          </p:cNvPicPr>
          <p:nvPr/>
        </p:nvPicPr>
        <p:blipFill rotWithShape="1">
          <a:blip r:embed="rId7"/>
          <a:srcRect l="25791" r="28559" b="-1"/>
          <a:stretch/>
        </p:blipFill>
        <p:spPr>
          <a:xfrm>
            <a:off x="8087672" y="321732"/>
            <a:ext cx="3782595" cy="6214533"/>
          </a:xfrm>
          <a:custGeom>
            <a:avLst/>
            <a:gdLst>
              <a:gd name="connsiteX0" fmla="*/ 0 w 3782595"/>
              <a:gd name="connsiteY0" fmla="*/ 0 h 6214533"/>
              <a:gd name="connsiteX1" fmla="*/ 578197 w 3782595"/>
              <a:gd name="connsiteY1" fmla="*/ 0 h 6214533"/>
              <a:gd name="connsiteX2" fmla="*/ 1194219 w 3782595"/>
              <a:gd name="connsiteY2" fmla="*/ 0 h 6214533"/>
              <a:gd name="connsiteX3" fmla="*/ 1658938 w 3782595"/>
              <a:gd name="connsiteY3" fmla="*/ 0 h 6214533"/>
              <a:gd name="connsiteX4" fmla="*/ 2085831 w 3782595"/>
              <a:gd name="connsiteY4" fmla="*/ 0 h 6214533"/>
              <a:gd name="connsiteX5" fmla="*/ 2588376 w 3782595"/>
              <a:gd name="connsiteY5" fmla="*/ 0 h 6214533"/>
              <a:gd name="connsiteX6" fmla="*/ 3053095 w 3782595"/>
              <a:gd name="connsiteY6" fmla="*/ 0 h 6214533"/>
              <a:gd name="connsiteX7" fmla="*/ 3782595 w 3782595"/>
              <a:gd name="connsiteY7" fmla="*/ 0 h 6214533"/>
              <a:gd name="connsiteX8" fmla="*/ 3782595 w 3782595"/>
              <a:gd name="connsiteY8" fmla="*/ 627103 h 6214533"/>
              <a:gd name="connsiteX9" fmla="*/ 3782595 w 3782595"/>
              <a:gd name="connsiteY9" fmla="*/ 1192060 h 6214533"/>
              <a:gd name="connsiteX10" fmla="*/ 3782595 w 3782595"/>
              <a:gd name="connsiteY10" fmla="*/ 1632727 h 6214533"/>
              <a:gd name="connsiteX11" fmla="*/ 3782595 w 3782595"/>
              <a:gd name="connsiteY11" fmla="*/ 2135540 h 6214533"/>
              <a:gd name="connsiteX12" fmla="*/ 3782595 w 3782595"/>
              <a:gd name="connsiteY12" fmla="*/ 2762642 h 6214533"/>
              <a:gd name="connsiteX13" fmla="*/ 3782595 w 3782595"/>
              <a:gd name="connsiteY13" fmla="*/ 3203309 h 6214533"/>
              <a:gd name="connsiteX14" fmla="*/ 3782595 w 3782595"/>
              <a:gd name="connsiteY14" fmla="*/ 3892557 h 6214533"/>
              <a:gd name="connsiteX15" fmla="*/ 3782595 w 3782595"/>
              <a:gd name="connsiteY15" fmla="*/ 4271079 h 6214533"/>
              <a:gd name="connsiteX16" fmla="*/ 3782595 w 3782595"/>
              <a:gd name="connsiteY16" fmla="*/ 4711746 h 6214533"/>
              <a:gd name="connsiteX17" fmla="*/ 3782595 w 3782595"/>
              <a:gd name="connsiteY17" fmla="*/ 5152413 h 6214533"/>
              <a:gd name="connsiteX18" fmla="*/ 3782595 w 3782595"/>
              <a:gd name="connsiteY18" fmla="*/ 6214533 h 6214533"/>
              <a:gd name="connsiteX19" fmla="*/ 3242224 w 3782595"/>
              <a:gd name="connsiteY19" fmla="*/ 6214533 h 6214533"/>
              <a:gd name="connsiteX20" fmla="*/ 2777505 w 3782595"/>
              <a:gd name="connsiteY20" fmla="*/ 6214533 h 6214533"/>
              <a:gd name="connsiteX21" fmla="*/ 2199309 w 3782595"/>
              <a:gd name="connsiteY21" fmla="*/ 6214533 h 6214533"/>
              <a:gd name="connsiteX22" fmla="*/ 1621112 w 3782595"/>
              <a:gd name="connsiteY22" fmla="*/ 6214533 h 6214533"/>
              <a:gd name="connsiteX23" fmla="*/ 1118567 w 3782595"/>
              <a:gd name="connsiteY23" fmla="*/ 6214533 h 6214533"/>
              <a:gd name="connsiteX24" fmla="*/ 502545 w 3782595"/>
              <a:gd name="connsiteY24" fmla="*/ 6214533 h 6214533"/>
              <a:gd name="connsiteX25" fmla="*/ 0 w 3782595"/>
              <a:gd name="connsiteY25" fmla="*/ 6214533 h 6214533"/>
              <a:gd name="connsiteX26" fmla="*/ 0 w 3782595"/>
              <a:gd name="connsiteY26" fmla="*/ 5525285 h 6214533"/>
              <a:gd name="connsiteX27" fmla="*/ 0 w 3782595"/>
              <a:gd name="connsiteY27" fmla="*/ 4836037 h 6214533"/>
              <a:gd name="connsiteX28" fmla="*/ 0 w 3782595"/>
              <a:gd name="connsiteY28" fmla="*/ 4333224 h 6214533"/>
              <a:gd name="connsiteX29" fmla="*/ 0 w 3782595"/>
              <a:gd name="connsiteY29" fmla="*/ 3643976 h 6214533"/>
              <a:gd name="connsiteX30" fmla="*/ 0 w 3782595"/>
              <a:gd name="connsiteY30" fmla="*/ 3016873 h 6214533"/>
              <a:gd name="connsiteX31" fmla="*/ 0 w 3782595"/>
              <a:gd name="connsiteY31" fmla="*/ 2327625 h 6214533"/>
              <a:gd name="connsiteX32" fmla="*/ 0 w 3782595"/>
              <a:gd name="connsiteY32" fmla="*/ 1762668 h 6214533"/>
              <a:gd name="connsiteX33" fmla="*/ 0 w 3782595"/>
              <a:gd name="connsiteY33" fmla="*/ 1259855 h 6214533"/>
              <a:gd name="connsiteX34" fmla="*/ 0 w 3782595"/>
              <a:gd name="connsiteY34" fmla="*/ 757043 h 6214533"/>
              <a:gd name="connsiteX35" fmla="*/ 0 w 3782595"/>
              <a:gd name="connsiteY35" fmla="*/ 0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782595" h="6214533" fill="none" extrusionOk="0">
                <a:moveTo>
                  <a:pt x="0" y="0"/>
                </a:moveTo>
                <a:cubicBezTo>
                  <a:pt x="131982" y="-22741"/>
                  <a:pt x="293676" y="10567"/>
                  <a:pt x="578197" y="0"/>
                </a:cubicBezTo>
                <a:cubicBezTo>
                  <a:pt x="862718" y="-10567"/>
                  <a:pt x="1053300" y="10712"/>
                  <a:pt x="1194219" y="0"/>
                </a:cubicBezTo>
                <a:cubicBezTo>
                  <a:pt x="1335138" y="-10712"/>
                  <a:pt x="1510412" y="12409"/>
                  <a:pt x="1658938" y="0"/>
                </a:cubicBezTo>
                <a:cubicBezTo>
                  <a:pt x="1807464" y="-12409"/>
                  <a:pt x="1966002" y="37587"/>
                  <a:pt x="2085831" y="0"/>
                </a:cubicBezTo>
                <a:cubicBezTo>
                  <a:pt x="2205660" y="-37587"/>
                  <a:pt x="2433709" y="27993"/>
                  <a:pt x="2588376" y="0"/>
                </a:cubicBezTo>
                <a:cubicBezTo>
                  <a:pt x="2743043" y="-27993"/>
                  <a:pt x="2887903" y="5085"/>
                  <a:pt x="3053095" y="0"/>
                </a:cubicBezTo>
                <a:cubicBezTo>
                  <a:pt x="3218287" y="-5085"/>
                  <a:pt x="3605508" y="11622"/>
                  <a:pt x="3782595" y="0"/>
                </a:cubicBezTo>
                <a:cubicBezTo>
                  <a:pt x="3834435" y="268257"/>
                  <a:pt x="3753878" y="399531"/>
                  <a:pt x="3782595" y="627103"/>
                </a:cubicBezTo>
                <a:cubicBezTo>
                  <a:pt x="3811312" y="854675"/>
                  <a:pt x="3739446" y="1033936"/>
                  <a:pt x="3782595" y="1192060"/>
                </a:cubicBezTo>
                <a:cubicBezTo>
                  <a:pt x="3825744" y="1350184"/>
                  <a:pt x="3746668" y="1424973"/>
                  <a:pt x="3782595" y="1632727"/>
                </a:cubicBezTo>
                <a:cubicBezTo>
                  <a:pt x="3818522" y="1840481"/>
                  <a:pt x="3782134" y="1897115"/>
                  <a:pt x="3782595" y="2135540"/>
                </a:cubicBezTo>
                <a:cubicBezTo>
                  <a:pt x="3783056" y="2373965"/>
                  <a:pt x="3771005" y="2486894"/>
                  <a:pt x="3782595" y="2762642"/>
                </a:cubicBezTo>
                <a:cubicBezTo>
                  <a:pt x="3794185" y="3038390"/>
                  <a:pt x="3759283" y="3081537"/>
                  <a:pt x="3782595" y="3203309"/>
                </a:cubicBezTo>
                <a:cubicBezTo>
                  <a:pt x="3805907" y="3325081"/>
                  <a:pt x="3705075" y="3736363"/>
                  <a:pt x="3782595" y="3892557"/>
                </a:cubicBezTo>
                <a:cubicBezTo>
                  <a:pt x="3860115" y="4048751"/>
                  <a:pt x="3765459" y="4132478"/>
                  <a:pt x="3782595" y="4271079"/>
                </a:cubicBezTo>
                <a:cubicBezTo>
                  <a:pt x="3799731" y="4409680"/>
                  <a:pt x="3761919" y="4594685"/>
                  <a:pt x="3782595" y="4711746"/>
                </a:cubicBezTo>
                <a:cubicBezTo>
                  <a:pt x="3803271" y="4828807"/>
                  <a:pt x="3753312" y="4944205"/>
                  <a:pt x="3782595" y="5152413"/>
                </a:cubicBezTo>
                <a:cubicBezTo>
                  <a:pt x="3811878" y="5360621"/>
                  <a:pt x="3698554" y="5761933"/>
                  <a:pt x="3782595" y="6214533"/>
                </a:cubicBezTo>
                <a:cubicBezTo>
                  <a:pt x="3534534" y="6242287"/>
                  <a:pt x="3483366" y="6191286"/>
                  <a:pt x="3242224" y="6214533"/>
                </a:cubicBezTo>
                <a:cubicBezTo>
                  <a:pt x="3001082" y="6237780"/>
                  <a:pt x="2915525" y="6205881"/>
                  <a:pt x="2777505" y="6214533"/>
                </a:cubicBezTo>
                <a:cubicBezTo>
                  <a:pt x="2639485" y="6223185"/>
                  <a:pt x="2328257" y="6196446"/>
                  <a:pt x="2199309" y="6214533"/>
                </a:cubicBezTo>
                <a:cubicBezTo>
                  <a:pt x="2070361" y="6232620"/>
                  <a:pt x="1885083" y="6184224"/>
                  <a:pt x="1621112" y="6214533"/>
                </a:cubicBezTo>
                <a:cubicBezTo>
                  <a:pt x="1357141" y="6244842"/>
                  <a:pt x="1239769" y="6173416"/>
                  <a:pt x="1118567" y="6214533"/>
                </a:cubicBezTo>
                <a:cubicBezTo>
                  <a:pt x="997366" y="6255650"/>
                  <a:pt x="780699" y="6192883"/>
                  <a:pt x="502545" y="6214533"/>
                </a:cubicBezTo>
                <a:cubicBezTo>
                  <a:pt x="224391" y="6236183"/>
                  <a:pt x="192536" y="6192762"/>
                  <a:pt x="0" y="6214533"/>
                </a:cubicBezTo>
                <a:cubicBezTo>
                  <a:pt x="-29685" y="6070595"/>
                  <a:pt x="25226" y="5840788"/>
                  <a:pt x="0" y="5525285"/>
                </a:cubicBezTo>
                <a:cubicBezTo>
                  <a:pt x="-25226" y="5209782"/>
                  <a:pt x="7503" y="5137978"/>
                  <a:pt x="0" y="4836037"/>
                </a:cubicBezTo>
                <a:cubicBezTo>
                  <a:pt x="-7503" y="4534096"/>
                  <a:pt x="48707" y="4476501"/>
                  <a:pt x="0" y="4333224"/>
                </a:cubicBezTo>
                <a:cubicBezTo>
                  <a:pt x="-48707" y="4189947"/>
                  <a:pt x="9300" y="3787314"/>
                  <a:pt x="0" y="3643976"/>
                </a:cubicBezTo>
                <a:cubicBezTo>
                  <a:pt x="-9300" y="3500638"/>
                  <a:pt x="70691" y="3166813"/>
                  <a:pt x="0" y="3016873"/>
                </a:cubicBezTo>
                <a:cubicBezTo>
                  <a:pt x="-70691" y="2866933"/>
                  <a:pt x="70149" y="2482597"/>
                  <a:pt x="0" y="2327625"/>
                </a:cubicBezTo>
                <a:cubicBezTo>
                  <a:pt x="-70149" y="2172653"/>
                  <a:pt x="52506" y="1882666"/>
                  <a:pt x="0" y="1762668"/>
                </a:cubicBezTo>
                <a:cubicBezTo>
                  <a:pt x="-52506" y="1642670"/>
                  <a:pt x="47670" y="1433232"/>
                  <a:pt x="0" y="1259855"/>
                </a:cubicBezTo>
                <a:cubicBezTo>
                  <a:pt x="-47670" y="1086478"/>
                  <a:pt x="37007" y="867076"/>
                  <a:pt x="0" y="757043"/>
                </a:cubicBezTo>
                <a:cubicBezTo>
                  <a:pt x="-37007" y="647010"/>
                  <a:pt x="29903" y="317950"/>
                  <a:pt x="0" y="0"/>
                </a:cubicBezTo>
                <a:close/>
              </a:path>
              <a:path w="3782595" h="6214533" stroke="0" extrusionOk="0">
                <a:moveTo>
                  <a:pt x="0" y="0"/>
                </a:moveTo>
                <a:cubicBezTo>
                  <a:pt x="186556" y="-16351"/>
                  <a:pt x="329506" y="467"/>
                  <a:pt x="540371" y="0"/>
                </a:cubicBezTo>
                <a:cubicBezTo>
                  <a:pt x="751236" y="-467"/>
                  <a:pt x="925337" y="14069"/>
                  <a:pt x="1156393" y="0"/>
                </a:cubicBezTo>
                <a:cubicBezTo>
                  <a:pt x="1387449" y="-14069"/>
                  <a:pt x="1480453" y="970"/>
                  <a:pt x="1621112" y="0"/>
                </a:cubicBezTo>
                <a:cubicBezTo>
                  <a:pt x="1761771" y="-970"/>
                  <a:pt x="1950473" y="23179"/>
                  <a:pt x="2085831" y="0"/>
                </a:cubicBezTo>
                <a:cubicBezTo>
                  <a:pt x="2221189" y="-23179"/>
                  <a:pt x="2404940" y="42345"/>
                  <a:pt x="2626202" y="0"/>
                </a:cubicBezTo>
                <a:cubicBezTo>
                  <a:pt x="2847464" y="-42345"/>
                  <a:pt x="2950227" y="27872"/>
                  <a:pt x="3242224" y="0"/>
                </a:cubicBezTo>
                <a:cubicBezTo>
                  <a:pt x="3534221" y="-27872"/>
                  <a:pt x="3632799" y="15156"/>
                  <a:pt x="3782595" y="0"/>
                </a:cubicBezTo>
                <a:cubicBezTo>
                  <a:pt x="3823776" y="146651"/>
                  <a:pt x="3770920" y="281281"/>
                  <a:pt x="3782595" y="378522"/>
                </a:cubicBezTo>
                <a:cubicBezTo>
                  <a:pt x="3794270" y="475763"/>
                  <a:pt x="3720201" y="699086"/>
                  <a:pt x="3782595" y="1005624"/>
                </a:cubicBezTo>
                <a:cubicBezTo>
                  <a:pt x="3844989" y="1312162"/>
                  <a:pt x="3728976" y="1489733"/>
                  <a:pt x="3782595" y="1694873"/>
                </a:cubicBezTo>
                <a:cubicBezTo>
                  <a:pt x="3836214" y="1900013"/>
                  <a:pt x="3722735" y="2009296"/>
                  <a:pt x="3782595" y="2321976"/>
                </a:cubicBezTo>
                <a:cubicBezTo>
                  <a:pt x="3842455" y="2634656"/>
                  <a:pt x="3778895" y="2705272"/>
                  <a:pt x="3782595" y="2886933"/>
                </a:cubicBezTo>
                <a:cubicBezTo>
                  <a:pt x="3786295" y="3068594"/>
                  <a:pt x="3763036" y="3277192"/>
                  <a:pt x="3782595" y="3389745"/>
                </a:cubicBezTo>
                <a:cubicBezTo>
                  <a:pt x="3802154" y="3502298"/>
                  <a:pt x="3712553" y="3834459"/>
                  <a:pt x="3782595" y="4078993"/>
                </a:cubicBezTo>
                <a:cubicBezTo>
                  <a:pt x="3852637" y="4323527"/>
                  <a:pt x="3762645" y="4331326"/>
                  <a:pt x="3782595" y="4519660"/>
                </a:cubicBezTo>
                <a:cubicBezTo>
                  <a:pt x="3802545" y="4707994"/>
                  <a:pt x="3746428" y="4712500"/>
                  <a:pt x="3782595" y="4898182"/>
                </a:cubicBezTo>
                <a:cubicBezTo>
                  <a:pt x="3818762" y="5083864"/>
                  <a:pt x="3775365" y="5159446"/>
                  <a:pt x="3782595" y="5276703"/>
                </a:cubicBezTo>
                <a:cubicBezTo>
                  <a:pt x="3789825" y="5393960"/>
                  <a:pt x="3700902" y="5842020"/>
                  <a:pt x="3782595" y="6214533"/>
                </a:cubicBezTo>
                <a:cubicBezTo>
                  <a:pt x="3554376" y="6259002"/>
                  <a:pt x="3491081" y="6200573"/>
                  <a:pt x="3280050" y="6214533"/>
                </a:cubicBezTo>
                <a:cubicBezTo>
                  <a:pt x="3069019" y="6228493"/>
                  <a:pt x="3015910" y="6194764"/>
                  <a:pt x="2777505" y="6214533"/>
                </a:cubicBezTo>
                <a:cubicBezTo>
                  <a:pt x="2539100" y="6234302"/>
                  <a:pt x="2470900" y="6185578"/>
                  <a:pt x="2237135" y="6214533"/>
                </a:cubicBezTo>
                <a:cubicBezTo>
                  <a:pt x="2003370" y="6243488"/>
                  <a:pt x="1942709" y="6187149"/>
                  <a:pt x="1734590" y="6214533"/>
                </a:cubicBezTo>
                <a:cubicBezTo>
                  <a:pt x="1526471" y="6241917"/>
                  <a:pt x="1451365" y="6212836"/>
                  <a:pt x="1232045" y="6214533"/>
                </a:cubicBezTo>
                <a:cubicBezTo>
                  <a:pt x="1012725" y="6216230"/>
                  <a:pt x="935440" y="6195384"/>
                  <a:pt x="729500" y="6214533"/>
                </a:cubicBezTo>
                <a:cubicBezTo>
                  <a:pt x="523561" y="6233682"/>
                  <a:pt x="199019" y="6127926"/>
                  <a:pt x="0" y="6214533"/>
                </a:cubicBezTo>
                <a:cubicBezTo>
                  <a:pt x="-9624" y="6005550"/>
                  <a:pt x="26029" y="5867020"/>
                  <a:pt x="0" y="5649575"/>
                </a:cubicBezTo>
                <a:cubicBezTo>
                  <a:pt x="-26029" y="5432130"/>
                  <a:pt x="17004" y="5243158"/>
                  <a:pt x="0" y="4960327"/>
                </a:cubicBezTo>
                <a:cubicBezTo>
                  <a:pt x="-17004" y="4677496"/>
                  <a:pt x="9274" y="4704047"/>
                  <a:pt x="0" y="4519660"/>
                </a:cubicBezTo>
                <a:cubicBezTo>
                  <a:pt x="-9274" y="4335273"/>
                  <a:pt x="4486" y="4117183"/>
                  <a:pt x="0" y="3954703"/>
                </a:cubicBezTo>
                <a:cubicBezTo>
                  <a:pt x="-4486" y="3792223"/>
                  <a:pt x="6012" y="3624785"/>
                  <a:pt x="0" y="3451891"/>
                </a:cubicBezTo>
                <a:cubicBezTo>
                  <a:pt x="-6012" y="3278997"/>
                  <a:pt x="26376" y="3197313"/>
                  <a:pt x="0" y="3073369"/>
                </a:cubicBezTo>
                <a:cubicBezTo>
                  <a:pt x="-26376" y="2949425"/>
                  <a:pt x="44745" y="2880593"/>
                  <a:pt x="0" y="2694847"/>
                </a:cubicBezTo>
                <a:cubicBezTo>
                  <a:pt x="-44745" y="2509101"/>
                  <a:pt x="59290" y="2203046"/>
                  <a:pt x="0" y="2005599"/>
                </a:cubicBezTo>
                <a:cubicBezTo>
                  <a:pt x="-59290" y="1808152"/>
                  <a:pt x="47485" y="1591960"/>
                  <a:pt x="0" y="1440642"/>
                </a:cubicBezTo>
                <a:cubicBezTo>
                  <a:pt x="-47485" y="1289324"/>
                  <a:pt x="52786" y="1112056"/>
                  <a:pt x="0" y="937830"/>
                </a:cubicBezTo>
                <a:cubicBezTo>
                  <a:pt x="-52786" y="763604"/>
                  <a:pt x="18974" y="640226"/>
                  <a:pt x="0" y="559308"/>
                </a:cubicBezTo>
                <a:cubicBezTo>
                  <a:pt x="-18974" y="478390"/>
                  <a:pt x="19220" y="259284"/>
                  <a:pt x="0" y="0"/>
                </a:cubicBezTo>
                <a:close/>
              </a:path>
            </a:pathLst>
          </a:custGeom>
          <a:ln>
            <a:solidFill>
              <a:schemeClr val="tx1"/>
            </a:solidFill>
            <a:extLst>
              <a:ext uri="{C807C97D-BFC1-408E-A445-0C87EB9F89A2}">
                <ask:lineSketchStyleProps xmlns:ask="http://schemas.microsoft.com/office/drawing/2018/sketchyshapes" sd="1819642235">
                  <a:prstGeom prst="rect">
                    <a:avLst/>
                  </a:prstGeom>
                  <ask:type>
                    <ask:lineSketchScribble/>
                  </ask:type>
                </ask:lineSketchStyleProps>
              </a:ext>
            </a:extLst>
          </a:ln>
        </p:spPr>
      </p:pic>
      <p:pic>
        <p:nvPicPr>
          <p:cNvPr id="6" name="Audio 5">
            <a:hlinkClick r:id="" action="ppaction://media"/>
            <a:extLst>
              <a:ext uri="{FF2B5EF4-FFF2-40B4-BE49-F238E27FC236}">
                <a16:creationId xmlns:a16="http://schemas.microsoft.com/office/drawing/2014/main" id="{2AEC84C6-D1EF-4F2B-9923-2B7373C8C84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229394364"/>
      </p:ext>
    </p:extLst>
  </p:cSld>
  <p:clrMapOvr>
    <a:masterClrMapping/>
  </p:clrMapOvr>
  <mc:AlternateContent xmlns:mc="http://schemas.openxmlformats.org/markup-compatibility/2006">
    <mc:Choice xmlns:p14="http://schemas.microsoft.com/office/powerpoint/2010/main" Requires="p14">
      <p:transition spd="slow" p14:dur="2000" advTm="9188"/>
    </mc:Choice>
    <mc:Fallback>
      <p:transition spd="slow" advTm="9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0DE77-A0F2-4587-A814-AE3CF77B5C30}"/>
              </a:ext>
            </a:extLst>
          </p:cNvPr>
          <p:cNvSpPr>
            <a:spLocks noGrp="1"/>
          </p:cNvSpPr>
          <p:nvPr>
            <p:ph type="title"/>
          </p:nvPr>
        </p:nvSpPr>
        <p:spPr>
          <a:xfrm>
            <a:off x="838200" y="232117"/>
            <a:ext cx="10515600" cy="1325563"/>
          </a:xfrm>
        </p:spPr>
        <p:txBody>
          <a:bodyPr>
            <a:normAutofit/>
          </a:bodyPr>
          <a:lstStyle/>
          <a:p>
            <a:pPr algn="ctr"/>
            <a:r>
              <a:rPr lang="en-US" sz="5400" b="1" dirty="0">
                <a:latin typeface="Gabriola" panose="04040605051002020D02" pitchFamily="82" charset="0"/>
              </a:rPr>
              <a:t>Bibliography</a:t>
            </a:r>
          </a:p>
        </p:txBody>
      </p:sp>
      <p:sp>
        <p:nvSpPr>
          <p:cNvPr id="3" name="Content Placeholder 2">
            <a:extLst>
              <a:ext uri="{FF2B5EF4-FFF2-40B4-BE49-F238E27FC236}">
                <a16:creationId xmlns:a16="http://schemas.microsoft.com/office/drawing/2014/main" id="{6A54397E-EA5A-4793-B403-EFC30E787E1A}"/>
              </a:ext>
            </a:extLst>
          </p:cNvPr>
          <p:cNvSpPr>
            <a:spLocks noGrp="1"/>
          </p:cNvSpPr>
          <p:nvPr>
            <p:ph idx="1"/>
          </p:nvPr>
        </p:nvSpPr>
        <p:spPr>
          <a:xfrm>
            <a:off x="838200" y="1491175"/>
            <a:ext cx="10515600" cy="5134708"/>
          </a:xfrm>
        </p:spPr>
        <p:txBody>
          <a:bodyPr>
            <a:normAutofit fontScale="92500" lnSpcReduction="20000"/>
          </a:bodyPr>
          <a:lstStyle/>
          <a:p>
            <a:pPr marL="0" indent="0">
              <a:buNone/>
            </a:pPr>
            <a:r>
              <a:rPr lang="en-US" sz="2400" dirty="0">
                <a:latin typeface="Gabriola" panose="04040605051002020D02" pitchFamily="82" charset="0"/>
              </a:rPr>
              <a:t>Garcia, B., 2020. Medusa. </a:t>
            </a:r>
            <a:r>
              <a:rPr lang="en-US" sz="2400" i="1" dirty="0">
                <a:latin typeface="Gabriola" panose="04040605051002020D02" pitchFamily="82" charset="0"/>
              </a:rPr>
              <a:t>Ancient History Encyclopedia</a:t>
            </a:r>
            <a:r>
              <a:rPr lang="en-US" sz="2400" dirty="0">
                <a:latin typeface="Gabriola" panose="04040605051002020D02" pitchFamily="82" charset="0"/>
              </a:rPr>
              <a:t>. Available at: </a:t>
            </a:r>
          </a:p>
          <a:p>
            <a:pPr marL="0" indent="0">
              <a:buNone/>
            </a:pPr>
            <a:r>
              <a:rPr lang="en-US" sz="2400" dirty="0">
                <a:latin typeface="Gabriola" panose="04040605051002020D02" pitchFamily="82" charset="0"/>
              </a:rPr>
              <a:t>	https://www.ancient.eu/Medusa/ [Accessed June 12, 2020].</a:t>
            </a:r>
          </a:p>
          <a:p>
            <a:pPr marL="0" indent="0">
              <a:buNone/>
            </a:pPr>
            <a:r>
              <a:rPr lang="en-US" sz="2400" dirty="0">
                <a:latin typeface="Gabriola" panose="04040605051002020D02" pitchFamily="82" charset="0"/>
              </a:rPr>
              <a:t>Glennon, M., 2017. </a:t>
            </a:r>
            <a:r>
              <a:rPr lang="en-US" sz="2400" i="1" dirty="0">
                <a:latin typeface="Gabriola" panose="04040605051002020D02" pitchFamily="82" charset="0"/>
              </a:rPr>
              <a:t>metmuseum.org</a:t>
            </a:r>
            <a:r>
              <a:rPr lang="en-US" sz="2400" dirty="0">
                <a:latin typeface="Gabriola" panose="04040605051002020D02" pitchFamily="82" charset="0"/>
              </a:rPr>
              <a:t>. Available at: https://www.metmuseum.org/toah/hd/medu/hd_medu.htm </a:t>
            </a:r>
          </a:p>
          <a:p>
            <a:pPr marL="0" indent="0">
              <a:buNone/>
            </a:pPr>
            <a:r>
              <a:rPr lang="en-US" sz="2400" dirty="0">
                <a:latin typeface="Gabriola" panose="04040605051002020D02" pitchFamily="82" charset="0"/>
              </a:rPr>
              <a:t>	[Accessed June 12, 2020].</a:t>
            </a:r>
          </a:p>
          <a:p>
            <a:pPr marL="0" indent="0">
              <a:buNone/>
            </a:pPr>
            <a:r>
              <a:rPr lang="en-US" sz="2400" dirty="0">
                <a:latin typeface="Gabriola" panose="04040605051002020D02" pitchFamily="82" charset="0"/>
              </a:rPr>
              <a:t>Mackinnon, C., 2017. Medusa and Her Sisters: The Gorgons. </a:t>
            </a:r>
            <a:r>
              <a:rPr lang="en-US" sz="2400" i="1" dirty="0">
                <a:latin typeface="Gabriola" panose="04040605051002020D02" pitchFamily="82" charset="0"/>
              </a:rPr>
              <a:t>Women in Antiquity</a:t>
            </a:r>
            <a:r>
              <a:rPr lang="en-US" sz="2400" dirty="0">
                <a:latin typeface="Gabriola" panose="04040605051002020D02" pitchFamily="82" charset="0"/>
              </a:rPr>
              <a:t>. Available at: 	https://womeninantiquity.wordpress.com/2017/03/31/thegorgons/ [Accessed June 10, 2020].</a:t>
            </a:r>
          </a:p>
          <a:p>
            <a:pPr marL="0" indent="0">
              <a:buNone/>
            </a:pPr>
            <a:r>
              <a:rPr lang="en-US" sz="2400" dirty="0">
                <a:latin typeface="Gabriola" panose="04040605051002020D02" pitchFamily="82" charset="0"/>
              </a:rPr>
              <a:t>Anon, Medusa :: The Real Story of the Snake-Haired Gorgon. </a:t>
            </a:r>
            <a:r>
              <a:rPr lang="en-US" sz="2400" i="1" dirty="0">
                <a:latin typeface="Gabriola" panose="04040605051002020D02" pitchFamily="82" charset="0"/>
              </a:rPr>
              <a:t>Greek Mythology</a:t>
            </a:r>
            <a:r>
              <a:rPr lang="en-US" sz="2400" dirty="0">
                <a:latin typeface="Gabriola" panose="04040605051002020D02" pitchFamily="82" charset="0"/>
              </a:rPr>
              <a:t>. Available at: 	https://www.greekmythology.com/Myths/Creatures/Medusa/medusa.html [Accessed June 8, 2020].</a:t>
            </a:r>
          </a:p>
          <a:p>
            <a:pPr marL="0" indent="0">
              <a:buNone/>
            </a:pPr>
            <a:r>
              <a:rPr lang="en-US" sz="2400" dirty="0">
                <a:latin typeface="Gabriola" panose="04040605051002020D02" pitchFamily="82" charset="0"/>
              </a:rPr>
              <a:t>Meier, A. et al., 2018. The Beauty and Horror of Medusa, an Enduring Symbol of Women’s Power. </a:t>
            </a:r>
            <a:r>
              <a:rPr lang="en-US" sz="2400" i="1" dirty="0">
                <a:latin typeface="Gabriola" panose="04040605051002020D02" pitchFamily="82" charset="0"/>
              </a:rPr>
              <a:t>Hyperallergic</a:t>
            </a:r>
            <a:r>
              <a:rPr lang="en-US" sz="2400" dirty="0">
                <a:latin typeface="Gabriola" panose="04040605051002020D02" pitchFamily="82" charset="0"/>
              </a:rPr>
              <a:t>. 	Available at: https://hyperallergic.com/432102/dangerous-beauty-medusa-in-classical-art-metropolitan-	museum/ [Accessed June 12, 2020].</a:t>
            </a:r>
          </a:p>
          <a:p>
            <a:pPr marL="0" indent="0">
              <a:buNone/>
            </a:pPr>
            <a:r>
              <a:rPr lang="en-US" sz="2400" dirty="0">
                <a:latin typeface="Gabriola" panose="04040605051002020D02" pitchFamily="82" charset="0"/>
              </a:rPr>
              <a:t>Rea, C., 2020. Medusa and the Gorgons: The Origins of the Legendary Tale. </a:t>
            </a:r>
            <a:r>
              <a:rPr lang="en-US" sz="2400" i="1" dirty="0">
                <a:latin typeface="Gabriola" panose="04040605051002020D02" pitchFamily="82" charset="0"/>
              </a:rPr>
              <a:t>War and Civilization</a:t>
            </a:r>
            <a:r>
              <a:rPr lang="en-US" sz="2400" dirty="0">
                <a:latin typeface="Gabriola" panose="04040605051002020D02" pitchFamily="82" charset="0"/>
              </a:rPr>
              <a:t>. Available at: 	http://www.camrea.org/2016/09/23/medusa-and-the-gorgons-the-origins-of-the-legendary-tale/ 	[Accessed June 8, 2020].</a:t>
            </a:r>
          </a:p>
          <a:p>
            <a:pPr marL="0" indent="0">
              <a:buNone/>
            </a:pPr>
            <a:r>
              <a:rPr lang="en-US" sz="2400" dirty="0">
                <a:latin typeface="Gabriola" panose="04040605051002020D02" pitchFamily="82" charset="0"/>
              </a:rPr>
              <a:t>The Editors of </a:t>
            </a:r>
            <a:r>
              <a:rPr lang="en-US" sz="2400" dirty="0" err="1">
                <a:latin typeface="Gabriola" panose="04040605051002020D02" pitchFamily="82" charset="0"/>
              </a:rPr>
              <a:t>Encyclopaedia</a:t>
            </a:r>
            <a:r>
              <a:rPr lang="en-US" sz="2400" dirty="0">
                <a:latin typeface="Gabriola" panose="04040605051002020D02" pitchFamily="82" charset="0"/>
              </a:rPr>
              <a:t> Britannica, 2020. Medusa. </a:t>
            </a:r>
            <a:r>
              <a:rPr lang="en-US" sz="2400" i="1" dirty="0" err="1">
                <a:latin typeface="Gabriola" panose="04040605051002020D02" pitchFamily="82" charset="0"/>
              </a:rPr>
              <a:t>Encyclopædia</a:t>
            </a:r>
            <a:r>
              <a:rPr lang="en-US" sz="2400" i="1" dirty="0">
                <a:latin typeface="Gabriola" panose="04040605051002020D02" pitchFamily="82" charset="0"/>
              </a:rPr>
              <a:t> Britannica</a:t>
            </a:r>
            <a:r>
              <a:rPr lang="en-US" sz="2400" dirty="0">
                <a:latin typeface="Gabriola" panose="04040605051002020D02" pitchFamily="82" charset="0"/>
              </a:rPr>
              <a:t>. Available at: 	https://www.britannica.com/topic/Medusa-Greek-mythology [Accessed June 10, 2020].</a:t>
            </a:r>
          </a:p>
          <a:p>
            <a:pPr marL="0" indent="0">
              <a:buNone/>
            </a:pPr>
            <a:endParaRPr lang="en-US" sz="2400" dirty="0">
              <a:latin typeface="Gabriola" panose="04040605051002020D02" pitchFamily="82" charset="0"/>
            </a:endParaRPr>
          </a:p>
        </p:txBody>
      </p:sp>
    </p:spTree>
    <p:extLst>
      <p:ext uri="{BB962C8B-B14F-4D97-AF65-F5344CB8AC3E}">
        <p14:creationId xmlns:p14="http://schemas.microsoft.com/office/powerpoint/2010/main" val="1103514924"/>
      </p:ext>
    </p:extLst>
  </p:cSld>
  <p:clrMapOvr>
    <a:masterClrMapping/>
  </p:clrMapOvr>
</p:sld>
</file>

<file path=ppt/theme/theme1.xml><?xml version="1.0" encoding="utf-8"?>
<a:theme xmlns:a="http://schemas.openxmlformats.org/drawingml/2006/main" name="Office Them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TotalTime>
  <Words>1568</Words>
  <Application>Microsoft Office PowerPoint</Application>
  <PresentationFormat>Widescreen</PresentationFormat>
  <Paragraphs>47</Paragraphs>
  <Slides>12</Slides>
  <Notes>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Gabriola</vt:lpstr>
      <vt:lpstr>Office Theme</vt:lpstr>
      <vt:lpstr>Representations of Medusa by the Greek and Romans</vt:lpstr>
      <vt:lpstr>Medusa in Myth</vt:lpstr>
      <vt:lpstr>First Appearances of Medusa and the Gorgons in Greek and Roman Texts</vt:lpstr>
      <vt:lpstr>Mythic Origins of Medusa</vt:lpstr>
      <vt:lpstr>Medusa, Poseidon, and Athena’s Temple</vt:lpstr>
      <vt:lpstr>Medusa’s Transformation and Background</vt:lpstr>
      <vt:lpstr>Iconography of Medusa</vt:lpstr>
      <vt:lpstr>Medusa in Art</vt:lpstr>
      <vt:lpstr>Representations of Medusa in Ancient Art</vt:lpstr>
      <vt:lpstr>PowerPoint Presentation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Representations of Medusa by the Greek and Romans</dc:title>
  <dc:creator>Sadie G.</dc:creator>
  <cp:lastModifiedBy>Sadie G.</cp:lastModifiedBy>
  <cp:revision>4</cp:revision>
  <dcterms:created xsi:type="dcterms:W3CDTF">2020-06-12T21:29:07Z</dcterms:created>
  <dcterms:modified xsi:type="dcterms:W3CDTF">2020-06-12T22:45:04Z</dcterms:modified>
</cp:coreProperties>
</file>