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2.xml" ContentType="application/vnd.openxmlformats-officedocument.theme+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97" r:id="rId1"/>
    <p:sldMasterId id="2147484014" r:id="rId2"/>
    <p:sldMasterId id="2147484075" r:id="rId3"/>
  </p:sldMasterIdLst>
  <p:notesMasterIdLst>
    <p:notesMasterId r:id="rId16"/>
  </p:notesMasterIdLst>
  <p:handoutMasterIdLst>
    <p:handoutMasterId r:id="rId17"/>
  </p:handoutMasterIdLst>
  <p:sldIdLst>
    <p:sldId id="286" r:id="rId4"/>
    <p:sldId id="257" r:id="rId5"/>
    <p:sldId id="258" r:id="rId6"/>
    <p:sldId id="270" r:id="rId7"/>
    <p:sldId id="263" r:id="rId8"/>
    <p:sldId id="292" r:id="rId9"/>
    <p:sldId id="293" r:id="rId10"/>
    <p:sldId id="294" r:id="rId11"/>
    <p:sldId id="275" r:id="rId12"/>
    <p:sldId id="291" r:id="rId13"/>
    <p:sldId id="264" r:id="rId14"/>
    <p:sldId id="295" r:id="rId15"/>
  </p:sldIdLst>
  <p:sldSz cx="9144000" cy="6858000" type="screen4x3"/>
  <p:notesSz cx="6724650" cy="9774238"/>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66CC"/>
    <a:srgbClr val="FF00FF"/>
    <a:srgbClr val="CC0099"/>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71969" autoAdjust="0"/>
  </p:normalViewPr>
  <p:slideViewPr>
    <p:cSldViewPr>
      <p:cViewPr varScale="1">
        <p:scale>
          <a:sx n="52" d="100"/>
          <a:sy n="52" d="100"/>
        </p:scale>
        <p:origin x="1926" y="60"/>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5.xml"/><Relationship Id="rId13" Type="http://schemas.openxmlformats.org/officeDocument/2006/relationships/slide" Target="slides/slide10.xml"/><Relationship Id="rId18" Type="http://schemas.openxmlformats.org/officeDocument/2006/relationships/presProps" Target="presProps.xml"/><Relationship Id="rId3" Type="http://schemas.openxmlformats.org/officeDocument/2006/relationships/slideMaster" Target="slideMasters/slideMaster3.xml"/><Relationship Id="rId21" Type="http://schemas.openxmlformats.org/officeDocument/2006/relationships/tableStyles" Target="tableStyles.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handoutMaster" Target="handoutMasters/handoutMaster1.xml"/><Relationship Id="rId2" Type="http://schemas.openxmlformats.org/officeDocument/2006/relationships/slideMaster" Target="slideMasters/slideMaster2.xml"/><Relationship Id="rId16" Type="http://schemas.openxmlformats.org/officeDocument/2006/relationships/notesMaster" Target="notesMasters/notesMaster1.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5" Type="http://schemas.openxmlformats.org/officeDocument/2006/relationships/slide" Target="slides/slide2.xml"/><Relationship Id="rId15" Type="http://schemas.openxmlformats.org/officeDocument/2006/relationships/slide" Target="slides/slide12.xml"/><Relationship Id="rId10" Type="http://schemas.openxmlformats.org/officeDocument/2006/relationships/slide" Target="slides/slide7.xml"/><Relationship Id="rId19" Type="http://schemas.openxmlformats.org/officeDocument/2006/relationships/viewProps" Target="viewProps.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5.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2706" name="Rectangle 2">
            <a:extLst>
              <a:ext uri="{FF2B5EF4-FFF2-40B4-BE49-F238E27FC236}">
                <a16:creationId xmlns:a16="http://schemas.microsoft.com/office/drawing/2014/main" id="{089DA88B-F6C5-4B25-B3DC-8361B045063C}"/>
              </a:ext>
            </a:extLst>
          </p:cNvPr>
          <p:cNvSpPr>
            <a:spLocks noGrp="1" noChangeArrowheads="1"/>
          </p:cNvSpPr>
          <p:nvPr>
            <p:ph type="hdr" sz="quarter"/>
          </p:nvPr>
        </p:nvSpPr>
        <p:spPr bwMode="auto">
          <a:xfrm>
            <a:off x="0" y="0"/>
            <a:ext cx="2913063" cy="488950"/>
          </a:xfrm>
          <a:prstGeom prst="rect">
            <a:avLst/>
          </a:prstGeom>
          <a:noFill/>
          <a:ln>
            <a:noFill/>
          </a:ln>
          <a:effectLst/>
        </p:spPr>
        <p:txBody>
          <a:bodyPr vert="horz" wrap="square" lIns="91861" tIns="45930" rIns="91861" bIns="45930" numCol="1" anchor="t" anchorCtr="0" compatLnSpc="1">
            <a:prstTxWarp prst="textNoShape">
              <a:avLst/>
            </a:prstTxWarp>
          </a:bodyPr>
          <a:lstStyle>
            <a:lvl1pPr eaLnBrk="1" hangingPunct="1">
              <a:defRPr sz="1200"/>
            </a:lvl1pPr>
          </a:lstStyle>
          <a:p>
            <a:pPr>
              <a:defRPr/>
            </a:pPr>
            <a:endParaRPr lang="en-US" altLang="en-US"/>
          </a:p>
        </p:txBody>
      </p:sp>
      <p:sp>
        <p:nvSpPr>
          <p:cNvPr id="72707" name="Rectangle 3">
            <a:extLst>
              <a:ext uri="{FF2B5EF4-FFF2-40B4-BE49-F238E27FC236}">
                <a16:creationId xmlns:a16="http://schemas.microsoft.com/office/drawing/2014/main" id="{1E780031-E4CE-4219-8EB6-4FC07C6E178D}"/>
              </a:ext>
            </a:extLst>
          </p:cNvPr>
          <p:cNvSpPr>
            <a:spLocks noGrp="1" noChangeArrowheads="1"/>
          </p:cNvSpPr>
          <p:nvPr>
            <p:ph type="dt" sz="quarter" idx="1"/>
          </p:nvPr>
        </p:nvSpPr>
        <p:spPr bwMode="auto">
          <a:xfrm>
            <a:off x="3810000" y="0"/>
            <a:ext cx="2913063" cy="488950"/>
          </a:xfrm>
          <a:prstGeom prst="rect">
            <a:avLst/>
          </a:prstGeom>
          <a:noFill/>
          <a:ln>
            <a:noFill/>
          </a:ln>
          <a:effectLst/>
        </p:spPr>
        <p:txBody>
          <a:bodyPr vert="horz" wrap="square" lIns="91861" tIns="45930" rIns="91861" bIns="45930" numCol="1" anchor="t" anchorCtr="0" compatLnSpc="1">
            <a:prstTxWarp prst="textNoShape">
              <a:avLst/>
            </a:prstTxWarp>
          </a:bodyPr>
          <a:lstStyle>
            <a:lvl1pPr algn="r" eaLnBrk="1" hangingPunct="1">
              <a:defRPr sz="1200"/>
            </a:lvl1pPr>
          </a:lstStyle>
          <a:p>
            <a:pPr>
              <a:defRPr/>
            </a:pPr>
            <a:endParaRPr lang="en-US" altLang="en-US"/>
          </a:p>
        </p:txBody>
      </p:sp>
      <p:sp>
        <p:nvSpPr>
          <p:cNvPr id="72708" name="Rectangle 4">
            <a:extLst>
              <a:ext uri="{FF2B5EF4-FFF2-40B4-BE49-F238E27FC236}">
                <a16:creationId xmlns:a16="http://schemas.microsoft.com/office/drawing/2014/main" id="{1AE8C20E-F974-458A-906D-0AC276E78E06}"/>
              </a:ext>
            </a:extLst>
          </p:cNvPr>
          <p:cNvSpPr>
            <a:spLocks noGrp="1" noChangeArrowheads="1"/>
          </p:cNvSpPr>
          <p:nvPr>
            <p:ph type="ftr" sz="quarter" idx="2"/>
          </p:nvPr>
        </p:nvSpPr>
        <p:spPr bwMode="auto">
          <a:xfrm>
            <a:off x="0" y="9283700"/>
            <a:ext cx="2913063" cy="488950"/>
          </a:xfrm>
          <a:prstGeom prst="rect">
            <a:avLst/>
          </a:prstGeom>
          <a:noFill/>
          <a:ln>
            <a:noFill/>
          </a:ln>
          <a:effectLst/>
        </p:spPr>
        <p:txBody>
          <a:bodyPr vert="horz" wrap="square" lIns="91861" tIns="45930" rIns="91861" bIns="45930" numCol="1" anchor="b" anchorCtr="0" compatLnSpc="1">
            <a:prstTxWarp prst="textNoShape">
              <a:avLst/>
            </a:prstTxWarp>
          </a:bodyPr>
          <a:lstStyle>
            <a:lvl1pPr eaLnBrk="1" hangingPunct="1">
              <a:defRPr sz="1200"/>
            </a:lvl1pPr>
          </a:lstStyle>
          <a:p>
            <a:pPr>
              <a:defRPr/>
            </a:pPr>
            <a:endParaRPr lang="en-US" altLang="en-US"/>
          </a:p>
        </p:txBody>
      </p:sp>
      <p:sp>
        <p:nvSpPr>
          <p:cNvPr id="72709" name="Rectangle 5">
            <a:extLst>
              <a:ext uri="{FF2B5EF4-FFF2-40B4-BE49-F238E27FC236}">
                <a16:creationId xmlns:a16="http://schemas.microsoft.com/office/drawing/2014/main" id="{1C89438A-D51C-4258-944D-40C41187CDA6}"/>
              </a:ext>
            </a:extLst>
          </p:cNvPr>
          <p:cNvSpPr>
            <a:spLocks noGrp="1" noChangeArrowheads="1"/>
          </p:cNvSpPr>
          <p:nvPr>
            <p:ph type="sldNum" sz="quarter" idx="3"/>
          </p:nvPr>
        </p:nvSpPr>
        <p:spPr bwMode="auto">
          <a:xfrm>
            <a:off x="3810000" y="9283700"/>
            <a:ext cx="2913063" cy="488950"/>
          </a:xfrm>
          <a:prstGeom prst="rect">
            <a:avLst/>
          </a:prstGeom>
          <a:noFill/>
          <a:ln>
            <a:noFill/>
          </a:ln>
          <a:effectLst/>
        </p:spPr>
        <p:txBody>
          <a:bodyPr vert="horz" wrap="square" lIns="91861" tIns="45930" rIns="91861" bIns="45930" numCol="1" anchor="b" anchorCtr="0" compatLnSpc="1">
            <a:prstTxWarp prst="textNoShape">
              <a:avLst/>
            </a:prstTxWarp>
          </a:bodyPr>
          <a:lstStyle>
            <a:lvl1pPr algn="r" eaLnBrk="1" hangingPunct="1">
              <a:defRPr sz="1200"/>
            </a:lvl1pPr>
          </a:lstStyle>
          <a:p>
            <a:pPr>
              <a:defRPr/>
            </a:pPr>
            <a:fld id="{2012DA0E-EF08-47EA-8FEF-FBE1362FF38E}" type="slidenum">
              <a:rPr lang="en-US" altLang="en-US"/>
              <a:pPr>
                <a:defRPr/>
              </a:pPr>
              <a:t>‹#›</a:t>
            </a:fld>
            <a:endParaRPr lang="en-US"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5058" name="Rectangle 2">
            <a:extLst>
              <a:ext uri="{FF2B5EF4-FFF2-40B4-BE49-F238E27FC236}">
                <a16:creationId xmlns:a16="http://schemas.microsoft.com/office/drawing/2014/main" id="{2C59EEEF-B746-450D-BEF5-040CCA072996}"/>
              </a:ext>
            </a:extLst>
          </p:cNvPr>
          <p:cNvSpPr>
            <a:spLocks noGrp="1" noChangeArrowheads="1"/>
          </p:cNvSpPr>
          <p:nvPr>
            <p:ph type="hdr" sz="quarter"/>
          </p:nvPr>
        </p:nvSpPr>
        <p:spPr bwMode="auto">
          <a:xfrm>
            <a:off x="0" y="0"/>
            <a:ext cx="2913063" cy="488950"/>
          </a:xfrm>
          <a:prstGeom prst="rect">
            <a:avLst/>
          </a:prstGeom>
          <a:noFill/>
          <a:ln>
            <a:noFill/>
          </a:ln>
          <a:effectLst/>
        </p:spPr>
        <p:txBody>
          <a:bodyPr vert="horz" wrap="square" lIns="91861" tIns="45930" rIns="91861" bIns="45930" numCol="1" anchor="t" anchorCtr="0" compatLnSpc="1">
            <a:prstTxWarp prst="textNoShape">
              <a:avLst/>
            </a:prstTxWarp>
          </a:bodyPr>
          <a:lstStyle>
            <a:lvl1pPr eaLnBrk="1" hangingPunct="1">
              <a:defRPr sz="1200"/>
            </a:lvl1pPr>
          </a:lstStyle>
          <a:p>
            <a:pPr>
              <a:defRPr/>
            </a:pPr>
            <a:endParaRPr lang="en-US" altLang="en-US"/>
          </a:p>
        </p:txBody>
      </p:sp>
      <p:sp>
        <p:nvSpPr>
          <p:cNvPr id="45059" name="Rectangle 3">
            <a:extLst>
              <a:ext uri="{FF2B5EF4-FFF2-40B4-BE49-F238E27FC236}">
                <a16:creationId xmlns:a16="http://schemas.microsoft.com/office/drawing/2014/main" id="{9D5FA796-A208-4699-831F-FDBA15FD7647}"/>
              </a:ext>
            </a:extLst>
          </p:cNvPr>
          <p:cNvSpPr>
            <a:spLocks noGrp="1" noChangeArrowheads="1"/>
          </p:cNvSpPr>
          <p:nvPr>
            <p:ph type="dt" idx="1"/>
          </p:nvPr>
        </p:nvSpPr>
        <p:spPr bwMode="auto">
          <a:xfrm>
            <a:off x="3810000" y="0"/>
            <a:ext cx="2913063" cy="488950"/>
          </a:xfrm>
          <a:prstGeom prst="rect">
            <a:avLst/>
          </a:prstGeom>
          <a:noFill/>
          <a:ln>
            <a:noFill/>
          </a:ln>
          <a:effectLst/>
        </p:spPr>
        <p:txBody>
          <a:bodyPr vert="horz" wrap="square" lIns="91861" tIns="45930" rIns="91861" bIns="45930" numCol="1" anchor="t" anchorCtr="0" compatLnSpc="1">
            <a:prstTxWarp prst="textNoShape">
              <a:avLst/>
            </a:prstTxWarp>
          </a:bodyPr>
          <a:lstStyle>
            <a:lvl1pPr algn="r" eaLnBrk="1" hangingPunct="1">
              <a:defRPr sz="1200"/>
            </a:lvl1pPr>
          </a:lstStyle>
          <a:p>
            <a:pPr>
              <a:defRPr/>
            </a:pPr>
            <a:endParaRPr lang="en-US" altLang="en-US"/>
          </a:p>
        </p:txBody>
      </p:sp>
      <p:sp>
        <p:nvSpPr>
          <p:cNvPr id="4100" name="Rectangle 4">
            <a:extLst>
              <a:ext uri="{FF2B5EF4-FFF2-40B4-BE49-F238E27FC236}">
                <a16:creationId xmlns:a16="http://schemas.microsoft.com/office/drawing/2014/main" id="{3427938B-C8C1-49BA-B4B7-C5A0A6DE0936}"/>
              </a:ext>
            </a:extLst>
          </p:cNvPr>
          <p:cNvSpPr>
            <a:spLocks noGrp="1" noRot="1" noChangeAspect="1" noChangeArrowheads="1" noTextEdit="1"/>
          </p:cNvSpPr>
          <p:nvPr>
            <p:ph type="sldImg" idx="2"/>
          </p:nvPr>
        </p:nvSpPr>
        <p:spPr bwMode="auto">
          <a:xfrm>
            <a:off x="919163" y="733425"/>
            <a:ext cx="4886325" cy="3665538"/>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5061" name="Rectangle 5">
            <a:extLst>
              <a:ext uri="{FF2B5EF4-FFF2-40B4-BE49-F238E27FC236}">
                <a16:creationId xmlns:a16="http://schemas.microsoft.com/office/drawing/2014/main" id="{68CF7F6B-A3D7-4B0D-A9CE-780E95287120}"/>
              </a:ext>
            </a:extLst>
          </p:cNvPr>
          <p:cNvSpPr>
            <a:spLocks noGrp="1" noChangeArrowheads="1"/>
          </p:cNvSpPr>
          <p:nvPr>
            <p:ph type="body" sz="quarter" idx="3"/>
          </p:nvPr>
        </p:nvSpPr>
        <p:spPr bwMode="auto">
          <a:xfrm>
            <a:off x="671513" y="4641850"/>
            <a:ext cx="5381625" cy="4398963"/>
          </a:xfrm>
          <a:prstGeom prst="rect">
            <a:avLst/>
          </a:prstGeom>
          <a:noFill/>
          <a:ln>
            <a:noFill/>
          </a:ln>
          <a:effectLst/>
        </p:spPr>
        <p:txBody>
          <a:bodyPr vert="horz" wrap="square" lIns="91861" tIns="45930" rIns="91861" bIns="45930" numCol="1" anchor="t" anchorCtr="0" compatLnSpc="1">
            <a:prstTxWarp prst="textNoShape">
              <a:avLst/>
            </a:prstTxWarp>
          </a:bodyPr>
          <a:lstStyle/>
          <a:p>
            <a:pPr lvl="0"/>
            <a:r>
              <a:rPr lang="en-US" altLang="en-US" noProof="0"/>
              <a:t>Click to edit Master text styles</a:t>
            </a:r>
          </a:p>
          <a:p>
            <a:pPr lvl="1"/>
            <a:r>
              <a:rPr lang="en-US" altLang="en-US" noProof="0"/>
              <a:t>Second level</a:t>
            </a:r>
          </a:p>
          <a:p>
            <a:pPr lvl="2"/>
            <a:r>
              <a:rPr lang="en-US" altLang="en-US" noProof="0"/>
              <a:t>Third level</a:t>
            </a:r>
          </a:p>
          <a:p>
            <a:pPr lvl="3"/>
            <a:r>
              <a:rPr lang="en-US" altLang="en-US" noProof="0"/>
              <a:t>Fourth level</a:t>
            </a:r>
          </a:p>
          <a:p>
            <a:pPr lvl="4"/>
            <a:r>
              <a:rPr lang="en-US" altLang="en-US" noProof="0"/>
              <a:t>Fifth level</a:t>
            </a:r>
          </a:p>
        </p:txBody>
      </p:sp>
      <p:sp>
        <p:nvSpPr>
          <p:cNvPr id="45062" name="Rectangle 6">
            <a:extLst>
              <a:ext uri="{FF2B5EF4-FFF2-40B4-BE49-F238E27FC236}">
                <a16:creationId xmlns:a16="http://schemas.microsoft.com/office/drawing/2014/main" id="{8FD6A68E-5CC1-4936-88EE-84A12AA87FBA}"/>
              </a:ext>
            </a:extLst>
          </p:cNvPr>
          <p:cNvSpPr>
            <a:spLocks noGrp="1" noChangeArrowheads="1"/>
          </p:cNvSpPr>
          <p:nvPr>
            <p:ph type="ftr" sz="quarter" idx="4"/>
          </p:nvPr>
        </p:nvSpPr>
        <p:spPr bwMode="auto">
          <a:xfrm>
            <a:off x="0" y="9283700"/>
            <a:ext cx="2913063" cy="488950"/>
          </a:xfrm>
          <a:prstGeom prst="rect">
            <a:avLst/>
          </a:prstGeom>
          <a:noFill/>
          <a:ln>
            <a:noFill/>
          </a:ln>
          <a:effectLst/>
        </p:spPr>
        <p:txBody>
          <a:bodyPr vert="horz" wrap="square" lIns="91861" tIns="45930" rIns="91861" bIns="45930" numCol="1" anchor="b" anchorCtr="0" compatLnSpc="1">
            <a:prstTxWarp prst="textNoShape">
              <a:avLst/>
            </a:prstTxWarp>
          </a:bodyPr>
          <a:lstStyle>
            <a:lvl1pPr eaLnBrk="1" hangingPunct="1">
              <a:defRPr sz="1200"/>
            </a:lvl1pPr>
          </a:lstStyle>
          <a:p>
            <a:pPr>
              <a:defRPr/>
            </a:pPr>
            <a:endParaRPr lang="en-US" altLang="en-US"/>
          </a:p>
        </p:txBody>
      </p:sp>
      <p:sp>
        <p:nvSpPr>
          <p:cNvPr id="45063" name="Rectangle 7">
            <a:extLst>
              <a:ext uri="{FF2B5EF4-FFF2-40B4-BE49-F238E27FC236}">
                <a16:creationId xmlns:a16="http://schemas.microsoft.com/office/drawing/2014/main" id="{D0E76932-663A-4696-A356-E4A043CA726C}"/>
              </a:ext>
            </a:extLst>
          </p:cNvPr>
          <p:cNvSpPr>
            <a:spLocks noGrp="1" noChangeArrowheads="1"/>
          </p:cNvSpPr>
          <p:nvPr>
            <p:ph type="sldNum" sz="quarter" idx="5"/>
          </p:nvPr>
        </p:nvSpPr>
        <p:spPr bwMode="auto">
          <a:xfrm>
            <a:off x="3810000" y="9283700"/>
            <a:ext cx="2913063" cy="488950"/>
          </a:xfrm>
          <a:prstGeom prst="rect">
            <a:avLst/>
          </a:prstGeom>
          <a:noFill/>
          <a:ln>
            <a:noFill/>
          </a:ln>
          <a:effectLst/>
        </p:spPr>
        <p:txBody>
          <a:bodyPr vert="horz" wrap="square" lIns="91861" tIns="45930" rIns="91861" bIns="45930" numCol="1" anchor="b" anchorCtr="0" compatLnSpc="1">
            <a:prstTxWarp prst="textNoShape">
              <a:avLst/>
            </a:prstTxWarp>
          </a:bodyPr>
          <a:lstStyle>
            <a:lvl1pPr algn="r" eaLnBrk="1" hangingPunct="1">
              <a:defRPr sz="1200"/>
            </a:lvl1pPr>
          </a:lstStyle>
          <a:p>
            <a:pPr>
              <a:defRPr/>
            </a:pPr>
            <a:fld id="{01D72F3E-2662-4F08-800D-A9B691394B22}" type="slidenum">
              <a:rPr lang="en-US" altLang="en-US"/>
              <a:pPr>
                <a:defRPr/>
              </a:pPr>
              <a:t>‹#›</a:t>
            </a:fld>
            <a:endParaRPr lang="en-US"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pitchFamily="34" charset="0"/>
        <a:ea typeface="+mn-ea"/>
        <a:cs typeface="+mn-cs"/>
      </a:defRPr>
    </a:lvl1pPr>
    <a:lvl2pPr marL="457200" algn="l" rtl="0" eaLnBrk="0" fontAlgn="base" hangingPunct="0">
      <a:spcBef>
        <a:spcPct val="30000"/>
      </a:spcBef>
      <a:spcAft>
        <a:spcPct val="0"/>
      </a:spcAft>
      <a:defRPr sz="1200" kern="1200">
        <a:solidFill>
          <a:schemeClr val="tx1"/>
        </a:solidFill>
        <a:latin typeface="Arial" pitchFamily="34" charset="0"/>
        <a:ea typeface="+mn-ea"/>
        <a:cs typeface="+mn-cs"/>
      </a:defRPr>
    </a:lvl2pPr>
    <a:lvl3pPr marL="914400" algn="l" rtl="0" eaLnBrk="0" fontAlgn="base" hangingPunct="0">
      <a:spcBef>
        <a:spcPct val="30000"/>
      </a:spcBef>
      <a:spcAft>
        <a:spcPct val="0"/>
      </a:spcAft>
      <a:defRPr sz="1200" kern="1200">
        <a:solidFill>
          <a:schemeClr val="tx1"/>
        </a:solidFill>
        <a:latin typeface="Arial" pitchFamily="34" charset="0"/>
        <a:ea typeface="+mn-ea"/>
        <a:cs typeface="+mn-cs"/>
      </a:defRPr>
    </a:lvl3pPr>
    <a:lvl4pPr marL="1371600" algn="l" rtl="0" eaLnBrk="0" fontAlgn="base" hangingPunct="0">
      <a:spcBef>
        <a:spcPct val="30000"/>
      </a:spcBef>
      <a:spcAft>
        <a:spcPct val="0"/>
      </a:spcAft>
      <a:defRPr sz="1200" kern="1200">
        <a:solidFill>
          <a:schemeClr val="tx1"/>
        </a:solidFill>
        <a:latin typeface="Arial" pitchFamily="34" charset="0"/>
        <a:ea typeface="+mn-ea"/>
        <a:cs typeface="+mn-cs"/>
      </a:defRPr>
    </a:lvl4pPr>
    <a:lvl5pPr marL="1828800" algn="l" rtl="0" eaLnBrk="0" fontAlgn="base" hangingPunct="0">
      <a:spcBef>
        <a:spcPct val="30000"/>
      </a:spcBef>
      <a:spcAft>
        <a:spcPct val="0"/>
      </a:spcAft>
      <a:defRPr sz="1200" kern="1200">
        <a:solidFill>
          <a:schemeClr val="tx1"/>
        </a:solidFill>
        <a:latin typeface="Arial"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3" Type="http://schemas.openxmlformats.org/officeDocument/2006/relationships/hyperlink" Target="https://www.timeout.com/london/restaurants/best-ice-cream-in-london" TargetMode="External"/><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7">
            <a:extLst>
              <a:ext uri="{FF2B5EF4-FFF2-40B4-BE49-F238E27FC236}">
                <a16:creationId xmlns:a16="http://schemas.microsoft.com/office/drawing/2014/main" id="{4E236C93-B518-4977-809D-00B63019D682}"/>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0FC0960-A5C5-42FF-86CA-A9D558C92372}" type="slidenum">
              <a:rPr lang="en-US" altLang="en-US" smtClean="0"/>
              <a:pPr/>
              <a:t>2</a:t>
            </a:fld>
            <a:endParaRPr lang="en-US" altLang="en-US"/>
          </a:p>
        </p:txBody>
      </p:sp>
      <p:sp>
        <p:nvSpPr>
          <p:cNvPr id="8195" name="Rectangle 2">
            <a:extLst>
              <a:ext uri="{FF2B5EF4-FFF2-40B4-BE49-F238E27FC236}">
                <a16:creationId xmlns:a16="http://schemas.microsoft.com/office/drawing/2014/main" id="{33ED6CAD-A9AE-4BA0-9439-D6DEA805C8C3}"/>
              </a:ext>
            </a:extLst>
          </p:cNvPr>
          <p:cNvSpPr>
            <a:spLocks noGrp="1" noRot="1" noChangeAspect="1" noChangeArrowheads="1" noTextEdit="1"/>
          </p:cNvSpPr>
          <p:nvPr>
            <p:ph type="sldImg"/>
          </p:nvPr>
        </p:nvSpPr>
        <p:spPr>
          <a:ln/>
        </p:spPr>
      </p:sp>
      <p:sp>
        <p:nvSpPr>
          <p:cNvPr id="8196" name="Rectangle 3">
            <a:extLst>
              <a:ext uri="{FF2B5EF4-FFF2-40B4-BE49-F238E27FC236}">
                <a16:creationId xmlns:a16="http://schemas.microsoft.com/office/drawing/2014/main" id="{4597A8E7-74DD-4218-9F61-0FF429C5D87F}"/>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marR="0" lvl="0" indent="0" algn="l" defTabSz="914400" rtl="0" eaLnBrk="1" fontAlgn="base" latinLnBrk="0" hangingPunct="1">
              <a:lnSpc>
                <a:spcPct val="100000"/>
              </a:lnSpc>
              <a:spcBef>
                <a:spcPct val="30000"/>
              </a:spcBef>
              <a:spcAft>
                <a:spcPct val="0"/>
              </a:spcAft>
              <a:buClrTx/>
              <a:buSzTx/>
              <a:buFontTx/>
              <a:buNone/>
              <a:tabLst/>
              <a:defRPr/>
            </a:pPr>
            <a:r>
              <a:rPr lang="en-GB" sz="1800" dirty="0">
                <a:effectLst/>
                <a:latin typeface="Arial" panose="020B0604020202020204" pitchFamily="34" charset="0"/>
                <a:ea typeface="Calibri" panose="020F0502020204030204" pitchFamily="34" charset="0"/>
                <a:cs typeface="Times New Roman" panose="02020603050405020304" pitchFamily="18" charset="0"/>
              </a:rPr>
              <a:t>This business plan gives an overview of a planned businesses start-up that will be called Sweet Ice-Creams. The business will be selling ice-creams and will be located in London. </a:t>
            </a:r>
            <a:r>
              <a:rPr lang="en-US" sz="1800" kern="12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The main objective of the business is to cater the needs and  requirements of customers through offering them best quality ice creams, sweets and shakes.</a:t>
            </a:r>
            <a:r>
              <a:rPr lang="en-US" sz="1800" dirty="0">
                <a:effectLst/>
                <a:latin typeface="Arial" panose="020B0604020202020204" pitchFamily="34" charset="0"/>
                <a:ea typeface="Calibri" panose="020F0502020204030204" pitchFamily="34" charset="0"/>
                <a:cs typeface="Times New Roman" panose="02020603050405020304" pitchFamily="18" charset="0"/>
              </a:rPr>
              <a:t> </a:t>
            </a:r>
            <a:r>
              <a:rPr lang="en-GB" sz="1800" dirty="0">
                <a:effectLst/>
                <a:latin typeface="Arial" panose="020B0604020202020204" pitchFamily="34" charset="0"/>
                <a:ea typeface="Calibri" panose="020F0502020204030204" pitchFamily="34" charset="0"/>
                <a:cs typeface="Times New Roman" panose="02020603050405020304" pitchFamily="18" charset="0"/>
              </a:rPr>
              <a:t>A market audit is designed to determine factors that will affect the business. The plan will also describe customers and project the financial performance of the business. The vision of the businesses is to offer the best quality to customers.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eaLnBrk="1" hangingPunct="1"/>
            <a:endParaRPr lang="en-US" altLang="en-US"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7">
            <a:extLst>
              <a:ext uri="{FF2B5EF4-FFF2-40B4-BE49-F238E27FC236}">
                <a16:creationId xmlns:a16="http://schemas.microsoft.com/office/drawing/2014/main" id="{5059861E-42B4-4743-87AE-CBE3A38C8860}"/>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057CF3E9-A2A3-409F-A99E-FDE55D25CCC8}" type="slidenum">
              <a:rPr lang="en-US" altLang="en-US" smtClean="0"/>
              <a:pPr/>
              <a:t>3</a:t>
            </a:fld>
            <a:endParaRPr lang="en-US" altLang="en-US"/>
          </a:p>
        </p:txBody>
      </p:sp>
      <p:sp>
        <p:nvSpPr>
          <p:cNvPr id="10243" name="Rectangle 2">
            <a:extLst>
              <a:ext uri="{FF2B5EF4-FFF2-40B4-BE49-F238E27FC236}">
                <a16:creationId xmlns:a16="http://schemas.microsoft.com/office/drawing/2014/main" id="{D042F634-0B2F-4D79-88CA-28BC9B4D2A61}"/>
              </a:ext>
            </a:extLst>
          </p:cNvPr>
          <p:cNvSpPr>
            <a:spLocks noGrp="1" noRot="1" noChangeAspect="1" noChangeArrowheads="1" noTextEdit="1"/>
          </p:cNvSpPr>
          <p:nvPr>
            <p:ph type="sldImg"/>
          </p:nvPr>
        </p:nvSpPr>
        <p:spPr>
          <a:ln/>
        </p:spPr>
      </p:sp>
      <p:sp>
        <p:nvSpPr>
          <p:cNvPr id="10244" name="Rectangle 3">
            <a:extLst>
              <a:ext uri="{FF2B5EF4-FFF2-40B4-BE49-F238E27FC236}">
                <a16:creationId xmlns:a16="http://schemas.microsoft.com/office/drawing/2014/main" id="{E40F38C9-825F-4BE3-983F-D3232B69E883}"/>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sz="1200" dirty="0">
                <a:latin typeface="Times New Roman" panose="02020603050405020304" pitchFamily="18" charset="0"/>
              </a:rPr>
              <a:t>The idea behind starting this business was taking into consideration the needs of the people in order to fulfil their sweet cravings through offering them delicious and good quality ice creams, cakes and shakes </a:t>
            </a:r>
          </a:p>
          <a:p>
            <a:pPr algn="just">
              <a:lnSpc>
                <a:spcPct val="150000"/>
              </a:lnSpc>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During the Covid-19 pandemic, many food businesses performed poorly due to the lockdown measures put by the government and other individual measures such as social distancing that made people not visit physical restaurants regularly. However, businesses with multiple distribution channels were less affected by the pandemic. especially the combination of physical stores, and home delivery have been helping food businesses to sell more . This is an opportunity for ice cream and shakes businesses. During the Covid-19 pandemic, consumers became used to ordering food products online. Many consumers have been vaccinated and eating out has increased, especially now that the restrictions have been lifted</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	This business will explore these opportunities and establish a business. The business will be called Sweet Ice-Creams and will be located in London, UK. The business will offer quality and delicious ice creams, cakes and shakes. The business will be suitably located in a busy and populated street in London to attract many customers. The business will be operated in a rented space 500 </a:t>
            </a:r>
            <a:r>
              <a:rPr lang="en-GB" sz="1800" dirty="0" err="1">
                <a:effectLst/>
                <a:latin typeface="Arial" panose="020B0604020202020204" pitchFamily="34" charset="0"/>
                <a:ea typeface="Calibri" panose="020F0502020204030204" pitchFamily="34" charset="0"/>
                <a:cs typeface="Times New Roman" panose="02020603050405020304" pitchFamily="18" charset="0"/>
              </a:rPr>
              <a:t>sq</a:t>
            </a:r>
            <a:r>
              <a:rPr lang="en-GB" sz="1800" dirty="0">
                <a:effectLst/>
                <a:latin typeface="Arial" panose="020B0604020202020204" pitchFamily="34" charset="0"/>
                <a:ea typeface="Calibri" panose="020F0502020204030204" pitchFamily="34" charset="0"/>
                <a:cs typeface="Times New Roman" panose="02020603050405020304" pitchFamily="18" charset="0"/>
              </a:rPr>
              <a:t> ft. The space will have two floors. The ground floor will be used for preparation operations such as storing raw materials and making ice creams and shakes. There will be minimal furniture on the ground floor </a:t>
            </a:r>
            <a:r>
              <a:rPr lang="en-US" altLang="en-US" sz="1800" dirty="0">
                <a:latin typeface="Times New Roman" panose="02020603050405020304" pitchFamily="18" charset="0"/>
              </a:rPr>
              <a:t>placed for the purpose to provide the customers with sitting space and providing them good experience </a:t>
            </a:r>
            <a:r>
              <a:rPr lang="en-GB" sz="1800" dirty="0">
                <a:effectLst/>
                <a:latin typeface="Arial" panose="020B0604020202020204" pitchFamily="34" charset="0"/>
                <a:ea typeface="Calibri" panose="020F0502020204030204" pitchFamily="34" charset="0"/>
                <a:cs typeface="Times New Roman" panose="02020603050405020304" pitchFamily="18" charset="0"/>
              </a:rPr>
              <a:t>. The upper floor will purely be designed for customer service. There will be luxurious furniture where customers will be served ice creams and shakes. It will be designed to offer the best customer experience. The business will also have a website where customers will be making orders online. </a:t>
            </a:r>
          </a:p>
          <a:p>
            <a:pPr algn="just">
              <a:lnSpc>
                <a:spcPct val="150000"/>
              </a:lnSpc>
              <a:spcAft>
                <a:spcPts val="800"/>
              </a:spcAft>
            </a:pPr>
            <a:r>
              <a:rPr lang="en-US" altLang="en-US" sz="1800" dirty="0">
                <a:latin typeface="Times New Roman" panose="02020603050405020304" pitchFamily="18" charset="0"/>
              </a:rPr>
              <a:t>The major reason behind steeping into ice cream industry is rise or increase in demand for the premium ice creams which plays a very important role in driving the market growth.  In context to premium ice creams they have been a popular product when it comes to individual who are highly health conscious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eaLnBrk="1" hangingPunct="1"/>
            <a:endParaRPr lang="en-US" altLang="en-US"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7">
            <a:extLst>
              <a:ext uri="{FF2B5EF4-FFF2-40B4-BE49-F238E27FC236}">
                <a16:creationId xmlns:a16="http://schemas.microsoft.com/office/drawing/2014/main" id="{14D1E57E-8535-4AB3-A86F-4B35A27B3A58}"/>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14F7B14A-997E-4469-A90A-67D2C3E003FE}" type="slidenum">
              <a:rPr lang="en-US" altLang="en-US" smtClean="0"/>
              <a:pPr/>
              <a:t>4</a:t>
            </a:fld>
            <a:endParaRPr lang="en-US" altLang="en-US"/>
          </a:p>
        </p:txBody>
      </p:sp>
      <p:sp>
        <p:nvSpPr>
          <p:cNvPr id="12291" name="Rectangle 2">
            <a:extLst>
              <a:ext uri="{FF2B5EF4-FFF2-40B4-BE49-F238E27FC236}">
                <a16:creationId xmlns:a16="http://schemas.microsoft.com/office/drawing/2014/main" id="{461ECC3D-53DC-407B-971A-2F2F71FDD6C1}"/>
              </a:ext>
            </a:extLst>
          </p:cNvPr>
          <p:cNvSpPr>
            <a:spLocks noGrp="1" noRot="1" noChangeAspect="1" noChangeArrowheads="1" noTextEdit="1"/>
          </p:cNvSpPr>
          <p:nvPr>
            <p:ph type="sldImg"/>
          </p:nvPr>
        </p:nvSpPr>
        <p:spPr>
          <a:ln/>
        </p:spPr>
      </p:sp>
      <p:sp>
        <p:nvSpPr>
          <p:cNvPr id="12292" name="Rectangle 3">
            <a:extLst>
              <a:ext uri="{FF2B5EF4-FFF2-40B4-BE49-F238E27FC236}">
                <a16:creationId xmlns:a16="http://schemas.microsoft.com/office/drawing/2014/main" id="{7C4AA1CD-A67B-41B4-A13C-094D89099794}"/>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fontAlgn="base">
              <a:tabLst>
                <a:tab pos="723900" algn="l"/>
                <a:tab pos="1447800" algn="l"/>
                <a:tab pos="2171700" algn="l"/>
                <a:tab pos="2895600" algn="l"/>
                <a:tab pos="3619500" algn="l"/>
                <a:tab pos="4343400" algn="l"/>
                <a:tab pos="5067300" algn="l"/>
              </a:tabLst>
            </a:pPr>
            <a:r>
              <a:rPr lang="en-US" altLang="en-US" sz="1200" dirty="0">
                <a:latin typeface="Times New Roman" panose="02020603050405020304" pitchFamily="18" charset="0"/>
              </a:rPr>
              <a:t>The products of the Frozen ice-cream will provide delicious ice-creams at a cost effective price structure. </a:t>
            </a:r>
            <a:r>
              <a:rPr lang="en-GB" sz="1800" dirty="0">
                <a:effectLst/>
                <a:latin typeface="Arial" panose="020B0604020202020204" pitchFamily="34" charset="0"/>
                <a:ea typeface="Times New Roman" panose="02020603050405020304" pitchFamily="18" charset="0"/>
              </a:rPr>
              <a:t>The business will offer a wide range of ice cream flavours in different sizes. There will also be a variety of ice cream cakes and </a:t>
            </a:r>
            <a:r>
              <a:rPr lang="en-GB" sz="1800" dirty="0" err="1">
                <a:effectLst/>
                <a:latin typeface="Arial" panose="020B0604020202020204" pitchFamily="34" charset="0"/>
                <a:ea typeface="Times New Roman" panose="02020603050405020304" pitchFamily="18" charset="0"/>
              </a:rPr>
              <a:t>cheescakes</a:t>
            </a:r>
            <a:r>
              <a:rPr lang="en-GB" sz="1800" dirty="0">
                <a:effectLst/>
                <a:latin typeface="Arial" panose="020B0604020202020204" pitchFamily="34" charset="0"/>
                <a:ea typeface="Times New Roman" panose="02020603050405020304" pitchFamily="18" charset="0"/>
              </a:rPr>
              <a:t> for birthdays, events or just slices. The ice creams flavours will include butterscotch flavour, chocolate flavour, vanilla flavour,</a:t>
            </a:r>
            <a:r>
              <a:rPr lang="en-GB" sz="1800" b="1" i="1" kern="1200" dirty="0">
                <a:solidFill>
                  <a:srgbClr val="000000"/>
                </a:solidFill>
                <a:effectLst/>
                <a:latin typeface="Calibri" panose="020F0502020204030204" pitchFamily="34" charset="0"/>
                <a:ea typeface="Times New Roman" panose="02020603050405020304" pitchFamily="18" charset="0"/>
                <a:cs typeface="+mn-cs"/>
              </a:rPr>
              <a:t> </a:t>
            </a:r>
            <a:r>
              <a:rPr lang="en-GB" sz="1800" kern="1200" dirty="0">
                <a:solidFill>
                  <a:srgbClr val="000000"/>
                </a:solidFill>
                <a:effectLst/>
                <a:latin typeface="Arial" panose="020B0604020202020204" pitchFamily="34" charset="0"/>
                <a:ea typeface="Times New Roman" panose="02020603050405020304" pitchFamily="18" charset="0"/>
              </a:rPr>
              <a:t>honey pistachio flavoured</a:t>
            </a:r>
            <a:r>
              <a:rPr lang="en-GB" sz="1800" b="1" i="1" kern="1200" dirty="0">
                <a:solidFill>
                  <a:srgbClr val="000000"/>
                </a:solidFill>
                <a:effectLst/>
                <a:latin typeface="Calibri" panose="020F0502020204030204" pitchFamily="34" charset="0"/>
                <a:ea typeface="Times New Roman" panose="02020603050405020304" pitchFamily="18" charset="0"/>
                <a:cs typeface="+mn-cs"/>
              </a:rPr>
              <a:t> </a:t>
            </a:r>
            <a:r>
              <a:rPr lang="en-GB" sz="1800" kern="1200" dirty="0">
                <a:solidFill>
                  <a:srgbClr val="000000"/>
                </a:solidFill>
                <a:effectLst/>
                <a:latin typeface="Arial" panose="020B0604020202020204" pitchFamily="34" charset="0"/>
                <a:ea typeface="Times New Roman" panose="02020603050405020304" pitchFamily="18" charset="0"/>
              </a:rPr>
              <a:t>and</a:t>
            </a:r>
            <a:r>
              <a:rPr lang="en-GB" sz="1800" dirty="0">
                <a:effectLst/>
                <a:latin typeface="Arial" panose="020B0604020202020204" pitchFamily="34" charset="0"/>
                <a:ea typeface="Times New Roman" panose="02020603050405020304" pitchFamily="18" charset="0"/>
              </a:rPr>
              <a:t> ginger flavoured. The ice creams will be mixed with ingredients such as chocolate and strawberry to have natural flavours rather that artificial syrups that provide such flavours. Moreover, the Sweet Ice cream will also offer their potential customers a delicious range of ice cream flavours ranging from spicy mango raspberry to pomegranate sweet potato and Brazilian guava cheesecake flavoured ice cream. It will provide unique products in the industry as spicy mango raspberry will be a unique product in the industry. The Brazilian cheesecake will also be unique as it will introduce a new taste similar to that of a cheesecake with textures similar to that of Brazil cheesecakes. </a:t>
            </a:r>
            <a:r>
              <a:rPr lang="en-GB" sz="1800" kern="1200" dirty="0">
                <a:solidFill>
                  <a:srgbClr val="000000"/>
                </a:solidFill>
                <a:effectLst/>
                <a:latin typeface="Arial" panose="020B0604020202020204" pitchFamily="34" charset="0"/>
                <a:ea typeface="Times New Roman" panose="02020603050405020304" pitchFamily="18" charset="0"/>
              </a:rPr>
              <a:t>The company will provide also the less sugary ice-creams as well  as fruit flavoured ice-creams in order to satisfy effectively the needs of people as well as diabetic people present in the market.</a:t>
            </a:r>
            <a:r>
              <a:rPr lang="en-GB" sz="1800" dirty="0">
                <a:effectLst/>
                <a:latin typeface="Arial" panose="020B0604020202020204" pitchFamily="34" charset="0"/>
                <a:ea typeface="Times New Roman" panose="02020603050405020304" pitchFamily="18" charset="0"/>
              </a:rPr>
              <a:t> The sweet potato flavoured ice cream will be designed for the members of society that are health conscious as it will introduce the benefits of sweet potatoes in ice-creams. </a:t>
            </a:r>
            <a:endParaRPr lang="en-GB" sz="1800" dirty="0">
              <a:effectLst/>
              <a:latin typeface="Times New Roman" panose="02020603050405020304" pitchFamily="18" charset="0"/>
              <a:ea typeface="Times New Roman" panose="02020603050405020304" pitchFamily="18" charset="0"/>
            </a:endParaRPr>
          </a:p>
          <a:p>
            <a:pPr fontAlgn="base">
              <a:tabLst>
                <a:tab pos="723900" algn="l"/>
                <a:tab pos="1447800" algn="l"/>
                <a:tab pos="2171700" algn="l"/>
                <a:tab pos="2895600" algn="l"/>
                <a:tab pos="3619500" algn="l"/>
                <a:tab pos="4343400" algn="l"/>
                <a:tab pos="5067300" algn="l"/>
              </a:tabLst>
            </a:pPr>
            <a:r>
              <a:rPr lang="en-GB" sz="1800" kern="1200" dirty="0">
                <a:solidFill>
                  <a:srgbClr val="000000"/>
                </a:solidFill>
                <a:effectLst/>
                <a:latin typeface="Arial" panose="020B0604020202020204" pitchFamily="34"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eaLnBrk="1" hangingPunct="1"/>
            <a:endParaRPr lang="en-US" altLang="en-US"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7">
            <a:extLst>
              <a:ext uri="{FF2B5EF4-FFF2-40B4-BE49-F238E27FC236}">
                <a16:creationId xmlns:a16="http://schemas.microsoft.com/office/drawing/2014/main" id="{781C7D72-1E22-4214-8808-E7029F35F7F9}"/>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8229B351-2FAE-452C-865E-6A0936AB8154}" type="slidenum">
              <a:rPr lang="en-US" altLang="en-US" smtClean="0"/>
              <a:pPr/>
              <a:t>5</a:t>
            </a:fld>
            <a:endParaRPr lang="en-US" altLang="en-US"/>
          </a:p>
        </p:txBody>
      </p:sp>
      <p:sp>
        <p:nvSpPr>
          <p:cNvPr id="14339" name="Rectangle 2">
            <a:extLst>
              <a:ext uri="{FF2B5EF4-FFF2-40B4-BE49-F238E27FC236}">
                <a16:creationId xmlns:a16="http://schemas.microsoft.com/office/drawing/2014/main" id="{0A8D8873-72C0-496E-B8FF-10ECA6F279D0}"/>
              </a:ext>
            </a:extLst>
          </p:cNvPr>
          <p:cNvSpPr>
            <a:spLocks noGrp="1" noRot="1" noChangeAspect="1" noChangeArrowheads="1" noTextEdit="1"/>
          </p:cNvSpPr>
          <p:nvPr>
            <p:ph type="sldImg"/>
          </p:nvPr>
        </p:nvSpPr>
        <p:spPr>
          <a:ln/>
        </p:spPr>
      </p:sp>
      <p:sp>
        <p:nvSpPr>
          <p:cNvPr id="14340" name="Rectangle 3">
            <a:extLst>
              <a:ext uri="{FF2B5EF4-FFF2-40B4-BE49-F238E27FC236}">
                <a16:creationId xmlns:a16="http://schemas.microsoft.com/office/drawing/2014/main" id="{E7D7782B-61B9-4609-986D-B3783031FB77}"/>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150000"/>
              </a:lnSpc>
              <a:spcBef>
                <a:spcPts val="200"/>
              </a:spcBef>
            </a:pPr>
            <a:r>
              <a:rPr lang="en-GB" sz="1800" b="1" dirty="0">
                <a:effectLst/>
                <a:latin typeface="Arial" panose="020B0604020202020204" pitchFamily="34" charset="0"/>
                <a:ea typeface="Times New Roman" panose="02020603050405020304" pitchFamily="18" charset="0"/>
                <a:cs typeface="Arial" panose="020B0604020202020204" pitchFamily="34" charset="0"/>
              </a:rPr>
              <a:t>Competitors </a:t>
            </a:r>
            <a:endParaRPr lang="en-GB" sz="1800" b="1" dirty="0">
              <a:effectLst/>
              <a:latin typeface="Arial" panose="020B0604020202020204" pitchFamily="34" charset="0"/>
              <a:ea typeface="Times New Roman" panose="02020603050405020304" pitchFamily="18" charset="0"/>
              <a:cs typeface="Times New Roman" panose="02020603050405020304" pitchFamily="18" charset="0"/>
            </a:endParaRPr>
          </a:p>
          <a:p>
            <a:pPr algn="just">
              <a:lnSpc>
                <a:spcPct val="150000"/>
              </a:lnSpc>
              <a:spcAft>
                <a:spcPts val="800"/>
              </a:spcAft>
            </a:pPr>
            <a:r>
              <a:rPr lang="en-GB" sz="1800" b="1" dirty="0">
                <a:effectLst/>
                <a:latin typeface="Arial" panose="020B0604020202020204" pitchFamily="34" charset="0"/>
                <a:ea typeface="Calibri" panose="020F0502020204030204" pitchFamily="34" charset="0"/>
                <a:cs typeface="Times New Roman" panose="02020603050405020304" pitchFamily="18" charset="0"/>
              </a:rPr>
              <a:t>Porter’s Five Forces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b="1" dirty="0">
                <a:effectLst/>
                <a:latin typeface="Arial" panose="020B0604020202020204" pitchFamily="34" charset="0"/>
                <a:ea typeface="Calibri" panose="020F0502020204030204" pitchFamily="34" charset="0"/>
                <a:cs typeface="Times New Roman" panose="02020603050405020304" pitchFamily="18" charset="0"/>
              </a:rPr>
              <a:t>Competitive Rivalry: </a:t>
            </a:r>
            <a:r>
              <a:rPr lang="en-GB" sz="1800" dirty="0">
                <a:effectLst/>
                <a:latin typeface="Arial" panose="020B0604020202020204" pitchFamily="34" charset="0"/>
                <a:ea typeface="Calibri" panose="020F0502020204030204" pitchFamily="34" charset="0"/>
                <a:cs typeface="Times New Roman" panose="02020603050405020304" pitchFamily="18" charset="0"/>
              </a:rPr>
              <a:t>There is high competition due to a high number of competitors in the industry. Competitors in the market will be McDonald’s, </a:t>
            </a:r>
            <a:r>
              <a:rPr lang="en-GB" sz="1800" dirty="0" err="1">
                <a:effectLst/>
                <a:latin typeface="Arial" panose="020B0604020202020204" pitchFamily="34" charset="0"/>
                <a:ea typeface="Calibri" panose="020F0502020204030204" pitchFamily="34" charset="0"/>
                <a:cs typeface="Times New Roman" panose="02020603050405020304" pitchFamily="18" charset="0"/>
              </a:rPr>
              <a:t>Amarino</a:t>
            </a:r>
            <a:r>
              <a:rPr lang="en-GB" sz="1800" dirty="0">
                <a:effectLst/>
                <a:latin typeface="Arial" panose="020B0604020202020204" pitchFamily="34" charset="0"/>
                <a:ea typeface="Calibri" panose="020F0502020204030204" pitchFamily="34" charset="0"/>
                <a:cs typeface="Times New Roman" panose="02020603050405020304" pitchFamily="18" charset="0"/>
              </a:rPr>
              <a:t>, Chin </a:t>
            </a:r>
            <a:r>
              <a:rPr lang="en-GB" sz="1800" dirty="0" err="1">
                <a:effectLst/>
                <a:latin typeface="Arial" panose="020B0604020202020204" pitchFamily="34" charset="0"/>
                <a:ea typeface="Calibri" panose="020F0502020204030204" pitchFamily="34" charset="0"/>
                <a:cs typeface="Times New Roman" panose="02020603050405020304" pitchFamily="18" charset="0"/>
              </a:rPr>
              <a:t>Chin</a:t>
            </a:r>
            <a:r>
              <a:rPr lang="en-GB" sz="1800" dirty="0">
                <a:effectLst/>
                <a:latin typeface="Arial" panose="020B0604020202020204" pitchFamily="34" charset="0"/>
                <a:ea typeface="Calibri" panose="020F0502020204030204" pitchFamily="34" charset="0"/>
                <a:cs typeface="Times New Roman" panose="02020603050405020304" pitchFamily="18" charset="0"/>
              </a:rPr>
              <a:t> Dessert Club, </a:t>
            </a:r>
            <a:r>
              <a:rPr lang="en-GB" sz="1800" dirty="0" err="1">
                <a:effectLst/>
                <a:latin typeface="Arial" panose="020B0604020202020204" pitchFamily="34" charset="0"/>
                <a:ea typeface="Calibri" panose="020F0502020204030204" pitchFamily="34" charset="0"/>
                <a:cs typeface="Times New Roman" panose="02020603050405020304" pitchFamily="18" charset="0"/>
              </a:rPr>
              <a:t>Grom</a:t>
            </a:r>
            <a:r>
              <a:rPr lang="en-GB" sz="1800" dirty="0">
                <a:effectLst/>
                <a:latin typeface="Arial" panose="020B0604020202020204" pitchFamily="34" charset="0"/>
                <a:ea typeface="Calibri" panose="020F0502020204030204" pitchFamily="34" charset="0"/>
                <a:cs typeface="Times New Roman" panose="02020603050405020304" pitchFamily="18" charset="0"/>
              </a:rPr>
              <a:t>, </a:t>
            </a:r>
            <a:r>
              <a:rPr lang="en-GB" sz="1800" dirty="0" err="1">
                <a:effectLst/>
                <a:latin typeface="Arial" panose="020B0604020202020204" pitchFamily="34" charset="0"/>
                <a:ea typeface="Calibri" panose="020F0502020204030204" pitchFamily="34" charset="0"/>
                <a:cs typeface="Times New Roman" panose="02020603050405020304" pitchFamily="18" charset="0"/>
              </a:rPr>
              <a:t>Gelatorino</a:t>
            </a:r>
            <a:r>
              <a:rPr lang="en-GB" sz="1800" dirty="0">
                <a:effectLst/>
                <a:latin typeface="Arial" panose="020B0604020202020204" pitchFamily="34" charset="0"/>
                <a:ea typeface="Calibri" panose="020F0502020204030204" pitchFamily="34" charset="0"/>
                <a:cs typeface="Times New Roman" panose="02020603050405020304" pitchFamily="18" charset="0"/>
              </a:rPr>
              <a:t>, and La </a:t>
            </a:r>
            <a:r>
              <a:rPr lang="en-GB" sz="1800" dirty="0" err="1">
                <a:effectLst/>
                <a:latin typeface="Arial" panose="020B0604020202020204" pitchFamily="34" charset="0"/>
                <a:ea typeface="Calibri" panose="020F0502020204030204" pitchFamily="34" charset="0"/>
                <a:cs typeface="Times New Roman" panose="02020603050405020304" pitchFamily="18" charset="0"/>
              </a:rPr>
              <a:t>Gelatiera</a:t>
            </a:r>
            <a:r>
              <a:rPr lang="en-GB" sz="1800" dirty="0">
                <a:effectLst/>
                <a:latin typeface="Arial" panose="020B0604020202020204" pitchFamily="34" charset="0"/>
                <a:ea typeface="Calibri" panose="020F0502020204030204" pitchFamily="34" charset="0"/>
                <a:cs typeface="Times New Roman" panose="02020603050405020304" pitchFamily="18" charset="0"/>
              </a:rPr>
              <a:t> (Llyod, 2021). Due to high number of ice cream sellers, there is high competition in the market. However, the business will have a competitive advantage of having unique products and products that suit health conscious consumers such as pomegranate sweet potato and Brazilian guava cheesecake flavoured ice cream.</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b="1" dirty="0">
                <a:effectLst/>
                <a:latin typeface="Arial" panose="020B0604020202020204" pitchFamily="34" charset="0"/>
                <a:ea typeface="Calibri" panose="020F0502020204030204" pitchFamily="34" charset="0"/>
                <a:cs typeface="Times New Roman" panose="02020603050405020304" pitchFamily="18" charset="0"/>
              </a:rPr>
              <a:t>Threat of substitute products</a:t>
            </a:r>
            <a:r>
              <a:rPr lang="en-GB" sz="1800" dirty="0">
                <a:effectLst/>
                <a:latin typeface="Arial" panose="020B0604020202020204" pitchFamily="34" charset="0"/>
                <a:ea typeface="Calibri" panose="020F0502020204030204" pitchFamily="34" charset="0"/>
                <a:cs typeface="Times New Roman" panose="02020603050405020304" pitchFamily="18" charset="0"/>
              </a:rPr>
              <a:t>: This is a weak force as the fast-food industry can offer substitute products consumers can use in the place of ice creams (</a:t>
            </a:r>
            <a:r>
              <a:rPr lang="en-GB" sz="18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Erbas</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2019</a:t>
            </a:r>
            <a:r>
              <a:rPr lang="en-GB" sz="1800" dirty="0">
                <a:effectLst/>
                <a:latin typeface="Arial" panose="020B0604020202020204" pitchFamily="34" charset="0"/>
                <a:ea typeface="Calibri" panose="020F0502020204030204" pitchFamily="34" charset="0"/>
                <a:cs typeface="Times New Roman" panose="02020603050405020304" pitchFamily="18" charset="0"/>
              </a:rPr>
              <a:t>). However, fast-food products are considered to be unhealthy.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b="1" dirty="0">
                <a:effectLst/>
                <a:latin typeface="Arial" panose="020B0604020202020204" pitchFamily="34" charset="0"/>
                <a:ea typeface="Calibri" panose="020F0502020204030204" pitchFamily="34" charset="0"/>
                <a:cs typeface="Times New Roman" panose="02020603050405020304" pitchFamily="18" charset="0"/>
              </a:rPr>
              <a:t>Bargaining of power of buyers</a:t>
            </a:r>
            <a:r>
              <a:rPr lang="en-GB" sz="1800" dirty="0">
                <a:effectLst/>
                <a:latin typeface="Arial" panose="020B0604020202020204" pitchFamily="34" charset="0"/>
                <a:ea typeface="Calibri" panose="020F0502020204030204" pitchFamily="34" charset="0"/>
                <a:cs typeface="Times New Roman" panose="02020603050405020304" pitchFamily="18" charset="0"/>
              </a:rPr>
              <a:t>: This is a strong force. Buyers can easily shift to rivals businesses at low cost.</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b="1" dirty="0">
                <a:effectLst/>
                <a:latin typeface="Arial" panose="020B0604020202020204" pitchFamily="34" charset="0"/>
                <a:ea typeface="Calibri" panose="020F0502020204030204" pitchFamily="34" charset="0"/>
                <a:cs typeface="Times New Roman" panose="02020603050405020304" pitchFamily="18" charset="0"/>
              </a:rPr>
              <a:t>Bargaining of power of suppliers</a:t>
            </a:r>
            <a:r>
              <a:rPr lang="en-GB" sz="1800" dirty="0">
                <a:effectLst/>
                <a:latin typeface="Arial" panose="020B0604020202020204" pitchFamily="34" charset="0"/>
                <a:ea typeface="Calibri" panose="020F0502020204030204" pitchFamily="34" charset="0"/>
                <a:cs typeface="Times New Roman" panose="02020603050405020304" pitchFamily="18" charset="0"/>
              </a:rPr>
              <a:t>: This is a weak force. There are many suppliers and individual ice cream business can shift to the suppliers of choice without any cost (</a:t>
            </a:r>
            <a:r>
              <a:rPr lang="en-GB" sz="18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Erbas</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2019</a:t>
            </a:r>
            <a:r>
              <a:rPr lang="en-GB" sz="1800" dirty="0">
                <a:effectLst/>
                <a:latin typeface="Arial" panose="020B0604020202020204" pitchFamily="34" charset="0"/>
                <a:ea typeface="Calibri" panose="020F0502020204030204" pitchFamily="34" charset="0"/>
                <a:cs typeface="Times New Roman" panose="02020603050405020304" pitchFamily="18" charset="0"/>
              </a:rPr>
              <a:t>).</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b="1" dirty="0">
                <a:effectLst/>
                <a:latin typeface="Arial" panose="020B0604020202020204" pitchFamily="34" charset="0"/>
                <a:ea typeface="Calibri" panose="020F0502020204030204" pitchFamily="34" charset="0"/>
                <a:cs typeface="Times New Roman" panose="02020603050405020304" pitchFamily="18" charset="0"/>
              </a:rPr>
              <a:t>Threat of new entrants: </a:t>
            </a:r>
            <a:r>
              <a:rPr lang="en-GB" sz="1800" dirty="0">
                <a:effectLst/>
                <a:latin typeface="Arial" panose="020B0604020202020204" pitchFamily="34" charset="0"/>
                <a:ea typeface="Calibri" panose="020F0502020204030204" pitchFamily="34" charset="0"/>
                <a:cs typeface="Times New Roman" panose="02020603050405020304" pitchFamily="18" charset="0"/>
              </a:rPr>
              <a:t>This is a strong force. Low capital is required to start this business and there are few barriers.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eaLnBrk="1" hangingPunct="1"/>
            <a:endParaRPr lang="en-US" altLang="en-US" dirty="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7">
            <a:extLst>
              <a:ext uri="{FF2B5EF4-FFF2-40B4-BE49-F238E27FC236}">
                <a16:creationId xmlns:a16="http://schemas.microsoft.com/office/drawing/2014/main" id="{9EEE94CE-E612-40BC-992E-A951304A8479}"/>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333065AE-DC5C-4800-B9E6-85B99C177E00}" type="slidenum">
              <a:rPr lang="en-US" altLang="en-US" smtClean="0"/>
              <a:pPr/>
              <a:t>6</a:t>
            </a:fld>
            <a:endParaRPr lang="en-US" altLang="en-US"/>
          </a:p>
        </p:txBody>
      </p:sp>
      <p:sp>
        <p:nvSpPr>
          <p:cNvPr id="16387" name="Rectangle 2">
            <a:extLst>
              <a:ext uri="{FF2B5EF4-FFF2-40B4-BE49-F238E27FC236}">
                <a16:creationId xmlns:a16="http://schemas.microsoft.com/office/drawing/2014/main" id="{47EB1F74-A572-4832-94DD-687440BFBC7D}"/>
              </a:ext>
            </a:extLst>
          </p:cNvPr>
          <p:cNvSpPr>
            <a:spLocks noGrp="1" noRot="1" noChangeAspect="1" noChangeArrowheads="1" noTextEdit="1"/>
          </p:cNvSpPr>
          <p:nvPr>
            <p:ph type="sldImg"/>
          </p:nvPr>
        </p:nvSpPr>
        <p:spPr>
          <a:ln/>
        </p:spPr>
      </p:sp>
      <p:sp>
        <p:nvSpPr>
          <p:cNvPr id="16388" name="Rectangle 3">
            <a:extLst>
              <a:ext uri="{FF2B5EF4-FFF2-40B4-BE49-F238E27FC236}">
                <a16:creationId xmlns:a16="http://schemas.microsoft.com/office/drawing/2014/main" id="{C46F754B-58ED-483E-8F6C-2F41589FD284}"/>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gn="just">
              <a:lnSpc>
                <a:spcPct val="150000"/>
              </a:lnSpc>
              <a:spcAft>
                <a:spcPts val="800"/>
              </a:spcAft>
            </a:pPr>
            <a:r>
              <a:rPr lang="en-GB" sz="1800" b="1" dirty="0">
                <a:effectLst/>
                <a:latin typeface="Arial" panose="020B0604020202020204" pitchFamily="34" charset="0"/>
                <a:ea typeface="Calibri" panose="020F0502020204030204" pitchFamily="34" charset="0"/>
                <a:cs typeface="Times New Roman" panose="02020603050405020304" pitchFamily="18" charset="0"/>
              </a:rPr>
              <a:t>Strengths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	The business will provide unique products in the ice cream industry. Secondly, it will offer a wide range of ice-creams that will cater the needs of various consumers. Thirdly, the business will be strategically located in a busy street of London.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b="1" dirty="0">
                <a:effectLst/>
                <a:latin typeface="Arial" panose="020B0604020202020204" pitchFamily="34" charset="0"/>
                <a:ea typeface="Calibri" panose="020F0502020204030204" pitchFamily="34" charset="0"/>
                <a:cs typeface="Times New Roman" panose="02020603050405020304" pitchFamily="18" charset="0"/>
              </a:rPr>
              <a:t>Weaknesses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	The brand will be new in the market having a low brand popularity. Moreover, the business will have a low market share.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b="1" dirty="0">
                <a:effectLst/>
                <a:latin typeface="Arial" panose="020B0604020202020204" pitchFamily="34" charset="0"/>
                <a:ea typeface="Calibri" panose="020F0502020204030204" pitchFamily="34" charset="0"/>
                <a:cs typeface="Times New Roman" panose="02020603050405020304" pitchFamily="18" charset="0"/>
              </a:rPr>
              <a:t>Opportunities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	Digital marketing technology provide an opportunity for effective marketing. The changing consumer lifestyles will allow the business to offer multiple channels of selling. Moreover, the new venture can expand by having other stores in London and the UK at large.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b="1" dirty="0">
                <a:effectLst/>
                <a:latin typeface="Arial" panose="020B0604020202020204" pitchFamily="34" charset="0"/>
                <a:ea typeface="Calibri" panose="020F0502020204030204" pitchFamily="34" charset="0"/>
                <a:cs typeface="Times New Roman" panose="02020603050405020304" pitchFamily="18" charset="0"/>
              </a:rPr>
              <a:t>Threats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	There are two main threats that may affect the business. Firstly, economic crisis due to the Covid-19 pandemic may lead to poor sales. Secondly, there is high competition in the industry.</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eaLnBrk="1" hangingPunct="1"/>
            <a:endParaRPr lang="en-US" altLang="en-US" dirty="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GB" sz="1800" b="1" dirty="0">
                <a:effectLst/>
                <a:latin typeface="Arial" panose="020B0604020202020204" pitchFamily="34" charset="0"/>
                <a:ea typeface="Calibri" panose="020F0502020204030204" pitchFamily="34" charset="0"/>
                <a:cs typeface="Times New Roman" panose="02020603050405020304" pitchFamily="18" charset="0"/>
              </a:rPr>
              <a:t>Political Factors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	The UK has been an attractive location for businesses due to the political stability of the country. The business will be located in a country that is politically stable and it will have a change to grow without disruption from political unrests. The only negative political factor that can potentially affect the business is Brexit. Due to the Brexit, products entering the UK experience delays at the UK border causing UK retailers to have shortages (</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Gao, 2022</a:t>
            </a:r>
            <a:r>
              <a:rPr lang="en-GB" sz="1800" dirty="0">
                <a:effectLst/>
                <a:latin typeface="Arial" panose="020B0604020202020204" pitchFamily="34" charset="0"/>
                <a:ea typeface="Calibri" panose="020F0502020204030204" pitchFamily="34" charset="0"/>
                <a:cs typeface="Times New Roman" panose="02020603050405020304" pitchFamily="18" charset="0"/>
              </a:rPr>
              <a:t>). There may be shortage of main ingredients required in the business, leading to supply failure.</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b="1" dirty="0">
                <a:effectLst/>
                <a:latin typeface="Arial" panose="020B0604020202020204" pitchFamily="34" charset="0"/>
                <a:ea typeface="Calibri" panose="020F0502020204030204" pitchFamily="34" charset="0"/>
                <a:cs typeface="Times New Roman" panose="02020603050405020304" pitchFamily="18" charset="0"/>
              </a:rPr>
              <a:t>Economic Factors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	The UK economy experienced a downturn during the Covid-19 pandemic that has led to increase inflation and high cost of living (</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McCabe, 2022</a:t>
            </a:r>
            <a:r>
              <a:rPr lang="en-GB" sz="1800" dirty="0">
                <a:effectLst/>
                <a:latin typeface="Arial" panose="020B0604020202020204" pitchFamily="34" charset="0"/>
                <a:ea typeface="Calibri" panose="020F0502020204030204" pitchFamily="34" charset="0"/>
                <a:cs typeface="Times New Roman" panose="02020603050405020304" pitchFamily="18" charset="0"/>
              </a:rPr>
              <a:t>). The high cost of living may reduce the number of people able to visit luxurious ice-cream outlets. This may lead to low sales in the business before the economy recovers.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b="1" dirty="0">
                <a:effectLst/>
                <a:latin typeface="Arial" panose="020B0604020202020204" pitchFamily="34" charset="0"/>
                <a:ea typeface="Calibri" panose="020F0502020204030204" pitchFamily="34" charset="0"/>
                <a:cs typeface="Times New Roman" panose="02020603050405020304" pitchFamily="18" charset="0"/>
              </a:rPr>
              <a:t>Social Factors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	London is highly populated city and its population is increasing. This high population will provide ready market for the business. Consumer lifestyles have changed, especially during the pandemic (</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Li, </a:t>
            </a:r>
            <a:r>
              <a:rPr lang="en-GB" sz="18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Hallsworth</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&amp; Coca</a:t>
            </a:r>
            <a:r>
              <a:rPr lang="en-GB" sz="1800" dirty="0">
                <a:solidFill>
                  <a:srgbClr val="000000"/>
                </a:solidFill>
                <a:effectLst/>
                <a:latin typeface="Cambria Math" panose="02040503050406030204" pitchFamily="18" charset="0"/>
                <a:ea typeface="Calibri" panose="020F0502020204030204" pitchFamily="34" charset="0"/>
                <a:cs typeface="Cambria Math" panose="02040503050406030204" pitchFamily="18" charset="0"/>
              </a:rPr>
              <a:t>‐</a:t>
            </a:r>
            <a:r>
              <a:rPr lang="en-GB" sz="18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Stefaniak</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2020</a:t>
            </a:r>
            <a:r>
              <a:rPr lang="en-GB" sz="1800" dirty="0">
                <a:effectLst/>
                <a:latin typeface="Arial" panose="020B0604020202020204" pitchFamily="34" charset="0"/>
                <a:ea typeface="Calibri" panose="020F0502020204030204" pitchFamily="34" charset="0"/>
                <a:cs typeface="Times New Roman" panose="02020603050405020304" pitchFamily="18" charset="0"/>
              </a:rPr>
              <a:t>). Consumers want to make orders online. The business will provide a physical store an online site.</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b="1" dirty="0">
                <a:effectLst/>
                <a:latin typeface="Arial" panose="020B0604020202020204" pitchFamily="34" charset="0"/>
                <a:ea typeface="Calibri" panose="020F0502020204030204" pitchFamily="34" charset="0"/>
                <a:cs typeface="Times New Roman" panose="02020603050405020304" pitchFamily="18" charset="0"/>
              </a:rPr>
              <a:t>Technological Factors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	Various technologies have been developed. Firstly, e-commerce sites help food businesses to allow customers make online orders. Secondly, the digital marketing technology allow businesses to market their products effectively.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b="1" dirty="0">
                <a:effectLst/>
                <a:latin typeface="Arial" panose="020B0604020202020204" pitchFamily="34" charset="0"/>
                <a:ea typeface="Calibri" panose="020F0502020204030204" pitchFamily="34" charset="0"/>
                <a:cs typeface="Times New Roman" panose="02020603050405020304" pitchFamily="18" charset="0"/>
              </a:rPr>
              <a:t>Environmental Factors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	The business should have a high focus on reducing pollution and food waste. It will use non plastic packets to pack ice-creams.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b="1" dirty="0">
                <a:effectLst/>
                <a:latin typeface="Arial" panose="020B0604020202020204" pitchFamily="34" charset="0"/>
                <a:ea typeface="Calibri" panose="020F0502020204030204" pitchFamily="34" charset="0"/>
                <a:cs typeface="Times New Roman" panose="02020603050405020304" pitchFamily="18" charset="0"/>
              </a:rPr>
              <a:t>Legal Factors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	The business will be required to obtain licences. It will obtain all relevant licences and adhere to employment regulations. Moreover, it will protect user data in its online site.</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pPr>
              <a:defRPr/>
            </a:pPr>
            <a:fld id="{01D72F3E-2662-4F08-800D-A9B691394B22}" type="slidenum">
              <a:rPr lang="en-US" altLang="en-US" smtClean="0"/>
              <a:pPr>
                <a:defRPr/>
              </a:pPr>
              <a:t>7</a:t>
            </a:fld>
            <a:endParaRPr lang="en-US" altLang="en-US"/>
          </a:p>
        </p:txBody>
      </p:sp>
    </p:spTree>
    <p:extLst>
      <p:ext uri="{BB962C8B-B14F-4D97-AF65-F5344CB8AC3E}">
        <p14:creationId xmlns:p14="http://schemas.microsoft.com/office/powerpoint/2010/main" val="314814430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sz="1800" dirty="0">
                <a:effectLst/>
                <a:latin typeface="Arial" panose="020B0604020202020204" pitchFamily="34" charset="0"/>
                <a:ea typeface="Calibri" panose="020F0502020204030204" pitchFamily="34" charset="0"/>
                <a:cs typeface="Times New Roman" panose="02020603050405020304" pitchFamily="18" charset="0"/>
              </a:rPr>
              <a:t>The business will target customers of all ages in the UK.  the business will have three main segments; kids, young adults, and adults segments. The kid’s market segment will comprise of kids between five to 17 years old. Kids like products with multiple attractive colours. The business will offer ice-creams that will have several colours to attract kids. The young adult segment will comprise of people between 18 and 35 years. This is the age group with the highest internet impact. They likely to make online orders and to be reached over the internet. Social media ads and the online site will be used to target this segment. The adult segment comprise of people above the age of 35. The people are likely to be accompanied by kids and their partners into the restaurant. There will be spacious eating space for them to enjoy our ice-creams and get excellent customer service.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pPr>
              <a:defRPr/>
            </a:pPr>
            <a:fld id="{01D72F3E-2662-4F08-800D-A9B691394B22}" type="slidenum">
              <a:rPr lang="en-US" altLang="en-US" smtClean="0"/>
              <a:pPr>
                <a:defRPr/>
              </a:pPr>
              <a:t>8</a:t>
            </a:fld>
            <a:endParaRPr lang="en-US" altLang="en-US"/>
          </a:p>
        </p:txBody>
      </p:sp>
    </p:spTree>
    <p:extLst>
      <p:ext uri="{BB962C8B-B14F-4D97-AF65-F5344CB8AC3E}">
        <p14:creationId xmlns:p14="http://schemas.microsoft.com/office/powerpoint/2010/main" val="334984137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7">
            <a:extLst>
              <a:ext uri="{FF2B5EF4-FFF2-40B4-BE49-F238E27FC236}">
                <a16:creationId xmlns:a16="http://schemas.microsoft.com/office/drawing/2014/main" id="{2F948DE2-14E3-4394-8FA3-069EE477CD48}"/>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3295206F-98BB-45CD-9703-5728E0096C17}" type="slidenum">
              <a:rPr lang="en-US" altLang="en-US" smtClean="0"/>
              <a:pPr/>
              <a:t>9</a:t>
            </a:fld>
            <a:endParaRPr lang="en-US" altLang="en-US"/>
          </a:p>
        </p:txBody>
      </p:sp>
      <p:sp>
        <p:nvSpPr>
          <p:cNvPr id="18435" name="Rectangle 2">
            <a:extLst>
              <a:ext uri="{FF2B5EF4-FFF2-40B4-BE49-F238E27FC236}">
                <a16:creationId xmlns:a16="http://schemas.microsoft.com/office/drawing/2014/main" id="{0D409682-F574-476A-8598-F77ABCD42FAC}"/>
              </a:ext>
            </a:extLst>
          </p:cNvPr>
          <p:cNvSpPr>
            <a:spLocks noGrp="1" noRot="1" noChangeAspect="1" noChangeArrowheads="1" noTextEdit="1"/>
          </p:cNvSpPr>
          <p:nvPr>
            <p:ph type="sldImg"/>
          </p:nvPr>
        </p:nvSpPr>
        <p:spPr>
          <a:ln/>
        </p:spPr>
      </p:sp>
      <p:sp>
        <p:nvSpPr>
          <p:cNvPr id="18436" name="Rectangle 3">
            <a:extLst>
              <a:ext uri="{FF2B5EF4-FFF2-40B4-BE49-F238E27FC236}">
                <a16:creationId xmlns:a16="http://schemas.microsoft.com/office/drawing/2014/main" id="{03B5900F-E083-42DA-9B50-693893D38DB1}"/>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gn="just">
              <a:lnSpc>
                <a:spcPct val="150000"/>
              </a:lnSpc>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The marketing plan will be explained using the marketing mix.</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US" altLang="en-US" sz="1800" dirty="0">
                <a:latin typeface="Times New Roman" panose="02020603050405020304" pitchFamily="18" charset="0"/>
              </a:rPr>
              <a:t>The following four elements of marketing mix are:</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b="1" dirty="0">
                <a:effectLst/>
                <a:latin typeface="Arial" panose="020B0604020202020204" pitchFamily="34" charset="0"/>
                <a:ea typeface="Calibri" panose="020F0502020204030204" pitchFamily="34" charset="0"/>
                <a:cs typeface="Times New Roman" panose="02020603050405020304" pitchFamily="18" charset="0"/>
              </a:rPr>
              <a:t>Product: </a:t>
            </a:r>
            <a:r>
              <a:rPr lang="en-GB" sz="1800" dirty="0">
                <a:effectLst/>
                <a:latin typeface="Arial" panose="020B0604020202020204" pitchFamily="34" charset="0"/>
                <a:ea typeface="Calibri" panose="020F0502020204030204" pitchFamily="34" charset="0"/>
                <a:cs typeface="Times New Roman" panose="02020603050405020304" pitchFamily="18" charset="0"/>
              </a:rPr>
              <a:t>The business will be selling wide range of ice creams, cakes and shakes.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b="1" dirty="0">
                <a:effectLst/>
                <a:latin typeface="Arial" panose="020B0604020202020204" pitchFamily="34" charset="0"/>
                <a:ea typeface="Calibri" panose="020F0502020204030204" pitchFamily="34" charset="0"/>
                <a:cs typeface="Times New Roman" panose="02020603050405020304" pitchFamily="18" charset="0"/>
              </a:rPr>
              <a:t>Price: </a:t>
            </a:r>
            <a:r>
              <a:rPr lang="en-GB" sz="1800" dirty="0">
                <a:effectLst/>
                <a:latin typeface="Arial" panose="020B0604020202020204" pitchFamily="34" charset="0"/>
                <a:ea typeface="Calibri" panose="020F0502020204030204" pitchFamily="34" charset="0"/>
                <a:cs typeface="Times New Roman" panose="02020603050405020304" pitchFamily="18" charset="0"/>
              </a:rPr>
              <a:t>The business will be using buddle pricing and psychological pricing strategies. Psychological pricing will involve reducing the price of ice-cream by a tenth of a pound to make them appear cheaper (</a:t>
            </a:r>
            <a:r>
              <a:rPr lang="en-GB" sz="18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Ziari</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t>
            </a:r>
            <a:r>
              <a:rPr lang="en-GB" sz="18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Ghomi</a:t>
            </a:r>
            <a:r>
              <a:rPr lang="en-GB" sz="1800" dirty="0" err="1">
                <a:solidFill>
                  <a:srgbClr val="000000"/>
                </a:solidFill>
                <a:effectLst/>
                <a:latin typeface="Cambria Math" panose="02040503050406030204" pitchFamily="18" charset="0"/>
                <a:ea typeface="Calibri" panose="020F0502020204030204" pitchFamily="34" charset="0"/>
                <a:cs typeface="Cambria Math" panose="02040503050406030204" pitchFamily="18" charset="0"/>
              </a:rPr>
              <a:t>‐</a:t>
            </a:r>
            <a:r>
              <a:rPr lang="en-GB" sz="18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Avili</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t>
            </a:r>
            <a:r>
              <a:rPr lang="en-GB" sz="18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Pishvaee</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&amp; </a:t>
            </a:r>
            <a:r>
              <a:rPr lang="en-GB" sz="18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Jahani</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2022</a:t>
            </a:r>
          </a:p>
          <a:p>
            <a:pPr algn="just">
              <a:lnSpc>
                <a:spcPct val="150000"/>
              </a:lnSpc>
              <a:spcAft>
                <a:spcPts val="800"/>
              </a:spcAft>
            </a:pPr>
            <a:r>
              <a:rPr lang="en-GB" sz="1800" b="1" dirty="0">
                <a:effectLst/>
                <a:latin typeface="Arial" panose="020B0604020202020204" pitchFamily="34" charset="0"/>
                <a:ea typeface="Calibri" panose="020F0502020204030204" pitchFamily="34" charset="0"/>
                <a:cs typeface="Times New Roman" panose="02020603050405020304" pitchFamily="18" charset="0"/>
              </a:rPr>
              <a:t>Place</a:t>
            </a:r>
            <a:r>
              <a:rPr lang="en-GB" sz="1800" dirty="0">
                <a:effectLst/>
                <a:latin typeface="Arial" panose="020B0604020202020204" pitchFamily="34" charset="0"/>
                <a:ea typeface="Calibri" panose="020F0502020204030204" pitchFamily="34" charset="0"/>
                <a:cs typeface="Times New Roman" panose="02020603050405020304" pitchFamily="18" charset="0"/>
              </a:rPr>
              <a:t>: The business will have a spacious room in London where it will be serving customers. Moreover, it will operate online through a website</a:t>
            </a:r>
          </a:p>
          <a:p>
            <a:pPr algn="just">
              <a:lnSpc>
                <a:spcPct val="150000"/>
              </a:lnSpc>
              <a:spcAft>
                <a:spcPts val="800"/>
              </a:spcAft>
            </a:pPr>
            <a:r>
              <a:rPr lang="en-GB" sz="1800" b="1" dirty="0">
                <a:effectLst/>
                <a:latin typeface="Arial" panose="020B0604020202020204" pitchFamily="34" charset="0"/>
                <a:ea typeface="Calibri" panose="020F0502020204030204" pitchFamily="34" charset="0"/>
                <a:cs typeface="Times New Roman" panose="02020603050405020304" pitchFamily="18" charset="0"/>
              </a:rPr>
              <a:t>Promotion: </a:t>
            </a:r>
            <a:r>
              <a:rPr lang="en-GB" sz="1800" dirty="0">
                <a:effectLst/>
                <a:latin typeface="Arial" panose="020B0604020202020204" pitchFamily="34" charset="0"/>
                <a:ea typeface="Calibri" panose="020F0502020204030204" pitchFamily="34" charset="0"/>
                <a:cs typeface="Times New Roman" panose="02020603050405020304" pitchFamily="18" charset="0"/>
              </a:rPr>
              <a:t>Multiple channels will be used to communicate to the customers. The business will use social media sites for marketing promotions. The most popular food delivery apps like Uber eats and Just eat will be used for promotion and also to increase the  deliveries. A poster will be used near the business store in London. Leaflets will also be used in the store’s space. Every table will have several leaflets where customers will carry leaflets back home. The leaflet will be showing how a customer can make an order online. The company’s website will also market the business as it will have ads showing delicious ice-creams from the business.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eaLnBrk="1" hangingPunct="1"/>
            <a:endParaRPr lang="en-US" altLang="en-US" dirty="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7">
            <a:extLst>
              <a:ext uri="{FF2B5EF4-FFF2-40B4-BE49-F238E27FC236}">
                <a16:creationId xmlns:a16="http://schemas.microsoft.com/office/drawing/2014/main" id="{594F351A-5B36-4F36-9124-25255776B4EF}"/>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0364FC5-C09C-4222-895D-8CED6FFFE5CD}" type="slidenum">
              <a:rPr lang="en-US" altLang="en-US" smtClean="0"/>
              <a:pPr/>
              <a:t>10</a:t>
            </a:fld>
            <a:endParaRPr lang="en-US" altLang="en-US"/>
          </a:p>
        </p:txBody>
      </p:sp>
      <p:sp>
        <p:nvSpPr>
          <p:cNvPr id="20483" name="Rectangle 2">
            <a:extLst>
              <a:ext uri="{FF2B5EF4-FFF2-40B4-BE49-F238E27FC236}">
                <a16:creationId xmlns:a16="http://schemas.microsoft.com/office/drawing/2014/main" id="{7A11A40A-24FB-4F8A-867D-9B296CEF1582}"/>
              </a:ext>
            </a:extLst>
          </p:cNvPr>
          <p:cNvSpPr>
            <a:spLocks noGrp="1" noRot="1" noChangeAspect="1" noChangeArrowheads="1" noTextEdit="1"/>
          </p:cNvSpPr>
          <p:nvPr>
            <p:ph type="sldImg"/>
          </p:nvPr>
        </p:nvSpPr>
        <p:spPr>
          <a:ln/>
        </p:spPr>
      </p:sp>
      <p:sp>
        <p:nvSpPr>
          <p:cNvPr id="20484" name="Rectangle 3">
            <a:extLst>
              <a:ext uri="{FF2B5EF4-FFF2-40B4-BE49-F238E27FC236}">
                <a16:creationId xmlns:a16="http://schemas.microsoft.com/office/drawing/2014/main" id="{3E3418E3-5968-4991-ACDD-F06A4D095ABD}"/>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gn="just">
              <a:lnSpc>
                <a:spcPct val="150000"/>
              </a:lnSpc>
              <a:spcAft>
                <a:spcPts val="800"/>
              </a:spcAft>
            </a:pPr>
            <a:r>
              <a:rPr lang="en-GB" sz="1800" dirty="0" err="1">
                <a:effectLst/>
                <a:latin typeface="Arial" panose="020B0604020202020204" pitchFamily="34" charset="0"/>
                <a:ea typeface="Calibri" panose="020F0502020204030204" pitchFamily="34" charset="0"/>
                <a:cs typeface="Times New Roman" panose="02020603050405020304" pitchFamily="18" charset="0"/>
              </a:rPr>
              <a:t>Reletad</a:t>
            </a:r>
            <a:r>
              <a:rPr lang="en-GB" sz="1800" dirty="0">
                <a:effectLst/>
                <a:latin typeface="Arial" panose="020B0604020202020204" pitchFamily="34" charset="0"/>
                <a:ea typeface="Calibri" panose="020F0502020204030204" pitchFamily="34" charset="0"/>
                <a:cs typeface="Times New Roman" panose="02020603050405020304" pitchFamily="18" charset="0"/>
              </a:rPr>
              <a:t> to management team I will be the CEO of the business and I will provide overall leadership to the business. I have academic background in business management where I learnt how to manage business ventures. I will be the CEO as well as the head of the HR department before the business expands.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	I will hire a marketing manager and finance officer, and operations manager. The marketing manager will be in charge of promoting the business by effectively implementing the marketing plan of the company. The finance manager will keep financial records. Cashiers will be under the finance manager. The operations manager will head back house and sales activities of the business. The development and the maintenance of the website will be outsourced to a third part company to minimize the number of employees and cut expenses. Also a confectioner will be needed who will be in charge of the preparing the fresh dishes.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eaLnBrk="1" hangingPunct="1"/>
            <a:endParaRPr lang="en-US" altLang="en-US" dirty="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7">
            <a:extLst>
              <a:ext uri="{FF2B5EF4-FFF2-40B4-BE49-F238E27FC236}">
                <a16:creationId xmlns:a16="http://schemas.microsoft.com/office/drawing/2014/main" id="{D3F40424-C537-46B9-B5F7-1E3A9FC70731}"/>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F7BE0419-F547-451D-8356-62D4D9061119}" type="slidenum">
              <a:rPr lang="en-US" altLang="en-US" smtClean="0"/>
              <a:pPr/>
              <a:t>11</a:t>
            </a:fld>
            <a:endParaRPr lang="en-US" altLang="en-US"/>
          </a:p>
        </p:txBody>
      </p:sp>
      <p:sp>
        <p:nvSpPr>
          <p:cNvPr id="22531" name="Rectangle 2">
            <a:extLst>
              <a:ext uri="{FF2B5EF4-FFF2-40B4-BE49-F238E27FC236}">
                <a16:creationId xmlns:a16="http://schemas.microsoft.com/office/drawing/2014/main" id="{23709ACE-9C93-46C3-B1E0-9A041C48FD3D}"/>
              </a:ext>
            </a:extLst>
          </p:cNvPr>
          <p:cNvSpPr>
            <a:spLocks noGrp="1" noRot="1" noChangeAspect="1" noChangeArrowheads="1" noTextEdit="1"/>
          </p:cNvSpPr>
          <p:nvPr>
            <p:ph type="sldImg"/>
          </p:nvPr>
        </p:nvSpPr>
        <p:spPr>
          <a:ln/>
        </p:spPr>
      </p:sp>
      <p:sp>
        <p:nvSpPr>
          <p:cNvPr id="22532" name="Rectangle 3">
            <a:extLst>
              <a:ext uri="{FF2B5EF4-FFF2-40B4-BE49-F238E27FC236}">
                <a16:creationId xmlns:a16="http://schemas.microsoft.com/office/drawing/2014/main" id="{90AF224B-F6B2-41B8-BCA9-11A3D8FDEEDA}"/>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marR="0" lvl="0" indent="0" algn="l" defTabSz="914400" rtl="0" eaLnBrk="1" fontAlgn="base" latinLnBrk="0" hangingPunct="1">
              <a:lnSpc>
                <a:spcPct val="100000"/>
              </a:lnSpc>
              <a:spcBef>
                <a:spcPct val="30000"/>
              </a:spcBef>
              <a:spcAft>
                <a:spcPct val="0"/>
              </a:spcAft>
              <a:buClrTx/>
              <a:buSzTx/>
              <a:buFontTx/>
              <a:buNone/>
              <a:tabLst/>
              <a:defRPr/>
            </a:pPr>
            <a:r>
              <a:rPr lang="en-GB" sz="1800" dirty="0">
                <a:effectLst/>
                <a:latin typeface="Arial" panose="020B0604020202020204" pitchFamily="34" charset="0"/>
                <a:ea typeface="Calibri" panose="020F0502020204030204" pitchFamily="34" charset="0"/>
                <a:cs typeface="Times New Roman" panose="02020603050405020304" pitchFamily="18" charset="0"/>
              </a:rPr>
              <a:t>The business will have a negative cash flow in the first year due to the initial cost of starting the business. The starting cash capital of </a:t>
            </a:r>
            <a:r>
              <a:rPr lang="en-US" sz="1800" dirty="0">
                <a:effectLst/>
                <a:latin typeface="Arial" panose="020B0604020202020204" pitchFamily="34" charset="0"/>
                <a:ea typeface="Times New Roman" panose="02020603050405020304" pitchFamily="18" charset="0"/>
                <a:cs typeface="Times New Roman" panose="02020603050405020304" pitchFamily="18" charset="0"/>
              </a:rPr>
              <a:t>£25,000 </a:t>
            </a:r>
            <a:r>
              <a:rPr lang="en-GB" sz="1800" dirty="0">
                <a:effectLst/>
                <a:latin typeface="Arial" panose="020B0604020202020204" pitchFamily="34" charset="0"/>
                <a:ea typeface="Calibri" panose="020F0502020204030204" pitchFamily="34" charset="0"/>
                <a:cs typeface="Times New Roman" panose="02020603050405020304" pitchFamily="18" charset="0"/>
              </a:rPr>
              <a:t>will be the opening balance in cash flow statement. It is expected that the business will make sales of </a:t>
            </a:r>
            <a:r>
              <a:rPr lang="en-US" sz="1800" dirty="0">
                <a:effectLst/>
                <a:latin typeface="Arial" panose="020B0604020202020204" pitchFamily="34" charset="0"/>
                <a:ea typeface="Times New Roman" panose="02020603050405020304" pitchFamily="18" charset="0"/>
                <a:cs typeface="Times New Roman" panose="02020603050405020304" pitchFamily="18" charset="0"/>
              </a:rPr>
              <a:t>£67,000 in the first year. The cash out flows will exceed inflows in the first year. However, the business will have a positive closing balance due to the capital contributed to the business. The business will have positive cashflows in the second years.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The business is expected to make a low profit of </a:t>
            </a:r>
            <a:r>
              <a:rPr lang="en-US" sz="1800" dirty="0">
                <a:effectLst/>
                <a:latin typeface="Arial" panose="020B0604020202020204" pitchFamily="34" charset="0"/>
                <a:ea typeface="Times New Roman" panose="02020603050405020304" pitchFamily="18" charset="0"/>
                <a:cs typeface="Times New Roman" panose="02020603050405020304" pitchFamily="18" charset="0"/>
              </a:rPr>
              <a:t>£</a:t>
            </a:r>
            <a:r>
              <a:rPr lang="en-GB" sz="1800" dirty="0">
                <a:effectLst/>
                <a:latin typeface="Arial" panose="020B0604020202020204" pitchFamily="34" charset="0"/>
                <a:ea typeface="Calibri" panose="020F0502020204030204" pitchFamily="34" charset="0"/>
                <a:cs typeface="Times New Roman" panose="02020603050405020304" pitchFamily="18" charset="0"/>
              </a:rPr>
              <a:t>1,000 in the first year because it will be new in the industry with a low brand popularity. However, in the second year. The company’s profit will increase to </a:t>
            </a:r>
            <a:r>
              <a:rPr lang="en-US" sz="1800" dirty="0">
                <a:effectLst/>
                <a:latin typeface="Arial" panose="020B0604020202020204" pitchFamily="34" charset="0"/>
                <a:ea typeface="Times New Roman" panose="02020603050405020304" pitchFamily="18" charset="0"/>
                <a:cs typeface="Times New Roman" panose="02020603050405020304" pitchFamily="18" charset="0"/>
              </a:rPr>
              <a:t>£</a:t>
            </a:r>
            <a:r>
              <a:rPr lang="en-GB" sz="1800" dirty="0">
                <a:effectLst/>
                <a:latin typeface="Arial" panose="020B0604020202020204" pitchFamily="34" charset="0"/>
                <a:ea typeface="Calibri" panose="020F0502020204030204" pitchFamily="34" charset="0"/>
                <a:cs typeface="Times New Roman" panose="02020603050405020304" pitchFamily="18" charset="0"/>
              </a:rPr>
              <a:t>21,300.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eaLnBrk="1" hangingPunct="1"/>
            <a:endParaRPr lang="en-US" altLang="en-US" dirty="0"/>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7">
            <a:extLst>
              <a:ext uri="{FF2B5EF4-FFF2-40B4-BE49-F238E27FC236}">
                <a16:creationId xmlns:a16="http://schemas.microsoft.com/office/drawing/2014/main" id="{594F351A-5B36-4F36-9124-25255776B4EF}"/>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0364FC5-C09C-4222-895D-8CED6FFFE5CD}" type="slidenum">
              <a:rPr lang="en-US" altLang="en-US" smtClean="0"/>
              <a:pPr/>
              <a:t>12</a:t>
            </a:fld>
            <a:endParaRPr lang="en-US" altLang="en-US"/>
          </a:p>
        </p:txBody>
      </p:sp>
      <p:sp>
        <p:nvSpPr>
          <p:cNvPr id="20483" name="Rectangle 2">
            <a:extLst>
              <a:ext uri="{FF2B5EF4-FFF2-40B4-BE49-F238E27FC236}">
                <a16:creationId xmlns:a16="http://schemas.microsoft.com/office/drawing/2014/main" id="{7A11A40A-24FB-4F8A-867D-9B296CEF1582}"/>
              </a:ext>
            </a:extLst>
          </p:cNvPr>
          <p:cNvSpPr>
            <a:spLocks noGrp="1" noRot="1" noChangeAspect="1" noChangeArrowheads="1" noTextEdit="1"/>
          </p:cNvSpPr>
          <p:nvPr>
            <p:ph type="sldImg"/>
          </p:nvPr>
        </p:nvSpPr>
        <p:spPr>
          <a:ln/>
        </p:spPr>
      </p:sp>
      <p:sp>
        <p:nvSpPr>
          <p:cNvPr id="20484" name="Rectangle 3">
            <a:extLst>
              <a:ext uri="{FF2B5EF4-FFF2-40B4-BE49-F238E27FC236}">
                <a16:creationId xmlns:a16="http://schemas.microsoft.com/office/drawing/2014/main" id="{3E3418E3-5968-4991-ACDD-F06A4D095ABD}"/>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457200" indent="-457200">
              <a:lnSpc>
                <a:spcPct val="150000"/>
              </a:lnSpc>
              <a:spcAft>
                <a:spcPts val="800"/>
              </a:spcAft>
            </a:pPr>
            <a:r>
              <a:rPr lang="en-GB" sz="18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Erbas</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D. G. (2019). Identification and application of most important stages of strategic planning on local US Business. </a:t>
            </a:r>
            <a:r>
              <a:rPr lang="en-GB" sz="1800" i="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TURAN-SAM</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t>
            </a:r>
            <a:r>
              <a:rPr lang="en-GB" sz="1800" i="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11</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(43), 462-467.</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457200" indent="-457200">
              <a:lnSpc>
                <a:spcPct val="150000"/>
              </a:lnSpc>
              <a:spcAft>
                <a:spcPts val="800"/>
              </a:spcAft>
            </a:pP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Gao, J. (2022, January). Analysis on the Overall Effects of Brexit. In </a:t>
            </a:r>
            <a:r>
              <a:rPr lang="en-GB" sz="1800" i="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2021 International Conference on Social Development and Media Communication (SDMC 2021)</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(pp. 1525-1529). Atlantis Press.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457200" indent="-457200" algn="just">
              <a:lnSpc>
                <a:spcPct val="150000"/>
              </a:lnSpc>
              <a:spcAft>
                <a:spcPts val="800"/>
              </a:spcAft>
            </a:pP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Li, J., </a:t>
            </a:r>
            <a:r>
              <a:rPr lang="en-GB" sz="18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Hallsworth</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 G., &amp; Coca</a:t>
            </a:r>
            <a:r>
              <a:rPr lang="en-GB" sz="1800" dirty="0">
                <a:solidFill>
                  <a:srgbClr val="000000"/>
                </a:solidFill>
                <a:effectLst/>
                <a:latin typeface="Cambria Math" panose="02040503050406030204" pitchFamily="18" charset="0"/>
                <a:ea typeface="Calibri" panose="020F0502020204030204" pitchFamily="34" charset="0"/>
                <a:cs typeface="Cambria Math" panose="02040503050406030204" pitchFamily="18" charset="0"/>
              </a:rPr>
              <a:t>‐</a:t>
            </a:r>
            <a:r>
              <a:rPr lang="en-GB" sz="18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Stefaniak</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J. A. (2020). Changing grocery shopping behaviours among Chinese consumers at the outset of the COVID</a:t>
            </a:r>
            <a:r>
              <a:rPr lang="en-GB" sz="1800" dirty="0">
                <a:solidFill>
                  <a:srgbClr val="000000"/>
                </a:solidFill>
                <a:effectLst/>
                <a:latin typeface="Cambria Math" panose="02040503050406030204" pitchFamily="18" charset="0"/>
                <a:ea typeface="Calibri" panose="020F0502020204030204" pitchFamily="34" charset="0"/>
                <a:cs typeface="Cambria Math" panose="02040503050406030204" pitchFamily="18" charset="0"/>
              </a:rPr>
              <a:t>‐</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19 outbreak. </a:t>
            </a:r>
            <a:r>
              <a:rPr lang="en-GB" sz="1800" i="1"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Tijdschrift</a:t>
            </a:r>
            <a:r>
              <a:rPr lang="en-GB" sz="1800" i="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t>
            </a:r>
            <a:r>
              <a:rPr lang="en-GB" sz="1800" i="1"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voor</a:t>
            </a:r>
            <a:r>
              <a:rPr lang="en-GB" sz="1800" i="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t>
            </a:r>
            <a:r>
              <a:rPr lang="en-GB" sz="1800" i="1"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economische</a:t>
            </a:r>
            <a:r>
              <a:rPr lang="en-GB" sz="1800" i="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t>
            </a:r>
            <a:r>
              <a:rPr lang="en-GB" sz="1800" i="1"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en</a:t>
            </a:r>
            <a:r>
              <a:rPr lang="en-GB" sz="1800" i="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t>
            </a:r>
            <a:r>
              <a:rPr lang="en-GB" sz="1800" i="1"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sociale</a:t>
            </a:r>
            <a:r>
              <a:rPr lang="en-GB" sz="1800" i="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t>
            </a:r>
            <a:r>
              <a:rPr lang="en-GB" sz="1800" i="1"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geografie</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t>
            </a:r>
            <a:r>
              <a:rPr lang="en-GB" sz="1800" i="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111</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(3), 574-583.</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457200" indent="-457200" algn="just">
              <a:lnSpc>
                <a:spcPct val="150000"/>
              </a:lnSpc>
              <a:spcAft>
                <a:spcPts val="800"/>
              </a:spcAft>
            </a:pP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Li, X., Zhao, X., &amp; Pu, W. (2020). Measuring ease of use of mobile applications in e-commerce retailing from the perspective of consumer online shopping behaviour patterns. </a:t>
            </a:r>
            <a:r>
              <a:rPr lang="en-GB" sz="1800" i="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Journal of Retailing and Consumer Services</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t>
            </a:r>
            <a:r>
              <a:rPr lang="en-GB" sz="1800" i="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55</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102093.</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457200" indent="-457200" algn="just">
              <a:lnSpc>
                <a:spcPct val="150000"/>
              </a:lnSpc>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Lloyd, K. (2021). https://www.timeout.com/london/restaurants/best-ice-cream-in-london. Available at </a:t>
            </a:r>
            <a:r>
              <a:rPr lang="en-GB" sz="1800"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3"/>
              </a:rPr>
              <a:t>https://www.timeout.com/london/restaurants/best-ice-cream-in-london</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457200" indent="-457200">
              <a:lnSpc>
                <a:spcPct val="150000"/>
              </a:lnSpc>
              <a:spcAft>
                <a:spcPts val="800"/>
              </a:spcAft>
            </a:pP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McCabe, S. (2022). Examining the Evolving Cost-of-Living Crisis.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457200" indent="-457200">
              <a:lnSpc>
                <a:spcPct val="150000"/>
              </a:lnSpc>
              <a:spcAft>
                <a:spcPts val="800"/>
              </a:spcAft>
            </a:pPr>
            <a:r>
              <a:rPr lang="en-GB" sz="18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Ozuem</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W., &amp; Willis, M. (2022). Digital Marketing Strategies for Value Co-creation. </a:t>
            </a:r>
            <a:r>
              <a:rPr lang="en-GB" sz="1800" i="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Springer Books</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457200" indent="-457200">
              <a:lnSpc>
                <a:spcPct val="150000"/>
              </a:lnSpc>
              <a:spcAft>
                <a:spcPts val="800"/>
              </a:spcAft>
            </a:pP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Wardle, H., Reith, G., Langham, E., &amp; Rogers, R. D. (2019). Gambling and public health: we need policy action to prevent harm. </a:t>
            </a:r>
            <a:r>
              <a:rPr lang="en-GB" sz="1800" i="1"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Bmj</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t>
            </a:r>
            <a:r>
              <a:rPr lang="en-GB" sz="1800" i="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365</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457200" indent="-457200">
              <a:lnSpc>
                <a:spcPct val="150000"/>
              </a:lnSpc>
              <a:spcAft>
                <a:spcPts val="800"/>
              </a:spcAft>
            </a:pPr>
            <a:r>
              <a:rPr lang="en-GB" sz="18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Ziari</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M., </a:t>
            </a:r>
            <a:r>
              <a:rPr lang="en-GB" sz="18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Ghomi</a:t>
            </a:r>
            <a:r>
              <a:rPr lang="en-GB" sz="1800" dirty="0" err="1">
                <a:solidFill>
                  <a:srgbClr val="000000"/>
                </a:solidFill>
                <a:effectLst/>
                <a:latin typeface="Cambria Math" panose="02040503050406030204" pitchFamily="18" charset="0"/>
                <a:ea typeface="Calibri" panose="020F0502020204030204" pitchFamily="34" charset="0"/>
                <a:cs typeface="Cambria Math" panose="02040503050406030204" pitchFamily="18" charset="0"/>
              </a:rPr>
              <a:t>‐</a:t>
            </a:r>
            <a:r>
              <a:rPr lang="en-GB" sz="18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Avili</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M., </a:t>
            </a:r>
            <a:r>
              <a:rPr lang="en-GB" sz="18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Pishvaee</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M. S., &amp; </a:t>
            </a:r>
            <a:r>
              <a:rPr lang="en-GB" sz="18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Jahani</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H. (2022). A review on competitive pricing in supply chain management problems: models, classification, and applications. </a:t>
            </a:r>
            <a:r>
              <a:rPr lang="en-GB" sz="1800" i="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International Transactions in Operational Research</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t>
            </a:r>
            <a:r>
              <a:rPr lang="en-GB" sz="1800" i="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29</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(4), 2082-2115.</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457200" indent="-457200" algn="just">
              <a:lnSpc>
                <a:spcPct val="150000"/>
              </a:lnSpc>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eaLnBrk="1" hangingPunct="1"/>
            <a:endParaRPr lang="en-US" altLang="en-US" dirty="0"/>
          </a:p>
        </p:txBody>
      </p:sp>
    </p:spTree>
    <p:extLst>
      <p:ext uri="{BB962C8B-B14F-4D97-AF65-F5344CB8AC3E}">
        <p14:creationId xmlns:p14="http://schemas.microsoft.com/office/powerpoint/2010/main" val="373800801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8466" y="-8468"/>
            <a:ext cx="9171316" cy="6874935"/>
            <a:chOff x="-8466" y="-8468"/>
            <a:chExt cx="9171316" cy="6874935"/>
          </a:xfrm>
        </p:grpSpPr>
        <p:cxnSp>
          <p:nvCxnSpPr>
            <p:cNvPr id="28" name="Straight Connector 27"/>
            <p:cNvCxnSpPr/>
            <p:nvPr/>
          </p:nvCxnSpPr>
          <p:spPr>
            <a:xfrm flipV="1">
              <a:off x="5130830" y="4175605"/>
              <a:ext cx="4022475" cy="2682396"/>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9" name="Straight Connector 28"/>
            <p:cNvCxnSpPr/>
            <p:nvPr/>
          </p:nvCxnSpPr>
          <p:spPr>
            <a:xfrm>
              <a:off x="7042707"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30" name="Freeform 29"/>
            <p:cNvSpPr/>
            <p:nvPr/>
          </p:nvSpPr>
          <p:spPr>
            <a:xfrm>
              <a:off x="6891896" y="1"/>
              <a:ext cx="2269442" cy="6866466"/>
            </a:xfrm>
            <a:custGeom>
              <a:avLst/>
              <a:gdLst/>
              <a:ahLst/>
              <a:cxnLst/>
              <a:rect l="l" t="t" r="r" b="b"/>
              <a:pathLst>
                <a:path w="2269442" h="6866466">
                  <a:moveTo>
                    <a:pt x="2023534" y="0"/>
                  </a:moveTo>
                  <a:lnTo>
                    <a:pt x="0" y="6858000"/>
                  </a:lnTo>
                  <a:lnTo>
                    <a:pt x="2269067" y="6866466"/>
                  </a:lnTo>
                  <a:cubicBezTo>
                    <a:pt x="2271889" y="4580466"/>
                    <a:pt x="2257778" y="2294466"/>
                    <a:pt x="2260600" y="8466"/>
                  </a:cubicBezTo>
                  <a:lnTo>
                    <a:pt x="2023534"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Freeform 30"/>
            <p:cNvSpPr/>
            <p:nvPr/>
          </p:nvSpPr>
          <p:spPr>
            <a:xfrm>
              <a:off x="7205158" y="-8467"/>
              <a:ext cx="1948147" cy="6866467"/>
            </a:xfrm>
            <a:custGeom>
              <a:avLst/>
              <a:gdLst/>
              <a:ahLst/>
              <a:cxnLst/>
              <a:rect l="l" t="t" r="r" b="b"/>
              <a:pathLst>
                <a:path w="1948147" h="6866467">
                  <a:moveTo>
                    <a:pt x="0" y="0"/>
                  </a:moveTo>
                  <a:lnTo>
                    <a:pt x="1202267" y="6866467"/>
                  </a:lnTo>
                  <a:lnTo>
                    <a:pt x="1947333" y="6866467"/>
                  </a:lnTo>
                  <a:cubicBezTo>
                    <a:pt x="1944511" y="4577645"/>
                    <a:pt x="1950155" y="2288822"/>
                    <a:pt x="1947333" y="0"/>
                  </a:cubicBez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2" name="Freeform 31"/>
            <p:cNvSpPr/>
            <p:nvPr/>
          </p:nvSpPr>
          <p:spPr>
            <a:xfrm>
              <a:off x="6637896" y="3920066"/>
              <a:ext cx="2513565" cy="2937933"/>
            </a:xfrm>
            <a:custGeom>
              <a:avLst/>
              <a:gdLst/>
              <a:ahLst/>
              <a:cxnLst/>
              <a:rect l="l" t="t" r="r" b="b"/>
              <a:pathLst>
                <a:path w="3259667" h="3810000">
                  <a:moveTo>
                    <a:pt x="0" y="3810000"/>
                  </a:moveTo>
                  <a:lnTo>
                    <a:pt x="3251200" y="0"/>
                  </a:lnTo>
                  <a:cubicBezTo>
                    <a:pt x="3254022" y="1270000"/>
                    <a:pt x="3256845" y="2540000"/>
                    <a:pt x="3259667" y="3810000"/>
                  </a:cubicBezTo>
                  <a:lnTo>
                    <a:pt x="0" y="3810000"/>
                  </a:lnTo>
                  <a:close/>
                </a:path>
              </a:pathLst>
            </a:custGeom>
            <a:solidFill>
              <a:schemeClr val="accent1">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33" name="Freeform 32"/>
            <p:cNvSpPr/>
            <p:nvPr/>
          </p:nvSpPr>
          <p:spPr>
            <a:xfrm>
              <a:off x="7010429" y="-8467"/>
              <a:ext cx="2142876" cy="6866467"/>
            </a:xfrm>
            <a:custGeom>
              <a:avLst/>
              <a:gdLst/>
              <a:ahLst/>
              <a:cxnLst/>
              <a:rect l="l" t="t" r="r" b="b"/>
              <a:pathLst>
                <a:path w="2853267" h="6866467">
                  <a:moveTo>
                    <a:pt x="0" y="0"/>
                  </a:moveTo>
                  <a:lnTo>
                    <a:pt x="2472267" y="6866467"/>
                  </a:lnTo>
                  <a:lnTo>
                    <a:pt x="2853267" y="6858000"/>
                  </a:lnTo>
                  <a:lnTo>
                    <a:pt x="2853267" y="0"/>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4" name="Freeform 33"/>
            <p:cNvSpPr/>
            <p:nvPr/>
          </p:nvSpPr>
          <p:spPr>
            <a:xfrm>
              <a:off x="8295776" y="-8467"/>
              <a:ext cx="857530" cy="6866467"/>
            </a:xfrm>
            <a:custGeom>
              <a:avLst/>
              <a:gdLst/>
              <a:ahLst/>
              <a:cxnLst/>
              <a:rect l="l" t="t" r="r" b="b"/>
              <a:pathLst>
                <a:path w="1286933" h="6866467">
                  <a:moveTo>
                    <a:pt x="1016000" y="0"/>
                  </a:moveTo>
                  <a:lnTo>
                    <a:pt x="0" y="6866467"/>
                  </a:lnTo>
                  <a:lnTo>
                    <a:pt x="1286933" y="6866467"/>
                  </a:lnTo>
                  <a:cubicBezTo>
                    <a:pt x="1284111" y="4577645"/>
                    <a:pt x="1281288" y="2288822"/>
                    <a:pt x="1278466" y="0"/>
                  </a:cubicBezTo>
                  <a:lnTo>
                    <a:pt x="1016000" y="0"/>
                  </a:lnTo>
                  <a:close/>
                </a:path>
              </a:pathLst>
            </a:cu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35" name="Freeform 34"/>
            <p:cNvSpPr/>
            <p:nvPr/>
          </p:nvSpPr>
          <p:spPr>
            <a:xfrm>
              <a:off x="8094165" y="-8468"/>
              <a:ext cx="1066770" cy="6866467"/>
            </a:xfrm>
            <a:custGeom>
              <a:avLst/>
              <a:gdLst/>
              <a:ahLst/>
              <a:cxnLst/>
              <a:rect l="l" t="t" r="r" b="b"/>
              <a:pathLst>
                <a:path w="1270244" h="6866467">
                  <a:moveTo>
                    <a:pt x="0" y="0"/>
                  </a:moveTo>
                  <a:lnTo>
                    <a:pt x="1117600" y="6866467"/>
                  </a:lnTo>
                  <a:lnTo>
                    <a:pt x="1270000" y="6866467"/>
                  </a:lnTo>
                  <a:cubicBezTo>
                    <a:pt x="1272822" y="4574822"/>
                    <a:pt x="1250245" y="2291645"/>
                    <a:pt x="1253067" y="0"/>
                  </a:cubicBezTo>
                  <a:lnTo>
                    <a:pt x="0" y="0"/>
                  </a:lnTo>
                  <a:close/>
                </a:path>
              </a:pathLst>
            </a:custGeom>
            <a:solidFill>
              <a:schemeClr val="accent1">
                <a:lumMod val="50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6" name="Freeform 35"/>
            <p:cNvSpPr/>
            <p:nvPr/>
          </p:nvSpPr>
          <p:spPr>
            <a:xfrm>
              <a:off x="8068764" y="4893733"/>
              <a:ext cx="1094086" cy="1964267"/>
            </a:xfrm>
            <a:custGeom>
              <a:avLst/>
              <a:gdLst/>
              <a:ahLst/>
              <a:cxnLst/>
              <a:rect l="l" t="t" r="r" b="b"/>
              <a:pathLst>
                <a:path w="1820333" h="3268133">
                  <a:moveTo>
                    <a:pt x="0" y="3268133"/>
                  </a:moveTo>
                  <a:lnTo>
                    <a:pt x="1811866" y="0"/>
                  </a:lnTo>
                  <a:cubicBezTo>
                    <a:pt x="1814688" y="1086555"/>
                    <a:pt x="1817511" y="2173111"/>
                    <a:pt x="1820333" y="3259666"/>
                  </a:cubicBezTo>
                  <a:lnTo>
                    <a:pt x="0" y="3268133"/>
                  </a:lnTo>
                  <a:close/>
                </a:path>
              </a:pathLst>
            </a:custGeom>
            <a:solidFill>
              <a:schemeClr val="accent1">
                <a:lumMod val="50000"/>
                <a:alpha val="7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17"/>
            <p:cNvSpPr/>
            <p:nvPr/>
          </p:nvSpPr>
          <p:spPr>
            <a:xfrm>
              <a:off x="-8466" y="-8468"/>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lumMod val="75000"/>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130595" y="2404534"/>
            <a:ext cx="5826719" cy="1646302"/>
          </a:xfrm>
        </p:spPr>
        <p:txBody>
          <a:bodyPr anchor="b">
            <a:noAutofit/>
          </a:bodyPr>
          <a:lstStyle>
            <a:lvl1pPr algn="r">
              <a:defRPr sz="5400">
                <a:solidFill>
                  <a:schemeClr val="accent1">
                    <a:lumMod val="7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30595" y="4050834"/>
            <a:ext cx="5826719"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pPr>
              <a:defRPr/>
            </a:pPr>
            <a:fld id="{259325D9-C7C0-42EB-AEBB-E19A63C4F488}" type="datetime1">
              <a:rPr lang="en-GB" altLang="en-US" smtClean="0"/>
              <a:pPr>
                <a:defRPr/>
              </a:pPr>
              <a:t>14/04/2022</a:t>
            </a:fld>
            <a:endParaRPr lang="en-GB" altLang="en-US"/>
          </a:p>
        </p:txBody>
      </p:sp>
      <p:sp>
        <p:nvSpPr>
          <p:cNvPr id="5" name="Footer Placeholder 4"/>
          <p:cNvSpPr>
            <a:spLocks noGrp="1"/>
          </p:cNvSpPr>
          <p:nvPr>
            <p:ph type="ftr" sz="quarter" idx="11"/>
          </p:nvPr>
        </p:nvSpPr>
        <p:spPr/>
        <p:txBody>
          <a:bodyPr/>
          <a:lstStyle/>
          <a:p>
            <a:pPr>
              <a:defRPr/>
            </a:pPr>
            <a:r>
              <a:rPr lang="en-GB" altLang="en-US"/>
              <a:t>Mary March</a:t>
            </a:r>
          </a:p>
        </p:txBody>
      </p:sp>
      <p:sp>
        <p:nvSpPr>
          <p:cNvPr id="6" name="Slide Number Placeholder 5"/>
          <p:cNvSpPr>
            <a:spLocks noGrp="1"/>
          </p:cNvSpPr>
          <p:nvPr>
            <p:ph type="sldNum" sz="quarter" idx="12"/>
          </p:nvPr>
        </p:nvSpPr>
        <p:spPr/>
        <p:txBody>
          <a:bodyPr/>
          <a:lstStyle/>
          <a:p>
            <a:pPr>
              <a:defRPr/>
            </a:pPr>
            <a:fld id="{2F733F99-5C49-4C7A-AF84-B7546E8A6B51}" type="slidenum">
              <a:rPr lang="en-GB" altLang="en-US" smtClean="0"/>
              <a:pPr>
                <a:defRPr/>
              </a:pPr>
              <a:t>‹#›</a:t>
            </a:fld>
            <a:endParaRPr lang="en-GB" altLang="en-US"/>
          </a:p>
        </p:txBody>
      </p:sp>
    </p:spTree>
    <p:extLst>
      <p:ext uri="{BB962C8B-B14F-4D97-AF65-F5344CB8AC3E}">
        <p14:creationId xmlns:p14="http://schemas.microsoft.com/office/powerpoint/2010/main" val="193293732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fld id="{384B99DA-8C13-4E5F-AA0A-1F1000BE46CB}" type="datetime1">
              <a:rPr lang="en-GB" altLang="en-US" smtClean="0"/>
              <a:pPr>
                <a:defRPr/>
              </a:pPr>
              <a:t>14/04/2022</a:t>
            </a:fld>
            <a:endParaRPr lang="en-GB" altLang="en-US"/>
          </a:p>
        </p:txBody>
      </p:sp>
      <p:sp>
        <p:nvSpPr>
          <p:cNvPr id="5" name="Footer Placeholder 4"/>
          <p:cNvSpPr>
            <a:spLocks noGrp="1"/>
          </p:cNvSpPr>
          <p:nvPr>
            <p:ph type="ftr" sz="quarter" idx="11"/>
          </p:nvPr>
        </p:nvSpPr>
        <p:spPr/>
        <p:txBody>
          <a:bodyPr/>
          <a:lstStyle/>
          <a:p>
            <a:pPr>
              <a:defRPr/>
            </a:pPr>
            <a:r>
              <a:rPr lang="en-GB" altLang="en-US"/>
              <a:t>Mary March</a:t>
            </a:r>
          </a:p>
        </p:txBody>
      </p:sp>
      <p:sp>
        <p:nvSpPr>
          <p:cNvPr id="6" name="Slide Number Placeholder 5"/>
          <p:cNvSpPr>
            <a:spLocks noGrp="1"/>
          </p:cNvSpPr>
          <p:nvPr>
            <p:ph type="sldNum" sz="quarter" idx="12"/>
          </p:nvPr>
        </p:nvSpPr>
        <p:spPr/>
        <p:txBody>
          <a:bodyPr/>
          <a:lstStyle/>
          <a:p>
            <a:pPr>
              <a:defRPr/>
            </a:pPr>
            <a:fld id="{101007CA-6A5A-466A-BC7B-D9FB033B9BF6}" type="slidenum">
              <a:rPr lang="en-GB" altLang="en-US" smtClean="0"/>
              <a:pPr>
                <a:defRPr/>
              </a:pPr>
              <a:t>‹#›</a:t>
            </a:fld>
            <a:endParaRPr lang="en-GB" altLang="en-US"/>
          </a:p>
        </p:txBody>
      </p:sp>
    </p:spTree>
    <p:extLst>
      <p:ext uri="{BB962C8B-B14F-4D97-AF65-F5344CB8AC3E}">
        <p14:creationId xmlns:p14="http://schemas.microsoft.com/office/powerpoint/2010/main" val="211912994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09598" y="2700868"/>
            <a:ext cx="6347715"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09598" y="4527448"/>
            <a:ext cx="6347715"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a:defRPr/>
            </a:pPr>
            <a:fld id="{20B73E60-0876-4F4A-8F82-84A1B1823F5C}" type="datetime1">
              <a:rPr lang="en-GB" altLang="en-US" smtClean="0"/>
              <a:pPr>
                <a:defRPr/>
              </a:pPr>
              <a:t>14/04/2022</a:t>
            </a:fld>
            <a:endParaRPr lang="en-GB" alt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a:defRPr/>
            </a:pPr>
            <a:fld id="{B597A0D0-E8BB-4015-B311-33B1E3A1E815}" type="slidenum">
              <a:rPr lang="en-GB" altLang="en-US" smtClean="0"/>
              <a:pPr>
                <a:defRPr/>
              </a:pPr>
              <a:t>‹#›</a:t>
            </a:fld>
            <a:endParaRPr lang="en-GB" altLang="en-US"/>
          </a:p>
        </p:txBody>
      </p:sp>
    </p:spTree>
    <p:extLst>
      <p:ext uri="{BB962C8B-B14F-4D97-AF65-F5344CB8AC3E}">
        <p14:creationId xmlns:p14="http://schemas.microsoft.com/office/powerpoint/2010/main" val="230525024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609600"/>
            <a:ext cx="6347714" cy="1320800"/>
          </a:xfrm>
        </p:spPr>
        <p:txBody>
          <a:bodyPr/>
          <a:lstStyle/>
          <a:p>
            <a:r>
              <a:rPr lang="en-US"/>
              <a:t>Click to edit Master title style</a:t>
            </a:r>
            <a:endParaRPr lang="en-US" dirty="0"/>
          </a:p>
        </p:txBody>
      </p:sp>
      <p:sp>
        <p:nvSpPr>
          <p:cNvPr id="3" name="Content Placeholder 2"/>
          <p:cNvSpPr>
            <a:spLocks noGrp="1"/>
          </p:cNvSpPr>
          <p:nvPr>
            <p:ph sz="half" idx="1"/>
          </p:nvPr>
        </p:nvSpPr>
        <p:spPr>
          <a:xfrm>
            <a:off x="609600" y="2160589"/>
            <a:ext cx="3088109" cy="3880772"/>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3869204" y="2160590"/>
            <a:ext cx="3088110" cy="388077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pPr>
              <a:defRPr/>
            </a:pPr>
            <a:fld id="{6729F174-4E7E-4651-BE04-FB34C38F7A97}" type="datetime1">
              <a:rPr lang="en-GB" altLang="en-US" smtClean="0"/>
              <a:pPr>
                <a:defRPr/>
              </a:pPr>
              <a:t>14/04/2022</a:t>
            </a:fld>
            <a:endParaRPr lang="en-GB" alt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pPr>
              <a:defRPr/>
            </a:pPr>
            <a:fld id="{00F3E2FC-8669-4267-A62E-33FE30C83C55}" type="slidenum">
              <a:rPr lang="en-GB" altLang="en-US" smtClean="0"/>
              <a:pPr>
                <a:defRPr/>
              </a:pPr>
              <a:t>‹#›</a:t>
            </a:fld>
            <a:endParaRPr lang="en-GB" altLang="en-US"/>
          </a:p>
        </p:txBody>
      </p:sp>
    </p:spTree>
    <p:extLst>
      <p:ext uri="{BB962C8B-B14F-4D97-AF65-F5344CB8AC3E}">
        <p14:creationId xmlns:p14="http://schemas.microsoft.com/office/powerpoint/2010/main" val="30605726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599" y="609600"/>
            <a:ext cx="6347713" cy="1320800"/>
          </a:xfrm>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09599" y="2160983"/>
            <a:ext cx="309067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599" y="2737246"/>
            <a:ext cx="3090672"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3866640" y="2160983"/>
            <a:ext cx="309067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3866640" y="2737246"/>
            <a:ext cx="3090672"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pPr>
              <a:defRPr/>
            </a:pPr>
            <a:fld id="{4AF98087-ED90-4911-BE74-9A997ABD6711}" type="datetime1">
              <a:rPr lang="en-GB" altLang="en-US" smtClean="0"/>
              <a:pPr>
                <a:defRPr/>
              </a:pPr>
              <a:t>14/04/2022</a:t>
            </a:fld>
            <a:endParaRPr lang="en-GB" altLang="en-US"/>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pPr>
              <a:defRPr/>
            </a:pPr>
            <a:fld id="{94E0A6B8-DA9D-4B8D-895D-5FCD4DD918CF}" type="slidenum">
              <a:rPr lang="en-GB" altLang="en-US" smtClean="0"/>
              <a:pPr>
                <a:defRPr/>
              </a:pPr>
              <a:t>‹#›</a:t>
            </a:fld>
            <a:endParaRPr lang="en-GB" altLang="en-US"/>
          </a:p>
        </p:txBody>
      </p:sp>
    </p:spTree>
    <p:extLst>
      <p:ext uri="{BB962C8B-B14F-4D97-AF65-F5344CB8AC3E}">
        <p14:creationId xmlns:p14="http://schemas.microsoft.com/office/powerpoint/2010/main" val="1610401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09599" y="609600"/>
            <a:ext cx="6347714"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pPr>
              <a:defRPr/>
            </a:pPr>
            <a:fld id="{2E22D1C0-EA1F-4F8B-8785-B07BF54BD0F9}" type="datetime1">
              <a:rPr lang="en-GB" altLang="en-US" smtClean="0"/>
              <a:pPr>
                <a:defRPr/>
              </a:pPr>
              <a:t>14/04/2022</a:t>
            </a:fld>
            <a:endParaRPr lang="en-GB" altLang="en-US"/>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pPr>
              <a:defRPr/>
            </a:pPr>
            <a:fld id="{BCCDFD50-638D-4B7D-8CA4-BA6FE506198A}" type="slidenum">
              <a:rPr lang="en-GB" altLang="en-US" smtClean="0"/>
              <a:pPr>
                <a:defRPr/>
              </a:pPr>
              <a:t>‹#›</a:t>
            </a:fld>
            <a:endParaRPr lang="en-GB" altLang="en-US"/>
          </a:p>
        </p:txBody>
      </p:sp>
    </p:spTree>
    <p:extLst>
      <p:ext uri="{BB962C8B-B14F-4D97-AF65-F5344CB8AC3E}">
        <p14:creationId xmlns:p14="http://schemas.microsoft.com/office/powerpoint/2010/main" val="37947782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fld id="{47C9B511-EA7C-47B7-97E3-4B5B1A80CF69}" type="datetime1">
              <a:rPr lang="en-GB" altLang="en-US" smtClean="0"/>
              <a:pPr>
                <a:defRPr/>
              </a:pPr>
              <a:t>14/04/2022</a:t>
            </a:fld>
            <a:endParaRPr lang="en-GB" altLang="en-US"/>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pPr>
              <a:defRPr/>
            </a:pPr>
            <a:fld id="{CD5821EE-AFC6-47E5-BF66-66E4B21DAC71}" type="slidenum">
              <a:rPr lang="en-GB" altLang="en-US" smtClean="0"/>
              <a:pPr>
                <a:defRPr/>
              </a:pPr>
              <a:t>‹#›</a:t>
            </a:fld>
            <a:endParaRPr lang="en-GB" altLang="en-US"/>
          </a:p>
        </p:txBody>
      </p:sp>
    </p:spTree>
    <p:extLst>
      <p:ext uri="{BB962C8B-B14F-4D97-AF65-F5344CB8AC3E}">
        <p14:creationId xmlns:p14="http://schemas.microsoft.com/office/powerpoint/2010/main" val="177877614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599" y="1498604"/>
            <a:ext cx="2790182"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3571275" y="514925"/>
            <a:ext cx="3386037"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09599" y="2777069"/>
            <a:ext cx="2790182" cy="2584449"/>
          </a:xfrm>
        </p:spPr>
        <p:txBody>
          <a:bodyPr>
            <a:normAutofit/>
          </a:bodyPr>
          <a:lstStyle>
            <a:lvl1pPr marL="0" indent="0">
              <a:buNone/>
              <a:defRPr sz="14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pPr>
              <a:defRPr/>
            </a:pPr>
            <a:fld id="{48487C5A-1B21-445F-A5EA-4485B0FC1EAF}" type="datetime1">
              <a:rPr lang="en-GB" altLang="en-US" smtClean="0"/>
              <a:pPr>
                <a:defRPr/>
              </a:pPr>
              <a:t>14/04/2022</a:t>
            </a:fld>
            <a:endParaRPr lang="en-GB" alt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pPr>
              <a:defRPr/>
            </a:pPr>
            <a:fld id="{07B02990-287C-41FC-9BF8-A67E112CA0AB}" type="slidenum">
              <a:rPr lang="en-GB" altLang="en-US" smtClean="0"/>
              <a:pPr>
                <a:defRPr/>
              </a:pPr>
              <a:t>‹#›</a:t>
            </a:fld>
            <a:endParaRPr lang="en-GB" altLang="en-US"/>
          </a:p>
        </p:txBody>
      </p:sp>
    </p:spTree>
    <p:extLst>
      <p:ext uri="{BB962C8B-B14F-4D97-AF65-F5344CB8AC3E}">
        <p14:creationId xmlns:p14="http://schemas.microsoft.com/office/powerpoint/2010/main" val="393371427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599" y="4800600"/>
            <a:ext cx="6347714"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09599" y="609600"/>
            <a:ext cx="6347714"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09599" y="5367338"/>
            <a:ext cx="6347714"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pPr>
              <a:defRPr/>
            </a:pPr>
            <a:fld id="{B9188D40-EA84-4741-A93C-333A7A4EA90F}" type="datetime1">
              <a:rPr lang="en-GB" altLang="en-US" smtClean="0"/>
              <a:pPr>
                <a:defRPr/>
              </a:pPr>
              <a:t>14/04/2022</a:t>
            </a:fld>
            <a:endParaRPr lang="en-GB" alt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pPr>
              <a:defRPr/>
            </a:pPr>
            <a:fld id="{F657F800-730A-4389-AB21-8BF89553559F}" type="slidenum">
              <a:rPr lang="en-GB" altLang="en-US" smtClean="0"/>
              <a:pPr>
                <a:defRPr/>
              </a:pPr>
              <a:t>‹#›</a:t>
            </a:fld>
            <a:endParaRPr lang="en-GB" altLang="en-US"/>
          </a:p>
        </p:txBody>
      </p:sp>
    </p:spTree>
    <p:extLst>
      <p:ext uri="{BB962C8B-B14F-4D97-AF65-F5344CB8AC3E}">
        <p14:creationId xmlns:p14="http://schemas.microsoft.com/office/powerpoint/2010/main" val="3969071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0" y="609600"/>
            <a:ext cx="6347714"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09600" y="4470400"/>
            <a:ext cx="6347714"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a:defRPr/>
            </a:pPr>
            <a:fld id="{59B12514-B2BD-43EE-BCBD-7E23DB886ACD}" type="datetime1">
              <a:rPr lang="en-GB" altLang="en-US" smtClean="0"/>
              <a:pPr>
                <a:defRPr/>
              </a:pPr>
              <a:t>14/04/2022</a:t>
            </a:fld>
            <a:endParaRPr lang="en-GB" alt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a:defRPr/>
            </a:pPr>
            <a:fld id="{99394249-8463-4BC8-8578-8F2970A0B96D}" type="slidenum">
              <a:rPr lang="en-GB" altLang="en-US" smtClean="0"/>
              <a:pPr>
                <a:defRPr/>
              </a:pPr>
              <a:t>‹#›</a:t>
            </a:fld>
            <a:endParaRPr lang="en-GB" altLang="en-US"/>
          </a:p>
        </p:txBody>
      </p:sp>
    </p:spTree>
    <p:extLst>
      <p:ext uri="{BB962C8B-B14F-4D97-AF65-F5344CB8AC3E}">
        <p14:creationId xmlns:p14="http://schemas.microsoft.com/office/powerpoint/2010/main" val="2249415267"/>
      </p:ext>
    </p:extLst>
  </p:cSld>
  <p:clrMapOvr>
    <a:masterClrMapping/>
  </p:clrMapOvr>
  <p:hf sldNum="0" hdr="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74885" y="609600"/>
            <a:ext cx="6072182"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101074" y="3632200"/>
            <a:ext cx="541980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09598" y="4470400"/>
            <a:ext cx="6347715"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a:defRPr/>
            </a:pPr>
            <a:fld id="{59B12514-B2BD-43EE-BCBD-7E23DB886ACD}" type="datetime1">
              <a:rPr lang="en-GB" altLang="en-US" smtClean="0"/>
              <a:pPr>
                <a:defRPr/>
              </a:pPr>
              <a:t>14/04/2022</a:t>
            </a:fld>
            <a:endParaRPr lang="en-GB" alt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a:defRPr/>
            </a:pPr>
            <a:fld id="{99394249-8463-4BC8-8578-8F2970A0B96D}" type="slidenum">
              <a:rPr lang="en-GB" altLang="en-US" smtClean="0"/>
              <a:pPr>
                <a:defRPr/>
              </a:pPr>
              <a:t>‹#›</a:t>
            </a:fld>
            <a:endParaRPr lang="en-GB" altLang="en-US"/>
          </a:p>
        </p:txBody>
      </p:sp>
      <p:sp>
        <p:nvSpPr>
          <p:cNvPr id="24" name="TextBox 23"/>
          <p:cNvSpPr txBox="1"/>
          <p:nvPr/>
        </p:nvSpPr>
        <p:spPr>
          <a:xfrm>
            <a:off x="482711" y="790378"/>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5" name="TextBox 24"/>
          <p:cNvSpPr txBox="1"/>
          <p:nvPr/>
        </p:nvSpPr>
        <p:spPr>
          <a:xfrm>
            <a:off x="6747699" y="2886556"/>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556237798"/>
      </p:ext>
    </p:extLst>
  </p:cSld>
  <p:clrMapOvr>
    <a:masterClrMapping/>
  </p:clrMapOvr>
  <p:hf sldNum="0" hdr="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09598" y="1931988"/>
            <a:ext cx="6347715"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09598" y="4527448"/>
            <a:ext cx="6347715"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a:defRPr/>
            </a:pPr>
            <a:fld id="{59B12514-B2BD-43EE-BCBD-7E23DB886ACD}" type="datetime1">
              <a:rPr lang="en-GB" altLang="en-US" smtClean="0"/>
              <a:pPr>
                <a:defRPr/>
              </a:pPr>
              <a:t>14/04/2022</a:t>
            </a:fld>
            <a:endParaRPr lang="en-GB" alt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a:defRPr/>
            </a:pPr>
            <a:fld id="{99394249-8463-4BC8-8578-8F2970A0B96D}" type="slidenum">
              <a:rPr lang="en-GB" altLang="en-US" smtClean="0"/>
              <a:pPr>
                <a:defRPr/>
              </a:pPr>
              <a:t>‹#›</a:t>
            </a:fld>
            <a:endParaRPr lang="en-GB" altLang="en-US"/>
          </a:p>
        </p:txBody>
      </p:sp>
    </p:spTree>
    <p:extLst>
      <p:ext uri="{BB962C8B-B14F-4D97-AF65-F5344CB8AC3E}">
        <p14:creationId xmlns:p14="http://schemas.microsoft.com/office/powerpoint/2010/main" val="875985122"/>
      </p:ext>
    </p:extLst>
  </p:cSld>
  <p:clrMapOvr>
    <a:masterClrMapping/>
  </p:clrMapOvr>
  <p:hf sldNum="0" hdr="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774885" y="609600"/>
            <a:ext cx="6072182"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09597" y="4013200"/>
            <a:ext cx="6347716"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09598" y="4527448"/>
            <a:ext cx="6347715"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a:defRPr/>
            </a:pPr>
            <a:fld id="{59B12514-B2BD-43EE-BCBD-7E23DB886ACD}" type="datetime1">
              <a:rPr lang="en-GB" altLang="en-US" smtClean="0"/>
              <a:pPr>
                <a:defRPr/>
              </a:pPr>
              <a:t>14/04/2022</a:t>
            </a:fld>
            <a:endParaRPr lang="en-GB" alt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a:defRPr/>
            </a:pPr>
            <a:fld id="{99394249-8463-4BC8-8578-8F2970A0B96D}" type="slidenum">
              <a:rPr lang="en-GB" altLang="en-US" smtClean="0"/>
              <a:pPr>
                <a:defRPr/>
              </a:pPr>
              <a:t>‹#›</a:t>
            </a:fld>
            <a:endParaRPr lang="en-GB" altLang="en-US"/>
          </a:p>
        </p:txBody>
      </p:sp>
      <p:sp>
        <p:nvSpPr>
          <p:cNvPr id="24" name="TextBox 23"/>
          <p:cNvSpPr txBox="1"/>
          <p:nvPr/>
        </p:nvSpPr>
        <p:spPr>
          <a:xfrm>
            <a:off x="482711" y="790378"/>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5" name="TextBox 24"/>
          <p:cNvSpPr txBox="1"/>
          <p:nvPr/>
        </p:nvSpPr>
        <p:spPr>
          <a:xfrm>
            <a:off x="6747699" y="2886556"/>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792803311"/>
      </p:ext>
    </p:extLst>
  </p:cSld>
  <p:clrMapOvr>
    <a:masterClrMapping/>
  </p:clrMapOvr>
  <p:hf sldNum="0" hdr="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15848" y="609600"/>
            <a:ext cx="6341465"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09597" y="4013200"/>
            <a:ext cx="6347716"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09598" y="4527448"/>
            <a:ext cx="6347715"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a:defRPr/>
            </a:pPr>
            <a:fld id="{59B12514-B2BD-43EE-BCBD-7E23DB886ACD}" type="datetime1">
              <a:rPr lang="en-GB" altLang="en-US" smtClean="0"/>
              <a:pPr>
                <a:defRPr/>
              </a:pPr>
              <a:t>14/04/2022</a:t>
            </a:fld>
            <a:endParaRPr lang="en-GB" alt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a:defRPr/>
            </a:pPr>
            <a:fld id="{99394249-8463-4BC8-8578-8F2970A0B96D}" type="slidenum">
              <a:rPr lang="en-GB" altLang="en-US" smtClean="0"/>
              <a:pPr>
                <a:defRPr/>
              </a:pPr>
              <a:t>‹#›</a:t>
            </a:fld>
            <a:endParaRPr lang="en-GB" altLang="en-US"/>
          </a:p>
        </p:txBody>
      </p:sp>
    </p:spTree>
    <p:extLst>
      <p:ext uri="{BB962C8B-B14F-4D97-AF65-F5344CB8AC3E}">
        <p14:creationId xmlns:p14="http://schemas.microsoft.com/office/powerpoint/2010/main" val="1473004153"/>
      </p:ext>
    </p:extLst>
  </p:cSld>
  <p:clrMapOvr>
    <a:masterClrMapping/>
  </p:clrMapOvr>
  <p:hf sldNum="0" hdr="0"/>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fld id="{A3A90FD6-5905-4EA8-AD06-91B3123ED931}" type="datetime1">
              <a:rPr lang="en-GB" altLang="en-US" smtClean="0"/>
              <a:pPr>
                <a:defRPr/>
              </a:pPr>
              <a:t>14/04/2022</a:t>
            </a:fld>
            <a:endParaRPr lang="en-GB" alt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a:defRPr/>
            </a:pPr>
            <a:fld id="{238FE9CA-6F00-4071-81A8-4EBE4EFA0F40}" type="slidenum">
              <a:rPr lang="en-GB" altLang="en-US" smtClean="0"/>
              <a:pPr>
                <a:defRPr/>
              </a:pPr>
              <a:t>‹#›</a:t>
            </a:fld>
            <a:endParaRPr lang="en-GB" altLang="en-US"/>
          </a:p>
        </p:txBody>
      </p:sp>
    </p:spTree>
    <p:extLst>
      <p:ext uri="{BB962C8B-B14F-4D97-AF65-F5344CB8AC3E}">
        <p14:creationId xmlns:p14="http://schemas.microsoft.com/office/powerpoint/2010/main" val="404649391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5977312" y="609600"/>
            <a:ext cx="978812"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09599" y="609600"/>
            <a:ext cx="5195026" cy="525145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fld id="{5FC6DEAE-81AF-4D2F-BBD0-D85B4251B949}" type="datetime1">
              <a:rPr lang="en-GB" altLang="en-US" smtClean="0"/>
              <a:pPr>
                <a:defRPr/>
              </a:pPr>
              <a:t>14/04/2022</a:t>
            </a:fld>
            <a:endParaRPr lang="en-GB" alt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a:defRPr/>
            </a:pPr>
            <a:fld id="{5179077C-C058-415F-A9A2-BF6E8D9D1A4E}" type="slidenum">
              <a:rPr lang="en-GB" altLang="en-US" smtClean="0"/>
              <a:pPr>
                <a:defRPr/>
              </a:pPr>
              <a:t>‹#›</a:t>
            </a:fld>
            <a:endParaRPr lang="en-GB" altLang="en-US"/>
          </a:p>
        </p:txBody>
      </p:sp>
    </p:spTree>
    <p:extLst>
      <p:ext uri="{BB962C8B-B14F-4D97-AF65-F5344CB8AC3E}">
        <p14:creationId xmlns:p14="http://schemas.microsoft.com/office/powerpoint/2010/main" val="130466059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AFA3A6-BA9F-432D-9D65-211671E38818}"/>
              </a:ext>
            </a:extLst>
          </p:cNvPr>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endParaRPr lang="en-GB"/>
          </a:p>
        </p:txBody>
      </p:sp>
      <p:sp>
        <p:nvSpPr>
          <p:cNvPr id="3" name="Subtitle 2">
            <a:extLst>
              <a:ext uri="{FF2B5EF4-FFF2-40B4-BE49-F238E27FC236}">
                <a16:creationId xmlns:a16="http://schemas.microsoft.com/office/drawing/2014/main" id="{9B6FB6FF-5980-46B4-835B-D6B4145C8479}"/>
              </a:ext>
            </a:extLst>
          </p:cNvPr>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BC3C008D-B9E8-436E-A334-592DD984787B}"/>
              </a:ext>
            </a:extLst>
          </p:cNvPr>
          <p:cNvSpPr>
            <a:spLocks noGrp="1"/>
          </p:cNvSpPr>
          <p:nvPr>
            <p:ph type="dt" sz="half" idx="10"/>
          </p:nvPr>
        </p:nvSpPr>
        <p:spPr/>
        <p:txBody>
          <a:bodyPr/>
          <a:lstStyle/>
          <a:p>
            <a:pPr>
              <a:defRPr/>
            </a:pPr>
            <a:fld id="{259325D9-C7C0-42EB-AEBB-E19A63C4F488}" type="datetime1">
              <a:rPr lang="en-GB" altLang="en-US" smtClean="0"/>
              <a:pPr>
                <a:defRPr/>
              </a:pPr>
              <a:t>14/04/2022</a:t>
            </a:fld>
            <a:endParaRPr lang="en-GB" altLang="en-US"/>
          </a:p>
        </p:txBody>
      </p:sp>
      <p:sp>
        <p:nvSpPr>
          <p:cNvPr id="5" name="Footer Placeholder 4">
            <a:extLst>
              <a:ext uri="{FF2B5EF4-FFF2-40B4-BE49-F238E27FC236}">
                <a16:creationId xmlns:a16="http://schemas.microsoft.com/office/drawing/2014/main" id="{B6C256CB-DA00-4A9F-B351-CBEBC0C91E55}"/>
              </a:ext>
            </a:extLst>
          </p:cNvPr>
          <p:cNvSpPr>
            <a:spLocks noGrp="1"/>
          </p:cNvSpPr>
          <p:nvPr>
            <p:ph type="ftr" sz="quarter" idx="11"/>
          </p:nvPr>
        </p:nvSpPr>
        <p:spPr/>
        <p:txBody>
          <a:bodyPr/>
          <a:lstStyle/>
          <a:p>
            <a:pPr>
              <a:defRPr/>
            </a:pPr>
            <a:r>
              <a:rPr lang="en-GB" altLang="en-US"/>
              <a:t>Mary March</a:t>
            </a:r>
          </a:p>
        </p:txBody>
      </p:sp>
      <p:sp>
        <p:nvSpPr>
          <p:cNvPr id="6" name="Slide Number Placeholder 5">
            <a:extLst>
              <a:ext uri="{FF2B5EF4-FFF2-40B4-BE49-F238E27FC236}">
                <a16:creationId xmlns:a16="http://schemas.microsoft.com/office/drawing/2014/main" id="{BD151F06-E49E-41A4-8D81-F581CAF1818E}"/>
              </a:ext>
            </a:extLst>
          </p:cNvPr>
          <p:cNvSpPr>
            <a:spLocks noGrp="1"/>
          </p:cNvSpPr>
          <p:nvPr>
            <p:ph type="sldNum" sz="quarter" idx="12"/>
          </p:nvPr>
        </p:nvSpPr>
        <p:spPr/>
        <p:txBody>
          <a:bodyPr/>
          <a:lstStyle/>
          <a:p>
            <a:pPr>
              <a:defRPr/>
            </a:pPr>
            <a:fld id="{2F733F99-5C49-4C7A-AF84-B7546E8A6B51}" type="slidenum">
              <a:rPr lang="en-GB" altLang="en-US" smtClean="0"/>
              <a:pPr>
                <a:defRPr/>
              </a:pPr>
              <a:t>‹#›</a:t>
            </a:fld>
            <a:endParaRPr lang="en-GB" altLang="en-US"/>
          </a:p>
        </p:txBody>
      </p:sp>
    </p:spTree>
    <p:extLst>
      <p:ext uri="{BB962C8B-B14F-4D97-AF65-F5344CB8AC3E}">
        <p14:creationId xmlns:p14="http://schemas.microsoft.com/office/powerpoint/2010/main" val="138793022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620776-9D67-4BC2-95A6-0275A4C3F29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8B3BB60-76F0-44D9-9EA9-3768FED8787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9B14C1D-2719-4ABC-A547-60D55F58D85F}"/>
              </a:ext>
            </a:extLst>
          </p:cNvPr>
          <p:cNvSpPr>
            <a:spLocks noGrp="1"/>
          </p:cNvSpPr>
          <p:nvPr>
            <p:ph type="dt" sz="half" idx="10"/>
          </p:nvPr>
        </p:nvSpPr>
        <p:spPr/>
        <p:txBody>
          <a:bodyPr/>
          <a:lstStyle/>
          <a:p>
            <a:pPr>
              <a:defRPr/>
            </a:pPr>
            <a:fld id="{384B99DA-8C13-4E5F-AA0A-1F1000BE46CB}" type="datetime1">
              <a:rPr lang="en-GB" altLang="en-US" smtClean="0"/>
              <a:pPr>
                <a:defRPr/>
              </a:pPr>
              <a:t>14/04/2022</a:t>
            </a:fld>
            <a:endParaRPr lang="en-GB" altLang="en-US"/>
          </a:p>
        </p:txBody>
      </p:sp>
      <p:sp>
        <p:nvSpPr>
          <p:cNvPr id="5" name="Footer Placeholder 4">
            <a:extLst>
              <a:ext uri="{FF2B5EF4-FFF2-40B4-BE49-F238E27FC236}">
                <a16:creationId xmlns:a16="http://schemas.microsoft.com/office/drawing/2014/main" id="{B91C60EB-7479-4E99-931A-D4E589B6B43F}"/>
              </a:ext>
            </a:extLst>
          </p:cNvPr>
          <p:cNvSpPr>
            <a:spLocks noGrp="1"/>
          </p:cNvSpPr>
          <p:nvPr>
            <p:ph type="ftr" sz="quarter" idx="11"/>
          </p:nvPr>
        </p:nvSpPr>
        <p:spPr/>
        <p:txBody>
          <a:bodyPr/>
          <a:lstStyle/>
          <a:p>
            <a:pPr>
              <a:defRPr/>
            </a:pPr>
            <a:r>
              <a:rPr lang="en-GB" altLang="en-US"/>
              <a:t>Mary March</a:t>
            </a:r>
          </a:p>
        </p:txBody>
      </p:sp>
      <p:sp>
        <p:nvSpPr>
          <p:cNvPr id="6" name="Slide Number Placeholder 5">
            <a:extLst>
              <a:ext uri="{FF2B5EF4-FFF2-40B4-BE49-F238E27FC236}">
                <a16:creationId xmlns:a16="http://schemas.microsoft.com/office/drawing/2014/main" id="{38D9555E-A65F-4A7F-8D66-C672DBE8D651}"/>
              </a:ext>
            </a:extLst>
          </p:cNvPr>
          <p:cNvSpPr>
            <a:spLocks noGrp="1"/>
          </p:cNvSpPr>
          <p:nvPr>
            <p:ph type="sldNum" sz="quarter" idx="12"/>
          </p:nvPr>
        </p:nvSpPr>
        <p:spPr/>
        <p:txBody>
          <a:bodyPr/>
          <a:lstStyle/>
          <a:p>
            <a:pPr>
              <a:defRPr/>
            </a:pPr>
            <a:fld id="{101007CA-6A5A-466A-BC7B-D9FB033B9BF6}" type="slidenum">
              <a:rPr lang="en-GB" altLang="en-US" smtClean="0"/>
              <a:pPr>
                <a:defRPr/>
              </a:pPr>
              <a:t>‹#›</a:t>
            </a:fld>
            <a:endParaRPr lang="en-GB" altLang="en-US"/>
          </a:p>
        </p:txBody>
      </p:sp>
    </p:spTree>
    <p:extLst>
      <p:ext uri="{BB962C8B-B14F-4D97-AF65-F5344CB8AC3E}">
        <p14:creationId xmlns:p14="http://schemas.microsoft.com/office/powerpoint/2010/main" val="293085614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ED6ADC-2A74-45BE-B4E6-0B29123F7736}"/>
              </a:ext>
            </a:extLst>
          </p:cNvPr>
          <p:cNvSpPr>
            <a:spLocks noGrp="1"/>
          </p:cNvSpPr>
          <p:nvPr>
            <p:ph type="title"/>
          </p:nvPr>
        </p:nvSpPr>
        <p:spPr>
          <a:xfrm>
            <a:off x="623888" y="1709739"/>
            <a:ext cx="7886700" cy="2852737"/>
          </a:xfrm>
        </p:spPr>
        <p:txBody>
          <a:bodyPr anchor="b"/>
          <a:lstStyle>
            <a:lvl1pPr>
              <a:defRPr sz="45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5DDBA2F2-941F-452C-91CF-7D1B30C55843}"/>
              </a:ext>
            </a:extLst>
          </p:cNvPr>
          <p:cNvSpPr>
            <a:spLocks noGrp="1"/>
          </p:cNvSpPr>
          <p:nvPr>
            <p:ph type="body" idx="1"/>
          </p:nvPr>
        </p:nvSpPr>
        <p:spPr>
          <a:xfrm>
            <a:off x="623888" y="4589464"/>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8673A77-52BD-4143-A21D-D585D442305E}"/>
              </a:ext>
            </a:extLst>
          </p:cNvPr>
          <p:cNvSpPr>
            <a:spLocks noGrp="1"/>
          </p:cNvSpPr>
          <p:nvPr>
            <p:ph type="dt" sz="half" idx="10"/>
          </p:nvPr>
        </p:nvSpPr>
        <p:spPr/>
        <p:txBody>
          <a:bodyPr/>
          <a:lstStyle/>
          <a:p>
            <a:pPr>
              <a:defRPr/>
            </a:pPr>
            <a:fld id="{20B73E60-0876-4F4A-8F82-84A1B1823F5C}" type="datetime1">
              <a:rPr lang="en-GB" altLang="en-US" smtClean="0"/>
              <a:pPr>
                <a:defRPr/>
              </a:pPr>
              <a:t>14/04/2022</a:t>
            </a:fld>
            <a:endParaRPr lang="en-GB" altLang="en-US"/>
          </a:p>
        </p:txBody>
      </p:sp>
      <p:sp>
        <p:nvSpPr>
          <p:cNvPr id="5" name="Footer Placeholder 4">
            <a:extLst>
              <a:ext uri="{FF2B5EF4-FFF2-40B4-BE49-F238E27FC236}">
                <a16:creationId xmlns:a16="http://schemas.microsoft.com/office/drawing/2014/main" id="{B55308C6-1382-4A36-9EDF-BC8F876CE654}"/>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249E52CD-2DAF-4468-A462-6566BCC2436C}"/>
              </a:ext>
            </a:extLst>
          </p:cNvPr>
          <p:cNvSpPr>
            <a:spLocks noGrp="1"/>
          </p:cNvSpPr>
          <p:nvPr>
            <p:ph type="sldNum" sz="quarter" idx="12"/>
          </p:nvPr>
        </p:nvSpPr>
        <p:spPr/>
        <p:txBody>
          <a:bodyPr/>
          <a:lstStyle/>
          <a:p>
            <a:pPr>
              <a:defRPr/>
            </a:pPr>
            <a:fld id="{B597A0D0-E8BB-4015-B311-33B1E3A1E815}" type="slidenum">
              <a:rPr lang="en-GB" altLang="en-US" smtClean="0"/>
              <a:pPr>
                <a:defRPr/>
              </a:pPr>
              <a:t>‹#›</a:t>
            </a:fld>
            <a:endParaRPr lang="en-GB" altLang="en-US"/>
          </a:p>
        </p:txBody>
      </p:sp>
    </p:spTree>
    <p:extLst>
      <p:ext uri="{BB962C8B-B14F-4D97-AF65-F5344CB8AC3E}">
        <p14:creationId xmlns:p14="http://schemas.microsoft.com/office/powerpoint/2010/main" val="145952697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FE176A-53EA-4CC2-AA06-14BFC36E2E0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5A6FA86-1A22-4C3D-9967-EF61FD22FD8B}"/>
              </a:ext>
            </a:extLst>
          </p:cNvPr>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888AD50F-8434-415F-AC2B-5A9E962DC06E}"/>
              </a:ext>
            </a:extLst>
          </p:cNvPr>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CF477B1-67B7-483D-A447-93E8F6224248}"/>
              </a:ext>
            </a:extLst>
          </p:cNvPr>
          <p:cNvSpPr>
            <a:spLocks noGrp="1"/>
          </p:cNvSpPr>
          <p:nvPr>
            <p:ph type="dt" sz="half" idx="10"/>
          </p:nvPr>
        </p:nvSpPr>
        <p:spPr/>
        <p:txBody>
          <a:bodyPr/>
          <a:lstStyle/>
          <a:p>
            <a:pPr>
              <a:defRPr/>
            </a:pPr>
            <a:fld id="{6729F174-4E7E-4651-BE04-FB34C38F7A97}" type="datetime1">
              <a:rPr lang="en-GB" altLang="en-US" smtClean="0"/>
              <a:pPr>
                <a:defRPr/>
              </a:pPr>
              <a:t>14/04/2022</a:t>
            </a:fld>
            <a:endParaRPr lang="en-GB" altLang="en-US"/>
          </a:p>
        </p:txBody>
      </p:sp>
      <p:sp>
        <p:nvSpPr>
          <p:cNvPr id="6" name="Footer Placeholder 5">
            <a:extLst>
              <a:ext uri="{FF2B5EF4-FFF2-40B4-BE49-F238E27FC236}">
                <a16:creationId xmlns:a16="http://schemas.microsoft.com/office/drawing/2014/main" id="{C0F097C3-4BE3-4AFA-9604-D3F21E550B19}"/>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5126AE49-1C6D-457D-A1A6-1460B0B0F991}"/>
              </a:ext>
            </a:extLst>
          </p:cNvPr>
          <p:cNvSpPr>
            <a:spLocks noGrp="1"/>
          </p:cNvSpPr>
          <p:nvPr>
            <p:ph type="sldNum" sz="quarter" idx="12"/>
          </p:nvPr>
        </p:nvSpPr>
        <p:spPr/>
        <p:txBody>
          <a:bodyPr/>
          <a:lstStyle/>
          <a:p>
            <a:pPr>
              <a:defRPr/>
            </a:pPr>
            <a:fld id="{00F3E2FC-8669-4267-A62E-33FE30C83C55}" type="slidenum">
              <a:rPr lang="en-GB" altLang="en-US" smtClean="0"/>
              <a:pPr>
                <a:defRPr/>
              </a:pPr>
              <a:t>‹#›</a:t>
            </a:fld>
            <a:endParaRPr lang="en-GB" altLang="en-US"/>
          </a:p>
        </p:txBody>
      </p:sp>
    </p:spTree>
    <p:extLst>
      <p:ext uri="{BB962C8B-B14F-4D97-AF65-F5344CB8AC3E}">
        <p14:creationId xmlns:p14="http://schemas.microsoft.com/office/powerpoint/2010/main" val="2992399591"/>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561526-BF36-4EC4-8A69-BEC1FE3BFEA6}"/>
              </a:ext>
            </a:extLst>
          </p:cNvPr>
          <p:cNvSpPr>
            <a:spLocks noGrp="1"/>
          </p:cNvSpPr>
          <p:nvPr>
            <p:ph type="title"/>
          </p:nvPr>
        </p:nvSpPr>
        <p:spPr>
          <a:xfrm>
            <a:off x="629841" y="365126"/>
            <a:ext cx="78867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0EE247E-D125-4775-91A5-1E944DB406C4}"/>
              </a:ext>
            </a:extLst>
          </p:cNvPr>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a:extLst>
              <a:ext uri="{FF2B5EF4-FFF2-40B4-BE49-F238E27FC236}">
                <a16:creationId xmlns:a16="http://schemas.microsoft.com/office/drawing/2014/main" id="{0A17A77D-0D9B-4758-862D-62BF077B0C01}"/>
              </a:ext>
            </a:extLst>
          </p:cNvPr>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E12DED0A-EA8D-4BC6-BB1B-6D5065FC3A80}"/>
              </a:ext>
            </a:extLst>
          </p:cNvPr>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a:extLst>
              <a:ext uri="{FF2B5EF4-FFF2-40B4-BE49-F238E27FC236}">
                <a16:creationId xmlns:a16="http://schemas.microsoft.com/office/drawing/2014/main" id="{990AD36C-E8FC-4B82-8185-2D8A58AF8149}"/>
              </a:ext>
            </a:extLst>
          </p:cNvPr>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900A3359-3DB2-4798-87EB-6811A7A1DE81}"/>
              </a:ext>
            </a:extLst>
          </p:cNvPr>
          <p:cNvSpPr>
            <a:spLocks noGrp="1"/>
          </p:cNvSpPr>
          <p:nvPr>
            <p:ph type="dt" sz="half" idx="10"/>
          </p:nvPr>
        </p:nvSpPr>
        <p:spPr/>
        <p:txBody>
          <a:bodyPr/>
          <a:lstStyle/>
          <a:p>
            <a:pPr>
              <a:defRPr/>
            </a:pPr>
            <a:fld id="{4AF98087-ED90-4911-BE74-9A997ABD6711}" type="datetime1">
              <a:rPr lang="en-GB" altLang="en-US" smtClean="0"/>
              <a:pPr>
                <a:defRPr/>
              </a:pPr>
              <a:t>14/04/2022</a:t>
            </a:fld>
            <a:endParaRPr lang="en-GB" altLang="en-US"/>
          </a:p>
        </p:txBody>
      </p:sp>
      <p:sp>
        <p:nvSpPr>
          <p:cNvPr id="8" name="Footer Placeholder 7">
            <a:extLst>
              <a:ext uri="{FF2B5EF4-FFF2-40B4-BE49-F238E27FC236}">
                <a16:creationId xmlns:a16="http://schemas.microsoft.com/office/drawing/2014/main" id="{ED376C12-5AFF-4B3D-ADB9-DA9AA7F11DFA}"/>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DE0AC971-4C94-4A7D-85A4-B467A588B93A}"/>
              </a:ext>
            </a:extLst>
          </p:cNvPr>
          <p:cNvSpPr>
            <a:spLocks noGrp="1"/>
          </p:cNvSpPr>
          <p:nvPr>
            <p:ph type="sldNum" sz="quarter" idx="12"/>
          </p:nvPr>
        </p:nvSpPr>
        <p:spPr/>
        <p:txBody>
          <a:bodyPr/>
          <a:lstStyle/>
          <a:p>
            <a:pPr>
              <a:defRPr/>
            </a:pPr>
            <a:fld id="{94E0A6B8-DA9D-4B8D-895D-5FCD4DD918CF}" type="slidenum">
              <a:rPr lang="en-GB" altLang="en-US" smtClean="0"/>
              <a:pPr>
                <a:defRPr/>
              </a:pPr>
              <a:t>‹#›</a:t>
            </a:fld>
            <a:endParaRPr lang="en-GB" altLang="en-US"/>
          </a:p>
        </p:txBody>
      </p:sp>
    </p:spTree>
    <p:extLst>
      <p:ext uri="{BB962C8B-B14F-4D97-AF65-F5344CB8AC3E}">
        <p14:creationId xmlns:p14="http://schemas.microsoft.com/office/powerpoint/2010/main" val="62923348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DF8518-1516-4A3F-BCE5-3F8155B42582}"/>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3F992568-6E84-40A4-B9E9-EF64ED61843A}"/>
              </a:ext>
            </a:extLst>
          </p:cNvPr>
          <p:cNvSpPr>
            <a:spLocks noGrp="1"/>
          </p:cNvSpPr>
          <p:nvPr>
            <p:ph type="dt" sz="half" idx="10"/>
          </p:nvPr>
        </p:nvSpPr>
        <p:spPr/>
        <p:txBody>
          <a:bodyPr/>
          <a:lstStyle/>
          <a:p>
            <a:pPr>
              <a:defRPr/>
            </a:pPr>
            <a:fld id="{2E22D1C0-EA1F-4F8B-8785-B07BF54BD0F9}" type="datetime1">
              <a:rPr lang="en-GB" altLang="en-US" smtClean="0"/>
              <a:pPr>
                <a:defRPr/>
              </a:pPr>
              <a:t>14/04/2022</a:t>
            </a:fld>
            <a:endParaRPr lang="en-GB" altLang="en-US"/>
          </a:p>
        </p:txBody>
      </p:sp>
      <p:sp>
        <p:nvSpPr>
          <p:cNvPr id="4" name="Footer Placeholder 3">
            <a:extLst>
              <a:ext uri="{FF2B5EF4-FFF2-40B4-BE49-F238E27FC236}">
                <a16:creationId xmlns:a16="http://schemas.microsoft.com/office/drawing/2014/main" id="{BB7894AD-3D54-4617-93E0-61594CDD76B7}"/>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B8E7F891-600F-4182-B2D5-EA5204A1FD26}"/>
              </a:ext>
            </a:extLst>
          </p:cNvPr>
          <p:cNvSpPr>
            <a:spLocks noGrp="1"/>
          </p:cNvSpPr>
          <p:nvPr>
            <p:ph type="sldNum" sz="quarter" idx="12"/>
          </p:nvPr>
        </p:nvSpPr>
        <p:spPr/>
        <p:txBody>
          <a:bodyPr/>
          <a:lstStyle/>
          <a:p>
            <a:pPr>
              <a:defRPr/>
            </a:pPr>
            <a:fld id="{BCCDFD50-638D-4B7D-8CA4-BA6FE506198A}" type="slidenum">
              <a:rPr lang="en-GB" altLang="en-US" smtClean="0"/>
              <a:pPr>
                <a:defRPr/>
              </a:pPr>
              <a:t>‹#›</a:t>
            </a:fld>
            <a:endParaRPr lang="en-GB" altLang="en-US"/>
          </a:p>
        </p:txBody>
      </p:sp>
    </p:spTree>
    <p:extLst>
      <p:ext uri="{BB962C8B-B14F-4D97-AF65-F5344CB8AC3E}">
        <p14:creationId xmlns:p14="http://schemas.microsoft.com/office/powerpoint/2010/main" val="1390346203"/>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956F9CD-6F3E-404E-A5C6-ADB5A526BCE4}"/>
              </a:ext>
            </a:extLst>
          </p:cNvPr>
          <p:cNvSpPr>
            <a:spLocks noGrp="1"/>
          </p:cNvSpPr>
          <p:nvPr>
            <p:ph type="dt" sz="half" idx="10"/>
          </p:nvPr>
        </p:nvSpPr>
        <p:spPr/>
        <p:txBody>
          <a:bodyPr/>
          <a:lstStyle/>
          <a:p>
            <a:pPr>
              <a:defRPr/>
            </a:pPr>
            <a:fld id="{47C9B511-EA7C-47B7-97E3-4B5B1A80CF69}" type="datetime1">
              <a:rPr lang="en-GB" altLang="en-US" smtClean="0"/>
              <a:pPr>
                <a:defRPr/>
              </a:pPr>
              <a:t>14/04/2022</a:t>
            </a:fld>
            <a:endParaRPr lang="en-GB" altLang="en-US"/>
          </a:p>
        </p:txBody>
      </p:sp>
      <p:sp>
        <p:nvSpPr>
          <p:cNvPr id="3" name="Footer Placeholder 2">
            <a:extLst>
              <a:ext uri="{FF2B5EF4-FFF2-40B4-BE49-F238E27FC236}">
                <a16:creationId xmlns:a16="http://schemas.microsoft.com/office/drawing/2014/main" id="{CF93F70B-1764-4740-86E7-50BB417CD4B6}"/>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FB326067-7F2D-4532-92E3-B3F54770E9C8}"/>
              </a:ext>
            </a:extLst>
          </p:cNvPr>
          <p:cNvSpPr>
            <a:spLocks noGrp="1"/>
          </p:cNvSpPr>
          <p:nvPr>
            <p:ph type="sldNum" sz="quarter" idx="12"/>
          </p:nvPr>
        </p:nvSpPr>
        <p:spPr/>
        <p:txBody>
          <a:bodyPr/>
          <a:lstStyle/>
          <a:p>
            <a:pPr>
              <a:defRPr/>
            </a:pPr>
            <a:fld id="{CD5821EE-AFC6-47E5-BF66-66E4B21DAC71}" type="slidenum">
              <a:rPr lang="en-GB" altLang="en-US" smtClean="0"/>
              <a:pPr>
                <a:defRPr/>
              </a:pPr>
              <a:t>‹#›</a:t>
            </a:fld>
            <a:endParaRPr lang="en-GB" altLang="en-US"/>
          </a:p>
        </p:txBody>
      </p:sp>
    </p:spTree>
    <p:extLst>
      <p:ext uri="{BB962C8B-B14F-4D97-AF65-F5344CB8AC3E}">
        <p14:creationId xmlns:p14="http://schemas.microsoft.com/office/powerpoint/2010/main" val="3201475730"/>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7D939D-4D71-42C0-9321-F6BE21FA35FF}"/>
              </a:ext>
            </a:extLst>
          </p:cNvPr>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ECCE5E62-6C93-40A8-94BF-97520B8114E1}"/>
              </a:ext>
            </a:extLst>
          </p:cNvPr>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CA0399DC-19D1-40BA-B46E-D8E25F8ADDD5}"/>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8AC72D93-F833-4354-8577-C8FBBDA90FB4}"/>
              </a:ext>
            </a:extLst>
          </p:cNvPr>
          <p:cNvSpPr>
            <a:spLocks noGrp="1"/>
          </p:cNvSpPr>
          <p:nvPr>
            <p:ph type="dt" sz="half" idx="10"/>
          </p:nvPr>
        </p:nvSpPr>
        <p:spPr/>
        <p:txBody>
          <a:bodyPr/>
          <a:lstStyle/>
          <a:p>
            <a:pPr>
              <a:defRPr/>
            </a:pPr>
            <a:fld id="{48487C5A-1B21-445F-A5EA-4485B0FC1EAF}" type="datetime1">
              <a:rPr lang="en-GB" altLang="en-US" smtClean="0"/>
              <a:pPr>
                <a:defRPr/>
              </a:pPr>
              <a:t>14/04/2022</a:t>
            </a:fld>
            <a:endParaRPr lang="en-GB" altLang="en-US"/>
          </a:p>
        </p:txBody>
      </p:sp>
      <p:sp>
        <p:nvSpPr>
          <p:cNvPr id="6" name="Footer Placeholder 5">
            <a:extLst>
              <a:ext uri="{FF2B5EF4-FFF2-40B4-BE49-F238E27FC236}">
                <a16:creationId xmlns:a16="http://schemas.microsoft.com/office/drawing/2014/main" id="{D8CF7B72-11A2-4E49-BA40-27CC139044DB}"/>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A727BA6F-6780-4020-A04B-E24382F52F6F}"/>
              </a:ext>
            </a:extLst>
          </p:cNvPr>
          <p:cNvSpPr>
            <a:spLocks noGrp="1"/>
          </p:cNvSpPr>
          <p:nvPr>
            <p:ph type="sldNum" sz="quarter" idx="12"/>
          </p:nvPr>
        </p:nvSpPr>
        <p:spPr/>
        <p:txBody>
          <a:bodyPr/>
          <a:lstStyle/>
          <a:p>
            <a:pPr>
              <a:defRPr/>
            </a:pPr>
            <a:fld id="{07B02990-287C-41FC-9BF8-A67E112CA0AB}" type="slidenum">
              <a:rPr lang="en-GB" altLang="en-US" smtClean="0"/>
              <a:pPr>
                <a:defRPr/>
              </a:pPr>
              <a:t>‹#›</a:t>
            </a:fld>
            <a:endParaRPr lang="en-GB" altLang="en-US"/>
          </a:p>
        </p:txBody>
      </p:sp>
    </p:spTree>
    <p:extLst>
      <p:ext uri="{BB962C8B-B14F-4D97-AF65-F5344CB8AC3E}">
        <p14:creationId xmlns:p14="http://schemas.microsoft.com/office/powerpoint/2010/main" val="3714686565"/>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24D84D-4726-48E6-A45F-DED9F4A708F5}"/>
              </a:ext>
            </a:extLst>
          </p:cNvPr>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DEF65C9B-9F93-49CE-AA14-4F525CB9DB83}"/>
              </a:ext>
            </a:extLst>
          </p:cNvPr>
          <p:cNvSpPr>
            <a:spLocks noGrp="1"/>
          </p:cNvSpPr>
          <p:nvPr>
            <p:ph type="pic" idx="1"/>
          </p:nvPr>
        </p:nvSpPr>
        <p:spPr>
          <a:xfrm>
            <a:off x="3887391" y="987426"/>
            <a:ext cx="462915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GB"/>
          </a:p>
        </p:txBody>
      </p:sp>
      <p:sp>
        <p:nvSpPr>
          <p:cNvPr id="4" name="Text Placeholder 3">
            <a:extLst>
              <a:ext uri="{FF2B5EF4-FFF2-40B4-BE49-F238E27FC236}">
                <a16:creationId xmlns:a16="http://schemas.microsoft.com/office/drawing/2014/main" id="{BB31F380-8A34-4BAA-854C-97521FBFA8F9}"/>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95D294AA-3F9B-40E4-8D5D-42DAE83AF36C}"/>
              </a:ext>
            </a:extLst>
          </p:cNvPr>
          <p:cNvSpPr>
            <a:spLocks noGrp="1"/>
          </p:cNvSpPr>
          <p:nvPr>
            <p:ph type="dt" sz="half" idx="10"/>
          </p:nvPr>
        </p:nvSpPr>
        <p:spPr/>
        <p:txBody>
          <a:bodyPr/>
          <a:lstStyle/>
          <a:p>
            <a:pPr>
              <a:defRPr/>
            </a:pPr>
            <a:fld id="{B9188D40-EA84-4741-A93C-333A7A4EA90F}" type="datetime1">
              <a:rPr lang="en-GB" altLang="en-US" smtClean="0"/>
              <a:pPr>
                <a:defRPr/>
              </a:pPr>
              <a:t>14/04/2022</a:t>
            </a:fld>
            <a:endParaRPr lang="en-GB" altLang="en-US"/>
          </a:p>
        </p:txBody>
      </p:sp>
      <p:sp>
        <p:nvSpPr>
          <p:cNvPr id="6" name="Footer Placeholder 5">
            <a:extLst>
              <a:ext uri="{FF2B5EF4-FFF2-40B4-BE49-F238E27FC236}">
                <a16:creationId xmlns:a16="http://schemas.microsoft.com/office/drawing/2014/main" id="{E5DEBD7D-C87E-42F2-8C19-0972199AA9DE}"/>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148125E4-4FD1-4F8D-96B9-8619A961F506}"/>
              </a:ext>
            </a:extLst>
          </p:cNvPr>
          <p:cNvSpPr>
            <a:spLocks noGrp="1"/>
          </p:cNvSpPr>
          <p:nvPr>
            <p:ph type="sldNum" sz="quarter" idx="12"/>
          </p:nvPr>
        </p:nvSpPr>
        <p:spPr/>
        <p:txBody>
          <a:bodyPr/>
          <a:lstStyle/>
          <a:p>
            <a:pPr>
              <a:defRPr/>
            </a:pPr>
            <a:fld id="{F657F800-730A-4389-AB21-8BF89553559F}" type="slidenum">
              <a:rPr lang="en-GB" altLang="en-US" smtClean="0"/>
              <a:pPr>
                <a:defRPr/>
              </a:pPr>
              <a:t>‹#›</a:t>
            </a:fld>
            <a:endParaRPr lang="en-GB" altLang="en-US"/>
          </a:p>
        </p:txBody>
      </p:sp>
    </p:spTree>
    <p:extLst>
      <p:ext uri="{BB962C8B-B14F-4D97-AF65-F5344CB8AC3E}">
        <p14:creationId xmlns:p14="http://schemas.microsoft.com/office/powerpoint/2010/main" val="1417996600"/>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BA89F4-30D0-4F70-BAE9-3748023461CB}"/>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EE2FE79-8D99-4AD5-A651-7FCC33D7852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C210DF0-B2CE-4642-AE8E-2557285A4B02}"/>
              </a:ext>
            </a:extLst>
          </p:cNvPr>
          <p:cNvSpPr>
            <a:spLocks noGrp="1"/>
          </p:cNvSpPr>
          <p:nvPr>
            <p:ph type="dt" sz="half" idx="10"/>
          </p:nvPr>
        </p:nvSpPr>
        <p:spPr/>
        <p:txBody>
          <a:bodyPr/>
          <a:lstStyle/>
          <a:p>
            <a:pPr>
              <a:defRPr/>
            </a:pPr>
            <a:fld id="{A3A90FD6-5905-4EA8-AD06-91B3123ED931}" type="datetime1">
              <a:rPr lang="en-GB" altLang="en-US" smtClean="0"/>
              <a:pPr>
                <a:defRPr/>
              </a:pPr>
              <a:t>14/04/2022</a:t>
            </a:fld>
            <a:endParaRPr lang="en-GB" altLang="en-US"/>
          </a:p>
        </p:txBody>
      </p:sp>
      <p:sp>
        <p:nvSpPr>
          <p:cNvPr id="5" name="Footer Placeholder 4">
            <a:extLst>
              <a:ext uri="{FF2B5EF4-FFF2-40B4-BE49-F238E27FC236}">
                <a16:creationId xmlns:a16="http://schemas.microsoft.com/office/drawing/2014/main" id="{B0F05B47-302A-4320-88D3-09B724CC882D}"/>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C76014FB-371A-4102-81B0-CA6B4F504D10}"/>
              </a:ext>
            </a:extLst>
          </p:cNvPr>
          <p:cNvSpPr>
            <a:spLocks noGrp="1"/>
          </p:cNvSpPr>
          <p:nvPr>
            <p:ph type="sldNum" sz="quarter" idx="12"/>
          </p:nvPr>
        </p:nvSpPr>
        <p:spPr/>
        <p:txBody>
          <a:bodyPr/>
          <a:lstStyle/>
          <a:p>
            <a:pPr>
              <a:defRPr/>
            </a:pPr>
            <a:fld id="{238FE9CA-6F00-4071-81A8-4EBE4EFA0F40}" type="slidenum">
              <a:rPr lang="en-GB" altLang="en-US" smtClean="0"/>
              <a:pPr>
                <a:defRPr/>
              </a:pPr>
              <a:t>‹#›</a:t>
            </a:fld>
            <a:endParaRPr lang="en-GB" altLang="en-US"/>
          </a:p>
        </p:txBody>
      </p:sp>
    </p:spTree>
    <p:extLst>
      <p:ext uri="{BB962C8B-B14F-4D97-AF65-F5344CB8AC3E}">
        <p14:creationId xmlns:p14="http://schemas.microsoft.com/office/powerpoint/2010/main" val="3752367414"/>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2963931-026F-489D-AEFC-B9C91D31113C}"/>
              </a:ext>
            </a:extLst>
          </p:cNvPr>
          <p:cNvSpPr>
            <a:spLocks noGrp="1"/>
          </p:cNvSpPr>
          <p:nvPr>
            <p:ph type="title" orient="vert"/>
          </p:nvPr>
        </p:nvSpPr>
        <p:spPr>
          <a:xfrm>
            <a:off x="6543675" y="365125"/>
            <a:ext cx="1971675"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9B809F8-BBEF-4F27-AC69-BEFCBDF01386}"/>
              </a:ext>
            </a:extLst>
          </p:cNvPr>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5D53CF9-A1F4-47A5-BB65-F3B37D3975C2}"/>
              </a:ext>
            </a:extLst>
          </p:cNvPr>
          <p:cNvSpPr>
            <a:spLocks noGrp="1"/>
          </p:cNvSpPr>
          <p:nvPr>
            <p:ph type="dt" sz="half" idx="10"/>
          </p:nvPr>
        </p:nvSpPr>
        <p:spPr/>
        <p:txBody>
          <a:bodyPr/>
          <a:lstStyle/>
          <a:p>
            <a:pPr>
              <a:defRPr/>
            </a:pPr>
            <a:fld id="{5FC6DEAE-81AF-4D2F-BBD0-D85B4251B949}" type="datetime1">
              <a:rPr lang="en-GB" altLang="en-US" smtClean="0"/>
              <a:pPr>
                <a:defRPr/>
              </a:pPr>
              <a:t>14/04/2022</a:t>
            </a:fld>
            <a:endParaRPr lang="en-GB" altLang="en-US"/>
          </a:p>
        </p:txBody>
      </p:sp>
      <p:sp>
        <p:nvSpPr>
          <p:cNvPr id="5" name="Footer Placeholder 4">
            <a:extLst>
              <a:ext uri="{FF2B5EF4-FFF2-40B4-BE49-F238E27FC236}">
                <a16:creationId xmlns:a16="http://schemas.microsoft.com/office/drawing/2014/main" id="{91936B5F-DB1E-4809-9652-AD6FC72ADB41}"/>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CA5E2ED-6D87-491E-8C63-E607B69631B5}"/>
              </a:ext>
            </a:extLst>
          </p:cNvPr>
          <p:cNvSpPr>
            <a:spLocks noGrp="1"/>
          </p:cNvSpPr>
          <p:nvPr>
            <p:ph type="sldNum" sz="quarter" idx="12"/>
          </p:nvPr>
        </p:nvSpPr>
        <p:spPr/>
        <p:txBody>
          <a:bodyPr/>
          <a:lstStyle/>
          <a:p>
            <a:pPr>
              <a:defRPr/>
            </a:pPr>
            <a:fld id="{5179077C-C058-415F-A9A2-BF6E8D9D1A4E}" type="slidenum">
              <a:rPr lang="en-GB" altLang="en-US" smtClean="0"/>
              <a:pPr>
                <a:defRPr/>
              </a:pPr>
              <a:t>‹#›</a:t>
            </a:fld>
            <a:endParaRPr lang="en-GB" altLang="en-US"/>
          </a:p>
        </p:txBody>
      </p:sp>
    </p:spTree>
    <p:extLst>
      <p:ext uri="{BB962C8B-B14F-4D97-AF65-F5344CB8AC3E}">
        <p14:creationId xmlns:p14="http://schemas.microsoft.com/office/powerpoint/2010/main" val="2605098582"/>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AFA3A6-BA9F-432D-9D65-211671E38818}"/>
              </a:ext>
            </a:extLst>
          </p:cNvPr>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endParaRPr lang="en-GB"/>
          </a:p>
        </p:txBody>
      </p:sp>
      <p:sp>
        <p:nvSpPr>
          <p:cNvPr id="3" name="Subtitle 2">
            <a:extLst>
              <a:ext uri="{FF2B5EF4-FFF2-40B4-BE49-F238E27FC236}">
                <a16:creationId xmlns:a16="http://schemas.microsoft.com/office/drawing/2014/main" id="{9B6FB6FF-5980-46B4-835B-D6B4145C8479}"/>
              </a:ext>
            </a:extLst>
          </p:cNvPr>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BC3C008D-B9E8-436E-A334-592DD984787B}"/>
              </a:ext>
            </a:extLst>
          </p:cNvPr>
          <p:cNvSpPr>
            <a:spLocks noGrp="1"/>
          </p:cNvSpPr>
          <p:nvPr>
            <p:ph type="dt" sz="half" idx="10"/>
          </p:nvPr>
        </p:nvSpPr>
        <p:spPr/>
        <p:txBody>
          <a:bodyPr/>
          <a:lstStyle/>
          <a:p>
            <a:pPr>
              <a:defRPr/>
            </a:pPr>
            <a:fld id="{259325D9-C7C0-42EB-AEBB-E19A63C4F488}" type="datetime1">
              <a:rPr lang="en-GB" altLang="en-US" smtClean="0"/>
              <a:pPr>
                <a:defRPr/>
              </a:pPr>
              <a:t>14/04/2022</a:t>
            </a:fld>
            <a:endParaRPr lang="en-GB" altLang="en-US"/>
          </a:p>
        </p:txBody>
      </p:sp>
      <p:sp>
        <p:nvSpPr>
          <p:cNvPr id="5" name="Footer Placeholder 4">
            <a:extLst>
              <a:ext uri="{FF2B5EF4-FFF2-40B4-BE49-F238E27FC236}">
                <a16:creationId xmlns:a16="http://schemas.microsoft.com/office/drawing/2014/main" id="{B6C256CB-DA00-4A9F-B351-CBEBC0C91E55}"/>
              </a:ext>
            </a:extLst>
          </p:cNvPr>
          <p:cNvSpPr>
            <a:spLocks noGrp="1"/>
          </p:cNvSpPr>
          <p:nvPr>
            <p:ph type="ftr" sz="quarter" idx="11"/>
          </p:nvPr>
        </p:nvSpPr>
        <p:spPr/>
        <p:txBody>
          <a:bodyPr/>
          <a:lstStyle/>
          <a:p>
            <a:pPr>
              <a:defRPr/>
            </a:pPr>
            <a:r>
              <a:rPr lang="en-GB" altLang="en-US"/>
              <a:t>Mary March</a:t>
            </a:r>
          </a:p>
        </p:txBody>
      </p:sp>
      <p:sp>
        <p:nvSpPr>
          <p:cNvPr id="6" name="Slide Number Placeholder 5">
            <a:extLst>
              <a:ext uri="{FF2B5EF4-FFF2-40B4-BE49-F238E27FC236}">
                <a16:creationId xmlns:a16="http://schemas.microsoft.com/office/drawing/2014/main" id="{BD151F06-E49E-41A4-8D81-F581CAF1818E}"/>
              </a:ext>
            </a:extLst>
          </p:cNvPr>
          <p:cNvSpPr>
            <a:spLocks noGrp="1"/>
          </p:cNvSpPr>
          <p:nvPr>
            <p:ph type="sldNum" sz="quarter" idx="12"/>
          </p:nvPr>
        </p:nvSpPr>
        <p:spPr/>
        <p:txBody>
          <a:bodyPr/>
          <a:lstStyle/>
          <a:p>
            <a:pPr>
              <a:defRPr/>
            </a:pPr>
            <a:fld id="{2F733F99-5C49-4C7A-AF84-B7546E8A6B51}" type="slidenum">
              <a:rPr lang="en-GB" altLang="en-US" smtClean="0"/>
              <a:pPr>
                <a:defRPr/>
              </a:pPr>
              <a:t>‹#›</a:t>
            </a:fld>
            <a:endParaRPr lang="en-GB" altLang="en-US"/>
          </a:p>
        </p:txBody>
      </p:sp>
    </p:spTree>
    <p:extLst>
      <p:ext uri="{BB962C8B-B14F-4D97-AF65-F5344CB8AC3E}">
        <p14:creationId xmlns:p14="http://schemas.microsoft.com/office/powerpoint/2010/main" val="870703483"/>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620776-9D67-4BC2-95A6-0275A4C3F29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8B3BB60-76F0-44D9-9EA9-3768FED8787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9B14C1D-2719-4ABC-A547-60D55F58D85F}"/>
              </a:ext>
            </a:extLst>
          </p:cNvPr>
          <p:cNvSpPr>
            <a:spLocks noGrp="1"/>
          </p:cNvSpPr>
          <p:nvPr>
            <p:ph type="dt" sz="half" idx="10"/>
          </p:nvPr>
        </p:nvSpPr>
        <p:spPr/>
        <p:txBody>
          <a:bodyPr/>
          <a:lstStyle/>
          <a:p>
            <a:pPr>
              <a:defRPr/>
            </a:pPr>
            <a:fld id="{59B12514-B2BD-43EE-BCBD-7E23DB886ACD}" type="datetime1">
              <a:rPr lang="en-GB" altLang="en-US" smtClean="0"/>
              <a:pPr>
                <a:defRPr/>
              </a:pPr>
              <a:t>14/04/2022</a:t>
            </a:fld>
            <a:endParaRPr lang="en-GB" altLang="en-US"/>
          </a:p>
        </p:txBody>
      </p:sp>
      <p:sp>
        <p:nvSpPr>
          <p:cNvPr id="5" name="Footer Placeholder 4">
            <a:extLst>
              <a:ext uri="{FF2B5EF4-FFF2-40B4-BE49-F238E27FC236}">
                <a16:creationId xmlns:a16="http://schemas.microsoft.com/office/drawing/2014/main" id="{B91C60EB-7479-4E99-931A-D4E589B6B43F}"/>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38D9555E-A65F-4A7F-8D66-C672DBE8D651}"/>
              </a:ext>
            </a:extLst>
          </p:cNvPr>
          <p:cNvSpPr>
            <a:spLocks noGrp="1"/>
          </p:cNvSpPr>
          <p:nvPr>
            <p:ph type="sldNum" sz="quarter" idx="12"/>
          </p:nvPr>
        </p:nvSpPr>
        <p:spPr/>
        <p:txBody>
          <a:bodyPr/>
          <a:lstStyle/>
          <a:p>
            <a:pPr>
              <a:defRPr/>
            </a:pPr>
            <a:fld id="{99394249-8463-4BC8-8578-8F2970A0B96D}" type="slidenum">
              <a:rPr lang="en-GB" altLang="en-US" smtClean="0"/>
              <a:pPr>
                <a:defRPr/>
              </a:pPr>
              <a:t>‹#›</a:t>
            </a:fld>
            <a:endParaRPr lang="en-GB" altLang="en-US"/>
          </a:p>
        </p:txBody>
      </p:sp>
    </p:spTree>
    <p:extLst>
      <p:ext uri="{BB962C8B-B14F-4D97-AF65-F5344CB8AC3E}">
        <p14:creationId xmlns:p14="http://schemas.microsoft.com/office/powerpoint/2010/main" val="3033826894"/>
      </p:ext>
    </p:extLst>
  </p:cSld>
  <p:clrMapOvr>
    <a:masterClrMapping/>
  </p:clrMapOvr>
  <p:hf sldNum="0" hdr="0"/>
</p:sldLayout>
</file>

<file path=ppt/slideLayouts/slideLayout3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ED6ADC-2A74-45BE-B4E6-0B29123F7736}"/>
              </a:ext>
            </a:extLst>
          </p:cNvPr>
          <p:cNvSpPr>
            <a:spLocks noGrp="1"/>
          </p:cNvSpPr>
          <p:nvPr>
            <p:ph type="title"/>
          </p:nvPr>
        </p:nvSpPr>
        <p:spPr>
          <a:xfrm>
            <a:off x="623888" y="1709739"/>
            <a:ext cx="7886700" cy="2852737"/>
          </a:xfrm>
        </p:spPr>
        <p:txBody>
          <a:bodyPr anchor="b"/>
          <a:lstStyle>
            <a:lvl1pPr>
              <a:defRPr sz="45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5DDBA2F2-941F-452C-91CF-7D1B30C55843}"/>
              </a:ext>
            </a:extLst>
          </p:cNvPr>
          <p:cNvSpPr>
            <a:spLocks noGrp="1"/>
          </p:cNvSpPr>
          <p:nvPr>
            <p:ph type="body" idx="1"/>
          </p:nvPr>
        </p:nvSpPr>
        <p:spPr>
          <a:xfrm>
            <a:off x="623888" y="4589464"/>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8673A77-52BD-4143-A21D-D585D442305E}"/>
              </a:ext>
            </a:extLst>
          </p:cNvPr>
          <p:cNvSpPr>
            <a:spLocks noGrp="1"/>
          </p:cNvSpPr>
          <p:nvPr>
            <p:ph type="dt" sz="half" idx="10"/>
          </p:nvPr>
        </p:nvSpPr>
        <p:spPr/>
        <p:txBody>
          <a:bodyPr/>
          <a:lstStyle/>
          <a:p>
            <a:pPr>
              <a:defRPr/>
            </a:pPr>
            <a:fld id="{20B73E60-0876-4F4A-8F82-84A1B1823F5C}" type="datetime1">
              <a:rPr lang="en-GB" altLang="en-US" smtClean="0"/>
              <a:pPr>
                <a:defRPr/>
              </a:pPr>
              <a:t>14/04/2022</a:t>
            </a:fld>
            <a:endParaRPr lang="en-GB" altLang="en-US"/>
          </a:p>
        </p:txBody>
      </p:sp>
      <p:sp>
        <p:nvSpPr>
          <p:cNvPr id="5" name="Footer Placeholder 4">
            <a:extLst>
              <a:ext uri="{FF2B5EF4-FFF2-40B4-BE49-F238E27FC236}">
                <a16:creationId xmlns:a16="http://schemas.microsoft.com/office/drawing/2014/main" id="{B55308C6-1382-4A36-9EDF-BC8F876CE654}"/>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249E52CD-2DAF-4468-A462-6566BCC2436C}"/>
              </a:ext>
            </a:extLst>
          </p:cNvPr>
          <p:cNvSpPr>
            <a:spLocks noGrp="1"/>
          </p:cNvSpPr>
          <p:nvPr>
            <p:ph type="sldNum" sz="quarter" idx="12"/>
          </p:nvPr>
        </p:nvSpPr>
        <p:spPr/>
        <p:txBody>
          <a:bodyPr/>
          <a:lstStyle/>
          <a:p>
            <a:pPr>
              <a:defRPr/>
            </a:pPr>
            <a:fld id="{B597A0D0-E8BB-4015-B311-33B1E3A1E815}" type="slidenum">
              <a:rPr lang="en-GB" altLang="en-US" smtClean="0"/>
              <a:pPr>
                <a:defRPr/>
              </a:pPr>
              <a:t>‹#›</a:t>
            </a:fld>
            <a:endParaRPr lang="en-GB" altLang="en-US"/>
          </a:p>
        </p:txBody>
      </p:sp>
    </p:spTree>
    <p:extLst>
      <p:ext uri="{BB962C8B-B14F-4D97-AF65-F5344CB8AC3E}">
        <p14:creationId xmlns:p14="http://schemas.microsoft.com/office/powerpoint/2010/main" val="3958098445"/>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FE176A-53EA-4CC2-AA06-14BFC36E2E0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5A6FA86-1A22-4C3D-9967-EF61FD22FD8B}"/>
              </a:ext>
            </a:extLst>
          </p:cNvPr>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888AD50F-8434-415F-AC2B-5A9E962DC06E}"/>
              </a:ext>
            </a:extLst>
          </p:cNvPr>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CF477B1-67B7-483D-A447-93E8F6224248}"/>
              </a:ext>
            </a:extLst>
          </p:cNvPr>
          <p:cNvSpPr>
            <a:spLocks noGrp="1"/>
          </p:cNvSpPr>
          <p:nvPr>
            <p:ph type="dt" sz="half" idx="10"/>
          </p:nvPr>
        </p:nvSpPr>
        <p:spPr/>
        <p:txBody>
          <a:bodyPr/>
          <a:lstStyle/>
          <a:p>
            <a:pPr>
              <a:defRPr/>
            </a:pPr>
            <a:fld id="{59B12514-B2BD-43EE-BCBD-7E23DB886ACD}" type="datetime1">
              <a:rPr lang="en-GB" altLang="en-US" smtClean="0"/>
              <a:pPr>
                <a:defRPr/>
              </a:pPr>
              <a:t>14/04/2022</a:t>
            </a:fld>
            <a:endParaRPr lang="en-GB" altLang="en-US"/>
          </a:p>
        </p:txBody>
      </p:sp>
      <p:sp>
        <p:nvSpPr>
          <p:cNvPr id="6" name="Footer Placeholder 5">
            <a:extLst>
              <a:ext uri="{FF2B5EF4-FFF2-40B4-BE49-F238E27FC236}">
                <a16:creationId xmlns:a16="http://schemas.microsoft.com/office/drawing/2014/main" id="{C0F097C3-4BE3-4AFA-9604-D3F21E550B19}"/>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5126AE49-1C6D-457D-A1A6-1460B0B0F991}"/>
              </a:ext>
            </a:extLst>
          </p:cNvPr>
          <p:cNvSpPr>
            <a:spLocks noGrp="1"/>
          </p:cNvSpPr>
          <p:nvPr>
            <p:ph type="sldNum" sz="quarter" idx="12"/>
          </p:nvPr>
        </p:nvSpPr>
        <p:spPr/>
        <p:txBody>
          <a:bodyPr/>
          <a:lstStyle/>
          <a:p>
            <a:pPr>
              <a:defRPr/>
            </a:pPr>
            <a:fld id="{99394249-8463-4BC8-8578-8F2970A0B96D}" type="slidenum">
              <a:rPr lang="en-GB" altLang="en-US" smtClean="0"/>
              <a:pPr>
                <a:defRPr/>
              </a:pPr>
              <a:t>‹#›</a:t>
            </a:fld>
            <a:endParaRPr lang="en-GB" altLang="en-US"/>
          </a:p>
        </p:txBody>
      </p:sp>
    </p:spTree>
    <p:extLst>
      <p:ext uri="{BB962C8B-B14F-4D97-AF65-F5344CB8AC3E}">
        <p14:creationId xmlns:p14="http://schemas.microsoft.com/office/powerpoint/2010/main" val="2649979105"/>
      </p:ext>
    </p:extLst>
  </p:cSld>
  <p:clrMapOvr>
    <a:masterClrMapping/>
  </p:clrMapOvr>
  <p:hf sldNum="0" hdr="0"/>
</p:sldLayout>
</file>

<file path=ppt/slideLayouts/slideLayout3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561526-BF36-4EC4-8A69-BEC1FE3BFEA6}"/>
              </a:ext>
            </a:extLst>
          </p:cNvPr>
          <p:cNvSpPr>
            <a:spLocks noGrp="1"/>
          </p:cNvSpPr>
          <p:nvPr>
            <p:ph type="title"/>
          </p:nvPr>
        </p:nvSpPr>
        <p:spPr>
          <a:xfrm>
            <a:off x="629841" y="365126"/>
            <a:ext cx="78867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0EE247E-D125-4775-91A5-1E944DB406C4}"/>
              </a:ext>
            </a:extLst>
          </p:cNvPr>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a:extLst>
              <a:ext uri="{FF2B5EF4-FFF2-40B4-BE49-F238E27FC236}">
                <a16:creationId xmlns:a16="http://schemas.microsoft.com/office/drawing/2014/main" id="{0A17A77D-0D9B-4758-862D-62BF077B0C01}"/>
              </a:ext>
            </a:extLst>
          </p:cNvPr>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E12DED0A-EA8D-4BC6-BB1B-6D5065FC3A80}"/>
              </a:ext>
            </a:extLst>
          </p:cNvPr>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a:extLst>
              <a:ext uri="{FF2B5EF4-FFF2-40B4-BE49-F238E27FC236}">
                <a16:creationId xmlns:a16="http://schemas.microsoft.com/office/drawing/2014/main" id="{990AD36C-E8FC-4B82-8185-2D8A58AF8149}"/>
              </a:ext>
            </a:extLst>
          </p:cNvPr>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900A3359-3DB2-4798-87EB-6811A7A1DE81}"/>
              </a:ext>
            </a:extLst>
          </p:cNvPr>
          <p:cNvSpPr>
            <a:spLocks noGrp="1"/>
          </p:cNvSpPr>
          <p:nvPr>
            <p:ph type="dt" sz="half" idx="10"/>
          </p:nvPr>
        </p:nvSpPr>
        <p:spPr/>
        <p:txBody>
          <a:bodyPr/>
          <a:lstStyle/>
          <a:p>
            <a:pPr>
              <a:defRPr/>
            </a:pPr>
            <a:fld id="{59B12514-B2BD-43EE-BCBD-7E23DB886ACD}" type="datetime1">
              <a:rPr lang="en-GB" altLang="en-US" smtClean="0"/>
              <a:pPr>
                <a:defRPr/>
              </a:pPr>
              <a:t>14/04/2022</a:t>
            </a:fld>
            <a:endParaRPr lang="en-GB" altLang="en-US"/>
          </a:p>
        </p:txBody>
      </p:sp>
      <p:sp>
        <p:nvSpPr>
          <p:cNvPr id="8" name="Footer Placeholder 7">
            <a:extLst>
              <a:ext uri="{FF2B5EF4-FFF2-40B4-BE49-F238E27FC236}">
                <a16:creationId xmlns:a16="http://schemas.microsoft.com/office/drawing/2014/main" id="{ED376C12-5AFF-4B3D-ADB9-DA9AA7F11DFA}"/>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DE0AC971-4C94-4A7D-85A4-B467A588B93A}"/>
              </a:ext>
            </a:extLst>
          </p:cNvPr>
          <p:cNvSpPr>
            <a:spLocks noGrp="1"/>
          </p:cNvSpPr>
          <p:nvPr>
            <p:ph type="sldNum" sz="quarter" idx="12"/>
          </p:nvPr>
        </p:nvSpPr>
        <p:spPr/>
        <p:txBody>
          <a:bodyPr/>
          <a:lstStyle/>
          <a:p>
            <a:pPr>
              <a:defRPr/>
            </a:pPr>
            <a:fld id="{99394249-8463-4BC8-8578-8F2970A0B96D}" type="slidenum">
              <a:rPr lang="en-GB" altLang="en-US" smtClean="0"/>
              <a:pPr>
                <a:defRPr/>
              </a:pPr>
              <a:t>‹#›</a:t>
            </a:fld>
            <a:endParaRPr lang="en-GB" altLang="en-US"/>
          </a:p>
        </p:txBody>
      </p:sp>
    </p:spTree>
    <p:extLst>
      <p:ext uri="{BB962C8B-B14F-4D97-AF65-F5344CB8AC3E}">
        <p14:creationId xmlns:p14="http://schemas.microsoft.com/office/powerpoint/2010/main" val="3379607853"/>
      </p:ext>
    </p:extLst>
  </p:cSld>
  <p:clrMapOvr>
    <a:masterClrMapping/>
  </p:clrMapOvr>
  <p:hf sldNum="0" hdr="0"/>
</p:sldLayout>
</file>

<file path=ppt/slideLayouts/slideLayout3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DF8518-1516-4A3F-BCE5-3F8155B42582}"/>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3F992568-6E84-40A4-B9E9-EF64ED61843A}"/>
              </a:ext>
            </a:extLst>
          </p:cNvPr>
          <p:cNvSpPr>
            <a:spLocks noGrp="1"/>
          </p:cNvSpPr>
          <p:nvPr>
            <p:ph type="dt" sz="half" idx="10"/>
          </p:nvPr>
        </p:nvSpPr>
        <p:spPr/>
        <p:txBody>
          <a:bodyPr/>
          <a:lstStyle/>
          <a:p>
            <a:pPr>
              <a:defRPr/>
            </a:pPr>
            <a:fld id="{2E22D1C0-EA1F-4F8B-8785-B07BF54BD0F9}" type="datetime1">
              <a:rPr lang="en-GB" altLang="en-US" smtClean="0"/>
              <a:pPr>
                <a:defRPr/>
              </a:pPr>
              <a:t>14/04/2022</a:t>
            </a:fld>
            <a:endParaRPr lang="en-GB" altLang="en-US"/>
          </a:p>
        </p:txBody>
      </p:sp>
      <p:sp>
        <p:nvSpPr>
          <p:cNvPr id="4" name="Footer Placeholder 3">
            <a:extLst>
              <a:ext uri="{FF2B5EF4-FFF2-40B4-BE49-F238E27FC236}">
                <a16:creationId xmlns:a16="http://schemas.microsoft.com/office/drawing/2014/main" id="{BB7894AD-3D54-4617-93E0-61594CDD76B7}"/>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B8E7F891-600F-4182-B2D5-EA5204A1FD26}"/>
              </a:ext>
            </a:extLst>
          </p:cNvPr>
          <p:cNvSpPr>
            <a:spLocks noGrp="1"/>
          </p:cNvSpPr>
          <p:nvPr>
            <p:ph type="sldNum" sz="quarter" idx="12"/>
          </p:nvPr>
        </p:nvSpPr>
        <p:spPr/>
        <p:txBody>
          <a:bodyPr/>
          <a:lstStyle/>
          <a:p>
            <a:pPr>
              <a:defRPr/>
            </a:pPr>
            <a:fld id="{BCCDFD50-638D-4B7D-8CA4-BA6FE506198A}" type="slidenum">
              <a:rPr lang="en-GB" altLang="en-US" smtClean="0"/>
              <a:pPr>
                <a:defRPr/>
              </a:pPr>
              <a:t>‹#›</a:t>
            </a:fld>
            <a:endParaRPr lang="en-GB" altLang="en-US"/>
          </a:p>
        </p:txBody>
      </p:sp>
    </p:spTree>
    <p:extLst>
      <p:ext uri="{BB962C8B-B14F-4D97-AF65-F5344CB8AC3E}">
        <p14:creationId xmlns:p14="http://schemas.microsoft.com/office/powerpoint/2010/main" val="2968263633"/>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956F9CD-6F3E-404E-A5C6-ADB5A526BCE4}"/>
              </a:ext>
            </a:extLst>
          </p:cNvPr>
          <p:cNvSpPr>
            <a:spLocks noGrp="1"/>
          </p:cNvSpPr>
          <p:nvPr>
            <p:ph type="dt" sz="half" idx="10"/>
          </p:nvPr>
        </p:nvSpPr>
        <p:spPr/>
        <p:txBody>
          <a:bodyPr/>
          <a:lstStyle/>
          <a:p>
            <a:pPr>
              <a:defRPr/>
            </a:pPr>
            <a:fld id="{47C9B511-EA7C-47B7-97E3-4B5B1A80CF69}" type="datetime1">
              <a:rPr lang="en-GB" altLang="en-US" smtClean="0"/>
              <a:pPr>
                <a:defRPr/>
              </a:pPr>
              <a:t>14/04/2022</a:t>
            </a:fld>
            <a:endParaRPr lang="en-GB" altLang="en-US"/>
          </a:p>
        </p:txBody>
      </p:sp>
      <p:sp>
        <p:nvSpPr>
          <p:cNvPr id="3" name="Footer Placeholder 2">
            <a:extLst>
              <a:ext uri="{FF2B5EF4-FFF2-40B4-BE49-F238E27FC236}">
                <a16:creationId xmlns:a16="http://schemas.microsoft.com/office/drawing/2014/main" id="{CF93F70B-1764-4740-86E7-50BB417CD4B6}"/>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FB326067-7F2D-4532-92E3-B3F54770E9C8}"/>
              </a:ext>
            </a:extLst>
          </p:cNvPr>
          <p:cNvSpPr>
            <a:spLocks noGrp="1"/>
          </p:cNvSpPr>
          <p:nvPr>
            <p:ph type="sldNum" sz="quarter" idx="12"/>
          </p:nvPr>
        </p:nvSpPr>
        <p:spPr/>
        <p:txBody>
          <a:bodyPr/>
          <a:lstStyle/>
          <a:p>
            <a:pPr>
              <a:defRPr/>
            </a:pPr>
            <a:fld id="{CD5821EE-AFC6-47E5-BF66-66E4B21DAC71}" type="slidenum">
              <a:rPr lang="en-GB" altLang="en-US" smtClean="0"/>
              <a:pPr>
                <a:defRPr/>
              </a:pPr>
              <a:t>‹#›</a:t>
            </a:fld>
            <a:endParaRPr lang="en-GB" altLang="en-US"/>
          </a:p>
        </p:txBody>
      </p:sp>
    </p:spTree>
    <p:extLst>
      <p:ext uri="{BB962C8B-B14F-4D97-AF65-F5344CB8AC3E}">
        <p14:creationId xmlns:p14="http://schemas.microsoft.com/office/powerpoint/2010/main" val="3763622709"/>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7D939D-4D71-42C0-9321-F6BE21FA35FF}"/>
              </a:ext>
            </a:extLst>
          </p:cNvPr>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ECCE5E62-6C93-40A8-94BF-97520B8114E1}"/>
              </a:ext>
            </a:extLst>
          </p:cNvPr>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CA0399DC-19D1-40BA-B46E-D8E25F8ADDD5}"/>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8AC72D93-F833-4354-8577-C8FBBDA90FB4}"/>
              </a:ext>
            </a:extLst>
          </p:cNvPr>
          <p:cNvSpPr>
            <a:spLocks noGrp="1"/>
          </p:cNvSpPr>
          <p:nvPr>
            <p:ph type="dt" sz="half" idx="10"/>
          </p:nvPr>
        </p:nvSpPr>
        <p:spPr/>
        <p:txBody>
          <a:bodyPr/>
          <a:lstStyle/>
          <a:p>
            <a:pPr>
              <a:defRPr/>
            </a:pPr>
            <a:fld id="{59B12514-B2BD-43EE-BCBD-7E23DB886ACD}" type="datetime1">
              <a:rPr lang="en-GB" altLang="en-US" smtClean="0"/>
              <a:pPr>
                <a:defRPr/>
              </a:pPr>
              <a:t>14/04/2022</a:t>
            </a:fld>
            <a:endParaRPr lang="en-GB" altLang="en-US"/>
          </a:p>
        </p:txBody>
      </p:sp>
      <p:sp>
        <p:nvSpPr>
          <p:cNvPr id="6" name="Footer Placeholder 5">
            <a:extLst>
              <a:ext uri="{FF2B5EF4-FFF2-40B4-BE49-F238E27FC236}">
                <a16:creationId xmlns:a16="http://schemas.microsoft.com/office/drawing/2014/main" id="{D8CF7B72-11A2-4E49-BA40-27CC139044DB}"/>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A727BA6F-6780-4020-A04B-E24382F52F6F}"/>
              </a:ext>
            </a:extLst>
          </p:cNvPr>
          <p:cNvSpPr>
            <a:spLocks noGrp="1"/>
          </p:cNvSpPr>
          <p:nvPr>
            <p:ph type="sldNum" sz="quarter" idx="12"/>
          </p:nvPr>
        </p:nvSpPr>
        <p:spPr/>
        <p:txBody>
          <a:bodyPr/>
          <a:lstStyle/>
          <a:p>
            <a:pPr>
              <a:defRPr/>
            </a:pPr>
            <a:fld id="{99394249-8463-4BC8-8578-8F2970A0B96D}" type="slidenum">
              <a:rPr lang="en-GB" altLang="en-US" smtClean="0"/>
              <a:pPr>
                <a:defRPr/>
              </a:pPr>
              <a:t>‹#›</a:t>
            </a:fld>
            <a:endParaRPr lang="en-GB" altLang="en-US"/>
          </a:p>
        </p:txBody>
      </p:sp>
    </p:spTree>
    <p:extLst>
      <p:ext uri="{BB962C8B-B14F-4D97-AF65-F5344CB8AC3E}">
        <p14:creationId xmlns:p14="http://schemas.microsoft.com/office/powerpoint/2010/main" val="2465453497"/>
      </p:ext>
    </p:extLst>
  </p:cSld>
  <p:clrMapOvr>
    <a:masterClrMapping/>
  </p:clrMapOvr>
  <p:hf sldNum="0" hdr="0"/>
</p:sldLayout>
</file>

<file path=ppt/slideLayouts/slideLayout3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24D84D-4726-48E6-A45F-DED9F4A708F5}"/>
              </a:ext>
            </a:extLst>
          </p:cNvPr>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DEF65C9B-9F93-49CE-AA14-4F525CB9DB83}"/>
              </a:ext>
            </a:extLst>
          </p:cNvPr>
          <p:cNvSpPr>
            <a:spLocks noGrp="1"/>
          </p:cNvSpPr>
          <p:nvPr>
            <p:ph type="pic" idx="1"/>
          </p:nvPr>
        </p:nvSpPr>
        <p:spPr>
          <a:xfrm>
            <a:off x="3887391" y="987426"/>
            <a:ext cx="462915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GB"/>
          </a:p>
        </p:txBody>
      </p:sp>
      <p:sp>
        <p:nvSpPr>
          <p:cNvPr id="4" name="Text Placeholder 3">
            <a:extLst>
              <a:ext uri="{FF2B5EF4-FFF2-40B4-BE49-F238E27FC236}">
                <a16:creationId xmlns:a16="http://schemas.microsoft.com/office/drawing/2014/main" id="{BB31F380-8A34-4BAA-854C-97521FBFA8F9}"/>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95D294AA-3F9B-40E4-8D5D-42DAE83AF36C}"/>
              </a:ext>
            </a:extLst>
          </p:cNvPr>
          <p:cNvSpPr>
            <a:spLocks noGrp="1"/>
          </p:cNvSpPr>
          <p:nvPr>
            <p:ph type="dt" sz="half" idx="10"/>
          </p:nvPr>
        </p:nvSpPr>
        <p:spPr/>
        <p:txBody>
          <a:bodyPr/>
          <a:lstStyle/>
          <a:p>
            <a:pPr>
              <a:defRPr/>
            </a:pPr>
            <a:fld id="{B9188D40-EA84-4741-A93C-333A7A4EA90F}" type="datetime1">
              <a:rPr lang="en-GB" altLang="en-US" smtClean="0"/>
              <a:pPr>
                <a:defRPr/>
              </a:pPr>
              <a:t>14/04/2022</a:t>
            </a:fld>
            <a:endParaRPr lang="en-GB" altLang="en-US"/>
          </a:p>
        </p:txBody>
      </p:sp>
      <p:sp>
        <p:nvSpPr>
          <p:cNvPr id="6" name="Footer Placeholder 5">
            <a:extLst>
              <a:ext uri="{FF2B5EF4-FFF2-40B4-BE49-F238E27FC236}">
                <a16:creationId xmlns:a16="http://schemas.microsoft.com/office/drawing/2014/main" id="{E5DEBD7D-C87E-42F2-8C19-0972199AA9DE}"/>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148125E4-4FD1-4F8D-96B9-8619A961F506}"/>
              </a:ext>
            </a:extLst>
          </p:cNvPr>
          <p:cNvSpPr>
            <a:spLocks noGrp="1"/>
          </p:cNvSpPr>
          <p:nvPr>
            <p:ph type="sldNum" sz="quarter" idx="12"/>
          </p:nvPr>
        </p:nvSpPr>
        <p:spPr/>
        <p:txBody>
          <a:bodyPr/>
          <a:lstStyle/>
          <a:p>
            <a:pPr>
              <a:defRPr/>
            </a:pPr>
            <a:fld id="{F657F800-730A-4389-AB21-8BF89553559F}" type="slidenum">
              <a:rPr lang="en-GB" altLang="en-US" smtClean="0"/>
              <a:pPr>
                <a:defRPr/>
              </a:pPr>
              <a:t>‹#›</a:t>
            </a:fld>
            <a:endParaRPr lang="en-GB" altLang="en-US"/>
          </a:p>
        </p:txBody>
      </p:sp>
    </p:spTree>
    <p:extLst>
      <p:ext uri="{BB962C8B-B14F-4D97-AF65-F5344CB8AC3E}">
        <p14:creationId xmlns:p14="http://schemas.microsoft.com/office/powerpoint/2010/main" val="1305195098"/>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BA89F4-30D0-4F70-BAE9-3748023461CB}"/>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EE2FE79-8D99-4AD5-A651-7FCC33D7852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C210DF0-B2CE-4642-AE8E-2557285A4B02}"/>
              </a:ext>
            </a:extLst>
          </p:cNvPr>
          <p:cNvSpPr>
            <a:spLocks noGrp="1"/>
          </p:cNvSpPr>
          <p:nvPr>
            <p:ph type="dt" sz="half" idx="10"/>
          </p:nvPr>
        </p:nvSpPr>
        <p:spPr/>
        <p:txBody>
          <a:bodyPr/>
          <a:lstStyle/>
          <a:p>
            <a:pPr>
              <a:defRPr/>
            </a:pPr>
            <a:fld id="{59B12514-B2BD-43EE-BCBD-7E23DB886ACD}" type="datetime1">
              <a:rPr lang="en-GB" altLang="en-US" smtClean="0"/>
              <a:pPr>
                <a:defRPr/>
              </a:pPr>
              <a:t>14/04/2022</a:t>
            </a:fld>
            <a:endParaRPr lang="en-GB" altLang="en-US"/>
          </a:p>
        </p:txBody>
      </p:sp>
      <p:sp>
        <p:nvSpPr>
          <p:cNvPr id="5" name="Footer Placeholder 4">
            <a:extLst>
              <a:ext uri="{FF2B5EF4-FFF2-40B4-BE49-F238E27FC236}">
                <a16:creationId xmlns:a16="http://schemas.microsoft.com/office/drawing/2014/main" id="{B0F05B47-302A-4320-88D3-09B724CC882D}"/>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C76014FB-371A-4102-81B0-CA6B4F504D10}"/>
              </a:ext>
            </a:extLst>
          </p:cNvPr>
          <p:cNvSpPr>
            <a:spLocks noGrp="1"/>
          </p:cNvSpPr>
          <p:nvPr>
            <p:ph type="sldNum" sz="quarter" idx="12"/>
          </p:nvPr>
        </p:nvSpPr>
        <p:spPr/>
        <p:txBody>
          <a:bodyPr/>
          <a:lstStyle/>
          <a:p>
            <a:pPr>
              <a:defRPr/>
            </a:pPr>
            <a:fld id="{99394249-8463-4BC8-8578-8F2970A0B96D}" type="slidenum">
              <a:rPr lang="en-GB" altLang="en-US" smtClean="0"/>
              <a:pPr>
                <a:defRPr/>
              </a:pPr>
              <a:t>‹#›</a:t>
            </a:fld>
            <a:endParaRPr lang="en-GB" altLang="en-US"/>
          </a:p>
        </p:txBody>
      </p:sp>
    </p:spTree>
    <p:extLst>
      <p:ext uri="{BB962C8B-B14F-4D97-AF65-F5344CB8AC3E}">
        <p14:creationId xmlns:p14="http://schemas.microsoft.com/office/powerpoint/2010/main" val="3578942908"/>
      </p:ext>
    </p:extLst>
  </p:cSld>
  <p:clrMapOvr>
    <a:masterClrMapping/>
  </p:clrMapOvr>
  <p:hf sldNum="0" hdr="0"/>
</p:sldLayout>
</file>

<file path=ppt/slideLayouts/slideLayout3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2963931-026F-489D-AEFC-B9C91D31113C}"/>
              </a:ext>
            </a:extLst>
          </p:cNvPr>
          <p:cNvSpPr>
            <a:spLocks noGrp="1"/>
          </p:cNvSpPr>
          <p:nvPr>
            <p:ph type="title" orient="vert"/>
          </p:nvPr>
        </p:nvSpPr>
        <p:spPr>
          <a:xfrm>
            <a:off x="6543675" y="365125"/>
            <a:ext cx="1971675"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9B809F8-BBEF-4F27-AC69-BEFCBDF01386}"/>
              </a:ext>
            </a:extLst>
          </p:cNvPr>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5D53CF9-A1F4-47A5-BB65-F3B37D3975C2}"/>
              </a:ext>
            </a:extLst>
          </p:cNvPr>
          <p:cNvSpPr>
            <a:spLocks noGrp="1"/>
          </p:cNvSpPr>
          <p:nvPr>
            <p:ph type="dt" sz="half" idx="10"/>
          </p:nvPr>
        </p:nvSpPr>
        <p:spPr/>
        <p:txBody>
          <a:bodyPr/>
          <a:lstStyle/>
          <a:p>
            <a:pPr>
              <a:defRPr/>
            </a:pPr>
            <a:fld id="{59B12514-B2BD-43EE-BCBD-7E23DB886ACD}" type="datetime1">
              <a:rPr lang="en-GB" altLang="en-US" smtClean="0"/>
              <a:pPr>
                <a:defRPr/>
              </a:pPr>
              <a:t>14/04/2022</a:t>
            </a:fld>
            <a:endParaRPr lang="en-GB" altLang="en-US"/>
          </a:p>
        </p:txBody>
      </p:sp>
      <p:sp>
        <p:nvSpPr>
          <p:cNvPr id="5" name="Footer Placeholder 4">
            <a:extLst>
              <a:ext uri="{FF2B5EF4-FFF2-40B4-BE49-F238E27FC236}">
                <a16:creationId xmlns:a16="http://schemas.microsoft.com/office/drawing/2014/main" id="{91936B5F-DB1E-4809-9652-AD6FC72ADB41}"/>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CA5E2ED-6D87-491E-8C63-E607B69631B5}"/>
              </a:ext>
            </a:extLst>
          </p:cNvPr>
          <p:cNvSpPr>
            <a:spLocks noGrp="1"/>
          </p:cNvSpPr>
          <p:nvPr>
            <p:ph type="sldNum" sz="quarter" idx="12"/>
          </p:nvPr>
        </p:nvSpPr>
        <p:spPr/>
        <p:txBody>
          <a:bodyPr/>
          <a:lstStyle/>
          <a:p>
            <a:pPr>
              <a:defRPr/>
            </a:pPr>
            <a:fld id="{99394249-8463-4BC8-8578-8F2970A0B96D}" type="slidenum">
              <a:rPr lang="en-GB" altLang="en-US" smtClean="0"/>
              <a:pPr>
                <a:defRPr/>
              </a:pPr>
              <a:t>‹#›</a:t>
            </a:fld>
            <a:endParaRPr lang="en-GB" altLang="en-US"/>
          </a:p>
        </p:txBody>
      </p:sp>
    </p:spTree>
    <p:extLst>
      <p:ext uri="{BB962C8B-B14F-4D97-AF65-F5344CB8AC3E}">
        <p14:creationId xmlns:p14="http://schemas.microsoft.com/office/powerpoint/2010/main" val="600670841"/>
      </p:ext>
    </p:extLst>
  </p:cSld>
  <p:clrMapOvr>
    <a:masterClrMapping/>
  </p:clrMapOvr>
  <p:hf sldNum="0" hdr="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4.xml"/><Relationship Id="rId3" Type="http://schemas.openxmlformats.org/officeDocument/2006/relationships/slideLayout" Target="../slideLayouts/slideLayout19.xml"/><Relationship Id="rId7" Type="http://schemas.openxmlformats.org/officeDocument/2006/relationships/slideLayout" Target="../slideLayouts/slideLayout23.xml"/><Relationship Id="rId12" Type="http://schemas.openxmlformats.org/officeDocument/2006/relationships/theme" Target="../theme/theme2.xml"/><Relationship Id="rId2" Type="http://schemas.openxmlformats.org/officeDocument/2006/relationships/slideLayout" Target="../slideLayouts/slideLayout18.xml"/><Relationship Id="rId1" Type="http://schemas.openxmlformats.org/officeDocument/2006/relationships/slideLayout" Target="../slideLayouts/slideLayout17.xml"/><Relationship Id="rId6" Type="http://schemas.openxmlformats.org/officeDocument/2006/relationships/slideLayout" Target="../slideLayouts/slideLayout22.xml"/><Relationship Id="rId11" Type="http://schemas.openxmlformats.org/officeDocument/2006/relationships/slideLayout" Target="../slideLayouts/slideLayout27.xml"/><Relationship Id="rId5" Type="http://schemas.openxmlformats.org/officeDocument/2006/relationships/slideLayout" Target="../slideLayouts/slideLayout21.xml"/><Relationship Id="rId10" Type="http://schemas.openxmlformats.org/officeDocument/2006/relationships/slideLayout" Target="../slideLayouts/slideLayout26.xml"/><Relationship Id="rId4" Type="http://schemas.openxmlformats.org/officeDocument/2006/relationships/slideLayout" Target="../slideLayouts/slideLayout20.xml"/><Relationship Id="rId9" Type="http://schemas.openxmlformats.org/officeDocument/2006/relationships/slideLayout" Target="../slideLayouts/slideLayout25.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5.xml"/><Relationship Id="rId3" Type="http://schemas.openxmlformats.org/officeDocument/2006/relationships/slideLayout" Target="../slideLayouts/slideLayout30.xml"/><Relationship Id="rId7" Type="http://schemas.openxmlformats.org/officeDocument/2006/relationships/slideLayout" Target="../slideLayouts/slideLayout34.xml"/><Relationship Id="rId12" Type="http://schemas.openxmlformats.org/officeDocument/2006/relationships/theme" Target="../theme/theme3.xml"/><Relationship Id="rId2" Type="http://schemas.openxmlformats.org/officeDocument/2006/relationships/slideLayout" Target="../slideLayouts/slideLayout29.xml"/><Relationship Id="rId1" Type="http://schemas.openxmlformats.org/officeDocument/2006/relationships/slideLayout" Target="../slideLayouts/slideLayout28.xml"/><Relationship Id="rId6" Type="http://schemas.openxmlformats.org/officeDocument/2006/relationships/slideLayout" Target="../slideLayouts/slideLayout33.xml"/><Relationship Id="rId11" Type="http://schemas.openxmlformats.org/officeDocument/2006/relationships/slideLayout" Target="../slideLayouts/slideLayout38.xml"/><Relationship Id="rId5" Type="http://schemas.openxmlformats.org/officeDocument/2006/relationships/slideLayout" Target="../slideLayouts/slideLayout32.xml"/><Relationship Id="rId10" Type="http://schemas.openxmlformats.org/officeDocument/2006/relationships/slideLayout" Target="../slideLayouts/slideLayout37.xml"/><Relationship Id="rId4" Type="http://schemas.openxmlformats.org/officeDocument/2006/relationships/slideLayout" Target="../slideLayouts/slideLayout31.xml"/><Relationship Id="rId9" Type="http://schemas.openxmlformats.org/officeDocument/2006/relationships/slideLayout" Target="../slideLayouts/slideLayout36.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17" name="Group 16"/>
          <p:cNvGrpSpPr/>
          <p:nvPr/>
        </p:nvGrpSpPr>
        <p:grpSpPr>
          <a:xfrm>
            <a:off x="-8467" y="-8468"/>
            <a:ext cx="9171317" cy="6874935"/>
            <a:chOff x="-8467" y="-8468"/>
            <a:chExt cx="9171317" cy="6874935"/>
          </a:xfrm>
        </p:grpSpPr>
        <p:cxnSp>
          <p:nvCxnSpPr>
            <p:cNvPr id="7" name="Straight Connector 6"/>
            <p:cNvCxnSpPr/>
            <p:nvPr/>
          </p:nvCxnSpPr>
          <p:spPr>
            <a:xfrm flipV="1">
              <a:off x="5130830" y="4175605"/>
              <a:ext cx="4022475" cy="2682396"/>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8" name="Straight Connector 7"/>
            <p:cNvCxnSpPr/>
            <p:nvPr/>
          </p:nvCxnSpPr>
          <p:spPr>
            <a:xfrm>
              <a:off x="7042707"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9" name="Freeform 8"/>
            <p:cNvSpPr/>
            <p:nvPr/>
          </p:nvSpPr>
          <p:spPr>
            <a:xfrm>
              <a:off x="6891896" y="1"/>
              <a:ext cx="2269442" cy="6866466"/>
            </a:xfrm>
            <a:custGeom>
              <a:avLst/>
              <a:gdLst/>
              <a:ahLst/>
              <a:cxnLst/>
              <a:rect l="l" t="t" r="r" b="b"/>
              <a:pathLst>
                <a:path w="2269442" h="6866466">
                  <a:moveTo>
                    <a:pt x="2023534" y="0"/>
                  </a:moveTo>
                  <a:lnTo>
                    <a:pt x="0" y="6858000"/>
                  </a:lnTo>
                  <a:lnTo>
                    <a:pt x="2269067" y="6866466"/>
                  </a:lnTo>
                  <a:cubicBezTo>
                    <a:pt x="2271889" y="4580466"/>
                    <a:pt x="2257778" y="2294466"/>
                    <a:pt x="2260600" y="8466"/>
                  </a:cubicBezTo>
                  <a:lnTo>
                    <a:pt x="2023534"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0" name="Freeform 9"/>
            <p:cNvSpPr/>
            <p:nvPr/>
          </p:nvSpPr>
          <p:spPr>
            <a:xfrm>
              <a:off x="7205158" y="-8467"/>
              <a:ext cx="1948147" cy="6866467"/>
            </a:xfrm>
            <a:custGeom>
              <a:avLst/>
              <a:gdLst/>
              <a:ahLst/>
              <a:cxnLst/>
              <a:rect l="l" t="t" r="r" b="b"/>
              <a:pathLst>
                <a:path w="1948147" h="6866467">
                  <a:moveTo>
                    <a:pt x="0" y="0"/>
                  </a:moveTo>
                  <a:lnTo>
                    <a:pt x="1202267" y="6866467"/>
                  </a:lnTo>
                  <a:lnTo>
                    <a:pt x="1947333" y="6866467"/>
                  </a:lnTo>
                  <a:cubicBezTo>
                    <a:pt x="1944511" y="4577645"/>
                    <a:pt x="1950155" y="2288822"/>
                    <a:pt x="1947333" y="0"/>
                  </a:cubicBez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10"/>
            <p:cNvSpPr/>
            <p:nvPr/>
          </p:nvSpPr>
          <p:spPr>
            <a:xfrm>
              <a:off x="6637896" y="3920066"/>
              <a:ext cx="2513565" cy="2937933"/>
            </a:xfrm>
            <a:custGeom>
              <a:avLst/>
              <a:gdLst/>
              <a:ahLst/>
              <a:cxnLst/>
              <a:rect l="l" t="t" r="r" b="b"/>
              <a:pathLst>
                <a:path w="3259667" h="3810000">
                  <a:moveTo>
                    <a:pt x="0" y="3810000"/>
                  </a:moveTo>
                  <a:lnTo>
                    <a:pt x="3251200" y="0"/>
                  </a:lnTo>
                  <a:cubicBezTo>
                    <a:pt x="3254022" y="1270000"/>
                    <a:pt x="3256845" y="2540000"/>
                    <a:pt x="3259667" y="3810000"/>
                  </a:cubicBezTo>
                  <a:lnTo>
                    <a:pt x="0" y="3810000"/>
                  </a:lnTo>
                  <a:close/>
                </a:path>
              </a:pathLst>
            </a:custGeom>
            <a:solidFill>
              <a:schemeClr val="accent1">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2" name="Freeform 11"/>
            <p:cNvSpPr/>
            <p:nvPr/>
          </p:nvSpPr>
          <p:spPr>
            <a:xfrm>
              <a:off x="7010429" y="-8467"/>
              <a:ext cx="2142876" cy="6866467"/>
            </a:xfrm>
            <a:custGeom>
              <a:avLst/>
              <a:gdLst/>
              <a:ahLst/>
              <a:cxnLst/>
              <a:rect l="l" t="t" r="r" b="b"/>
              <a:pathLst>
                <a:path w="2853267" h="6866467">
                  <a:moveTo>
                    <a:pt x="0" y="0"/>
                  </a:moveTo>
                  <a:lnTo>
                    <a:pt x="2472267" y="6866467"/>
                  </a:lnTo>
                  <a:lnTo>
                    <a:pt x="2853267" y="6858000"/>
                  </a:lnTo>
                  <a:lnTo>
                    <a:pt x="2853267" y="0"/>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Freeform 12"/>
            <p:cNvSpPr/>
            <p:nvPr/>
          </p:nvSpPr>
          <p:spPr>
            <a:xfrm>
              <a:off x="8295776" y="-8467"/>
              <a:ext cx="857530" cy="6866467"/>
            </a:xfrm>
            <a:custGeom>
              <a:avLst/>
              <a:gdLst/>
              <a:ahLst/>
              <a:cxnLst/>
              <a:rect l="l" t="t" r="r" b="b"/>
              <a:pathLst>
                <a:path w="1286933" h="6866467">
                  <a:moveTo>
                    <a:pt x="1016000" y="0"/>
                  </a:moveTo>
                  <a:lnTo>
                    <a:pt x="0" y="6866467"/>
                  </a:lnTo>
                  <a:lnTo>
                    <a:pt x="1286933" y="6866467"/>
                  </a:lnTo>
                  <a:cubicBezTo>
                    <a:pt x="1284111" y="4577645"/>
                    <a:pt x="1281288" y="2288822"/>
                    <a:pt x="1278466" y="0"/>
                  </a:cubicBezTo>
                  <a:lnTo>
                    <a:pt x="1016000" y="0"/>
                  </a:lnTo>
                  <a:close/>
                </a:path>
              </a:pathLst>
            </a:cu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Freeform 13"/>
            <p:cNvSpPr/>
            <p:nvPr/>
          </p:nvSpPr>
          <p:spPr>
            <a:xfrm>
              <a:off x="8094165" y="-8468"/>
              <a:ext cx="1066770" cy="6866467"/>
            </a:xfrm>
            <a:custGeom>
              <a:avLst/>
              <a:gdLst/>
              <a:ahLst/>
              <a:cxnLst/>
              <a:rect l="l" t="t" r="r" b="b"/>
              <a:pathLst>
                <a:path w="1270244" h="6866467">
                  <a:moveTo>
                    <a:pt x="0" y="0"/>
                  </a:moveTo>
                  <a:lnTo>
                    <a:pt x="1117600" y="6866467"/>
                  </a:lnTo>
                  <a:lnTo>
                    <a:pt x="1270000" y="6866467"/>
                  </a:lnTo>
                  <a:cubicBezTo>
                    <a:pt x="1272822" y="4574822"/>
                    <a:pt x="1250245" y="2291645"/>
                    <a:pt x="1253067" y="0"/>
                  </a:cubicBezTo>
                  <a:lnTo>
                    <a:pt x="0" y="0"/>
                  </a:lnTo>
                  <a:close/>
                </a:path>
              </a:pathLst>
            </a:custGeom>
            <a:solidFill>
              <a:schemeClr val="accent1">
                <a:lumMod val="50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Freeform 14"/>
            <p:cNvSpPr/>
            <p:nvPr/>
          </p:nvSpPr>
          <p:spPr>
            <a:xfrm>
              <a:off x="8068764" y="4893733"/>
              <a:ext cx="1094086" cy="1964267"/>
            </a:xfrm>
            <a:custGeom>
              <a:avLst/>
              <a:gdLst/>
              <a:ahLst/>
              <a:cxnLst/>
              <a:rect l="l" t="t" r="r" b="b"/>
              <a:pathLst>
                <a:path w="1820333" h="3268133">
                  <a:moveTo>
                    <a:pt x="0" y="3268133"/>
                  </a:moveTo>
                  <a:lnTo>
                    <a:pt x="1811866" y="0"/>
                  </a:lnTo>
                  <a:cubicBezTo>
                    <a:pt x="1814688" y="1086555"/>
                    <a:pt x="1817511" y="2173111"/>
                    <a:pt x="1820333" y="3259666"/>
                  </a:cubicBezTo>
                  <a:lnTo>
                    <a:pt x="0" y="3268133"/>
                  </a:lnTo>
                  <a:close/>
                </a:path>
              </a:pathLst>
            </a:custGeom>
            <a:solidFill>
              <a:schemeClr val="accent1">
                <a:lumMod val="50000"/>
                <a:alpha val="7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Freeform 15"/>
            <p:cNvSpPr/>
            <p:nvPr/>
          </p:nvSpPr>
          <p:spPr>
            <a:xfrm>
              <a:off x="-8467" y="4013200"/>
              <a:ext cx="457200" cy="2853267"/>
            </a:xfrm>
            <a:custGeom>
              <a:avLst/>
              <a:gdLst/>
              <a:ahLst/>
              <a:cxnLst/>
              <a:rect l="l" t="t" r="r" b="b"/>
              <a:pathLst>
                <a:path w="457200" h="2853267">
                  <a:moveTo>
                    <a:pt x="0" y="0"/>
                  </a:moveTo>
                  <a:lnTo>
                    <a:pt x="457200" y="2853267"/>
                  </a:lnTo>
                  <a:lnTo>
                    <a:pt x="0" y="2844800"/>
                  </a:lnTo>
                  <a:cubicBezTo>
                    <a:pt x="2822" y="1905000"/>
                    <a:pt x="5645" y="965200"/>
                    <a:pt x="0" y="0"/>
                  </a:cubicBezTo>
                  <a:close/>
                </a:path>
              </a:pathLst>
            </a:cu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09599" y="609600"/>
            <a:ext cx="6347713"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09599" y="2160590"/>
            <a:ext cx="6347714"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5405258" y="6041363"/>
            <a:ext cx="684132" cy="365125"/>
          </a:xfrm>
          <a:prstGeom prst="rect">
            <a:avLst/>
          </a:prstGeom>
        </p:spPr>
        <p:txBody>
          <a:bodyPr vert="horz" lIns="91440" tIns="45720" rIns="91440" bIns="45720" rtlCol="0" anchor="ctr"/>
          <a:lstStyle>
            <a:lvl1pPr algn="r">
              <a:defRPr sz="900">
                <a:solidFill>
                  <a:schemeClr val="tx1">
                    <a:tint val="75000"/>
                  </a:schemeClr>
                </a:solidFill>
              </a:defRPr>
            </a:lvl1pPr>
          </a:lstStyle>
          <a:p>
            <a:pPr>
              <a:defRPr/>
            </a:pPr>
            <a:fld id="{59B12514-B2BD-43EE-BCBD-7E23DB886ACD}" type="datetime1">
              <a:rPr lang="en-GB" altLang="en-US" smtClean="0"/>
              <a:pPr>
                <a:defRPr/>
              </a:pPr>
              <a:t>14/04/2022</a:t>
            </a:fld>
            <a:endParaRPr lang="en-GB" altLang="en-US"/>
          </a:p>
        </p:txBody>
      </p:sp>
      <p:sp>
        <p:nvSpPr>
          <p:cNvPr id="5" name="Footer Placeholder 4"/>
          <p:cNvSpPr>
            <a:spLocks noGrp="1"/>
          </p:cNvSpPr>
          <p:nvPr>
            <p:ph type="ftr" sz="quarter" idx="3"/>
          </p:nvPr>
        </p:nvSpPr>
        <p:spPr>
          <a:xfrm>
            <a:off x="609599" y="6041363"/>
            <a:ext cx="4622973"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6444676" y="6041363"/>
            <a:ext cx="512638" cy="365125"/>
          </a:xfrm>
          <a:prstGeom prst="rect">
            <a:avLst/>
          </a:prstGeom>
        </p:spPr>
        <p:txBody>
          <a:bodyPr vert="horz" lIns="91440" tIns="45720" rIns="91440" bIns="45720" rtlCol="0" anchor="ctr"/>
          <a:lstStyle>
            <a:lvl1pPr algn="r">
              <a:defRPr sz="900">
                <a:solidFill>
                  <a:schemeClr val="accent1">
                    <a:lumMod val="75000"/>
                  </a:schemeClr>
                </a:solidFill>
              </a:defRPr>
            </a:lvl1pPr>
          </a:lstStyle>
          <a:p>
            <a:pPr>
              <a:defRPr/>
            </a:pPr>
            <a:fld id="{99394249-8463-4BC8-8578-8F2970A0B96D}" type="slidenum">
              <a:rPr lang="en-GB" altLang="en-US" smtClean="0"/>
              <a:pPr>
                <a:defRPr/>
              </a:pPr>
              <a:t>‹#›</a:t>
            </a:fld>
            <a:endParaRPr lang="en-GB" altLang="en-US"/>
          </a:p>
        </p:txBody>
      </p:sp>
    </p:spTree>
    <p:extLst>
      <p:ext uri="{BB962C8B-B14F-4D97-AF65-F5344CB8AC3E}">
        <p14:creationId xmlns:p14="http://schemas.microsoft.com/office/powerpoint/2010/main" val="3786539619"/>
      </p:ext>
    </p:extLst>
  </p:cSld>
  <p:clrMap bg1="lt1" tx1="dk1" bg2="lt2" tx2="dk2" accent1="accent1" accent2="accent2" accent3="accent3" accent4="accent4" accent5="accent5" accent6="accent6" hlink="hlink" folHlink="folHlink"/>
  <p:sldLayoutIdLst>
    <p:sldLayoutId id="2147483998" r:id="rId1"/>
    <p:sldLayoutId id="2147483999" r:id="rId2"/>
    <p:sldLayoutId id="2147484000" r:id="rId3"/>
    <p:sldLayoutId id="2147484001" r:id="rId4"/>
    <p:sldLayoutId id="2147484002" r:id="rId5"/>
    <p:sldLayoutId id="2147484003" r:id="rId6"/>
    <p:sldLayoutId id="2147484004" r:id="rId7"/>
    <p:sldLayoutId id="2147484005" r:id="rId8"/>
    <p:sldLayoutId id="2147484006" r:id="rId9"/>
    <p:sldLayoutId id="2147484007" r:id="rId10"/>
    <p:sldLayoutId id="2147484008" r:id="rId11"/>
    <p:sldLayoutId id="2147484009" r:id="rId12"/>
    <p:sldLayoutId id="2147484010" r:id="rId13"/>
    <p:sldLayoutId id="2147484011" r:id="rId14"/>
    <p:sldLayoutId id="2147484012" r:id="rId15"/>
    <p:sldLayoutId id="2147484013" r:id="rId16"/>
  </p:sldLayoutIdLst>
  <p:hf sldNum="0" hdr="0"/>
  <p:txStyles>
    <p:titleStyle>
      <a:lvl1pPr algn="l" defTabSz="457200" rtl="0" eaLnBrk="1" latinLnBrk="0" hangingPunct="1">
        <a:spcBef>
          <a:spcPct val="0"/>
        </a:spcBef>
        <a:buNone/>
        <a:defRPr sz="3600" kern="1200">
          <a:solidFill>
            <a:schemeClr val="accent1">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lumMod val="75000"/>
          </a:schemeClr>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lumMod val="75000"/>
          </a:schemeClr>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93C5881-5CB9-4204-9C58-2F214865B51B}"/>
              </a:ext>
            </a:extLst>
          </p:cNvPr>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AB5AA98-0960-49B4-BA75-D5E047A6E89F}"/>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20F27FA-C2DE-42F8-84CC-D7B6B76C49EA}"/>
              </a:ext>
            </a:extLst>
          </p:cNvPr>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pPr>
              <a:defRPr/>
            </a:pPr>
            <a:fld id="{59B12514-B2BD-43EE-BCBD-7E23DB886ACD}" type="datetime1">
              <a:rPr lang="en-GB" altLang="en-US" smtClean="0"/>
              <a:pPr>
                <a:defRPr/>
              </a:pPr>
              <a:t>14/04/2022</a:t>
            </a:fld>
            <a:endParaRPr lang="en-GB" altLang="en-US"/>
          </a:p>
        </p:txBody>
      </p:sp>
      <p:sp>
        <p:nvSpPr>
          <p:cNvPr id="5" name="Footer Placeholder 4">
            <a:extLst>
              <a:ext uri="{FF2B5EF4-FFF2-40B4-BE49-F238E27FC236}">
                <a16:creationId xmlns:a16="http://schemas.microsoft.com/office/drawing/2014/main" id="{73620D2E-98D5-4FFC-B9F8-F635A82BC64C}"/>
              </a:ext>
            </a:extLst>
          </p:cNvPr>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CD7F5EF8-BD50-42FA-9D1F-D8FACDD18441}"/>
              </a:ext>
            </a:extLst>
          </p:cNvPr>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pPr>
              <a:defRPr/>
            </a:pPr>
            <a:fld id="{99394249-8463-4BC8-8578-8F2970A0B96D}" type="slidenum">
              <a:rPr lang="en-GB" altLang="en-US" smtClean="0"/>
              <a:pPr>
                <a:defRPr/>
              </a:pPr>
              <a:t>‹#›</a:t>
            </a:fld>
            <a:endParaRPr lang="en-GB" altLang="en-US"/>
          </a:p>
        </p:txBody>
      </p:sp>
    </p:spTree>
    <p:extLst>
      <p:ext uri="{BB962C8B-B14F-4D97-AF65-F5344CB8AC3E}">
        <p14:creationId xmlns:p14="http://schemas.microsoft.com/office/powerpoint/2010/main" val="1957453563"/>
      </p:ext>
    </p:extLst>
  </p:cSld>
  <p:clrMap bg1="lt1" tx1="dk1" bg2="lt2" tx2="dk2" accent1="accent1" accent2="accent2" accent3="accent3" accent4="accent4" accent5="accent5" accent6="accent6" hlink="hlink" folHlink="folHlink"/>
  <p:sldLayoutIdLst>
    <p:sldLayoutId id="2147484015" r:id="rId1"/>
    <p:sldLayoutId id="2147484016" r:id="rId2"/>
    <p:sldLayoutId id="2147484017" r:id="rId3"/>
    <p:sldLayoutId id="2147484018" r:id="rId4"/>
    <p:sldLayoutId id="2147484019" r:id="rId5"/>
    <p:sldLayoutId id="2147484020" r:id="rId6"/>
    <p:sldLayoutId id="2147484021" r:id="rId7"/>
    <p:sldLayoutId id="2147484022" r:id="rId8"/>
    <p:sldLayoutId id="2147484023" r:id="rId9"/>
    <p:sldLayoutId id="2147484024" r:id="rId10"/>
    <p:sldLayoutId id="2147484025" r:id="rId11"/>
  </p:sldLayoutIdLst>
  <p:hf sldNum="0" hdr="0"/>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93C5881-5CB9-4204-9C58-2F214865B51B}"/>
              </a:ext>
            </a:extLst>
          </p:cNvPr>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AB5AA98-0960-49B4-BA75-D5E047A6E89F}"/>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20F27FA-C2DE-42F8-84CC-D7B6B76C49EA}"/>
              </a:ext>
            </a:extLst>
          </p:cNvPr>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pPr>
              <a:defRPr/>
            </a:pPr>
            <a:fld id="{59B12514-B2BD-43EE-BCBD-7E23DB886ACD}" type="datetime1">
              <a:rPr lang="en-GB" altLang="en-US" smtClean="0"/>
              <a:pPr>
                <a:defRPr/>
              </a:pPr>
              <a:t>14/04/2022</a:t>
            </a:fld>
            <a:endParaRPr lang="en-GB" altLang="en-US"/>
          </a:p>
        </p:txBody>
      </p:sp>
      <p:sp>
        <p:nvSpPr>
          <p:cNvPr id="5" name="Footer Placeholder 4">
            <a:extLst>
              <a:ext uri="{FF2B5EF4-FFF2-40B4-BE49-F238E27FC236}">
                <a16:creationId xmlns:a16="http://schemas.microsoft.com/office/drawing/2014/main" id="{73620D2E-98D5-4FFC-B9F8-F635A82BC64C}"/>
              </a:ext>
            </a:extLst>
          </p:cNvPr>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CD7F5EF8-BD50-42FA-9D1F-D8FACDD18441}"/>
              </a:ext>
            </a:extLst>
          </p:cNvPr>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pPr>
              <a:defRPr/>
            </a:pPr>
            <a:fld id="{99394249-8463-4BC8-8578-8F2970A0B96D}" type="slidenum">
              <a:rPr lang="en-GB" altLang="en-US" smtClean="0"/>
              <a:pPr>
                <a:defRPr/>
              </a:pPr>
              <a:t>‹#›</a:t>
            </a:fld>
            <a:endParaRPr lang="en-GB" altLang="en-US"/>
          </a:p>
        </p:txBody>
      </p:sp>
    </p:spTree>
    <p:extLst>
      <p:ext uri="{BB962C8B-B14F-4D97-AF65-F5344CB8AC3E}">
        <p14:creationId xmlns:p14="http://schemas.microsoft.com/office/powerpoint/2010/main" val="1709392297"/>
      </p:ext>
    </p:extLst>
  </p:cSld>
  <p:clrMap bg1="lt1" tx1="dk1" bg2="lt2" tx2="dk2" accent1="accent1" accent2="accent2" accent3="accent3" accent4="accent4" accent5="accent5" accent6="accent6" hlink="hlink" folHlink="folHlink"/>
  <p:sldLayoutIdLst>
    <p:sldLayoutId id="2147484076" r:id="rId1"/>
    <p:sldLayoutId id="2147484077" r:id="rId2"/>
    <p:sldLayoutId id="2147484078" r:id="rId3"/>
    <p:sldLayoutId id="2147484079" r:id="rId4"/>
    <p:sldLayoutId id="2147484080" r:id="rId5"/>
    <p:sldLayoutId id="2147484081" r:id="rId6"/>
    <p:sldLayoutId id="2147484082" r:id="rId7"/>
    <p:sldLayoutId id="2147484083" r:id="rId8"/>
    <p:sldLayoutId id="2147484084" r:id="rId9"/>
    <p:sldLayoutId id="2147484085" r:id="rId10"/>
    <p:sldLayoutId id="2147484086" r:id="rId11"/>
  </p:sldLayoutIdLst>
  <p:hf sldNum="0" hdr="0"/>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hyperlink" Target="https://zh.wikipedia.org/wiki/%E5%A8%81%E7%88%BE%E6%96%AF%E4%B8%89%E4%B8%80%E8%81%96%E5%A4%A7%E8%A1%9B%E5%A4%A7%E5%AD%B8" TargetMode="External"/><Relationship Id="rId5" Type="http://schemas.openxmlformats.org/officeDocument/2006/relationships/image" Target="../media/image3.png"/><Relationship Id="rId4" Type="http://schemas.openxmlformats.org/officeDocument/2006/relationships/hyperlink" Target="https://yournorthcounty.com/dessert-shops-san-diego-north-county/" TargetMode="Externa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8" Type="http://schemas.openxmlformats.org/officeDocument/2006/relationships/hyperlink" Target="https://pxhere.com/de/photo/987524" TargetMode="External"/><Relationship Id="rId3" Type="http://schemas.openxmlformats.org/officeDocument/2006/relationships/image" Target="../media/image4.jpeg"/><Relationship Id="rId7" Type="http://schemas.openxmlformats.org/officeDocument/2006/relationships/image" Target="../media/image6.jpeg"/><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hyperlink" Target="http://talltalesfromasmalltown.blogspot.com/2010/11/in-big-city-milkshake-factory.html" TargetMode="External"/><Relationship Id="rId5" Type="http://schemas.openxmlformats.org/officeDocument/2006/relationships/image" Target="../media/image5.jpeg"/><Relationship Id="rId4" Type="http://schemas.openxmlformats.org/officeDocument/2006/relationships/hyperlink" Target="https://www.pikrepo.com/fykyw/rocambolesc-ice-cream-shop-in-barcelona-spain" TargetMode="External"/><Relationship Id="rId9" Type="http://schemas.openxmlformats.org/officeDocument/2006/relationships/image" Target="../media/image7.jpg"/></Relationships>
</file>

<file path=ppt/slides/_rels/slide4.xml.rels><?xml version="1.0" encoding="UTF-8" standalone="yes"?>
<Relationships xmlns="http://schemas.openxmlformats.org/package/2006/relationships"><Relationship Id="rId8" Type="http://schemas.openxmlformats.org/officeDocument/2006/relationships/image" Target="../media/image11.jpg"/><Relationship Id="rId3" Type="http://schemas.openxmlformats.org/officeDocument/2006/relationships/image" Target="../media/image8.jpeg"/><Relationship Id="rId7" Type="http://schemas.openxmlformats.org/officeDocument/2006/relationships/hyperlink" Target="https://pxhere.com/en/photo/518887" TargetMode="Externa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image" Target="../media/image10.jpg"/><Relationship Id="rId5" Type="http://schemas.openxmlformats.org/officeDocument/2006/relationships/hyperlink" Target="https://www.pexels.com/photo/assorted-flavor-ice-cream-on-gray-metal-buffet-server-1352299/" TargetMode="External"/><Relationship Id="rId4" Type="http://schemas.openxmlformats.org/officeDocument/2006/relationships/image" Target="../media/image9.jpg"/><Relationship Id="rId9" Type="http://schemas.openxmlformats.org/officeDocument/2006/relationships/hyperlink" Target="https://www.flickr.com/photos/bensonkua/4258778450" TargetMode="External"/></Relationships>
</file>

<file path=ppt/slides/_rels/slide5.xml.rels><?xml version="1.0" encoding="UTF-8" standalone="yes"?>
<Relationships xmlns="http://schemas.openxmlformats.org/package/2006/relationships"><Relationship Id="rId8" Type="http://schemas.openxmlformats.org/officeDocument/2006/relationships/hyperlink" Target="http://dtraleigh.com/2013/06/pop-up-ice-cream-parlour-sets-up-shop-through-august-31/" TargetMode="External"/><Relationship Id="rId3" Type="http://schemas.openxmlformats.org/officeDocument/2006/relationships/image" Target="../media/image12.jpg"/><Relationship Id="rId7" Type="http://schemas.openxmlformats.org/officeDocument/2006/relationships/image" Target="../media/image14.jpg"/><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hyperlink" Target="https://www.flickr.com/photos/kkanouse/15384802472" TargetMode="External"/><Relationship Id="rId5" Type="http://schemas.openxmlformats.org/officeDocument/2006/relationships/image" Target="../media/image13.jpg"/><Relationship Id="rId4" Type="http://schemas.openxmlformats.org/officeDocument/2006/relationships/hyperlink" Target="http://flickr.com/photos/bill_roehl/2740705936" TargetMode="External"/><Relationship Id="rId9" Type="http://schemas.openxmlformats.org/officeDocument/2006/relationships/hyperlink" Target="https://creativecommons.org/licenses/by-nc-nd/3.0/" TargetMode="Externa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hyperlink" Target="https://www.socialana.com/capturing-writing-ideas-even-train/" TargetMode="External"/><Relationship Id="rId5" Type="http://schemas.openxmlformats.org/officeDocument/2006/relationships/image" Target="../media/image16.png"/><Relationship Id="rId4" Type="http://schemas.openxmlformats.org/officeDocument/2006/relationships/hyperlink" Target="https://opinandoendigital.blogspot.com/2015/10/marketing-digital.html" TargetMode="External"/></Relationships>
</file>

<file path=ppt/slides/_rels/slide9.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8.xml"/><Relationship Id="rId1" Type="http://schemas.openxmlformats.org/officeDocument/2006/relationships/slideLayout" Target="../slideLayouts/slideLayout29.xml"/><Relationship Id="rId5" Type="http://schemas.openxmlformats.org/officeDocument/2006/relationships/image" Target="../media/image18.jpg"/><Relationship Id="rId4" Type="http://schemas.openxmlformats.org/officeDocument/2006/relationships/hyperlink" Target="https://courses.lumenlearning.com/vccs-mkt100-17fa/chapter/outcome-marketing-mix/" TargetMode="External"/></Relationships>
</file>

<file path=ppt/slides/_rels/slide10.xml.rels><?xml version="1.0" encoding="UTF-8" standalone="yes"?>
<Relationships xmlns="http://schemas.openxmlformats.org/package/2006/relationships"><Relationship Id="rId3" Type="http://schemas.openxmlformats.org/officeDocument/2006/relationships/image" Target="../media/image19.jpg"/><Relationship Id="rId7" Type="http://schemas.openxmlformats.org/officeDocument/2006/relationships/image" Target="../media/image22.jpg"/><Relationship Id="rId2" Type="http://schemas.openxmlformats.org/officeDocument/2006/relationships/notesSlide" Target="../notesSlides/notesSlide9.xml"/><Relationship Id="rId1" Type="http://schemas.openxmlformats.org/officeDocument/2006/relationships/slideLayout" Target="../slideLayouts/slideLayout18.xml"/><Relationship Id="rId6" Type="http://schemas.openxmlformats.org/officeDocument/2006/relationships/image" Target="../media/image21.jpg"/><Relationship Id="rId5" Type="http://schemas.openxmlformats.org/officeDocument/2006/relationships/hyperlink" Target="http://www.theroadtothehorizon.org/2009/03/emergency-in-rome-ice-cream-parlours-to.html" TargetMode="External"/><Relationship Id="rId4" Type="http://schemas.openxmlformats.org/officeDocument/2006/relationships/image" Target="../media/image20.jpg"/></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23.jpg"/><Relationship Id="rId2" Type="http://schemas.openxmlformats.org/officeDocument/2006/relationships/notesSlide" Target="../notesSlides/notesSlide11.xml"/><Relationship Id="rId1" Type="http://schemas.openxmlformats.org/officeDocument/2006/relationships/slideLayout" Target="../slideLayouts/slideLayout29.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4" name="Rectangle 73">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76" name="Rectangle 75">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78" name="Straight Connector 77">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833484" y="0"/>
            <a:ext cx="9144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80" name="Straight Connector 79">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2468234" y="3681413"/>
            <a:ext cx="357266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6155"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61926" y="-8467"/>
            <a:ext cx="2255511"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6156"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78400" y="-8467"/>
            <a:ext cx="1941419"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6157" name="Isosceles Triangle 85">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068" y="3048000"/>
            <a:ext cx="2444751"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6158"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76694" y="-8467"/>
            <a:ext cx="2140744"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6159" name="Isosceles Triangle 89">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54568" y="3589867"/>
            <a:ext cx="136286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6160" name="Freeform: Shape 91">
            <a:extLst>
              <a:ext uri="{FF2B5EF4-FFF2-40B4-BE49-F238E27FC236}">
                <a16:creationId xmlns:a16="http://schemas.microsoft.com/office/drawing/2014/main" id="{A5EC319D-0FEA-4B95-A3EA-01E35672C9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48223" y="-8467"/>
            <a:ext cx="4495777" cy="6866467"/>
          </a:xfrm>
          <a:custGeom>
            <a:avLst/>
            <a:gdLst>
              <a:gd name="connsiteX0" fmla="*/ 0 w 5994369"/>
              <a:gd name="connsiteY0" fmla="*/ 0 h 6866467"/>
              <a:gd name="connsiteX1" fmla="*/ 1249825 w 5994369"/>
              <a:gd name="connsiteY1" fmla="*/ 0 h 6866467"/>
              <a:gd name="connsiteX2" fmla="*/ 1249825 w 5994369"/>
              <a:gd name="connsiteY2" fmla="*/ 8467 h 6866467"/>
              <a:gd name="connsiteX3" fmla="*/ 5994369 w 5994369"/>
              <a:gd name="connsiteY3" fmla="*/ 8467 h 6866467"/>
              <a:gd name="connsiteX4" fmla="*/ 5994369 w 5994369"/>
              <a:gd name="connsiteY4" fmla="*/ 6866467 h 6866467"/>
              <a:gd name="connsiteX5" fmla="*/ 1249825 w 5994369"/>
              <a:gd name="connsiteY5" fmla="*/ 6866467 h 6866467"/>
              <a:gd name="connsiteX6" fmla="*/ 1109382 w 5994369"/>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94369" h="6866467">
                <a:moveTo>
                  <a:pt x="0" y="0"/>
                </a:moveTo>
                <a:lnTo>
                  <a:pt x="1249825" y="0"/>
                </a:lnTo>
                <a:lnTo>
                  <a:pt x="1249825" y="8467"/>
                </a:lnTo>
                <a:lnTo>
                  <a:pt x="5994369" y="8467"/>
                </a:lnTo>
                <a:lnTo>
                  <a:pt x="5994369" y="6866467"/>
                </a:lnTo>
                <a:lnTo>
                  <a:pt x="1249825" y="6866467"/>
                </a:lnTo>
                <a:lnTo>
                  <a:pt x="1109382" y="6866467"/>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146" name="Title 1">
            <a:extLst>
              <a:ext uri="{FF2B5EF4-FFF2-40B4-BE49-F238E27FC236}">
                <a16:creationId xmlns:a16="http://schemas.microsoft.com/office/drawing/2014/main" id="{8DA32E8A-5DB2-4AA4-AA5A-9D6420CF51C9}"/>
              </a:ext>
            </a:extLst>
          </p:cNvPr>
          <p:cNvSpPr>
            <a:spLocks noGrp="1"/>
          </p:cNvSpPr>
          <p:nvPr>
            <p:ph type="title"/>
          </p:nvPr>
        </p:nvSpPr>
        <p:spPr>
          <a:xfrm>
            <a:off x="5069129" y="549337"/>
            <a:ext cx="3910234" cy="2227730"/>
          </a:xfrm>
        </p:spPr>
        <p:txBody>
          <a:bodyPr anchor="ctr">
            <a:normAutofit/>
          </a:bodyPr>
          <a:lstStyle/>
          <a:p>
            <a:r>
              <a:rPr lang="en-GB" altLang="en-US" sz="4000" b="1" dirty="0">
                <a:solidFill>
                  <a:schemeClr val="bg1"/>
                </a:solidFill>
                <a:effectLst>
                  <a:glow rad="127000">
                    <a:schemeClr val="accent1">
                      <a:lumMod val="50000"/>
                    </a:schemeClr>
                  </a:glow>
                </a:effectLst>
                <a:latin typeface="Algerian" panose="04020705040A02060702" pitchFamily="82" charset="0"/>
              </a:rPr>
              <a:t>BUSINESS PLAN</a:t>
            </a:r>
          </a:p>
        </p:txBody>
      </p:sp>
      <p:pic>
        <p:nvPicPr>
          <p:cNvPr id="6149" name="Picture 1">
            <a:extLst>
              <a:ext uri="{FF2B5EF4-FFF2-40B4-BE49-F238E27FC236}">
                <a16:creationId xmlns:a16="http://schemas.microsoft.com/office/drawing/2014/main" id="{8756414D-01CC-4C61-A255-232F4DBFF68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bwMode="auto">
          <a:xfrm>
            <a:off x="146040" y="4186385"/>
            <a:ext cx="2892580" cy="2166642"/>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147" name="Subtitle 2">
            <a:extLst>
              <a:ext uri="{FF2B5EF4-FFF2-40B4-BE49-F238E27FC236}">
                <a16:creationId xmlns:a16="http://schemas.microsoft.com/office/drawing/2014/main" id="{DFF9AAD1-A0E4-41E9-85C5-C54A68C04797}"/>
              </a:ext>
            </a:extLst>
          </p:cNvPr>
          <p:cNvSpPr>
            <a:spLocks noGrp="1"/>
          </p:cNvSpPr>
          <p:nvPr>
            <p:ph idx="1"/>
          </p:nvPr>
        </p:nvSpPr>
        <p:spPr>
          <a:xfrm>
            <a:off x="5386293" y="2636912"/>
            <a:ext cx="3384741" cy="3518355"/>
          </a:xfrm>
        </p:spPr>
        <p:txBody>
          <a:bodyPr anchor="t">
            <a:normAutofit/>
          </a:bodyPr>
          <a:lstStyle/>
          <a:p>
            <a:pPr eaLnBrk="1" hangingPunct="1">
              <a:buFont typeface="Arial" panose="020B0604020202020204" pitchFamily="34" charset="0"/>
              <a:buNone/>
            </a:pPr>
            <a:r>
              <a:rPr lang="en-GB" altLang="en-US" dirty="0">
                <a:solidFill>
                  <a:srgbClr val="FFFFFF"/>
                </a:solidFill>
              </a:rPr>
              <a:t>Title</a:t>
            </a:r>
            <a:r>
              <a:rPr lang="en-GB" altLang="en-US" sz="2000" dirty="0">
                <a:solidFill>
                  <a:srgbClr val="FFFFFF"/>
                </a:solidFill>
              </a:rPr>
              <a:t>:  </a:t>
            </a:r>
            <a:r>
              <a:rPr lang="en-GB" altLang="en-US" sz="2000" b="1" dirty="0">
                <a:solidFill>
                  <a:srgbClr val="FFFFFF"/>
                </a:solidFill>
                <a:effectLst>
                  <a:glow rad="127000">
                    <a:schemeClr val="tx1"/>
                  </a:glow>
                </a:effectLst>
              </a:rPr>
              <a:t>Sweet Ice Creams</a:t>
            </a:r>
          </a:p>
          <a:p>
            <a:pPr eaLnBrk="1" hangingPunct="1">
              <a:buFont typeface="Arial" panose="020B0604020202020204" pitchFamily="34" charset="0"/>
              <a:buNone/>
            </a:pPr>
            <a:endParaRPr lang="en-GB" altLang="en-US" b="1" dirty="0">
              <a:solidFill>
                <a:srgbClr val="FFFFFF"/>
              </a:solidFill>
              <a:effectLst>
                <a:glow rad="127000">
                  <a:schemeClr val="tx1"/>
                </a:glow>
              </a:effectLst>
            </a:endParaRPr>
          </a:p>
          <a:p>
            <a:pPr eaLnBrk="1" hangingPunct="1">
              <a:buFont typeface="Arial" panose="020B0604020202020204" pitchFamily="34" charset="0"/>
              <a:buNone/>
            </a:pPr>
            <a:r>
              <a:rPr lang="en-GB" altLang="en-US" dirty="0">
                <a:solidFill>
                  <a:srgbClr val="FFFFFF"/>
                </a:solidFill>
              </a:rPr>
              <a:t>Name of the Students and ID </a:t>
            </a:r>
          </a:p>
          <a:p>
            <a:pPr eaLnBrk="1" hangingPunct="1">
              <a:buFont typeface="Arial" panose="020B0604020202020204" pitchFamily="34" charset="0"/>
              <a:buNone/>
            </a:pPr>
            <a:endParaRPr lang="en-GB" altLang="en-US" dirty="0">
              <a:solidFill>
                <a:srgbClr val="FFFFFF"/>
              </a:solidFill>
            </a:endParaRPr>
          </a:p>
          <a:p>
            <a:pPr eaLnBrk="1" hangingPunct="1">
              <a:buFont typeface="Arial" panose="020B0604020202020204" pitchFamily="34" charset="0"/>
              <a:buNone/>
            </a:pPr>
            <a:r>
              <a:rPr lang="en-GB" altLang="en-US" sz="2000" b="1" dirty="0">
                <a:solidFill>
                  <a:srgbClr val="FFFFFF"/>
                </a:solidFill>
              </a:rPr>
              <a:t>      </a:t>
            </a:r>
            <a:r>
              <a:rPr lang="en-GB" altLang="en-US" sz="2000" b="1" dirty="0">
                <a:solidFill>
                  <a:srgbClr val="FFFFFF"/>
                </a:solidFill>
                <a:effectLst>
                  <a:glow rad="127000">
                    <a:schemeClr val="tx1"/>
                  </a:glow>
                </a:effectLst>
              </a:rPr>
              <a:t>Iulia </a:t>
            </a:r>
            <a:r>
              <a:rPr lang="en-GB" altLang="en-US" sz="2000" b="1" dirty="0" err="1">
                <a:solidFill>
                  <a:srgbClr val="FFFFFF"/>
                </a:solidFill>
                <a:effectLst>
                  <a:glow rad="127000">
                    <a:schemeClr val="tx1"/>
                  </a:glow>
                </a:effectLst>
              </a:rPr>
              <a:t>Cosmina</a:t>
            </a:r>
            <a:r>
              <a:rPr lang="en-GB" altLang="en-US" sz="2000" b="1" dirty="0">
                <a:solidFill>
                  <a:srgbClr val="FFFFFF"/>
                </a:solidFill>
                <a:effectLst>
                  <a:glow rad="127000">
                    <a:schemeClr val="tx1"/>
                  </a:glow>
                </a:effectLst>
              </a:rPr>
              <a:t> </a:t>
            </a:r>
            <a:r>
              <a:rPr lang="en-GB" altLang="en-US" sz="2000" b="1" dirty="0" err="1">
                <a:solidFill>
                  <a:srgbClr val="FFFFFF"/>
                </a:solidFill>
                <a:effectLst>
                  <a:glow rad="127000">
                    <a:schemeClr val="tx1"/>
                  </a:glow>
                </a:effectLst>
              </a:rPr>
              <a:t>Barbu</a:t>
            </a:r>
            <a:endParaRPr lang="en-GB" altLang="en-US" sz="2000" b="1" dirty="0">
              <a:solidFill>
                <a:srgbClr val="FFFFFF"/>
              </a:solidFill>
              <a:effectLst>
                <a:glow rad="127000">
                  <a:schemeClr val="tx1"/>
                </a:glow>
              </a:effectLst>
            </a:endParaRPr>
          </a:p>
          <a:p>
            <a:pPr eaLnBrk="1" hangingPunct="1">
              <a:buFont typeface="Arial" panose="020B0604020202020204" pitchFamily="34" charset="0"/>
              <a:buNone/>
            </a:pPr>
            <a:r>
              <a:rPr lang="en-GB" altLang="en-US" sz="2000" b="1" dirty="0">
                <a:solidFill>
                  <a:srgbClr val="FFFFFF"/>
                </a:solidFill>
                <a:effectLst>
                  <a:glow rad="127000">
                    <a:schemeClr val="tx1"/>
                  </a:glow>
                </a:effectLst>
              </a:rPr>
              <a:t>              2014826</a:t>
            </a:r>
          </a:p>
          <a:p>
            <a:pPr eaLnBrk="1" hangingPunct="1">
              <a:buFont typeface="Arial" panose="020B0604020202020204" pitchFamily="34" charset="0"/>
              <a:buNone/>
            </a:pPr>
            <a:endParaRPr lang="en-GB" altLang="en-US" dirty="0">
              <a:solidFill>
                <a:srgbClr val="FFFFFF"/>
              </a:solidFill>
            </a:endParaRPr>
          </a:p>
        </p:txBody>
      </p:sp>
      <p:pic>
        <p:nvPicPr>
          <p:cNvPr id="3" name="Picture 2" descr="A picture containing food&#10;&#10;Description automatically generated">
            <a:extLst>
              <a:ext uri="{FF2B5EF4-FFF2-40B4-BE49-F238E27FC236}">
                <a16:creationId xmlns:a16="http://schemas.microsoft.com/office/drawing/2014/main" id="{7F58113B-79A3-42E2-9249-C2CF538CF6CC}"/>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424989" y="1962087"/>
            <a:ext cx="3253411" cy="2171825"/>
          </a:xfrm>
          <a:prstGeom prst="rect">
            <a:avLst/>
          </a:prstGeom>
        </p:spPr>
      </p:pic>
      <p:pic>
        <p:nvPicPr>
          <p:cNvPr id="12" name="Picture 11" descr="Text&#10;&#10;Description automatically generated">
            <a:extLst>
              <a:ext uri="{FF2B5EF4-FFF2-40B4-BE49-F238E27FC236}">
                <a16:creationId xmlns:a16="http://schemas.microsoft.com/office/drawing/2014/main" id="{AA82260F-B4F2-4F12-8C2E-1C705AACAF0A}"/>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380180" y="139813"/>
            <a:ext cx="2753109" cy="1105054"/>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9" name="Group 108">
            <a:extLst>
              <a:ext uri="{FF2B5EF4-FFF2-40B4-BE49-F238E27FC236}">
                <a16:creationId xmlns:a16="http://schemas.microsoft.com/office/drawing/2014/main" id="{38369844-B327-4D49-98E4-827203ADF00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9144001" cy="6866467"/>
            <a:chOff x="0" y="-8467"/>
            <a:chExt cx="12192000" cy="6866467"/>
          </a:xfrm>
        </p:grpSpPr>
        <p:cxnSp>
          <p:nvCxnSpPr>
            <p:cNvPr id="110" name="Straight Connector 109">
              <a:extLst>
                <a:ext uri="{FF2B5EF4-FFF2-40B4-BE49-F238E27FC236}">
                  <a16:creationId xmlns:a16="http://schemas.microsoft.com/office/drawing/2014/main" id="{715249AA-E70E-4DAE-A265-2E3DE9D7C98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111" name="Straight Connector 110">
              <a:extLst>
                <a:ext uri="{FF2B5EF4-FFF2-40B4-BE49-F238E27FC236}">
                  <a16:creationId xmlns:a16="http://schemas.microsoft.com/office/drawing/2014/main" id="{DD16B149-ADB4-41B1-A60E-1A035887900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112" name="Rectangle 23">
              <a:extLst>
                <a:ext uri="{FF2B5EF4-FFF2-40B4-BE49-F238E27FC236}">
                  <a16:creationId xmlns:a16="http://schemas.microsoft.com/office/drawing/2014/main" id="{B53998E5-48EB-4528-87CF-792F414686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13" name="Rectangle 25">
              <a:extLst>
                <a:ext uri="{FF2B5EF4-FFF2-40B4-BE49-F238E27FC236}">
                  <a16:creationId xmlns:a16="http://schemas.microsoft.com/office/drawing/2014/main" id="{870554EF-7AD0-4B55-9FFF-38E8FA108D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14" name="Isosceles Triangle 113">
              <a:extLst>
                <a:ext uri="{FF2B5EF4-FFF2-40B4-BE49-F238E27FC236}">
                  <a16:creationId xmlns:a16="http://schemas.microsoft.com/office/drawing/2014/main" id="{2CB215DE-9630-439F-A0A9-1D96839C5D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15" name="Rectangle 27">
              <a:extLst>
                <a:ext uri="{FF2B5EF4-FFF2-40B4-BE49-F238E27FC236}">
                  <a16:creationId xmlns:a16="http://schemas.microsoft.com/office/drawing/2014/main" id="{F73C83A3-9645-481D-A4C0-430939918F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16" name="Rectangle 28">
              <a:extLst>
                <a:ext uri="{FF2B5EF4-FFF2-40B4-BE49-F238E27FC236}">
                  <a16:creationId xmlns:a16="http://schemas.microsoft.com/office/drawing/2014/main" id="{2FA98AB7-2E6E-4C28-BB73-33EA563644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17" name="Rectangle 29">
              <a:extLst>
                <a:ext uri="{FF2B5EF4-FFF2-40B4-BE49-F238E27FC236}">
                  <a16:creationId xmlns:a16="http://schemas.microsoft.com/office/drawing/2014/main" id="{C11A2791-813E-4B8A-BE6F-BF3F8979EA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lumMod val="50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18" name="Isosceles Triangle 117">
              <a:extLst>
                <a:ext uri="{FF2B5EF4-FFF2-40B4-BE49-F238E27FC236}">
                  <a16:creationId xmlns:a16="http://schemas.microsoft.com/office/drawing/2014/main" id="{6DFFDA6E-1AB0-456D-9AFE-6CA686043F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50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19" name="Isosceles Triangle 118">
              <a:extLst>
                <a:ext uri="{FF2B5EF4-FFF2-40B4-BE49-F238E27FC236}">
                  <a16:creationId xmlns:a16="http://schemas.microsoft.com/office/drawing/2014/main" id="{3E3E1654-1512-4D06-9969-80D50078FB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useBgFill="1">
        <p:nvSpPr>
          <p:cNvPr id="121" name="Rectangle 120">
            <a:extLst>
              <a:ext uri="{FF2B5EF4-FFF2-40B4-BE49-F238E27FC236}">
                <a16:creationId xmlns:a16="http://schemas.microsoft.com/office/drawing/2014/main" id="{0ADFFC45-3DC9-4433-926F-043E879D9D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3" name="Group 122">
            <a:extLst>
              <a:ext uri="{FF2B5EF4-FFF2-40B4-BE49-F238E27FC236}">
                <a16:creationId xmlns:a16="http://schemas.microsoft.com/office/drawing/2014/main" id="{B5F26A87-0610-435F-AA13-BD658385C9D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200422" y="-8468"/>
            <a:ext cx="3572669" cy="6866467"/>
            <a:chOff x="67175" y="-8467"/>
            <a:chExt cx="4763558" cy="6866467"/>
          </a:xfrm>
        </p:grpSpPr>
        <p:cxnSp>
          <p:nvCxnSpPr>
            <p:cNvPr id="124" name="Straight Connector 123">
              <a:extLst>
                <a:ext uri="{FF2B5EF4-FFF2-40B4-BE49-F238E27FC236}">
                  <a16:creationId xmlns:a16="http://schemas.microsoft.com/office/drawing/2014/main" id="{E6321436-5AAD-4FB6-BB0D-316D4540E82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1520012"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25" name="Straight Connector 124">
              <a:extLst>
                <a:ext uri="{FF2B5EF4-FFF2-40B4-BE49-F238E27FC236}">
                  <a16:creationId xmlns:a16="http://schemas.microsoft.com/office/drawing/2014/main" id="{94B0BD33-3D46-4F43-947A-825DFEF6106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67175"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126" name="Rectangle 23">
              <a:extLst>
                <a:ext uri="{FF2B5EF4-FFF2-40B4-BE49-F238E27FC236}">
                  <a16:creationId xmlns:a16="http://schemas.microsoft.com/office/drawing/2014/main" id="{92E26C27-E1F5-47DC-9F83-469D196C55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58764"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27" name="Rectangle 25">
              <a:extLst>
                <a:ext uri="{FF2B5EF4-FFF2-40B4-BE49-F238E27FC236}">
                  <a16:creationId xmlns:a16="http://schemas.microsoft.com/office/drawing/2014/main" id="{95F944E7-2B4E-4AE2-B4DB-846FF8AE0B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80730"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28" name="Isosceles Triangle 127">
              <a:extLst>
                <a:ext uri="{FF2B5EF4-FFF2-40B4-BE49-F238E27FC236}">
                  <a16:creationId xmlns:a16="http://schemas.microsoft.com/office/drawing/2014/main" id="{FF14952D-390F-46CC-B302-73DDD9C416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9621"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29" name="Rectangle 27">
              <a:extLst>
                <a:ext uri="{FF2B5EF4-FFF2-40B4-BE49-F238E27FC236}">
                  <a16:creationId xmlns:a16="http://schemas.microsoft.com/office/drawing/2014/main" id="{867CDE55-B22A-40D0-882A-9452919EEC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11788"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0" name="Isosceles Triangle 129">
              <a:extLst>
                <a:ext uri="{FF2B5EF4-FFF2-40B4-BE49-F238E27FC236}">
                  <a16:creationId xmlns:a16="http://schemas.microsoft.com/office/drawing/2014/main" id="{8C409231-C942-4808-B529-DAC32A7DB0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448954"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7170" name="Rectangle 2">
            <a:extLst>
              <a:ext uri="{FF2B5EF4-FFF2-40B4-BE49-F238E27FC236}">
                <a16:creationId xmlns:a16="http://schemas.microsoft.com/office/drawing/2014/main" id="{97F85A85-B776-40D1-8548-64F43F7CF32F}"/>
              </a:ext>
            </a:extLst>
          </p:cNvPr>
          <p:cNvSpPr>
            <a:spLocks noGrp="1"/>
          </p:cNvSpPr>
          <p:nvPr>
            <p:ph type="title"/>
          </p:nvPr>
        </p:nvSpPr>
        <p:spPr>
          <a:xfrm>
            <a:off x="508001" y="1282701"/>
            <a:ext cx="3822045" cy="4307148"/>
          </a:xfrm>
        </p:spPr>
        <p:txBody>
          <a:bodyPr vert="horz" lIns="91440" tIns="45720" rIns="91440" bIns="45720" rtlCol="0" anchor="ctr">
            <a:normAutofit/>
          </a:bodyPr>
          <a:lstStyle/>
          <a:p>
            <a:pPr algn="r"/>
            <a:r>
              <a:rPr lang="en-US" altLang="en-US" sz="5400" b="1" i="1"/>
              <a:t>Executive Summary</a:t>
            </a:r>
            <a:endParaRPr lang="en-US" altLang="en-US" sz="5400"/>
          </a:p>
        </p:txBody>
      </p:sp>
      <p:sp>
        <p:nvSpPr>
          <p:cNvPr id="132" name="Freeform: Shape 131">
            <a:extLst>
              <a:ext uri="{FF2B5EF4-FFF2-40B4-BE49-F238E27FC236}">
                <a16:creationId xmlns:a16="http://schemas.microsoft.com/office/drawing/2014/main" id="{69370F01-B8C9-4CE4-824C-92B2792E6E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52372" y="-8468"/>
            <a:ext cx="3806198" cy="6866468"/>
          </a:xfrm>
          <a:custGeom>
            <a:avLst/>
            <a:gdLst>
              <a:gd name="connsiteX0" fmla="*/ 0 w 5074930"/>
              <a:gd name="connsiteY0" fmla="*/ 0 h 6858000"/>
              <a:gd name="connsiteX1" fmla="*/ 1249825 w 5074930"/>
              <a:gd name="connsiteY1" fmla="*/ 0 h 6858000"/>
              <a:gd name="connsiteX2" fmla="*/ 1249825 w 5074930"/>
              <a:gd name="connsiteY2" fmla="*/ 8457 h 6858000"/>
              <a:gd name="connsiteX3" fmla="*/ 5074930 w 5074930"/>
              <a:gd name="connsiteY3" fmla="*/ 8457 h 6858000"/>
              <a:gd name="connsiteX4" fmla="*/ 5074930 w 5074930"/>
              <a:gd name="connsiteY4" fmla="*/ 6858000 h 6858000"/>
              <a:gd name="connsiteX5" fmla="*/ 1249825 w 5074930"/>
              <a:gd name="connsiteY5" fmla="*/ 6858000 h 6858000"/>
              <a:gd name="connsiteX6" fmla="*/ 1109383 w 5074930"/>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074930" h="6858000">
                <a:moveTo>
                  <a:pt x="0" y="0"/>
                </a:moveTo>
                <a:lnTo>
                  <a:pt x="1249825" y="0"/>
                </a:lnTo>
                <a:lnTo>
                  <a:pt x="1249825" y="8457"/>
                </a:lnTo>
                <a:lnTo>
                  <a:pt x="5074930" y="8457"/>
                </a:lnTo>
                <a:lnTo>
                  <a:pt x="5074930" y="6858000"/>
                </a:lnTo>
                <a:lnTo>
                  <a:pt x="1249825" y="6858000"/>
                </a:lnTo>
                <a:lnTo>
                  <a:pt x="1109383" y="6858000"/>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7170"/>
                                        </p:tgtEl>
                                        <p:attrNameLst>
                                          <p:attrName>style.visibility</p:attrName>
                                        </p:attrNameLst>
                                      </p:cBhvr>
                                      <p:to>
                                        <p:strVal val="visible"/>
                                      </p:to>
                                    </p:set>
                                    <p:animEffect transition="in" filter="fade">
                                      <p:cBhvr>
                                        <p:cTn id="7" dur="700"/>
                                        <p:tgtEl>
                                          <p:spTgt spid="717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0"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218" name="Rectangle 2">
            <a:extLst>
              <a:ext uri="{FF2B5EF4-FFF2-40B4-BE49-F238E27FC236}">
                <a16:creationId xmlns:a16="http://schemas.microsoft.com/office/drawing/2014/main" id="{2B32E6CC-AB03-45BB-AA5B-6AB4CCD76CB2}"/>
              </a:ext>
            </a:extLst>
          </p:cNvPr>
          <p:cNvSpPr>
            <a:spLocks noGrp="1"/>
          </p:cNvSpPr>
          <p:nvPr>
            <p:ph type="title"/>
          </p:nvPr>
        </p:nvSpPr>
        <p:spPr>
          <a:xfrm>
            <a:off x="3119418" y="609600"/>
            <a:ext cx="3836082" cy="1320800"/>
          </a:xfrm>
        </p:spPr>
        <p:txBody>
          <a:bodyPr>
            <a:normAutofit/>
          </a:bodyPr>
          <a:lstStyle/>
          <a:p>
            <a:pPr eaLnBrk="1" hangingPunct="1">
              <a:lnSpc>
                <a:spcPct val="90000"/>
              </a:lnSpc>
            </a:pPr>
            <a:r>
              <a:rPr lang="en-GB" altLang="en-US" sz="3100" b="1" i="1"/>
              <a:t>Business / Company Overview</a:t>
            </a:r>
            <a:endParaRPr lang="en-GB" altLang="en-US" sz="3100" b="1"/>
          </a:p>
        </p:txBody>
      </p:sp>
      <p:pic>
        <p:nvPicPr>
          <p:cNvPr id="12" name="Picture 11" descr="A group of figurines on a table&#10;&#10;Description automatically generated with low confidence">
            <a:extLst>
              <a:ext uri="{FF2B5EF4-FFF2-40B4-BE49-F238E27FC236}">
                <a16:creationId xmlns:a16="http://schemas.microsoft.com/office/drawing/2014/main" id="{80FE6270-313F-4B38-BFFA-86569D0AE1C1}"/>
              </a:ext>
            </a:extLst>
          </p:cNvPr>
          <p:cNvPicPr>
            <a:picLocks noChangeAspect="1"/>
          </p:cNvPicPr>
          <p:nvPr/>
        </p:nvPicPr>
        <p:blipFill rotWithShape="1">
          <a:blip r:embed="rId3">
            <a:alphaModFix/>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96" r="22757" b="2"/>
          <a:stretch/>
        </p:blipFill>
        <p:spPr>
          <a:xfrm>
            <a:off x="381852" y="10"/>
            <a:ext cx="2638407" cy="2282808"/>
          </a:xfrm>
          <a:custGeom>
            <a:avLst/>
            <a:gdLst/>
            <a:ahLst/>
            <a:cxnLst/>
            <a:rect l="l" t="t" r="r" b="b"/>
            <a:pathLst>
              <a:path w="3517876" h="2282818">
                <a:moveTo>
                  <a:pt x="339471" y="0"/>
                </a:moveTo>
                <a:lnTo>
                  <a:pt x="3517876" y="0"/>
                </a:lnTo>
                <a:lnTo>
                  <a:pt x="3471247" y="312174"/>
                </a:lnTo>
                <a:lnTo>
                  <a:pt x="3471133" y="312174"/>
                </a:lnTo>
                <a:lnTo>
                  <a:pt x="3176778" y="2282818"/>
                </a:lnTo>
                <a:lnTo>
                  <a:pt x="0" y="2282818"/>
                </a:lnTo>
                <a:close/>
              </a:path>
            </a:pathLst>
          </a:custGeom>
        </p:spPr>
      </p:pic>
      <p:pic>
        <p:nvPicPr>
          <p:cNvPr id="14" name="Picture 13" descr="A picture containing text, indoor, counter, store&#10;&#10;Description automatically generated">
            <a:extLst>
              <a:ext uri="{FF2B5EF4-FFF2-40B4-BE49-F238E27FC236}">
                <a16:creationId xmlns:a16="http://schemas.microsoft.com/office/drawing/2014/main" id="{36CA3D09-C255-4CAE-8331-48F81C90C4D8}"/>
              </a:ext>
            </a:extLst>
          </p:cNvPr>
          <p:cNvPicPr>
            <a:picLocks noChangeAspect="1"/>
          </p:cNvPicPr>
          <p:nvPr/>
        </p:nvPicPr>
        <p:blipFill rotWithShape="1">
          <a:blip r:embed="rId5">
            <a:alphaModFix/>
            <a:extLst>
              <a:ext uri="{28A0092B-C50C-407E-A947-70E740481C1C}">
                <a14:useLocalDpi xmlns:a14="http://schemas.microsoft.com/office/drawing/2010/main" val="0"/>
              </a:ext>
              <a:ext uri="{837473B0-CC2E-450A-ABE3-18F120FF3D39}">
                <a1611:picAttrSrcUrl xmlns:a1611="http://schemas.microsoft.com/office/drawing/2016/11/main" r:id="rId6"/>
              </a:ext>
            </a:extLst>
          </a:blip>
          <a:srcRect l="8515" r="4519" b="6"/>
          <a:stretch/>
        </p:blipFill>
        <p:spPr>
          <a:xfrm>
            <a:off x="127249" y="2289183"/>
            <a:ext cx="2636117" cy="2273270"/>
          </a:xfrm>
          <a:custGeom>
            <a:avLst/>
            <a:gdLst/>
            <a:ahLst/>
            <a:cxnLst/>
            <a:rect l="l" t="t" r="r" b="b"/>
            <a:pathLst>
              <a:path w="3514822" h="2273270">
                <a:moveTo>
                  <a:pt x="338051" y="0"/>
                </a:moveTo>
                <a:lnTo>
                  <a:pt x="3514822" y="0"/>
                </a:lnTo>
                <a:lnTo>
                  <a:pt x="3175264" y="2273270"/>
                </a:lnTo>
                <a:lnTo>
                  <a:pt x="0" y="2273270"/>
                </a:lnTo>
                <a:close/>
              </a:path>
            </a:pathLst>
          </a:custGeom>
        </p:spPr>
      </p:pic>
      <p:pic>
        <p:nvPicPr>
          <p:cNvPr id="25" name="Picture 24" descr="A picture containing floor, table, dining table&#10;&#10;Description automatically generated">
            <a:extLst>
              <a:ext uri="{FF2B5EF4-FFF2-40B4-BE49-F238E27FC236}">
                <a16:creationId xmlns:a16="http://schemas.microsoft.com/office/drawing/2014/main" id="{58B1A025-77C0-4F97-8082-7BE4D98CF77F}"/>
              </a:ext>
            </a:extLst>
          </p:cNvPr>
          <p:cNvPicPr>
            <a:picLocks noChangeAspect="1"/>
          </p:cNvPicPr>
          <p:nvPr/>
        </p:nvPicPr>
        <p:blipFill rotWithShape="1">
          <a:blip r:embed="rId7">
            <a:alphaModFix/>
            <a:extLst>
              <a:ext uri="{28A0092B-C50C-407E-A947-70E740481C1C}">
                <a14:useLocalDpi xmlns:a14="http://schemas.microsoft.com/office/drawing/2010/main" val="0"/>
              </a:ext>
              <a:ext uri="{837473B0-CC2E-450A-ABE3-18F120FF3D39}">
                <a1611:picAttrSrcUrl xmlns:a1611="http://schemas.microsoft.com/office/drawing/2016/11/main" r:id="rId8"/>
              </a:ext>
            </a:extLst>
          </a:blip>
          <a:srcRect l="891" r="16497" b="2"/>
          <a:stretch/>
        </p:blipFill>
        <p:spPr>
          <a:xfrm>
            <a:off x="-7974" y="4565636"/>
            <a:ext cx="2516671" cy="2292364"/>
          </a:xfrm>
          <a:custGeom>
            <a:avLst/>
            <a:gdLst/>
            <a:ahLst/>
            <a:cxnLst/>
            <a:rect l="l" t="t" r="r" b="b"/>
            <a:pathLst>
              <a:path w="3355563" h="2292364">
                <a:moveTo>
                  <a:pt x="180299" y="0"/>
                </a:moveTo>
                <a:lnTo>
                  <a:pt x="3355563" y="0"/>
                </a:lnTo>
                <a:lnTo>
                  <a:pt x="3013153" y="2292364"/>
                </a:lnTo>
                <a:lnTo>
                  <a:pt x="0" y="2292364"/>
                </a:lnTo>
                <a:lnTo>
                  <a:pt x="0" y="1212444"/>
                </a:lnTo>
                <a:close/>
              </a:path>
            </a:pathLst>
          </a:custGeom>
        </p:spPr>
      </p:pic>
      <p:sp>
        <p:nvSpPr>
          <p:cNvPr id="9220" name="Isosceles Triangle 30">
            <a:extLst>
              <a:ext uri="{FF2B5EF4-FFF2-40B4-BE49-F238E27FC236}">
                <a16:creationId xmlns:a16="http://schemas.microsoft.com/office/drawing/2014/main" id="{6F6C2649-D6CE-4FD1-86BD-CBF571D207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7975" y="0"/>
            <a:ext cx="63194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9221" name="Straight Connector 72">
            <a:extLst>
              <a:ext uri="{FF2B5EF4-FFF2-40B4-BE49-F238E27FC236}">
                <a16:creationId xmlns:a16="http://schemas.microsoft.com/office/drawing/2014/main" id="{7DB4797A-3CF4-4534-B745-4A3CDF38A8C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72924" y="2282818"/>
            <a:ext cx="2404566"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9222" name="Straight Connector 74">
            <a:extLst>
              <a:ext uri="{FF2B5EF4-FFF2-40B4-BE49-F238E27FC236}">
                <a16:creationId xmlns:a16="http://schemas.microsoft.com/office/drawing/2014/main" id="{C41497E1-563A-4854-8B64-A52AEB0BEEC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2022" y="4565636"/>
            <a:ext cx="2404566"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77" name="Isosceles Triangle 30">
            <a:extLst>
              <a:ext uri="{FF2B5EF4-FFF2-40B4-BE49-F238E27FC236}">
                <a16:creationId xmlns:a16="http://schemas.microsoft.com/office/drawing/2014/main" id="{901FBDCB-B9EC-42C8-A4A6-709708406D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7455" y="0"/>
            <a:ext cx="631947"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pic>
        <p:nvPicPr>
          <p:cNvPr id="31" name="Picture 30" descr="A picture containing text&#10;&#10;Description automatically generated">
            <a:extLst>
              <a:ext uri="{FF2B5EF4-FFF2-40B4-BE49-F238E27FC236}">
                <a16:creationId xmlns:a16="http://schemas.microsoft.com/office/drawing/2014/main" id="{4E30DE4F-02A4-41A8-BC13-8DA571F9D4A2}"/>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3115113" y="2636912"/>
            <a:ext cx="4661776" cy="2861684"/>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94" name="Group 93">
            <a:extLst>
              <a:ext uri="{FF2B5EF4-FFF2-40B4-BE49-F238E27FC236}">
                <a16:creationId xmlns:a16="http://schemas.microsoft.com/office/drawing/2014/main" id="{830D7EDC-326A-49D1-8B6A-EC2047D0901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9144001" cy="6866467"/>
            <a:chOff x="0" y="-8467"/>
            <a:chExt cx="12192000" cy="6866467"/>
          </a:xfrm>
        </p:grpSpPr>
        <p:cxnSp>
          <p:nvCxnSpPr>
            <p:cNvPr id="96" name="Straight Connector 95">
              <a:extLst>
                <a:ext uri="{FF2B5EF4-FFF2-40B4-BE49-F238E27FC236}">
                  <a16:creationId xmlns:a16="http://schemas.microsoft.com/office/drawing/2014/main" id="{83B6F57A-E35E-47F3-AA4E-485CD5D4EF3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98" name="Straight Connector 97">
              <a:extLst>
                <a:ext uri="{FF2B5EF4-FFF2-40B4-BE49-F238E27FC236}">
                  <a16:creationId xmlns:a16="http://schemas.microsoft.com/office/drawing/2014/main" id="{001A527C-ECB2-40B7-8A02-7426DAC0BCD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100" name="Rectangle 23">
              <a:extLst>
                <a:ext uri="{FF2B5EF4-FFF2-40B4-BE49-F238E27FC236}">
                  <a16:creationId xmlns:a16="http://schemas.microsoft.com/office/drawing/2014/main" id="{3BF75089-298F-497C-AE3D-71A115CD29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02" name="Rectangle 25">
              <a:extLst>
                <a:ext uri="{FF2B5EF4-FFF2-40B4-BE49-F238E27FC236}">
                  <a16:creationId xmlns:a16="http://schemas.microsoft.com/office/drawing/2014/main" id="{EEC58A4A-00B8-4BC7-B6BE-FDEEA1F7FD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03" name="Isosceles Triangle 102">
              <a:extLst>
                <a:ext uri="{FF2B5EF4-FFF2-40B4-BE49-F238E27FC236}">
                  <a16:creationId xmlns:a16="http://schemas.microsoft.com/office/drawing/2014/main" id="{7EFD0DAE-9654-4051-A1CF-499FF82545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04" name="Rectangle 27">
              <a:extLst>
                <a:ext uri="{FF2B5EF4-FFF2-40B4-BE49-F238E27FC236}">
                  <a16:creationId xmlns:a16="http://schemas.microsoft.com/office/drawing/2014/main" id="{77B0605C-F68C-4C07-86CE-E2F93B937C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05" name="Rectangle 28">
              <a:extLst>
                <a:ext uri="{FF2B5EF4-FFF2-40B4-BE49-F238E27FC236}">
                  <a16:creationId xmlns:a16="http://schemas.microsoft.com/office/drawing/2014/main" id="{5BA6228D-2246-454E-9C11-4697D6D7D30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06" name="Rectangle 29">
              <a:extLst>
                <a:ext uri="{FF2B5EF4-FFF2-40B4-BE49-F238E27FC236}">
                  <a16:creationId xmlns:a16="http://schemas.microsoft.com/office/drawing/2014/main" id="{E976D777-2E21-4104-8A28-F2C442F95D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lumMod val="50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07" name="Isosceles Triangle 106">
              <a:extLst>
                <a:ext uri="{FF2B5EF4-FFF2-40B4-BE49-F238E27FC236}">
                  <a16:creationId xmlns:a16="http://schemas.microsoft.com/office/drawing/2014/main" id="{C1DE0997-B921-415E-94F7-2CEFC44CA41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50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08" name="Isosceles Triangle 107">
              <a:extLst>
                <a:ext uri="{FF2B5EF4-FFF2-40B4-BE49-F238E27FC236}">
                  <a16:creationId xmlns:a16="http://schemas.microsoft.com/office/drawing/2014/main" id="{B09D6084-6D0E-423B-81A3-514A046A27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11266" name="Rectangle 2">
            <a:extLst>
              <a:ext uri="{FF2B5EF4-FFF2-40B4-BE49-F238E27FC236}">
                <a16:creationId xmlns:a16="http://schemas.microsoft.com/office/drawing/2014/main" id="{85349FD5-514B-40BF-A614-344E8459B75C}"/>
              </a:ext>
            </a:extLst>
          </p:cNvPr>
          <p:cNvSpPr>
            <a:spLocks noGrp="1"/>
          </p:cNvSpPr>
          <p:nvPr>
            <p:ph type="title"/>
          </p:nvPr>
        </p:nvSpPr>
        <p:spPr>
          <a:xfrm>
            <a:off x="4581591" y="2232539"/>
            <a:ext cx="2689023" cy="2339460"/>
          </a:xfrm>
        </p:spPr>
        <p:txBody>
          <a:bodyPr vert="horz" lIns="91440" tIns="45720" rIns="91440" bIns="45720" rtlCol="0" anchor="b">
            <a:normAutofit/>
          </a:bodyPr>
          <a:lstStyle/>
          <a:p>
            <a:pPr algn="r"/>
            <a:r>
              <a:rPr lang="en-US" altLang="en-US" sz="3800" b="1" i="1" dirty="0">
                <a:solidFill>
                  <a:schemeClr val="accent1">
                    <a:lumMod val="60000"/>
                    <a:lumOff val="40000"/>
                  </a:schemeClr>
                </a:solidFill>
                <a:effectLst>
                  <a:glow rad="127000">
                    <a:schemeClr val="accent6">
                      <a:lumMod val="50000"/>
                    </a:schemeClr>
                  </a:glow>
                </a:effectLst>
              </a:rPr>
              <a:t>Products and Services</a:t>
            </a:r>
            <a:endParaRPr lang="en-US" altLang="en-US" sz="3800" dirty="0">
              <a:solidFill>
                <a:schemeClr val="accent1">
                  <a:lumMod val="60000"/>
                  <a:lumOff val="40000"/>
                </a:schemeClr>
              </a:solidFill>
              <a:effectLst>
                <a:glow rad="127000">
                  <a:schemeClr val="accent6">
                    <a:lumMod val="50000"/>
                  </a:schemeClr>
                </a:glow>
              </a:effectLst>
            </a:endParaRPr>
          </a:p>
        </p:txBody>
      </p:sp>
      <p:pic>
        <p:nvPicPr>
          <p:cNvPr id="27" name="Picture 26" descr="Chocolate drink topped with cream in plastic cups">
            <a:extLst>
              <a:ext uri="{FF2B5EF4-FFF2-40B4-BE49-F238E27FC236}">
                <a16:creationId xmlns:a16="http://schemas.microsoft.com/office/drawing/2014/main" id="{B5A56D6C-6ACB-4AFF-A612-024BC6E18C6D}"/>
              </a:ext>
            </a:extLst>
          </p:cNvPr>
          <p:cNvPicPr>
            <a:picLocks noChangeAspect="1"/>
          </p:cNvPicPr>
          <p:nvPr/>
        </p:nvPicPr>
        <p:blipFill rotWithShape="1">
          <a:blip r:embed="rId3">
            <a:extLst>
              <a:ext uri="{28A0092B-C50C-407E-A947-70E740481C1C}">
                <a14:useLocalDpi xmlns:a14="http://schemas.microsoft.com/office/drawing/2010/main" val="0"/>
              </a:ext>
            </a:extLst>
          </a:blip>
          <a:srcRect l="6313" r="47792" b="4"/>
          <a:stretch/>
        </p:blipFill>
        <p:spPr>
          <a:xfrm>
            <a:off x="2328854" y="4752"/>
            <a:ext cx="2689024" cy="3437494"/>
          </a:xfrm>
          <a:custGeom>
            <a:avLst/>
            <a:gdLst/>
            <a:ahLst/>
            <a:cxnLst/>
            <a:rect l="l" t="t" r="r" b="b"/>
            <a:pathLst>
              <a:path w="3151431" h="3437504">
                <a:moveTo>
                  <a:pt x="514552" y="0"/>
                </a:moveTo>
                <a:lnTo>
                  <a:pt x="2008047" y="0"/>
                </a:lnTo>
                <a:lnTo>
                  <a:pt x="2008047" y="1"/>
                </a:lnTo>
                <a:lnTo>
                  <a:pt x="3151431" y="1"/>
                </a:lnTo>
                <a:lnTo>
                  <a:pt x="2637972" y="3437504"/>
                </a:lnTo>
                <a:lnTo>
                  <a:pt x="0" y="3437504"/>
                </a:lnTo>
                <a:close/>
              </a:path>
            </a:pathLst>
          </a:custGeom>
        </p:spPr>
      </p:pic>
      <p:pic>
        <p:nvPicPr>
          <p:cNvPr id="3" name="Content Placeholder 2" descr="A picture containing food, indoor, cake, dish&#10;&#10;Description automatically generated">
            <a:extLst>
              <a:ext uri="{FF2B5EF4-FFF2-40B4-BE49-F238E27FC236}">
                <a16:creationId xmlns:a16="http://schemas.microsoft.com/office/drawing/2014/main" id="{0548C537-9886-48CD-A980-A7F84ADAE8D6}"/>
              </a:ext>
            </a:extLst>
          </p:cNvPr>
          <p:cNvPicPr>
            <a:picLocks noGrp="1" noChangeAspect="1"/>
          </p:cNvPicPr>
          <p:nvPr>
            <p:ph idx="1"/>
          </p:nvPr>
        </p:nvPicPr>
        <p:blipFill rotWithShape="1">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l="30396" r="24024" b="3"/>
          <a:stretch/>
        </p:blipFill>
        <p:spPr>
          <a:xfrm>
            <a:off x="239402" y="10"/>
            <a:ext cx="2473960" cy="3437494"/>
          </a:xfrm>
          <a:custGeom>
            <a:avLst/>
            <a:gdLst/>
            <a:ahLst/>
            <a:cxnLst/>
            <a:rect l="l" t="t" r="r" b="b"/>
            <a:pathLst>
              <a:path w="3153384" h="3437504">
                <a:moveTo>
                  <a:pt x="511180" y="0"/>
                </a:moveTo>
                <a:lnTo>
                  <a:pt x="3153384" y="0"/>
                </a:lnTo>
                <a:lnTo>
                  <a:pt x="2638832" y="3437504"/>
                </a:lnTo>
                <a:lnTo>
                  <a:pt x="0" y="3437504"/>
                </a:lnTo>
                <a:close/>
              </a:path>
            </a:pathLst>
          </a:custGeom>
        </p:spPr>
      </p:pic>
      <p:pic>
        <p:nvPicPr>
          <p:cNvPr id="12" name="Picture 11" descr="A picture containing food, different, several&#10;&#10;Description automatically generated">
            <a:extLst>
              <a:ext uri="{FF2B5EF4-FFF2-40B4-BE49-F238E27FC236}">
                <a16:creationId xmlns:a16="http://schemas.microsoft.com/office/drawing/2014/main" id="{5F3D87EC-1FC3-4353-962E-E1AD38B428AA}"/>
              </a:ext>
            </a:extLst>
          </p:cNvPr>
          <p:cNvPicPr>
            <a:picLocks noChangeAspect="1"/>
          </p:cNvPicPr>
          <p:nvPr/>
        </p:nvPicPr>
        <p:blipFill rotWithShape="1">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rcRect l="20974" r="32840" b="2"/>
          <a:stretch/>
        </p:blipFill>
        <p:spPr>
          <a:xfrm>
            <a:off x="8014" y="3450111"/>
            <a:ext cx="2326454" cy="3420496"/>
          </a:xfrm>
          <a:custGeom>
            <a:avLst/>
            <a:gdLst/>
            <a:ahLst/>
            <a:cxnLst/>
            <a:rect l="l" t="t" r="r" b="b"/>
            <a:pathLst>
              <a:path w="2956476" h="3420496">
                <a:moveTo>
                  <a:pt x="319202" y="0"/>
                </a:moveTo>
                <a:lnTo>
                  <a:pt x="2956476" y="0"/>
                </a:lnTo>
                <a:lnTo>
                  <a:pt x="2444471" y="3420496"/>
                </a:lnTo>
                <a:lnTo>
                  <a:pt x="0" y="3420496"/>
                </a:lnTo>
                <a:lnTo>
                  <a:pt x="0" y="2146516"/>
                </a:lnTo>
                <a:close/>
              </a:path>
            </a:pathLst>
          </a:custGeom>
        </p:spPr>
      </p:pic>
      <p:pic>
        <p:nvPicPr>
          <p:cNvPr id="6" name="Picture 5" descr="A shelf is filled with cakes&#10;&#10;Description automatically generated with low confidence">
            <a:extLst>
              <a:ext uri="{FF2B5EF4-FFF2-40B4-BE49-F238E27FC236}">
                <a16:creationId xmlns:a16="http://schemas.microsoft.com/office/drawing/2014/main" id="{3D9AAF72-DB8D-44B6-893B-5059F8945E93}"/>
              </a:ext>
            </a:extLst>
          </p:cNvPr>
          <p:cNvPicPr>
            <a:picLocks noChangeAspect="1"/>
          </p:cNvPicPr>
          <p:nvPr/>
        </p:nvPicPr>
        <p:blipFill rotWithShape="1">
          <a:blip r:embed="rId8">
            <a:extLst>
              <a:ext uri="{28A0092B-C50C-407E-A947-70E740481C1C}">
                <a14:useLocalDpi xmlns:a14="http://schemas.microsoft.com/office/drawing/2010/main" val="0"/>
              </a:ext>
              <a:ext uri="{837473B0-CC2E-450A-ABE3-18F120FF3D39}">
                <a1611:picAttrSrcUrl xmlns:a1611="http://schemas.microsoft.com/office/drawing/2016/11/main" r:id="rId9"/>
              </a:ext>
            </a:extLst>
          </a:blip>
          <a:srcRect l="25232" r="26049" b="-3"/>
          <a:stretch/>
        </p:blipFill>
        <p:spPr>
          <a:xfrm>
            <a:off x="1943901" y="3467459"/>
            <a:ext cx="2635311" cy="3420496"/>
          </a:xfrm>
          <a:custGeom>
            <a:avLst/>
            <a:gdLst/>
            <a:ahLst/>
            <a:cxnLst/>
            <a:rect l="l" t="t" r="r" b="b"/>
            <a:pathLst>
              <a:path w="3151535" h="3420496">
                <a:moveTo>
                  <a:pt x="512005" y="0"/>
                </a:moveTo>
                <a:lnTo>
                  <a:pt x="3151535" y="0"/>
                </a:lnTo>
                <a:lnTo>
                  <a:pt x="2640616" y="3420496"/>
                </a:lnTo>
                <a:lnTo>
                  <a:pt x="0" y="3420496"/>
                </a:lnTo>
                <a:close/>
              </a:path>
            </a:pathLst>
          </a:custGeom>
        </p:spPr>
      </p:pic>
      <p:cxnSp>
        <p:nvCxnSpPr>
          <p:cNvPr id="109" name="Straight Connector 108">
            <a:extLst>
              <a:ext uri="{FF2B5EF4-FFF2-40B4-BE49-F238E27FC236}">
                <a16:creationId xmlns:a16="http://schemas.microsoft.com/office/drawing/2014/main" id="{C19D0301-31E8-4BAA-866C-1426692858D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39402" y="3437504"/>
            <a:ext cx="3957098"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10" name="Straight Connector 109">
            <a:extLst>
              <a:ext uri="{FF2B5EF4-FFF2-40B4-BE49-F238E27FC236}">
                <a16:creationId xmlns:a16="http://schemas.microsoft.com/office/drawing/2014/main" id="{C653FA11-618C-4AB6-B882-48251C9802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1832849" y="0"/>
            <a:ext cx="771591" cy="685800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71" name="Group 70">
            <a:extLst>
              <a:ext uri="{FF2B5EF4-FFF2-40B4-BE49-F238E27FC236}">
                <a16:creationId xmlns:a16="http://schemas.microsoft.com/office/drawing/2014/main" id="{EE03B3E0-D9B9-4F1A-9812-A7355B7B02A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9144001" cy="6866467"/>
            <a:chOff x="0" y="-8467"/>
            <a:chExt cx="12192000" cy="6866467"/>
          </a:xfrm>
        </p:grpSpPr>
        <p:cxnSp>
          <p:nvCxnSpPr>
            <p:cNvPr id="72" name="Straight Connector 71">
              <a:extLst>
                <a:ext uri="{FF2B5EF4-FFF2-40B4-BE49-F238E27FC236}">
                  <a16:creationId xmlns:a16="http://schemas.microsoft.com/office/drawing/2014/main" id="{9BA27CEE-3815-49F6-8643-5F6FB96BAD4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73" name="Straight Connector 72">
              <a:extLst>
                <a:ext uri="{FF2B5EF4-FFF2-40B4-BE49-F238E27FC236}">
                  <a16:creationId xmlns:a16="http://schemas.microsoft.com/office/drawing/2014/main" id="{C0D7093C-4503-4CF4-810D-EB661391DCD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74" name="Rectangle 23">
              <a:extLst>
                <a:ext uri="{FF2B5EF4-FFF2-40B4-BE49-F238E27FC236}">
                  <a16:creationId xmlns:a16="http://schemas.microsoft.com/office/drawing/2014/main" id="{C30618F8-0DCC-4C1C-88D0-59E8602606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75" name="Rectangle 25">
              <a:extLst>
                <a:ext uri="{FF2B5EF4-FFF2-40B4-BE49-F238E27FC236}">
                  <a16:creationId xmlns:a16="http://schemas.microsoft.com/office/drawing/2014/main" id="{0F3CF4D8-6017-4C29-A1D8-6DAFBB1C6E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76" name="Isosceles Triangle 75">
              <a:extLst>
                <a:ext uri="{FF2B5EF4-FFF2-40B4-BE49-F238E27FC236}">
                  <a16:creationId xmlns:a16="http://schemas.microsoft.com/office/drawing/2014/main" id="{A37BCDE0-5FAF-4209-9FA3-794A2B5DDED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77" name="Rectangle 27">
              <a:extLst>
                <a:ext uri="{FF2B5EF4-FFF2-40B4-BE49-F238E27FC236}">
                  <a16:creationId xmlns:a16="http://schemas.microsoft.com/office/drawing/2014/main" id="{98A02AB4-6E02-4D3B-8870-8514B0C644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78" name="Rectangle 28">
              <a:extLst>
                <a:ext uri="{FF2B5EF4-FFF2-40B4-BE49-F238E27FC236}">
                  <a16:creationId xmlns:a16="http://schemas.microsoft.com/office/drawing/2014/main" id="{D9D828DA-DDB7-4A18-9848-EF37BCF503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79" name="Rectangle 29">
              <a:extLst>
                <a:ext uri="{FF2B5EF4-FFF2-40B4-BE49-F238E27FC236}">
                  <a16:creationId xmlns:a16="http://schemas.microsoft.com/office/drawing/2014/main" id="{3339A0A2-79B6-4EC4-9DFF-4F6E6B4B68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lumMod val="50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0" name="Isosceles Triangle 79">
              <a:extLst>
                <a:ext uri="{FF2B5EF4-FFF2-40B4-BE49-F238E27FC236}">
                  <a16:creationId xmlns:a16="http://schemas.microsoft.com/office/drawing/2014/main" id="{9C0924D1-CD17-4624-BB56-E976C0BEDE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50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81" name="Isosceles Triangle 80">
              <a:extLst>
                <a:ext uri="{FF2B5EF4-FFF2-40B4-BE49-F238E27FC236}">
                  <a16:creationId xmlns:a16="http://schemas.microsoft.com/office/drawing/2014/main" id="{24C9959A-9917-44E7-8438-FC446D193B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13314" name="Rectangle 2">
            <a:extLst>
              <a:ext uri="{FF2B5EF4-FFF2-40B4-BE49-F238E27FC236}">
                <a16:creationId xmlns:a16="http://schemas.microsoft.com/office/drawing/2014/main" id="{303000FE-B433-4217-A7E9-C8D1C77667EE}"/>
              </a:ext>
            </a:extLst>
          </p:cNvPr>
          <p:cNvSpPr>
            <a:spLocks noGrp="1"/>
          </p:cNvSpPr>
          <p:nvPr>
            <p:ph type="title"/>
          </p:nvPr>
        </p:nvSpPr>
        <p:spPr>
          <a:xfrm>
            <a:off x="546814" y="4842276"/>
            <a:ext cx="7624854" cy="1238437"/>
          </a:xfrm>
        </p:spPr>
        <p:txBody>
          <a:bodyPr vert="horz" lIns="91440" tIns="45720" rIns="91440" bIns="45720" rtlCol="0" anchor="b">
            <a:normAutofit/>
          </a:bodyPr>
          <a:lstStyle/>
          <a:p>
            <a:pPr>
              <a:lnSpc>
                <a:spcPct val="90000"/>
              </a:lnSpc>
            </a:pPr>
            <a:r>
              <a:rPr lang="en-US" altLang="en-US" b="1" i="1" dirty="0">
                <a:solidFill>
                  <a:schemeClr val="tx1">
                    <a:lumMod val="85000"/>
                    <a:lumOff val="15000"/>
                  </a:schemeClr>
                </a:solidFill>
                <a:effectLst>
                  <a:glow rad="127000">
                    <a:schemeClr val="accent1">
                      <a:lumMod val="60000"/>
                      <a:lumOff val="40000"/>
                    </a:schemeClr>
                  </a:glow>
                </a:effectLst>
                <a:latin typeface="Agency FB" panose="020B0503020202020204" pitchFamily="34" charset="0"/>
              </a:rPr>
              <a:t>Market audit-Competitor’s Analysis</a:t>
            </a:r>
          </a:p>
        </p:txBody>
      </p:sp>
      <p:pic>
        <p:nvPicPr>
          <p:cNvPr id="3" name="Content Placeholder 2" descr="A picture containing text, building, outdoor, shop&#10;&#10;Description automatically generated">
            <a:extLst>
              <a:ext uri="{FF2B5EF4-FFF2-40B4-BE49-F238E27FC236}">
                <a16:creationId xmlns:a16="http://schemas.microsoft.com/office/drawing/2014/main" id="{1A7A21AF-BDB4-43C7-B59D-39DCE6D01243}"/>
              </a:ext>
            </a:extLst>
          </p:cNvPr>
          <p:cNvPicPr>
            <a:picLocks noGrp="1" noChangeAspect="1"/>
          </p:cNvPicPr>
          <p:nvPr>
            <p:ph idx="1"/>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73919" y="2713042"/>
            <a:ext cx="2838979" cy="2129234"/>
          </a:xfrm>
          <a:prstGeom prst="rect">
            <a:avLst/>
          </a:prstGeom>
        </p:spPr>
      </p:pic>
      <p:pic>
        <p:nvPicPr>
          <p:cNvPr id="10" name="Picture 9" descr="A picture containing text, sky, outdoor, building&#10;&#10;Description automatically generated">
            <a:extLst>
              <a:ext uri="{FF2B5EF4-FFF2-40B4-BE49-F238E27FC236}">
                <a16:creationId xmlns:a16="http://schemas.microsoft.com/office/drawing/2014/main" id="{C7AD2F79-3FC3-4BF5-9979-E0D8316DA3DA}"/>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4252975" y="2988105"/>
            <a:ext cx="2949608" cy="2145840"/>
          </a:xfrm>
          <a:prstGeom prst="rect">
            <a:avLst/>
          </a:prstGeom>
        </p:spPr>
      </p:pic>
      <p:pic>
        <p:nvPicPr>
          <p:cNvPr id="7" name="Picture 6" descr="A picture containing text, building, outdoor, brick&#10;&#10;Description automatically generated">
            <a:extLst>
              <a:ext uri="{FF2B5EF4-FFF2-40B4-BE49-F238E27FC236}">
                <a16:creationId xmlns:a16="http://schemas.microsoft.com/office/drawing/2014/main" id="{445FD63B-6FA9-4182-8B16-F29140DBD19F}"/>
              </a:ext>
            </a:extLst>
          </p:cNvPr>
          <p:cNvPicPr>
            <a:picLocks noChangeAspect="1"/>
          </p:cNvPicPr>
          <p:nvPr/>
        </p:nvPicPr>
        <p:blipFill>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a:off x="2758312" y="299397"/>
            <a:ext cx="3201857" cy="2129234"/>
          </a:xfrm>
          <a:prstGeom prst="rect">
            <a:avLst/>
          </a:prstGeom>
        </p:spPr>
      </p:pic>
      <p:sp>
        <p:nvSpPr>
          <p:cNvPr id="5" name="TextBox 4">
            <a:extLst>
              <a:ext uri="{FF2B5EF4-FFF2-40B4-BE49-F238E27FC236}">
                <a16:creationId xmlns:a16="http://schemas.microsoft.com/office/drawing/2014/main" id="{BC66B131-4E60-480D-92FB-82DEE9FDDA40}"/>
              </a:ext>
            </a:extLst>
          </p:cNvPr>
          <p:cNvSpPr txBox="1"/>
          <p:nvPr/>
        </p:nvSpPr>
        <p:spPr>
          <a:xfrm>
            <a:off x="6457046" y="6657945"/>
            <a:ext cx="2686954"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4" tooltip="http://flickr.com/photos/bill_roehl/2740705936">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9" tooltip="https://creativecommons.org/licenses/by-nc-nd/3.0/">
                  <a:extLst>
                    <a:ext uri="{A12FA001-AC4F-418D-AE19-62706E023703}">
                      <ahyp:hlinkClr xmlns:ahyp="http://schemas.microsoft.com/office/drawing/2018/hyperlinkcolor" val="tx"/>
                    </a:ext>
                  </a:extLst>
                </a:hlinkClick>
              </a:rPr>
              <a:t>CC BY-NC-ND</a:t>
            </a:r>
            <a:endParaRPr lang="en-GB" sz="700">
              <a:solidFill>
                <a:srgbClr val="FFFFFF"/>
              </a:solidFill>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a:extLst>
              <a:ext uri="{FF2B5EF4-FFF2-40B4-BE49-F238E27FC236}">
                <a16:creationId xmlns:a16="http://schemas.microsoft.com/office/drawing/2014/main" id="{55850F8A-0C27-4FF0-93E6-D6A42889774F}"/>
              </a:ext>
            </a:extLst>
          </p:cNvPr>
          <p:cNvSpPr>
            <a:spLocks noGrp="1"/>
          </p:cNvSpPr>
          <p:nvPr>
            <p:ph type="title"/>
          </p:nvPr>
        </p:nvSpPr>
        <p:spPr>
          <a:xfrm>
            <a:off x="457200" y="115888"/>
            <a:ext cx="8229600" cy="865187"/>
          </a:xfrm>
        </p:spPr>
        <p:txBody>
          <a:bodyPr>
            <a:normAutofit fontScale="90000"/>
          </a:bodyPr>
          <a:lstStyle/>
          <a:p>
            <a:pPr algn="l" eaLnBrk="1" hangingPunct="1"/>
            <a:br>
              <a:rPr lang="en-GB" altLang="en-US" sz="3600" dirty="0"/>
            </a:br>
            <a:r>
              <a:rPr lang="en-GB" altLang="en-US" sz="3600" dirty="0"/>
              <a:t>Market Audit-SWOT Analysis</a:t>
            </a:r>
            <a:br>
              <a:rPr lang="en-GB" altLang="en-US" sz="3600" dirty="0"/>
            </a:br>
            <a:endParaRPr lang="en-GB" altLang="en-US" sz="3600" dirty="0"/>
          </a:p>
        </p:txBody>
      </p:sp>
      <p:sp>
        <p:nvSpPr>
          <p:cNvPr id="15364" name="Content Placeholder 2">
            <a:extLst>
              <a:ext uri="{FF2B5EF4-FFF2-40B4-BE49-F238E27FC236}">
                <a16:creationId xmlns:a16="http://schemas.microsoft.com/office/drawing/2014/main" id="{697E1E42-6EAA-41D3-AED1-68C8CA68EFAB}"/>
              </a:ext>
            </a:extLst>
          </p:cNvPr>
          <p:cNvSpPr>
            <a:spLocks noGrp="1"/>
          </p:cNvSpPr>
          <p:nvPr>
            <p:ph idx="1"/>
          </p:nvPr>
        </p:nvSpPr>
        <p:spPr>
          <a:xfrm>
            <a:off x="457200" y="1470025"/>
            <a:ext cx="8229600" cy="3917950"/>
          </a:xfrm>
        </p:spPr>
        <p:txBody>
          <a:bodyPr/>
          <a:lstStyle/>
          <a:p>
            <a:r>
              <a:rPr lang="en-US" altLang="en-US" dirty="0"/>
              <a:t>Strength </a:t>
            </a:r>
          </a:p>
          <a:p>
            <a:r>
              <a:rPr lang="en-US" altLang="en-US" dirty="0"/>
              <a:t>Weaknesses</a:t>
            </a:r>
          </a:p>
          <a:p>
            <a:r>
              <a:rPr lang="en-US" altLang="en-US" dirty="0"/>
              <a:t>Opportunities</a:t>
            </a:r>
          </a:p>
          <a:p>
            <a:r>
              <a:rPr lang="en-US" altLang="en-US" dirty="0"/>
              <a:t>Threats</a:t>
            </a:r>
          </a:p>
          <a:p>
            <a:endParaRPr lang="en-US" altLang="en-US" dirty="0"/>
          </a:p>
        </p:txBody>
      </p:sp>
      <p:sp>
        <p:nvSpPr>
          <p:cNvPr id="4" name="Date Placeholder 3">
            <a:extLst>
              <a:ext uri="{FF2B5EF4-FFF2-40B4-BE49-F238E27FC236}">
                <a16:creationId xmlns:a16="http://schemas.microsoft.com/office/drawing/2014/main" id="{3E30710B-D668-49A2-B235-5692980AAD4B}"/>
              </a:ext>
            </a:extLst>
          </p:cNvPr>
          <p:cNvSpPr>
            <a:spLocks noGrp="1"/>
          </p:cNvSpPr>
          <p:nvPr>
            <p:ph type="dt" sz="half" idx="10"/>
          </p:nvPr>
        </p:nvSpPr>
        <p:spPr/>
        <p:txBody>
          <a:bodyPr/>
          <a:lstStyle/>
          <a:p>
            <a:pPr>
              <a:defRPr/>
            </a:pPr>
            <a:fld id="{BFEA8610-70C2-48F7-AED7-5F19D16F3191}" type="datetime1">
              <a:rPr lang="en-GB" altLang="en-US"/>
              <a:pPr>
                <a:defRPr/>
              </a:pPr>
              <a:t>14/04/2022</a:t>
            </a:fld>
            <a:endParaRPr lang="en-GB" altLang="en-US"/>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Market Audit-PESTLE Analysis</a:t>
            </a:r>
          </a:p>
        </p:txBody>
      </p:sp>
      <p:sp>
        <p:nvSpPr>
          <p:cNvPr id="3" name="Content Placeholder 2"/>
          <p:cNvSpPr>
            <a:spLocks noGrp="1"/>
          </p:cNvSpPr>
          <p:nvPr>
            <p:ph idx="1"/>
          </p:nvPr>
        </p:nvSpPr>
        <p:spPr/>
        <p:txBody>
          <a:bodyPr/>
          <a:lstStyle/>
          <a:p>
            <a:r>
              <a:rPr lang="en-GB" dirty="0"/>
              <a:t>Political</a:t>
            </a:r>
          </a:p>
          <a:p>
            <a:r>
              <a:rPr lang="en-GB" dirty="0"/>
              <a:t>Economical</a:t>
            </a:r>
          </a:p>
          <a:p>
            <a:r>
              <a:rPr lang="en-GB" dirty="0"/>
              <a:t>Social</a:t>
            </a:r>
          </a:p>
          <a:p>
            <a:r>
              <a:rPr lang="en-GB" dirty="0"/>
              <a:t>Technological</a:t>
            </a:r>
          </a:p>
          <a:p>
            <a:r>
              <a:rPr lang="en-GB" dirty="0"/>
              <a:t>Legal</a:t>
            </a:r>
          </a:p>
          <a:p>
            <a:r>
              <a:rPr lang="en-GB" dirty="0"/>
              <a:t>Environmental</a:t>
            </a:r>
          </a:p>
          <a:p>
            <a:endParaRPr lang="en-GB" dirty="0"/>
          </a:p>
        </p:txBody>
      </p:sp>
      <p:sp>
        <p:nvSpPr>
          <p:cNvPr id="4" name="Date Placeholder 3"/>
          <p:cNvSpPr>
            <a:spLocks noGrp="1"/>
          </p:cNvSpPr>
          <p:nvPr>
            <p:ph type="dt" sz="half" idx="10"/>
          </p:nvPr>
        </p:nvSpPr>
        <p:spPr/>
        <p:txBody>
          <a:bodyPr/>
          <a:lstStyle/>
          <a:p>
            <a:pPr>
              <a:defRPr/>
            </a:pPr>
            <a:fld id="{384B99DA-8C13-4E5F-AA0A-1F1000BE46CB}" type="datetime1">
              <a:rPr lang="en-GB" altLang="en-US" smtClean="0"/>
              <a:pPr>
                <a:defRPr/>
              </a:pPr>
              <a:t>14/04/2022</a:t>
            </a:fld>
            <a:endParaRPr lang="en-GB" altLang="en-US"/>
          </a:p>
        </p:txBody>
      </p:sp>
      <p:sp>
        <p:nvSpPr>
          <p:cNvPr id="5" name="Footer Placeholder 4"/>
          <p:cNvSpPr>
            <a:spLocks noGrp="1"/>
          </p:cNvSpPr>
          <p:nvPr>
            <p:ph type="ftr" sz="quarter" idx="11"/>
          </p:nvPr>
        </p:nvSpPr>
        <p:spPr/>
        <p:txBody>
          <a:bodyPr/>
          <a:lstStyle/>
          <a:p>
            <a:pPr>
              <a:defRPr/>
            </a:pPr>
            <a:r>
              <a:rPr lang="en-GB" altLang="en-US"/>
              <a:t>Mary March</a:t>
            </a:r>
          </a:p>
        </p:txBody>
      </p:sp>
    </p:spTree>
    <p:extLst>
      <p:ext uri="{BB962C8B-B14F-4D97-AF65-F5344CB8AC3E}">
        <p14:creationId xmlns:p14="http://schemas.microsoft.com/office/powerpoint/2010/main" val="117710550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Target Market</a:t>
            </a:r>
          </a:p>
        </p:txBody>
      </p:sp>
      <p:pic>
        <p:nvPicPr>
          <p:cNvPr id="13" name="Picture 12">
            <a:extLst>
              <a:ext uri="{FF2B5EF4-FFF2-40B4-BE49-F238E27FC236}">
                <a16:creationId xmlns:a16="http://schemas.microsoft.com/office/drawing/2014/main" id="{70C06A7F-8EEF-4881-A9EC-BEED7FDFDFCE}"/>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467544" y="1484784"/>
            <a:ext cx="3879748" cy="3076869"/>
          </a:xfrm>
          <a:prstGeom prst="rect">
            <a:avLst/>
          </a:prstGeom>
        </p:spPr>
      </p:pic>
      <p:pic>
        <p:nvPicPr>
          <p:cNvPr id="16" name="Picture 15" descr="Diagram&#10;&#10;Description automatically generated">
            <a:extLst>
              <a:ext uri="{FF2B5EF4-FFF2-40B4-BE49-F238E27FC236}">
                <a16:creationId xmlns:a16="http://schemas.microsoft.com/office/drawing/2014/main" id="{AD453514-ECB6-4783-9208-DFDDB99223A5}"/>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4557556" y="3023218"/>
            <a:ext cx="3240360" cy="2482116"/>
          </a:xfrm>
          <a:prstGeom prst="rect">
            <a:avLst/>
          </a:prstGeom>
        </p:spPr>
      </p:pic>
    </p:spTree>
    <p:extLst>
      <p:ext uri="{BB962C8B-B14F-4D97-AF65-F5344CB8AC3E}">
        <p14:creationId xmlns:p14="http://schemas.microsoft.com/office/powerpoint/2010/main" val="62350211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8" name="Rectangle 137">
            <a:extLst>
              <a:ext uri="{FF2B5EF4-FFF2-40B4-BE49-F238E27FC236}">
                <a16:creationId xmlns:a16="http://schemas.microsoft.com/office/drawing/2014/main" id="{5E52985E-2553-471E-82AA-5ED7A32989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294981" y="4462044"/>
            <a:ext cx="8579094" cy="1844256"/>
          </a:xfrm>
          <a:prstGeom prst="rect">
            <a:avLst/>
          </a:prstGeom>
          <a:solidFill>
            <a:schemeClr val="tx1">
              <a:lumMod val="75000"/>
              <a:lumOff val="25000"/>
            </a:schemeClr>
          </a:solidFill>
          <a:ln w="127000" cap="sq" cmpd="thinThick">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7410" name="Rectangle 2">
            <a:extLst>
              <a:ext uri="{FF2B5EF4-FFF2-40B4-BE49-F238E27FC236}">
                <a16:creationId xmlns:a16="http://schemas.microsoft.com/office/drawing/2014/main" id="{3C57A816-DA6E-43EA-9333-A1758492926D}"/>
              </a:ext>
            </a:extLst>
          </p:cNvPr>
          <p:cNvSpPr>
            <a:spLocks noGrp="1"/>
          </p:cNvSpPr>
          <p:nvPr>
            <p:ph type="title"/>
          </p:nvPr>
        </p:nvSpPr>
        <p:spPr>
          <a:xfrm>
            <a:off x="-743343" y="4612505"/>
            <a:ext cx="9035129" cy="1526741"/>
          </a:xfrm>
        </p:spPr>
        <p:txBody>
          <a:bodyPr vert="horz" lIns="91440" tIns="45720" rIns="91440" bIns="45720" rtlCol="0" anchor="ctr">
            <a:normAutofit/>
          </a:bodyPr>
          <a:lstStyle/>
          <a:p>
            <a:pPr algn="r" defTabSz="914400"/>
            <a:r>
              <a:rPr lang="en-US" altLang="en-US" sz="3600" b="1" kern="1200" dirty="0">
                <a:solidFill>
                  <a:schemeClr val="bg1">
                    <a:lumMod val="95000"/>
                  </a:schemeClr>
                </a:solidFill>
                <a:effectLst>
                  <a:glow rad="127000">
                    <a:srgbClr val="7030A0"/>
                  </a:glow>
                </a:effectLst>
                <a:latin typeface="+mj-lt"/>
                <a:ea typeface="+mj-ea"/>
                <a:cs typeface="+mj-cs"/>
              </a:rPr>
              <a:t>Marketing and Sales Plan</a:t>
            </a:r>
          </a:p>
        </p:txBody>
      </p:sp>
      <p:pic>
        <p:nvPicPr>
          <p:cNvPr id="11" name="Picture 10" descr="Shape&#10;&#10;Description automatically generated">
            <a:extLst>
              <a:ext uri="{FF2B5EF4-FFF2-40B4-BE49-F238E27FC236}">
                <a16:creationId xmlns:a16="http://schemas.microsoft.com/office/drawing/2014/main" id="{15C2DDFA-5AF8-4795-9635-D1331074393F}"/>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t="2533"/>
          <a:stretch/>
        </p:blipFill>
        <p:spPr>
          <a:xfrm>
            <a:off x="294981" y="352931"/>
            <a:ext cx="4169610" cy="3749040"/>
          </a:xfrm>
          <a:prstGeom prst="rect">
            <a:avLst/>
          </a:prstGeom>
        </p:spPr>
      </p:pic>
      <p:pic>
        <p:nvPicPr>
          <p:cNvPr id="3" name="Content Placeholder 2" descr="A picture containing text&#10;&#10;Description automatically generated">
            <a:extLst>
              <a:ext uri="{FF2B5EF4-FFF2-40B4-BE49-F238E27FC236}">
                <a16:creationId xmlns:a16="http://schemas.microsoft.com/office/drawing/2014/main" id="{7C21A2CA-33A9-4D37-92CE-EE77F97A0EE5}"/>
              </a:ext>
            </a:extLst>
          </p:cNvPr>
          <p:cNvPicPr>
            <a:picLocks noGrp="1" noChangeAspect="1"/>
          </p:cNvPicPr>
          <p:nvPr>
            <p:ph idx="1"/>
          </p:nvPr>
        </p:nvPicPr>
        <p:blipFill rotWithShape="1">
          <a:blip r:embed="rId5">
            <a:extLst>
              <a:ext uri="{28A0092B-C50C-407E-A947-70E740481C1C}">
                <a14:useLocalDpi xmlns:a14="http://schemas.microsoft.com/office/drawing/2010/main" val="0"/>
              </a:ext>
            </a:extLst>
          </a:blip>
          <a:srcRect r="25652"/>
          <a:stretch/>
        </p:blipFill>
        <p:spPr>
          <a:xfrm>
            <a:off x="4688802" y="357013"/>
            <a:ext cx="4160216" cy="3749040"/>
          </a:xfrm>
          <a:prstGeom prst="rect">
            <a:avLst/>
          </a:prstGeom>
        </p:spPr>
      </p:pic>
      <p:cxnSp>
        <p:nvCxnSpPr>
          <p:cNvPr id="140" name="Straight Connector 139">
            <a:extLst>
              <a:ext uri="{FF2B5EF4-FFF2-40B4-BE49-F238E27FC236}">
                <a16:creationId xmlns:a16="http://schemas.microsoft.com/office/drawing/2014/main" id="{DAE3ABC6-4042-4293-A7DF-F01181363B7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3554904" y="4690076"/>
            <a:ext cx="0" cy="1371600"/>
          </a:xfrm>
          <a:prstGeom prst="line">
            <a:avLst/>
          </a:prstGeom>
          <a:ln w="19050">
            <a:solidFill>
              <a:schemeClr val="bg1">
                <a:alpha val="75000"/>
              </a:schemeClr>
            </a:solidFill>
          </a:ln>
        </p:spPr>
        <p:style>
          <a:lnRef idx="1">
            <a:schemeClr val="accent1"/>
          </a:lnRef>
          <a:fillRef idx="0">
            <a:schemeClr val="accent1"/>
          </a:fillRef>
          <a:effectRef idx="0">
            <a:schemeClr val="accent1"/>
          </a:effectRef>
          <a:fontRef idx="minor">
            <a:schemeClr val="tx1"/>
          </a:fontRef>
        </p:style>
      </p:cxnSp>
      <p:sp>
        <p:nvSpPr>
          <p:cNvPr id="9" name="TextBox 8">
            <a:extLst>
              <a:ext uri="{FF2B5EF4-FFF2-40B4-BE49-F238E27FC236}">
                <a16:creationId xmlns:a16="http://schemas.microsoft.com/office/drawing/2014/main" id="{01F1E4C6-5D8B-4BC4-A90F-EF052C5F9D1D}"/>
              </a:ext>
            </a:extLst>
          </p:cNvPr>
          <p:cNvSpPr txBox="1"/>
          <p:nvPr/>
        </p:nvSpPr>
        <p:spPr>
          <a:xfrm>
            <a:off x="7812360" y="4615840"/>
            <a:ext cx="854082" cy="1526741"/>
          </a:xfrm>
          <a:prstGeom prst="rect">
            <a:avLst/>
          </a:prstGeom>
        </p:spPr>
        <p:txBody>
          <a:bodyPr vert="horz" lIns="91440" tIns="45720" rIns="91440" bIns="45720" rtlCol="0" anchor="ctr">
            <a:normAutofit/>
          </a:bodyPr>
          <a:lstStyle/>
          <a:p>
            <a:pPr defTabSz="914400">
              <a:lnSpc>
                <a:spcPct val="90000"/>
              </a:lnSpc>
              <a:spcBef>
                <a:spcPts val="1000"/>
              </a:spcBef>
              <a:buClr>
                <a:schemeClr val="accent1"/>
              </a:buClr>
              <a:buSzPct val="80000"/>
            </a:pPr>
            <a:endParaRPr lang="en-US" sz="1900" dirty="0">
              <a:solidFill>
                <a:schemeClr val="bg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17410"/>
                                        </p:tgtEl>
                                        <p:attrNameLst>
                                          <p:attrName>style.visibility</p:attrName>
                                        </p:attrNameLst>
                                      </p:cBhvr>
                                      <p:to>
                                        <p:strVal val="visible"/>
                                      </p:to>
                                    </p:set>
                                    <p:animEffect transition="in" filter="fade">
                                      <p:cBhvr>
                                        <p:cTn id="7" dur="700"/>
                                        <p:tgtEl>
                                          <p:spTgt spid="174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410" grpId="0"/>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8" name="Picture 7" descr="A person in a blue dress&#10;&#10;Description automatically generated with low confidence">
            <a:extLst>
              <a:ext uri="{FF2B5EF4-FFF2-40B4-BE49-F238E27FC236}">
                <a16:creationId xmlns:a16="http://schemas.microsoft.com/office/drawing/2014/main" id="{A769BFD7-AAED-4CA0-B948-FB588E1D848C}"/>
              </a:ext>
            </a:extLst>
          </p:cNvPr>
          <p:cNvPicPr>
            <a:picLocks noChangeAspect="1"/>
          </p:cNvPicPr>
          <p:nvPr/>
        </p:nvPicPr>
        <p:blipFill rotWithShape="1">
          <a:blip r:embed="rId3">
            <a:extLst>
              <a:ext uri="{28A0092B-C50C-407E-A947-70E740481C1C}">
                <a14:useLocalDpi xmlns:a14="http://schemas.microsoft.com/office/drawing/2010/main" val="0"/>
              </a:ext>
            </a:extLst>
          </a:blip>
          <a:srcRect b="1961"/>
          <a:stretch/>
        </p:blipFill>
        <p:spPr>
          <a:xfrm>
            <a:off x="20" y="10"/>
            <a:ext cx="4571980" cy="3428990"/>
          </a:xfrm>
          <a:prstGeom prst="rect">
            <a:avLst/>
          </a:prstGeom>
        </p:spPr>
      </p:pic>
      <p:pic>
        <p:nvPicPr>
          <p:cNvPr id="10" name="Picture 9" descr="A picture containing text, indoor, person, preparing&#10;&#10;Description automatically generated">
            <a:extLst>
              <a:ext uri="{FF2B5EF4-FFF2-40B4-BE49-F238E27FC236}">
                <a16:creationId xmlns:a16="http://schemas.microsoft.com/office/drawing/2014/main" id="{93B852C2-BA97-47B6-9D98-7660F0D32B41}"/>
              </a:ext>
            </a:extLst>
          </p:cNvPr>
          <p:cNvPicPr>
            <a:picLocks noChangeAspect="1"/>
          </p:cNvPicPr>
          <p:nvPr/>
        </p:nvPicPr>
        <p:blipFill rotWithShape="1">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t="12281"/>
          <a:stretch/>
        </p:blipFill>
        <p:spPr>
          <a:xfrm>
            <a:off x="4572000" y="10"/>
            <a:ext cx="4572000" cy="3428990"/>
          </a:xfrm>
          <a:prstGeom prst="rect">
            <a:avLst/>
          </a:prstGeom>
        </p:spPr>
      </p:pic>
      <p:pic>
        <p:nvPicPr>
          <p:cNvPr id="6" name="Picture 5" descr="A chef in a kitchen&#10;&#10;Description automatically generated with low confidence">
            <a:extLst>
              <a:ext uri="{FF2B5EF4-FFF2-40B4-BE49-F238E27FC236}">
                <a16:creationId xmlns:a16="http://schemas.microsoft.com/office/drawing/2014/main" id="{BEAF8996-F5FA-4503-8F34-350F52A80819}"/>
              </a:ext>
            </a:extLst>
          </p:cNvPr>
          <p:cNvPicPr>
            <a:picLocks noChangeAspect="1"/>
          </p:cNvPicPr>
          <p:nvPr/>
        </p:nvPicPr>
        <p:blipFill rotWithShape="1">
          <a:blip r:embed="rId6">
            <a:extLst>
              <a:ext uri="{28A0092B-C50C-407E-A947-70E740481C1C}">
                <a14:useLocalDpi xmlns:a14="http://schemas.microsoft.com/office/drawing/2010/main" val="0"/>
              </a:ext>
            </a:extLst>
          </a:blip>
          <a:srcRect r="10332" b="-2"/>
          <a:stretch/>
        </p:blipFill>
        <p:spPr>
          <a:xfrm>
            <a:off x="20" y="3429000"/>
            <a:ext cx="4571980" cy="3429000"/>
          </a:xfrm>
          <a:prstGeom prst="rect">
            <a:avLst/>
          </a:prstGeom>
        </p:spPr>
      </p:pic>
      <p:pic>
        <p:nvPicPr>
          <p:cNvPr id="3" name="Content Placeholder 2" descr="A couple of hands cutting a cake&#10;&#10;Description automatically generated with low confidence">
            <a:extLst>
              <a:ext uri="{FF2B5EF4-FFF2-40B4-BE49-F238E27FC236}">
                <a16:creationId xmlns:a16="http://schemas.microsoft.com/office/drawing/2014/main" id="{5EF87217-7CFC-436D-A559-F3C858C49389}"/>
              </a:ext>
            </a:extLst>
          </p:cNvPr>
          <p:cNvPicPr>
            <a:picLocks noGrp="1" noChangeAspect="1"/>
          </p:cNvPicPr>
          <p:nvPr>
            <p:ph idx="1"/>
          </p:nvPr>
        </p:nvPicPr>
        <p:blipFill rotWithShape="1">
          <a:blip r:embed="rId7">
            <a:extLst>
              <a:ext uri="{28A0092B-C50C-407E-A947-70E740481C1C}">
                <a14:useLocalDpi xmlns:a14="http://schemas.microsoft.com/office/drawing/2010/main" val="0"/>
              </a:ext>
            </a:extLst>
          </a:blip>
          <a:srcRect t="1961"/>
          <a:stretch/>
        </p:blipFill>
        <p:spPr>
          <a:xfrm>
            <a:off x="4572000" y="3429000"/>
            <a:ext cx="4572000" cy="3429000"/>
          </a:xfrm>
          <a:prstGeom prst="rect">
            <a:avLst/>
          </a:prstGeom>
        </p:spPr>
      </p:pic>
      <p:sp>
        <p:nvSpPr>
          <p:cNvPr id="71" name="Rectangle 70">
            <a:extLst>
              <a:ext uri="{FF2B5EF4-FFF2-40B4-BE49-F238E27FC236}">
                <a16:creationId xmlns:a16="http://schemas.microsoft.com/office/drawing/2014/main" id="{B497CCB5-5FC2-473C-AFCC-2430CEF1DF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2885915" y="2164437"/>
            <a:ext cx="3372170" cy="2529126"/>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466" name="Frame 72">
            <a:extLst>
              <a:ext uri="{FF2B5EF4-FFF2-40B4-BE49-F238E27FC236}">
                <a16:creationId xmlns:a16="http://schemas.microsoft.com/office/drawing/2014/main" id="{599C8C75-BFDF-44E7-A028-EEB5EDD588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2447277" y="1835459"/>
            <a:ext cx="4249446" cy="3187083"/>
          </a:xfrm>
          <a:prstGeom prst="frame">
            <a:avLst>
              <a:gd name="adj1" fmla="val 1195"/>
            </a:avLst>
          </a:pr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9458" name="Rectangle 2">
            <a:extLst>
              <a:ext uri="{FF2B5EF4-FFF2-40B4-BE49-F238E27FC236}">
                <a16:creationId xmlns:a16="http://schemas.microsoft.com/office/drawing/2014/main" id="{15C42E2D-C1F0-4C0B-A4BF-EE3447089A43}"/>
              </a:ext>
            </a:extLst>
          </p:cNvPr>
          <p:cNvSpPr>
            <a:spLocks noGrp="1"/>
          </p:cNvSpPr>
          <p:nvPr>
            <p:ph type="title"/>
          </p:nvPr>
        </p:nvSpPr>
        <p:spPr>
          <a:xfrm>
            <a:off x="3215143" y="2761554"/>
            <a:ext cx="2713713" cy="1345720"/>
          </a:xfrm>
          <a:noFill/>
        </p:spPr>
        <p:txBody>
          <a:bodyPr vert="horz" lIns="91440" tIns="45720" rIns="91440" bIns="45720" rtlCol="0" anchor="ctr">
            <a:normAutofit/>
          </a:bodyPr>
          <a:lstStyle/>
          <a:p>
            <a:pPr algn="ctr" defTabSz="914400"/>
            <a:r>
              <a:rPr lang="en-US" altLang="en-US" sz="2400" b="1" i="1" kern="1200" dirty="0">
                <a:solidFill>
                  <a:srgbClr val="080808"/>
                </a:solidFill>
              </a:rPr>
              <a:t>Management Team</a:t>
            </a:r>
            <a:endParaRPr lang="en-US" altLang="en-US" sz="2400" i="1" kern="1200" dirty="0">
              <a:solidFill>
                <a:srgbClr val="080808"/>
              </a:solidFill>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a:extLst>
              <a:ext uri="{FF2B5EF4-FFF2-40B4-BE49-F238E27FC236}">
                <a16:creationId xmlns:a16="http://schemas.microsoft.com/office/drawing/2014/main" id="{D4813502-7FEA-41FE-B4B2-3DF07B941489}"/>
              </a:ext>
            </a:extLst>
          </p:cNvPr>
          <p:cNvSpPr>
            <a:spLocks noGrp="1"/>
          </p:cNvSpPr>
          <p:nvPr>
            <p:ph type="title"/>
          </p:nvPr>
        </p:nvSpPr>
        <p:spPr>
          <a:xfrm>
            <a:off x="3707904" y="114300"/>
            <a:ext cx="4986834" cy="1223963"/>
          </a:xfrm>
        </p:spPr>
        <p:txBody>
          <a:bodyPr/>
          <a:lstStyle/>
          <a:p>
            <a:pPr eaLnBrk="1" hangingPunct="1"/>
            <a:r>
              <a:rPr lang="en-GB" altLang="en-US" sz="3600" b="1" i="1" dirty="0"/>
              <a:t>Financial plan</a:t>
            </a:r>
            <a:endParaRPr lang="en-GB" altLang="en-US" sz="3600" i="1" dirty="0"/>
          </a:p>
        </p:txBody>
      </p:sp>
      <p:sp>
        <p:nvSpPr>
          <p:cNvPr id="21508" name="Content Placeholder 2">
            <a:extLst>
              <a:ext uri="{FF2B5EF4-FFF2-40B4-BE49-F238E27FC236}">
                <a16:creationId xmlns:a16="http://schemas.microsoft.com/office/drawing/2014/main" id="{7E1D03A8-4DD0-4E57-BE8D-394AB158399C}"/>
              </a:ext>
            </a:extLst>
          </p:cNvPr>
          <p:cNvSpPr>
            <a:spLocks noGrp="1"/>
          </p:cNvSpPr>
          <p:nvPr>
            <p:ph idx="1"/>
          </p:nvPr>
        </p:nvSpPr>
        <p:spPr>
          <a:xfrm>
            <a:off x="4241318" y="1452563"/>
            <a:ext cx="3754437" cy="3539934"/>
          </a:xfrm>
        </p:spPr>
        <p:txBody>
          <a:bodyPr/>
          <a:lstStyle/>
          <a:p>
            <a:pPr marL="0" indent="0">
              <a:buNone/>
            </a:pPr>
            <a:endParaRPr lang="en-GB" altLang="en-US" sz="2400" dirty="0"/>
          </a:p>
          <a:p>
            <a:pPr>
              <a:buFont typeface="Wingdings" panose="05000000000000000000" pitchFamily="2" charset="2"/>
              <a:buChar char="q"/>
            </a:pPr>
            <a:r>
              <a:rPr lang="en-GB" altLang="en-US" sz="2400" dirty="0"/>
              <a:t>Cashflow Forecast</a:t>
            </a:r>
          </a:p>
          <a:p>
            <a:pPr>
              <a:buFont typeface="Wingdings" panose="05000000000000000000" pitchFamily="2" charset="2"/>
              <a:buChar char="q"/>
            </a:pPr>
            <a:r>
              <a:rPr lang="en-GB" altLang="en-US" sz="2400" dirty="0"/>
              <a:t>Profit and Loss</a:t>
            </a:r>
          </a:p>
          <a:p>
            <a:pPr>
              <a:buFont typeface="Wingdings" panose="05000000000000000000" pitchFamily="2" charset="2"/>
              <a:buChar char="q"/>
            </a:pPr>
            <a:endParaRPr lang="en-GB" altLang="en-US" sz="2400" dirty="0"/>
          </a:p>
        </p:txBody>
      </p:sp>
      <p:sp>
        <p:nvSpPr>
          <p:cNvPr id="21509" name="Content Placeholder 2">
            <a:extLst>
              <a:ext uri="{FF2B5EF4-FFF2-40B4-BE49-F238E27FC236}">
                <a16:creationId xmlns:a16="http://schemas.microsoft.com/office/drawing/2014/main" id="{F27A1459-A396-4806-94BF-C57AFE2B5389}"/>
              </a:ext>
            </a:extLst>
          </p:cNvPr>
          <p:cNvSpPr txBox="1">
            <a:spLocks/>
          </p:cNvSpPr>
          <p:nvPr/>
        </p:nvSpPr>
        <p:spPr bwMode="auto">
          <a:xfrm>
            <a:off x="4282926" y="4230792"/>
            <a:ext cx="3746500" cy="2171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buFont typeface="Wingdings" panose="05000000000000000000" pitchFamily="2" charset="2"/>
              <a:buChar char="§"/>
            </a:pPr>
            <a:r>
              <a:rPr lang="en-GB" altLang="en-US" sz="2400" dirty="0"/>
              <a:t>Start-up Cost:</a:t>
            </a:r>
          </a:p>
          <a:p>
            <a:pPr>
              <a:buFont typeface="Wingdings" panose="05000000000000000000" pitchFamily="2" charset="2"/>
              <a:buChar char="§"/>
            </a:pPr>
            <a:r>
              <a:rPr lang="en-GB" altLang="en-US" sz="2400" dirty="0"/>
              <a:t>Total Income:</a:t>
            </a:r>
          </a:p>
          <a:p>
            <a:pPr>
              <a:buFont typeface="Wingdings" panose="05000000000000000000" pitchFamily="2" charset="2"/>
              <a:buChar char="§"/>
            </a:pPr>
            <a:r>
              <a:rPr lang="en-GB" altLang="en-US" sz="2400" dirty="0"/>
              <a:t>Total Expenses:</a:t>
            </a:r>
          </a:p>
          <a:p>
            <a:pPr>
              <a:buFont typeface="Wingdings" panose="05000000000000000000" pitchFamily="2" charset="2"/>
              <a:buChar char="§"/>
            </a:pPr>
            <a:r>
              <a:rPr lang="en-GB" altLang="en-US" sz="2400" dirty="0"/>
              <a:t>Gross Profit:</a:t>
            </a:r>
          </a:p>
          <a:p>
            <a:pPr>
              <a:buFont typeface="Wingdings" panose="05000000000000000000" pitchFamily="2" charset="2"/>
              <a:buChar char="§"/>
            </a:pPr>
            <a:r>
              <a:rPr lang="en-GB" altLang="en-US" sz="2400" dirty="0"/>
              <a:t>Net Profit:</a:t>
            </a:r>
          </a:p>
        </p:txBody>
      </p:sp>
      <p:graphicFrame>
        <p:nvGraphicFramePr>
          <p:cNvPr id="2" name="Table 1">
            <a:extLst>
              <a:ext uri="{FF2B5EF4-FFF2-40B4-BE49-F238E27FC236}">
                <a16:creationId xmlns:a16="http://schemas.microsoft.com/office/drawing/2014/main" id="{7F1B7A1C-817B-4E60-A14E-98D078B6A628}"/>
              </a:ext>
            </a:extLst>
          </p:cNvPr>
          <p:cNvGraphicFramePr>
            <a:graphicFrameLocks noGrp="1"/>
          </p:cNvGraphicFramePr>
          <p:nvPr>
            <p:extLst>
              <p:ext uri="{D42A27DB-BD31-4B8C-83A1-F6EECF244321}">
                <p14:modId xmlns:p14="http://schemas.microsoft.com/office/powerpoint/2010/main" val="868309221"/>
              </p:ext>
            </p:extLst>
          </p:nvPr>
        </p:nvGraphicFramePr>
        <p:xfrm>
          <a:off x="179512" y="0"/>
          <a:ext cx="3528392" cy="6830531"/>
        </p:xfrm>
        <a:graphic>
          <a:graphicData uri="http://schemas.openxmlformats.org/drawingml/2006/table">
            <a:tbl>
              <a:tblPr firstRow="1" firstCol="1" bandRow="1">
                <a:tableStyleId>{5C22544A-7EE6-4342-B048-85BDC9FD1C3A}</a:tableStyleId>
              </a:tblPr>
              <a:tblGrid>
                <a:gridCol w="2486325">
                  <a:extLst>
                    <a:ext uri="{9D8B030D-6E8A-4147-A177-3AD203B41FA5}">
                      <a16:colId xmlns:a16="http://schemas.microsoft.com/office/drawing/2014/main" val="3874177932"/>
                    </a:ext>
                  </a:extLst>
                </a:gridCol>
                <a:gridCol w="549680">
                  <a:extLst>
                    <a:ext uri="{9D8B030D-6E8A-4147-A177-3AD203B41FA5}">
                      <a16:colId xmlns:a16="http://schemas.microsoft.com/office/drawing/2014/main" val="203804465"/>
                    </a:ext>
                  </a:extLst>
                </a:gridCol>
                <a:gridCol w="492387">
                  <a:extLst>
                    <a:ext uri="{9D8B030D-6E8A-4147-A177-3AD203B41FA5}">
                      <a16:colId xmlns:a16="http://schemas.microsoft.com/office/drawing/2014/main" val="2723578852"/>
                    </a:ext>
                  </a:extLst>
                </a:gridCol>
              </a:tblGrid>
              <a:tr h="216761">
                <a:tc>
                  <a:txBody>
                    <a:bodyPr/>
                    <a:lstStyle/>
                    <a:p>
                      <a:pPr>
                        <a:lnSpc>
                          <a:spcPct val="150000"/>
                        </a:lnSpc>
                        <a:spcAft>
                          <a:spcPts val="800"/>
                        </a:spcAft>
                      </a:pPr>
                      <a:r>
                        <a:rPr lang="en-US" sz="600">
                          <a:effectLst/>
                        </a:rPr>
                        <a:t> </a:t>
                      </a:r>
                      <a:endParaRPr lang="en-GB" sz="600">
                        <a:effectLst/>
                        <a:latin typeface="Calibri" panose="020F0502020204030204" pitchFamily="34" charset="0"/>
                        <a:ea typeface="Calibri" panose="020F0502020204030204" pitchFamily="34" charset="0"/>
                        <a:cs typeface="Times New Roman" panose="02020603050405020304" pitchFamily="18" charset="0"/>
                      </a:endParaRPr>
                    </a:p>
                  </a:txBody>
                  <a:tcPr marL="39586" marR="39586" marT="0" marB="0" anchor="b"/>
                </a:tc>
                <a:tc>
                  <a:txBody>
                    <a:bodyPr/>
                    <a:lstStyle/>
                    <a:p>
                      <a:pPr>
                        <a:lnSpc>
                          <a:spcPct val="150000"/>
                        </a:lnSpc>
                        <a:spcAft>
                          <a:spcPts val="800"/>
                        </a:spcAft>
                      </a:pPr>
                      <a:r>
                        <a:rPr lang="en-US" sz="1000" dirty="0">
                          <a:solidFill>
                            <a:schemeClr val="tx1"/>
                          </a:solidFill>
                          <a:effectLst/>
                        </a:rPr>
                        <a:t>Year 1</a:t>
                      </a:r>
                      <a:endParaRPr lang="en-GB" sz="10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39586" marR="39586" marT="0" marB="0" anchor="b"/>
                </a:tc>
                <a:tc>
                  <a:txBody>
                    <a:bodyPr/>
                    <a:lstStyle/>
                    <a:p>
                      <a:pPr>
                        <a:lnSpc>
                          <a:spcPct val="150000"/>
                        </a:lnSpc>
                        <a:spcAft>
                          <a:spcPts val="800"/>
                        </a:spcAft>
                      </a:pPr>
                      <a:r>
                        <a:rPr lang="en-US" sz="1000" dirty="0">
                          <a:solidFill>
                            <a:schemeClr val="tx1"/>
                          </a:solidFill>
                          <a:effectLst/>
                        </a:rPr>
                        <a:t>Year 2</a:t>
                      </a:r>
                      <a:endParaRPr lang="en-GB" sz="10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39586" marR="39586" marT="0" marB="0" anchor="b"/>
                </a:tc>
                <a:extLst>
                  <a:ext uri="{0D108BD9-81ED-4DB2-BD59-A6C34878D82A}">
                    <a16:rowId xmlns:a16="http://schemas.microsoft.com/office/drawing/2014/main" val="2562817403"/>
                  </a:ext>
                </a:extLst>
              </a:tr>
              <a:tr h="216761">
                <a:tc>
                  <a:txBody>
                    <a:bodyPr/>
                    <a:lstStyle/>
                    <a:p>
                      <a:pPr>
                        <a:lnSpc>
                          <a:spcPct val="150000"/>
                        </a:lnSpc>
                        <a:spcAft>
                          <a:spcPts val="800"/>
                        </a:spcAft>
                      </a:pPr>
                      <a:r>
                        <a:rPr lang="en-US" sz="600">
                          <a:effectLst/>
                        </a:rPr>
                        <a:t> </a:t>
                      </a:r>
                      <a:endParaRPr lang="en-GB" sz="600">
                        <a:effectLst/>
                        <a:latin typeface="Calibri" panose="020F0502020204030204" pitchFamily="34" charset="0"/>
                        <a:ea typeface="Calibri" panose="020F0502020204030204" pitchFamily="34" charset="0"/>
                        <a:cs typeface="Times New Roman" panose="02020603050405020304" pitchFamily="18" charset="0"/>
                      </a:endParaRPr>
                    </a:p>
                  </a:txBody>
                  <a:tcPr marL="39586" marR="39586" marT="0" marB="0" anchor="b"/>
                </a:tc>
                <a:tc>
                  <a:txBody>
                    <a:bodyPr/>
                    <a:lstStyle/>
                    <a:p>
                      <a:pPr>
                        <a:lnSpc>
                          <a:spcPct val="150000"/>
                        </a:lnSpc>
                        <a:spcAft>
                          <a:spcPts val="800"/>
                        </a:spcAft>
                      </a:pPr>
                      <a:r>
                        <a:rPr lang="en-US" sz="600">
                          <a:effectLst/>
                        </a:rPr>
                        <a:t> £</a:t>
                      </a:r>
                      <a:endParaRPr lang="en-GB" sz="600">
                        <a:effectLst/>
                        <a:latin typeface="Calibri" panose="020F0502020204030204" pitchFamily="34" charset="0"/>
                        <a:ea typeface="Calibri" panose="020F0502020204030204" pitchFamily="34" charset="0"/>
                        <a:cs typeface="Times New Roman" panose="02020603050405020304" pitchFamily="18" charset="0"/>
                      </a:endParaRPr>
                    </a:p>
                  </a:txBody>
                  <a:tcPr marL="39586" marR="39586" marT="0" marB="0" anchor="b"/>
                </a:tc>
                <a:tc>
                  <a:txBody>
                    <a:bodyPr/>
                    <a:lstStyle/>
                    <a:p>
                      <a:pPr>
                        <a:lnSpc>
                          <a:spcPct val="150000"/>
                        </a:lnSpc>
                        <a:spcAft>
                          <a:spcPts val="800"/>
                        </a:spcAft>
                      </a:pPr>
                      <a:r>
                        <a:rPr lang="en-US" sz="600" dirty="0">
                          <a:effectLst/>
                        </a:rPr>
                        <a:t>£</a:t>
                      </a:r>
                      <a:endParaRPr lang="en-GB" sz="600" dirty="0">
                        <a:effectLst/>
                        <a:latin typeface="Calibri" panose="020F0502020204030204" pitchFamily="34" charset="0"/>
                        <a:ea typeface="Calibri" panose="020F0502020204030204" pitchFamily="34" charset="0"/>
                        <a:cs typeface="Times New Roman" panose="02020603050405020304" pitchFamily="18" charset="0"/>
                      </a:endParaRPr>
                    </a:p>
                  </a:txBody>
                  <a:tcPr marL="39586" marR="39586" marT="0" marB="0" anchor="b"/>
                </a:tc>
                <a:extLst>
                  <a:ext uri="{0D108BD9-81ED-4DB2-BD59-A6C34878D82A}">
                    <a16:rowId xmlns:a16="http://schemas.microsoft.com/office/drawing/2014/main" val="542904148"/>
                  </a:ext>
                </a:extLst>
              </a:tr>
              <a:tr h="228293">
                <a:tc>
                  <a:txBody>
                    <a:bodyPr/>
                    <a:lstStyle/>
                    <a:p>
                      <a:pPr>
                        <a:lnSpc>
                          <a:spcPct val="150000"/>
                        </a:lnSpc>
                        <a:spcAft>
                          <a:spcPts val="800"/>
                        </a:spcAft>
                      </a:pPr>
                      <a:r>
                        <a:rPr lang="en-US" sz="1100">
                          <a:solidFill>
                            <a:schemeClr val="tx1">
                              <a:lumMod val="95000"/>
                              <a:lumOff val="5000"/>
                            </a:schemeClr>
                          </a:solidFill>
                          <a:effectLst/>
                        </a:rPr>
                        <a:t>Beginning Balance</a:t>
                      </a:r>
                      <a:endParaRPr lang="en-GB" sz="1100">
                        <a:solidFill>
                          <a:schemeClr val="tx1">
                            <a:lumMod val="95000"/>
                            <a:lumOff val="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39586" marR="39586" marT="0" marB="0" anchor="b"/>
                </a:tc>
                <a:tc>
                  <a:txBody>
                    <a:bodyPr/>
                    <a:lstStyle/>
                    <a:p>
                      <a:pPr algn="r">
                        <a:lnSpc>
                          <a:spcPct val="150000"/>
                        </a:lnSpc>
                        <a:spcAft>
                          <a:spcPts val="800"/>
                        </a:spcAft>
                      </a:pPr>
                      <a:r>
                        <a:rPr lang="en-US" sz="1100">
                          <a:solidFill>
                            <a:schemeClr val="tx1">
                              <a:lumMod val="95000"/>
                              <a:lumOff val="5000"/>
                            </a:schemeClr>
                          </a:solidFill>
                          <a:effectLst/>
                        </a:rPr>
                        <a:t>25,000</a:t>
                      </a:r>
                      <a:endParaRPr lang="en-GB" sz="1100">
                        <a:solidFill>
                          <a:schemeClr val="tx1">
                            <a:lumMod val="95000"/>
                            <a:lumOff val="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39586" marR="39586" marT="0" marB="0" anchor="b"/>
                </a:tc>
                <a:tc>
                  <a:txBody>
                    <a:bodyPr/>
                    <a:lstStyle/>
                    <a:p>
                      <a:pPr algn="r">
                        <a:lnSpc>
                          <a:spcPct val="150000"/>
                        </a:lnSpc>
                        <a:spcAft>
                          <a:spcPts val="800"/>
                        </a:spcAft>
                      </a:pPr>
                      <a:r>
                        <a:rPr lang="en-US" sz="1100" dirty="0">
                          <a:solidFill>
                            <a:schemeClr val="tx1">
                              <a:lumMod val="95000"/>
                              <a:lumOff val="5000"/>
                            </a:schemeClr>
                          </a:solidFill>
                          <a:effectLst/>
                        </a:rPr>
                        <a:t>9,500</a:t>
                      </a:r>
                      <a:endParaRPr lang="en-GB" sz="1100" dirty="0">
                        <a:solidFill>
                          <a:schemeClr val="tx1">
                            <a:lumMod val="95000"/>
                            <a:lumOff val="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39586" marR="39586" marT="0" marB="0" anchor="b"/>
                </a:tc>
                <a:extLst>
                  <a:ext uri="{0D108BD9-81ED-4DB2-BD59-A6C34878D82A}">
                    <a16:rowId xmlns:a16="http://schemas.microsoft.com/office/drawing/2014/main" val="3276571020"/>
                  </a:ext>
                </a:extLst>
              </a:tr>
              <a:tr h="228293">
                <a:tc>
                  <a:txBody>
                    <a:bodyPr/>
                    <a:lstStyle/>
                    <a:p>
                      <a:pPr>
                        <a:lnSpc>
                          <a:spcPct val="150000"/>
                        </a:lnSpc>
                        <a:spcAft>
                          <a:spcPts val="800"/>
                        </a:spcAft>
                      </a:pPr>
                      <a:r>
                        <a:rPr lang="en-US" sz="1100" u="sng">
                          <a:solidFill>
                            <a:schemeClr val="tx1">
                              <a:lumMod val="95000"/>
                              <a:lumOff val="5000"/>
                            </a:schemeClr>
                          </a:solidFill>
                          <a:effectLst/>
                        </a:rPr>
                        <a:t>Cash inflows</a:t>
                      </a:r>
                      <a:endParaRPr lang="en-GB" sz="1100">
                        <a:solidFill>
                          <a:schemeClr val="tx1">
                            <a:lumMod val="95000"/>
                            <a:lumOff val="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39586" marR="39586" marT="0" marB="0" anchor="b"/>
                </a:tc>
                <a:tc>
                  <a:txBody>
                    <a:bodyPr/>
                    <a:lstStyle/>
                    <a:p>
                      <a:pPr>
                        <a:lnSpc>
                          <a:spcPct val="150000"/>
                        </a:lnSpc>
                        <a:spcAft>
                          <a:spcPts val="800"/>
                        </a:spcAft>
                      </a:pPr>
                      <a:r>
                        <a:rPr lang="en-US" sz="1100">
                          <a:solidFill>
                            <a:schemeClr val="tx1">
                              <a:lumMod val="95000"/>
                              <a:lumOff val="5000"/>
                            </a:schemeClr>
                          </a:solidFill>
                          <a:effectLst/>
                        </a:rPr>
                        <a:t> </a:t>
                      </a:r>
                      <a:endParaRPr lang="en-GB" sz="1100">
                        <a:solidFill>
                          <a:schemeClr val="tx1">
                            <a:lumMod val="95000"/>
                            <a:lumOff val="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39586" marR="39586" marT="0" marB="0" anchor="b"/>
                </a:tc>
                <a:tc>
                  <a:txBody>
                    <a:bodyPr/>
                    <a:lstStyle/>
                    <a:p>
                      <a:pPr>
                        <a:lnSpc>
                          <a:spcPct val="150000"/>
                        </a:lnSpc>
                        <a:spcAft>
                          <a:spcPts val="800"/>
                        </a:spcAft>
                      </a:pPr>
                      <a:r>
                        <a:rPr lang="en-US" sz="1100" dirty="0">
                          <a:solidFill>
                            <a:schemeClr val="tx1">
                              <a:lumMod val="95000"/>
                              <a:lumOff val="5000"/>
                            </a:schemeClr>
                          </a:solidFill>
                          <a:effectLst/>
                        </a:rPr>
                        <a:t> </a:t>
                      </a:r>
                      <a:endParaRPr lang="en-GB" sz="1100" dirty="0">
                        <a:solidFill>
                          <a:schemeClr val="tx1">
                            <a:lumMod val="95000"/>
                            <a:lumOff val="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39586" marR="39586" marT="0" marB="0" anchor="b"/>
                </a:tc>
                <a:extLst>
                  <a:ext uri="{0D108BD9-81ED-4DB2-BD59-A6C34878D82A}">
                    <a16:rowId xmlns:a16="http://schemas.microsoft.com/office/drawing/2014/main" val="3626027135"/>
                  </a:ext>
                </a:extLst>
              </a:tr>
              <a:tr h="484033">
                <a:tc>
                  <a:txBody>
                    <a:bodyPr/>
                    <a:lstStyle/>
                    <a:p>
                      <a:pPr>
                        <a:lnSpc>
                          <a:spcPct val="150000"/>
                        </a:lnSpc>
                        <a:spcAft>
                          <a:spcPts val="800"/>
                        </a:spcAft>
                      </a:pPr>
                      <a:r>
                        <a:rPr lang="en-US" sz="1100">
                          <a:solidFill>
                            <a:schemeClr val="tx1">
                              <a:lumMod val="95000"/>
                              <a:lumOff val="5000"/>
                            </a:schemeClr>
                          </a:solidFill>
                          <a:effectLst/>
                        </a:rPr>
                        <a:t>Sales</a:t>
                      </a:r>
                      <a:endParaRPr lang="en-GB" sz="1100">
                        <a:solidFill>
                          <a:schemeClr val="tx1">
                            <a:lumMod val="95000"/>
                            <a:lumOff val="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39586" marR="39586" marT="0" marB="0" anchor="b"/>
                </a:tc>
                <a:tc>
                  <a:txBody>
                    <a:bodyPr/>
                    <a:lstStyle/>
                    <a:p>
                      <a:pPr algn="r">
                        <a:lnSpc>
                          <a:spcPct val="150000"/>
                        </a:lnSpc>
                        <a:spcAft>
                          <a:spcPts val="800"/>
                        </a:spcAft>
                      </a:pPr>
                      <a:r>
                        <a:rPr lang="en-US" sz="1100">
                          <a:solidFill>
                            <a:schemeClr val="tx1">
                              <a:lumMod val="95000"/>
                              <a:lumOff val="5000"/>
                            </a:schemeClr>
                          </a:solidFill>
                          <a:effectLst/>
                        </a:rPr>
                        <a:t>67,000</a:t>
                      </a:r>
                      <a:endParaRPr lang="en-GB" sz="1100">
                        <a:solidFill>
                          <a:schemeClr val="tx1">
                            <a:lumMod val="95000"/>
                            <a:lumOff val="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39586" marR="39586" marT="0" marB="0" anchor="b"/>
                </a:tc>
                <a:tc>
                  <a:txBody>
                    <a:bodyPr/>
                    <a:lstStyle/>
                    <a:p>
                      <a:pPr algn="r">
                        <a:lnSpc>
                          <a:spcPct val="150000"/>
                        </a:lnSpc>
                        <a:spcAft>
                          <a:spcPts val="800"/>
                        </a:spcAft>
                      </a:pPr>
                      <a:r>
                        <a:rPr lang="en-US" sz="1100" dirty="0">
                          <a:solidFill>
                            <a:schemeClr val="tx1">
                              <a:lumMod val="95000"/>
                              <a:lumOff val="5000"/>
                            </a:schemeClr>
                          </a:solidFill>
                          <a:effectLst/>
                        </a:rPr>
                        <a:t>96,000</a:t>
                      </a:r>
                      <a:endParaRPr lang="en-GB" sz="1100" dirty="0">
                        <a:solidFill>
                          <a:schemeClr val="tx1">
                            <a:lumMod val="95000"/>
                            <a:lumOff val="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39586" marR="39586" marT="0" marB="0" anchor="b"/>
                </a:tc>
                <a:extLst>
                  <a:ext uri="{0D108BD9-81ED-4DB2-BD59-A6C34878D82A}">
                    <a16:rowId xmlns:a16="http://schemas.microsoft.com/office/drawing/2014/main" val="3181037613"/>
                  </a:ext>
                </a:extLst>
              </a:tr>
              <a:tr h="228293">
                <a:tc>
                  <a:txBody>
                    <a:bodyPr/>
                    <a:lstStyle/>
                    <a:p>
                      <a:pPr>
                        <a:lnSpc>
                          <a:spcPct val="150000"/>
                        </a:lnSpc>
                        <a:spcAft>
                          <a:spcPts val="800"/>
                        </a:spcAft>
                      </a:pPr>
                      <a:r>
                        <a:rPr lang="en-US" sz="1100">
                          <a:solidFill>
                            <a:schemeClr val="tx1">
                              <a:lumMod val="95000"/>
                              <a:lumOff val="5000"/>
                            </a:schemeClr>
                          </a:solidFill>
                          <a:effectLst/>
                        </a:rPr>
                        <a:t> </a:t>
                      </a:r>
                      <a:endParaRPr lang="en-GB" sz="1100">
                        <a:solidFill>
                          <a:schemeClr val="tx1">
                            <a:lumMod val="95000"/>
                            <a:lumOff val="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39586" marR="39586" marT="0" marB="0" anchor="b"/>
                </a:tc>
                <a:tc>
                  <a:txBody>
                    <a:bodyPr/>
                    <a:lstStyle/>
                    <a:p>
                      <a:pPr>
                        <a:lnSpc>
                          <a:spcPct val="150000"/>
                        </a:lnSpc>
                        <a:spcAft>
                          <a:spcPts val="800"/>
                        </a:spcAft>
                      </a:pPr>
                      <a:r>
                        <a:rPr lang="en-US" sz="1100">
                          <a:solidFill>
                            <a:schemeClr val="tx1">
                              <a:lumMod val="95000"/>
                              <a:lumOff val="5000"/>
                            </a:schemeClr>
                          </a:solidFill>
                          <a:effectLst/>
                        </a:rPr>
                        <a:t> </a:t>
                      </a:r>
                      <a:endParaRPr lang="en-GB" sz="1100">
                        <a:solidFill>
                          <a:schemeClr val="tx1">
                            <a:lumMod val="95000"/>
                            <a:lumOff val="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39586" marR="39586" marT="0" marB="0" anchor="b"/>
                </a:tc>
                <a:tc>
                  <a:txBody>
                    <a:bodyPr/>
                    <a:lstStyle/>
                    <a:p>
                      <a:pPr>
                        <a:lnSpc>
                          <a:spcPct val="150000"/>
                        </a:lnSpc>
                        <a:spcAft>
                          <a:spcPts val="800"/>
                        </a:spcAft>
                      </a:pPr>
                      <a:r>
                        <a:rPr lang="en-US" sz="1100" dirty="0">
                          <a:solidFill>
                            <a:schemeClr val="tx1">
                              <a:lumMod val="95000"/>
                              <a:lumOff val="5000"/>
                            </a:schemeClr>
                          </a:solidFill>
                          <a:effectLst/>
                        </a:rPr>
                        <a:t> </a:t>
                      </a:r>
                      <a:endParaRPr lang="en-GB" sz="1100" dirty="0">
                        <a:solidFill>
                          <a:schemeClr val="tx1">
                            <a:lumMod val="95000"/>
                            <a:lumOff val="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39586" marR="39586" marT="0" marB="0" anchor="b"/>
                </a:tc>
                <a:extLst>
                  <a:ext uri="{0D108BD9-81ED-4DB2-BD59-A6C34878D82A}">
                    <a16:rowId xmlns:a16="http://schemas.microsoft.com/office/drawing/2014/main" val="1471819961"/>
                  </a:ext>
                </a:extLst>
              </a:tr>
              <a:tr h="228293">
                <a:tc>
                  <a:txBody>
                    <a:bodyPr/>
                    <a:lstStyle/>
                    <a:p>
                      <a:pPr>
                        <a:lnSpc>
                          <a:spcPct val="150000"/>
                        </a:lnSpc>
                        <a:spcAft>
                          <a:spcPts val="800"/>
                        </a:spcAft>
                      </a:pPr>
                      <a:r>
                        <a:rPr lang="en-US" sz="1100" u="sng" dirty="0">
                          <a:solidFill>
                            <a:schemeClr val="tx1">
                              <a:lumMod val="95000"/>
                              <a:lumOff val="5000"/>
                            </a:schemeClr>
                          </a:solidFill>
                          <a:effectLst/>
                        </a:rPr>
                        <a:t>Cash Outflows</a:t>
                      </a:r>
                      <a:endParaRPr lang="en-GB" sz="1100" dirty="0">
                        <a:solidFill>
                          <a:schemeClr val="tx1">
                            <a:lumMod val="95000"/>
                            <a:lumOff val="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39586" marR="39586" marT="0" marB="0" anchor="b"/>
                </a:tc>
                <a:tc>
                  <a:txBody>
                    <a:bodyPr/>
                    <a:lstStyle/>
                    <a:p>
                      <a:pPr>
                        <a:lnSpc>
                          <a:spcPct val="150000"/>
                        </a:lnSpc>
                        <a:spcAft>
                          <a:spcPts val="800"/>
                        </a:spcAft>
                      </a:pPr>
                      <a:r>
                        <a:rPr lang="en-US" sz="1100">
                          <a:solidFill>
                            <a:schemeClr val="tx1">
                              <a:lumMod val="95000"/>
                              <a:lumOff val="5000"/>
                            </a:schemeClr>
                          </a:solidFill>
                          <a:effectLst/>
                        </a:rPr>
                        <a:t> </a:t>
                      </a:r>
                      <a:endParaRPr lang="en-GB" sz="1100">
                        <a:solidFill>
                          <a:schemeClr val="tx1">
                            <a:lumMod val="95000"/>
                            <a:lumOff val="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39586" marR="39586" marT="0" marB="0" anchor="b"/>
                </a:tc>
                <a:tc>
                  <a:txBody>
                    <a:bodyPr/>
                    <a:lstStyle/>
                    <a:p>
                      <a:pPr>
                        <a:lnSpc>
                          <a:spcPct val="150000"/>
                        </a:lnSpc>
                        <a:spcAft>
                          <a:spcPts val="800"/>
                        </a:spcAft>
                      </a:pPr>
                      <a:r>
                        <a:rPr lang="en-US" sz="1100">
                          <a:solidFill>
                            <a:schemeClr val="tx1">
                              <a:lumMod val="95000"/>
                              <a:lumOff val="5000"/>
                            </a:schemeClr>
                          </a:solidFill>
                          <a:effectLst/>
                        </a:rPr>
                        <a:t> </a:t>
                      </a:r>
                      <a:endParaRPr lang="en-GB" sz="1100">
                        <a:solidFill>
                          <a:schemeClr val="tx1">
                            <a:lumMod val="95000"/>
                            <a:lumOff val="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39586" marR="39586" marT="0" marB="0" anchor="b"/>
                </a:tc>
                <a:extLst>
                  <a:ext uri="{0D108BD9-81ED-4DB2-BD59-A6C34878D82A}">
                    <a16:rowId xmlns:a16="http://schemas.microsoft.com/office/drawing/2014/main" val="3306616583"/>
                  </a:ext>
                </a:extLst>
              </a:tr>
              <a:tr h="241815">
                <a:tc>
                  <a:txBody>
                    <a:bodyPr/>
                    <a:lstStyle/>
                    <a:p>
                      <a:pPr>
                        <a:lnSpc>
                          <a:spcPct val="150000"/>
                        </a:lnSpc>
                        <a:spcAft>
                          <a:spcPts val="800"/>
                        </a:spcAft>
                      </a:pPr>
                      <a:r>
                        <a:rPr lang="en-US" sz="1100">
                          <a:solidFill>
                            <a:schemeClr val="tx1">
                              <a:lumMod val="95000"/>
                              <a:lumOff val="5000"/>
                            </a:schemeClr>
                          </a:solidFill>
                          <a:effectLst/>
                        </a:rPr>
                        <a:t>Administrative expenses</a:t>
                      </a:r>
                      <a:endParaRPr lang="en-GB" sz="1100">
                        <a:solidFill>
                          <a:schemeClr val="tx1">
                            <a:lumMod val="95000"/>
                            <a:lumOff val="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39586" marR="39586" marT="0" marB="0" anchor="b"/>
                </a:tc>
                <a:tc>
                  <a:txBody>
                    <a:bodyPr/>
                    <a:lstStyle/>
                    <a:p>
                      <a:pPr algn="r">
                        <a:lnSpc>
                          <a:spcPct val="150000"/>
                        </a:lnSpc>
                        <a:spcAft>
                          <a:spcPts val="800"/>
                        </a:spcAft>
                      </a:pPr>
                      <a:r>
                        <a:rPr lang="en-US" sz="1100">
                          <a:solidFill>
                            <a:schemeClr val="tx1">
                              <a:lumMod val="95000"/>
                              <a:lumOff val="5000"/>
                            </a:schemeClr>
                          </a:solidFill>
                          <a:effectLst/>
                        </a:rPr>
                        <a:t>1,800</a:t>
                      </a:r>
                      <a:endParaRPr lang="en-GB" sz="1100">
                        <a:solidFill>
                          <a:schemeClr val="tx1">
                            <a:lumMod val="95000"/>
                            <a:lumOff val="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39586" marR="39586" marT="0" marB="0" anchor="b"/>
                </a:tc>
                <a:tc>
                  <a:txBody>
                    <a:bodyPr/>
                    <a:lstStyle/>
                    <a:p>
                      <a:pPr algn="r">
                        <a:lnSpc>
                          <a:spcPct val="150000"/>
                        </a:lnSpc>
                        <a:spcAft>
                          <a:spcPts val="800"/>
                        </a:spcAft>
                      </a:pPr>
                      <a:r>
                        <a:rPr lang="en-US" sz="1100" dirty="0">
                          <a:solidFill>
                            <a:schemeClr val="tx1">
                              <a:lumMod val="95000"/>
                              <a:lumOff val="5000"/>
                            </a:schemeClr>
                          </a:solidFill>
                          <a:effectLst/>
                        </a:rPr>
                        <a:t>2000</a:t>
                      </a:r>
                      <a:endParaRPr lang="en-GB" sz="1100" dirty="0">
                        <a:solidFill>
                          <a:schemeClr val="tx1">
                            <a:lumMod val="95000"/>
                            <a:lumOff val="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39586" marR="39586" marT="0" marB="0" anchor="b"/>
                </a:tc>
                <a:extLst>
                  <a:ext uri="{0D108BD9-81ED-4DB2-BD59-A6C34878D82A}">
                    <a16:rowId xmlns:a16="http://schemas.microsoft.com/office/drawing/2014/main" val="1568166522"/>
                  </a:ext>
                </a:extLst>
              </a:tr>
              <a:tr h="484033">
                <a:tc>
                  <a:txBody>
                    <a:bodyPr/>
                    <a:lstStyle/>
                    <a:p>
                      <a:pPr>
                        <a:lnSpc>
                          <a:spcPct val="150000"/>
                        </a:lnSpc>
                        <a:spcAft>
                          <a:spcPts val="800"/>
                        </a:spcAft>
                      </a:pPr>
                      <a:r>
                        <a:rPr lang="en-US" sz="1100">
                          <a:solidFill>
                            <a:schemeClr val="tx1">
                              <a:lumMod val="95000"/>
                              <a:lumOff val="5000"/>
                            </a:schemeClr>
                          </a:solidFill>
                          <a:effectLst/>
                        </a:rPr>
                        <a:t>Rent</a:t>
                      </a:r>
                      <a:endParaRPr lang="en-GB" sz="1100">
                        <a:solidFill>
                          <a:schemeClr val="tx1">
                            <a:lumMod val="95000"/>
                            <a:lumOff val="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39586" marR="39586" marT="0" marB="0" anchor="b"/>
                </a:tc>
                <a:tc>
                  <a:txBody>
                    <a:bodyPr/>
                    <a:lstStyle/>
                    <a:p>
                      <a:pPr algn="r">
                        <a:lnSpc>
                          <a:spcPct val="150000"/>
                        </a:lnSpc>
                        <a:spcAft>
                          <a:spcPts val="800"/>
                        </a:spcAft>
                      </a:pPr>
                      <a:r>
                        <a:rPr lang="en-US" sz="1100">
                          <a:solidFill>
                            <a:schemeClr val="tx1">
                              <a:lumMod val="95000"/>
                              <a:lumOff val="5000"/>
                            </a:schemeClr>
                          </a:solidFill>
                          <a:effectLst/>
                        </a:rPr>
                        <a:t>15,000</a:t>
                      </a:r>
                      <a:endParaRPr lang="en-GB" sz="1100">
                        <a:solidFill>
                          <a:schemeClr val="tx1">
                            <a:lumMod val="95000"/>
                            <a:lumOff val="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39586" marR="39586" marT="0" marB="0" anchor="b"/>
                </a:tc>
                <a:tc>
                  <a:txBody>
                    <a:bodyPr/>
                    <a:lstStyle/>
                    <a:p>
                      <a:pPr algn="r">
                        <a:lnSpc>
                          <a:spcPct val="150000"/>
                        </a:lnSpc>
                        <a:spcAft>
                          <a:spcPts val="800"/>
                        </a:spcAft>
                      </a:pPr>
                      <a:r>
                        <a:rPr lang="en-US" sz="1100" dirty="0">
                          <a:solidFill>
                            <a:schemeClr val="tx1">
                              <a:lumMod val="95000"/>
                              <a:lumOff val="5000"/>
                            </a:schemeClr>
                          </a:solidFill>
                          <a:effectLst/>
                        </a:rPr>
                        <a:t>15,000</a:t>
                      </a:r>
                      <a:endParaRPr lang="en-GB" sz="1100" dirty="0">
                        <a:solidFill>
                          <a:schemeClr val="tx1">
                            <a:lumMod val="95000"/>
                            <a:lumOff val="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39586" marR="39586" marT="0" marB="0" anchor="b"/>
                </a:tc>
                <a:extLst>
                  <a:ext uri="{0D108BD9-81ED-4DB2-BD59-A6C34878D82A}">
                    <a16:rowId xmlns:a16="http://schemas.microsoft.com/office/drawing/2014/main" val="1786334589"/>
                  </a:ext>
                </a:extLst>
              </a:tr>
              <a:tr h="228293">
                <a:tc>
                  <a:txBody>
                    <a:bodyPr/>
                    <a:lstStyle/>
                    <a:p>
                      <a:pPr>
                        <a:lnSpc>
                          <a:spcPct val="150000"/>
                        </a:lnSpc>
                        <a:spcAft>
                          <a:spcPts val="800"/>
                        </a:spcAft>
                      </a:pPr>
                      <a:r>
                        <a:rPr lang="en-US" sz="1100">
                          <a:solidFill>
                            <a:schemeClr val="tx1">
                              <a:lumMod val="95000"/>
                              <a:lumOff val="5000"/>
                            </a:schemeClr>
                          </a:solidFill>
                          <a:effectLst/>
                        </a:rPr>
                        <a:t>Insurance premiums</a:t>
                      </a:r>
                      <a:endParaRPr lang="en-GB" sz="1100">
                        <a:solidFill>
                          <a:schemeClr val="tx1">
                            <a:lumMod val="95000"/>
                            <a:lumOff val="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39586" marR="39586" marT="0" marB="0" anchor="b"/>
                </a:tc>
                <a:tc>
                  <a:txBody>
                    <a:bodyPr/>
                    <a:lstStyle/>
                    <a:p>
                      <a:pPr algn="r">
                        <a:lnSpc>
                          <a:spcPct val="150000"/>
                        </a:lnSpc>
                        <a:spcAft>
                          <a:spcPts val="800"/>
                        </a:spcAft>
                      </a:pPr>
                      <a:r>
                        <a:rPr lang="en-US" sz="1100">
                          <a:solidFill>
                            <a:schemeClr val="tx1">
                              <a:lumMod val="95000"/>
                              <a:lumOff val="5000"/>
                            </a:schemeClr>
                          </a:solidFill>
                          <a:effectLst/>
                        </a:rPr>
                        <a:t>200</a:t>
                      </a:r>
                      <a:endParaRPr lang="en-GB" sz="1100">
                        <a:solidFill>
                          <a:schemeClr val="tx1">
                            <a:lumMod val="95000"/>
                            <a:lumOff val="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39586" marR="39586" marT="0" marB="0" anchor="b"/>
                </a:tc>
                <a:tc>
                  <a:txBody>
                    <a:bodyPr/>
                    <a:lstStyle/>
                    <a:p>
                      <a:pPr algn="r">
                        <a:lnSpc>
                          <a:spcPct val="150000"/>
                        </a:lnSpc>
                        <a:spcAft>
                          <a:spcPts val="800"/>
                        </a:spcAft>
                      </a:pPr>
                      <a:r>
                        <a:rPr lang="en-US" sz="1100">
                          <a:solidFill>
                            <a:schemeClr val="tx1">
                              <a:lumMod val="95000"/>
                              <a:lumOff val="5000"/>
                            </a:schemeClr>
                          </a:solidFill>
                          <a:effectLst/>
                        </a:rPr>
                        <a:t>200</a:t>
                      </a:r>
                      <a:endParaRPr lang="en-GB" sz="1100">
                        <a:solidFill>
                          <a:schemeClr val="tx1">
                            <a:lumMod val="95000"/>
                            <a:lumOff val="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39586" marR="39586" marT="0" marB="0" anchor="b"/>
                </a:tc>
                <a:extLst>
                  <a:ext uri="{0D108BD9-81ED-4DB2-BD59-A6C34878D82A}">
                    <a16:rowId xmlns:a16="http://schemas.microsoft.com/office/drawing/2014/main" val="1201817977"/>
                  </a:ext>
                </a:extLst>
              </a:tr>
              <a:tr h="228293">
                <a:tc>
                  <a:txBody>
                    <a:bodyPr/>
                    <a:lstStyle/>
                    <a:p>
                      <a:pPr>
                        <a:lnSpc>
                          <a:spcPct val="150000"/>
                        </a:lnSpc>
                        <a:spcAft>
                          <a:spcPts val="800"/>
                        </a:spcAft>
                      </a:pPr>
                      <a:r>
                        <a:rPr lang="en-US" sz="1100">
                          <a:solidFill>
                            <a:schemeClr val="tx1">
                              <a:lumMod val="95000"/>
                              <a:lumOff val="5000"/>
                            </a:schemeClr>
                          </a:solidFill>
                          <a:effectLst/>
                        </a:rPr>
                        <a:t>Utilities</a:t>
                      </a:r>
                      <a:endParaRPr lang="en-GB" sz="1100">
                        <a:solidFill>
                          <a:schemeClr val="tx1">
                            <a:lumMod val="95000"/>
                            <a:lumOff val="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39586" marR="39586" marT="0" marB="0" anchor="b"/>
                </a:tc>
                <a:tc>
                  <a:txBody>
                    <a:bodyPr/>
                    <a:lstStyle/>
                    <a:p>
                      <a:pPr algn="r">
                        <a:lnSpc>
                          <a:spcPct val="150000"/>
                        </a:lnSpc>
                        <a:spcAft>
                          <a:spcPts val="800"/>
                        </a:spcAft>
                      </a:pPr>
                      <a:r>
                        <a:rPr lang="en-US" sz="1100">
                          <a:solidFill>
                            <a:schemeClr val="tx1">
                              <a:lumMod val="95000"/>
                              <a:lumOff val="5000"/>
                            </a:schemeClr>
                          </a:solidFill>
                          <a:effectLst/>
                        </a:rPr>
                        <a:t>1,000</a:t>
                      </a:r>
                      <a:endParaRPr lang="en-GB" sz="1100">
                        <a:solidFill>
                          <a:schemeClr val="tx1">
                            <a:lumMod val="95000"/>
                            <a:lumOff val="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39586" marR="39586" marT="0" marB="0" anchor="b"/>
                </a:tc>
                <a:tc>
                  <a:txBody>
                    <a:bodyPr/>
                    <a:lstStyle/>
                    <a:p>
                      <a:pPr algn="r">
                        <a:lnSpc>
                          <a:spcPct val="150000"/>
                        </a:lnSpc>
                        <a:spcAft>
                          <a:spcPts val="800"/>
                        </a:spcAft>
                      </a:pPr>
                      <a:r>
                        <a:rPr lang="en-US" sz="1100" dirty="0">
                          <a:solidFill>
                            <a:schemeClr val="tx1">
                              <a:lumMod val="95000"/>
                              <a:lumOff val="5000"/>
                            </a:schemeClr>
                          </a:solidFill>
                          <a:effectLst/>
                        </a:rPr>
                        <a:t>1,500</a:t>
                      </a:r>
                      <a:endParaRPr lang="en-GB" sz="1100" dirty="0">
                        <a:solidFill>
                          <a:schemeClr val="tx1">
                            <a:lumMod val="95000"/>
                            <a:lumOff val="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39586" marR="39586" marT="0" marB="0" anchor="b"/>
                </a:tc>
                <a:extLst>
                  <a:ext uri="{0D108BD9-81ED-4DB2-BD59-A6C34878D82A}">
                    <a16:rowId xmlns:a16="http://schemas.microsoft.com/office/drawing/2014/main" val="3938903500"/>
                  </a:ext>
                </a:extLst>
              </a:tr>
              <a:tr h="484033">
                <a:tc>
                  <a:txBody>
                    <a:bodyPr/>
                    <a:lstStyle/>
                    <a:p>
                      <a:pPr>
                        <a:lnSpc>
                          <a:spcPct val="150000"/>
                        </a:lnSpc>
                        <a:spcAft>
                          <a:spcPts val="800"/>
                        </a:spcAft>
                      </a:pPr>
                      <a:r>
                        <a:rPr lang="en-US" sz="1100">
                          <a:solidFill>
                            <a:schemeClr val="tx1">
                              <a:lumMod val="95000"/>
                              <a:lumOff val="5000"/>
                            </a:schemeClr>
                          </a:solidFill>
                          <a:effectLst/>
                        </a:rPr>
                        <a:t>Marketing </a:t>
                      </a:r>
                      <a:endParaRPr lang="en-GB" sz="1100">
                        <a:solidFill>
                          <a:schemeClr val="tx1">
                            <a:lumMod val="95000"/>
                            <a:lumOff val="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39586" marR="39586" marT="0" marB="0" anchor="b"/>
                </a:tc>
                <a:tc>
                  <a:txBody>
                    <a:bodyPr/>
                    <a:lstStyle/>
                    <a:p>
                      <a:pPr algn="r">
                        <a:lnSpc>
                          <a:spcPct val="150000"/>
                        </a:lnSpc>
                        <a:spcAft>
                          <a:spcPts val="800"/>
                        </a:spcAft>
                      </a:pPr>
                      <a:r>
                        <a:rPr lang="en-US" sz="1100">
                          <a:solidFill>
                            <a:schemeClr val="tx1">
                              <a:lumMod val="95000"/>
                              <a:lumOff val="5000"/>
                            </a:schemeClr>
                          </a:solidFill>
                          <a:effectLst/>
                        </a:rPr>
                        <a:t>8,000</a:t>
                      </a:r>
                      <a:endParaRPr lang="en-GB" sz="1100">
                        <a:solidFill>
                          <a:schemeClr val="tx1">
                            <a:lumMod val="95000"/>
                            <a:lumOff val="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39586" marR="39586" marT="0" marB="0" anchor="b"/>
                </a:tc>
                <a:tc>
                  <a:txBody>
                    <a:bodyPr/>
                    <a:lstStyle/>
                    <a:p>
                      <a:pPr algn="r">
                        <a:lnSpc>
                          <a:spcPct val="150000"/>
                        </a:lnSpc>
                        <a:spcAft>
                          <a:spcPts val="800"/>
                        </a:spcAft>
                      </a:pPr>
                      <a:r>
                        <a:rPr lang="en-US" sz="1100" dirty="0">
                          <a:solidFill>
                            <a:schemeClr val="tx1">
                              <a:lumMod val="95000"/>
                              <a:lumOff val="5000"/>
                            </a:schemeClr>
                          </a:solidFill>
                          <a:effectLst/>
                        </a:rPr>
                        <a:t>10,000</a:t>
                      </a:r>
                      <a:endParaRPr lang="en-GB" sz="1100" dirty="0">
                        <a:solidFill>
                          <a:schemeClr val="tx1">
                            <a:lumMod val="95000"/>
                            <a:lumOff val="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39586" marR="39586" marT="0" marB="0" anchor="b"/>
                </a:tc>
                <a:extLst>
                  <a:ext uri="{0D108BD9-81ED-4DB2-BD59-A6C34878D82A}">
                    <a16:rowId xmlns:a16="http://schemas.microsoft.com/office/drawing/2014/main" val="1697534877"/>
                  </a:ext>
                </a:extLst>
              </a:tr>
              <a:tr h="484033">
                <a:tc>
                  <a:txBody>
                    <a:bodyPr/>
                    <a:lstStyle/>
                    <a:p>
                      <a:pPr>
                        <a:lnSpc>
                          <a:spcPct val="150000"/>
                        </a:lnSpc>
                        <a:spcAft>
                          <a:spcPts val="800"/>
                        </a:spcAft>
                      </a:pPr>
                      <a:r>
                        <a:rPr lang="en-US" sz="1100">
                          <a:solidFill>
                            <a:schemeClr val="tx1">
                              <a:lumMod val="95000"/>
                              <a:lumOff val="5000"/>
                            </a:schemeClr>
                          </a:solidFill>
                          <a:effectLst/>
                        </a:rPr>
                        <a:t>Salaries</a:t>
                      </a:r>
                      <a:endParaRPr lang="en-GB" sz="1100">
                        <a:solidFill>
                          <a:schemeClr val="tx1">
                            <a:lumMod val="95000"/>
                            <a:lumOff val="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39586" marR="39586" marT="0" marB="0" anchor="b"/>
                </a:tc>
                <a:tc>
                  <a:txBody>
                    <a:bodyPr/>
                    <a:lstStyle/>
                    <a:p>
                      <a:pPr algn="r">
                        <a:lnSpc>
                          <a:spcPct val="150000"/>
                        </a:lnSpc>
                        <a:spcAft>
                          <a:spcPts val="800"/>
                        </a:spcAft>
                      </a:pPr>
                      <a:r>
                        <a:rPr lang="en-US" sz="1100">
                          <a:solidFill>
                            <a:schemeClr val="tx1">
                              <a:lumMod val="95000"/>
                              <a:lumOff val="5000"/>
                            </a:schemeClr>
                          </a:solidFill>
                          <a:effectLst/>
                        </a:rPr>
                        <a:t>20,000</a:t>
                      </a:r>
                      <a:endParaRPr lang="en-GB" sz="1100">
                        <a:solidFill>
                          <a:schemeClr val="tx1">
                            <a:lumMod val="95000"/>
                            <a:lumOff val="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39586" marR="39586" marT="0" marB="0" anchor="b"/>
                </a:tc>
                <a:tc>
                  <a:txBody>
                    <a:bodyPr/>
                    <a:lstStyle/>
                    <a:p>
                      <a:pPr algn="r">
                        <a:lnSpc>
                          <a:spcPct val="150000"/>
                        </a:lnSpc>
                        <a:spcAft>
                          <a:spcPts val="800"/>
                        </a:spcAft>
                      </a:pPr>
                      <a:r>
                        <a:rPr lang="en-US" sz="1100" dirty="0">
                          <a:solidFill>
                            <a:schemeClr val="tx1">
                              <a:lumMod val="95000"/>
                              <a:lumOff val="5000"/>
                            </a:schemeClr>
                          </a:solidFill>
                          <a:effectLst/>
                        </a:rPr>
                        <a:t>25,000</a:t>
                      </a:r>
                      <a:endParaRPr lang="en-GB" sz="1100" dirty="0">
                        <a:solidFill>
                          <a:schemeClr val="tx1">
                            <a:lumMod val="95000"/>
                            <a:lumOff val="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39586" marR="39586" marT="0" marB="0" anchor="b"/>
                </a:tc>
                <a:extLst>
                  <a:ext uri="{0D108BD9-81ED-4DB2-BD59-A6C34878D82A}">
                    <a16:rowId xmlns:a16="http://schemas.microsoft.com/office/drawing/2014/main" val="3581206102"/>
                  </a:ext>
                </a:extLst>
              </a:tr>
              <a:tr h="228293">
                <a:tc>
                  <a:txBody>
                    <a:bodyPr/>
                    <a:lstStyle/>
                    <a:p>
                      <a:pPr>
                        <a:lnSpc>
                          <a:spcPct val="150000"/>
                        </a:lnSpc>
                        <a:spcAft>
                          <a:spcPts val="800"/>
                        </a:spcAft>
                      </a:pPr>
                      <a:r>
                        <a:rPr lang="en-US" sz="1100">
                          <a:solidFill>
                            <a:schemeClr val="tx1">
                              <a:lumMod val="95000"/>
                              <a:lumOff val="5000"/>
                            </a:schemeClr>
                          </a:solidFill>
                          <a:effectLst/>
                        </a:rPr>
                        <a:t>Website development</a:t>
                      </a:r>
                      <a:endParaRPr lang="en-GB" sz="1100">
                        <a:solidFill>
                          <a:schemeClr val="tx1">
                            <a:lumMod val="95000"/>
                            <a:lumOff val="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39586" marR="39586" marT="0" marB="0" anchor="b"/>
                </a:tc>
                <a:tc>
                  <a:txBody>
                    <a:bodyPr/>
                    <a:lstStyle/>
                    <a:p>
                      <a:pPr algn="r">
                        <a:lnSpc>
                          <a:spcPct val="150000"/>
                        </a:lnSpc>
                        <a:spcAft>
                          <a:spcPts val="800"/>
                        </a:spcAft>
                      </a:pPr>
                      <a:r>
                        <a:rPr lang="en-US" sz="1100">
                          <a:solidFill>
                            <a:schemeClr val="tx1">
                              <a:lumMod val="95000"/>
                              <a:lumOff val="5000"/>
                            </a:schemeClr>
                          </a:solidFill>
                          <a:effectLst/>
                        </a:rPr>
                        <a:t>1,500</a:t>
                      </a:r>
                      <a:endParaRPr lang="en-GB" sz="1100">
                        <a:solidFill>
                          <a:schemeClr val="tx1">
                            <a:lumMod val="95000"/>
                            <a:lumOff val="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39586" marR="39586" marT="0" marB="0" anchor="b"/>
                </a:tc>
                <a:tc>
                  <a:txBody>
                    <a:bodyPr/>
                    <a:lstStyle/>
                    <a:p>
                      <a:pPr algn="r">
                        <a:lnSpc>
                          <a:spcPct val="150000"/>
                        </a:lnSpc>
                        <a:spcAft>
                          <a:spcPts val="800"/>
                        </a:spcAft>
                      </a:pPr>
                      <a:r>
                        <a:rPr lang="en-US" sz="1100" dirty="0">
                          <a:solidFill>
                            <a:schemeClr val="tx1">
                              <a:lumMod val="95000"/>
                              <a:lumOff val="5000"/>
                            </a:schemeClr>
                          </a:solidFill>
                          <a:effectLst/>
                        </a:rPr>
                        <a:t>0</a:t>
                      </a:r>
                      <a:endParaRPr lang="en-GB" sz="1100" dirty="0">
                        <a:solidFill>
                          <a:schemeClr val="tx1">
                            <a:lumMod val="95000"/>
                            <a:lumOff val="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39586" marR="39586" marT="0" marB="0" anchor="b"/>
                </a:tc>
                <a:extLst>
                  <a:ext uri="{0D108BD9-81ED-4DB2-BD59-A6C34878D82A}">
                    <a16:rowId xmlns:a16="http://schemas.microsoft.com/office/drawing/2014/main" val="446740150"/>
                  </a:ext>
                </a:extLst>
              </a:tr>
              <a:tr h="484033">
                <a:tc>
                  <a:txBody>
                    <a:bodyPr/>
                    <a:lstStyle/>
                    <a:p>
                      <a:pPr>
                        <a:lnSpc>
                          <a:spcPct val="150000"/>
                        </a:lnSpc>
                        <a:spcAft>
                          <a:spcPts val="800"/>
                        </a:spcAft>
                      </a:pPr>
                      <a:r>
                        <a:rPr lang="en-US" sz="1100">
                          <a:solidFill>
                            <a:schemeClr val="tx1">
                              <a:lumMod val="95000"/>
                              <a:lumOff val="5000"/>
                            </a:schemeClr>
                          </a:solidFill>
                          <a:effectLst/>
                        </a:rPr>
                        <a:t>Cost of sales </a:t>
                      </a:r>
                      <a:endParaRPr lang="en-GB" sz="1100">
                        <a:solidFill>
                          <a:schemeClr val="tx1">
                            <a:lumMod val="95000"/>
                            <a:lumOff val="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39586" marR="39586" marT="0" marB="0" anchor="b"/>
                </a:tc>
                <a:tc>
                  <a:txBody>
                    <a:bodyPr/>
                    <a:lstStyle/>
                    <a:p>
                      <a:pPr algn="r">
                        <a:lnSpc>
                          <a:spcPct val="150000"/>
                        </a:lnSpc>
                        <a:spcAft>
                          <a:spcPts val="800"/>
                        </a:spcAft>
                      </a:pPr>
                      <a:r>
                        <a:rPr lang="en-US" sz="1100">
                          <a:solidFill>
                            <a:schemeClr val="tx1">
                              <a:lumMod val="95000"/>
                              <a:lumOff val="5000"/>
                            </a:schemeClr>
                          </a:solidFill>
                          <a:effectLst/>
                        </a:rPr>
                        <a:t>20,000</a:t>
                      </a:r>
                      <a:endParaRPr lang="en-GB" sz="1100">
                        <a:solidFill>
                          <a:schemeClr val="tx1">
                            <a:lumMod val="95000"/>
                            <a:lumOff val="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39586" marR="39586" marT="0" marB="0" anchor="b"/>
                </a:tc>
                <a:tc>
                  <a:txBody>
                    <a:bodyPr/>
                    <a:lstStyle/>
                    <a:p>
                      <a:pPr algn="r">
                        <a:lnSpc>
                          <a:spcPct val="150000"/>
                        </a:lnSpc>
                        <a:spcAft>
                          <a:spcPts val="800"/>
                        </a:spcAft>
                      </a:pPr>
                      <a:r>
                        <a:rPr lang="en-US" sz="1100" dirty="0">
                          <a:solidFill>
                            <a:schemeClr val="tx1">
                              <a:lumMod val="95000"/>
                              <a:lumOff val="5000"/>
                            </a:schemeClr>
                          </a:solidFill>
                          <a:effectLst/>
                        </a:rPr>
                        <a:t>23,000</a:t>
                      </a:r>
                      <a:endParaRPr lang="en-GB" sz="1100" dirty="0">
                        <a:solidFill>
                          <a:schemeClr val="tx1">
                            <a:lumMod val="95000"/>
                            <a:lumOff val="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39586" marR="39586" marT="0" marB="0" anchor="b"/>
                </a:tc>
                <a:extLst>
                  <a:ext uri="{0D108BD9-81ED-4DB2-BD59-A6C34878D82A}">
                    <a16:rowId xmlns:a16="http://schemas.microsoft.com/office/drawing/2014/main" val="2053864596"/>
                  </a:ext>
                </a:extLst>
              </a:tr>
              <a:tr h="228293">
                <a:tc>
                  <a:txBody>
                    <a:bodyPr/>
                    <a:lstStyle/>
                    <a:p>
                      <a:pPr>
                        <a:lnSpc>
                          <a:spcPct val="150000"/>
                        </a:lnSpc>
                        <a:spcAft>
                          <a:spcPts val="800"/>
                        </a:spcAft>
                      </a:pPr>
                      <a:r>
                        <a:rPr lang="en-US" sz="1100">
                          <a:solidFill>
                            <a:schemeClr val="tx1">
                              <a:lumMod val="95000"/>
                              <a:lumOff val="5000"/>
                            </a:schemeClr>
                          </a:solidFill>
                          <a:effectLst/>
                        </a:rPr>
                        <a:t> Furniture  &amp; Equipment</a:t>
                      </a:r>
                      <a:endParaRPr lang="en-GB" sz="1100">
                        <a:solidFill>
                          <a:schemeClr val="tx1">
                            <a:lumMod val="95000"/>
                            <a:lumOff val="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39586" marR="39586" marT="0" marB="0" anchor="b"/>
                </a:tc>
                <a:tc>
                  <a:txBody>
                    <a:bodyPr/>
                    <a:lstStyle/>
                    <a:p>
                      <a:pPr algn="r">
                        <a:lnSpc>
                          <a:spcPct val="150000"/>
                        </a:lnSpc>
                        <a:spcAft>
                          <a:spcPts val="800"/>
                        </a:spcAft>
                      </a:pPr>
                      <a:r>
                        <a:rPr lang="en-US" sz="1100">
                          <a:solidFill>
                            <a:schemeClr val="tx1">
                              <a:lumMod val="95000"/>
                              <a:lumOff val="5000"/>
                            </a:schemeClr>
                          </a:solidFill>
                          <a:effectLst/>
                        </a:rPr>
                        <a:t>15,000</a:t>
                      </a:r>
                      <a:endParaRPr lang="en-GB" sz="1100">
                        <a:solidFill>
                          <a:schemeClr val="tx1">
                            <a:lumMod val="95000"/>
                            <a:lumOff val="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39586" marR="39586" marT="0" marB="0" anchor="b"/>
                </a:tc>
                <a:tc>
                  <a:txBody>
                    <a:bodyPr/>
                    <a:lstStyle/>
                    <a:p>
                      <a:pPr algn="r">
                        <a:lnSpc>
                          <a:spcPct val="150000"/>
                        </a:lnSpc>
                        <a:spcAft>
                          <a:spcPts val="800"/>
                        </a:spcAft>
                      </a:pPr>
                      <a:r>
                        <a:rPr lang="en-US" sz="1100" dirty="0">
                          <a:solidFill>
                            <a:schemeClr val="tx1">
                              <a:lumMod val="95000"/>
                              <a:lumOff val="5000"/>
                            </a:schemeClr>
                          </a:solidFill>
                          <a:effectLst/>
                        </a:rPr>
                        <a:t>5000</a:t>
                      </a:r>
                      <a:endParaRPr lang="en-GB" sz="1100" dirty="0">
                        <a:solidFill>
                          <a:schemeClr val="tx1">
                            <a:lumMod val="95000"/>
                            <a:lumOff val="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39586" marR="39586" marT="0" marB="0" anchor="b"/>
                </a:tc>
                <a:extLst>
                  <a:ext uri="{0D108BD9-81ED-4DB2-BD59-A6C34878D82A}">
                    <a16:rowId xmlns:a16="http://schemas.microsoft.com/office/drawing/2014/main" val="2522540008"/>
                  </a:ext>
                </a:extLst>
              </a:tr>
              <a:tr h="484033">
                <a:tc>
                  <a:txBody>
                    <a:bodyPr/>
                    <a:lstStyle/>
                    <a:p>
                      <a:pPr>
                        <a:lnSpc>
                          <a:spcPct val="150000"/>
                        </a:lnSpc>
                        <a:spcAft>
                          <a:spcPts val="800"/>
                        </a:spcAft>
                      </a:pPr>
                      <a:r>
                        <a:rPr lang="en-US" sz="1100">
                          <a:solidFill>
                            <a:schemeClr val="tx1">
                              <a:lumMod val="95000"/>
                              <a:lumOff val="5000"/>
                            </a:schemeClr>
                          </a:solidFill>
                          <a:effectLst/>
                        </a:rPr>
                        <a:t>Total Cash outflows</a:t>
                      </a:r>
                      <a:endParaRPr lang="en-GB" sz="1100">
                        <a:solidFill>
                          <a:schemeClr val="tx1">
                            <a:lumMod val="95000"/>
                            <a:lumOff val="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39586" marR="39586" marT="0" marB="0" anchor="b"/>
                </a:tc>
                <a:tc>
                  <a:txBody>
                    <a:bodyPr/>
                    <a:lstStyle/>
                    <a:p>
                      <a:pPr algn="r">
                        <a:lnSpc>
                          <a:spcPct val="150000"/>
                        </a:lnSpc>
                        <a:spcAft>
                          <a:spcPts val="800"/>
                        </a:spcAft>
                      </a:pPr>
                      <a:r>
                        <a:rPr lang="en-US" sz="1100">
                          <a:solidFill>
                            <a:schemeClr val="tx1">
                              <a:lumMod val="95000"/>
                              <a:lumOff val="5000"/>
                            </a:schemeClr>
                          </a:solidFill>
                          <a:effectLst/>
                        </a:rPr>
                        <a:t>82,500</a:t>
                      </a:r>
                      <a:endParaRPr lang="en-GB" sz="1100">
                        <a:solidFill>
                          <a:schemeClr val="tx1">
                            <a:lumMod val="95000"/>
                            <a:lumOff val="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39586" marR="39586" marT="0" marB="0" anchor="b"/>
                </a:tc>
                <a:tc>
                  <a:txBody>
                    <a:bodyPr/>
                    <a:lstStyle/>
                    <a:p>
                      <a:pPr algn="r">
                        <a:lnSpc>
                          <a:spcPct val="150000"/>
                        </a:lnSpc>
                        <a:spcAft>
                          <a:spcPts val="800"/>
                        </a:spcAft>
                      </a:pPr>
                      <a:r>
                        <a:rPr lang="en-US" sz="1100" dirty="0">
                          <a:solidFill>
                            <a:schemeClr val="tx1">
                              <a:lumMod val="95000"/>
                              <a:lumOff val="5000"/>
                            </a:schemeClr>
                          </a:solidFill>
                          <a:effectLst/>
                        </a:rPr>
                        <a:t>81,700</a:t>
                      </a:r>
                      <a:endParaRPr lang="en-GB" sz="1100" dirty="0">
                        <a:solidFill>
                          <a:schemeClr val="tx1">
                            <a:lumMod val="95000"/>
                            <a:lumOff val="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39586" marR="39586" marT="0" marB="0" anchor="b"/>
                </a:tc>
                <a:extLst>
                  <a:ext uri="{0D108BD9-81ED-4DB2-BD59-A6C34878D82A}">
                    <a16:rowId xmlns:a16="http://schemas.microsoft.com/office/drawing/2014/main" val="383008786"/>
                  </a:ext>
                </a:extLst>
              </a:tr>
              <a:tr h="228293">
                <a:tc>
                  <a:txBody>
                    <a:bodyPr/>
                    <a:lstStyle/>
                    <a:p>
                      <a:pPr>
                        <a:lnSpc>
                          <a:spcPct val="150000"/>
                        </a:lnSpc>
                        <a:spcAft>
                          <a:spcPts val="800"/>
                        </a:spcAft>
                      </a:pPr>
                      <a:r>
                        <a:rPr lang="en-US" sz="1100">
                          <a:solidFill>
                            <a:schemeClr val="tx1">
                              <a:lumMod val="95000"/>
                              <a:lumOff val="5000"/>
                            </a:schemeClr>
                          </a:solidFill>
                          <a:effectLst/>
                        </a:rPr>
                        <a:t> </a:t>
                      </a:r>
                      <a:endParaRPr lang="en-GB" sz="1100">
                        <a:solidFill>
                          <a:schemeClr val="tx1">
                            <a:lumMod val="95000"/>
                            <a:lumOff val="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39586" marR="39586" marT="0" marB="0" anchor="b"/>
                </a:tc>
                <a:tc>
                  <a:txBody>
                    <a:bodyPr/>
                    <a:lstStyle/>
                    <a:p>
                      <a:pPr>
                        <a:lnSpc>
                          <a:spcPct val="150000"/>
                        </a:lnSpc>
                        <a:spcAft>
                          <a:spcPts val="800"/>
                        </a:spcAft>
                      </a:pPr>
                      <a:r>
                        <a:rPr lang="en-US" sz="1100">
                          <a:solidFill>
                            <a:schemeClr val="tx1">
                              <a:lumMod val="95000"/>
                              <a:lumOff val="5000"/>
                            </a:schemeClr>
                          </a:solidFill>
                          <a:effectLst/>
                        </a:rPr>
                        <a:t> </a:t>
                      </a:r>
                      <a:endParaRPr lang="en-GB" sz="1100">
                        <a:solidFill>
                          <a:schemeClr val="tx1">
                            <a:lumMod val="95000"/>
                            <a:lumOff val="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39586" marR="39586" marT="0" marB="0" anchor="b"/>
                </a:tc>
                <a:tc>
                  <a:txBody>
                    <a:bodyPr/>
                    <a:lstStyle/>
                    <a:p>
                      <a:pPr>
                        <a:lnSpc>
                          <a:spcPct val="150000"/>
                        </a:lnSpc>
                        <a:spcAft>
                          <a:spcPts val="800"/>
                        </a:spcAft>
                      </a:pPr>
                      <a:r>
                        <a:rPr lang="en-US" sz="1100" dirty="0">
                          <a:solidFill>
                            <a:schemeClr val="tx1">
                              <a:lumMod val="95000"/>
                              <a:lumOff val="5000"/>
                            </a:schemeClr>
                          </a:solidFill>
                          <a:effectLst/>
                        </a:rPr>
                        <a:t> </a:t>
                      </a:r>
                      <a:endParaRPr lang="en-GB" sz="1100" dirty="0">
                        <a:solidFill>
                          <a:schemeClr val="tx1">
                            <a:lumMod val="95000"/>
                            <a:lumOff val="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39586" marR="39586" marT="0" marB="0" anchor="b"/>
                </a:tc>
                <a:extLst>
                  <a:ext uri="{0D108BD9-81ED-4DB2-BD59-A6C34878D82A}">
                    <a16:rowId xmlns:a16="http://schemas.microsoft.com/office/drawing/2014/main" val="2299236193"/>
                  </a:ext>
                </a:extLst>
              </a:tr>
              <a:tr h="484033">
                <a:tc>
                  <a:txBody>
                    <a:bodyPr/>
                    <a:lstStyle/>
                    <a:p>
                      <a:pPr>
                        <a:lnSpc>
                          <a:spcPct val="150000"/>
                        </a:lnSpc>
                        <a:spcAft>
                          <a:spcPts val="800"/>
                        </a:spcAft>
                      </a:pPr>
                      <a:r>
                        <a:rPr lang="en-US" sz="1100" dirty="0">
                          <a:solidFill>
                            <a:schemeClr val="tx1">
                              <a:lumMod val="95000"/>
                              <a:lumOff val="5000"/>
                            </a:schemeClr>
                          </a:solidFill>
                          <a:effectLst/>
                        </a:rPr>
                        <a:t>Cash Surplus/Deficit</a:t>
                      </a:r>
                      <a:endParaRPr lang="en-GB" sz="1100" dirty="0">
                        <a:solidFill>
                          <a:schemeClr val="tx1">
                            <a:lumMod val="95000"/>
                            <a:lumOff val="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39586" marR="39586" marT="0" marB="0" anchor="b"/>
                </a:tc>
                <a:tc>
                  <a:txBody>
                    <a:bodyPr/>
                    <a:lstStyle/>
                    <a:p>
                      <a:pPr algn="r">
                        <a:lnSpc>
                          <a:spcPct val="150000"/>
                        </a:lnSpc>
                        <a:spcAft>
                          <a:spcPts val="800"/>
                        </a:spcAft>
                      </a:pPr>
                      <a:r>
                        <a:rPr lang="en-US" sz="1100">
                          <a:solidFill>
                            <a:schemeClr val="tx1">
                              <a:lumMod val="95000"/>
                              <a:lumOff val="5000"/>
                            </a:schemeClr>
                          </a:solidFill>
                          <a:effectLst/>
                        </a:rPr>
                        <a:t>-15,500</a:t>
                      </a:r>
                      <a:endParaRPr lang="en-GB" sz="1100">
                        <a:solidFill>
                          <a:schemeClr val="tx1">
                            <a:lumMod val="95000"/>
                            <a:lumOff val="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39586" marR="39586" marT="0" marB="0" anchor="b"/>
                </a:tc>
                <a:tc>
                  <a:txBody>
                    <a:bodyPr/>
                    <a:lstStyle/>
                    <a:p>
                      <a:pPr algn="r">
                        <a:lnSpc>
                          <a:spcPct val="150000"/>
                        </a:lnSpc>
                        <a:spcAft>
                          <a:spcPts val="800"/>
                        </a:spcAft>
                      </a:pPr>
                      <a:r>
                        <a:rPr lang="en-US" sz="1100" dirty="0">
                          <a:solidFill>
                            <a:schemeClr val="tx1">
                              <a:lumMod val="95000"/>
                              <a:lumOff val="5000"/>
                            </a:schemeClr>
                          </a:solidFill>
                          <a:effectLst/>
                        </a:rPr>
                        <a:t>14,300</a:t>
                      </a:r>
                      <a:endParaRPr lang="en-GB" sz="1100" dirty="0">
                        <a:solidFill>
                          <a:schemeClr val="tx1">
                            <a:lumMod val="95000"/>
                            <a:lumOff val="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39586" marR="39586" marT="0" marB="0" anchor="b"/>
                </a:tc>
                <a:extLst>
                  <a:ext uri="{0D108BD9-81ED-4DB2-BD59-A6C34878D82A}">
                    <a16:rowId xmlns:a16="http://schemas.microsoft.com/office/drawing/2014/main" val="2899186276"/>
                  </a:ext>
                </a:extLst>
              </a:tr>
              <a:tr h="228293">
                <a:tc>
                  <a:txBody>
                    <a:bodyPr/>
                    <a:lstStyle/>
                    <a:p>
                      <a:pPr>
                        <a:lnSpc>
                          <a:spcPct val="150000"/>
                        </a:lnSpc>
                        <a:spcAft>
                          <a:spcPts val="800"/>
                        </a:spcAft>
                      </a:pPr>
                      <a:r>
                        <a:rPr lang="en-US" sz="1100">
                          <a:solidFill>
                            <a:schemeClr val="tx1">
                              <a:lumMod val="95000"/>
                              <a:lumOff val="5000"/>
                            </a:schemeClr>
                          </a:solidFill>
                          <a:effectLst/>
                        </a:rPr>
                        <a:t> </a:t>
                      </a:r>
                      <a:endParaRPr lang="en-GB" sz="1100">
                        <a:solidFill>
                          <a:schemeClr val="tx1">
                            <a:lumMod val="95000"/>
                            <a:lumOff val="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39586" marR="39586" marT="0" marB="0" anchor="b"/>
                </a:tc>
                <a:tc>
                  <a:txBody>
                    <a:bodyPr/>
                    <a:lstStyle/>
                    <a:p>
                      <a:pPr>
                        <a:lnSpc>
                          <a:spcPct val="150000"/>
                        </a:lnSpc>
                        <a:spcAft>
                          <a:spcPts val="800"/>
                        </a:spcAft>
                      </a:pPr>
                      <a:r>
                        <a:rPr lang="en-US" sz="1100">
                          <a:solidFill>
                            <a:schemeClr val="tx1">
                              <a:lumMod val="95000"/>
                              <a:lumOff val="5000"/>
                            </a:schemeClr>
                          </a:solidFill>
                          <a:effectLst/>
                        </a:rPr>
                        <a:t> </a:t>
                      </a:r>
                      <a:endParaRPr lang="en-GB" sz="1100">
                        <a:solidFill>
                          <a:schemeClr val="tx1">
                            <a:lumMod val="95000"/>
                            <a:lumOff val="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39586" marR="39586" marT="0" marB="0" anchor="b"/>
                </a:tc>
                <a:tc>
                  <a:txBody>
                    <a:bodyPr/>
                    <a:lstStyle/>
                    <a:p>
                      <a:pPr>
                        <a:lnSpc>
                          <a:spcPct val="150000"/>
                        </a:lnSpc>
                        <a:spcAft>
                          <a:spcPts val="800"/>
                        </a:spcAft>
                      </a:pPr>
                      <a:r>
                        <a:rPr lang="en-US" sz="1100" dirty="0">
                          <a:solidFill>
                            <a:schemeClr val="tx1">
                              <a:lumMod val="95000"/>
                              <a:lumOff val="5000"/>
                            </a:schemeClr>
                          </a:solidFill>
                          <a:effectLst/>
                        </a:rPr>
                        <a:t> </a:t>
                      </a:r>
                      <a:endParaRPr lang="en-GB" sz="1100" dirty="0">
                        <a:solidFill>
                          <a:schemeClr val="tx1">
                            <a:lumMod val="95000"/>
                            <a:lumOff val="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39586" marR="39586" marT="0" marB="0" anchor="b"/>
                </a:tc>
                <a:extLst>
                  <a:ext uri="{0D108BD9-81ED-4DB2-BD59-A6C34878D82A}">
                    <a16:rowId xmlns:a16="http://schemas.microsoft.com/office/drawing/2014/main" val="3536972181"/>
                  </a:ext>
                </a:extLst>
              </a:tr>
              <a:tr h="484033">
                <a:tc>
                  <a:txBody>
                    <a:bodyPr/>
                    <a:lstStyle/>
                    <a:p>
                      <a:pPr>
                        <a:lnSpc>
                          <a:spcPct val="150000"/>
                        </a:lnSpc>
                        <a:spcAft>
                          <a:spcPts val="800"/>
                        </a:spcAft>
                      </a:pPr>
                      <a:r>
                        <a:rPr lang="en-US" sz="1100">
                          <a:solidFill>
                            <a:schemeClr val="tx1">
                              <a:lumMod val="95000"/>
                              <a:lumOff val="5000"/>
                            </a:schemeClr>
                          </a:solidFill>
                          <a:effectLst/>
                        </a:rPr>
                        <a:t>Closing balance at the end of period</a:t>
                      </a:r>
                      <a:endParaRPr lang="en-GB" sz="1100">
                        <a:solidFill>
                          <a:schemeClr val="tx1">
                            <a:lumMod val="95000"/>
                            <a:lumOff val="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39586" marR="39586" marT="0" marB="0" anchor="b"/>
                </a:tc>
                <a:tc>
                  <a:txBody>
                    <a:bodyPr/>
                    <a:lstStyle/>
                    <a:p>
                      <a:pPr algn="r">
                        <a:lnSpc>
                          <a:spcPct val="150000"/>
                        </a:lnSpc>
                        <a:spcAft>
                          <a:spcPts val="800"/>
                        </a:spcAft>
                      </a:pPr>
                      <a:r>
                        <a:rPr lang="en-US" sz="1100">
                          <a:solidFill>
                            <a:schemeClr val="tx1">
                              <a:lumMod val="95000"/>
                              <a:lumOff val="5000"/>
                            </a:schemeClr>
                          </a:solidFill>
                          <a:effectLst/>
                        </a:rPr>
                        <a:t>9,500</a:t>
                      </a:r>
                      <a:endParaRPr lang="en-GB" sz="1100">
                        <a:solidFill>
                          <a:schemeClr val="tx1">
                            <a:lumMod val="95000"/>
                            <a:lumOff val="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39586" marR="39586" marT="0" marB="0" anchor="b"/>
                </a:tc>
                <a:tc>
                  <a:txBody>
                    <a:bodyPr/>
                    <a:lstStyle/>
                    <a:p>
                      <a:pPr algn="r">
                        <a:lnSpc>
                          <a:spcPct val="150000"/>
                        </a:lnSpc>
                        <a:spcAft>
                          <a:spcPts val="800"/>
                        </a:spcAft>
                      </a:pPr>
                      <a:r>
                        <a:rPr lang="en-US" sz="1100" dirty="0">
                          <a:solidFill>
                            <a:schemeClr val="tx1">
                              <a:lumMod val="95000"/>
                              <a:lumOff val="5000"/>
                            </a:schemeClr>
                          </a:solidFill>
                          <a:effectLst/>
                        </a:rPr>
                        <a:t>23,800</a:t>
                      </a:r>
                      <a:endParaRPr lang="en-GB" sz="1100" dirty="0">
                        <a:solidFill>
                          <a:schemeClr val="tx1">
                            <a:lumMod val="95000"/>
                            <a:lumOff val="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39586" marR="39586" marT="0" marB="0" anchor="b"/>
                </a:tc>
                <a:extLst>
                  <a:ext uri="{0D108BD9-81ED-4DB2-BD59-A6C34878D82A}">
                    <a16:rowId xmlns:a16="http://schemas.microsoft.com/office/drawing/2014/main" val="3515985161"/>
                  </a:ext>
                </a:extLst>
              </a:tr>
            </a:tbl>
          </a:graphicData>
        </a:graphic>
      </p:graphicFrame>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Content Placeholder 2" descr="Stack of hardcover books without spine titles">
            <a:extLst>
              <a:ext uri="{FF2B5EF4-FFF2-40B4-BE49-F238E27FC236}">
                <a16:creationId xmlns:a16="http://schemas.microsoft.com/office/drawing/2014/main" id="{D1EFFEB6-41B0-469D-85FD-7231EDBACB21}"/>
              </a:ext>
            </a:extLst>
          </p:cNvPr>
          <p:cNvPicPr>
            <a:picLocks noChangeAspect="1"/>
          </p:cNvPicPr>
          <p:nvPr/>
        </p:nvPicPr>
        <p:blipFill rotWithShape="1">
          <a:blip r:embed="rId3">
            <a:extLst>
              <a:ext uri="{28A0092B-C50C-407E-A947-70E740481C1C}">
                <a14:useLocalDpi xmlns:a14="http://schemas.microsoft.com/office/drawing/2010/main" val="0"/>
              </a:ext>
            </a:extLst>
          </a:blip>
          <a:srcRect l="11333"/>
          <a:stretch/>
        </p:blipFill>
        <p:spPr>
          <a:xfrm>
            <a:off x="-59111" y="188640"/>
            <a:ext cx="9143979" cy="6857990"/>
          </a:xfrm>
          <a:prstGeom prst="rect">
            <a:avLst/>
          </a:prstGeom>
        </p:spPr>
      </p:pic>
      <p:sp>
        <p:nvSpPr>
          <p:cNvPr id="73" name="Freeform 5">
            <a:extLst>
              <a:ext uri="{FF2B5EF4-FFF2-40B4-BE49-F238E27FC236}">
                <a16:creationId xmlns:a16="http://schemas.microsoft.com/office/drawing/2014/main" id="{3CD9DF72-87A3-404E-A828-84CBF11A83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flipH="1">
            <a:off x="0" y="998175"/>
            <a:ext cx="4512879" cy="5859825"/>
          </a:xfrm>
          <a:custGeom>
            <a:avLst/>
            <a:gdLst>
              <a:gd name="T0" fmla="*/ 1333 w 1333"/>
              <a:gd name="T1" fmla="*/ 1031 h 1298"/>
              <a:gd name="T2" fmla="*/ 1333 w 1333"/>
              <a:gd name="T3" fmla="*/ 380 h 1298"/>
              <a:gd name="T4" fmla="*/ 706 w 1333"/>
              <a:gd name="T5" fmla="*/ 0 h 1298"/>
              <a:gd name="T6" fmla="*/ 0 w 1333"/>
              <a:gd name="T7" fmla="*/ 706 h 1298"/>
              <a:gd name="T8" fmla="*/ 323 w 1333"/>
              <a:gd name="T9" fmla="*/ 1298 h 1298"/>
              <a:gd name="T10" fmla="*/ 1090 w 1333"/>
              <a:gd name="T11" fmla="*/ 1298 h 1298"/>
              <a:gd name="T12" fmla="*/ 1333 w 1333"/>
              <a:gd name="T13" fmla="*/ 1031 h 1298"/>
            </a:gdLst>
            <a:ahLst/>
            <a:cxnLst>
              <a:cxn ang="0">
                <a:pos x="T0" y="T1"/>
              </a:cxn>
              <a:cxn ang="0">
                <a:pos x="T2" y="T3"/>
              </a:cxn>
              <a:cxn ang="0">
                <a:pos x="T4" y="T5"/>
              </a:cxn>
              <a:cxn ang="0">
                <a:pos x="T6" y="T7"/>
              </a:cxn>
              <a:cxn ang="0">
                <a:pos x="T8" y="T9"/>
              </a:cxn>
              <a:cxn ang="0">
                <a:pos x="T10" y="T11"/>
              </a:cxn>
              <a:cxn ang="0">
                <a:pos x="T12" y="T13"/>
              </a:cxn>
            </a:cxnLst>
            <a:rect l="0" t="0" r="r" b="b"/>
            <a:pathLst>
              <a:path w="1333" h="1298">
                <a:moveTo>
                  <a:pt x="1333" y="1031"/>
                </a:moveTo>
                <a:cubicBezTo>
                  <a:pt x="1333" y="380"/>
                  <a:pt x="1333" y="380"/>
                  <a:pt x="1333" y="380"/>
                </a:cubicBezTo>
                <a:cubicBezTo>
                  <a:pt x="1215" y="154"/>
                  <a:pt x="979" y="0"/>
                  <a:pt x="706" y="0"/>
                </a:cubicBezTo>
                <a:cubicBezTo>
                  <a:pt x="317" y="0"/>
                  <a:pt x="0" y="316"/>
                  <a:pt x="0" y="706"/>
                </a:cubicBezTo>
                <a:cubicBezTo>
                  <a:pt x="0" y="954"/>
                  <a:pt x="129" y="1172"/>
                  <a:pt x="323" y="1298"/>
                </a:cubicBezTo>
                <a:cubicBezTo>
                  <a:pt x="1090" y="1298"/>
                  <a:pt x="1090" y="1298"/>
                  <a:pt x="1090" y="1298"/>
                </a:cubicBezTo>
                <a:cubicBezTo>
                  <a:pt x="1193" y="1232"/>
                  <a:pt x="1276" y="1140"/>
                  <a:pt x="1333" y="1031"/>
                </a:cubicBezTo>
                <a:close/>
              </a:path>
            </a:pathLst>
          </a:custGeom>
          <a:solidFill>
            <a:schemeClr val="bg1">
              <a:alpha val="75000"/>
            </a:schemeClr>
          </a:solidFill>
          <a:ln w="50800" cap="sq" cmpd="dbl">
            <a:noFill/>
            <a:miter lim="800000"/>
          </a:ln>
          <a:effec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sp>
        <p:nvSpPr>
          <p:cNvPr id="19458" name="Rectangle 2">
            <a:extLst>
              <a:ext uri="{FF2B5EF4-FFF2-40B4-BE49-F238E27FC236}">
                <a16:creationId xmlns:a16="http://schemas.microsoft.com/office/drawing/2014/main" id="{15C42E2D-C1F0-4C0B-A4BF-EE3447089A43}"/>
              </a:ext>
            </a:extLst>
          </p:cNvPr>
          <p:cNvSpPr>
            <a:spLocks noGrp="1"/>
          </p:cNvSpPr>
          <p:nvPr>
            <p:ph type="title"/>
          </p:nvPr>
        </p:nvSpPr>
        <p:spPr>
          <a:xfrm>
            <a:off x="-350316" y="2852936"/>
            <a:ext cx="4981439" cy="2592288"/>
          </a:xfrm>
        </p:spPr>
        <p:txBody>
          <a:bodyPr>
            <a:normAutofit/>
          </a:bodyPr>
          <a:lstStyle/>
          <a:p>
            <a:pPr algn="ctr" eaLnBrk="1" hangingPunct="1"/>
            <a:r>
              <a:rPr lang="en-GB" altLang="en-US" sz="3100" b="1" i="1" dirty="0"/>
              <a:t>References</a:t>
            </a:r>
            <a:endParaRPr lang="en-GB" altLang="en-US" sz="3100" i="1" dirty="0"/>
          </a:p>
        </p:txBody>
      </p:sp>
      <p:cxnSp>
        <p:nvCxnSpPr>
          <p:cNvPr id="75" name="Straight Connector 74">
            <a:extLst>
              <a:ext uri="{FF2B5EF4-FFF2-40B4-BE49-F238E27FC236}">
                <a16:creationId xmlns:a16="http://schemas.microsoft.com/office/drawing/2014/main" id="{20E3A342-4D61-4E3F-AF90-1AB42AEB96C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715288" y="3337139"/>
            <a:ext cx="701565" cy="0"/>
          </a:xfrm>
          <a:prstGeom prst="line">
            <a:avLst/>
          </a:prstGeom>
          <a:ln w="25400" cap="sq">
            <a:solidFill>
              <a:schemeClr val="tx1">
                <a:lumMod val="85000"/>
                <a:lumOff val="15000"/>
              </a:schemeClr>
            </a:soli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27737586"/>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F496CB"/>
      </a:accent1>
      <a:accent2>
        <a:srgbClr val="BC356F"/>
      </a:accent2>
      <a:accent3>
        <a:srgbClr val="E65331"/>
      </a:accent3>
      <a:accent4>
        <a:srgbClr val="F27E19"/>
      </a:accent4>
      <a:accent5>
        <a:srgbClr val="F2AC19"/>
      </a:accent5>
      <a:accent6>
        <a:srgbClr val="BC80E0"/>
      </a:accent6>
      <a:hlink>
        <a:srgbClr val="EF5285"/>
      </a:hlink>
      <a:folHlink>
        <a:srgbClr val="F77F90"/>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23659B44-6E34-4CE8-8F0D-387DA799682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5.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1394</TotalTime>
  <Words>2677</Words>
  <Application>Microsoft Office PowerPoint</Application>
  <PresentationFormat>On-screen Show (4:3)</PresentationFormat>
  <Paragraphs>169</Paragraphs>
  <Slides>12</Slides>
  <Notes>11</Notes>
  <HiddenSlides>0</HiddenSlides>
  <MMClips>0</MMClips>
  <ScaleCrop>false</ScaleCrop>
  <HeadingPairs>
    <vt:vector size="4" baseType="variant">
      <vt:variant>
        <vt:lpstr>Theme</vt:lpstr>
      </vt:variant>
      <vt:variant>
        <vt:i4>3</vt:i4>
      </vt:variant>
      <vt:variant>
        <vt:lpstr>Slide Titles</vt:lpstr>
      </vt:variant>
      <vt:variant>
        <vt:i4>12</vt:i4>
      </vt:variant>
    </vt:vector>
  </HeadingPairs>
  <TitlesOfParts>
    <vt:vector size="15" baseType="lpstr">
      <vt:lpstr>Facet</vt:lpstr>
      <vt:lpstr>Office Theme</vt:lpstr>
      <vt:lpstr>1_Office Theme</vt:lpstr>
      <vt:lpstr>BUSINESS PLAN</vt:lpstr>
      <vt:lpstr>Executive Summary</vt:lpstr>
      <vt:lpstr>Business / Company Overview</vt:lpstr>
      <vt:lpstr>Products and Services</vt:lpstr>
      <vt:lpstr>Market audit-Competitor’s Analysis</vt:lpstr>
      <vt:lpstr> Market Audit-SWOT Analysis </vt:lpstr>
      <vt:lpstr>Market Audit-PESTLE Analysis</vt:lpstr>
      <vt:lpstr>Target Market</vt:lpstr>
      <vt:lpstr>Marketing and Sales Plan</vt:lpstr>
      <vt:lpstr>Management Team</vt:lpstr>
      <vt:lpstr>Financial plan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Psychological Contract</dc:title>
  <dc:creator>MARY</dc:creator>
  <cp:lastModifiedBy>cosmina barbu</cp:lastModifiedBy>
  <cp:revision>93</cp:revision>
  <cp:lastPrinted>2018-03-20T16:28:46Z</cp:lastPrinted>
  <dcterms:created xsi:type="dcterms:W3CDTF">2004-11-12T17:24:38Z</dcterms:created>
  <dcterms:modified xsi:type="dcterms:W3CDTF">2022-04-14T01:43:19Z</dcterms:modified>
</cp:coreProperties>
</file>