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5" r:id="rId3"/>
    <p:sldId id="259"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4BEA43-A1F0-226A-8A04-CF3956D29157}" v="635" dt="2024-03-15T17:17:58.259"/>
    <p1510:client id="{C8DDB2D2-1CA1-7BAE-C01C-2E45EA2AF59B}" v="2913" dt="2024-03-15T14:01:02.839"/>
    <p1510:client id="{FA61E34B-6AAC-668B-F24C-289FF034B778}" v="350" dt="2024-03-15T21:18:00.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206862-D03C-413E-8F54-009C8BE7B98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BF33443-ABB8-44AE-8DBB-AEDFBEF00140}">
      <dgm:prSet/>
      <dgm:spPr/>
      <dgm:t>
        <a:bodyPr/>
        <a:lstStyle/>
        <a:p>
          <a:r>
            <a:rPr lang="en-US" b="1"/>
            <a:t>Boeing Company in Brief</a:t>
          </a:r>
          <a:endParaRPr lang="en-US"/>
        </a:p>
      </dgm:t>
    </dgm:pt>
    <dgm:pt modelId="{7F5D8F00-E2AF-4990-9AE6-9B288F79E42A}" type="parTrans" cxnId="{A5D23FBF-4BE4-4EFC-A10E-424D864879D0}">
      <dgm:prSet/>
      <dgm:spPr/>
      <dgm:t>
        <a:bodyPr/>
        <a:lstStyle/>
        <a:p>
          <a:endParaRPr lang="en-US"/>
        </a:p>
      </dgm:t>
    </dgm:pt>
    <dgm:pt modelId="{9C57278D-AFE7-4713-8C9B-EF0FCFEFA19C}" type="sibTrans" cxnId="{A5D23FBF-4BE4-4EFC-A10E-424D864879D0}">
      <dgm:prSet/>
      <dgm:spPr/>
      <dgm:t>
        <a:bodyPr/>
        <a:lstStyle/>
        <a:p>
          <a:endParaRPr lang="en-US"/>
        </a:p>
      </dgm:t>
    </dgm:pt>
    <dgm:pt modelId="{10C491FD-818F-4C57-9F3B-93E6D7558D86}">
      <dgm:prSet/>
      <dgm:spPr/>
      <dgm:t>
        <a:bodyPr/>
        <a:lstStyle/>
        <a:p>
          <a:r>
            <a:rPr lang="en-US" b="1"/>
            <a:t>The location of the company is in Arlington, Virginia;</a:t>
          </a:r>
          <a:endParaRPr lang="en-US"/>
        </a:p>
      </dgm:t>
    </dgm:pt>
    <dgm:pt modelId="{13E5E2A2-D3B0-4866-BF17-29A1D7ABB672}" type="parTrans" cxnId="{972BC220-8DF6-4EEE-9243-B7E8533E7DB9}">
      <dgm:prSet/>
      <dgm:spPr/>
      <dgm:t>
        <a:bodyPr/>
        <a:lstStyle/>
        <a:p>
          <a:endParaRPr lang="en-US"/>
        </a:p>
      </dgm:t>
    </dgm:pt>
    <dgm:pt modelId="{78CED35E-772E-4CEB-A85B-061CE791D7DD}" type="sibTrans" cxnId="{972BC220-8DF6-4EEE-9243-B7E8533E7DB9}">
      <dgm:prSet/>
      <dgm:spPr/>
      <dgm:t>
        <a:bodyPr/>
        <a:lstStyle/>
        <a:p>
          <a:endParaRPr lang="en-US"/>
        </a:p>
      </dgm:t>
    </dgm:pt>
    <dgm:pt modelId="{003A6920-6D5D-4C42-B4F8-EB0DF0357E72}">
      <dgm:prSet/>
      <dgm:spPr/>
      <dgm:t>
        <a:bodyPr/>
        <a:lstStyle/>
        <a:p>
          <a:r>
            <a:rPr lang="en-US" b="1"/>
            <a:t>Have been created between 1917- 1961;</a:t>
          </a:r>
          <a:endParaRPr lang="en-US"/>
        </a:p>
      </dgm:t>
    </dgm:pt>
    <dgm:pt modelId="{1B914765-1C79-47FE-9B5F-3E598D21FC65}" type="parTrans" cxnId="{4814999E-8A7D-4B45-AF49-1AC1787C2BE6}">
      <dgm:prSet/>
      <dgm:spPr/>
      <dgm:t>
        <a:bodyPr/>
        <a:lstStyle/>
        <a:p>
          <a:endParaRPr lang="en-US"/>
        </a:p>
      </dgm:t>
    </dgm:pt>
    <dgm:pt modelId="{F9D43CF6-3AD5-4DF6-8336-03C226133B01}" type="sibTrans" cxnId="{4814999E-8A7D-4B45-AF49-1AC1787C2BE6}">
      <dgm:prSet/>
      <dgm:spPr/>
      <dgm:t>
        <a:bodyPr/>
        <a:lstStyle/>
        <a:p>
          <a:endParaRPr lang="en-US"/>
        </a:p>
      </dgm:t>
    </dgm:pt>
    <dgm:pt modelId="{824A9AA4-D520-4F1C-A6BE-31CEA0BAE4C5}">
      <dgm:prSet/>
      <dgm:spPr/>
      <dgm:t>
        <a:bodyPr/>
        <a:lstStyle/>
        <a:p>
          <a:r>
            <a:rPr lang="en-US" b="1"/>
            <a:t>Created commercial airplanes;</a:t>
          </a:r>
          <a:endParaRPr lang="en-US"/>
        </a:p>
      </dgm:t>
    </dgm:pt>
    <dgm:pt modelId="{68E14A19-7742-4FB0-BC37-2CCF89CFFAA8}" type="parTrans" cxnId="{34D6ABC4-5379-4C28-99B5-BE6F7C75AE5B}">
      <dgm:prSet/>
      <dgm:spPr/>
      <dgm:t>
        <a:bodyPr/>
        <a:lstStyle/>
        <a:p>
          <a:endParaRPr lang="en-US"/>
        </a:p>
      </dgm:t>
    </dgm:pt>
    <dgm:pt modelId="{E015B263-9745-44EF-80A8-E77628F3D7BA}" type="sibTrans" cxnId="{34D6ABC4-5379-4C28-99B5-BE6F7C75AE5B}">
      <dgm:prSet/>
      <dgm:spPr/>
      <dgm:t>
        <a:bodyPr/>
        <a:lstStyle/>
        <a:p>
          <a:endParaRPr lang="en-US"/>
        </a:p>
      </dgm:t>
    </dgm:pt>
    <dgm:pt modelId="{FC49DB6B-51CC-41D8-B44D-96D0D8FAEDD4}">
      <dgm:prSet/>
      <dgm:spPr/>
      <dgm:t>
        <a:bodyPr/>
        <a:lstStyle/>
        <a:p>
          <a:r>
            <a:rPr lang="en-US" b="1"/>
            <a:t>It is American Company operate more than 150 countries;</a:t>
          </a:r>
          <a:endParaRPr lang="en-US"/>
        </a:p>
      </dgm:t>
    </dgm:pt>
    <dgm:pt modelId="{C6866AB6-63ED-424D-80FC-613E2A472050}" type="parTrans" cxnId="{B9C2EDEF-DD2A-4E43-B254-E27EC67A9C6F}">
      <dgm:prSet/>
      <dgm:spPr/>
      <dgm:t>
        <a:bodyPr/>
        <a:lstStyle/>
        <a:p>
          <a:endParaRPr lang="en-US"/>
        </a:p>
      </dgm:t>
    </dgm:pt>
    <dgm:pt modelId="{832D446B-C693-4F41-B4A3-9526CAD383DC}" type="sibTrans" cxnId="{B9C2EDEF-DD2A-4E43-B254-E27EC67A9C6F}">
      <dgm:prSet/>
      <dgm:spPr/>
      <dgm:t>
        <a:bodyPr/>
        <a:lstStyle/>
        <a:p>
          <a:endParaRPr lang="en-US"/>
        </a:p>
      </dgm:t>
    </dgm:pt>
    <dgm:pt modelId="{E590011F-535A-4F62-AB00-437124A455D8}">
      <dgm:prSet/>
      <dgm:spPr/>
      <dgm:t>
        <a:bodyPr/>
        <a:lstStyle/>
        <a:p>
          <a:r>
            <a:rPr lang="en-US" b="1"/>
            <a:t>Community influence, supportability and influence;</a:t>
          </a:r>
          <a:endParaRPr lang="en-US"/>
        </a:p>
      </dgm:t>
    </dgm:pt>
    <dgm:pt modelId="{98FA9AC4-466D-4479-8D0A-3573A8A82B22}" type="parTrans" cxnId="{8AFDDFE0-FBCC-481F-90DD-507F52E4144C}">
      <dgm:prSet/>
      <dgm:spPr/>
      <dgm:t>
        <a:bodyPr/>
        <a:lstStyle/>
        <a:p>
          <a:endParaRPr lang="en-US"/>
        </a:p>
      </dgm:t>
    </dgm:pt>
    <dgm:pt modelId="{30458E09-749D-451E-80AB-AF93E3DFF61E}" type="sibTrans" cxnId="{8AFDDFE0-FBCC-481F-90DD-507F52E4144C}">
      <dgm:prSet/>
      <dgm:spPr/>
      <dgm:t>
        <a:bodyPr/>
        <a:lstStyle/>
        <a:p>
          <a:endParaRPr lang="en-US"/>
        </a:p>
      </dgm:t>
    </dgm:pt>
    <dgm:pt modelId="{F87F21A4-2EB9-4B50-B1E2-1A7BA99A317A}">
      <dgm:prSet/>
      <dgm:spPr/>
      <dgm:t>
        <a:bodyPr/>
        <a:lstStyle/>
        <a:p>
          <a:r>
            <a:rPr lang="en-US" b="1"/>
            <a:t>The company surround values of quality and security.</a:t>
          </a:r>
          <a:endParaRPr lang="en-US"/>
        </a:p>
      </dgm:t>
    </dgm:pt>
    <dgm:pt modelId="{F5C5DF8C-91B6-46F9-AAA2-639A004ECB1B}" type="parTrans" cxnId="{E5A77013-3E3B-42FF-8A98-35C62AD0F6F5}">
      <dgm:prSet/>
      <dgm:spPr/>
      <dgm:t>
        <a:bodyPr/>
        <a:lstStyle/>
        <a:p>
          <a:endParaRPr lang="en-US"/>
        </a:p>
      </dgm:t>
    </dgm:pt>
    <dgm:pt modelId="{75658586-54EA-4ADA-8C01-5DE426DF5619}" type="sibTrans" cxnId="{E5A77013-3E3B-42FF-8A98-35C62AD0F6F5}">
      <dgm:prSet/>
      <dgm:spPr/>
      <dgm:t>
        <a:bodyPr/>
        <a:lstStyle/>
        <a:p>
          <a:endParaRPr lang="en-US"/>
        </a:p>
      </dgm:t>
    </dgm:pt>
    <dgm:pt modelId="{FF897080-2F64-4044-A630-B85563E480C8}" type="pres">
      <dgm:prSet presAssocID="{37206862-D03C-413E-8F54-009C8BE7B989}" presName="diagram" presStyleCnt="0">
        <dgm:presLayoutVars>
          <dgm:dir/>
          <dgm:resizeHandles val="exact"/>
        </dgm:presLayoutVars>
      </dgm:prSet>
      <dgm:spPr/>
    </dgm:pt>
    <dgm:pt modelId="{EC95E3F1-0D99-4983-B62E-30F116FADE4B}" type="pres">
      <dgm:prSet presAssocID="{2BF33443-ABB8-44AE-8DBB-AEDFBEF00140}" presName="node" presStyleLbl="node1" presStyleIdx="0" presStyleCnt="1">
        <dgm:presLayoutVars>
          <dgm:bulletEnabled val="1"/>
        </dgm:presLayoutVars>
      </dgm:prSet>
      <dgm:spPr/>
    </dgm:pt>
  </dgm:ptLst>
  <dgm:cxnLst>
    <dgm:cxn modelId="{CD99F90C-B318-43BD-BE0D-9948E289FC3B}" type="presOf" srcId="{37206862-D03C-413E-8F54-009C8BE7B989}" destId="{FF897080-2F64-4044-A630-B85563E480C8}" srcOrd="0" destOrd="0" presId="urn:microsoft.com/office/officeart/2005/8/layout/default"/>
    <dgm:cxn modelId="{E5A77013-3E3B-42FF-8A98-35C62AD0F6F5}" srcId="{2BF33443-ABB8-44AE-8DBB-AEDFBEF00140}" destId="{F87F21A4-2EB9-4B50-B1E2-1A7BA99A317A}" srcOrd="5" destOrd="0" parTransId="{F5C5DF8C-91B6-46F9-AAA2-639A004ECB1B}" sibTransId="{75658586-54EA-4ADA-8C01-5DE426DF5619}"/>
    <dgm:cxn modelId="{972BC220-8DF6-4EEE-9243-B7E8533E7DB9}" srcId="{2BF33443-ABB8-44AE-8DBB-AEDFBEF00140}" destId="{10C491FD-818F-4C57-9F3B-93E6D7558D86}" srcOrd="0" destOrd="0" parTransId="{13E5E2A2-D3B0-4866-BF17-29A1D7ABB672}" sibTransId="{78CED35E-772E-4CEB-A85B-061CE791D7DD}"/>
    <dgm:cxn modelId="{81536124-54D1-4F49-BC8B-FF6A2437EBC6}" type="presOf" srcId="{FC49DB6B-51CC-41D8-B44D-96D0D8FAEDD4}" destId="{EC95E3F1-0D99-4983-B62E-30F116FADE4B}" srcOrd="0" destOrd="4" presId="urn:microsoft.com/office/officeart/2005/8/layout/default"/>
    <dgm:cxn modelId="{E609443C-D050-4693-BD10-AE7E6FDEE4F4}" type="presOf" srcId="{F87F21A4-2EB9-4B50-B1E2-1A7BA99A317A}" destId="{EC95E3F1-0D99-4983-B62E-30F116FADE4B}" srcOrd="0" destOrd="6" presId="urn:microsoft.com/office/officeart/2005/8/layout/default"/>
    <dgm:cxn modelId="{5AE2DE82-3D6F-4AED-861A-0FA87A036F9B}" type="presOf" srcId="{824A9AA4-D520-4F1C-A6BE-31CEA0BAE4C5}" destId="{EC95E3F1-0D99-4983-B62E-30F116FADE4B}" srcOrd="0" destOrd="3" presId="urn:microsoft.com/office/officeart/2005/8/layout/default"/>
    <dgm:cxn modelId="{9A7D4C87-21A2-4222-B89C-52BC7001DB4A}" type="presOf" srcId="{003A6920-6D5D-4C42-B4F8-EB0DF0357E72}" destId="{EC95E3F1-0D99-4983-B62E-30F116FADE4B}" srcOrd="0" destOrd="2" presId="urn:microsoft.com/office/officeart/2005/8/layout/default"/>
    <dgm:cxn modelId="{4814999E-8A7D-4B45-AF49-1AC1787C2BE6}" srcId="{2BF33443-ABB8-44AE-8DBB-AEDFBEF00140}" destId="{003A6920-6D5D-4C42-B4F8-EB0DF0357E72}" srcOrd="1" destOrd="0" parTransId="{1B914765-1C79-47FE-9B5F-3E598D21FC65}" sibTransId="{F9D43CF6-3AD5-4DF6-8336-03C226133B01}"/>
    <dgm:cxn modelId="{5D503CB1-3CC1-4186-A5B6-E8D2B7F027F5}" type="presOf" srcId="{10C491FD-818F-4C57-9F3B-93E6D7558D86}" destId="{EC95E3F1-0D99-4983-B62E-30F116FADE4B}" srcOrd="0" destOrd="1" presId="urn:microsoft.com/office/officeart/2005/8/layout/default"/>
    <dgm:cxn modelId="{A5D23FBF-4BE4-4EFC-A10E-424D864879D0}" srcId="{37206862-D03C-413E-8F54-009C8BE7B989}" destId="{2BF33443-ABB8-44AE-8DBB-AEDFBEF00140}" srcOrd="0" destOrd="0" parTransId="{7F5D8F00-E2AF-4990-9AE6-9B288F79E42A}" sibTransId="{9C57278D-AFE7-4713-8C9B-EF0FCFEFA19C}"/>
    <dgm:cxn modelId="{34D6ABC4-5379-4C28-99B5-BE6F7C75AE5B}" srcId="{2BF33443-ABB8-44AE-8DBB-AEDFBEF00140}" destId="{824A9AA4-D520-4F1C-A6BE-31CEA0BAE4C5}" srcOrd="2" destOrd="0" parTransId="{68E14A19-7742-4FB0-BC37-2CCF89CFFAA8}" sibTransId="{E015B263-9745-44EF-80A8-E77628F3D7BA}"/>
    <dgm:cxn modelId="{6985FCCB-1C23-44B6-B1C3-E324B35AB86B}" type="presOf" srcId="{E590011F-535A-4F62-AB00-437124A455D8}" destId="{EC95E3F1-0D99-4983-B62E-30F116FADE4B}" srcOrd="0" destOrd="5" presId="urn:microsoft.com/office/officeart/2005/8/layout/default"/>
    <dgm:cxn modelId="{8AFDDFE0-FBCC-481F-90DD-507F52E4144C}" srcId="{2BF33443-ABB8-44AE-8DBB-AEDFBEF00140}" destId="{E590011F-535A-4F62-AB00-437124A455D8}" srcOrd="4" destOrd="0" parTransId="{98FA9AC4-466D-4479-8D0A-3573A8A82B22}" sibTransId="{30458E09-749D-451E-80AB-AF93E3DFF61E}"/>
    <dgm:cxn modelId="{B9C2EDEF-DD2A-4E43-B254-E27EC67A9C6F}" srcId="{2BF33443-ABB8-44AE-8DBB-AEDFBEF00140}" destId="{FC49DB6B-51CC-41D8-B44D-96D0D8FAEDD4}" srcOrd="3" destOrd="0" parTransId="{C6866AB6-63ED-424D-80FC-613E2A472050}" sibTransId="{832D446B-C693-4F41-B4A3-9526CAD383DC}"/>
    <dgm:cxn modelId="{1F51D4F7-62EF-4078-A769-B1CF54AD848D}" type="presOf" srcId="{2BF33443-ABB8-44AE-8DBB-AEDFBEF00140}" destId="{EC95E3F1-0D99-4983-B62E-30F116FADE4B}" srcOrd="0" destOrd="0" presId="urn:microsoft.com/office/officeart/2005/8/layout/default"/>
    <dgm:cxn modelId="{CBAE6E3E-85E6-49AC-8E1F-BA3A4ADA6E5D}" type="presParOf" srcId="{FF897080-2F64-4044-A630-B85563E480C8}" destId="{EC95E3F1-0D99-4983-B62E-30F116FADE4B}"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5E3F1-0D99-4983-B62E-30F116FADE4B}">
      <dsp:nvSpPr>
        <dsp:cNvPr id="0" name=""/>
        <dsp:cNvSpPr/>
      </dsp:nvSpPr>
      <dsp:spPr>
        <a:xfrm>
          <a:off x="0" y="344424"/>
          <a:ext cx="5913744" cy="3548246"/>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Boeing Company in Brief</a:t>
          </a:r>
          <a:endParaRPr lang="en-US" sz="2400" kern="1200"/>
        </a:p>
        <a:p>
          <a:pPr marL="171450" lvl="1" indent="-171450" algn="l" defTabSz="844550">
            <a:lnSpc>
              <a:spcPct val="90000"/>
            </a:lnSpc>
            <a:spcBef>
              <a:spcPct val="0"/>
            </a:spcBef>
            <a:spcAft>
              <a:spcPct val="15000"/>
            </a:spcAft>
            <a:buChar char="•"/>
          </a:pPr>
          <a:r>
            <a:rPr lang="en-US" sz="1900" b="1" kern="1200"/>
            <a:t>The location of the company is in Arlington, Virginia;</a:t>
          </a:r>
          <a:endParaRPr lang="en-US" sz="1900" kern="1200"/>
        </a:p>
        <a:p>
          <a:pPr marL="171450" lvl="1" indent="-171450" algn="l" defTabSz="844550">
            <a:lnSpc>
              <a:spcPct val="90000"/>
            </a:lnSpc>
            <a:spcBef>
              <a:spcPct val="0"/>
            </a:spcBef>
            <a:spcAft>
              <a:spcPct val="15000"/>
            </a:spcAft>
            <a:buChar char="•"/>
          </a:pPr>
          <a:r>
            <a:rPr lang="en-US" sz="1900" b="1" kern="1200"/>
            <a:t>Have been created between 1917- 1961;</a:t>
          </a:r>
          <a:endParaRPr lang="en-US" sz="1900" kern="1200"/>
        </a:p>
        <a:p>
          <a:pPr marL="171450" lvl="1" indent="-171450" algn="l" defTabSz="844550">
            <a:lnSpc>
              <a:spcPct val="90000"/>
            </a:lnSpc>
            <a:spcBef>
              <a:spcPct val="0"/>
            </a:spcBef>
            <a:spcAft>
              <a:spcPct val="15000"/>
            </a:spcAft>
            <a:buChar char="•"/>
          </a:pPr>
          <a:r>
            <a:rPr lang="en-US" sz="1900" b="1" kern="1200"/>
            <a:t>Created commercial airplanes;</a:t>
          </a:r>
          <a:endParaRPr lang="en-US" sz="1900" kern="1200"/>
        </a:p>
        <a:p>
          <a:pPr marL="171450" lvl="1" indent="-171450" algn="l" defTabSz="844550">
            <a:lnSpc>
              <a:spcPct val="90000"/>
            </a:lnSpc>
            <a:spcBef>
              <a:spcPct val="0"/>
            </a:spcBef>
            <a:spcAft>
              <a:spcPct val="15000"/>
            </a:spcAft>
            <a:buChar char="•"/>
          </a:pPr>
          <a:r>
            <a:rPr lang="en-US" sz="1900" b="1" kern="1200"/>
            <a:t>It is American Company operate more than 150 countries;</a:t>
          </a:r>
          <a:endParaRPr lang="en-US" sz="1900" kern="1200"/>
        </a:p>
        <a:p>
          <a:pPr marL="171450" lvl="1" indent="-171450" algn="l" defTabSz="844550">
            <a:lnSpc>
              <a:spcPct val="90000"/>
            </a:lnSpc>
            <a:spcBef>
              <a:spcPct val="0"/>
            </a:spcBef>
            <a:spcAft>
              <a:spcPct val="15000"/>
            </a:spcAft>
            <a:buChar char="•"/>
          </a:pPr>
          <a:r>
            <a:rPr lang="en-US" sz="1900" b="1" kern="1200"/>
            <a:t>Community influence, supportability and influence;</a:t>
          </a:r>
          <a:endParaRPr lang="en-US" sz="1900" kern="1200"/>
        </a:p>
        <a:p>
          <a:pPr marL="171450" lvl="1" indent="-171450" algn="l" defTabSz="844550">
            <a:lnSpc>
              <a:spcPct val="90000"/>
            </a:lnSpc>
            <a:spcBef>
              <a:spcPct val="0"/>
            </a:spcBef>
            <a:spcAft>
              <a:spcPct val="15000"/>
            </a:spcAft>
            <a:buChar char="•"/>
          </a:pPr>
          <a:r>
            <a:rPr lang="en-US" sz="1900" b="1" kern="1200"/>
            <a:t>The company surround values of quality and security.</a:t>
          </a:r>
          <a:endParaRPr lang="en-US" sz="1900" kern="1200"/>
        </a:p>
      </dsp:txBody>
      <dsp:txXfrm>
        <a:off x="0" y="344424"/>
        <a:ext cx="5913744" cy="35482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947463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61783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3/15/2024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5340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62638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51740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96972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886653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726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0323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85107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3/15/2024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6154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3/15/2024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420614725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aircraftwallpapernews.blogspot.com/2017/11/boeing-to-increase-seating-capacity-on.html"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researchleap.com/building-a-better-national-innovation-system-through-effective-knowledge-sharing-a-case-of-croatia/" TargetMode="External"/><Relationship Id="rId3" Type="http://schemas.openxmlformats.org/officeDocument/2006/relationships/diagramLayout" Target="../diagrams/layout1.xml"/><Relationship Id="rId7" Type="http://schemas.openxmlformats.org/officeDocument/2006/relationships/image" Target="../media/image3.jpeg"/><Relationship Id="rId12" Type="http://schemas.openxmlformats.org/officeDocument/2006/relationships/hyperlink" Target="https://creativecommons.org/licenses/by-nc-sa/3.0/" TargetMode="Externa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openxmlformats.org/officeDocument/2006/relationships/hyperlink" Target="https://yzmedinnedesign.blogspot.com/2013/11/boeing-787-9.html" TargetMode="External"/><Relationship Id="rId5" Type="http://schemas.openxmlformats.org/officeDocument/2006/relationships/diagramColors" Target="../diagrams/colors1.xml"/><Relationship Id="rId10" Type="http://schemas.openxmlformats.org/officeDocument/2006/relationships/image" Target="../media/image4.jpeg"/><Relationship Id="rId4" Type="http://schemas.openxmlformats.org/officeDocument/2006/relationships/diagramQuickStyle" Target="../diagrams/quickStyle1.xml"/><Relationship Id="rId9"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en.wikipedia.org/wiki/File:Emirates_b777-300er_a6-ebm_arp.jpg"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32329-technology"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www.nurse24.it/infermiere/dalla-redazione/knowledge-management-come-strategia-di-miglioramento-in-sanita.html"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oeing.com/company/general-info#overview" TargetMode="Externa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hyperlink" Target="https://bstrategyhub.com/boeing-swot-analysis/" TargetMode="External"/><Relationship Id="rId2" Type="http://schemas.openxmlformats.org/officeDocument/2006/relationships/hyperlink" Target="https://thestrategystory.com/blog/emirates-airlines-swot-analysis/" TargetMode="Externa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s://ivypanda.com/essays/emirates-airlines-company-value-chai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89400" y="395289"/>
            <a:ext cx="6328800" cy="1112836"/>
          </a:xfrm>
        </p:spPr>
        <p:txBody>
          <a:bodyPr vert="horz" lIns="91440" tIns="45720" rIns="91440" bIns="45720" rtlCol="0" anchor="b" anchorCtr="0">
            <a:normAutofit/>
          </a:bodyPr>
          <a:lstStyle/>
          <a:p>
            <a:r>
              <a:rPr lang="en-US" sz="3200" kern="1200" cap="none" spc="0" baseline="0">
                <a:solidFill>
                  <a:schemeClr val="tx1"/>
                </a:solidFill>
                <a:latin typeface="+mj-lt"/>
                <a:ea typeface="+mj-ea"/>
                <a:cs typeface="+mj-cs"/>
              </a:rPr>
              <a:t>Individual Academic Presentation</a:t>
            </a:r>
          </a:p>
        </p:txBody>
      </p:sp>
      <p:sp>
        <p:nvSpPr>
          <p:cNvPr id="3" name="Subtitle 2"/>
          <p:cNvSpPr>
            <a:spLocks noGrp="1"/>
          </p:cNvSpPr>
          <p:nvPr>
            <p:ph type="subTitle" idx="1"/>
          </p:nvPr>
        </p:nvSpPr>
        <p:spPr>
          <a:xfrm>
            <a:off x="989400" y="1864801"/>
            <a:ext cx="6328800" cy="3913700"/>
          </a:xfrm>
        </p:spPr>
        <p:txBody>
          <a:bodyPr vert="horz" lIns="91440" tIns="45720" rIns="91440" bIns="45720" rtlCol="0">
            <a:normAutofit/>
          </a:bodyPr>
          <a:lstStyle/>
          <a:p>
            <a:pPr algn="l">
              <a:lnSpc>
                <a:spcPct val="140000"/>
              </a:lnSpc>
            </a:pPr>
            <a:r>
              <a:rPr lang="en-US" sz="1700" b="1"/>
              <a:t>Student Name:Slavina Stoyanova</a:t>
            </a:r>
          </a:p>
          <a:p>
            <a:pPr algn="l">
              <a:lnSpc>
                <a:spcPct val="140000"/>
              </a:lnSpc>
            </a:pPr>
            <a:r>
              <a:rPr lang="en-US" sz="1700" b="1"/>
              <a:t>Student Number:2127720</a:t>
            </a:r>
          </a:p>
          <a:p>
            <a:pPr algn="l">
              <a:lnSpc>
                <a:spcPct val="140000"/>
              </a:lnSpc>
            </a:pPr>
            <a:r>
              <a:rPr lang="en-US" sz="1700" b="1"/>
              <a:t>Module Code: BMSW5106_Birm</a:t>
            </a:r>
          </a:p>
          <a:p>
            <a:pPr algn="l">
              <a:lnSpc>
                <a:spcPct val="140000"/>
              </a:lnSpc>
            </a:pPr>
            <a:r>
              <a:rPr lang="en-US" sz="1700" b="1"/>
              <a:t>Module Title: Knowledge and Information Management Skills for the Workplace</a:t>
            </a:r>
          </a:p>
          <a:p>
            <a:pPr algn="l">
              <a:lnSpc>
                <a:spcPct val="140000"/>
              </a:lnSpc>
            </a:pPr>
            <a:r>
              <a:rPr lang="en-US" sz="1700" b="1"/>
              <a:t>Lecturer Name: Essa Bah</a:t>
            </a:r>
          </a:p>
          <a:p>
            <a:pPr algn="l">
              <a:lnSpc>
                <a:spcPct val="140000"/>
              </a:lnSpc>
            </a:pPr>
            <a:r>
              <a:rPr lang="en-US" sz="1700" b="1"/>
              <a:t>Assignment Title: Critical Evaluation for the Boeing company and Emirates</a:t>
            </a:r>
          </a:p>
        </p:txBody>
      </p:sp>
      <p:cxnSp>
        <p:nvCxnSpPr>
          <p:cNvPr id="73" name="Straight Connector 72">
            <a:extLst>
              <a:ext uri="{FF2B5EF4-FFF2-40B4-BE49-F238E27FC236}">
                <a16:creationId xmlns:a16="http://schemas.microsoft.com/office/drawing/2014/main" id="{C05D45D7-984D-4CDD-B1BC-0CF407C72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485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Training Pen Mark · Free image on Pixabay">
            <a:extLst>
              <a:ext uri="{FF2B5EF4-FFF2-40B4-BE49-F238E27FC236}">
                <a16:creationId xmlns:a16="http://schemas.microsoft.com/office/drawing/2014/main" id="{9E903635-609D-818F-40A4-1962EEAE8B40}"/>
              </a:ext>
            </a:extLst>
          </p:cNvPr>
          <p:cNvPicPr>
            <a:picLocks noChangeAspect="1"/>
          </p:cNvPicPr>
          <p:nvPr/>
        </p:nvPicPr>
        <p:blipFill rotWithShape="1">
          <a:blip r:embed="rId2"/>
          <a:srcRect l="3943"/>
          <a:stretch/>
        </p:blipFill>
        <p:spPr>
          <a:xfrm>
            <a:off x="8944626" y="540000"/>
            <a:ext cx="2645409" cy="2754000"/>
          </a:xfrm>
          <a:prstGeom prst="rect">
            <a:avLst/>
          </a:prstGeom>
        </p:spPr>
      </p:pic>
      <p:pic>
        <p:nvPicPr>
          <p:cNvPr id="6" name="Picture 5" descr="A blue and white airplane flying in the sky&#10;&#10;Description automatically generated">
            <a:extLst>
              <a:ext uri="{FF2B5EF4-FFF2-40B4-BE49-F238E27FC236}">
                <a16:creationId xmlns:a16="http://schemas.microsoft.com/office/drawing/2014/main" id="{264D9F1E-B3F9-2F64-3BB9-C3958662E8E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153"/>
          <a:stretch/>
        </p:blipFill>
        <p:spPr>
          <a:xfrm>
            <a:off x="8883650" y="4255281"/>
            <a:ext cx="2767362" cy="1371437"/>
          </a:xfrm>
          <a:prstGeom prst="rect">
            <a:avLst/>
          </a:prstGeom>
        </p:spPr>
      </p:pic>
      <p:sp>
        <p:nvSpPr>
          <p:cNvPr id="7" name="TextBox 6">
            <a:extLst>
              <a:ext uri="{FF2B5EF4-FFF2-40B4-BE49-F238E27FC236}">
                <a16:creationId xmlns:a16="http://schemas.microsoft.com/office/drawing/2014/main" id="{44938C5D-8FF0-86AE-561D-BDAC2B426293}"/>
              </a:ext>
            </a:extLst>
          </p:cNvPr>
          <p:cNvSpPr txBox="1"/>
          <p:nvPr/>
        </p:nvSpPr>
        <p:spPr>
          <a:xfrm>
            <a:off x="9177258" y="542666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6232-127E-0684-3FD9-3912836C3FA6}"/>
              </a:ext>
            </a:extLst>
          </p:cNvPr>
          <p:cNvSpPr>
            <a:spLocks noGrp="1"/>
          </p:cNvSpPr>
          <p:nvPr>
            <p:ph type="title"/>
          </p:nvPr>
        </p:nvSpPr>
        <p:spPr>
          <a:xfrm>
            <a:off x="1055090" y="2234599"/>
            <a:ext cx="10213200" cy="245733"/>
          </a:xfrm>
        </p:spPr>
        <p:txBody>
          <a:bodyPr>
            <a:normAutofit fontScale="90000"/>
          </a:bodyPr>
          <a:lstStyle/>
          <a:p>
            <a:pPr algn="ctr">
              <a:spcBef>
                <a:spcPts val="0"/>
              </a:spcBef>
            </a:pPr>
            <a:r>
              <a:rPr lang="en-US" dirty="0">
                <a:latin typeface="Arial"/>
                <a:cs typeface="Arial"/>
              </a:rPr>
              <a:t>Introduction</a:t>
            </a:r>
            <a:br>
              <a:rPr lang="en-US" dirty="0">
                <a:latin typeface="Arial"/>
                <a:cs typeface="Arial"/>
              </a:rPr>
            </a:br>
            <a:br>
              <a:rPr lang="en-US" dirty="0">
                <a:latin typeface="Arial"/>
                <a:cs typeface="Arial"/>
              </a:rPr>
            </a:br>
            <a:r>
              <a:rPr lang="en-US" sz="2400" b="1" dirty="0">
                <a:latin typeface="Arial"/>
                <a:cs typeface="Arial"/>
              </a:rPr>
              <a:t>Knowledge Management System Definition</a:t>
            </a:r>
            <a:br>
              <a:rPr lang="en-US" sz="2000" dirty="0">
                <a:latin typeface="Arial"/>
                <a:cs typeface="Arial"/>
              </a:rPr>
            </a:br>
            <a:r>
              <a:rPr lang="en-US" sz="2000" dirty="0">
                <a:latin typeface="Arial"/>
                <a:cs typeface="Arial"/>
              </a:rPr>
              <a:t>This is the way we collect and capture knowledge</a:t>
            </a:r>
            <a:br>
              <a:rPr lang="en-US" sz="2000" dirty="0">
                <a:latin typeface="Arial"/>
                <a:cs typeface="Arial"/>
              </a:rPr>
            </a:br>
            <a:r>
              <a:rPr lang="en-US" sz="2000" dirty="0">
                <a:latin typeface="Arial"/>
                <a:cs typeface="Arial"/>
              </a:rPr>
              <a:t>The way we using data and returned into the information</a:t>
            </a:r>
            <a:br>
              <a:rPr lang="en-US" sz="2000" dirty="0">
                <a:latin typeface="Arial"/>
                <a:cs typeface="Arial"/>
              </a:rPr>
            </a:br>
            <a:r>
              <a:rPr lang="en-US" sz="2000" dirty="0">
                <a:latin typeface="Arial"/>
                <a:cs typeface="Arial"/>
              </a:rPr>
              <a:t>This factors helps us to take the right decisio</a:t>
            </a:r>
            <a:r>
              <a:rPr lang="en-US" sz="1800" dirty="0">
                <a:latin typeface="Arial"/>
                <a:cs typeface="Arial"/>
              </a:rPr>
              <a:t>n</a:t>
            </a:r>
            <a:br>
              <a:rPr lang="en-US" dirty="0">
                <a:latin typeface="Arial"/>
                <a:cs typeface="Arial"/>
              </a:rPr>
            </a:br>
            <a:endParaRPr lang="en-US" dirty="0">
              <a:latin typeface="Arial"/>
              <a:cs typeface="Arial"/>
            </a:endParaRPr>
          </a:p>
        </p:txBody>
      </p:sp>
      <p:graphicFrame>
        <p:nvGraphicFramePr>
          <p:cNvPr id="14" name="Content Placeholder 2">
            <a:extLst>
              <a:ext uri="{FF2B5EF4-FFF2-40B4-BE49-F238E27FC236}">
                <a16:creationId xmlns:a16="http://schemas.microsoft.com/office/drawing/2014/main" id="{286EFA09-3A31-A654-574A-0F824FED161A}"/>
              </a:ext>
            </a:extLst>
          </p:cNvPr>
          <p:cNvGraphicFramePr>
            <a:graphicFrameLocks noGrp="1"/>
          </p:cNvGraphicFramePr>
          <p:nvPr>
            <p:ph sz="half" idx="1"/>
          </p:nvPr>
        </p:nvGraphicFramePr>
        <p:xfrm>
          <a:off x="4056" y="2631854"/>
          <a:ext cx="5913744" cy="42370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391E1C86-72DA-4FB9-EB82-D5A8434A788F}"/>
              </a:ext>
            </a:extLst>
          </p:cNvPr>
          <p:cNvSpPr>
            <a:spLocks noGrp="1"/>
          </p:cNvSpPr>
          <p:nvPr>
            <p:ph sz="half" idx="2"/>
          </p:nvPr>
        </p:nvSpPr>
        <p:spPr>
          <a:xfrm>
            <a:off x="6274202" y="2618717"/>
            <a:ext cx="5913744" cy="4237093"/>
          </a:xfrm>
        </p:spPr>
        <p:txBody>
          <a:bodyPr vert="horz" lIns="91440" tIns="45720" rIns="91440" bIns="45720" rtlCol="0" anchor="t">
            <a:normAutofit fontScale="77500" lnSpcReduction="20000"/>
          </a:bodyPr>
          <a:lstStyle/>
          <a:p>
            <a:pPr marL="0" indent="0">
              <a:buNone/>
            </a:pPr>
            <a:r>
              <a:rPr lang="en-US" sz="2400" b="1" dirty="0">
                <a:solidFill>
                  <a:srgbClr val="000000">
                    <a:alpha val="60000"/>
                  </a:srgbClr>
                </a:solidFill>
                <a:latin typeface="Arial"/>
                <a:cs typeface="Arial"/>
              </a:rPr>
              <a:t>Emirates in Brief</a:t>
            </a:r>
            <a:endParaRPr lang="en-US">
              <a:solidFill>
                <a:srgbClr val="000000">
                  <a:alpha val="60000"/>
                </a:srgbClr>
              </a:solidFill>
            </a:endParaRPr>
          </a:p>
          <a:p>
            <a:pPr marL="359410" indent="-359410">
              <a:buChar char="Ø"/>
            </a:pPr>
            <a:r>
              <a:rPr lang="en-US" b="1">
                <a:solidFill>
                  <a:srgbClr val="000000">
                    <a:alpha val="60000"/>
                  </a:srgbClr>
                </a:solidFill>
                <a:latin typeface="Arial"/>
                <a:cs typeface="Arial"/>
              </a:rPr>
              <a:t>Have been created in 1985 years;</a:t>
            </a:r>
            <a:endParaRPr lang="en-US" b="1" dirty="0">
              <a:solidFill>
                <a:srgbClr val="000000">
                  <a:alpha val="60000"/>
                </a:srgbClr>
              </a:solidFill>
              <a:latin typeface="Arial"/>
              <a:cs typeface="Arial"/>
            </a:endParaRPr>
          </a:p>
          <a:p>
            <a:pPr marL="359410" indent="-359410">
              <a:buChar char="Ø"/>
            </a:pPr>
            <a:r>
              <a:rPr lang="en-US" b="1" dirty="0">
                <a:solidFill>
                  <a:srgbClr val="000000">
                    <a:alpha val="60000"/>
                  </a:srgbClr>
                </a:solidFill>
                <a:latin typeface="Arial"/>
                <a:cs typeface="Arial"/>
              </a:rPr>
              <a:t>The company location is in </a:t>
            </a:r>
            <a:r>
              <a:rPr lang="en-US" b="1" err="1">
                <a:solidFill>
                  <a:srgbClr val="000000">
                    <a:alpha val="60000"/>
                  </a:srgbClr>
                </a:solidFill>
                <a:latin typeface="Arial"/>
                <a:cs typeface="Arial"/>
              </a:rPr>
              <a:t>Garhoud</a:t>
            </a:r>
            <a:r>
              <a:rPr lang="en-US" b="1" dirty="0">
                <a:solidFill>
                  <a:srgbClr val="000000">
                    <a:alpha val="60000"/>
                  </a:srgbClr>
                </a:solidFill>
                <a:latin typeface="Arial"/>
                <a:cs typeface="Arial"/>
              </a:rPr>
              <a:t>, Dubai;</a:t>
            </a:r>
          </a:p>
          <a:p>
            <a:pPr marL="359410" indent="-359410">
              <a:buChar char="Ø"/>
            </a:pPr>
            <a:r>
              <a:rPr lang="en-US" b="1" dirty="0">
                <a:solidFill>
                  <a:srgbClr val="000000">
                    <a:alpha val="60000"/>
                  </a:srgbClr>
                </a:solidFill>
                <a:latin typeface="Arial"/>
                <a:cs typeface="Arial"/>
              </a:rPr>
              <a:t>Emirates is the largest airline company in the Middle East;</a:t>
            </a:r>
          </a:p>
          <a:p>
            <a:pPr marL="359410" indent="-359410">
              <a:buChar char="Ø"/>
            </a:pPr>
            <a:r>
              <a:rPr lang="en-US" b="1" dirty="0">
                <a:solidFill>
                  <a:srgbClr val="000000">
                    <a:alpha val="60000"/>
                  </a:srgbClr>
                </a:solidFill>
                <a:latin typeface="Arial"/>
                <a:cs typeface="Arial"/>
              </a:rPr>
              <a:t>Operate more than 150 cities across 80 </a:t>
            </a:r>
            <a:r>
              <a:rPr lang="en-US" b="1">
                <a:solidFill>
                  <a:srgbClr val="000000">
                    <a:alpha val="60000"/>
                  </a:srgbClr>
                </a:solidFill>
                <a:latin typeface="Arial"/>
                <a:cs typeface="Arial"/>
              </a:rPr>
              <a:t>countries;</a:t>
            </a:r>
            <a:endParaRPr lang="en-US" b="1" dirty="0">
              <a:solidFill>
                <a:srgbClr val="000000">
                  <a:alpha val="60000"/>
                </a:srgbClr>
              </a:solidFill>
              <a:latin typeface="Arial"/>
              <a:cs typeface="Arial"/>
            </a:endParaRPr>
          </a:p>
          <a:p>
            <a:pPr marL="359410" indent="-359410">
              <a:buChar char="Ø"/>
            </a:pPr>
            <a:r>
              <a:rPr lang="en-US" b="1">
                <a:solidFill>
                  <a:srgbClr val="000000">
                    <a:alpha val="60000"/>
                  </a:srgbClr>
                </a:solidFill>
                <a:latin typeface="Arial"/>
                <a:cs typeface="Arial"/>
              </a:rPr>
              <a:t>Award-winners services to customers;</a:t>
            </a:r>
            <a:endParaRPr lang="en-US" b="1" dirty="0">
              <a:solidFill>
                <a:srgbClr val="000000">
                  <a:alpha val="60000"/>
                </a:srgbClr>
              </a:solidFill>
              <a:latin typeface="Arial"/>
              <a:cs typeface="Arial"/>
            </a:endParaRPr>
          </a:p>
          <a:p>
            <a:pPr marL="359410" indent="-359410">
              <a:buChar char="Ø"/>
            </a:pPr>
            <a:r>
              <a:rPr lang="en-US" b="1">
                <a:solidFill>
                  <a:srgbClr val="000000">
                    <a:alpha val="60000"/>
                  </a:srgbClr>
                </a:solidFill>
                <a:latin typeface="Arial"/>
                <a:cs typeface="Arial"/>
              </a:rPr>
              <a:t>Modern, comfortable and efficient airline.</a:t>
            </a:r>
            <a:endParaRPr lang="en-US" b="1" dirty="0">
              <a:solidFill>
                <a:srgbClr val="000000">
                  <a:alpha val="60000"/>
                </a:srgbClr>
              </a:solidFill>
              <a:latin typeface="Arial"/>
              <a:cs typeface="Arial"/>
            </a:endParaRPr>
          </a:p>
          <a:p>
            <a:pPr marL="359410" indent="-359410">
              <a:buChar char="Ø"/>
            </a:pPr>
            <a:endParaRPr lang="en-US" b="1" dirty="0">
              <a:solidFill>
                <a:srgbClr val="000000">
                  <a:alpha val="60000"/>
                </a:srgbClr>
              </a:solidFill>
              <a:latin typeface="Arial"/>
              <a:cs typeface="Arial"/>
            </a:endParaRPr>
          </a:p>
        </p:txBody>
      </p:sp>
      <p:pic>
        <p:nvPicPr>
          <p:cNvPr id="8" name="Picture 7" descr="A group of people holding a puzzle&#10;&#10;Description automatically generated">
            <a:extLst>
              <a:ext uri="{FF2B5EF4-FFF2-40B4-BE49-F238E27FC236}">
                <a16:creationId xmlns:a16="http://schemas.microsoft.com/office/drawing/2014/main" id="{18003B3A-1155-3F6A-9133-D40BE6F7FE2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122650" y="1313"/>
            <a:ext cx="3051284" cy="2611822"/>
          </a:xfrm>
          <a:prstGeom prst="rect">
            <a:avLst/>
          </a:prstGeom>
        </p:spPr>
      </p:pic>
      <p:sp>
        <p:nvSpPr>
          <p:cNvPr id="9" name="TextBox 8">
            <a:extLst>
              <a:ext uri="{FF2B5EF4-FFF2-40B4-BE49-F238E27FC236}">
                <a16:creationId xmlns:a16="http://schemas.microsoft.com/office/drawing/2014/main" id="{8FBD7C9D-44E0-F3BB-D0D2-6ABC8E2EA7CC}"/>
              </a:ext>
            </a:extLst>
          </p:cNvPr>
          <p:cNvSpPr txBox="1"/>
          <p:nvPr/>
        </p:nvSpPr>
        <p:spPr>
          <a:xfrm>
            <a:off x="8820478" y="2153306"/>
            <a:ext cx="3340319" cy="94156"/>
          </a:xfrm>
          <a:prstGeom prst="rect">
            <a:avLst/>
          </a:prstGeom>
        </p:spPr>
        <p:txBody>
          <a:bodyPr>
            <a:normAutofit fontScale="25000" lnSpcReduction="20000"/>
          </a:bodyPr>
          <a:lstStyle/>
          <a:p>
            <a:r>
              <a:rPr lang="en-US">
                <a:hlinkClick r:id="rId8"/>
              </a:rPr>
              <a:t>This Photo</a:t>
            </a:r>
            <a:r>
              <a:rPr lang="en-US"/>
              <a:t> by Unknown author is licensed under </a:t>
            </a:r>
            <a:r>
              <a:rPr lang="en-US">
                <a:hlinkClick r:id="rId9"/>
              </a:rPr>
              <a:t>CC BY</a:t>
            </a:r>
            <a:r>
              <a:rPr lang="en-US"/>
              <a:t>.</a:t>
            </a:r>
          </a:p>
        </p:txBody>
      </p:sp>
      <p:pic>
        <p:nvPicPr>
          <p:cNvPr id="11" name="Picture 10" descr="A plane on the runway&#10;&#10;Description automatically generated">
            <a:extLst>
              <a:ext uri="{FF2B5EF4-FFF2-40B4-BE49-F238E27FC236}">
                <a16:creationId xmlns:a16="http://schemas.microsoft.com/office/drawing/2014/main" id="{4CFD95D5-47CB-AFE9-C0C1-688E50BF4B9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105102" y="-109815"/>
            <a:ext cx="3167483" cy="2719552"/>
          </a:xfrm>
          <a:prstGeom prst="rect">
            <a:avLst/>
          </a:prstGeom>
        </p:spPr>
      </p:pic>
      <p:sp>
        <p:nvSpPr>
          <p:cNvPr id="12" name="TextBox 11">
            <a:extLst>
              <a:ext uri="{FF2B5EF4-FFF2-40B4-BE49-F238E27FC236}">
                <a16:creationId xmlns:a16="http://schemas.microsoft.com/office/drawing/2014/main" id="{DBEA5FA4-BEDF-E783-12D2-A4037477CFBD}"/>
              </a:ext>
            </a:extLst>
          </p:cNvPr>
          <p:cNvSpPr txBox="1"/>
          <p:nvPr/>
        </p:nvSpPr>
        <p:spPr>
          <a:xfrm>
            <a:off x="-105102" y="1795185"/>
            <a:ext cx="4085898" cy="120432"/>
          </a:xfrm>
          <a:prstGeom prst="rect">
            <a:avLst/>
          </a:prstGeom>
        </p:spPr>
        <p:txBody>
          <a:bodyPr>
            <a:normAutofit fontScale="25000" lnSpcReduction="20000"/>
          </a:bodyPr>
          <a:lstStyle/>
          <a:p>
            <a:r>
              <a:rPr lang="en-US">
                <a:hlinkClick r:id="rId11"/>
              </a:rPr>
              <a:t>This Photo</a:t>
            </a:r>
            <a:r>
              <a:rPr lang="en-US"/>
              <a:t> by Unknown author is licensed under </a:t>
            </a:r>
            <a:r>
              <a:rPr lang="en-US">
                <a:hlinkClick r:id="rId12"/>
              </a:rPr>
              <a:t>CC BY-SA-NC</a:t>
            </a:r>
            <a:r>
              <a:rPr lang="en-US"/>
              <a:t>.</a:t>
            </a:r>
          </a:p>
        </p:txBody>
      </p:sp>
    </p:spTree>
    <p:extLst>
      <p:ext uri="{BB962C8B-B14F-4D97-AF65-F5344CB8AC3E}">
        <p14:creationId xmlns:p14="http://schemas.microsoft.com/office/powerpoint/2010/main" val="3385546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4136-65FC-BB30-C746-FDEF14B8E5D2}"/>
              </a:ext>
            </a:extLst>
          </p:cNvPr>
          <p:cNvSpPr>
            <a:spLocks noGrp="1"/>
          </p:cNvSpPr>
          <p:nvPr>
            <p:ph type="title"/>
          </p:nvPr>
        </p:nvSpPr>
        <p:spPr>
          <a:xfrm>
            <a:off x="989400" y="1152"/>
            <a:ext cx="10213200" cy="797525"/>
          </a:xfrm>
        </p:spPr>
        <p:txBody>
          <a:bodyPr>
            <a:normAutofit/>
          </a:bodyPr>
          <a:lstStyle/>
          <a:p>
            <a:pPr marL="457200" indent="-457200" algn="ctr">
              <a:lnSpc>
                <a:spcPct val="150000"/>
              </a:lnSpc>
              <a:spcBef>
                <a:spcPts val="0"/>
              </a:spcBef>
              <a:buFont typeface="Wingdings"/>
              <a:buChar char="Ø"/>
            </a:pPr>
            <a:r>
              <a:rPr lang="en-US" sz="2800" b="1" dirty="0">
                <a:latin typeface="Arial"/>
                <a:cs typeface="Arial"/>
              </a:rPr>
              <a:t>TOWS ANALYSIS BOEING COMPANY AND EMIRATES</a:t>
            </a:r>
          </a:p>
        </p:txBody>
      </p:sp>
      <p:sp>
        <p:nvSpPr>
          <p:cNvPr id="4" name="Content Placeholder 3">
            <a:extLst>
              <a:ext uri="{FF2B5EF4-FFF2-40B4-BE49-F238E27FC236}">
                <a16:creationId xmlns:a16="http://schemas.microsoft.com/office/drawing/2014/main" id="{A9611D6B-2537-290F-19EE-A9D09869D912}"/>
              </a:ext>
            </a:extLst>
          </p:cNvPr>
          <p:cNvSpPr>
            <a:spLocks noGrp="1"/>
          </p:cNvSpPr>
          <p:nvPr>
            <p:ph sz="half" idx="1"/>
          </p:nvPr>
        </p:nvSpPr>
        <p:spPr>
          <a:xfrm>
            <a:off x="4057" y="1107856"/>
            <a:ext cx="6031984" cy="5747954"/>
          </a:xfrm>
        </p:spPr>
        <p:txBody>
          <a:bodyPr vert="horz" lIns="91440" tIns="45720" rIns="91440" bIns="45720" rtlCol="0" anchor="t">
            <a:normAutofit fontScale="85000" lnSpcReduction="10000"/>
          </a:bodyPr>
          <a:lstStyle/>
          <a:p>
            <a:pPr marL="0" indent="0">
              <a:buNone/>
            </a:pPr>
            <a:r>
              <a:rPr lang="en-US" sz="2400" b="1" dirty="0">
                <a:solidFill>
                  <a:srgbClr val="000000">
                    <a:alpha val="60000"/>
                  </a:srgbClr>
                </a:solidFill>
                <a:latin typeface="Arial"/>
                <a:cs typeface="Arial"/>
              </a:rPr>
              <a:t>Boeing company TOWS analysis </a:t>
            </a:r>
            <a:endParaRPr lang="en-US" sz="2400" b="1">
              <a:solidFill>
                <a:srgbClr val="000000">
                  <a:alpha val="60000"/>
                </a:srgbClr>
              </a:solidFill>
              <a:latin typeface="Arial"/>
              <a:cs typeface="Arial"/>
            </a:endParaRPr>
          </a:p>
          <a:p>
            <a:pPr marL="359410" indent="-359410">
              <a:buChar char="Ø"/>
            </a:pPr>
            <a:r>
              <a:rPr lang="en-US" dirty="0">
                <a:solidFill>
                  <a:srgbClr val="000000">
                    <a:alpha val="60000"/>
                  </a:srgbClr>
                </a:solidFill>
              </a:rPr>
              <a:t>Threats – competition between company Airbus became complex, can lead huge loss for the Boeing company , decline for aircraft because of the terrorist attack lead to big loss;</a:t>
            </a:r>
          </a:p>
          <a:p>
            <a:pPr marL="359410" indent="-359410">
              <a:buChar char="Ø"/>
            </a:pPr>
            <a:r>
              <a:rPr lang="en-US" dirty="0">
                <a:solidFill>
                  <a:srgbClr val="000000">
                    <a:alpha val="60000"/>
                  </a:srgbClr>
                </a:solidFill>
              </a:rPr>
              <a:t>Opportunities - well- known in Middle East, Africa and Asia;</a:t>
            </a:r>
          </a:p>
          <a:p>
            <a:pPr marL="359410" indent="-359410">
              <a:buChar char="Ø"/>
            </a:pPr>
            <a:r>
              <a:rPr lang="en-US" dirty="0">
                <a:solidFill>
                  <a:srgbClr val="000000">
                    <a:alpha val="60000"/>
                  </a:srgbClr>
                </a:solidFill>
              </a:rPr>
              <a:t>Weakness - technical issue, rising cost, production delays cost, hierarchic management structure;</a:t>
            </a:r>
          </a:p>
          <a:p>
            <a:pPr marL="359410" indent="-359410">
              <a:buChar char="Ø"/>
            </a:pPr>
            <a:r>
              <a:rPr lang="en-US" dirty="0">
                <a:solidFill>
                  <a:srgbClr val="000000">
                    <a:alpha val="60000"/>
                  </a:srgbClr>
                </a:solidFill>
              </a:rPr>
              <a:t>Strength – global companies, satisfied customers demand, created grate technology, provide defense space and security system</a:t>
            </a:r>
          </a:p>
        </p:txBody>
      </p:sp>
      <p:sp>
        <p:nvSpPr>
          <p:cNvPr id="7" name="Content Placeholder 6">
            <a:extLst>
              <a:ext uri="{FF2B5EF4-FFF2-40B4-BE49-F238E27FC236}">
                <a16:creationId xmlns:a16="http://schemas.microsoft.com/office/drawing/2014/main" id="{7CD04D27-0A03-30B3-5F05-AEB2A5C91389}"/>
              </a:ext>
            </a:extLst>
          </p:cNvPr>
          <p:cNvSpPr>
            <a:spLocks noGrp="1"/>
          </p:cNvSpPr>
          <p:nvPr>
            <p:ph sz="half" idx="2"/>
          </p:nvPr>
        </p:nvSpPr>
        <p:spPr>
          <a:xfrm>
            <a:off x="6274202" y="1107857"/>
            <a:ext cx="4928400" cy="4670643"/>
          </a:xfrm>
        </p:spPr>
        <p:txBody>
          <a:bodyPr vert="horz" lIns="91440" tIns="45720" rIns="91440" bIns="45720" rtlCol="0" anchor="t">
            <a:normAutofit fontScale="85000" lnSpcReduction="10000"/>
          </a:bodyPr>
          <a:lstStyle/>
          <a:p>
            <a:pPr marL="0" indent="0">
              <a:buNone/>
            </a:pPr>
            <a:r>
              <a:rPr lang="en-US" b="1" dirty="0">
                <a:solidFill>
                  <a:srgbClr val="000000">
                    <a:alpha val="60000"/>
                  </a:srgbClr>
                </a:solidFill>
                <a:latin typeface="Arial"/>
                <a:cs typeface="Arial"/>
              </a:rPr>
              <a:t>Emirates TOWS analysis</a:t>
            </a:r>
            <a:endParaRPr lang="en-US" b="1">
              <a:solidFill>
                <a:srgbClr val="000000">
                  <a:alpha val="60000"/>
                </a:srgbClr>
              </a:solidFill>
              <a:latin typeface="Arial"/>
              <a:cs typeface="Arial"/>
            </a:endParaRPr>
          </a:p>
          <a:p>
            <a:pPr marL="359410" indent="-359410">
              <a:buChar char="Ø"/>
            </a:pPr>
            <a:r>
              <a:rPr lang="en-US" dirty="0">
                <a:solidFill>
                  <a:srgbClr val="000000">
                    <a:alpha val="60000"/>
                  </a:srgbClr>
                </a:solidFill>
              </a:rPr>
              <a:t>Threats – geopolitical risk, environment regulation, fuel price changed;</a:t>
            </a:r>
          </a:p>
          <a:p>
            <a:pPr marL="359410" indent="-359410">
              <a:buChar char="Ø"/>
            </a:pPr>
            <a:r>
              <a:rPr lang="en-US" dirty="0">
                <a:solidFill>
                  <a:srgbClr val="000000">
                    <a:alpha val="60000"/>
                  </a:srgbClr>
                </a:solidFill>
              </a:rPr>
              <a:t>Opportunity - supportability and capability, developing shop window;</a:t>
            </a:r>
          </a:p>
          <a:p>
            <a:pPr marL="359410" indent="-359410">
              <a:buChar char="Ø"/>
            </a:pPr>
            <a:r>
              <a:rPr lang="en-US" dirty="0">
                <a:solidFill>
                  <a:srgbClr val="000000">
                    <a:alpha val="60000"/>
                  </a:srgbClr>
                </a:solidFill>
              </a:rPr>
              <a:t>Weakness - geopolitical risk, fuel price changeability;</a:t>
            </a:r>
          </a:p>
          <a:p>
            <a:pPr marL="359410" indent="-359410">
              <a:buChar char="Ø"/>
            </a:pPr>
            <a:r>
              <a:rPr lang="en-US" dirty="0">
                <a:solidFill>
                  <a:srgbClr val="000000">
                    <a:alpha val="60000"/>
                  </a:srgbClr>
                </a:solidFill>
              </a:rPr>
              <a:t>Strength –well-known brand, award – winning services, great workforce, global partnership.</a:t>
            </a:r>
          </a:p>
        </p:txBody>
      </p:sp>
      <p:pic>
        <p:nvPicPr>
          <p:cNvPr id="5" name="Content Placeholder 4" descr="A large airplane flying in the sky&#10;&#10;Description automatically generated">
            <a:extLst>
              <a:ext uri="{FF2B5EF4-FFF2-40B4-BE49-F238E27FC236}">
                <a16:creationId xmlns:a16="http://schemas.microsoft.com/office/drawing/2014/main" id="{3897DB69-DFB3-92E0-4C4D-64C8A1121E0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246" b="12989"/>
          <a:stretch/>
        </p:blipFill>
        <p:spPr>
          <a:xfrm>
            <a:off x="8634030" y="5108080"/>
            <a:ext cx="3555637" cy="1815907"/>
          </a:xfrm>
          <a:prstGeom prst="rect">
            <a:avLst/>
          </a:prstGeom>
        </p:spPr>
      </p:pic>
    </p:spTree>
    <p:extLst>
      <p:ext uri="{BB962C8B-B14F-4D97-AF65-F5344CB8AC3E}">
        <p14:creationId xmlns:p14="http://schemas.microsoft.com/office/powerpoint/2010/main" val="136801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EB81B86E-B38C-BBD7-231B-1AD61FD49E2E}"/>
              </a:ext>
            </a:extLst>
          </p:cNvPr>
          <p:cNvSpPr>
            <a:spLocks noGrp="1"/>
          </p:cNvSpPr>
          <p:nvPr>
            <p:ph type="title"/>
          </p:nvPr>
        </p:nvSpPr>
        <p:spPr>
          <a:xfrm>
            <a:off x="394928" y="4016"/>
            <a:ext cx="10709822" cy="1400098"/>
          </a:xfrm>
        </p:spPr>
        <p:txBody>
          <a:bodyPr vert="horz" wrap="square" lIns="91440" tIns="45720" rIns="91440" bIns="45720" rtlCol="0" anchor="ctr" anchorCtr="0">
            <a:normAutofit/>
          </a:bodyPr>
          <a:lstStyle/>
          <a:p>
            <a:r>
              <a:rPr lang="en-US" kern="1200" cap="none" spc="0" baseline="0" dirty="0">
                <a:latin typeface="Arial"/>
                <a:cs typeface="Arial"/>
              </a:rPr>
              <a:t>Knowledge Management Value chain</a:t>
            </a:r>
            <a:br>
              <a:rPr lang="en-US" kern="1200" cap="none" spc="0" baseline="0" dirty="0"/>
            </a:br>
            <a:endParaRPr lang="en-US" kern="1200" cap="none" spc="0" baseline="0">
              <a:solidFill>
                <a:schemeClr val="tx1"/>
              </a:solidFill>
              <a:latin typeface="+mj-lt"/>
            </a:endParaRPr>
          </a:p>
        </p:txBody>
      </p:sp>
      <p:sp>
        <p:nvSpPr>
          <p:cNvPr id="17" name="Rectangle 16">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Content Placeholder 9">
            <a:extLst>
              <a:ext uri="{FF2B5EF4-FFF2-40B4-BE49-F238E27FC236}">
                <a16:creationId xmlns:a16="http://schemas.microsoft.com/office/drawing/2014/main" id="{A5EB6FD6-1296-D9BE-4785-DA733C5EAEA0}"/>
              </a:ext>
            </a:extLst>
          </p:cNvPr>
          <p:cNvSpPr>
            <a:spLocks/>
          </p:cNvSpPr>
          <p:nvPr/>
        </p:nvSpPr>
        <p:spPr>
          <a:xfrm>
            <a:off x="399929" y="1427133"/>
            <a:ext cx="5786083" cy="1644954"/>
          </a:xfrm>
          <a:prstGeom prst="rect">
            <a:avLst/>
          </a:prstGeom>
        </p:spPr>
        <p:txBody>
          <a:bodyPr lIns="91440" tIns="45720" rIns="91440" bIns="45720" anchor="t">
            <a:normAutofit fontScale="92500" lnSpcReduction="10000"/>
          </a:bodyPr>
          <a:lstStyle/>
          <a:p>
            <a:pPr marL="342900" indent="-342900">
              <a:lnSpc>
                <a:spcPct val="150000"/>
              </a:lnSpc>
              <a:buFont typeface="Wingdings"/>
              <a:buChar char="Ø"/>
            </a:pPr>
            <a:r>
              <a:rPr lang="en-US" sz="2400" dirty="0">
                <a:latin typeface="Arial"/>
                <a:cs typeface="Arial"/>
              </a:rPr>
              <a:t>Knowledge Management Value chain</a:t>
            </a:r>
            <a:r>
              <a:rPr lang="en-US" dirty="0"/>
              <a:t> </a:t>
            </a:r>
            <a:r>
              <a:rPr lang="en-US" dirty="0">
                <a:latin typeface="Arial"/>
                <a:cs typeface="Arial"/>
              </a:rPr>
              <a:t>is a set of processes being development and organized by store and transfer knowledge and after that using it in right place.</a:t>
            </a:r>
            <a:endParaRPr lang="en-US"/>
          </a:p>
        </p:txBody>
      </p:sp>
      <p:sp>
        <p:nvSpPr>
          <p:cNvPr id="8" name="Content Placeholder 7">
            <a:extLst>
              <a:ext uri="{FF2B5EF4-FFF2-40B4-BE49-F238E27FC236}">
                <a16:creationId xmlns:a16="http://schemas.microsoft.com/office/drawing/2014/main" id="{FA7F9A4D-F882-3171-3349-D4E86DB42500}"/>
              </a:ext>
            </a:extLst>
          </p:cNvPr>
          <p:cNvSpPr>
            <a:spLocks/>
          </p:cNvSpPr>
          <p:nvPr/>
        </p:nvSpPr>
        <p:spPr>
          <a:xfrm>
            <a:off x="6734026" y="818821"/>
            <a:ext cx="5072920" cy="6363703"/>
          </a:xfrm>
          <a:prstGeom prst="rect">
            <a:avLst/>
          </a:prstGeom>
        </p:spPr>
        <p:txBody>
          <a:bodyPr lIns="91440" tIns="45720" rIns="91440" bIns="45720" anchor="t"/>
          <a:lstStyle/>
          <a:p>
            <a:r>
              <a:rPr lang="en-US" sz="2400" dirty="0">
                <a:latin typeface="Arial"/>
                <a:cs typeface="Arial"/>
              </a:rPr>
              <a:t>Four mine Stages of Value chain</a:t>
            </a:r>
          </a:p>
          <a:p>
            <a:pPr marL="342900" indent="-342900">
              <a:lnSpc>
                <a:spcPct val="150000"/>
              </a:lnSpc>
              <a:buFont typeface="Wingdings"/>
              <a:buChar char="Ø"/>
            </a:pPr>
            <a:r>
              <a:rPr lang="en-US" dirty="0">
                <a:latin typeface="Arial"/>
                <a:cs typeface="Arial"/>
              </a:rPr>
              <a:t>Knowledge storing – we can use it for a store knowledge in databases and documents</a:t>
            </a:r>
          </a:p>
          <a:p>
            <a:pPr marL="342900" indent="-342900">
              <a:lnSpc>
                <a:spcPct val="150000"/>
              </a:lnSpc>
              <a:buFont typeface="Wingdings"/>
              <a:buChar char="Ø"/>
            </a:pPr>
            <a:r>
              <a:rPr lang="en-US" dirty="0">
                <a:latin typeface="Arial"/>
                <a:cs typeface="Arial"/>
              </a:rPr>
              <a:t>Knowledge acquisition – include data mining, expert and business knowledge, preparing network and frame of information from outside sources.</a:t>
            </a:r>
          </a:p>
          <a:p>
            <a:pPr marL="342900" indent="-342900">
              <a:lnSpc>
                <a:spcPct val="150000"/>
              </a:lnSpc>
              <a:buFont typeface="Wingdings"/>
              <a:buChar char="Ø"/>
            </a:pPr>
            <a:r>
              <a:rPr lang="en-US" dirty="0">
                <a:latin typeface="Arial"/>
                <a:cs typeface="Arial"/>
              </a:rPr>
              <a:t>Knowledge dissemination – collaboration and receive knowledge via training programs, e-mails and so on.</a:t>
            </a:r>
          </a:p>
          <a:p>
            <a:pPr marL="342900" indent="-342900">
              <a:lnSpc>
                <a:spcPct val="150000"/>
              </a:lnSpc>
              <a:buFont typeface="Wingdings"/>
              <a:buChar char="Ø"/>
            </a:pPr>
            <a:r>
              <a:rPr lang="en-US" dirty="0">
                <a:latin typeface="Arial"/>
                <a:cs typeface="Arial"/>
              </a:rPr>
              <a:t>Knowledge application – include new knowledge in organizational process. It's part of decision-making system.</a:t>
            </a:r>
          </a:p>
        </p:txBody>
      </p:sp>
      <p:pic>
        <p:nvPicPr>
          <p:cNvPr id="5" name="Content Placeholder 4" descr="A hand holding a computer and a globe&#10;&#10;Description automatically generated">
            <a:extLst>
              <a:ext uri="{FF2B5EF4-FFF2-40B4-BE49-F238E27FC236}">
                <a16:creationId xmlns:a16="http://schemas.microsoft.com/office/drawing/2014/main" id="{6A5DCFDA-8F3B-D3A2-A55D-013165F6F0E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212" r="29159" b="-1"/>
          <a:stretch/>
        </p:blipFill>
        <p:spPr>
          <a:xfrm>
            <a:off x="552282" y="2813713"/>
            <a:ext cx="5641741" cy="3932194"/>
          </a:xfrm>
          <a:prstGeom prst="rect">
            <a:avLst/>
          </a:prstGeom>
        </p:spPr>
      </p:pic>
    </p:spTree>
    <p:extLst>
      <p:ext uri="{BB962C8B-B14F-4D97-AF65-F5344CB8AC3E}">
        <p14:creationId xmlns:p14="http://schemas.microsoft.com/office/powerpoint/2010/main" val="594844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BCE81-4590-C377-1C1F-F5783DACE077}"/>
              </a:ext>
            </a:extLst>
          </p:cNvPr>
          <p:cNvSpPr>
            <a:spLocks noGrp="1"/>
          </p:cNvSpPr>
          <p:nvPr>
            <p:ph type="title"/>
          </p:nvPr>
        </p:nvSpPr>
        <p:spPr>
          <a:xfrm>
            <a:off x="539750" y="-2080"/>
            <a:ext cx="4785929" cy="1203383"/>
          </a:xfrm>
        </p:spPr>
        <p:txBody>
          <a:bodyPr vert="horz" wrap="square" lIns="91440" tIns="45720" rIns="91440" bIns="45720" rtlCol="0" anchor="b" anchorCtr="0">
            <a:normAutofit/>
          </a:bodyPr>
          <a:lstStyle/>
          <a:p>
            <a:pPr algn="ctr"/>
            <a:r>
              <a:rPr lang="en-US" dirty="0"/>
              <a:t>Boeing and Emirates Value chain Analysis</a:t>
            </a:r>
            <a:endParaRPr lang="en-US" kern="1200" cap="none" spc="0" baseline="0" dirty="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AA60E98D-5121-4ECD-9A8A-F1D9B2394862}"/>
              </a:ext>
            </a:extLst>
          </p:cNvPr>
          <p:cNvSpPr>
            <a:spLocks noGrp="1"/>
          </p:cNvSpPr>
          <p:nvPr>
            <p:ph type="body" sz="half" idx="2"/>
          </p:nvPr>
        </p:nvSpPr>
        <p:spPr>
          <a:xfrm>
            <a:off x="-8483" y="919467"/>
            <a:ext cx="7239827" cy="5699861"/>
          </a:xfrm>
        </p:spPr>
        <p:txBody>
          <a:bodyPr vert="horz" lIns="91440" tIns="45720" rIns="91440" bIns="45720" rtlCol="0" anchor="t">
            <a:normAutofit fontScale="85000" lnSpcReduction="10000"/>
          </a:bodyPr>
          <a:lstStyle/>
          <a:p>
            <a:r>
              <a:rPr lang="en-US" sz="1800" b="1" dirty="0">
                <a:solidFill>
                  <a:srgbClr val="000000">
                    <a:alpha val="60000"/>
                  </a:srgbClr>
                </a:solidFill>
                <a:latin typeface="Arial"/>
                <a:cs typeface="Arial"/>
              </a:rPr>
              <a:t>Boeing</a:t>
            </a:r>
          </a:p>
          <a:p>
            <a:r>
              <a:rPr lang="en-US" sz="1800" dirty="0">
                <a:solidFill>
                  <a:srgbClr val="000000">
                    <a:alpha val="60000"/>
                  </a:srgbClr>
                </a:solidFill>
                <a:latin typeface="Arial"/>
                <a:cs typeface="Arial"/>
              </a:rPr>
              <a:t>Operation – critical operation to identify which items are required at the moment;</a:t>
            </a:r>
            <a:endParaRPr lang="en-US" sz="1800" b="1" dirty="0">
              <a:solidFill>
                <a:srgbClr val="000000">
                  <a:alpha val="60000"/>
                </a:srgbClr>
              </a:solidFill>
              <a:latin typeface="Arial"/>
              <a:cs typeface="Arial"/>
            </a:endParaRPr>
          </a:p>
          <a:p>
            <a:r>
              <a:rPr lang="en-US" sz="1800" dirty="0">
                <a:solidFill>
                  <a:srgbClr val="000000">
                    <a:alpha val="60000"/>
                  </a:srgbClr>
                </a:solidFill>
                <a:latin typeface="Arial"/>
                <a:cs typeface="Arial"/>
              </a:rPr>
              <a:t>Distribution – include value to the product with benefit center are well specialized and authorized; </a:t>
            </a:r>
          </a:p>
          <a:p>
            <a:r>
              <a:rPr lang="en-US" sz="1800" dirty="0">
                <a:solidFill>
                  <a:srgbClr val="000000">
                    <a:alpha val="60000"/>
                  </a:srgbClr>
                </a:solidFill>
                <a:latin typeface="Arial"/>
                <a:cs typeface="Arial"/>
              </a:rPr>
              <a:t>Sales and marketing -  educational system, modern models and perfect communication;</a:t>
            </a:r>
          </a:p>
          <a:p>
            <a:r>
              <a:rPr lang="en-US" sz="1800" dirty="0">
                <a:solidFill>
                  <a:srgbClr val="000000">
                    <a:alpha val="60000"/>
                  </a:srgbClr>
                </a:solidFill>
                <a:latin typeface="Arial"/>
                <a:cs typeface="Arial"/>
              </a:rPr>
              <a:t>Services -  distribution centers, contract with clients for quick shipping.</a:t>
            </a:r>
          </a:p>
          <a:p>
            <a:r>
              <a:rPr lang="en-US" b="1" dirty="0">
                <a:solidFill>
                  <a:srgbClr val="000000">
                    <a:alpha val="60000"/>
                  </a:srgbClr>
                </a:solidFill>
                <a:latin typeface="Arial"/>
                <a:cs typeface="Arial"/>
              </a:rPr>
              <a:t>Emirates</a:t>
            </a:r>
            <a:endParaRPr lang="en-US" sz="1800" dirty="0">
              <a:solidFill>
                <a:srgbClr val="000000">
                  <a:alpha val="60000"/>
                </a:srgbClr>
              </a:solidFill>
              <a:latin typeface="Arial"/>
              <a:cs typeface="Arial"/>
            </a:endParaRPr>
          </a:p>
          <a:p>
            <a:r>
              <a:rPr lang="en-US" sz="1800" dirty="0">
                <a:solidFill>
                  <a:srgbClr val="000000">
                    <a:alpha val="60000"/>
                  </a:srgbClr>
                </a:solidFill>
                <a:latin typeface="Arial"/>
                <a:cs typeface="Arial"/>
              </a:rPr>
              <a:t>Operation – fast and productive service is guaranty with the company;</a:t>
            </a:r>
            <a:endParaRPr lang="en-US" b="1" dirty="0">
              <a:solidFill>
                <a:srgbClr val="000000">
                  <a:alpha val="60000"/>
                </a:srgbClr>
              </a:solidFill>
              <a:latin typeface="Arial"/>
              <a:cs typeface="Arial"/>
            </a:endParaRPr>
          </a:p>
          <a:p>
            <a:r>
              <a:rPr lang="en-US" sz="1800" dirty="0">
                <a:solidFill>
                  <a:srgbClr val="000000">
                    <a:alpha val="60000"/>
                  </a:srgbClr>
                </a:solidFill>
                <a:latin typeface="Arial"/>
                <a:cs typeface="Arial"/>
              </a:rPr>
              <a:t>Distribution – creation in administration with SkyCargo service;</a:t>
            </a:r>
          </a:p>
          <a:p>
            <a:r>
              <a:rPr lang="en-US" sz="1800" dirty="0">
                <a:solidFill>
                  <a:srgbClr val="000000">
                    <a:alpha val="60000"/>
                  </a:srgbClr>
                </a:solidFill>
                <a:latin typeface="Arial"/>
                <a:cs typeface="Arial"/>
              </a:rPr>
              <a:t>Sales and Marketing – company create secure, comfortable and quick fly;</a:t>
            </a:r>
          </a:p>
          <a:p>
            <a:r>
              <a:rPr lang="en-US" sz="1800" dirty="0">
                <a:solidFill>
                  <a:srgbClr val="000000">
                    <a:alpha val="60000"/>
                  </a:srgbClr>
                </a:solidFill>
                <a:latin typeface="Arial"/>
                <a:cs typeface="Arial"/>
              </a:rPr>
              <a:t>Services – 24 hours early check-in, and benefit of bundle. </a:t>
            </a:r>
          </a:p>
          <a:p>
            <a:endParaRPr lang="en-US" dirty="0">
              <a:solidFill>
                <a:srgbClr val="000000">
                  <a:alpha val="60000"/>
                </a:srgbClr>
              </a:solidFill>
            </a:endParaRPr>
          </a:p>
        </p:txBody>
      </p:sp>
      <p:pic>
        <p:nvPicPr>
          <p:cNvPr id="4" name="Content Placeholder 3" descr="Online crop | HD wallpaper: 777, 777x, aircraft, airliner, airplane ...">
            <a:extLst>
              <a:ext uri="{FF2B5EF4-FFF2-40B4-BE49-F238E27FC236}">
                <a16:creationId xmlns:a16="http://schemas.microsoft.com/office/drawing/2014/main" id="{047DECC0-7534-0204-46B4-1EDA57CBD790}"/>
              </a:ext>
            </a:extLst>
          </p:cNvPr>
          <p:cNvPicPr>
            <a:picLocks noChangeAspect="1"/>
          </p:cNvPicPr>
          <p:nvPr/>
        </p:nvPicPr>
        <p:blipFill rotWithShape="1">
          <a:blip r:embed="rId2"/>
          <a:srcRect l="24712" r="16134"/>
          <a:stretch/>
        </p:blipFill>
        <p:spPr>
          <a:xfrm>
            <a:off x="7226573" y="10"/>
            <a:ext cx="4965427" cy="6857990"/>
          </a:xfrm>
          <a:prstGeom prst="rect">
            <a:avLst/>
          </a:prstGeom>
        </p:spPr>
      </p:pic>
    </p:spTree>
    <p:extLst>
      <p:ext uri="{BB962C8B-B14F-4D97-AF65-F5344CB8AC3E}">
        <p14:creationId xmlns:p14="http://schemas.microsoft.com/office/powerpoint/2010/main" val="1836097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264-CF6C-5CB8-11C7-848C8CB33557}"/>
              </a:ext>
            </a:extLst>
          </p:cNvPr>
          <p:cNvSpPr>
            <a:spLocks noGrp="1"/>
          </p:cNvSpPr>
          <p:nvPr>
            <p:ph type="title"/>
          </p:nvPr>
        </p:nvSpPr>
        <p:spPr>
          <a:xfrm>
            <a:off x="5851128" y="-327289"/>
            <a:ext cx="5340041" cy="1357800"/>
          </a:xfrm>
        </p:spPr>
        <p:txBody>
          <a:bodyPr wrap="square" anchor="b">
            <a:normAutofit/>
          </a:bodyPr>
          <a:lstStyle/>
          <a:p>
            <a:pPr algn="ctr"/>
            <a:r>
              <a:rPr lang="en-US" dirty="0">
                <a:latin typeface="Arial"/>
                <a:cs typeface="Arial"/>
              </a:rPr>
              <a:t>Conclusion</a:t>
            </a:r>
          </a:p>
        </p:txBody>
      </p:sp>
      <p:pic>
        <p:nvPicPr>
          <p:cNvPr id="13" name="Content Placeholder 12" descr="A hand writing on a chalkboard&#10;&#10;Description automatically generated">
            <a:extLst>
              <a:ext uri="{FF2B5EF4-FFF2-40B4-BE49-F238E27FC236}">
                <a16:creationId xmlns:a16="http://schemas.microsoft.com/office/drawing/2014/main" id="{D86F501D-ECDA-809F-2029-478F7E4FBE0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378" r="19873"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29" name="Straight Connector 28">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Content Placeholder 23">
            <a:extLst>
              <a:ext uri="{FF2B5EF4-FFF2-40B4-BE49-F238E27FC236}">
                <a16:creationId xmlns:a16="http://schemas.microsoft.com/office/drawing/2014/main" id="{B1F20464-3E5A-4AB5-B633-991094BBA0B8}"/>
              </a:ext>
            </a:extLst>
          </p:cNvPr>
          <p:cNvSpPr>
            <a:spLocks noGrp="1"/>
          </p:cNvSpPr>
          <p:nvPr>
            <p:ph idx="1"/>
          </p:nvPr>
        </p:nvSpPr>
        <p:spPr>
          <a:xfrm>
            <a:off x="6521163" y="1339881"/>
            <a:ext cx="5655350" cy="5318859"/>
          </a:xfrm>
        </p:spPr>
        <p:txBody>
          <a:bodyPr vert="horz" lIns="91440" tIns="45720" rIns="91440" bIns="45720" rtlCol="0" anchor="t">
            <a:normAutofit lnSpcReduction="10000"/>
          </a:bodyPr>
          <a:lstStyle/>
          <a:p>
            <a:pPr marL="359410" indent="-359410">
              <a:buChar char="Ø"/>
            </a:pPr>
            <a:r>
              <a:rPr lang="en-US" dirty="0">
                <a:solidFill>
                  <a:srgbClr val="000000">
                    <a:alpha val="60000"/>
                  </a:srgbClr>
                </a:solidFill>
                <a:latin typeface="Arial"/>
                <a:cs typeface="Arial"/>
              </a:rPr>
              <a:t>By using Knowledge Management System we can achieve the main goals in any business.</a:t>
            </a:r>
          </a:p>
          <a:p>
            <a:pPr marL="359410" indent="-359410">
              <a:buChar char="Ø"/>
            </a:pPr>
            <a:r>
              <a:rPr lang="en-US" dirty="0">
                <a:solidFill>
                  <a:srgbClr val="000000">
                    <a:alpha val="60000"/>
                  </a:srgbClr>
                </a:solidFill>
                <a:latin typeface="Arial"/>
                <a:cs typeface="Arial"/>
              </a:rPr>
              <a:t>Knowledge Management include area of software investment which grow fast;</a:t>
            </a:r>
          </a:p>
          <a:p>
            <a:pPr marL="359410" indent="-359410">
              <a:buChar char="Ø"/>
            </a:pPr>
            <a:r>
              <a:rPr lang="en-US" dirty="0">
                <a:solidFill>
                  <a:srgbClr val="000000">
                    <a:alpha val="60000"/>
                  </a:srgbClr>
                </a:solidFill>
                <a:latin typeface="Arial"/>
                <a:cs typeface="Arial"/>
              </a:rPr>
              <a:t>To be success you must apply u your Knowledge , Information and Production in right place;</a:t>
            </a:r>
          </a:p>
          <a:p>
            <a:pPr marL="359410" indent="-359410">
              <a:buChar char="Ø"/>
            </a:pPr>
            <a:r>
              <a:rPr lang="en-US" dirty="0">
                <a:solidFill>
                  <a:srgbClr val="000000">
                    <a:alpha val="60000"/>
                  </a:srgbClr>
                </a:solidFill>
                <a:latin typeface="Arial"/>
                <a:cs typeface="Arial"/>
              </a:rPr>
              <a:t>Using data and returned to the information( brain control) help to be taken the right decision.</a:t>
            </a:r>
          </a:p>
          <a:p>
            <a:pPr marL="359410" indent="-359410">
              <a:buChar char="Ø"/>
            </a:pPr>
            <a:endParaRPr lang="en-US" dirty="0">
              <a:solidFill>
                <a:srgbClr val="000000">
                  <a:alpha val="60000"/>
                </a:srgbClr>
              </a:solidFill>
            </a:endParaRPr>
          </a:p>
          <a:p>
            <a:pPr marL="0" indent="0">
              <a:buNone/>
            </a:pPr>
            <a:endParaRPr lang="en-US" dirty="0">
              <a:solidFill>
                <a:srgbClr val="000000">
                  <a:alpha val="60000"/>
                </a:srgbClr>
              </a:solidFill>
            </a:endParaRPr>
          </a:p>
          <a:p>
            <a:pPr marL="0" indent="0">
              <a:buNone/>
            </a:pPr>
            <a:endParaRPr lang="en-US" dirty="0">
              <a:solidFill>
                <a:srgbClr val="000000">
                  <a:alpha val="60000"/>
                </a:srgbClr>
              </a:solidFill>
            </a:endParaRPr>
          </a:p>
        </p:txBody>
      </p:sp>
      <p:sp>
        <p:nvSpPr>
          <p:cNvPr id="14" name="TextBox 13">
            <a:extLst>
              <a:ext uri="{FF2B5EF4-FFF2-40B4-BE49-F238E27FC236}">
                <a16:creationId xmlns:a16="http://schemas.microsoft.com/office/drawing/2014/main" id="{0D475480-7EF5-92A7-B7D8-F5F3EB292A40}"/>
              </a:ext>
            </a:extLst>
          </p:cNvPr>
          <p:cNvSpPr txBox="1"/>
          <p:nvPr/>
        </p:nvSpPr>
        <p:spPr>
          <a:xfrm>
            <a:off x="9391233" y="6657945"/>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744419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EC1FE-0144-3CDF-1915-6CA8972E5196}"/>
              </a:ext>
            </a:extLst>
          </p:cNvPr>
          <p:cNvSpPr>
            <a:spLocks noGrp="1"/>
          </p:cNvSpPr>
          <p:nvPr>
            <p:ph type="title"/>
          </p:nvPr>
        </p:nvSpPr>
        <p:spPr>
          <a:xfrm>
            <a:off x="990000" y="395288"/>
            <a:ext cx="4078800" cy="586133"/>
          </a:xfrm>
        </p:spPr>
        <p:txBody>
          <a:bodyPr wrap="square" anchor="b">
            <a:normAutofit/>
          </a:bodyPr>
          <a:lstStyle/>
          <a:p>
            <a:pPr algn="ctr"/>
            <a:r>
              <a:rPr lang="en-US" dirty="0">
                <a:latin typeface="Arial"/>
                <a:cs typeface="Arial"/>
              </a:rPr>
              <a:t>Reference list</a:t>
            </a:r>
            <a:endParaRPr lang="en-US">
              <a:latin typeface="Arial"/>
              <a:cs typeface="Arial"/>
            </a:endParaRPr>
          </a:p>
        </p:txBody>
      </p:sp>
      <p:sp>
        <p:nvSpPr>
          <p:cNvPr id="3" name="Content Placeholder 2">
            <a:extLst>
              <a:ext uri="{FF2B5EF4-FFF2-40B4-BE49-F238E27FC236}">
                <a16:creationId xmlns:a16="http://schemas.microsoft.com/office/drawing/2014/main" id="{54C973B6-375F-0A21-1797-E9305742A34E}"/>
              </a:ext>
            </a:extLst>
          </p:cNvPr>
          <p:cNvSpPr>
            <a:spLocks noGrp="1"/>
          </p:cNvSpPr>
          <p:nvPr>
            <p:ph idx="1"/>
          </p:nvPr>
        </p:nvSpPr>
        <p:spPr>
          <a:xfrm>
            <a:off x="175449" y="1047808"/>
            <a:ext cx="7993902" cy="5571520"/>
          </a:xfrm>
        </p:spPr>
        <p:txBody>
          <a:bodyPr vert="horz" lIns="91440" tIns="45720" rIns="91440" bIns="45720" rtlCol="0" anchor="t">
            <a:normAutofit/>
          </a:bodyPr>
          <a:lstStyle/>
          <a:p>
            <a:pPr marL="359410" indent="-359410">
              <a:buChar char="Ø"/>
            </a:pPr>
            <a:r>
              <a:rPr lang="en-US" sz="1600" dirty="0">
                <a:latin typeface="Arial"/>
                <a:cs typeface="Arial"/>
              </a:rPr>
              <a:t>Maier, R. and </a:t>
            </a:r>
            <a:r>
              <a:rPr lang="en-US" sz="1600" dirty="0" err="1">
                <a:latin typeface="Arial"/>
                <a:cs typeface="Arial"/>
              </a:rPr>
              <a:t>Hadrich</a:t>
            </a:r>
            <a:r>
              <a:rPr lang="en-US" sz="1600" dirty="0">
                <a:latin typeface="Arial"/>
                <a:cs typeface="Arial"/>
              </a:rPr>
              <a:t>, T., 2011. Knowledge management systems. In Encyclopedia of Knowledge Management, Second Edition (pp. 779-790). IGI Global.</a:t>
            </a:r>
            <a:endParaRPr lang="en-US" sz="1600" dirty="0">
              <a:solidFill>
                <a:srgbClr val="000000">
                  <a:alpha val="60000"/>
                </a:srgbClr>
              </a:solidFill>
              <a:latin typeface="Arial"/>
              <a:cs typeface="Arial"/>
            </a:endParaRPr>
          </a:p>
          <a:p>
            <a:pPr marL="359410" indent="-359410">
              <a:buChar char="Ø"/>
            </a:pPr>
            <a:r>
              <a:rPr lang="en-US" sz="1600" dirty="0">
                <a:solidFill>
                  <a:srgbClr val="000000">
                    <a:alpha val="60000"/>
                  </a:srgbClr>
                </a:solidFill>
                <a:latin typeface="Arial"/>
                <a:cs typeface="Arial"/>
              </a:rPr>
              <a:t>Boeing (no date) General Information, www.boeing.com. Available at: </a:t>
            </a:r>
            <a:r>
              <a:rPr lang="en-US" sz="1600" dirty="0">
                <a:solidFill>
                  <a:srgbClr val="000000">
                    <a:alpha val="60000"/>
                  </a:srgbClr>
                </a:solidFill>
                <a:latin typeface="Arial"/>
                <a:cs typeface="Arial"/>
                <a:hlinkClick r:id="rId2"/>
              </a:rPr>
              <a:t>https://www.boeing.com/company/general-info#overview</a:t>
            </a:r>
            <a:r>
              <a:rPr lang="en-US" sz="1600" dirty="0">
                <a:solidFill>
                  <a:srgbClr val="000000">
                    <a:alpha val="60000"/>
                  </a:srgbClr>
                </a:solidFill>
                <a:latin typeface="Arial"/>
                <a:cs typeface="Arial"/>
              </a:rPr>
              <a:t>.</a:t>
            </a:r>
          </a:p>
          <a:p>
            <a:pPr marL="359410" indent="-359410">
              <a:buChar char="Ø"/>
            </a:pPr>
            <a:r>
              <a:rPr lang="en-US" sz="1600" dirty="0">
                <a:solidFill>
                  <a:srgbClr val="000000">
                    <a:alpha val="60000"/>
                  </a:srgbClr>
                </a:solidFill>
                <a:latin typeface="Arial"/>
                <a:cs typeface="Arial"/>
              </a:rPr>
              <a:t>The Emirates Experience | Emirates United Kingdom (no date) United Kingdom. Available at: https://www.emirates.com/uk/english/experience/?&amp;utm_source=bing&amp;utm_medium=cpc&amp;utm_campaign=BIS_GB_EN_Brand_Pure___LON_E&amp;utm_term=emirates&amp;utm_content=Brand%20-%20Pure&amp;gclid=13023f8d69081354840b5a79389a36ee&amp;gclsrc=3p.ds (Accessed: 15 March 2024).</a:t>
            </a:r>
          </a:p>
          <a:p>
            <a:pPr marL="359410" indent="-359410">
              <a:buChar char="Ø"/>
            </a:pPr>
            <a:endParaRPr lang="en-US" dirty="0">
              <a:solidFill>
                <a:srgbClr val="000000">
                  <a:alpha val="60000"/>
                </a:srgbClr>
              </a:solidFill>
            </a:endParaRPr>
          </a:p>
          <a:p>
            <a:pPr marL="359410" indent="-359410">
              <a:buChar char="Ø"/>
            </a:pPr>
            <a:endParaRPr lang="en-US">
              <a:solidFill>
                <a:srgbClr val="000000">
                  <a:alpha val="60000"/>
                </a:srgbClr>
              </a:solidFill>
            </a:endParaRPr>
          </a:p>
        </p:txBody>
      </p:sp>
      <p:cxnSp>
        <p:nvCxnSpPr>
          <p:cNvPr id="8" name="Straight Connector 7">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6" name="Graphic 15" descr="Books">
            <a:extLst>
              <a:ext uri="{FF2B5EF4-FFF2-40B4-BE49-F238E27FC236}">
                <a16:creationId xmlns:a16="http://schemas.microsoft.com/office/drawing/2014/main" id="{4584CE15-1669-42E5-6B72-029EA35843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5126" y="1361282"/>
            <a:ext cx="3475886" cy="4566333"/>
          </a:xfrm>
          <a:prstGeom prst="rect">
            <a:avLst/>
          </a:prstGeom>
        </p:spPr>
      </p:pic>
    </p:spTree>
    <p:extLst>
      <p:ext uri="{BB962C8B-B14F-4D97-AF65-F5344CB8AC3E}">
        <p14:creationId xmlns:p14="http://schemas.microsoft.com/office/powerpoint/2010/main" val="2682549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AA107-E459-B1D1-CFD0-0B81F4EB1C8C}"/>
              </a:ext>
            </a:extLst>
          </p:cNvPr>
          <p:cNvSpPr>
            <a:spLocks noGrp="1"/>
          </p:cNvSpPr>
          <p:nvPr>
            <p:ph type="title"/>
          </p:nvPr>
        </p:nvSpPr>
        <p:spPr>
          <a:xfrm>
            <a:off x="539750" y="536575"/>
            <a:ext cx="3892550" cy="599038"/>
          </a:xfrm>
        </p:spPr>
        <p:txBody>
          <a:bodyPr vert="horz" wrap="square" lIns="91440" tIns="45720" rIns="91440" bIns="45720" rtlCol="0" anchor="b" anchorCtr="0">
            <a:normAutofit/>
          </a:bodyPr>
          <a:lstStyle/>
          <a:p>
            <a:pPr algn="ctr"/>
            <a:r>
              <a:rPr lang="en-US" dirty="0">
                <a:latin typeface="Arial"/>
                <a:cs typeface="Arial"/>
              </a:rPr>
              <a:t>Reference  list</a:t>
            </a:r>
          </a:p>
        </p:txBody>
      </p:sp>
      <p:cxnSp>
        <p:nvCxnSpPr>
          <p:cNvPr id="11" name="Straight Connector 10">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173D48-98BE-42E2-3239-F90EEF6E1B52}"/>
              </a:ext>
            </a:extLst>
          </p:cNvPr>
          <p:cNvSpPr>
            <a:spLocks noGrp="1"/>
          </p:cNvSpPr>
          <p:nvPr>
            <p:ph idx="1"/>
          </p:nvPr>
        </p:nvSpPr>
        <p:spPr>
          <a:xfrm>
            <a:off x="70345" y="1379294"/>
            <a:ext cx="7292379" cy="5003551"/>
          </a:xfrm>
        </p:spPr>
        <p:txBody>
          <a:bodyPr vert="horz" lIns="91440" tIns="45720" rIns="91440" bIns="45720" rtlCol="0" anchor="t">
            <a:normAutofit/>
          </a:bodyPr>
          <a:lstStyle/>
          <a:p>
            <a:pPr marL="359410" indent="-359410"/>
            <a:r>
              <a:rPr lang="en-US" sz="1600" dirty="0">
                <a:solidFill>
                  <a:srgbClr val="000000">
                    <a:alpha val="60000"/>
                  </a:srgbClr>
                </a:solidFill>
                <a:latin typeface="Arial"/>
                <a:cs typeface="Arial"/>
              </a:rPr>
              <a:t>The Strategy Story (2023) Emirates Airlines SWOT Analysis, The Strategy Story. Available at: </a:t>
            </a:r>
            <a:r>
              <a:rPr lang="en-US" sz="1600" dirty="0">
                <a:solidFill>
                  <a:srgbClr val="000000">
                    <a:alpha val="60000"/>
                  </a:srgbClr>
                </a:solidFill>
                <a:latin typeface="Arial"/>
                <a:cs typeface="Arial"/>
                <a:hlinkClick r:id="rId2"/>
              </a:rPr>
              <a:t>https://thestrategystory.com/blog/emirates-airlines-swot-analysis/</a:t>
            </a:r>
            <a:r>
              <a:rPr lang="en-US" sz="1600" dirty="0">
                <a:solidFill>
                  <a:srgbClr val="000000">
                    <a:alpha val="60000"/>
                  </a:srgbClr>
                </a:solidFill>
                <a:latin typeface="Arial"/>
                <a:cs typeface="Arial"/>
              </a:rPr>
              <a:t>.</a:t>
            </a:r>
          </a:p>
          <a:p>
            <a:pPr marL="359410" indent="-359410"/>
            <a:r>
              <a:rPr lang="en-US" sz="1600" dirty="0">
                <a:solidFill>
                  <a:srgbClr val="000000">
                    <a:alpha val="60000"/>
                  </a:srgbClr>
                </a:solidFill>
                <a:latin typeface="Arial"/>
                <a:cs typeface="Arial"/>
              </a:rPr>
              <a:t>Abbott, A. (2020) Boeing SWOT Analysis (2020), Business Strategy Hub. Available at: </a:t>
            </a:r>
            <a:r>
              <a:rPr lang="en-US" sz="1600" dirty="0">
                <a:solidFill>
                  <a:srgbClr val="000000">
                    <a:alpha val="60000"/>
                  </a:srgbClr>
                </a:solidFill>
                <a:latin typeface="Arial"/>
                <a:cs typeface="Arial"/>
                <a:hlinkClick r:id="rId3"/>
              </a:rPr>
              <a:t>https://bstrategyhub.com/boeing-swot-analysis/</a:t>
            </a:r>
            <a:r>
              <a:rPr lang="en-US" sz="1600" dirty="0">
                <a:solidFill>
                  <a:srgbClr val="000000">
                    <a:alpha val="60000"/>
                  </a:srgbClr>
                </a:solidFill>
                <a:latin typeface="Arial"/>
                <a:cs typeface="Arial"/>
              </a:rPr>
              <a:t>.</a:t>
            </a:r>
          </a:p>
          <a:p>
            <a:pPr marL="359410" indent="-359410"/>
            <a:r>
              <a:rPr lang="en-US" sz="1600" dirty="0">
                <a:solidFill>
                  <a:srgbClr val="000000">
                    <a:alpha val="60000"/>
                  </a:srgbClr>
                </a:solidFill>
                <a:latin typeface="Arial"/>
                <a:cs typeface="Arial"/>
              </a:rPr>
              <a:t>Emirates Airlines Company Value Chain - 1130 Words | Research Paper Example (no date) Free Essays. Available at: </a:t>
            </a:r>
            <a:r>
              <a:rPr lang="en-US" sz="1600" dirty="0">
                <a:solidFill>
                  <a:srgbClr val="000000">
                    <a:alpha val="60000"/>
                  </a:srgbClr>
                </a:solidFill>
                <a:latin typeface="Arial"/>
                <a:cs typeface="Arial"/>
                <a:hlinkClick r:id="rId4"/>
              </a:rPr>
              <a:t>https://ivypanda.com/essays/emirates-airlines-company-value-chain/</a:t>
            </a:r>
            <a:r>
              <a:rPr lang="en-US" sz="1600" dirty="0">
                <a:solidFill>
                  <a:srgbClr val="000000">
                    <a:alpha val="60000"/>
                  </a:srgbClr>
                </a:solidFill>
                <a:latin typeface="Arial"/>
                <a:cs typeface="Arial"/>
              </a:rPr>
              <a:t>.</a:t>
            </a:r>
          </a:p>
          <a:p>
            <a:pPr marL="359410" indent="-359410"/>
            <a:r>
              <a:rPr lang="en-US" sz="1600" dirty="0" err="1">
                <a:solidFill>
                  <a:srgbClr val="000000">
                    <a:alpha val="60000"/>
                  </a:srgbClr>
                </a:solidFill>
                <a:latin typeface="Arial"/>
                <a:cs typeface="Arial"/>
              </a:rPr>
              <a:t>Sinra</a:t>
            </a:r>
            <a:r>
              <a:rPr lang="en-US" sz="1600" dirty="0">
                <a:solidFill>
                  <a:srgbClr val="000000">
                    <a:alpha val="60000"/>
                  </a:srgbClr>
                </a:solidFill>
                <a:latin typeface="Arial"/>
                <a:cs typeface="Arial"/>
              </a:rPr>
              <a:t>, K. (2022) Boeing Value Chain Analysis in 2022 (Detail Analysis), </a:t>
            </a:r>
            <a:r>
              <a:rPr lang="en-US" sz="1600" dirty="0" err="1">
                <a:solidFill>
                  <a:srgbClr val="000000">
                    <a:alpha val="60000"/>
                  </a:srgbClr>
                </a:solidFill>
                <a:latin typeface="Arial"/>
                <a:cs typeface="Arial"/>
              </a:rPr>
              <a:t>WikiSME</a:t>
            </a:r>
            <a:r>
              <a:rPr lang="en-US" sz="1600" dirty="0">
                <a:solidFill>
                  <a:srgbClr val="000000">
                    <a:alpha val="60000"/>
                  </a:srgbClr>
                </a:solidFill>
                <a:latin typeface="Arial"/>
                <a:cs typeface="Arial"/>
              </a:rPr>
              <a:t>. Available at: https://www.wikisme.com/boeing-value-chain-analysis/#google_vignette (Accessed: 15 March 2024).</a:t>
            </a:r>
          </a:p>
          <a:p>
            <a:pPr marL="359410" indent="-359410"/>
            <a:endParaRPr lang="en-US" dirty="0">
              <a:solidFill>
                <a:srgbClr val="000000">
                  <a:alpha val="60000"/>
                </a:srgbClr>
              </a:solidFill>
            </a:endParaRPr>
          </a:p>
        </p:txBody>
      </p:sp>
      <p:pic>
        <p:nvPicPr>
          <p:cNvPr id="4" name="Picture 3" descr="Pen placed on top of a signature line">
            <a:extLst>
              <a:ext uri="{FF2B5EF4-FFF2-40B4-BE49-F238E27FC236}">
                <a16:creationId xmlns:a16="http://schemas.microsoft.com/office/drawing/2014/main" id="{68DDB5C4-2084-B154-60F6-199E225D4486}"/>
              </a:ext>
            </a:extLst>
          </p:cNvPr>
          <p:cNvPicPr>
            <a:picLocks noChangeAspect="1"/>
          </p:cNvPicPr>
          <p:nvPr/>
        </p:nvPicPr>
        <p:blipFill rotWithShape="1">
          <a:blip r:embed="rId5"/>
          <a:srcRect l="14902" r="14901" b="-1"/>
          <a:stretch/>
        </p:blipFill>
        <p:spPr>
          <a:xfrm>
            <a:off x="7765228" y="10"/>
            <a:ext cx="4426772" cy="6857990"/>
          </a:xfrm>
          <a:prstGeom prst="rect">
            <a:avLst/>
          </a:prstGeom>
        </p:spPr>
      </p:pic>
    </p:spTree>
    <p:extLst>
      <p:ext uri="{BB962C8B-B14F-4D97-AF65-F5344CB8AC3E}">
        <p14:creationId xmlns:p14="http://schemas.microsoft.com/office/powerpoint/2010/main" val="3799001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3" name="Group 1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8" name="Rectangle 17">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F471C-E83A-2822-E521-BE21D5C38B2D}"/>
              </a:ext>
            </a:extLst>
          </p:cNvPr>
          <p:cNvSpPr>
            <a:spLocks noGrp="1"/>
          </p:cNvSpPr>
          <p:nvPr>
            <p:ph type="title"/>
          </p:nvPr>
        </p:nvSpPr>
        <p:spPr>
          <a:xfrm>
            <a:off x="7113600" y="1311279"/>
            <a:ext cx="4060800" cy="2049502"/>
          </a:xfrm>
        </p:spPr>
        <p:txBody>
          <a:bodyPr vert="horz" lIns="91440" tIns="45720" rIns="91440" bIns="45720" rtlCol="0" anchor="b" anchorCtr="0">
            <a:normAutofit/>
          </a:bodyPr>
          <a:lstStyle/>
          <a:p>
            <a:pPr algn="ctr"/>
            <a:r>
              <a:rPr lang="en-US" sz="4800"/>
              <a:t>THANK YOU!</a:t>
            </a:r>
          </a:p>
        </p:txBody>
      </p:sp>
      <p:pic>
        <p:nvPicPr>
          <p:cNvPr id="7" name="Graphic 6" descr="Handshake">
            <a:extLst>
              <a:ext uri="{FF2B5EF4-FFF2-40B4-BE49-F238E27FC236}">
                <a16:creationId xmlns:a16="http://schemas.microsoft.com/office/drawing/2014/main" id="{FB539CD1-B990-21C2-6CD0-6D49607373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0989" y="930894"/>
            <a:ext cx="4996212" cy="4996212"/>
          </a:xfrm>
          <a:prstGeom prst="rect">
            <a:avLst/>
          </a:prstGeom>
        </p:spPr>
      </p:pic>
      <p:cxnSp>
        <p:nvCxnSpPr>
          <p:cNvPr id="20" name="Straight Connector 19">
            <a:extLst>
              <a:ext uri="{FF2B5EF4-FFF2-40B4-BE49-F238E27FC236}">
                <a16:creationId xmlns:a16="http://schemas.microsoft.com/office/drawing/2014/main" id="{58EBA113-6605-4291-A31D-0BEA2EFFB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23" name="Group 22">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8"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4" name="Group 23">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5"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2" name="Group 31">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41" name="Group 40">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42"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3" name="Group 42">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44"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1540061220"/>
      </p:ext>
    </p:extLst>
  </p:cSld>
  <p:clrMapOvr>
    <a:masterClrMapping/>
  </p:clrMapOvr>
</p:sld>
</file>

<file path=ppt/theme/theme1.xml><?xml version="1.0" encoding="utf-8"?>
<a:theme xmlns:a="http://schemas.openxmlformats.org/drawingml/2006/main" name="FrostyVTI">
  <a:themeElements>
    <a:clrScheme name="AnalogousFromLightSeedRightStep">
      <a:dk1>
        <a:srgbClr val="000000"/>
      </a:dk1>
      <a:lt1>
        <a:srgbClr val="FFFFFF"/>
      </a:lt1>
      <a:dk2>
        <a:srgbClr val="323820"/>
      </a:dk2>
      <a:lt2>
        <a:srgbClr val="E2E6E8"/>
      </a:lt2>
      <a:accent1>
        <a:srgbClr val="BC9B84"/>
      </a:accent1>
      <a:accent2>
        <a:srgbClr val="ABA175"/>
      </a:accent2>
      <a:accent3>
        <a:srgbClr val="9BA57D"/>
      </a:accent3>
      <a:accent4>
        <a:srgbClr val="88AC75"/>
      </a:accent4>
      <a:accent5>
        <a:srgbClr val="81AC84"/>
      </a:accent5>
      <a:accent6>
        <a:srgbClr val="77AE92"/>
      </a:accent6>
      <a:hlink>
        <a:srgbClr val="5986A5"/>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FrostyVTI</vt:lpstr>
      <vt:lpstr>Individual Academic Presentation</vt:lpstr>
      <vt:lpstr>Introduction  Knowledge Management System Definition This is the way we collect and capture knowledge The way we using data and returned into the information This factors helps us to take the right decision </vt:lpstr>
      <vt:lpstr>TOWS ANALYSIS BOEING COMPANY AND EMIRATES</vt:lpstr>
      <vt:lpstr>Knowledge Management Value chain </vt:lpstr>
      <vt:lpstr>Boeing and Emirates Value chain Analysis</vt:lpstr>
      <vt:lpstr>Conclusion</vt:lpstr>
      <vt:lpstr>Reference list</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1181</cp:revision>
  <dcterms:created xsi:type="dcterms:W3CDTF">2024-03-15T10:33:30Z</dcterms:created>
  <dcterms:modified xsi:type="dcterms:W3CDTF">2024-03-15T21:20:39Z</dcterms:modified>
</cp:coreProperties>
</file>