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2" r:id="rId7"/>
    <p:sldId id="258" r:id="rId8"/>
    <p:sldId id="259" r:id="rId9"/>
    <p:sldId id="270" r:id="rId10"/>
    <p:sldId id="260" r:id="rId11"/>
    <p:sldId id="261" r:id="rId12"/>
    <p:sldId id="262" r:id="rId13"/>
    <p:sldId id="264" r:id="rId14"/>
    <p:sldId id="265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edi" initials="T" lastIdx="1" clrIdx="0">
    <p:extLst>
      <p:ext uri="{19B8F6BF-5375-455C-9EA6-DF929625EA0E}">
        <p15:presenceInfo xmlns:p15="http://schemas.microsoft.com/office/powerpoint/2012/main" userId="Tedi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127717-63CF-4329-85E4-280934F44AA9}" v="15" dt="2022-11-17T21:56:01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63" d="100"/>
          <a:sy n="163" d="100"/>
        </p:scale>
        <p:origin x="246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8EEEDD-5F3C-49DA-84BC-B9690D69483B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FEC9C4F-59CF-4578-9C36-FA84D354D553}">
      <dgm:prSet/>
      <dgm:spPr/>
      <dgm:t>
        <a:bodyPr/>
        <a:lstStyle/>
        <a:p>
          <a:r>
            <a:rPr lang="en-US"/>
            <a:t>More presence</a:t>
          </a:r>
        </a:p>
      </dgm:t>
    </dgm:pt>
    <dgm:pt modelId="{3C893FEE-290B-4FFB-BB9C-E290C0CF10AD}" type="parTrans" cxnId="{A9372AAA-00EC-4159-AF7A-7C9B02E72083}">
      <dgm:prSet/>
      <dgm:spPr/>
      <dgm:t>
        <a:bodyPr/>
        <a:lstStyle/>
        <a:p>
          <a:endParaRPr lang="en-US"/>
        </a:p>
      </dgm:t>
    </dgm:pt>
    <dgm:pt modelId="{63646406-E441-4BBF-8576-306E15B13A04}" type="sibTrans" cxnId="{A9372AAA-00EC-4159-AF7A-7C9B02E72083}">
      <dgm:prSet/>
      <dgm:spPr/>
      <dgm:t>
        <a:bodyPr/>
        <a:lstStyle/>
        <a:p>
          <a:endParaRPr lang="en-US"/>
        </a:p>
      </dgm:t>
    </dgm:pt>
    <dgm:pt modelId="{B1BB62A8-CE23-459F-BE54-158E6CF84283}">
      <dgm:prSet/>
      <dgm:spPr/>
      <dgm:t>
        <a:bodyPr/>
        <a:lstStyle/>
        <a:p>
          <a:r>
            <a:rPr lang="en-US"/>
            <a:t>No delays due to transport, weather or personal reasons</a:t>
          </a:r>
        </a:p>
      </dgm:t>
    </dgm:pt>
    <dgm:pt modelId="{94AE8DBB-B3B6-480D-BA3B-4D7761708B3A}" type="parTrans" cxnId="{23379669-591F-4B7D-BDCC-B3B79360A9A8}">
      <dgm:prSet/>
      <dgm:spPr/>
      <dgm:t>
        <a:bodyPr/>
        <a:lstStyle/>
        <a:p>
          <a:endParaRPr lang="en-US"/>
        </a:p>
      </dgm:t>
    </dgm:pt>
    <dgm:pt modelId="{4E3BAD54-353D-4162-ABE9-ACA9AC1B5325}" type="sibTrans" cxnId="{23379669-591F-4B7D-BDCC-B3B79360A9A8}">
      <dgm:prSet/>
      <dgm:spPr/>
      <dgm:t>
        <a:bodyPr/>
        <a:lstStyle/>
        <a:p>
          <a:endParaRPr lang="en-US"/>
        </a:p>
      </dgm:t>
    </dgm:pt>
    <dgm:pt modelId="{29281F66-8067-4A1B-B8FC-5837C4DAB6EF}">
      <dgm:prSet/>
      <dgm:spPr/>
      <dgm:t>
        <a:bodyPr/>
        <a:lstStyle/>
        <a:p>
          <a:r>
            <a:rPr lang="en-US"/>
            <a:t>A workspace of our personal preferences</a:t>
          </a:r>
        </a:p>
      </dgm:t>
    </dgm:pt>
    <dgm:pt modelId="{07A641D7-A1FC-4FD7-9596-57FE0F32E5A1}" type="parTrans" cxnId="{340E77E2-4553-42B3-85A0-8C58C25A4E9A}">
      <dgm:prSet/>
      <dgm:spPr/>
      <dgm:t>
        <a:bodyPr/>
        <a:lstStyle/>
        <a:p>
          <a:endParaRPr lang="en-US"/>
        </a:p>
      </dgm:t>
    </dgm:pt>
    <dgm:pt modelId="{25D6FFF0-4244-4EB4-9B24-CD0C43F848DA}" type="sibTrans" cxnId="{340E77E2-4553-42B3-85A0-8C58C25A4E9A}">
      <dgm:prSet/>
      <dgm:spPr/>
      <dgm:t>
        <a:bodyPr/>
        <a:lstStyle/>
        <a:p>
          <a:endParaRPr lang="en-US"/>
        </a:p>
      </dgm:t>
    </dgm:pt>
    <dgm:pt modelId="{2952FD96-F006-4906-A06A-F09E593F0B53}">
      <dgm:prSet/>
      <dgm:spPr/>
      <dgm:t>
        <a:bodyPr/>
        <a:lstStyle/>
        <a:p>
          <a:r>
            <a:rPr lang="en-US"/>
            <a:t>The ability and willingness to work overtime increased</a:t>
          </a:r>
        </a:p>
      </dgm:t>
    </dgm:pt>
    <dgm:pt modelId="{868B7E86-7330-47FB-B089-01B261927913}" type="parTrans" cxnId="{314CF1EB-EC85-4981-B066-6AC9E8939E73}">
      <dgm:prSet/>
      <dgm:spPr/>
      <dgm:t>
        <a:bodyPr/>
        <a:lstStyle/>
        <a:p>
          <a:endParaRPr lang="en-US"/>
        </a:p>
      </dgm:t>
    </dgm:pt>
    <dgm:pt modelId="{F957B217-65AE-4EA3-97EE-FD0B4C3B7B14}" type="sibTrans" cxnId="{314CF1EB-EC85-4981-B066-6AC9E8939E73}">
      <dgm:prSet/>
      <dgm:spPr/>
      <dgm:t>
        <a:bodyPr/>
        <a:lstStyle/>
        <a:p>
          <a:endParaRPr lang="en-US"/>
        </a:p>
      </dgm:t>
    </dgm:pt>
    <dgm:pt modelId="{FA40635F-316D-449A-81B1-0E61DB6CF0DB}" type="pres">
      <dgm:prSet presAssocID="{E28EEEDD-5F3C-49DA-84BC-B9690D69483B}" presName="diagram" presStyleCnt="0">
        <dgm:presLayoutVars>
          <dgm:dir/>
          <dgm:resizeHandles val="exact"/>
        </dgm:presLayoutVars>
      </dgm:prSet>
      <dgm:spPr/>
    </dgm:pt>
    <dgm:pt modelId="{7655ECB6-5097-4EBB-B1F8-4BC3052AEAB0}" type="pres">
      <dgm:prSet presAssocID="{9FEC9C4F-59CF-4578-9C36-FA84D354D553}" presName="node" presStyleLbl="node1" presStyleIdx="0" presStyleCnt="4">
        <dgm:presLayoutVars>
          <dgm:bulletEnabled val="1"/>
        </dgm:presLayoutVars>
      </dgm:prSet>
      <dgm:spPr/>
    </dgm:pt>
    <dgm:pt modelId="{F21E2AA1-9F81-4C6F-935C-4396819DD4BB}" type="pres">
      <dgm:prSet presAssocID="{63646406-E441-4BBF-8576-306E15B13A04}" presName="sibTrans" presStyleCnt="0"/>
      <dgm:spPr/>
    </dgm:pt>
    <dgm:pt modelId="{15C71C63-6502-4398-8DE1-9C5F0E94A514}" type="pres">
      <dgm:prSet presAssocID="{B1BB62A8-CE23-459F-BE54-158E6CF84283}" presName="node" presStyleLbl="node1" presStyleIdx="1" presStyleCnt="4">
        <dgm:presLayoutVars>
          <dgm:bulletEnabled val="1"/>
        </dgm:presLayoutVars>
      </dgm:prSet>
      <dgm:spPr/>
    </dgm:pt>
    <dgm:pt modelId="{83DCC29A-E3E6-43D0-87FA-431F86C1A542}" type="pres">
      <dgm:prSet presAssocID="{4E3BAD54-353D-4162-ABE9-ACA9AC1B5325}" presName="sibTrans" presStyleCnt="0"/>
      <dgm:spPr/>
    </dgm:pt>
    <dgm:pt modelId="{3392B064-EE40-4998-998C-4D88B8C05CA5}" type="pres">
      <dgm:prSet presAssocID="{29281F66-8067-4A1B-B8FC-5837C4DAB6EF}" presName="node" presStyleLbl="node1" presStyleIdx="2" presStyleCnt="4">
        <dgm:presLayoutVars>
          <dgm:bulletEnabled val="1"/>
        </dgm:presLayoutVars>
      </dgm:prSet>
      <dgm:spPr/>
    </dgm:pt>
    <dgm:pt modelId="{FE09D8B0-4824-42FC-8366-95921B0C4425}" type="pres">
      <dgm:prSet presAssocID="{25D6FFF0-4244-4EB4-9B24-CD0C43F848DA}" presName="sibTrans" presStyleCnt="0"/>
      <dgm:spPr/>
    </dgm:pt>
    <dgm:pt modelId="{8FBD216F-F72F-433D-A24F-211B68E1D309}" type="pres">
      <dgm:prSet presAssocID="{2952FD96-F006-4906-A06A-F09E593F0B53}" presName="node" presStyleLbl="node1" presStyleIdx="3" presStyleCnt="4">
        <dgm:presLayoutVars>
          <dgm:bulletEnabled val="1"/>
        </dgm:presLayoutVars>
      </dgm:prSet>
      <dgm:spPr/>
    </dgm:pt>
  </dgm:ptLst>
  <dgm:cxnLst>
    <dgm:cxn modelId="{0B5E7137-9F74-48AE-96A3-3946BDAAD483}" type="presOf" srcId="{2952FD96-F006-4906-A06A-F09E593F0B53}" destId="{8FBD216F-F72F-433D-A24F-211B68E1D309}" srcOrd="0" destOrd="0" presId="urn:microsoft.com/office/officeart/2005/8/layout/default"/>
    <dgm:cxn modelId="{C77BAA45-58F3-4AC6-BE1D-617657C98A3C}" type="presOf" srcId="{B1BB62A8-CE23-459F-BE54-158E6CF84283}" destId="{15C71C63-6502-4398-8DE1-9C5F0E94A514}" srcOrd="0" destOrd="0" presId="urn:microsoft.com/office/officeart/2005/8/layout/default"/>
    <dgm:cxn modelId="{23379669-591F-4B7D-BDCC-B3B79360A9A8}" srcId="{E28EEEDD-5F3C-49DA-84BC-B9690D69483B}" destId="{B1BB62A8-CE23-459F-BE54-158E6CF84283}" srcOrd="1" destOrd="0" parTransId="{94AE8DBB-B3B6-480D-BA3B-4D7761708B3A}" sibTransId="{4E3BAD54-353D-4162-ABE9-ACA9AC1B5325}"/>
    <dgm:cxn modelId="{3C8B8F90-B482-4A39-8DAD-27DE25991037}" type="presOf" srcId="{9FEC9C4F-59CF-4578-9C36-FA84D354D553}" destId="{7655ECB6-5097-4EBB-B1F8-4BC3052AEAB0}" srcOrd="0" destOrd="0" presId="urn:microsoft.com/office/officeart/2005/8/layout/default"/>
    <dgm:cxn modelId="{A9372AAA-00EC-4159-AF7A-7C9B02E72083}" srcId="{E28EEEDD-5F3C-49DA-84BC-B9690D69483B}" destId="{9FEC9C4F-59CF-4578-9C36-FA84D354D553}" srcOrd="0" destOrd="0" parTransId="{3C893FEE-290B-4FFB-BB9C-E290C0CF10AD}" sibTransId="{63646406-E441-4BBF-8576-306E15B13A04}"/>
    <dgm:cxn modelId="{253609BB-00A4-4D82-82F6-993F69B645F3}" type="presOf" srcId="{E28EEEDD-5F3C-49DA-84BC-B9690D69483B}" destId="{FA40635F-316D-449A-81B1-0E61DB6CF0DB}" srcOrd="0" destOrd="0" presId="urn:microsoft.com/office/officeart/2005/8/layout/default"/>
    <dgm:cxn modelId="{104A3FC9-0AA1-4426-80C7-949A4989B0C4}" type="presOf" srcId="{29281F66-8067-4A1B-B8FC-5837C4DAB6EF}" destId="{3392B064-EE40-4998-998C-4D88B8C05CA5}" srcOrd="0" destOrd="0" presId="urn:microsoft.com/office/officeart/2005/8/layout/default"/>
    <dgm:cxn modelId="{340E77E2-4553-42B3-85A0-8C58C25A4E9A}" srcId="{E28EEEDD-5F3C-49DA-84BC-B9690D69483B}" destId="{29281F66-8067-4A1B-B8FC-5837C4DAB6EF}" srcOrd="2" destOrd="0" parTransId="{07A641D7-A1FC-4FD7-9596-57FE0F32E5A1}" sibTransId="{25D6FFF0-4244-4EB4-9B24-CD0C43F848DA}"/>
    <dgm:cxn modelId="{314CF1EB-EC85-4981-B066-6AC9E8939E73}" srcId="{E28EEEDD-5F3C-49DA-84BC-B9690D69483B}" destId="{2952FD96-F006-4906-A06A-F09E593F0B53}" srcOrd="3" destOrd="0" parTransId="{868B7E86-7330-47FB-B089-01B261927913}" sibTransId="{F957B217-65AE-4EA3-97EE-FD0B4C3B7B14}"/>
    <dgm:cxn modelId="{BF1DD841-23FB-476F-92E2-132D4A30C85B}" type="presParOf" srcId="{FA40635F-316D-449A-81B1-0E61DB6CF0DB}" destId="{7655ECB6-5097-4EBB-B1F8-4BC3052AEAB0}" srcOrd="0" destOrd="0" presId="urn:microsoft.com/office/officeart/2005/8/layout/default"/>
    <dgm:cxn modelId="{066AEAF6-920C-4E5B-BC48-73106E4CF6B8}" type="presParOf" srcId="{FA40635F-316D-449A-81B1-0E61DB6CF0DB}" destId="{F21E2AA1-9F81-4C6F-935C-4396819DD4BB}" srcOrd="1" destOrd="0" presId="urn:microsoft.com/office/officeart/2005/8/layout/default"/>
    <dgm:cxn modelId="{31B61D19-23CF-475D-B320-0400ACF1293C}" type="presParOf" srcId="{FA40635F-316D-449A-81B1-0E61DB6CF0DB}" destId="{15C71C63-6502-4398-8DE1-9C5F0E94A514}" srcOrd="2" destOrd="0" presId="urn:microsoft.com/office/officeart/2005/8/layout/default"/>
    <dgm:cxn modelId="{EED4FFD1-F9ED-4E37-9B9B-3666D1FB174D}" type="presParOf" srcId="{FA40635F-316D-449A-81B1-0E61DB6CF0DB}" destId="{83DCC29A-E3E6-43D0-87FA-431F86C1A542}" srcOrd="3" destOrd="0" presId="urn:microsoft.com/office/officeart/2005/8/layout/default"/>
    <dgm:cxn modelId="{C1502BA4-CAFF-497A-A267-F6B041F40A9E}" type="presParOf" srcId="{FA40635F-316D-449A-81B1-0E61DB6CF0DB}" destId="{3392B064-EE40-4998-998C-4D88B8C05CA5}" srcOrd="4" destOrd="0" presId="urn:microsoft.com/office/officeart/2005/8/layout/default"/>
    <dgm:cxn modelId="{3883459D-4093-4636-9777-30420FA38BF7}" type="presParOf" srcId="{FA40635F-316D-449A-81B1-0E61DB6CF0DB}" destId="{FE09D8B0-4824-42FC-8366-95921B0C4425}" srcOrd="5" destOrd="0" presId="urn:microsoft.com/office/officeart/2005/8/layout/default"/>
    <dgm:cxn modelId="{D5355420-80E1-4990-83D5-76B38E0C2013}" type="presParOf" srcId="{FA40635F-316D-449A-81B1-0E61DB6CF0DB}" destId="{8FBD216F-F72F-433D-A24F-211B68E1D30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55ECB6-5097-4EBB-B1F8-4BC3052AEAB0}">
      <dsp:nvSpPr>
        <dsp:cNvPr id="0" name=""/>
        <dsp:cNvSpPr/>
      </dsp:nvSpPr>
      <dsp:spPr>
        <a:xfrm>
          <a:off x="466" y="688611"/>
          <a:ext cx="1819645" cy="109178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More presence</a:t>
          </a:r>
        </a:p>
      </dsp:txBody>
      <dsp:txXfrm>
        <a:off x="466" y="688611"/>
        <a:ext cx="1819645" cy="1091787"/>
      </dsp:txXfrm>
    </dsp:sp>
    <dsp:sp modelId="{15C71C63-6502-4398-8DE1-9C5F0E94A514}">
      <dsp:nvSpPr>
        <dsp:cNvPr id="0" name=""/>
        <dsp:cNvSpPr/>
      </dsp:nvSpPr>
      <dsp:spPr>
        <a:xfrm>
          <a:off x="2002076" y="688611"/>
          <a:ext cx="1819645" cy="109178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 delays due to transport, weather or personal reasons</a:t>
          </a:r>
        </a:p>
      </dsp:txBody>
      <dsp:txXfrm>
        <a:off x="2002076" y="688611"/>
        <a:ext cx="1819645" cy="1091787"/>
      </dsp:txXfrm>
    </dsp:sp>
    <dsp:sp modelId="{3392B064-EE40-4998-998C-4D88B8C05CA5}">
      <dsp:nvSpPr>
        <dsp:cNvPr id="0" name=""/>
        <dsp:cNvSpPr/>
      </dsp:nvSpPr>
      <dsp:spPr>
        <a:xfrm>
          <a:off x="466" y="1962363"/>
          <a:ext cx="1819645" cy="109178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workspace of our personal preferences</a:t>
          </a:r>
        </a:p>
      </dsp:txBody>
      <dsp:txXfrm>
        <a:off x="466" y="1962363"/>
        <a:ext cx="1819645" cy="1091787"/>
      </dsp:txXfrm>
    </dsp:sp>
    <dsp:sp modelId="{8FBD216F-F72F-433D-A24F-211B68E1D309}">
      <dsp:nvSpPr>
        <dsp:cNvPr id="0" name=""/>
        <dsp:cNvSpPr/>
      </dsp:nvSpPr>
      <dsp:spPr>
        <a:xfrm>
          <a:off x="2002076" y="1962363"/>
          <a:ext cx="1819645" cy="109178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ability and willingness to work overtime increased</a:t>
          </a:r>
        </a:p>
      </dsp:txBody>
      <dsp:txXfrm>
        <a:off x="2002076" y="1962363"/>
        <a:ext cx="1819645" cy="1091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7A34-654D-EBEE-6029-E45F545CC6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5D1B67-9FB0-0402-A1B3-1FC49793EE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B5331-628E-955D-60BB-1449677AA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07B7E-6F5E-AF65-E84B-723CA5822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61B7D-FF57-C0E3-C553-2959236F9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53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DEC8B-2465-6099-32A8-F2634E293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91A3A-FF5E-CE83-7EC1-64C097591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855F6-E088-F56F-A42C-918AFEF21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9706B-A3D0-2873-9BB2-77A2A5CE6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7F048D-33B8-6628-403A-1E4C0077F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420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3165-CBD4-7697-CD6B-5BAEA76C9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A90A1-0FDD-31DA-F664-8354E625A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C710D-845D-5819-8E26-BA3A55500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9C065-39E3-40F6-1405-A2D9D1A86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E27CB-1FD8-DC5B-D14A-34AD86E80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10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F1161-3204-0157-FDD7-AEFDFAE23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B13C6-D01B-71A9-3620-3B75D58D3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101E6-4943-06E7-8A75-5F544A990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83D92-35BE-390B-79A4-0B472FB89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4C912-EB84-C377-B916-D461C1885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62AF89-9832-0227-D53E-FBF7FF71A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27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5CAB9-3E54-22E3-CFC7-B1DD3442C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3A9FD-95CA-A4D9-D461-ADBD3386A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57E71F-9F28-4FBF-78D7-35E16487D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A7DC46-B731-E60C-5553-99F473FB31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C9351A-E8E9-39FA-020B-F1B87E9A88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C7E478-6BEF-CE1E-36A2-B21A8DF29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B096CF-4361-6BA8-8953-2D1325A0A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7974FF-F692-2F42-19EE-FD2A1592D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2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C3431-98DB-2043-5327-74ACF8A9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C1915-84EB-3553-120F-6CFFDA43C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BBF172-90DA-36AB-A5E1-1C440562E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55B562-5E3D-9B00-D479-40EC49098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12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E8EA4D-20B8-4A9D-01B4-ADE4C4479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31707-C3D7-C1DC-D515-8AB151734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871CF-0E2B-765B-DF61-B60978FA8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18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9A6F-94C5-B254-9883-490A09DF7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0988F-4A6E-709D-C97A-2F2F65DC5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4FA40E-5C98-191C-79B6-20EA1148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9901F5-3517-EDDF-C401-D9FA98F6C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CE17B5-9C9E-0F08-D496-86755ED96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834A9-C1C7-A004-A610-96FFE53D3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55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750C6-D15D-FF94-9268-366E2F2E8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112147-AC9E-67EE-8B7A-28100D89BF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9B3267-962A-8862-4F06-BB85D34BD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282936-D0C2-27E8-3520-4916C7629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1BF3F-C3AD-6A34-C6A5-B5E3DFD6B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0A2363-FEB4-6A70-579A-0FE2ABEEC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74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73737-4E48-B566-2161-A73C53485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036C39-C7BF-0A60-352E-4E1BA75DE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E0F8E-739D-ED68-41BF-4BEF3955E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50FD5-F946-6DE3-8AA6-8D7A4F3E2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58994-2F68-FE0A-1144-958FFC163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15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13C59C-3199-5D87-F0FF-348079FF1B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F6E9D-0CE2-6BFD-B2D2-AE16541C5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CB26C-E766-4E5D-6E64-9D4E25CF8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70597-12C0-3A8E-99CF-B9147370C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24AA3-183C-AED1-7A8D-AE11334A9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471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1B0E7B-F2B6-FD92-C67F-57ABDE4A5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2BCA6C-35B8-5EA3-B3D5-164CE777B4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77910-56E0-7AA4-5332-8830647E52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935F87-6E69-4DA5-98D5-13B2628FFE0D}" type="datetimeFigureOut">
              <a:rPr lang="en-US" smtClean="0"/>
              <a:t>11/23/2022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EE0797-FA9D-0511-7234-2B380193D3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C3057-9CB1-514D-C4F7-E00C2CBCA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41B94-432D-4384-9043-2CDE1C5ADC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8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2E10D5-8787-CDA4-533B-98627FA88F64}"/>
              </a:ext>
            </a:extLst>
          </p:cNvPr>
          <p:cNvSpPr txBox="1"/>
          <p:nvPr/>
        </p:nvSpPr>
        <p:spPr>
          <a:xfrm>
            <a:off x="640670" y="4696287"/>
            <a:ext cx="9127444" cy="2086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900" dirty="0">
                <a:ea typeface="+mj-ea"/>
                <a:cs typeface="Calibri" panose="020F0502020204030204" pitchFamily="34" charset="0"/>
              </a:rPr>
              <a:t>             University of Wales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900" dirty="0">
                <a:ea typeface="+mj-ea"/>
                <a:cs typeface="Calibri" panose="020F0502020204030204" pitchFamily="34" charset="0"/>
              </a:rPr>
              <a:t>             Trinity Saint David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900" dirty="0">
                <a:ea typeface="+mj-ea"/>
                <a:cs typeface="Calibri" panose="020F0502020204030204" pitchFamily="34" charset="0"/>
              </a:rPr>
              <a:t>             LCBB5004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1900" dirty="0">
                <a:ea typeface="+mj-ea"/>
                <a:cs typeface="Calibri" panose="020F0502020204030204" pitchFamily="34" charset="0"/>
              </a:rPr>
              <a:t>             Managing People – Dr </a:t>
            </a:r>
            <a:r>
              <a:rPr lang="en-GB" sz="1900" dirty="0" err="1">
                <a:ea typeface="+mj-ea"/>
                <a:cs typeface="Calibri" panose="020F0502020204030204" pitchFamily="34" charset="0"/>
              </a:rPr>
              <a:t>Mushfiqur</a:t>
            </a:r>
            <a:r>
              <a:rPr lang="en-GB" sz="1900" dirty="0">
                <a:ea typeface="+mj-ea"/>
                <a:cs typeface="Calibri" panose="020F0502020204030204" pitchFamily="34" charset="0"/>
              </a:rPr>
              <a:t> Rahman</a:t>
            </a:r>
            <a:endParaRPr lang="en-US" sz="1900" dirty="0">
              <a:ea typeface="+mj-ea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b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b="1" dirty="0">
                <a:latin typeface="+mj-lt"/>
                <a:ea typeface="+mj-ea"/>
                <a:cs typeface="+mj-cs"/>
              </a:rPr>
              <a:t>The flexible forms of working and the HR Manager role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</p:txBody>
      </p:sp>
      <p:pic>
        <p:nvPicPr>
          <p:cNvPr id="1030" name="Picture 6" descr="Human Resource Full form of HR | What is Human Resource Meaning definition  &amp; HR Concept">
            <a:extLst>
              <a:ext uri="{FF2B5EF4-FFF2-40B4-BE49-F238E27FC236}">
                <a16:creationId xmlns:a16="http://schemas.microsoft.com/office/drawing/2014/main" id="{9AF8E4F4-BDBB-8905-970A-77E1E712AE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09"/>
          <a:stretch/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0FFC8F-7C19-F3F3-FCFA-EBBA4E577844}"/>
              </a:ext>
            </a:extLst>
          </p:cNvPr>
          <p:cNvSpPr txBox="1"/>
          <p:nvPr/>
        </p:nvSpPr>
        <p:spPr>
          <a:xfrm>
            <a:off x="9326881" y="5556739"/>
            <a:ext cx="3704878" cy="10567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Clr>
                <a:srgbClr val="00D9FE"/>
              </a:buClr>
              <a:buFont typeface="Arial" panose="020B0604020202020204" pitchFamily="34" charset="0"/>
              <a:buChar char="•"/>
            </a:pPr>
            <a:r>
              <a:rPr lang="en-US" dirty="0"/>
              <a:t>Teodora Georgieva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rgbClr val="00D9FE"/>
              </a:buClr>
              <a:buFont typeface="Arial" panose="020B0604020202020204" pitchFamily="34" charset="0"/>
              <a:buChar char="•"/>
            </a:pPr>
            <a:r>
              <a:rPr lang="en-US" dirty="0"/>
              <a:t>Student ID: 2111818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2ED0B3-E24D-4382-8E41-0E4BF2AF0D9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38" y="3863013"/>
            <a:ext cx="1022288" cy="12660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8866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17" name="Rectangle 21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16,304 Presentation Agenda Stock Photos, Pictures &amp; Royalty-Free Images -  iStock">
            <a:extLst>
              <a:ext uri="{FF2B5EF4-FFF2-40B4-BE49-F238E27FC236}">
                <a16:creationId xmlns:a16="http://schemas.microsoft.com/office/drawing/2014/main" id="{CE1B667F-73AB-0222-02D3-C2A5F9C8DA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2" r="7253" b="1"/>
          <a:stretch/>
        </p:blipFill>
        <p:spPr bwMode="auto">
          <a:xfrm>
            <a:off x="3319974" y="10"/>
            <a:ext cx="887202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19" name="Rectangle 21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18B66-A701-DCB1-DDF4-3518A7A73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>
              <a:buClr>
                <a:srgbClr val="E6BB90"/>
              </a:buClr>
            </a:pPr>
            <a:r>
              <a:rPr lang="en-US" sz="1400" dirty="0"/>
              <a:t>Aims and Objectives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Introduction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Organizational background at Marks and Spencer (M&amp;S)</a:t>
            </a:r>
          </a:p>
          <a:p>
            <a:pPr>
              <a:buClr>
                <a:srgbClr val="E6BB90"/>
              </a:buClr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role of  HR, diversity, and inclusion at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M&amp;S</a:t>
            </a:r>
            <a:endParaRPr lang="en-US" sz="1400" dirty="0"/>
          </a:p>
          <a:p>
            <a:pPr>
              <a:buClr>
                <a:srgbClr val="E6BB90"/>
              </a:buClr>
            </a:pPr>
            <a:r>
              <a:rPr lang="en-US" sz="1400" dirty="0"/>
              <a:t>Flexible form of working at M&amp;S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Economic efficiency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Increased productivity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Personal freedom and satisfaction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Attractiveness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Continuity of work and processes</a:t>
            </a:r>
          </a:p>
          <a:p>
            <a:pPr>
              <a:buClr>
                <a:srgbClr val="E6BB90"/>
              </a:buClr>
            </a:pPr>
            <a:r>
              <a:rPr lang="en-US" sz="1400" dirty="0"/>
              <a:t>Sustainability</a:t>
            </a:r>
          </a:p>
        </p:txBody>
      </p:sp>
    </p:spTree>
    <p:extLst>
      <p:ext uri="{BB962C8B-B14F-4D97-AF65-F5344CB8AC3E}">
        <p14:creationId xmlns:p14="http://schemas.microsoft.com/office/powerpoint/2010/main" val="681478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How to Set Strategic Planning Goals | HBS Online">
            <a:extLst>
              <a:ext uri="{FF2B5EF4-FFF2-40B4-BE49-F238E27FC236}">
                <a16:creationId xmlns:a16="http://schemas.microsoft.com/office/drawing/2014/main" id="{4C200D68-105D-4F1D-A20D-E111325FA0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5" r="11590"/>
          <a:stretch/>
        </p:blipFill>
        <p:spPr bwMode="auto">
          <a:xfrm>
            <a:off x="2700861" y="63304"/>
            <a:ext cx="9491139" cy="673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C25F5-4C40-455A-9FD4-73CA6354F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914" y="365126"/>
            <a:ext cx="7164204" cy="9708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Aims and Objectives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96FCA9-4BC4-4F69-BE08-18318D7C555F}"/>
              </a:ext>
            </a:extLst>
          </p:cNvPr>
          <p:cNvSpPr txBox="1"/>
          <p:nvPr/>
        </p:nvSpPr>
        <p:spPr>
          <a:xfrm>
            <a:off x="427892" y="1236785"/>
            <a:ext cx="5284763" cy="44042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Aims: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aim of this presentation is to present and evaluate the introduction of flexible working conditions in the work process and development of the Marks and Spencer company.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 examine the methods of diversity and inclusion successfully applied by the HR manager to further increase the level of satisfaction and success.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Objectives: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Evaluating the role of HR with the methods of diversity and inclusion at M&amp;S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 explore what is flexible working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 assess the effect of that factors on company productivity, efficiency, attractiveness and sustainability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35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3" name="Rectangle 31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How to Maintain the Best Work/Life Balance">
            <a:extLst>
              <a:ext uri="{FF2B5EF4-FFF2-40B4-BE49-F238E27FC236}">
                <a16:creationId xmlns:a16="http://schemas.microsoft.com/office/drawing/2014/main" id="{5CC59944-1BA1-FB14-A296-925F98A5A6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7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5" name="Rectangle 31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064C3D-BE4C-7567-2321-2221D2810378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A254CC-FCF3-5BB1-1A19-D5E11C8A4F1B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Post COVID challenges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need of a work-life balance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New HR strategy/approach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Flexibility as a solution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63570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71" name="Rectangle 41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4" name="Picture 8">
            <a:extLst>
              <a:ext uri="{FF2B5EF4-FFF2-40B4-BE49-F238E27FC236}">
                <a16:creationId xmlns:a16="http://schemas.microsoft.com/office/drawing/2014/main" id="{77C041AD-E623-2448-2C1C-DC4F1743B2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06"/>
          <a:stretch/>
        </p:blipFill>
        <p:spPr bwMode="auto">
          <a:xfrm>
            <a:off x="3599962" y="195308"/>
            <a:ext cx="8592037" cy="666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73" name="Rectangle 41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4BBC8E-0142-9780-16EE-1D5D6AEC847A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latin typeface="+mj-lt"/>
                <a:ea typeface="+mj-ea"/>
                <a:cs typeface="+mj-cs"/>
              </a:rPr>
              <a:t>Organizational background at Marks and Spencer (M&amp;S)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C213EB-B1D6-E654-4FD8-C338139EB8CA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FF3103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Beginning in 1884 as Penny Bazaar in Leeds to a British institution with over 65,000 employees and over 700 stores (Marks and Spencer, n.d.)</a:t>
            </a: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rgbClr val="FF3103"/>
              </a:buClr>
              <a:buFont typeface="Arial" panose="020B0604020202020204" pitchFamily="34" charset="0"/>
              <a:buChar char="•"/>
            </a:pPr>
            <a:r>
              <a:rPr lang="en-US" sz="1700" dirty="0"/>
              <a:t>One of the most preferred multi-channel retailers offering food, home goods, clothing and services such as insurance and credits at good prices and exceptional quality</a:t>
            </a:r>
            <a:r>
              <a:rPr lang="en-US" sz="1700" dirty="0">
                <a:effectLst/>
              </a:rPr>
              <a:t> (M&amp;S, n.d.)</a:t>
            </a:r>
            <a:endParaRPr lang="en-US" sz="1700" dirty="0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Clr>
                <a:srgbClr val="FF3103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Pursuit of social responsibility, healthy     working environment and equality (M&amp;S, n.d.)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Clr>
                <a:srgbClr val="FF3103"/>
              </a:buClr>
              <a:buFont typeface="Arial" panose="020B0604020202020204" pitchFamily="34" charset="0"/>
              <a:buChar char="•"/>
            </a:pPr>
            <a:r>
              <a:rPr lang="en-US" sz="1700" dirty="0">
                <a:effectLst/>
              </a:rPr>
              <a:t>People - the main value of our business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rgbClr val="FF3103"/>
              </a:buClr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5791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1033D1B-45EE-F3EF-B60D-7C0C74A87D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/>
        </p:blipFill>
        <p:spPr bwMode="auto">
          <a:xfrm>
            <a:off x="3221502" y="10"/>
            <a:ext cx="897049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5EF446-42E4-34E8-00A4-81BC02B8D567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effectLst/>
                <a:latin typeface="+mj-lt"/>
                <a:ea typeface="+mj-ea"/>
                <a:cs typeface="+mj-cs"/>
              </a:rPr>
              <a:t>The role of  HR, diversity, and inclusion </a:t>
            </a:r>
            <a:r>
              <a:rPr lang="en-US" sz="4000">
                <a:latin typeface="+mj-lt"/>
                <a:ea typeface="+mj-ea"/>
                <a:cs typeface="+mj-cs"/>
              </a:rPr>
              <a:t>at M&amp;S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3A3156-A88C-F32B-7DA0-0CE0D6778C0E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Innovation – a recipe for</a:t>
            </a:r>
            <a:r>
              <a:rPr lang="en-US" sz="1400" dirty="0">
                <a:effectLst/>
              </a:rPr>
              <a:t> survival and</a:t>
            </a:r>
            <a:r>
              <a:rPr lang="en-US" sz="1400" dirty="0"/>
              <a:t> success</a:t>
            </a:r>
            <a:r>
              <a:rPr lang="en-US" sz="1400" dirty="0">
                <a:effectLst/>
              </a:rPr>
              <a:t> in today’s dynamic society (</a:t>
            </a:r>
            <a:r>
              <a:rPr lang="en-US" sz="1400" dirty="0" err="1">
                <a:effectLst/>
              </a:rPr>
              <a:t>Lazonick</a:t>
            </a:r>
            <a:r>
              <a:rPr lang="en-US" sz="1400" dirty="0">
                <a:effectLst/>
              </a:rPr>
              <a:t> and </a:t>
            </a:r>
            <a:r>
              <a:rPr lang="en-US" sz="1400" dirty="0" err="1">
                <a:effectLst/>
              </a:rPr>
              <a:t>Prencipe</a:t>
            </a:r>
            <a:r>
              <a:rPr lang="en-US" sz="1400" dirty="0">
                <a:effectLst/>
              </a:rPr>
              <a:t>, 2005).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The role of HR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Diversity: changes in workforce expectations influenced by demographic and organizational differences, ethnicity race, and gender </a:t>
            </a:r>
            <a:r>
              <a:rPr lang="en-US" sz="1400" dirty="0">
                <a:effectLst/>
              </a:rPr>
              <a:t>(Hays-Thomas, 2017).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Inclusion at work: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inclusion in the processes and organizational climate of the company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 sense of belonging to the collective and satisfaction </a:t>
            </a:r>
            <a:r>
              <a:rPr lang="en-US" sz="1400" dirty="0">
                <a:effectLst/>
              </a:rPr>
              <a:t>(Shore et al., 2011, p.1265).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66959A-711B-08CC-69FD-1AAADBC2E130}"/>
              </a:ext>
            </a:extLst>
          </p:cNvPr>
          <p:cNvSpPr txBox="1"/>
          <p:nvPr/>
        </p:nvSpPr>
        <p:spPr>
          <a:xfrm>
            <a:off x="678873" y="263236"/>
            <a:ext cx="10917382" cy="831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98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85" name="Rectangle 518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Flexibility">
            <a:extLst>
              <a:ext uri="{FF2B5EF4-FFF2-40B4-BE49-F238E27FC236}">
                <a16:creationId xmlns:a16="http://schemas.microsoft.com/office/drawing/2014/main" id="{4ED0A89F-028C-A9B0-9097-E2BB4429EA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 bwMode="auto">
          <a:xfrm>
            <a:off x="3784208" y="10"/>
            <a:ext cx="840778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87" name="Rectangle 518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8E1AA6-A380-EE5C-1242-30E758D1BBB5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Flexible form of working at M&amp;S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32FA67-467B-4962-953D-65B64C62B2D9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Working outside the standard constraints of workplace</a:t>
            </a:r>
            <a:r>
              <a:rPr lang="en-US" sz="1400" dirty="0">
                <a:effectLst/>
              </a:rPr>
              <a:t>, time and quantity, allowing the employee to approach the case in a non-standard and free manner (</a:t>
            </a:r>
            <a:r>
              <a:rPr lang="en-US" sz="1400" dirty="0" err="1">
                <a:effectLst/>
              </a:rPr>
              <a:t>Kattenbach</a:t>
            </a:r>
            <a:r>
              <a:rPr lang="en-US" sz="1400" dirty="0">
                <a:effectLst/>
              </a:rPr>
              <a:t>, Demerouti,&amp;</a:t>
            </a:r>
            <a:r>
              <a:rPr lang="en-US" sz="1400" dirty="0" err="1">
                <a:effectLst/>
              </a:rPr>
              <a:t>Nachreiner</a:t>
            </a:r>
            <a:r>
              <a:rPr lang="en-US" sz="1400" dirty="0">
                <a:effectLst/>
              </a:rPr>
              <a:t>, 2010).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R</a:t>
            </a:r>
            <a:r>
              <a:rPr lang="en-US" sz="1400" b="0" i="0" dirty="0">
                <a:effectLst/>
              </a:rPr>
              <a:t>esponding to change in circumstances and expectations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Advantages for both parties: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economic efficiency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high productivity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personal freedom and satisfaction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attractiveness,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continuity of processes</a:t>
            </a:r>
          </a:p>
          <a:p>
            <a:pPr marL="742950"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sustainability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69207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09" name="Rectangle 620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Economic Efficiency">
            <a:extLst>
              <a:ext uri="{FF2B5EF4-FFF2-40B4-BE49-F238E27FC236}">
                <a16:creationId xmlns:a16="http://schemas.microsoft.com/office/drawing/2014/main" id="{4FE8316A-E6E9-3537-81E8-4A19CB4C08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11" name="Rectangle 62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00F1AB-BB0E-94CA-35F0-A81D23C54635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Economic efficiency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0637A3-1C52-A39A-6609-AEEE528048B7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reduction of a large number of current costs, and a reduced need for office space and staff premises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Large concentration of long-term and well-trained professionals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Reduced staff turnover and the training budget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</a:t>
            </a:r>
            <a:r>
              <a:rPr lang="en-US" sz="1600" dirty="0">
                <a:effectLst/>
              </a:rPr>
              <a:t>eflected in the way of work - the speed of taking important decisions increases by 45%  (</a:t>
            </a:r>
            <a:r>
              <a:rPr lang="en-US" sz="1600" dirty="0" err="1">
                <a:effectLst/>
              </a:rPr>
              <a:t>Oseland</a:t>
            </a:r>
            <a:r>
              <a:rPr lang="en-US" sz="1600" dirty="0">
                <a:effectLst/>
              </a:rPr>
              <a:t> &amp; Webber, 2012).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02011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97" name="Rectangle 729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2" name="Picture 4" descr="5 Ways to Increase Your Productivity Using Technology">
            <a:extLst>
              <a:ext uri="{FF2B5EF4-FFF2-40B4-BE49-F238E27FC236}">
                <a16:creationId xmlns:a16="http://schemas.microsoft.com/office/drawing/2014/main" id="{331CD242-F803-EE2B-6699-139E3C5FCE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3" r="8340" b="-1"/>
          <a:stretch/>
        </p:blipFill>
        <p:spPr bwMode="auto">
          <a:xfrm>
            <a:off x="4182088" y="344047"/>
            <a:ext cx="8009912" cy="568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98" name="Rectangle 729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3DF348-A558-05C3-B913-F0F5E1611208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Increased productivity</a:t>
            </a:r>
          </a:p>
        </p:txBody>
      </p:sp>
      <p:graphicFrame>
        <p:nvGraphicFramePr>
          <p:cNvPr id="7288" name="TextBox 4">
            <a:extLst>
              <a:ext uri="{FF2B5EF4-FFF2-40B4-BE49-F238E27FC236}">
                <a16:creationId xmlns:a16="http://schemas.microsoft.com/office/drawing/2014/main" id="{400ECDAA-E7AC-FD6F-1B16-58292D36EC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5209729"/>
              </p:ext>
            </p:extLst>
          </p:nvPr>
        </p:nvGraphicFramePr>
        <p:xfrm>
          <a:off x="359899" y="2406066"/>
          <a:ext cx="382218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3026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EBEBCA6-6DD9-EB56-F061-93B64E35EF32}"/>
              </a:ext>
            </a:extLst>
          </p:cNvPr>
          <p:cNvSpPr txBox="1"/>
          <p:nvPr/>
        </p:nvSpPr>
        <p:spPr>
          <a:xfrm>
            <a:off x="455383" y="443089"/>
            <a:ext cx="8345730" cy="6650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Calibri Light (Headings)"/>
                <a:ea typeface="+mj-ea"/>
                <a:cs typeface="+mj-cs"/>
              </a:rPr>
              <a:t>Personal freedom and satisfaction</a:t>
            </a:r>
            <a:endParaRPr lang="en-US" sz="4000" dirty="0">
              <a:latin typeface="Calibri Light (Headings)"/>
              <a:ea typeface="+mj-ea"/>
              <a:cs typeface="+mj-cs"/>
            </a:endParaRPr>
          </a:p>
        </p:txBody>
      </p:sp>
      <p:pic>
        <p:nvPicPr>
          <p:cNvPr id="1026" name="Picture 2" descr="5 Most Common Causes of Low Customer Satisfaction - Scholarly Open Access  2022">
            <a:extLst>
              <a:ext uri="{FF2B5EF4-FFF2-40B4-BE49-F238E27FC236}">
                <a16:creationId xmlns:a16="http://schemas.microsoft.com/office/drawing/2014/main" id="{6813843A-4A0A-C2B3-1424-08655DD8E1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08" y="1454715"/>
            <a:ext cx="6954024" cy="4627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72471C7-0596-DB87-2625-740A0F431D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5353" y="775599"/>
            <a:ext cx="2770758" cy="530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93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78" name="Rectangle 1027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How to make your small business attractive to job candidates | face2faceHR#">
            <a:extLst>
              <a:ext uri="{FF2B5EF4-FFF2-40B4-BE49-F238E27FC236}">
                <a16:creationId xmlns:a16="http://schemas.microsoft.com/office/drawing/2014/main" id="{F3155EA2-74A1-D155-D32D-4C43D94031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8" r="1424" b="-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80" name="Rectangle 1027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3DB277-8CC4-D176-5704-C99457D181FF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atin typeface="+mj-lt"/>
                <a:ea typeface="+mj-ea"/>
                <a:cs typeface="+mj-cs"/>
              </a:rPr>
              <a:t>Attractiveness and continuity of work and processes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07561F-8EFD-59BA-9AA2-2FF405C9C690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Better flexibility at work  is highly appreciated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900" dirty="0"/>
              <a:t>Employees strive to retain their positions</a:t>
            </a: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People who take care of sick or elderly parents or small children fit into the social environment </a:t>
            </a:r>
            <a:r>
              <a:rPr lang="en-US" sz="1900" b="0" dirty="0">
                <a:effectLst/>
              </a:rPr>
              <a:t>(</a:t>
            </a:r>
            <a:r>
              <a:rPr lang="en-US" sz="1900" b="0" dirty="0" err="1">
                <a:effectLst/>
              </a:rPr>
              <a:t>Makatoa</a:t>
            </a:r>
            <a:r>
              <a:rPr lang="en-US" sz="1900" b="0" dirty="0">
                <a:effectLst/>
              </a:rPr>
              <a:t>, 2016)</a:t>
            </a: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Hourly work increases the employment rate - giving students, those with different cultural or faith customs and people with a disability a chance to participate in the </a:t>
            </a:r>
            <a:r>
              <a:rPr lang="en-US" sz="1900" dirty="0" err="1"/>
              <a:t>labour</a:t>
            </a:r>
            <a:r>
              <a:rPr lang="en-US" sz="1900" dirty="0"/>
              <a:t> market</a:t>
            </a:r>
          </a:p>
        </p:txBody>
      </p:sp>
    </p:spTree>
    <p:extLst>
      <p:ext uri="{BB962C8B-B14F-4D97-AF65-F5344CB8AC3E}">
        <p14:creationId xmlns:p14="http://schemas.microsoft.com/office/powerpoint/2010/main" val="444990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18" name="Rectangle 113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Environmental sustainability is the trend of the year | Food Business News">
            <a:extLst>
              <a:ext uri="{FF2B5EF4-FFF2-40B4-BE49-F238E27FC236}">
                <a16:creationId xmlns:a16="http://schemas.microsoft.com/office/drawing/2014/main" id="{290166D3-F667-D0C4-86A5-EFC1A39A78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5" r="1578" b="-1"/>
          <a:stretch/>
        </p:blipFill>
        <p:spPr bwMode="auto">
          <a:xfrm>
            <a:off x="3345064" y="220534"/>
            <a:ext cx="8843887" cy="627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20" name="Rectangle 113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9FF38-7CAE-3B1C-BAAC-7E423AABC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Sustainability</a:t>
            </a:r>
          </a:p>
        </p:txBody>
      </p:sp>
      <p:sp>
        <p:nvSpPr>
          <p:cNvPr id="11283" name="Content Placeholder 2">
            <a:extLst>
              <a:ext uri="{FF2B5EF4-FFF2-40B4-BE49-F238E27FC236}">
                <a16:creationId xmlns:a16="http://schemas.microsoft.com/office/drawing/2014/main" id="{643819D3-835E-A82A-A3D2-FDD18F2E7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7577"/>
            <a:ext cx="3822189" cy="4312652"/>
          </a:xfrm>
        </p:spPr>
        <p:txBody>
          <a:bodyPr>
            <a:normAutofit/>
          </a:bodyPr>
          <a:lstStyle/>
          <a:p>
            <a:pPr marL="0" indent="0">
              <a:buClr>
                <a:srgbClr val="E2E752"/>
              </a:buClr>
              <a:buNone/>
            </a:pPr>
            <a:r>
              <a:rPr lang="en-US" sz="2000" b="1" dirty="0"/>
              <a:t>Last but not least:</a:t>
            </a:r>
          </a:p>
          <a:p>
            <a:pPr>
              <a:buClr>
                <a:srgbClr val="E2E752"/>
              </a:buClr>
            </a:pPr>
            <a:r>
              <a:rPr lang="en-US" sz="2000" dirty="0"/>
              <a:t>Companies that promote environmental protection and carbon footprint reduction should be encouraged and valued highly for their moral standing </a:t>
            </a:r>
          </a:p>
          <a:p>
            <a:pPr>
              <a:buClr>
                <a:srgbClr val="E2E752"/>
              </a:buClr>
            </a:pPr>
            <a:r>
              <a:rPr lang="en-US" sz="2000" dirty="0"/>
              <a:t>M&amp;S and plan A program from 2007</a:t>
            </a:r>
          </a:p>
          <a:p>
            <a:pPr marL="0" indent="0">
              <a:buClr>
                <a:srgbClr val="E2E752"/>
              </a:buClr>
              <a:buNone/>
            </a:pPr>
            <a:endParaRPr lang="en-US" sz="2000" dirty="0"/>
          </a:p>
          <a:p>
            <a:pPr>
              <a:buClr>
                <a:srgbClr val="E2E752"/>
              </a:buClr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31342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55" descr="Push pins laying down with one standing up">
            <a:extLst>
              <a:ext uri="{FF2B5EF4-FFF2-40B4-BE49-F238E27FC236}">
                <a16:creationId xmlns:a16="http://schemas.microsoft.com/office/drawing/2014/main" id="{C4541DF2-411D-8DDC-E280-8639854B2D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53" r="11048"/>
          <a:stretch/>
        </p:blipFill>
        <p:spPr>
          <a:xfrm>
            <a:off x="0" y="0"/>
            <a:ext cx="8285871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6E435-31E9-5F7D-932F-D5C4516D7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9606" y="336980"/>
            <a:ext cx="3822189" cy="7035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9E7249C-13EE-F64A-7A29-5D33866C25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5206" y="1040514"/>
            <a:ext cx="5500468" cy="54523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Hays-Thomas, R., 2017.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Managing Workplace Diversity.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First ed. New York: Routledge.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 err="1">
                <a:effectLst/>
              </a:rPr>
              <a:t>Kattenbach</a:t>
            </a:r>
            <a:r>
              <a:rPr lang="en-US" sz="1100" dirty="0">
                <a:effectLst/>
              </a:rPr>
              <a:t>, R., Demerouti, E., &amp;</a:t>
            </a:r>
            <a:r>
              <a:rPr lang="en-US" sz="1100" dirty="0" err="1">
                <a:effectLst/>
              </a:rPr>
              <a:t>Nachreiner</a:t>
            </a:r>
            <a:r>
              <a:rPr lang="en-US" sz="1100" dirty="0">
                <a:effectLst/>
              </a:rPr>
              <a:t>, F. (2010). Flexible working times: Effects on employees' exhaustion, work-non-work conflict and job performance</a:t>
            </a:r>
            <a:r>
              <a:rPr lang="en-US" sz="1100" i="1" dirty="0">
                <a:effectLst/>
              </a:rPr>
              <a:t>. Career Development International</a:t>
            </a:r>
            <a:r>
              <a:rPr lang="en-US" sz="1100" dirty="0">
                <a:effectLst/>
              </a:rPr>
              <a:t>, Vol.15 No.3, pp. 279–295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 </a:t>
            </a:r>
            <a:r>
              <a:rPr lang="en-US" sz="1100" dirty="0" err="1">
                <a:effectLst/>
              </a:rPr>
              <a:t>Lazonick</a:t>
            </a:r>
            <a:r>
              <a:rPr lang="en-US" sz="1100" dirty="0">
                <a:effectLst/>
              </a:rPr>
              <a:t>, W. and </a:t>
            </a:r>
            <a:r>
              <a:rPr lang="en-US" sz="1100" dirty="0" err="1">
                <a:effectLst/>
              </a:rPr>
              <a:t>Prencipe</a:t>
            </a:r>
            <a:r>
              <a:rPr lang="en-US" sz="1100" dirty="0">
                <a:effectLst/>
              </a:rPr>
              <a:t>, A. (2005), “Dynamic capabilities and sustained innovation: strategic control and financial commitment at Rolls-Royce Plc”, </a:t>
            </a:r>
            <a:r>
              <a:rPr lang="en-US" sz="1100" i="1" dirty="0">
                <a:effectLst/>
              </a:rPr>
              <a:t>Industrial and Corporate </a:t>
            </a:r>
            <a:r>
              <a:rPr lang="en-US" sz="1100" i="1" dirty="0" err="1">
                <a:effectLst/>
              </a:rPr>
              <a:t>Change</a:t>
            </a:r>
            <a:r>
              <a:rPr lang="en-US" sz="1100" dirty="0" err="1">
                <a:effectLst/>
              </a:rPr>
              <a:t>,Vol</a:t>
            </a:r>
            <a:r>
              <a:rPr lang="en-US" sz="1100" dirty="0">
                <a:effectLst/>
              </a:rPr>
              <a:t>. 14 No. 3, pp. 501-542.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M&amp;S,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About Us. </a:t>
            </a:r>
            <a:r>
              <a:rPr lang="en-US" altLang="en-US" sz="1100" dirty="0"/>
              <a:t>(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Online)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  <a:t>https://corporate.marksandspencer.com/about-us</a:t>
            </a:r>
            <a:b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(Accessed 19 11 2022).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M&amp;S,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Our People. </a:t>
            </a:r>
            <a:r>
              <a:rPr lang="en-US" altLang="en-US" sz="1100" dirty="0"/>
              <a:t>(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Online)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  <a:t>https://corporate.marksandspencer.com/sustainability/our-people</a:t>
            </a:r>
            <a:b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</a:br>
            <a:r>
              <a:rPr lang="en-US" altLang="en-US" sz="1100" dirty="0"/>
              <a:t>(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Accessed 19 11 2022).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</a:rPr>
              <a:t>Makatoa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, S. R., 2016.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Flexible working should be the norm for everyone ; Susan Redden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effectLst/>
              </a:rPr>
              <a:t>Makatoa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 ;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effectLst/>
              </a:rPr>
              <a:t>TEDxMacquarieUniversity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. </a:t>
            </a:r>
            <a:r>
              <a:rPr lang="en-US" altLang="en-US" sz="1100" dirty="0"/>
              <a:t>(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Online)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  <a:t>https://www.youtube.com/watch?v=EWSyCpqxbCg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(Accessed 11 11 2022).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Marks and Spencer, n.d.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Marks in Time. </a:t>
            </a:r>
            <a:r>
              <a:rPr lang="en-US" altLang="en-US" sz="1100" dirty="0"/>
              <a:t>(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Online) 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Available at: </a:t>
            </a:r>
            <a:r>
              <a:rPr kumimoji="0" lang="en-US" altLang="en-US" sz="1100" b="0" i="0" strike="noStrike" cap="none" normalizeH="0" baseline="0" dirty="0">
                <a:ln>
                  <a:noFill/>
                </a:ln>
                <a:effectLst/>
              </a:rPr>
              <a:t>https://marksintime.marksandspencer.com/ms-history/timeline</a:t>
            </a: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(Accessed 19 11 2022).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</a:rPr>
              <a:t>Oseland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, N. &amp; Webber, C., 2012.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</a:rPr>
              <a:t>Flexible Working Benefits,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effectLst/>
              </a:rPr>
              <a:t>s.l.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: Workplace Unlimited.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100" dirty="0"/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</a:rPr>
              <a:t>Shore, L. M., Randel, A. E., Chung, B. G., Dean, M. A., Ehrhart, K. H., &amp; Singh, G. (2011). Inclusion and diversity in work groups: A review and model for future research. </a:t>
            </a:r>
            <a:r>
              <a:rPr lang="en-US" sz="1100" i="1" dirty="0">
                <a:effectLst/>
              </a:rPr>
              <a:t>Journal of Management</a:t>
            </a:r>
            <a:r>
              <a:rPr lang="en-US" sz="1100" dirty="0">
                <a:effectLst/>
              </a:rPr>
              <a:t>, Vol.37, pp. 1262–1289.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7034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193 Thank You For Your Attention Images, Stock Photos &amp; Vectors |  Shutterstock">
            <a:extLst>
              <a:ext uri="{FF2B5EF4-FFF2-40B4-BE49-F238E27FC236}">
                <a16:creationId xmlns:a16="http://schemas.microsoft.com/office/drawing/2014/main" id="{85DAE482-CBF9-7A58-62A3-6CB027802C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91" b="546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02" name="Rectangle 12299">
            <a:extLst>
              <a:ext uri="{FF2B5EF4-FFF2-40B4-BE49-F238E27FC236}">
                <a16:creationId xmlns:a16="http://schemas.microsoft.com/office/drawing/2014/main" id="{216BB327-7AA9-4EC5-815F-9D8E6BC5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729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FEB42B30A0D1BB4CA444079848D9C5C7" ma:contentTypeVersion="14" ma:contentTypeDescription="Ein neues Dokument erstellen." ma:contentTypeScope="" ma:versionID="98c2d6358aa2f8639091c81704541d94">
  <xsd:schema xmlns:xsd="http://www.w3.org/2001/XMLSchema" xmlns:xs="http://www.w3.org/2001/XMLSchema" xmlns:p="http://schemas.microsoft.com/office/2006/metadata/properties" xmlns:ns3="0d8f3e28-9544-4031-ba5e-14d574be355a" xmlns:ns4="ad1d4548-7037-4699-aa59-4bfcbe8a0f7f" targetNamespace="http://schemas.microsoft.com/office/2006/metadata/properties" ma:root="true" ma:fieldsID="3b1cdee74b18c2b1967267af77e51b33" ns3:_="" ns4:_="">
    <xsd:import namespace="0d8f3e28-9544-4031-ba5e-14d574be355a"/>
    <xsd:import namespace="ad1d4548-7037-4699-aa59-4bfcbe8a0f7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8f3e28-9544-4031-ba5e-14d574be355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MediaServiceAutoKeyPoints" ma:index="2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1d4548-7037-4699-aa59-4bfcbe8a0f7f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Freigegeben für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Freigegeben für -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Freigabehinweis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Inhaltstyp"/>
        <xsd:element ref="dc:title" minOccurs="0" maxOccurs="1" ma:index="4" ma:displayName="Tite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A773A96-D2DE-4340-B7B8-921C303702F6}">
  <ds:schemaRefs>
    <ds:schemaRef ds:uri="http://purl.org/dc/elements/1.1/"/>
    <ds:schemaRef ds:uri="http://schemas.microsoft.com/office/2006/documentManagement/types"/>
    <ds:schemaRef ds:uri="0d8f3e28-9544-4031-ba5e-14d574be355a"/>
    <ds:schemaRef ds:uri="http://www.w3.org/XML/1998/namespace"/>
    <ds:schemaRef ds:uri="http://purl.org/dc/terms/"/>
    <ds:schemaRef ds:uri="http://schemas.microsoft.com/office/2006/metadata/properties"/>
    <ds:schemaRef ds:uri="http://purl.org/dc/dcmitype/"/>
    <ds:schemaRef ds:uri="ad1d4548-7037-4699-aa59-4bfcbe8a0f7f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5E0A77FC-B12E-4511-B610-CCB85B5286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8E55F3-EFDF-4D3B-B597-EA8A1D4585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8f3e28-9544-4031-ba5e-14d574be355a"/>
    <ds:schemaRef ds:uri="ad1d4548-7037-4699-aa59-4bfcbe8a0f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1016</Words>
  <Application>Microsoft Office PowerPoint</Application>
  <PresentationFormat>Widescreen</PresentationFormat>
  <Paragraphs>104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Calibri Light (Headings)</vt:lpstr>
      <vt:lpstr>Office Theme</vt:lpstr>
      <vt:lpstr>PowerPoint Presentation</vt:lpstr>
      <vt:lpstr>PowerPoint Presentation</vt:lpstr>
      <vt:lpstr>Aims and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Sustainability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Teodora Georgieva</dc:creator>
  <cp:lastModifiedBy>Tedi</cp:lastModifiedBy>
  <cp:revision>49</cp:revision>
  <dcterms:created xsi:type="dcterms:W3CDTF">2022-11-13T10:58:45Z</dcterms:created>
  <dcterms:modified xsi:type="dcterms:W3CDTF">2022-11-23T17:04:43Z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0x010100FEB42B30A0D1BB4CA444079848D9C5C7</vt:lpwstr>
  </property>
</Properties>
</file>