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82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94619" autoAdjust="0"/>
  </p:normalViewPr>
  <p:slideViewPr>
    <p:cSldViewPr snapToGrid="0">
      <p:cViewPr>
        <p:scale>
          <a:sx n="85" d="100"/>
          <a:sy n="85" d="100"/>
        </p:scale>
        <p:origin x="42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The disinhibition effect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A9EAAD-3FDF-4F4C-A3A1-B060D3FAFC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90" r="5899" b="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73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B0E99-EA18-45ED-BBD5-A30D2B20E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9A7DF-35FE-4F8A-8E33-1E1CEEE934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02" r="8196" b="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C01F7-A42A-46EB-99BD-3247D27E4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/>
          </a:bodyPr>
          <a:lstStyle/>
          <a:p>
            <a:r>
              <a:rPr lang="en-GB" sz="2800" dirty="0"/>
              <a:t>Coined by psychologist John </a:t>
            </a:r>
            <a:r>
              <a:rPr lang="en-GB" sz="2800" dirty="0" err="1"/>
              <a:t>Suler</a:t>
            </a:r>
            <a:r>
              <a:rPr lang="en-GB" sz="2800" dirty="0"/>
              <a:t> in his 2004 paper 'The Online Disinhibition Effect’.</a:t>
            </a:r>
          </a:p>
          <a:p>
            <a:r>
              <a:rPr lang="en-GB" sz="2800" dirty="0"/>
              <a:t>Identified six factors that could change a person’s behaviour online.</a:t>
            </a:r>
          </a:p>
        </p:txBody>
      </p:sp>
    </p:spTree>
    <p:extLst>
      <p:ext uri="{BB962C8B-B14F-4D97-AF65-F5344CB8AC3E}">
        <p14:creationId xmlns:p14="http://schemas.microsoft.com/office/powerpoint/2010/main" val="2317137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A0160-FBDE-4CDB-A6A8-89FEB86E5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Dissociative anonymity ("You don't know me")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6E9F2-1722-4258-BE73-5BBF097EC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One of the principal factors behind the online disinhibition effect is that you can use the internet with relative anonymity. </a:t>
            </a:r>
          </a:p>
          <a:p>
            <a:r>
              <a:rPr lang="en-GB" sz="2400" dirty="0"/>
              <a:t>It is not unusual for a client to feel protected and experience reduced feelings of vulnerability.</a:t>
            </a:r>
          </a:p>
          <a:p>
            <a:r>
              <a:rPr lang="en-GB" sz="2400" dirty="0"/>
              <a:t>Online clients may disclose personal information very quickly and as such, become overwhelmed</a:t>
            </a:r>
          </a:p>
        </p:txBody>
      </p:sp>
    </p:spTree>
    <p:extLst>
      <p:ext uri="{BB962C8B-B14F-4D97-AF65-F5344CB8AC3E}">
        <p14:creationId xmlns:p14="http://schemas.microsoft.com/office/powerpoint/2010/main" val="201407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C01AC-E186-444A-BBE3-54F4BEC4C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Invisibility ("You can't see me")</a:t>
            </a:r>
            <a:br>
              <a:rPr lang="en-GB">
                <a:solidFill>
                  <a:schemeClr val="tx2"/>
                </a:solidFill>
              </a:rPr>
            </a:br>
            <a:endParaRPr lang="en-GB">
              <a:solidFill>
                <a:schemeClr val="tx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D16FFC2-F48C-428F-B175-CA743BBCA6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64" r="27182" b="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8EC09A6-BE42-4A91-8F93-368691BE4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896533"/>
            <a:ext cx="6878108" cy="3962266"/>
          </a:xfrm>
        </p:spPr>
        <p:txBody>
          <a:bodyPr>
            <a:normAutofit/>
          </a:bodyPr>
          <a:lstStyle/>
          <a:p>
            <a:r>
              <a:rPr lang="en-GB" sz="2800" dirty="0"/>
              <a:t>When using text-based or online services, clients’ inhibitions may become lower. </a:t>
            </a:r>
          </a:p>
          <a:p>
            <a:r>
              <a:rPr lang="en-GB" sz="2800" dirty="0"/>
              <a:t>Potential clients may misrepresent themselves (a man posing as a woman or vice versa).</a:t>
            </a:r>
          </a:p>
          <a:p>
            <a:r>
              <a:rPr lang="en-GB" sz="2800" dirty="0"/>
              <a:t>Some clients may not be who they say they are.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44570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B6C43-69BD-4BBB-B54B-007948F98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781" y="603511"/>
            <a:ext cx="7225075" cy="972847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2"/>
                </a:solidFill>
              </a:rPr>
              <a:t>Asynchronicity</a:t>
            </a:r>
            <a:r>
              <a:rPr lang="en-GB" dirty="0">
                <a:solidFill>
                  <a:schemeClr val="tx2"/>
                </a:solidFill>
              </a:rPr>
              <a:t> (“post and run")</a:t>
            </a:r>
            <a:br>
              <a:rPr lang="en-GB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37D135-94CD-4715-B966-17849B766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038" y="1844227"/>
            <a:ext cx="11831101" cy="47459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When communicating by email, clients may make an ‘online’ doorknob comment.</a:t>
            </a:r>
          </a:p>
          <a:p>
            <a:r>
              <a:rPr lang="en-GB" sz="2400" dirty="0"/>
              <a:t>The asynchronous nature of email or text may see clients disclose information they may not have done if working with you in real time.</a:t>
            </a:r>
          </a:p>
          <a:p>
            <a:r>
              <a:rPr lang="en-GB" sz="2400" dirty="0"/>
              <a:t>Disclosing via email or text may be cathartic for the client, allowing them to share information and avoid their perceived risk of facing judgment or questions. </a:t>
            </a:r>
          </a:p>
          <a:p>
            <a:r>
              <a:rPr lang="en-GB" sz="2400" dirty="0"/>
              <a:t>If a client 'doorknobs' via email or text, be very thoughtful of how you address this. They may not realise how much they have shared.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5052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1F652-4107-497D-BACC-39668D55C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952" y="791598"/>
            <a:ext cx="7494389" cy="15025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Solipsistic Introjection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9A58DE9-25B9-4EFE-B5B8-FAE0DF147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4700" y="1900407"/>
            <a:ext cx="2158116" cy="2368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5F5F8-4CE2-481D-BD56-1282C31B94F0}"/>
              </a:ext>
            </a:extLst>
          </p:cNvPr>
          <p:cNvSpPr txBox="1"/>
          <p:nvPr/>
        </p:nvSpPr>
        <p:spPr>
          <a:xfrm>
            <a:off x="3221713" y="1871439"/>
            <a:ext cx="833141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One of the differences when working online as opposed to face-to-face is not ‘seeing all of the client’.</a:t>
            </a:r>
          </a:p>
          <a:p>
            <a:endParaRPr lang="en-GB" sz="2400" dirty="0"/>
          </a:p>
          <a:p>
            <a:r>
              <a:rPr lang="en-GB" sz="2400" dirty="0"/>
              <a:t>The client may assign a persona or imagined characteristics to the therapist. Clients who use phone or email counselling can be susceptible to this.</a:t>
            </a:r>
          </a:p>
          <a:p>
            <a:endParaRPr lang="en-GB" sz="2400" dirty="0"/>
          </a:p>
          <a:p>
            <a:r>
              <a:rPr lang="en-GB" sz="2400" dirty="0"/>
              <a:t>If communicating by email or text, clients sometimes subvocalise (give a voice to) as they read, leading to a perception that they are talking to themselves. </a:t>
            </a:r>
          </a:p>
          <a:p>
            <a:endParaRPr lang="en-GB" sz="2400" dirty="0"/>
          </a:p>
          <a:p>
            <a:r>
              <a:rPr lang="en-GB" sz="2400" dirty="0"/>
              <a:t>Talking to one's self can lead to disinhibition or oversharing. </a:t>
            </a:r>
          </a:p>
        </p:txBody>
      </p:sp>
    </p:spTree>
    <p:extLst>
      <p:ext uri="{BB962C8B-B14F-4D97-AF65-F5344CB8AC3E}">
        <p14:creationId xmlns:p14="http://schemas.microsoft.com/office/powerpoint/2010/main" val="92684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0C240-0CFC-4BE9-9DC3-015F3699F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Dissociative Imagination ("It's just a game")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E0E2F-5086-46AD-A424-CB39655AA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418335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Emily Finch, a lawyer who studies identity theft in cyberspace, observes that people might see cyberspace as a game in which the standard rules of everyday interaction do not apply.</a:t>
            </a:r>
          </a:p>
          <a:p>
            <a:r>
              <a:rPr lang="en-GB" sz="2400" dirty="0"/>
              <a:t>Clients may see online therapy as just a game to play out a fantasy, and this can happen with telephone counselling where the client is a voice on the end of the phone.</a:t>
            </a:r>
          </a:p>
          <a:p>
            <a:r>
              <a:rPr lang="en-GB" sz="2400" dirty="0"/>
              <a:t>Clients may become disinhibited and cross boundaries; this can also occur with therapists!</a:t>
            </a:r>
          </a:p>
          <a:p>
            <a:r>
              <a:rPr lang="en-GB" sz="2400" dirty="0"/>
              <a:t>It may be the client at some level loses a sense of reality and sees therapy as a game. </a:t>
            </a:r>
          </a:p>
          <a:p>
            <a:r>
              <a:rPr lang="en-GB" sz="2400" dirty="0"/>
              <a:t>It can be useful for therapists to explore what feelings and processes are enacted when talking to a 'voice on the phone.'</a:t>
            </a:r>
          </a:p>
        </p:txBody>
      </p:sp>
    </p:spTree>
    <p:extLst>
      <p:ext uri="{BB962C8B-B14F-4D97-AF65-F5344CB8AC3E}">
        <p14:creationId xmlns:p14="http://schemas.microsoft.com/office/powerpoint/2010/main" val="367947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D8CA8-8B78-4BE9-983C-4106E6C95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chemeClr val="tx2"/>
                </a:solidFill>
              </a:rPr>
              <a:t>Minimization of Status and Authority</a:t>
            </a:r>
            <a:br>
              <a:rPr lang="en-GB" sz="2200">
                <a:solidFill>
                  <a:schemeClr val="tx2"/>
                </a:solidFill>
              </a:rPr>
            </a:br>
            <a:r>
              <a:rPr lang="en-GB" sz="2200">
                <a:solidFill>
                  <a:schemeClr val="tx2"/>
                </a:solidFill>
              </a:rPr>
              <a:t> (“Your rules don't apply here")</a:t>
            </a:r>
            <a:br>
              <a:rPr lang="en-GB" sz="2200">
                <a:solidFill>
                  <a:schemeClr val="tx2"/>
                </a:solidFill>
              </a:rPr>
            </a:br>
            <a:endParaRPr lang="en-GB" sz="2200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A4437-9B68-4CBD-B9DF-BEF01BB6D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3962266"/>
          </a:xfrm>
        </p:spPr>
        <p:txBody>
          <a:bodyPr>
            <a:normAutofit/>
          </a:bodyPr>
          <a:lstStyle/>
          <a:p>
            <a:r>
              <a:rPr lang="en-GB" sz="2400" dirty="0"/>
              <a:t>In the online world, status and authority are significantly reduced.</a:t>
            </a:r>
          </a:p>
          <a:p>
            <a:r>
              <a:rPr lang="en-GB" sz="2400" dirty="0"/>
              <a:t>Therapists may find that the power balance is very different online.</a:t>
            </a:r>
          </a:p>
          <a:p>
            <a:r>
              <a:rPr lang="en-GB" sz="2400" dirty="0"/>
              <a:t>The main area to consider here is boundaries, which can be breached when disinhibition kicks 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5BF83-BBAE-46B3-8815-CBE72DA35D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43" r="-3" b="-3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13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C07A-622D-428B-9BC7-2F654259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BEC0B-B050-4E73-9187-640EFECA4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do you consider to be benefits of the disinhibition effect?</a:t>
            </a:r>
          </a:p>
          <a:p>
            <a:r>
              <a:rPr lang="en-GB" sz="2400" dirty="0"/>
              <a:t>What do you feel is challenging?</a:t>
            </a:r>
          </a:p>
          <a:p>
            <a:r>
              <a:rPr lang="en-GB" sz="2400" dirty="0"/>
              <a:t>How would you approach working with a client who has disclosed lots of information in their first email? </a:t>
            </a:r>
          </a:p>
          <a:p>
            <a:r>
              <a:rPr lang="en-GB" sz="2400" dirty="0"/>
              <a:t>How would you know if a client was functioning in reality, not fantasy?</a:t>
            </a:r>
          </a:p>
          <a:p>
            <a:r>
              <a:rPr lang="en-GB" sz="2400" dirty="0"/>
              <a:t>How would you manage boundaries if a client crossed them?</a:t>
            </a:r>
          </a:p>
          <a:p>
            <a:r>
              <a:rPr lang="en-GB" sz="2400" dirty="0"/>
              <a:t>How would you manage your own boundaries?</a:t>
            </a:r>
          </a:p>
        </p:txBody>
      </p:sp>
    </p:spTree>
    <p:extLst>
      <p:ext uri="{BB962C8B-B14F-4D97-AF65-F5344CB8AC3E}">
        <p14:creationId xmlns:p14="http://schemas.microsoft.com/office/powerpoint/2010/main" val="227099687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Override1.xml><?xml version="1.0" encoding="utf-8"?>
<a:themeOverride xmlns:a="http://schemas.openxmlformats.org/drawingml/2006/main">
  <a:clrScheme name="DividendVTI">
    <a:dk1>
      <a:sysClr val="windowText" lastClr="000000"/>
    </a:dk1>
    <a:lt1>
      <a:sysClr val="window" lastClr="FFFFFF"/>
    </a:lt1>
    <a:dk2>
      <a:srgbClr val="3D3D3D"/>
    </a:dk2>
    <a:lt2>
      <a:srgbClr val="EBEBEB"/>
    </a:lt2>
    <a:accent1>
      <a:srgbClr val="ED8428"/>
    </a:accent1>
    <a:accent2>
      <a:srgbClr val="E6C46D"/>
    </a:accent2>
    <a:accent3>
      <a:srgbClr val="537685"/>
    </a:accent3>
    <a:accent4>
      <a:srgbClr val="969FA7"/>
    </a:accent4>
    <a:accent5>
      <a:srgbClr val="A9C37C"/>
    </a:accent5>
    <a:accent6>
      <a:srgbClr val="5A8071"/>
    </a:accent6>
    <a:hlink>
      <a:srgbClr val="828282"/>
    </a:hlink>
    <a:folHlink>
      <a:srgbClr val="A5A5A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455B2D-BAB7-438A-85DA-0266A24CB79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{3529A05A-8E3B-4F01-B2F4-99C21B6E481D}tf11964407_win32</Template>
  <TotalTime>47</TotalTime>
  <Words>597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Franklin Gothic Book</vt:lpstr>
      <vt:lpstr>Franklin Gothic Demi</vt:lpstr>
      <vt:lpstr>Gill Sans MT</vt:lpstr>
      <vt:lpstr>Wingdings 2</vt:lpstr>
      <vt:lpstr>DividendVTI</vt:lpstr>
      <vt:lpstr>The disinhibition effect</vt:lpstr>
      <vt:lpstr>PowerPoint Presentation</vt:lpstr>
      <vt:lpstr>Dissociative anonymity ("You don't know me") </vt:lpstr>
      <vt:lpstr>Invisibility ("You can't see me") </vt:lpstr>
      <vt:lpstr>Asynchronicity (“post and run") </vt:lpstr>
      <vt:lpstr>Solipsistic Introjection </vt:lpstr>
      <vt:lpstr>Dissociative Imagination ("It's just a game") </vt:lpstr>
      <vt:lpstr>Minimization of Status and Authority  (“Your rules don't apply here") 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disinhibition effect</dc:title>
  <dc:creator>Catherine Hancox</dc:creator>
  <cp:lastModifiedBy>Catherine Hancox</cp:lastModifiedBy>
  <cp:revision>1</cp:revision>
  <dcterms:created xsi:type="dcterms:W3CDTF">2021-11-13T15:47:36Z</dcterms:created>
  <dcterms:modified xsi:type="dcterms:W3CDTF">2021-11-13T16:34:48Z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