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Lst>
  <p:sldSz cy="5143500" cx="9144000"/>
  <p:notesSz cx="6858000" cy="9144000"/>
  <p:embeddedFontLst>
    <p:embeddedFont>
      <p:font typeface="Montserrat"/>
      <p:regular r:id="rId16"/>
      <p:bold r:id="rId17"/>
      <p:italic r:id="rId18"/>
      <p:boldItalic r:id="rId1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font" Target="fonts/Montserrat-bold.fntdata"/><Relationship Id="rId16" Type="http://schemas.openxmlformats.org/officeDocument/2006/relationships/font" Target="fonts/Montserrat-regular.fntdata"/><Relationship Id="rId5" Type="http://schemas.openxmlformats.org/officeDocument/2006/relationships/notesMaster" Target="notesMasters/notesMaster1.xml"/><Relationship Id="rId19" Type="http://schemas.openxmlformats.org/officeDocument/2006/relationships/font" Target="fonts/Montserrat-boldItalic.fntdata"/><Relationship Id="rId6" Type="http://schemas.openxmlformats.org/officeDocument/2006/relationships/slide" Target="slides/slide1.xml"/><Relationship Id="rId18" Type="http://schemas.openxmlformats.org/officeDocument/2006/relationships/font" Target="fonts/Montserrat-italic.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 name="Shape 61"/>
        <p:cNvGrpSpPr/>
        <p:nvPr/>
      </p:nvGrpSpPr>
      <p:grpSpPr>
        <a:xfrm>
          <a:off x="0" y="0"/>
          <a:ext cx="0" cy="0"/>
          <a:chOff x="0" y="0"/>
          <a:chExt cx="0" cy="0"/>
        </a:xfrm>
      </p:grpSpPr>
      <p:sp>
        <p:nvSpPr>
          <p:cNvPr id="62" name="Google Shape;62;g327569b48c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3" name="Google Shape;63;g327569b48c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sz="1200">
              <a:solidFill>
                <a:srgbClr val="474747"/>
              </a:solidFill>
              <a:highlight>
                <a:srgbClr val="FFFFFF"/>
              </a:highlight>
            </a:endParaRPr>
          </a:p>
          <a:p>
            <a:pPr indent="0" lvl="0" marL="0" rtl="0" algn="l">
              <a:lnSpc>
                <a:spcPct val="115000"/>
              </a:lnSpc>
              <a:spcBef>
                <a:spcPts val="1200"/>
              </a:spcBef>
              <a:spcAft>
                <a:spcPts val="1200"/>
              </a:spcAft>
              <a:buClr>
                <a:schemeClr val="dk1"/>
              </a:buClr>
              <a:buSzPts val="1100"/>
              <a:buFont typeface="Arial"/>
              <a:buNone/>
            </a:pPr>
            <a:r>
              <a:rPr lang="en-GB" sz="1050">
                <a:solidFill>
                  <a:schemeClr val="dk1"/>
                </a:solidFill>
                <a:highlight>
                  <a:srgbClr val="FFFFFF"/>
                </a:highlight>
              </a:rPr>
              <a:t>Urdd Gobaith Cymru was established by Sir Ifan ab Owen Edwards in 1922. His aim was to protect the Welsh language in a world where the English language dominated every aspect of life outside the home. In an issue of the magazine ‘Cymru’r Plant’ in 1922 Syr Ifan said, ‘These days, in many villages, and in most towns in Wales, children play and read in English. They forget that they are Welsh.’</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 name="Shape 75"/>
        <p:cNvGrpSpPr/>
        <p:nvPr/>
      </p:nvGrpSpPr>
      <p:grpSpPr>
        <a:xfrm>
          <a:off x="0" y="0"/>
          <a:ext cx="0" cy="0"/>
          <a:chOff x="0" y="0"/>
          <a:chExt cx="0" cy="0"/>
        </a:xfrm>
      </p:grpSpPr>
      <p:sp>
        <p:nvSpPr>
          <p:cNvPr id="76" name="Google Shape;76;g2d845f0f155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7" name="Google Shape;77;g2d845f0f155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g327569b48c2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 name="Google Shape;93;g327569b48c2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g327569b48c2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2" name="Google Shape;102;g327569b48c2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g327569b48c2_0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2" name="Google Shape;112;g327569b48c2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g327569b48c2_0_4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1" name="Google Shape;121;g327569b48c2_0_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327569b48c2_0_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2" name="Google Shape;132;g327569b48c2_0_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327569b48c2_0_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327569b48c2_0_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g2d845f0f155_0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4" name="Google Shape;144;g2d845f0f155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9.png"/><Relationship Id="rId4" Type="http://schemas.openxmlformats.org/officeDocument/2006/relationships/image" Target="../media/image2.jpg"/><Relationship Id="rId5" Type="http://schemas.openxmlformats.org/officeDocument/2006/relationships/image" Target="../media/image5.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0.png"/><Relationship Id="rId4" Type="http://schemas.openxmlformats.org/officeDocument/2006/relationships/hyperlink" Target="https://www.gov.wales/multi-million-pound-investment-develop-urdd-residential-centres" TargetMode="External"/><Relationship Id="rId5" Type="http://schemas.openxmlformats.org/officeDocument/2006/relationships/hyperlink" Target="http://www.youtube.com/watch?v=Zarf8gZvppk" TargetMode="External"/><Relationship Id="rId6" Type="http://schemas.openxmlformats.org/officeDocument/2006/relationships/image" Target="../media/image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9.png"/><Relationship Id="rId4" Type="http://schemas.openxmlformats.org/officeDocument/2006/relationships/hyperlink" Target="http://www.youtube.com/watch?v=-iF5mIzNN48" TargetMode="External"/><Relationship Id="rId5" Type="http://schemas.openxmlformats.org/officeDocument/2006/relationships/image" Target="../media/image3.jpg"/><Relationship Id="rId6" Type="http://schemas.openxmlformats.org/officeDocument/2006/relationships/hyperlink" Target="http://www.youtube.com/watch?v=x33j46qTMWc" TargetMode="External"/><Relationship Id="rId7" Type="http://schemas.openxmlformats.org/officeDocument/2006/relationships/image" Target="../media/image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9.png"/><Relationship Id="rId4" Type="http://schemas.openxmlformats.org/officeDocument/2006/relationships/image" Target="../media/image11.jpg"/><Relationship Id="rId5" Type="http://schemas.openxmlformats.org/officeDocument/2006/relationships/image" Target="../media/image6.jpg"/><Relationship Id="rId6" Type="http://schemas.openxmlformats.org/officeDocument/2006/relationships/image" Target="../media/image7.jpg"/><Relationship Id="rId7" Type="http://schemas.openxmlformats.org/officeDocument/2006/relationships/image" Target="../media/image12.jpg"/><Relationship Id="rId8" Type="http://schemas.openxmlformats.org/officeDocument/2006/relationships/image" Target="../media/image8.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9.png"/><Relationship Id="rId4" Type="http://schemas.openxmlformats.org/officeDocument/2006/relationships/hyperlink" Target="https://www.urdd.cymru/en/about-us/news-press/ymrwymiad-yr-urdd-i-blant-phobl-ifanc-difreintiedig/" TargetMode="External"/><Relationship Id="rId5" Type="http://schemas.openxmlformats.org/officeDocument/2006/relationships/hyperlink" Target="https://www.urdd.cymru/en/about-us/news-press/ymrwymiad-yr-urdd-i-blant-phobl-ifanc-difreintiedig/"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53" name="Shape 53"/>
        <p:cNvGrpSpPr/>
        <p:nvPr/>
      </p:nvGrpSpPr>
      <p:grpSpPr>
        <a:xfrm>
          <a:off x="0" y="0"/>
          <a:ext cx="0" cy="0"/>
          <a:chOff x="0" y="0"/>
          <a:chExt cx="0" cy="0"/>
        </a:xfrm>
      </p:grpSpPr>
      <p:sp>
        <p:nvSpPr>
          <p:cNvPr id="54" name="Google Shape;54;p13"/>
          <p:cNvSpPr txBox="1"/>
          <p:nvPr>
            <p:ph type="ctrTitle"/>
          </p:nvPr>
        </p:nvSpPr>
        <p:spPr>
          <a:xfrm>
            <a:off x="544451" y="744575"/>
            <a:ext cx="7952400" cy="1621800"/>
          </a:xfrm>
          <a:prstGeom prst="rect">
            <a:avLst/>
          </a:prstGeom>
        </p:spPr>
        <p:txBody>
          <a:bodyPr anchorCtr="0" anchor="b" bIns="91425" lIns="91425" spcFirstLastPara="1" rIns="91425" wrap="square" tIns="91425">
            <a:normAutofit fontScale="90000"/>
          </a:bodyPr>
          <a:lstStyle/>
          <a:p>
            <a:pPr indent="0" lvl="0" marL="0" rtl="0" algn="ctr">
              <a:spcBef>
                <a:spcPts val="0"/>
              </a:spcBef>
              <a:spcAft>
                <a:spcPts val="0"/>
              </a:spcAft>
              <a:buNone/>
            </a:pPr>
            <a:r>
              <a:rPr lang="en-GB"/>
              <a:t>Celebrating Language and Cultural Belonging to Wales </a:t>
            </a:r>
            <a:endParaRPr/>
          </a:p>
        </p:txBody>
      </p:sp>
      <p:sp>
        <p:nvSpPr>
          <p:cNvPr id="55" name="Google Shape;55;p13"/>
          <p:cNvSpPr txBox="1"/>
          <p:nvPr>
            <p:ph idx="1" type="subTitle"/>
          </p:nvPr>
        </p:nvSpPr>
        <p:spPr>
          <a:xfrm>
            <a:off x="300050" y="4195625"/>
            <a:ext cx="2215500" cy="5913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GB" sz="1400"/>
              <a:t>Module Code: ECIE5004</a:t>
            </a:r>
            <a:endParaRPr sz="1400"/>
          </a:p>
        </p:txBody>
      </p:sp>
      <p:sp>
        <p:nvSpPr>
          <p:cNvPr id="56" name="Google Shape;56;p13"/>
          <p:cNvSpPr txBox="1"/>
          <p:nvPr/>
        </p:nvSpPr>
        <p:spPr>
          <a:xfrm>
            <a:off x="3062500" y="2366375"/>
            <a:ext cx="3561000" cy="467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550">
                <a:solidFill>
                  <a:schemeClr val="dk1"/>
                </a:solidFill>
                <a:highlight>
                  <a:srgbClr val="FF0000"/>
                </a:highlight>
                <a:latin typeface="Comic Sans MS"/>
                <a:ea typeface="Comic Sans MS"/>
                <a:cs typeface="Comic Sans MS"/>
                <a:sym typeface="Comic Sans MS"/>
              </a:rPr>
              <a:t>Urdd Gobaith Cymru</a:t>
            </a:r>
            <a:endParaRPr sz="3300">
              <a:solidFill>
                <a:schemeClr val="dk2"/>
              </a:solidFill>
              <a:highlight>
                <a:srgbClr val="FF0000"/>
              </a:highlight>
              <a:latin typeface="Comic Sans MS"/>
              <a:ea typeface="Comic Sans MS"/>
              <a:cs typeface="Comic Sans MS"/>
              <a:sym typeface="Comic Sans MS"/>
            </a:endParaRPr>
          </a:p>
        </p:txBody>
      </p:sp>
      <p:pic>
        <p:nvPicPr>
          <p:cNvPr descr="File:Cyhoeddi Eisteddfod Genedlaethol yr Urdd 1964 (2) (1475117 ..." id="57" name="Google Shape;57;p13"/>
          <p:cNvPicPr preferRelativeResize="0"/>
          <p:nvPr/>
        </p:nvPicPr>
        <p:blipFill>
          <a:blip r:embed="rId4">
            <a:alphaModFix/>
          </a:blip>
          <a:stretch>
            <a:fillRect/>
          </a:stretch>
        </p:blipFill>
        <p:spPr>
          <a:xfrm>
            <a:off x="625875" y="2471100"/>
            <a:ext cx="1813776" cy="1724526"/>
          </a:xfrm>
          <a:prstGeom prst="rect">
            <a:avLst/>
          </a:prstGeom>
          <a:noFill/>
          <a:ln>
            <a:noFill/>
          </a:ln>
        </p:spPr>
      </p:pic>
      <p:pic>
        <p:nvPicPr>
          <p:cNvPr descr="File:Mistar Urdd (cropped).jpg - Wikimedia Commons" id="58" name="Google Shape;58;p13"/>
          <p:cNvPicPr preferRelativeResize="0"/>
          <p:nvPr/>
        </p:nvPicPr>
        <p:blipFill>
          <a:blip r:embed="rId5">
            <a:alphaModFix/>
          </a:blip>
          <a:stretch>
            <a:fillRect/>
          </a:stretch>
        </p:blipFill>
        <p:spPr>
          <a:xfrm>
            <a:off x="6693300" y="2471100"/>
            <a:ext cx="1943299" cy="1788776"/>
          </a:xfrm>
          <a:prstGeom prst="rect">
            <a:avLst/>
          </a:prstGeom>
          <a:noFill/>
          <a:ln>
            <a:noFill/>
          </a:ln>
        </p:spPr>
      </p:pic>
      <p:sp>
        <p:nvSpPr>
          <p:cNvPr id="59" name="Google Shape;59;p13"/>
          <p:cNvSpPr txBox="1"/>
          <p:nvPr/>
        </p:nvSpPr>
        <p:spPr>
          <a:xfrm>
            <a:off x="2756400" y="3134650"/>
            <a:ext cx="3501600" cy="4617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GB" sz="1800">
                <a:solidFill>
                  <a:schemeClr val="dk1"/>
                </a:solidFill>
              </a:rPr>
              <a:t>By Ceri Donald</a:t>
            </a:r>
            <a:endParaRPr sz="1800">
              <a:solidFill>
                <a:schemeClr val="dk1"/>
              </a:solidFill>
            </a:endParaRPr>
          </a:p>
        </p:txBody>
      </p:sp>
      <p:sp>
        <p:nvSpPr>
          <p:cNvPr id="60" name="Google Shape;60;p13"/>
          <p:cNvSpPr txBox="1"/>
          <p:nvPr/>
        </p:nvSpPr>
        <p:spPr>
          <a:xfrm>
            <a:off x="6623500" y="4354475"/>
            <a:ext cx="2542500" cy="307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800">
                <a:solidFill>
                  <a:schemeClr val="dk1"/>
                </a:solidFill>
              </a:rPr>
              <a:t>Images Urdd Gobaith Cymru</a:t>
            </a:r>
            <a:endParaRPr sz="800">
              <a:solidFill>
                <a:schemeClr val="dk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64" name="Shape 64"/>
        <p:cNvGrpSpPr/>
        <p:nvPr/>
      </p:nvGrpSpPr>
      <p:grpSpPr>
        <a:xfrm>
          <a:off x="0" y="0"/>
          <a:ext cx="0" cy="0"/>
          <a:chOff x="0" y="0"/>
          <a:chExt cx="0" cy="0"/>
        </a:xfrm>
      </p:grpSpPr>
      <p:sp>
        <p:nvSpPr>
          <p:cNvPr id="65" name="Google Shape;65;p14"/>
          <p:cNvSpPr txBox="1"/>
          <p:nvPr>
            <p:ph idx="1" type="body"/>
          </p:nvPr>
        </p:nvSpPr>
        <p:spPr>
          <a:xfrm>
            <a:off x="0" y="0"/>
            <a:ext cx="8520600" cy="4826400"/>
          </a:xfrm>
          <a:prstGeom prst="rect">
            <a:avLst/>
          </a:prstGeom>
          <a:noFill/>
          <a:ln cap="flat" cmpd="sng" w="9525">
            <a:solidFill>
              <a:srgbClr val="00FF00"/>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1200"/>
              </a:spcAft>
              <a:buNone/>
            </a:pPr>
            <a:r>
              <a:rPr b="1" lang="en-GB" sz="3300">
                <a:solidFill>
                  <a:srgbClr val="000000"/>
                </a:solidFill>
              </a:rPr>
              <a:t>A brief history of the Welsh Language:</a:t>
            </a:r>
            <a:endParaRPr b="1" sz="3300">
              <a:solidFill>
                <a:srgbClr val="000000"/>
              </a:solidFill>
            </a:endParaRPr>
          </a:p>
        </p:txBody>
      </p:sp>
      <p:sp>
        <p:nvSpPr>
          <p:cNvPr id="66" name="Google Shape;66;p14"/>
          <p:cNvSpPr/>
          <p:nvPr/>
        </p:nvSpPr>
        <p:spPr>
          <a:xfrm>
            <a:off x="3665013" y="1697875"/>
            <a:ext cx="1532400" cy="1159500"/>
          </a:xfrm>
          <a:prstGeom prst="flowChartPunchedTape">
            <a:avLst/>
          </a:prstGeom>
          <a:solidFill>
            <a:srgbClr val="68BF7F"/>
          </a:solidFill>
          <a:ln cap="flat" cmpd="sng" w="9525">
            <a:solidFill>
              <a:srgbClr val="68BF7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sz="1600"/>
              <a:t>Welsh Not</a:t>
            </a:r>
            <a:endParaRPr sz="1600"/>
          </a:p>
          <a:p>
            <a:pPr indent="0" lvl="0" marL="0" rtl="0" algn="ctr">
              <a:spcBef>
                <a:spcPts val="0"/>
              </a:spcBef>
              <a:spcAft>
                <a:spcPts val="0"/>
              </a:spcAft>
              <a:buNone/>
            </a:pPr>
            <a:r>
              <a:rPr lang="en-GB" sz="1600"/>
              <a:t>1798</a:t>
            </a:r>
            <a:endParaRPr sz="1600"/>
          </a:p>
        </p:txBody>
      </p:sp>
      <p:sp>
        <p:nvSpPr>
          <p:cNvPr id="67" name="Google Shape;67;p14"/>
          <p:cNvSpPr/>
          <p:nvPr/>
        </p:nvSpPr>
        <p:spPr>
          <a:xfrm>
            <a:off x="1950750" y="1305650"/>
            <a:ext cx="1585250" cy="1266100"/>
          </a:xfrm>
          <a:prstGeom prst="flowChartPunchedTape">
            <a:avLst/>
          </a:prstGeom>
          <a:gradFill>
            <a:gsLst>
              <a:gs pos="0">
                <a:srgbClr val="F5D0D0">
                  <a:alpha val="62660"/>
                </a:srgbClr>
              </a:gs>
              <a:gs pos="100000">
                <a:srgbClr val="D96868">
                  <a:alpha val="62660"/>
                </a:srgbClr>
              </a:gs>
            </a:gsLst>
            <a:lin ang="5400012" scaled="0"/>
          </a:gradFill>
          <a:ln cap="flat" cmpd="sng" w="9525">
            <a:solidFill>
              <a:srgbClr val="68BF7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1000">
                <a:solidFill>
                  <a:schemeClr val="dk1"/>
                </a:solidFill>
              </a:rPr>
              <a:t>Pre 1850’s 90% 0f people Living in Wales spoke the Welsh Language</a:t>
            </a:r>
            <a:endParaRPr sz="500">
              <a:solidFill>
                <a:schemeClr val="dk1"/>
              </a:solidFill>
            </a:endParaRPr>
          </a:p>
        </p:txBody>
      </p:sp>
      <p:sp>
        <p:nvSpPr>
          <p:cNvPr id="68" name="Google Shape;68;p14"/>
          <p:cNvSpPr/>
          <p:nvPr/>
        </p:nvSpPr>
        <p:spPr>
          <a:xfrm>
            <a:off x="7050725" y="1780150"/>
            <a:ext cx="1266092" cy="1266092"/>
          </a:xfrm>
          <a:prstGeom prst="flowChartPunchedTape">
            <a:avLst/>
          </a:prstGeom>
          <a:gradFill>
            <a:gsLst>
              <a:gs pos="0">
                <a:srgbClr val="F5D0D0"/>
              </a:gs>
              <a:gs pos="100000">
                <a:srgbClr val="D96868"/>
              </a:gs>
            </a:gsLst>
            <a:lin ang="5400012" scaled="0"/>
          </a:gradFill>
          <a:ln cap="flat" cmpd="sng" w="9525">
            <a:solidFill>
              <a:srgbClr val="68BF7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a:t>Welsh Language act 1967</a:t>
            </a:r>
            <a:endParaRPr/>
          </a:p>
        </p:txBody>
      </p:sp>
      <p:sp>
        <p:nvSpPr>
          <p:cNvPr id="69" name="Google Shape;69;p14"/>
          <p:cNvSpPr/>
          <p:nvPr/>
        </p:nvSpPr>
        <p:spPr>
          <a:xfrm>
            <a:off x="226478" y="711975"/>
            <a:ext cx="1585250" cy="1266100"/>
          </a:xfrm>
          <a:prstGeom prst="flowChartPunchedTape">
            <a:avLst/>
          </a:prstGeom>
          <a:solidFill>
            <a:schemeClr val="lt2"/>
          </a:solidFill>
          <a:ln cap="flat" cmpd="sng" w="9525">
            <a:solidFill>
              <a:srgbClr val="68BF7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a:solidFill>
                  <a:schemeClr val="dk1"/>
                </a:solidFill>
              </a:rPr>
              <a:t>Oldest Language in Europe</a:t>
            </a:r>
            <a:endParaRPr>
              <a:solidFill>
                <a:schemeClr val="dk1"/>
              </a:solidFill>
            </a:endParaRPr>
          </a:p>
        </p:txBody>
      </p:sp>
      <p:sp>
        <p:nvSpPr>
          <p:cNvPr id="70" name="Google Shape;70;p14"/>
          <p:cNvSpPr/>
          <p:nvPr/>
        </p:nvSpPr>
        <p:spPr>
          <a:xfrm>
            <a:off x="4127998" y="2941025"/>
            <a:ext cx="1710075" cy="1266100"/>
          </a:xfrm>
          <a:prstGeom prst="flowChartPunchedTape">
            <a:avLst/>
          </a:prstGeom>
          <a:solidFill>
            <a:schemeClr val="lt2"/>
          </a:solidFill>
          <a:ln cap="flat" cmpd="sng" w="9525">
            <a:solidFill>
              <a:srgbClr val="68BF7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a:t>Siarter Iaith and Curriculum Cymreig</a:t>
            </a:r>
            <a:endParaRPr/>
          </a:p>
          <a:p>
            <a:pPr indent="0" lvl="0" marL="0" rtl="0" algn="l">
              <a:spcBef>
                <a:spcPts val="0"/>
              </a:spcBef>
              <a:spcAft>
                <a:spcPts val="0"/>
              </a:spcAft>
              <a:buNone/>
            </a:pPr>
            <a:r>
              <a:rPr lang="en-GB"/>
              <a:t>           1995</a:t>
            </a:r>
            <a:endParaRPr/>
          </a:p>
        </p:txBody>
      </p:sp>
      <p:sp>
        <p:nvSpPr>
          <p:cNvPr id="71" name="Google Shape;71;p14"/>
          <p:cNvSpPr/>
          <p:nvPr/>
        </p:nvSpPr>
        <p:spPr>
          <a:xfrm>
            <a:off x="453352" y="3163950"/>
            <a:ext cx="1585250" cy="1266100"/>
          </a:xfrm>
          <a:prstGeom prst="flowChartPunchedTape">
            <a:avLst/>
          </a:prstGeom>
          <a:solidFill>
            <a:srgbClr val="68BF7F"/>
          </a:solidFill>
          <a:ln cap="flat" cmpd="sng" w="9525">
            <a:solidFill>
              <a:srgbClr val="68BF7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a:t>New curriculum for Wales 2022</a:t>
            </a:r>
            <a:endParaRPr/>
          </a:p>
        </p:txBody>
      </p:sp>
      <p:sp>
        <p:nvSpPr>
          <p:cNvPr id="72" name="Google Shape;72;p14"/>
          <p:cNvSpPr/>
          <p:nvPr/>
        </p:nvSpPr>
        <p:spPr>
          <a:xfrm>
            <a:off x="6090152" y="3163950"/>
            <a:ext cx="1585250" cy="1266100"/>
          </a:xfrm>
          <a:prstGeom prst="flowChartPunchedTape">
            <a:avLst/>
          </a:prstGeom>
          <a:solidFill>
            <a:srgbClr val="68BF7F"/>
          </a:solidFill>
          <a:ln cap="flat" cmpd="sng" w="9525">
            <a:solidFill>
              <a:srgbClr val="68BF7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a:t>Education act 1988/1993</a:t>
            </a:r>
            <a:endParaRPr/>
          </a:p>
        </p:txBody>
      </p:sp>
      <p:sp>
        <p:nvSpPr>
          <p:cNvPr id="73" name="Google Shape;73;p14"/>
          <p:cNvSpPr/>
          <p:nvPr/>
        </p:nvSpPr>
        <p:spPr>
          <a:xfrm>
            <a:off x="5331438" y="1147625"/>
            <a:ext cx="1585250" cy="1266100"/>
          </a:xfrm>
          <a:prstGeom prst="flowChartPunchedTape">
            <a:avLst/>
          </a:prstGeom>
          <a:solidFill>
            <a:schemeClr val="lt2"/>
          </a:solidFill>
          <a:ln cap="flat" cmpd="sng" w="9525">
            <a:solidFill>
              <a:srgbClr val="68BF7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a:t>Industrial Revolution</a:t>
            </a:r>
            <a:endParaRPr/>
          </a:p>
          <a:p>
            <a:pPr indent="0" lvl="0" marL="0" rtl="0" algn="ctr">
              <a:spcBef>
                <a:spcPts val="0"/>
              </a:spcBef>
              <a:spcAft>
                <a:spcPts val="0"/>
              </a:spcAft>
              <a:buNone/>
            </a:pPr>
            <a:r>
              <a:rPr lang="en-GB"/>
              <a:t>1900’s</a:t>
            </a:r>
            <a:endParaRPr/>
          </a:p>
        </p:txBody>
      </p:sp>
      <p:sp>
        <p:nvSpPr>
          <p:cNvPr id="74" name="Google Shape;74;p14"/>
          <p:cNvSpPr/>
          <p:nvPr/>
        </p:nvSpPr>
        <p:spPr>
          <a:xfrm>
            <a:off x="2290674" y="3560300"/>
            <a:ext cx="1585250" cy="1266100"/>
          </a:xfrm>
          <a:prstGeom prst="flowChartPunchedTape">
            <a:avLst/>
          </a:prstGeom>
          <a:gradFill>
            <a:gsLst>
              <a:gs pos="0">
                <a:srgbClr val="F5D0D0"/>
              </a:gs>
              <a:gs pos="100000">
                <a:srgbClr val="D96868"/>
              </a:gs>
            </a:gsLst>
            <a:lin ang="5400012" scaled="0"/>
          </a:gradFill>
          <a:ln cap="flat" cmpd="sng" w="9525">
            <a:solidFill>
              <a:srgbClr val="E66F6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a:t>By 2021 Welsh speakers less than 30%</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78" name="Shape 78"/>
        <p:cNvGrpSpPr/>
        <p:nvPr/>
      </p:nvGrpSpPr>
      <p:grpSpPr>
        <a:xfrm>
          <a:off x="0" y="0"/>
          <a:ext cx="0" cy="0"/>
          <a:chOff x="0" y="0"/>
          <a:chExt cx="0" cy="0"/>
        </a:xfrm>
      </p:grpSpPr>
      <p:sp>
        <p:nvSpPr>
          <p:cNvPr id="79" name="Google Shape;79;p15"/>
          <p:cNvSpPr txBox="1"/>
          <p:nvPr>
            <p:ph type="ctrTitle"/>
          </p:nvPr>
        </p:nvSpPr>
        <p:spPr>
          <a:xfrm>
            <a:off x="311700" y="92325"/>
            <a:ext cx="8520600" cy="11475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GB"/>
              <a:t>Urdd Gobaith Cymru</a:t>
            </a:r>
            <a:endParaRPr/>
          </a:p>
        </p:txBody>
      </p:sp>
      <p:sp>
        <p:nvSpPr>
          <p:cNvPr id="80" name="Google Shape;80;p15"/>
          <p:cNvSpPr txBox="1"/>
          <p:nvPr>
            <p:ph idx="1" type="subTitle"/>
          </p:nvPr>
        </p:nvSpPr>
        <p:spPr>
          <a:xfrm>
            <a:off x="311700" y="1134200"/>
            <a:ext cx="2893200" cy="553800"/>
          </a:xfrm>
          <a:prstGeom prst="rect">
            <a:avLst/>
          </a:prstGeom>
        </p:spPr>
        <p:txBody>
          <a:bodyPr anchorCtr="0" anchor="t" bIns="91425" lIns="91425" spcFirstLastPara="1" rIns="91425" wrap="square" tIns="91425">
            <a:normAutofit lnSpcReduction="20000"/>
          </a:bodyPr>
          <a:lstStyle/>
          <a:p>
            <a:pPr indent="0" lvl="0" marL="0" rtl="0" algn="ctr">
              <a:spcBef>
                <a:spcPts val="0"/>
              </a:spcBef>
              <a:spcAft>
                <a:spcPts val="0"/>
              </a:spcAft>
              <a:buNone/>
            </a:pPr>
            <a:r>
              <a:rPr lang="en-GB">
                <a:solidFill>
                  <a:schemeClr val="dk1"/>
                </a:solidFill>
              </a:rPr>
              <a:t>How and Why:</a:t>
            </a:r>
            <a:endParaRPr>
              <a:solidFill>
                <a:schemeClr val="dk1"/>
              </a:solidFill>
            </a:endParaRPr>
          </a:p>
        </p:txBody>
      </p:sp>
      <p:sp>
        <p:nvSpPr>
          <p:cNvPr id="81" name="Google Shape;81;p15"/>
          <p:cNvSpPr txBox="1"/>
          <p:nvPr/>
        </p:nvSpPr>
        <p:spPr>
          <a:xfrm>
            <a:off x="237375" y="2004625"/>
            <a:ext cx="3679500" cy="923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200">
                <a:solidFill>
                  <a:schemeClr val="dk1"/>
                </a:solidFill>
              </a:rPr>
              <a:t>The Urdd Gobaith Cymru was established in 1922 by Sir Ifan ab Owen Edwards, with the aim of </a:t>
            </a:r>
            <a:r>
              <a:rPr lang="en-GB" sz="1200">
                <a:solidFill>
                  <a:schemeClr val="dk1"/>
                </a:solidFill>
              </a:rPr>
              <a:t>protecting</a:t>
            </a:r>
            <a:r>
              <a:rPr lang="en-GB" sz="1200">
                <a:solidFill>
                  <a:schemeClr val="dk1"/>
                </a:solidFill>
              </a:rPr>
              <a:t> the Welsh language where English </a:t>
            </a:r>
            <a:r>
              <a:rPr lang="en-GB" sz="1200">
                <a:solidFill>
                  <a:schemeClr val="dk1"/>
                </a:solidFill>
              </a:rPr>
              <a:t>language</a:t>
            </a:r>
            <a:r>
              <a:rPr lang="en-GB" sz="1200">
                <a:solidFill>
                  <a:schemeClr val="dk1"/>
                </a:solidFill>
              </a:rPr>
              <a:t> dominated.</a:t>
            </a:r>
            <a:endParaRPr sz="1200">
              <a:solidFill>
                <a:schemeClr val="dk1"/>
              </a:solidFill>
            </a:endParaRPr>
          </a:p>
        </p:txBody>
      </p:sp>
      <p:sp>
        <p:nvSpPr>
          <p:cNvPr id="82" name="Google Shape;82;p15"/>
          <p:cNvSpPr/>
          <p:nvPr/>
        </p:nvSpPr>
        <p:spPr>
          <a:xfrm>
            <a:off x="65925" y="4193925"/>
            <a:ext cx="6145800" cy="342900"/>
          </a:xfrm>
          <a:prstGeom prst="rightArrow">
            <a:avLst>
              <a:gd fmla="val 50000" name="adj1"/>
              <a:gd fmla="val 50000" name="adj2"/>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83" name="Google Shape;83;p15"/>
          <p:cNvSpPr/>
          <p:nvPr/>
        </p:nvSpPr>
        <p:spPr>
          <a:xfrm>
            <a:off x="118800" y="3969600"/>
            <a:ext cx="192900" cy="342900"/>
          </a:xfrm>
          <a:prstGeom prst="upArrow">
            <a:avLst>
              <a:gd fmla="val 50000" name="adj1"/>
              <a:gd fmla="val 50000" name="adj2"/>
            </a:avLst>
          </a:prstGeom>
          <a:solidFill>
            <a:srgbClr val="68BF7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84" name="Google Shape;84;p15"/>
          <p:cNvSpPr txBox="1"/>
          <p:nvPr/>
        </p:nvSpPr>
        <p:spPr>
          <a:xfrm>
            <a:off x="65925" y="2928025"/>
            <a:ext cx="7794300" cy="3001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200">
                <a:solidFill>
                  <a:schemeClr val="dk1"/>
                </a:solidFill>
              </a:rPr>
              <a:t>                  Llangranog Centre                                                 Pentre Ifan Urdd’s environmental</a:t>
            </a:r>
            <a:endParaRPr sz="1200">
              <a:solidFill>
                <a:schemeClr val="dk1"/>
              </a:solidFill>
            </a:endParaRPr>
          </a:p>
          <a:p>
            <a:pPr indent="0" lvl="0" marL="0" rtl="0" algn="l">
              <a:spcBef>
                <a:spcPts val="0"/>
              </a:spcBef>
              <a:spcAft>
                <a:spcPts val="0"/>
              </a:spcAft>
              <a:buNone/>
            </a:pPr>
            <a:r>
              <a:rPr lang="en-GB" sz="1200">
                <a:solidFill>
                  <a:schemeClr val="dk1"/>
                </a:solidFill>
              </a:rPr>
              <a:t>                      Established                          Mr Urdd was              and wellbeing residential</a:t>
            </a:r>
            <a:endParaRPr sz="1200">
              <a:solidFill>
                <a:schemeClr val="dk1"/>
              </a:solidFill>
            </a:endParaRPr>
          </a:p>
          <a:p>
            <a:pPr indent="0" lvl="0" marL="0" rtl="0" algn="l">
              <a:spcBef>
                <a:spcPts val="0"/>
              </a:spcBef>
              <a:spcAft>
                <a:spcPts val="0"/>
              </a:spcAft>
              <a:buNone/>
            </a:pPr>
            <a:r>
              <a:rPr lang="en-GB" sz="1200">
                <a:solidFill>
                  <a:schemeClr val="dk1"/>
                </a:solidFill>
              </a:rPr>
              <a:t>                           1939                                 born 1976                     centre opened 2023</a:t>
            </a:r>
            <a:endParaRPr sz="1200">
              <a:solidFill>
                <a:schemeClr val="dk1"/>
              </a:solidFill>
            </a:endParaRPr>
          </a:p>
          <a:p>
            <a:pPr indent="0" lvl="0" marL="0" rtl="0" algn="l">
              <a:spcBef>
                <a:spcPts val="0"/>
              </a:spcBef>
              <a:spcAft>
                <a:spcPts val="0"/>
              </a:spcAft>
              <a:buNone/>
            </a:pPr>
            <a:r>
              <a:rPr lang="en-GB" sz="1200">
                <a:solidFill>
                  <a:schemeClr val="dk1"/>
                </a:solidFill>
              </a:rPr>
              <a:t>Established                        </a:t>
            </a:r>
            <a:endParaRPr sz="1200">
              <a:solidFill>
                <a:schemeClr val="dk1"/>
              </a:solidFill>
            </a:endParaRPr>
          </a:p>
          <a:p>
            <a:pPr indent="0" lvl="0" marL="0" rtl="0" algn="l">
              <a:spcBef>
                <a:spcPts val="0"/>
              </a:spcBef>
              <a:spcAft>
                <a:spcPts val="0"/>
              </a:spcAft>
              <a:buNone/>
            </a:pPr>
            <a:r>
              <a:rPr lang="en-GB" sz="1200">
                <a:solidFill>
                  <a:schemeClr val="dk1"/>
                </a:solidFill>
              </a:rPr>
              <a:t>1922         </a:t>
            </a:r>
            <a:endParaRPr sz="1200">
              <a:solidFill>
                <a:schemeClr val="dk1"/>
              </a:solidFill>
            </a:endParaRPr>
          </a:p>
          <a:p>
            <a:pPr indent="0" lvl="0" marL="0" rtl="0" algn="l">
              <a:spcBef>
                <a:spcPts val="0"/>
              </a:spcBef>
              <a:spcAft>
                <a:spcPts val="0"/>
              </a:spcAft>
              <a:buNone/>
            </a:pPr>
            <a:r>
              <a:t/>
            </a:r>
            <a:endParaRPr sz="1200">
              <a:solidFill>
                <a:schemeClr val="dk1"/>
              </a:solidFill>
            </a:endParaRPr>
          </a:p>
          <a:p>
            <a:pPr indent="0" lvl="0" marL="0" rtl="0" algn="l">
              <a:spcBef>
                <a:spcPts val="0"/>
              </a:spcBef>
              <a:spcAft>
                <a:spcPts val="0"/>
              </a:spcAft>
              <a:buNone/>
            </a:pPr>
            <a:r>
              <a:rPr lang="en-GB" sz="1200">
                <a:solidFill>
                  <a:schemeClr val="dk1"/>
                </a:solidFill>
              </a:rPr>
              <a:t>            </a:t>
            </a:r>
            <a:endParaRPr sz="1200">
              <a:solidFill>
                <a:schemeClr val="dk1"/>
              </a:solidFill>
            </a:endParaRPr>
          </a:p>
          <a:p>
            <a:pPr indent="0" lvl="0" marL="0" rtl="0" algn="l">
              <a:spcBef>
                <a:spcPts val="0"/>
              </a:spcBef>
              <a:spcAft>
                <a:spcPts val="0"/>
              </a:spcAft>
              <a:buNone/>
            </a:pPr>
            <a:r>
              <a:t/>
            </a:r>
            <a:endParaRPr sz="1200">
              <a:solidFill>
                <a:schemeClr val="dk1"/>
              </a:solidFill>
            </a:endParaRPr>
          </a:p>
          <a:p>
            <a:pPr indent="0" lvl="0" marL="0" rtl="0" algn="l">
              <a:spcBef>
                <a:spcPts val="0"/>
              </a:spcBef>
              <a:spcAft>
                <a:spcPts val="0"/>
              </a:spcAft>
              <a:buNone/>
            </a:pPr>
            <a:r>
              <a:t/>
            </a:r>
            <a:endParaRPr sz="1200">
              <a:solidFill>
                <a:schemeClr val="dk1"/>
              </a:solidFill>
            </a:endParaRPr>
          </a:p>
          <a:p>
            <a:pPr indent="0" lvl="0" marL="0" rtl="0" algn="l">
              <a:spcBef>
                <a:spcPts val="0"/>
              </a:spcBef>
              <a:spcAft>
                <a:spcPts val="0"/>
              </a:spcAft>
              <a:buNone/>
            </a:pPr>
            <a:r>
              <a:rPr lang="en-GB" sz="1200">
                <a:solidFill>
                  <a:schemeClr val="dk1"/>
                </a:solidFill>
              </a:rPr>
              <a:t>!</a:t>
            </a:r>
            <a:r>
              <a:rPr lang="en-GB" sz="900">
                <a:solidFill>
                  <a:schemeClr val="dk1"/>
                </a:solidFill>
              </a:rPr>
              <a:t>st National Eisteddfod                    Glan-llyn Centre                                   </a:t>
            </a:r>
            <a:r>
              <a:rPr b="1" lang="en-GB" sz="900">
                <a:solidFill>
                  <a:schemeClr val="dk1"/>
                </a:solidFill>
              </a:rPr>
              <a:t>Cerdiff Urdd centre established  </a:t>
            </a:r>
            <a:r>
              <a:rPr b="1" lang="en-GB" sz="900">
                <a:solidFill>
                  <a:schemeClr val="dk1"/>
                </a:solidFill>
              </a:rPr>
              <a:t>      </a:t>
            </a:r>
            <a:endParaRPr b="1" sz="900">
              <a:solidFill>
                <a:schemeClr val="dk1"/>
              </a:solidFill>
            </a:endParaRPr>
          </a:p>
          <a:p>
            <a:pPr indent="0" lvl="0" marL="0" rtl="0" algn="l">
              <a:spcBef>
                <a:spcPts val="0"/>
              </a:spcBef>
              <a:spcAft>
                <a:spcPts val="0"/>
              </a:spcAft>
              <a:buNone/>
            </a:pPr>
            <a:r>
              <a:rPr b="1" lang="en-GB" sz="900">
                <a:solidFill>
                  <a:schemeClr val="dk1"/>
                </a:solidFill>
              </a:rPr>
              <a:t>Corwen 1929.                                    Followed in                                               2004</a:t>
            </a:r>
            <a:endParaRPr b="1" sz="900">
              <a:solidFill>
                <a:schemeClr val="dk1"/>
              </a:solidFill>
            </a:endParaRPr>
          </a:p>
          <a:p>
            <a:pPr indent="0" lvl="0" marL="0" rtl="0" algn="l">
              <a:spcBef>
                <a:spcPts val="0"/>
              </a:spcBef>
              <a:spcAft>
                <a:spcPts val="0"/>
              </a:spcAft>
              <a:buNone/>
            </a:pPr>
            <a:r>
              <a:rPr lang="en-GB" sz="900">
                <a:solidFill>
                  <a:schemeClr val="dk1"/>
                </a:solidFill>
              </a:rPr>
              <a:t>                                                               1950</a:t>
            </a:r>
            <a:endParaRPr sz="900">
              <a:solidFill>
                <a:schemeClr val="dk1"/>
              </a:solidFill>
            </a:endParaRPr>
          </a:p>
          <a:p>
            <a:pPr indent="0" lvl="0" marL="0" rtl="0" algn="l">
              <a:spcBef>
                <a:spcPts val="0"/>
              </a:spcBef>
              <a:spcAft>
                <a:spcPts val="0"/>
              </a:spcAft>
              <a:buNone/>
            </a:pPr>
            <a:r>
              <a:t/>
            </a:r>
            <a:endParaRPr sz="900">
              <a:solidFill>
                <a:schemeClr val="dk1"/>
              </a:solidFill>
            </a:endParaRPr>
          </a:p>
          <a:p>
            <a:pPr indent="0" lvl="0" marL="0" rtl="0" algn="l">
              <a:spcBef>
                <a:spcPts val="0"/>
              </a:spcBef>
              <a:spcAft>
                <a:spcPts val="0"/>
              </a:spcAft>
              <a:buNone/>
            </a:pPr>
            <a:r>
              <a:t/>
            </a:r>
            <a:endParaRPr sz="900">
              <a:solidFill>
                <a:schemeClr val="dk1"/>
              </a:solidFill>
            </a:endParaRPr>
          </a:p>
          <a:p>
            <a:pPr indent="0" lvl="0" marL="0" rtl="0" algn="l">
              <a:spcBef>
                <a:spcPts val="0"/>
              </a:spcBef>
              <a:spcAft>
                <a:spcPts val="0"/>
              </a:spcAft>
              <a:buNone/>
            </a:pPr>
            <a:r>
              <a:t/>
            </a:r>
            <a:endParaRPr sz="900">
              <a:solidFill>
                <a:schemeClr val="dk1"/>
              </a:solidFill>
            </a:endParaRPr>
          </a:p>
          <a:p>
            <a:pPr indent="0" lvl="0" marL="0" rtl="0" algn="l">
              <a:spcBef>
                <a:spcPts val="0"/>
              </a:spcBef>
              <a:spcAft>
                <a:spcPts val="0"/>
              </a:spcAft>
              <a:buNone/>
            </a:pPr>
            <a:r>
              <a:t/>
            </a:r>
            <a:endParaRPr sz="900">
              <a:solidFill>
                <a:schemeClr val="dk1"/>
              </a:solidFill>
            </a:endParaRPr>
          </a:p>
          <a:p>
            <a:pPr indent="0" lvl="0" marL="0" rtl="0" algn="l">
              <a:spcBef>
                <a:spcPts val="0"/>
              </a:spcBef>
              <a:spcAft>
                <a:spcPts val="0"/>
              </a:spcAft>
              <a:buNone/>
            </a:pPr>
            <a:r>
              <a:t/>
            </a:r>
            <a:endParaRPr sz="900">
              <a:solidFill>
                <a:schemeClr val="dk1"/>
              </a:solidFill>
            </a:endParaRPr>
          </a:p>
        </p:txBody>
      </p:sp>
      <p:sp>
        <p:nvSpPr>
          <p:cNvPr id="85" name="Google Shape;85;p15"/>
          <p:cNvSpPr/>
          <p:nvPr/>
        </p:nvSpPr>
        <p:spPr>
          <a:xfrm>
            <a:off x="311700" y="4457675"/>
            <a:ext cx="192900" cy="237300"/>
          </a:xfrm>
          <a:prstGeom prst="downArrow">
            <a:avLst>
              <a:gd fmla="val 50000" name="adj1"/>
              <a:gd fmla="val 50000" name="adj2"/>
            </a:avLst>
          </a:prstGeom>
          <a:solidFill>
            <a:srgbClr val="68BF7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86" name="Google Shape;86;p15"/>
          <p:cNvSpPr/>
          <p:nvPr/>
        </p:nvSpPr>
        <p:spPr>
          <a:xfrm>
            <a:off x="1160575" y="3468575"/>
            <a:ext cx="276900" cy="843900"/>
          </a:xfrm>
          <a:prstGeom prst="upArrow">
            <a:avLst>
              <a:gd fmla="val 50000" name="adj1"/>
              <a:gd fmla="val 50000" name="adj2"/>
            </a:avLst>
          </a:prstGeom>
          <a:solidFill>
            <a:srgbClr val="68BF7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87" name="Google Shape;87;p15"/>
          <p:cNvSpPr/>
          <p:nvPr/>
        </p:nvSpPr>
        <p:spPr>
          <a:xfrm>
            <a:off x="2176100" y="4457675"/>
            <a:ext cx="192900" cy="237300"/>
          </a:xfrm>
          <a:prstGeom prst="downArrow">
            <a:avLst>
              <a:gd fmla="val 50000" name="adj1"/>
              <a:gd fmla="val 50000" name="adj2"/>
            </a:avLst>
          </a:prstGeom>
          <a:solidFill>
            <a:srgbClr val="68BF7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88" name="Google Shape;88;p15"/>
          <p:cNvSpPr/>
          <p:nvPr/>
        </p:nvSpPr>
        <p:spPr>
          <a:xfrm>
            <a:off x="3310200" y="3758700"/>
            <a:ext cx="276900" cy="553800"/>
          </a:xfrm>
          <a:prstGeom prst="upArrow">
            <a:avLst>
              <a:gd fmla="val 50000" name="adj1"/>
              <a:gd fmla="val 50000" name="adj2"/>
            </a:avLst>
          </a:prstGeom>
          <a:solidFill>
            <a:srgbClr val="68BF7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89" name="Google Shape;89;p15"/>
          <p:cNvSpPr/>
          <p:nvPr/>
        </p:nvSpPr>
        <p:spPr>
          <a:xfrm>
            <a:off x="4088475" y="4457675"/>
            <a:ext cx="192900" cy="237300"/>
          </a:xfrm>
          <a:prstGeom prst="downArrow">
            <a:avLst>
              <a:gd fmla="val 50000" name="adj1"/>
              <a:gd fmla="val 49993" name="adj2"/>
            </a:avLst>
          </a:prstGeom>
          <a:solidFill>
            <a:srgbClr val="68BF7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90" name="Google Shape;90;p15"/>
          <p:cNvSpPr/>
          <p:nvPr/>
        </p:nvSpPr>
        <p:spPr>
          <a:xfrm>
            <a:off x="4734650" y="3547700"/>
            <a:ext cx="329700" cy="764700"/>
          </a:xfrm>
          <a:prstGeom prst="upArrow">
            <a:avLst>
              <a:gd fmla="val 50000" name="adj1"/>
              <a:gd fmla="val 50000" name="adj2"/>
            </a:avLst>
          </a:prstGeom>
          <a:solidFill>
            <a:srgbClr val="68BF7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94" name="Shape 94"/>
        <p:cNvGrpSpPr/>
        <p:nvPr/>
      </p:nvGrpSpPr>
      <p:grpSpPr>
        <a:xfrm>
          <a:off x="0" y="0"/>
          <a:ext cx="0" cy="0"/>
          <a:chOff x="0" y="0"/>
          <a:chExt cx="0" cy="0"/>
        </a:xfrm>
      </p:grpSpPr>
      <p:sp>
        <p:nvSpPr>
          <p:cNvPr id="95" name="Google Shape;95;p1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Clr>
                <a:schemeClr val="dk1"/>
              </a:buClr>
              <a:buSzPct val="39285"/>
              <a:buFont typeface="Arial"/>
              <a:buNone/>
            </a:pPr>
            <a:r>
              <a:rPr lang="en-GB"/>
              <a:t>Residential opportunities</a:t>
            </a:r>
            <a:endParaRPr/>
          </a:p>
        </p:txBody>
      </p:sp>
      <p:sp>
        <p:nvSpPr>
          <p:cNvPr id="96" name="Google Shape;96;p16"/>
          <p:cNvSpPr txBox="1"/>
          <p:nvPr>
            <p:ph idx="1" type="body"/>
          </p:nvPr>
        </p:nvSpPr>
        <p:spPr>
          <a:xfrm>
            <a:off x="311700" y="1152475"/>
            <a:ext cx="4476300" cy="3416400"/>
          </a:xfrm>
          <a:prstGeom prst="rect">
            <a:avLst/>
          </a:prstGeom>
        </p:spPr>
        <p:txBody>
          <a:bodyPr anchorCtr="0" anchor="t" bIns="91425" lIns="91425" spcFirstLastPara="1" rIns="91425" wrap="square" tIns="91425">
            <a:normAutofit lnSpcReduction="20000"/>
          </a:bodyPr>
          <a:lstStyle/>
          <a:p>
            <a:pPr indent="0" lvl="0" marL="0" rtl="0" algn="l">
              <a:spcBef>
                <a:spcPts val="0"/>
              </a:spcBef>
              <a:spcAft>
                <a:spcPts val="0"/>
              </a:spcAft>
              <a:buNone/>
            </a:pPr>
            <a:r>
              <a:rPr lang="en-GB" u="sng">
                <a:solidFill>
                  <a:schemeClr val="dk1"/>
                </a:solidFill>
                <a:hlinkClick r:id="rId4">
                  <a:extLst>
                    <a:ext uri="{A12FA001-AC4F-418D-AE19-62706E023703}">
                      <ahyp:hlinkClr val="tx"/>
                    </a:ext>
                  </a:extLst>
                </a:hlinkClick>
              </a:rPr>
              <a:t>https://www.gov.wales/multi-million-pound-investment-develop-urdd-residential-centres</a:t>
            </a:r>
            <a:endParaRPr>
              <a:solidFill>
                <a:schemeClr val="dk1"/>
              </a:solidFill>
            </a:endParaRPr>
          </a:p>
          <a:p>
            <a:pPr indent="0" lvl="0" marL="0" rtl="0" algn="l">
              <a:spcBef>
                <a:spcPts val="1200"/>
              </a:spcBef>
              <a:spcAft>
                <a:spcPts val="0"/>
              </a:spcAft>
              <a:buNone/>
            </a:pPr>
            <a:r>
              <a:rPr lang="en-GB" sz="1400">
                <a:solidFill>
                  <a:srgbClr val="1F1F1F"/>
                </a:solidFill>
                <a:highlight>
                  <a:srgbClr val="FFFFFF"/>
                </a:highlight>
              </a:rPr>
              <a:t>Today 56% of all Welsh schools attend Urdd centres on residential courses, and of those who visited over the past 3 years, 26% came from the 20% most deprived communities in Wales.</a:t>
            </a:r>
            <a:endParaRPr sz="1400">
              <a:solidFill>
                <a:srgbClr val="1F1F1F"/>
              </a:solidFill>
              <a:highlight>
                <a:srgbClr val="FFFFFF"/>
              </a:highlight>
            </a:endParaRPr>
          </a:p>
          <a:p>
            <a:pPr indent="0" lvl="0" marL="0" rtl="0" algn="l">
              <a:spcBef>
                <a:spcPts val="1200"/>
              </a:spcBef>
              <a:spcAft>
                <a:spcPts val="0"/>
              </a:spcAft>
              <a:buClr>
                <a:schemeClr val="dk1"/>
              </a:buClr>
              <a:buSzPts val="1100"/>
              <a:buFont typeface="Arial"/>
              <a:buNone/>
            </a:pPr>
            <a:r>
              <a:rPr lang="en-GB" sz="1400">
                <a:solidFill>
                  <a:srgbClr val="1F1F1F"/>
                </a:solidFill>
                <a:highlight>
                  <a:srgbClr val="FFFF00"/>
                </a:highlight>
              </a:rPr>
              <a:t>More second language Welsh schools visit the centres than first language Welsh schools, which demonstrates their value as an access point to the Welsh language, and that it is alive and relevant.</a:t>
            </a:r>
            <a:endParaRPr sz="1400">
              <a:solidFill>
                <a:srgbClr val="1F1F1F"/>
              </a:solidFill>
              <a:highlight>
                <a:srgbClr val="FFFF00"/>
              </a:highlight>
            </a:endParaRPr>
          </a:p>
          <a:p>
            <a:pPr indent="0" lvl="0" marL="0" rtl="0" algn="l">
              <a:spcBef>
                <a:spcPts val="1500"/>
              </a:spcBef>
              <a:spcAft>
                <a:spcPts val="1200"/>
              </a:spcAft>
              <a:buNone/>
            </a:pPr>
            <a:r>
              <a:rPr lang="en-GB"/>
              <a:t> </a:t>
            </a:r>
            <a:endParaRPr/>
          </a:p>
        </p:txBody>
      </p:sp>
      <p:pic>
        <p:nvPicPr>
          <p:cNvPr descr="Wedi ei leoli ar arfordir godidog Bae Aberteifi yng ngorllewin Cymru, rydym yn cynnig cyrsiau preswyl, gwersylloedd i blant, gwyliau i deuluoedd a chyfleusterau cynadledda heb eu hail. &#10;&#10;http://www.urdd.cymru/cy/ein-gwersylloedd/llangrannog&#10;&#10;Situated in Cardigan Bay, West Wales, we offer activity holidays, family holidays, educational courses, children's summer camps and conference facilities in a unique Welsh atmosphere." id="97" name="Google Shape;97;p16" title="Gwersyll yr Urdd ~ Llangrannog ~ Residential Centre">
            <a:hlinkClick r:id="rId5"/>
          </p:cNvPr>
          <p:cNvPicPr preferRelativeResize="0"/>
          <p:nvPr/>
        </p:nvPicPr>
        <p:blipFill>
          <a:blip r:embed="rId6">
            <a:alphaModFix/>
          </a:blip>
          <a:stretch>
            <a:fillRect/>
          </a:stretch>
        </p:blipFill>
        <p:spPr>
          <a:xfrm>
            <a:off x="5376525" y="377225"/>
            <a:ext cx="3048000" cy="1714500"/>
          </a:xfrm>
          <a:prstGeom prst="rect">
            <a:avLst/>
          </a:prstGeom>
          <a:noFill/>
          <a:ln>
            <a:noFill/>
          </a:ln>
        </p:spPr>
      </p:pic>
      <p:sp>
        <p:nvSpPr>
          <p:cNvPr id="98" name="Google Shape;98;p16"/>
          <p:cNvSpPr txBox="1"/>
          <p:nvPr/>
        </p:nvSpPr>
        <p:spPr>
          <a:xfrm>
            <a:off x="4629150" y="2171150"/>
            <a:ext cx="2220600" cy="1007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solidFill>
                  <a:schemeClr val="dk2"/>
                </a:solidFill>
              </a:rPr>
              <a:t>Sharing a love for Welsh culture and atmosphere</a:t>
            </a:r>
            <a:endParaRPr b="1" sz="1800">
              <a:solidFill>
                <a:schemeClr val="dk2"/>
              </a:solidFill>
            </a:endParaRPr>
          </a:p>
        </p:txBody>
      </p:sp>
      <p:sp>
        <p:nvSpPr>
          <p:cNvPr id="99" name="Google Shape;99;p16"/>
          <p:cNvSpPr txBox="1"/>
          <p:nvPr/>
        </p:nvSpPr>
        <p:spPr>
          <a:xfrm>
            <a:off x="238125" y="4097900"/>
            <a:ext cx="48744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sz="1800">
              <a:solidFill>
                <a:schemeClr val="dk2"/>
              </a:solidFil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7"/>
                                        </p:tgtEl>
                                        <p:attrNameLst>
                                          <p:attrName>style.visibility</p:attrName>
                                        </p:attrNameLst>
                                      </p:cBhvr>
                                      <p:to>
                                        <p:strVal val="visible"/>
                                      </p:to>
                                    </p:set>
                                    <p:animEffect filter="fade" transition="in">
                                      <p:cBhvr>
                                        <p:cTn dur="1000"/>
                                        <p:tgtEl>
                                          <p:spTgt spid="9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3" name="Shape 103"/>
        <p:cNvGrpSpPr/>
        <p:nvPr/>
      </p:nvGrpSpPr>
      <p:grpSpPr>
        <a:xfrm>
          <a:off x="0" y="0"/>
          <a:ext cx="0" cy="0"/>
          <a:chOff x="0" y="0"/>
          <a:chExt cx="0" cy="0"/>
        </a:xfrm>
      </p:grpSpPr>
      <p:sp>
        <p:nvSpPr>
          <p:cNvPr id="104" name="Google Shape;104;p1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Urdd Impact on education - The Eisteddfod: </a:t>
            </a:r>
            <a:endParaRPr/>
          </a:p>
        </p:txBody>
      </p:sp>
      <p:pic>
        <p:nvPicPr>
          <p:cNvPr descr="'Y gorau yng Nghymru' | Perfformiad a Chyfweliad Ruby Davies | Little Ruby’s Eisteddfod Joy | Interview &amp; Performance | S4C&#10;&#10;Y gorau yng Nghymru oll, Eisteddfod yr Urdd i bawb! 🙌&#10;&#10;Eisteddfod yr Urdd. Showcasing the best of Wales since 1929 🏴󠁧󠁢󠁷󠁬󠁳󠁿&#10;&#10;Ymateb hynod o ciwt Ruby Davies ar ôl dod yn gyntaf yng nghystadleuaeth y Llefaru Unigol i Ddysgwyr Blwyddyn 5 a 6 yn Eisteddfod yr Urdd 2024. &#10;&#10;Following the sheer excitement of finding out she's 'the best in Wales', Little Ruby Davies continued to melt the entire nation's heart in this adorable interview. Watch both the performance and her look-back on the day here.&#10;&#10;Tanysgrifiwch | Subscribe: https://bit.ly/3wWuPsZ &#10;&#10;Am S4C | About S4C:&#10;S4C yw'r unig sianel deledu Gymraeg yn y byd, yn cynnig amrywiaeth eang o raglenni a chynnwys unigryw ar deledu, arlein ac ar y cyfryngau cymdeithasol. Ar ôl y newyddion diweddaraf? Dramâu gwreiddiol? Hen glasuron? Neu os am raglenni plant, dogfennau ffeithiol neu gerddoriaeth gyfoes – mae popeth yma i chi ar S4C.&#10;&#10;S4C is the only Welsh language television channel in the world, offering a wide range of unique programmes and content on television, online and social media. The latest news? Original dramas? Old classics? Or if you’re after children's shows, factual documentaries or contemporary music – it’s all here for you on S4C.&#10;&#10;📲 Dilynwch ni | Follow us:&#10;Facebook: https://facebook.com/s4c&#10;Twitter: https://twitter.com/s4c&#10;Instagram: https://instagram.com/s4c&#10;&#10;📺 Gwyliwch | Watch more: https://s4c.cymru/clic" id="105" name="Google Shape;105;p17" title="'BEST OF WALES' | Perfformiad a Chyfweliad Ruby Davies | Little Ruby’s Eisteddfod Joy | S4C">
            <a:hlinkClick r:id="rId4"/>
          </p:cNvPr>
          <p:cNvPicPr preferRelativeResize="0"/>
          <p:nvPr/>
        </p:nvPicPr>
        <p:blipFill>
          <a:blip r:embed="rId5">
            <a:alphaModFix/>
          </a:blip>
          <a:stretch>
            <a:fillRect/>
          </a:stretch>
        </p:blipFill>
        <p:spPr>
          <a:xfrm>
            <a:off x="5348425" y="3224750"/>
            <a:ext cx="3048000" cy="1714500"/>
          </a:xfrm>
          <a:prstGeom prst="rect">
            <a:avLst/>
          </a:prstGeom>
          <a:noFill/>
          <a:ln>
            <a:noFill/>
          </a:ln>
        </p:spPr>
      </p:pic>
      <p:sp>
        <p:nvSpPr>
          <p:cNvPr id="106" name="Google Shape;106;p17"/>
          <p:cNvSpPr txBox="1"/>
          <p:nvPr/>
        </p:nvSpPr>
        <p:spPr>
          <a:xfrm>
            <a:off x="1900350" y="1145775"/>
            <a:ext cx="5343300" cy="19509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800"/>
              </a:spcBef>
              <a:spcAft>
                <a:spcPts val="2100"/>
              </a:spcAft>
              <a:buNone/>
            </a:pPr>
            <a:r>
              <a:rPr b="1" lang="en-GB" sz="1700">
                <a:solidFill>
                  <a:schemeClr val="dk1"/>
                </a:solidFill>
              </a:rPr>
              <a:t>The Eisteddfod involves local communities in the preparation process, which can help build community empowerment.The Eisteddfod can boost the local economy. For example, the 2024 Eisteddfod in Rhondda Cynon Taf was expected to boost the local economy by £16 million.</a:t>
            </a:r>
            <a:endParaRPr b="1" sz="1700">
              <a:solidFill>
                <a:schemeClr val="dk2"/>
              </a:solidFill>
            </a:endParaRPr>
          </a:p>
        </p:txBody>
      </p:sp>
      <p:sp>
        <p:nvSpPr>
          <p:cNvPr id="107" name="Google Shape;107;p17"/>
          <p:cNvSpPr txBox="1"/>
          <p:nvPr/>
        </p:nvSpPr>
        <p:spPr>
          <a:xfrm>
            <a:off x="0" y="0"/>
            <a:ext cx="30000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p>
        </p:txBody>
      </p:sp>
      <p:sp>
        <p:nvSpPr>
          <p:cNvPr id="108" name="Google Shape;108;p17"/>
          <p:cNvSpPr txBox="1"/>
          <p:nvPr/>
        </p:nvSpPr>
        <p:spPr>
          <a:xfrm>
            <a:off x="0" y="0"/>
            <a:ext cx="30000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p>
        </p:txBody>
      </p:sp>
      <p:pic>
        <p:nvPicPr>
          <p:cNvPr id="109" name="Google Shape;109;p17" title="1af - Ruby Davies - Llefaru Unigol Bl.5 a 6 (D) - Eisteddfod yr Urdd 2024">
            <a:hlinkClick r:id="rId6"/>
          </p:cNvPr>
          <p:cNvPicPr preferRelativeResize="0"/>
          <p:nvPr/>
        </p:nvPicPr>
        <p:blipFill>
          <a:blip r:embed="rId7">
            <a:alphaModFix/>
          </a:blip>
          <a:stretch>
            <a:fillRect/>
          </a:stretch>
        </p:blipFill>
        <p:spPr>
          <a:xfrm>
            <a:off x="152400" y="3176525"/>
            <a:ext cx="3048000" cy="17145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5"/>
                                        </p:tgtEl>
                                        <p:attrNameLst>
                                          <p:attrName>style.visibility</p:attrName>
                                        </p:attrNameLst>
                                      </p:cBhvr>
                                      <p:to>
                                        <p:strVal val="visible"/>
                                      </p:to>
                                    </p:set>
                                    <p:animEffect filter="fade" transition="in">
                                      <p:cBhvr>
                                        <p:cTn dur="1000"/>
                                        <p:tgtEl>
                                          <p:spTgt spid="10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9"/>
                                        </p:tgtEl>
                                        <p:attrNameLst>
                                          <p:attrName>style.visibility</p:attrName>
                                        </p:attrNameLst>
                                      </p:cBhvr>
                                      <p:to>
                                        <p:strVal val="visible"/>
                                      </p:to>
                                    </p:set>
                                    <p:animEffect filter="fade" transition="in">
                                      <p:cBhvr>
                                        <p:cTn dur="1000"/>
                                        <p:tgtEl>
                                          <p:spTgt spid="10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13" name="Shape 113"/>
        <p:cNvGrpSpPr/>
        <p:nvPr/>
      </p:nvGrpSpPr>
      <p:grpSpPr>
        <a:xfrm>
          <a:off x="0" y="0"/>
          <a:ext cx="0" cy="0"/>
          <a:chOff x="0" y="0"/>
          <a:chExt cx="0" cy="0"/>
        </a:xfrm>
      </p:grpSpPr>
      <p:sp>
        <p:nvSpPr>
          <p:cNvPr id="114" name="Google Shape;114;p1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Clr>
                <a:schemeClr val="dk1"/>
              </a:buClr>
              <a:buSzPct val="39285"/>
              <a:buFont typeface="Arial"/>
              <a:buNone/>
            </a:pPr>
            <a:r>
              <a:rPr lang="en-GB"/>
              <a:t>Urdd Impact on education - Sports  and Apprenticeships</a:t>
            </a:r>
            <a:endParaRPr/>
          </a:p>
        </p:txBody>
      </p:sp>
      <p:sp>
        <p:nvSpPr>
          <p:cNvPr id="115" name="Google Shape;115;p18"/>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rPr lang="en-GB">
                <a:solidFill>
                  <a:schemeClr val="dk1"/>
                </a:solidFill>
              </a:rPr>
              <a:t>The urdd organisation boast over 19 sports based clubs across Wales </a:t>
            </a:r>
            <a:endParaRPr>
              <a:solidFill>
                <a:schemeClr val="dk1"/>
              </a:solidFill>
            </a:endParaRPr>
          </a:p>
        </p:txBody>
      </p:sp>
      <p:sp>
        <p:nvSpPr>
          <p:cNvPr id="116" name="Google Shape;116;p18"/>
          <p:cNvSpPr/>
          <p:nvPr/>
        </p:nvSpPr>
        <p:spPr>
          <a:xfrm>
            <a:off x="245775" y="2294800"/>
            <a:ext cx="1653300" cy="1595700"/>
          </a:xfrm>
          <a:prstGeom prst="teardrop">
            <a:avLst>
              <a:gd fmla="val 197938" name="adj"/>
            </a:avLst>
          </a:prstGeom>
          <a:solidFill>
            <a:srgbClr val="68BF7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a:t>Rugby</a:t>
            </a:r>
            <a:endParaRPr/>
          </a:p>
          <a:p>
            <a:pPr indent="0" lvl="0" marL="0" rtl="0" algn="ctr">
              <a:spcBef>
                <a:spcPts val="0"/>
              </a:spcBef>
              <a:spcAft>
                <a:spcPts val="0"/>
              </a:spcAft>
              <a:buNone/>
            </a:pPr>
            <a:r>
              <a:rPr lang="en-GB"/>
              <a:t>Football</a:t>
            </a:r>
            <a:endParaRPr/>
          </a:p>
          <a:p>
            <a:pPr indent="0" lvl="0" marL="0" rtl="0" algn="ctr">
              <a:spcBef>
                <a:spcPts val="0"/>
              </a:spcBef>
              <a:spcAft>
                <a:spcPts val="0"/>
              </a:spcAft>
              <a:buNone/>
            </a:pPr>
            <a:r>
              <a:rPr lang="en-GB"/>
              <a:t>Surfing</a:t>
            </a:r>
            <a:endParaRPr/>
          </a:p>
          <a:p>
            <a:pPr indent="0" lvl="0" marL="0" rtl="0" algn="ctr">
              <a:spcBef>
                <a:spcPts val="0"/>
              </a:spcBef>
              <a:spcAft>
                <a:spcPts val="0"/>
              </a:spcAft>
              <a:buNone/>
            </a:pPr>
            <a:r>
              <a:rPr lang="en-GB"/>
              <a:t>Dance</a:t>
            </a:r>
            <a:endParaRPr/>
          </a:p>
          <a:p>
            <a:pPr indent="0" lvl="0" marL="0" rtl="0" algn="ctr">
              <a:spcBef>
                <a:spcPts val="0"/>
              </a:spcBef>
              <a:spcAft>
                <a:spcPts val="0"/>
              </a:spcAft>
              <a:buNone/>
            </a:pPr>
            <a:r>
              <a:rPr lang="en-GB"/>
              <a:t>Golf</a:t>
            </a:r>
            <a:endParaRPr/>
          </a:p>
        </p:txBody>
      </p:sp>
      <p:sp>
        <p:nvSpPr>
          <p:cNvPr id="117" name="Google Shape;117;p18"/>
          <p:cNvSpPr/>
          <p:nvPr/>
        </p:nvSpPr>
        <p:spPr>
          <a:xfrm>
            <a:off x="2136475" y="2294800"/>
            <a:ext cx="1653300" cy="1595700"/>
          </a:xfrm>
          <a:prstGeom prst="teardrop">
            <a:avLst>
              <a:gd fmla="val 197938" name="adj"/>
            </a:avLst>
          </a:prstGeom>
          <a:solidFill>
            <a:srgbClr val="68BF7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a:t>Basketball</a:t>
            </a:r>
            <a:endParaRPr/>
          </a:p>
          <a:p>
            <a:pPr indent="0" lvl="0" marL="0" rtl="0" algn="l">
              <a:spcBef>
                <a:spcPts val="0"/>
              </a:spcBef>
              <a:spcAft>
                <a:spcPts val="0"/>
              </a:spcAft>
              <a:buNone/>
            </a:pPr>
            <a:r>
              <a:rPr lang="en-GB"/>
              <a:t>Climbing </a:t>
            </a:r>
            <a:endParaRPr/>
          </a:p>
          <a:p>
            <a:pPr indent="0" lvl="0" marL="0" rtl="0" algn="l">
              <a:spcBef>
                <a:spcPts val="0"/>
              </a:spcBef>
              <a:spcAft>
                <a:spcPts val="0"/>
              </a:spcAft>
              <a:buNone/>
            </a:pPr>
            <a:r>
              <a:rPr lang="en-GB"/>
              <a:t>Athletics</a:t>
            </a:r>
            <a:endParaRPr/>
          </a:p>
          <a:p>
            <a:pPr indent="0" lvl="0" marL="0" rtl="0" algn="l">
              <a:spcBef>
                <a:spcPts val="0"/>
              </a:spcBef>
              <a:spcAft>
                <a:spcPts val="0"/>
              </a:spcAft>
              <a:buNone/>
            </a:pPr>
            <a:r>
              <a:rPr lang="en-GB"/>
              <a:t>Ski-ing</a:t>
            </a:r>
            <a:endParaRPr/>
          </a:p>
          <a:p>
            <a:pPr indent="0" lvl="0" marL="0" rtl="0" algn="l">
              <a:spcBef>
                <a:spcPts val="0"/>
              </a:spcBef>
              <a:spcAft>
                <a:spcPts val="0"/>
              </a:spcAft>
              <a:buNone/>
            </a:pPr>
            <a:r>
              <a:rPr lang="en-GB"/>
              <a:t>Netball</a:t>
            </a:r>
            <a:endParaRPr/>
          </a:p>
        </p:txBody>
      </p:sp>
      <p:sp>
        <p:nvSpPr>
          <p:cNvPr id="118" name="Google Shape;118;p18"/>
          <p:cNvSpPr/>
          <p:nvPr/>
        </p:nvSpPr>
        <p:spPr>
          <a:xfrm>
            <a:off x="3705950" y="2400300"/>
            <a:ext cx="2373600" cy="2400300"/>
          </a:xfrm>
          <a:prstGeom prst="teardrop">
            <a:avLst>
              <a:gd fmla="val 200000" name="adj"/>
            </a:avLst>
          </a:prstGeom>
          <a:solidFill>
            <a:srgbClr val="E66F6F">
              <a:alpha val="62660"/>
            </a:srgbClr>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u="sng"/>
              <a:t>Apprenticeships:</a:t>
            </a:r>
            <a:endParaRPr b="1" u="sng"/>
          </a:p>
          <a:p>
            <a:pPr indent="0" lvl="0" marL="0" rtl="0" algn="ctr">
              <a:spcBef>
                <a:spcPts val="0"/>
              </a:spcBef>
              <a:spcAft>
                <a:spcPts val="0"/>
              </a:spcAft>
              <a:buNone/>
            </a:pPr>
            <a:r>
              <a:rPr lang="en-GB"/>
              <a:t>Schools</a:t>
            </a:r>
            <a:endParaRPr/>
          </a:p>
          <a:p>
            <a:pPr indent="0" lvl="0" marL="0" rtl="0" algn="ctr">
              <a:spcBef>
                <a:spcPts val="0"/>
              </a:spcBef>
              <a:spcAft>
                <a:spcPts val="0"/>
              </a:spcAft>
              <a:buNone/>
            </a:pPr>
            <a:r>
              <a:rPr lang="en-GB"/>
              <a:t>Leisure Centres</a:t>
            </a:r>
            <a:endParaRPr/>
          </a:p>
          <a:p>
            <a:pPr indent="0" lvl="0" marL="0" rtl="0" algn="ctr">
              <a:spcBef>
                <a:spcPts val="0"/>
              </a:spcBef>
              <a:spcAft>
                <a:spcPts val="0"/>
              </a:spcAft>
              <a:buNone/>
            </a:pPr>
            <a:r>
              <a:rPr lang="en-GB"/>
              <a:t>Sports Clubs</a:t>
            </a:r>
            <a:endParaRPr/>
          </a:p>
          <a:p>
            <a:pPr indent="0" lvl="0" marL="0" rtl="0" algn="ctr">
              <a:spcBef>
                <a:spcPts val="0"/>
              </a:spcBef>
              <a:spcAft>
                <a:spcPts val="0"/>
              </a:spcAft>
              <a:buNone/>
            </a:pPr>
            <a:r>
              <a:rPr lang="en-GB"/>
              <a:t>Outdoor Centres</a:t>
            </a:r>
            <a:endParaRPr/>
          </a:p>
          <a:p>
            <a:pPr indent="0" lvl="0" marL="0" rtl="0" algn="ctr">
              <a:spcBef>
                <a:spcPts val="0"/>
              </a:spcBef>
              <a:spcAft>
                <a:spcPts val="0"/>
              </a:spcAft>
              <a:buNone/>
            </a:pPr>
            <a:r>
              <a:rPr lang="en-GB"/>
              <a:t>Nurseries</a:t>
            </a:r>
            <a:endParaRPr/>
          </a:p>
          <a:p>
            <a:pPr indent="0" lvl="0" marL="0" rtl="0" algn="ctr">
              <a:spcBef>
                <a:spcPts val="0"/>
              </a:spcBef>
              <a:spcAft>
                <a:spcPts val="0"/>
              </a:spcAft>
              <a:buNone/>
            </a:pPr>
            <a:r>
              <a:rPr lang="en-GB"/>
              <a:t>Youthclubs</a:t>
            </a:r>
            <a:endParaRPr/>
          </a:p>
          <a:p>
            <a:pPr indent="0" lvl="0" marL="0" rtl="0" algn="ctr">
              <a:spcBef>
                <a:spcPts val="0"/>
              </a:spcBef>
              <a:spcAft>
                <a:spcPts val="0"/>
              </a:spcAft>
              <a:buNone/>
            </a:pPr>
            <a:r>
              <a:t/>
            </a:r>
            <a:endParaRPr/>
          </a:p>
          <a:p>
            <a:pPr indent="0" lvl="0" marL="0" rtl="0" algn="ctr">
              <a:spcBef>
                <a:spcPts val="0"/>
              </a:spcBef>
              <a:spcAft>
                <a:spcPts val="0"/>
              </a:spcAft>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22" name="Shape 122"/>
        <p:cNvGrpSpPr/>
        <p:nvPr/>
      </p:nvGrpSpPr>
      <p:grpSpPr>
        <a:xfrm>
          <a:off x="0" y="0"/>
          <a:ext cx="0" cy="0"/>
          <a:chOff x="0" y="0"/>
          <a:chExt cx="0" cy="0"/>
        </a:xfrm>
      </p:grpSpPr>
      <p:sp>
        <p:nvSpPr>
          <p:cNvPr id="123" name="Google Shape;123;p1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Clr>
                <a:schemeClr val="dk1"/>
              </a:buClr>
              <a:buSzPct val="39285"/>
              <a:buFont typeface="Arial"/>
              <a:buNone/>
            </a:pPr>
            <a:r>
              <a:rPr lang="en-GB"/>
              <a:t>Urdd Impact on education - Personal experiences </a:t>
            </a:r>
            <a:endParaRPr/>
          </a:p>
        </p:txBody>
      </p:sp>
      <p:sp>
        <p:nvSpPr>
          <p:cNvPr id="124" name="Google Shape;124;p19"/>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t/>
            </a:r>
            <a:endParaRPr/>
          </a:p>
          <a:p>
            <a:pPr indent="0" lvl="0" marL="0" rtl="0" algn="l">
              <a:spcBef>
                <a:spcPts val="1200"/>
              </a:spcBef>
              <a:spcAft>
                <a:spcPts val="1200"/>
              </a:spcAft>
              <a:buNone/>
            </a:pPr>
            <a:r>
              <a:t/>
            </a:r>
            <a:endParaRPr/>
          </a:p>
        </p:txBody>
      </p:sp>
      <p:pic>
        <p:nvPicPr>
          <p:cNvPr id="125" name="Google Shape;125;p19" title="IMG_0066.jpeg"/>
          <p:cNvPicPr preferRelativeResize="0"/>
          <p:nvPr/>
        </p:nvPicPr>
        <p:blipFill>
          <a:blip r:embed="rId4">
            <a:alphaModFix/>
          </a:blip>
          <a:stretch>
            <a:fillRect/>
          </a:stretch>
        </p:blipFill>
        <p:spPr>
          <a:xfrm>
            <a:off x="311700" y="1017725"/>
            <a:ext cx="2350935" cy="1763201"/>
          </a:xfrm>
          <a:prstGeom prst="rect">
            <a:avLst/>
          </a:prstGeom>
          <a:noFill/>
          <a:ln>
            <a:noFill/>
          </a:ln>
        </p:spPr>
      </p:pic>
      <p:pic>
        <p:nvPicPr>
          <p:cNvPr id="126" name="Google Shape;126;p19" title="IMG_0064.jpeg"/>
          <p:cNvPicPr preferRelativeResize="0"/>
          <p:nvPr/>
        </p:nvPicPr>
        <p:blipFill rotWithShape="1">
          <a:blip r:embed="rId5">
            <a:alphaModFix/>
          </a:blip>
          <a:srcRect b="0" l="0" r="0" t="17742"/>
          <a:stretch/>
        </p:blipFill>
        <p:spPr>
          <a:xfrm>
            <a:off x="6211775" y="1017725"/>
            <a:ext cx="2857923" cy="1763201"/>
          </a:xfrm>
          <a:prstGeom prst="rect">
            <a:avLst/>
          </a:prstGeom>
          <a:noFill/>
          <a:ln>
            <a:noFill/>
          </a:ln>
        </p:spPr>
      </p:pic>
      <p:pic>
        <p:nvPicPr>
          <p:cNvPr id="127" name="Google Shape;127;p19" title="IMG_0068.jpeg"/>
          <p:cNvPicPr preferRelativeResize="0"/>
          <p:nvPr/>
        </p:nvPicPr>
        <p:blipFill rotWithShape="1">
          <a:blip r:embed="rId6">
            <a:alphaModFix/>
          </a:blip>
          <a:srcRect b="15491" l="5644" r="14737" t="-5981"/>
          <a:stretch/>
        </p:blipFill>
        <p:spPr>
          <a:xfrm>
            <a:off x="140250" y="2780937"/>
            <a:ext cx="2684677" cy="2159412"/>
          </a:xfrm>
          <a:prstGeom prst="rect">
            <a:avLst/>
          </a:prstGeom>
          <a:noFill/>
          <a:ln>
            <a:noFill/>
          </a:ln>
        </p:spPr>
      </p:pic>
      <p:pic>
        <p:nvPicPr>
          <p:cNvPr id="128" name="Google Shape;128;p19" title="IMG_0067.jpeg"/>
          <p:cNvPicPr preferRelativeResize="0"/>
          <p:nvPr/>
        </p:nvPicPr>
        <p:blipFill>
          <a:blip r:embed="rId7">
            <a:alphaModFix/>
          </a:blip>
          <a:stretch>
            <a:fillRect/>
          </a:stretch>
        </p:blipFill>
        <p:spPr>
          <a:xfrm>
            <a:off x="5893525" y="2878776"/>
            <a:ext cx="3019633" cy="2264724"/>
          </a:xfrm>
          <a:prstGeom prst="rect">
            <a:avLst/>
          </a:prstGeom>
          <a:noFill/>
          <a:ln>
            <a:noFill/>
          </a:ln>
        </p:spPr>
      </p:pic>
      <p:pic>
        <p:nvPicPr>
          <p:cNvPr id="129" name="Google Shape;129;p19" title="IMG_0065.jpeg"/>
          <p:cNvPicPr preferRelativeResize="0"/>
          <p:nvPr/>
        </p:nvPicPr>
        <p:blipFill rotWithShape="1">
          <a:blip r:embed="rId8">
            <a:alphaModFix/>
          </a:blip>
          <a:srcRect b="11165" l="0" r="0" t="10261"/>
          <a:stretch/>
        </p:blipFill>
        <p:spPr>
          <a:xfrm>
            <a:off x="2972225" y="1809037"/>
            <a:ext cx="2773975" cy="2264724"/>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33" name="Shape 133"/>
        <p:cNvGrpSpPr/>
        <p:nvPr/>
      </p:nvGrpSpPr>
      <p:grpSpPr>
        <a:xfrm>
          <a:off x="0" y="0"/>
          <a:ext cx="0" cy="0"/>
          <a:chOff x="0" y="0"/>
          <a:chExt cx="0" cy="0"/>
        </a:xfrm>
      </p:grpSpPr>
      <p:sp>
        <p:nvSpPr>
          <p:cNvPr id="134" name="Google Shape;134;p2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Clr>
                <a:schemeClr val="dk1"/>
              </a:buClr>
              <a:buSzPct val="39285"/>
              <a:buFont typeface="Arial"/>
              <a:buNone/>
            </a:pPr>
            <a:r>
              <a:rPr lang="en-GB"/>
              <a:t>Urdd Impact on education - The figures  </a:t>
            </a:r>
            <a:endParaRPr/>
          </a:p>
        </p:txBody>
      </p:sp>
      <p:sp>
        <p:nvSpPr>
          <p:cNvPr id="135" name="Google Shape;135;p20"/>
          <p:cNvSpPr txBox="1"/>
          <p:nvPr>
            <p:ph idx="1" type="body"/>
          </p:nvPr>
        </p:nvSpPr>
        <p:spPr>
          <a:xfrm>
            <a:off x="311700" y="1152475"/>
            <a:ext cx="8520600" cy="3990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GB" sz="1400">
                <a:solidFill>
                  <a:schemeClr val="dk1"/>
                </a:solidFill>
                <a:highlight>
                  <a:srgbClr val="FCF9F4"/>
                </a:highlight>
                <a:latin typeface="Montserrat"/>
                <a:ea typeface="Montserrat"/>
                <a:cs typeface="Montserrat"/>
                <a:sym typeface="Montserrat"/>
              </a:rPr>
              <a:t>Martin Shipton</a:t>
            </a:r>
            <a:endParaRPr b="1" sz="1400">
              <a:solidFill>
                <a:schemeClr val="dk1"/>
              </a:solidFill>
              <a:highlight>
                <a:srgbClr val="FCF9F4"/>
              </a:highlight>
              <a:latin typeface="Montserrat"/>
              <a:ea typeface="Montserrat"/>
              <a:cs typeface="Montserrat"/>
              <a:sym typeface="Montserrat"/>
            </a:endParaRPr>
          </a:p>
          <a:p>
            <a:pPr indent="0" lvl="0" marL="0" rtl="0" algn="l">
              <a:spcBef>
                <a:spcPts val="1200"/>
              </a:spcBef>
              <a:spcAft>
                <a:spcPts val="0"/>
              </a:spcAft>
              <a:buClr>
                <a:schemeClr val="dk1"/>
              </a:buClr>
              <a:buSzPts val="1100"/>
              <a:buFont typeface="Arial"/>
              <a:buNone/>
            </a:pPr>
            <a:r>
              <a:rPr b="1" lang="en-GB" sz="1400">
                <a:solidFill>
                  <a:schemeClr val="dk1"/>
                </a:solidFill>
                <a:highlight>
                  <a:srgbClr val="FCF9F4"/>
                </a:highlight>
                <a:latin typeface="Montserrat"/>
                <a:ea typeface="Montserrat"/>
                <a:cs typeface="Montserrat"/>
                <a:sym typeface="Montserrat"/>
              </a:rPr>
              <a:t>Wales’ largest youth organisation Urdd Gobaith Cymru contributed nearly £45m to the Welsh economy in 2022-23, according to a new report.</a:t>
            </a:r>
            <a:endParaRPr b="1" sz="1400">
              <a:solidFill>
                <a:schemeClr val="dk1"/>
              </a:solidFill>
              <a:highlight>
                <a:srgbClr val="FCF9F4"/>
              </a:highlight>
              <a:latin typeface="Montserrat"/>
              <a:ea typeface="Montserrat"/>
              <a:cs typeface="Montserrat"/>
              <a:sym typeface="Montserrat"/>
            </a:endParaRPr>
          </a:p>
          <a:p>
            <a:pPr indent="0" lvl="0" marL="0" rtl="0" algn="l">
              <a:spcBef>
                <a:spcPts val="1200"/>
              </a:spcBef>
              <a:spcAft>
                <a:spcPts val="0"/>
              </a:spcAft>
              <a:buNone/>
            </a:pPr>
            <a:r>
              <a:rPr b="1" lang="en-GB" sz="1400">
                <a:solidFill>
                  <a:schemeClr val="dk1"/>
                </a:solidFill>
                <a:highlight>
                  <a:srgbClr val="FCF9F4"/>
                </a:highlight>
                <a:latin typeface="Montserrat"/>
                <a:ea typeface="Montserrat"/>
                <a:cs typeface="Montserrat"/>
                <a:sym typeface="Montserrat"/>
              </a:rPr>
              <a:t>In five years, the Urdd’s economic worth has increased from £25.5m to £44.9m, an increase of 76%, and the organisation’s turnover has increased from £10.2m to £19.6m – an 88% increase.</a:t>
            </a:r>
            <a:r>
              <a:rPr b="1" lang="en-GB" sz="1400">
                <a:solidFill>
                  <a:schemeClr val="dk1"/>
                </a:solidFill>
              </a:rPr>
              <a:t>Urdd Gobaith Cymru generated an economic value of £44.9m in Wales in 2022-23 (an increase of 76% since 2018)</a:t>
            </a:r>
            <a:endParaRPr b="1" sz="1400">
              <a:solidFill>
                <a:schemeClr val="dk1"/>
              </a:solidFill>
            </a:endParaRPr>
          </a:p>
          <a:p>
            <a:pPr indent="0" lvl="0" marL="0" rtl="0" algn="l">
              <a:spcBef>
                <a:spcPts val="1200"/>
              </a:spcBef>
              <a:spcAft>
                <a:spcPts val="0"/>
              </a:spcAft>
              <a:buNone/>
            </a:pPr>
            <a:r>
              <a:rPr b="1" lang="en-GB" sz="1400">
                <a:solidFill>
                  <a:schemeClr val="dk1"/>
                </a:solidFill>
              </a:rPr>
              <a:t>A direct impact of £15.4m through the Urdd’s expenditure on goods, services and staff in Wales  </a:t>
            </a:r>
            <a:endParaRPr b="1" sz="1400">
              <a:solidFill>
                <a:schemeClr val="dk1"/>
              </a:solidFill>
            </a:endParaRPr>
          </a:p>
          <a:p>
            <a:pPr indent="0" lvl="0" marL="0" rtl="0" algn="l">
              <a:spcBef>
                <a:spcPts val="1200"/>
              </a:spcBef>
              <a:spcAft>
                <a:spcPts val="1200"/>
              </a:spcAft>
              <a:buNone/>
            </a:pPr>
            <a:r>
              <a:rPr b="1" lang="en-GB" sz="1400">
                <a:solidFill>
                  <a:schemeClr val="dk1"/>
                </a:solidFill>
              </a:rPr>
              <a:t>An indirect impact of £10.6m through expenditure by visitors to Urdd eisteddfods, residential centres and sporting activities </a:t>
            </a:r>
            <a:endParaRPr b="1" sz="1400">
              <a:solidFill>
                <a:schemeClr val="dk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39" name="Shape 139"/>
        <p:cNvGrpSpPr/>
        <p:nvPr/>
      </p:nvGrpSpPr>
      <p:grpSpPr>
        <a:xfrm>
          <a:off x="0" y="0"/>
          <a:ext cx="0" cy="0"/>
          <a:chOff x="0" y="0"/>
          <a:chExt cx="0" cy="0"/>
        </a:xfrm>
      </p:grpSpPr>
      <p:sp>
        <p:nvSpPr>
          <p:cNvPr id="140" name="Google Shape;140;p2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Clr>
                <a:schemeClr val="dk1"/>
              </a:buClr>
              <a:buSzPct val="39285"/>
              <a:buFont typeface="Arial"/>
              <a:buNone/>
            </a:pPr>
            <a:r>
              <a:rPr lang="en-GB"/>
              <a:t>Urdd Impact on education - Conclusion  </a:t>
            </a:r>
            <a:endParaRPr/>
          </a:p>
        </p:txBody>
      </p:sp>
      <p:sp>
        <p:nvSpPr>
          <p:cNvPr id="141" name="Google Shape;141;p21"/>
          <p:cNvSpPr txBox="1"/>
          <p:nvPr>
            <p:ph idx="1" type="body"/>
          </p:nvPr>
        </p:nvSpPr>
        <p:spPr>
          <a:xfrm>
            <a:off x="0" y="949575"/>
            <a:ext cx="3917100" cy="4194000"/>
          </a:xfrm>
          <a:prstGeom prst="rect">
            <a:avLst/>
          </a:prstGeom>
        </p:spPr>
        <p:txBody>
          <a:bodyPr anchorCtr="0" anchor="t" bIns="91425" lIns="91425" spcFirstLastPara="1" rIns="91425" wrap="square" tIns="91425">
            <a:noAutofit/>
          </a:bodyPr>
          <a:lstStyle/>
          <a:p>
            <a:pPr indent="0" lvl="0" marL="76200" marR="76200" rtl="0" algn="ctr">
              <a:lnSpc>
                <a:spcPct val="160000"/>
              </a:lnSpc>
              <a:spcBef>
                <a:spcPts val="0"/>
              </a:spcBef>
              <a:spcAft>
                <a:spcPts val="0"/>
              </a:spcAft>
              <a:buClr>
                <a:schemeClr val="dk1"/>
              </a:buClr>
              <a:buSzPts val="1100"/>
              <a:buFont typeface="Arial"/>
              <a:buNone/>
            </a:pPr>
            <a:r>
              <a:rPr b="1" lang="en-GB" sz="1200">
                <a:solidFill>
                  <a:schemeClr val="dk1"/>
                </a:solidFill>
                <a:highlight>
                  <a:srgbClr val="FFD336"/>
                </a:highlight>
              </a:rPr>
              <a:t>Over 55,000 members every year</a:t>
            </a:r>
            <a:endParaRPr b="1" sz="1200">
              <a:solidFill>
                <a:schemeClr val="dk1"/>
              </a:solidFill>
              <a:highlight>
                <a:srgbClr val="FFD336"/>
              </a:highlight>
            </a:endParaRPr>
          </a:p>
          <a:p>
            <a:pPr indent="0" lvl="0" marL="76200" marR="76200" rtl="0" algn="ctr">
              <a:lnSpc>
                <a:spcPct val="160000"/>
              </a:lnSpc>
              <a:spcBef>
                <a:spcPts val="1500"/>
              </a:spcBef>
              <a:spcAft>
                <a:spcPts val="0"/>
              </a:spcAft>
              <a:buClr>
                <a:schemeClr val="dk1"/>
              </a:buClr>
              <a:buSzPts val="1100"/>
              <a:buFont typeface="Arial"/>
              <a:buNone/>
            </a:pPr>
            <a:r>
              <a:rPr b="1" lang="en-GB" sz="1200">
                <a:solidFill>
                  <a:schemeClr val="dk1"/>
                </a:solidFill>
                <a:highlight>
                  <a:srgbClr val="FF9245"/>
                </a:highlight>
              </a:rPr>
              <a:t>200 apprentices</a:t>
            </a:r>
            <a:endParaRPr b="1" sz="1200">
              <a:solidFill>
                <a:schemeClr val="dk1"/>
              </a:solidFill>
              <a:highlight>
                <a:srgbClr val="FF9245"/>
              </a:highlight>
            </a:endParaRPr>
          </a:p>
          <a:p>
            <a:pPr indent="0" lvl="0" marL="76200" marR="76200" rtl="0" algn="ctr">
              <a:lnSpc>
                <a:spcPct val="160000"/>
              </a:lnSpc>
              <a:spcBef>
                <a:spcPts val="1500"/>
              </a:spcBef>
              <a:spcAft>
                <a:spcPts val="0"/>
              </a:spcAft>
              <a:buClr>
                <a:schemeClr val="dk1"/>
              </a:buClr>
              <a:buSzPts val="1100"/>
              <a:buFont typeface="Arial"/>
              <a:buNone/>
            </a:pPr>
            <a:r>
              <a:rPr b="1" lang="en-GB" sz="1200">
                <a:solidFill>
                  <a:schemeClr val="dk1"/>
                </a:solidFill>
                <a:highlight>
                  <a:srgbClr val="FF75AF"/>
                </a:highlight>
              </a:rPr>
              <a:t>10,000 volunteers</a:t>
            </a:r>
            <a:endParaRPr b="1" sz="1200">
              <a:solidFill>
                <a:schemeClr val="dk1"/>
              </a:solidFill>
              <a:highlight>
                <a:srgbClr val="FF75AF"/>
              </a:highlight>
            </a:endParaRPr>
          </a:p>
          <a:p>
            <a:pPr indent="0" lvl="0" marL="76200" marR="76200" rtl="0" algn="ctr">
              <a:lnSpc>
                <a:spcPct val="160000"/>
              </a:lnSpc>
              <a:spcBef>
                <a:spcPts val="1500"/>
              </a:spcBef>
              <a:spcAft>
                <a:spcPts val="0"/>
              </a:spcAft>
              <a:buClr>
                <a:schemeClr val="dk1"/>
              </a:buClr>
              <a:buSzPts val="1100"/>
              <a:buFont typeface="Arial"/>
              <a:buNone/>
            </a:pPr>
            <a:r>
              <a:rPr b="1" lang="en-GB" sz="1200">
                <a:solidFill>
                  <a:schemeClr val="dk1"/>
                </a:solidFill>
                <a:highlight>
                  <a:srgbClr val="FF5747"/>
                </a:highlight>
              </a:rPr>
              <a:t>Up to 100,000 visitors to the Urdd Eisteddfod every year</a:t>
            </a:r>
            <a:endParaRPr b="1" sz="1200">
              <a:solidFill>
                <a:schemeClr val="dk1"/>
              </a:solidFill>
              <a:highlight>
                <a:srgbClr val="FF5747"/>
              </a:highlight>
            </a:endParaRPr>
          </a:p>
          <a:p>
            <a:pPr indent="0" lvl="0" marL="76200" marR="76200" rtl="0" algn="ctr">
              <a:lnSpc>
                <a:spcPct val="160000"/>
              </a:lnSpc>
              <a:spcBef>
                <a:spcPts val="1500"/>
              </a:spcBef>
              <a:spcAft>
                <a:spcPts val="0"/>
              </a:spcAft>
              <a:buClr>
                <a:schemeClr val="dk1"/>
              </a:buClr>
              <a:buSzPts val="1100"/>
              <a:buFont typeface="Arial"/>
              <a:buNone/>
            </a:pPr>
            <a:r>
              <a:rPr b="1" lang="en-GB" sz="1200">
                <a:solidFill>
                  <a:schemeClr val="dk1"/>
                </a:solidFill>
                <a:highlight>
                  <a:srgbClr val="8AB1FF"/>
                </a:highlight>
              </a:rPr>
              <a:t>250 sports clubs, with over 3,500 children taking part weekly</a:t>
            </a:r>
            <a:endParaRPr b="1" sz="1200">
              <a:solidFill>
                <a:schemeClr val="dk1"/>
              </a:solidFill>
              <a:highlight>
                <a:srgbClr val="8AB1FF"/>
              </a:highlight>
            </a:endParaRPr>
          </a:p>
          <a:p>
            <a:pPr indent="0" lvl="0" marL="76200" marR="76200" rtl="0" algn="ctr">
              <a:lnSpc>
                <a:spcPct val="160000"/>
              </a:lnSpc>
              <a:spcBef>
                <a:spcPts val="1500"/>
              </a:spcBef>
              <a:spcAft>
                <a:spcPts val="0"/>
              </a:spcAft>
              <a:buClr>
                <a:schemeClr val="dk1"/>
              </a:buClr>
              <a:buSzPts val="1100"/>
              <a:buFont typeface="Arial"/>
              <a:buNone/>
            </a:pPr>
            <a:r>
              <a:rPr b="1" lang="en-GB" sz="1200">
                <a:solidFill>
                  <a:schemeClr val="dk1"/>
                </a:solidFill>
                <a:highlight>
                  <a:srgbClr val="FFD336"/>
                </a:highlight>
              </a:rPr>
              <a:t>103,000 visit the residential centres every year</a:t>
            </a:r>
            <a:endParaRPr b="1" sz="1200">
              <a:solidFill>
                <a:schemeClr val="dk1"/>
              </a:solidFill>
              <a:highlight>
                <a:srgbClr val="FFD336"/>
              </a:highlight>
            </a:endParaRPr>
          </a:p>
          <a:p>
            <a:pPr indent="0" lvl="0" marL="76200" marR="76200" rtl="0" algn="ctr">
              <a:lnSpc>
                <a:spcPct val="160000"/>
              </a:lnSpc>
              <a:spcBef>
                <a:spcPts val="1500"/>
              </a:spcBef>
              <a:spcAft>
                <a:spcPts val="0"/>
              </a:spcAft>
              <a:buClr>
                <a:schemeClr val="dk1"/>
              </a:buClr>
              <a:buSzPts val="1100"/>
              <a:buFont typeface="Arial"/>
              <a:buNone/>
            </a:pPr>
            <a:r>
              <a:rPr b="1" lang="en-GB" sz="1200">
                <a:solidFill>
                  <a:schemeClr val="dk1"/>
                </a:solidFill>
                <a:highlight>
                  <a:srgbClr val="55CF59"/>
                </a:highlight>
              </a:rPr>
              <a:t>17 Development Officers work across Wales in their local areas</a:t>
            </a:r>
            <a:endParaRPr b="1" sz="1200">
              <a:solidFill>
                <a:schemeClr val="dk1"/>
              </a:solidFill>
              <a:highlight>
                <a:srgbClr val="55CF59"/>
              </a:highlight>
            </a:endParaRPr>
          </a:p>
          <a:p>
            <a:pPr indent="0" lvl="0" marL="0" rtl="0" algn="l">
              <a:spcBef>
                <a:spcPts val="1500"/>
              </a:spcBef>
              <a:spcAft>
                <a:spcPts val="1200"/>
              </a:spcAft>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45" name="Shape 145"/>
        <p:cNvGrpSpPr/>
        <p:nvPr/>
      </p:nvGrpSpPr>
      <p:grpSpPr>
        <a:xfrm>
          <a:off x="0" y="0"/>
          <a:ext cx="0" cy="0"/>
          <a:chOff x="0" y="0"/>
          <a:chExt cx="0" cy="0"/>
        </a:xfrm>
      </p:grpSpPr>
      <p:sp>
        <p:nvSpPr>
          <p:cNvPr id="146" name="Google Shape;146;p22"/>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References</a:t>
            </a:r>
            <a:endParaRPr/>
          </a:p>
        </p:txBody>
      </p:sp>
      <p:sp>
        <p:nvSpPr>
          <p:cNvPr id="147" name="Google Shape;147;p22"/>
          <p:cNvSpPr txBox="1"/>
          <p:nvPr>
            <p:ph idx="1" type="body"/>
          </p:nvPr>
        </p:nvSpPr>
        <p:spPr>
          <a:xfrm>
            <a:off x="311700" y="883625"/>
            <a:ext cx="8520600" cy="4194000"/>
          </a:xfrm>
          <a:prstGeom prst="rect">
            <a:avLst/>
          </a:prstGeom>
        </p:spPr>
        <p:txBody>
          <a:bodyPr anchorCtr="0" anchor="t" bIns="91425" lIns="91425" spcFirstLastPara="1" rIns="91425" wrap="square" tIns="91425">
            <a:normAutofit fontScale="25000" lnSpcReduction="20000"/>
          </a:bodyPr>
          <a:lstStyle/>
          <a:p>
            <a:pPr indent="0" lvl="0" marL="0" rtl="0" algn="l">
              <a:lnSpc>
                <a:spcPct val="150000"/>
              </a:lnSpc>
              <a:spcBef>
                <a:spcPts val="0"/>
              </a:spcBef>
              <a:spcAft>
                <a:spcPts val="0"/>
              </a:spcAft>
              <a:buNone/>
            </a:pPr>
            <a:r>
              <a:t/>
            </a:r>
            <a:endParaRPr b="1" sz="1350">
              <a:solidFill>
                <a:schemeClr val="dk1"/>
              </a:solidFill>
            </a:endParaRPr>
          </a:p>
          <a:p>
            <a:pPr indent="0" lvl="0" marL="0" rtl="0" algn="l">
              <a:lnSpc>
                <a:spcPct val="150000"/>
              </a:lnSpc>
              <a:spcBef>
                <a:spcPts val="0"/>
              </a:spcBef>
              <a:spcAft>
                <a:spcPts val="0"/>
              </a:spcAft>
              <a:buNone/>
            </a:pPr>
            <a:r>
              <a:rPr b="1" lang="en-GB" sz="4400">
                <a:solidFill>
                  <a:schemeClr val="dk1"/>
                </a:solidFill>
              </a:rPr>
              <a:t>Background</a:t>
            </a:r>
            <a:r>
              <a:rPr b="1" lang="en-GB" sz="4400">
                <a:solidFill>
                  <a:schemeClr val="dk1"/>
                </a:solidFill>
              </a:rPr>
              <a:t> images: Original Tegan Donald</a:t>
            </a:r>
            <a:endParaRPr b="1" sz="4400">
              <a:solidFill>
                <a:schemeClr val="dk1"/>
              </a:solidFill>
            </a:endParaRPr>
          </a:p>
          <a:p>
            <a:pPr indent="0" lvl="0" marL="0" rtl="0" algn="l">
              <a:lnSpc>
                <a:spcPct val="150000"/>
              </a:lnSpc>
              <a:spcBef>
                <a:spcPts val="0"/>
              </a:spcBef>
              <a:spcAft>
                <a:spcPts val="0"/>
              </a:spcAft>
              <a:buNone/>
            </a:pPr>
            <a:r>
              <a:rPr b="1" lang="en-GB" sz="4400">
                <a:solidFill>
                  <a:schemeClr val="dk1"/>
                </a:solidFill>
              </a:rPr>
              <a:t>Images: </a:t>
            </a:r>
            <a:r>
              <a:rPr b="1" lang="en-GB" sz="4400" u="sng">
                <a:solidFill>
                  <a:schemeClr val="hlink"/>
                </a:solidFill>
                <a:hlinkClick r:id="rId4"/>
              </a:rPr>
              <a:t>https://www.urdd.cymru/en/about-us/news-press/ymrwymiad-yr-urdd-i-blant-phobl-ifanc-difreintiedig/</a:t>
            </a:r>
            <a:endParaRPr b="1" sz="4400">
              <a:solidFill>
                <a:schemeClr val="dk1"/>
              </a:solidFill>
            </a:endParaRPr>
          </a:p>
          <a:p>
            <a:pPr indent="0" lvl="0" marL="0" rtl="0" algn="l">
              <a:lnSpc>
                <a:spcPct val="150000"/>
              </a:lnSpc>
              <a:spcBef>
                <a:spcPts val="0"/>
              </a:spcBef>
              <a:spcAft>
                <a:spcPts val="0"/>
              </a:spcAft>
              <a:buNone/>
            </a:pPr>
            <a:r>
              <a:rPr b="1" lang="en-GB" sz="4400">
                <a:solidFill>
                  <a:schemeClr val="dk1"/>
                </a:solidFill>
              </a:rPr>
              <a:t>Videos: </a:t>
            </a:r>
            <a:r>
              <a:rPr lang="en-GB" sz="4400">
                <a:solidFill>
                  <a:schemeClr val="dk1"/>
                </a:solidFill>
              </a:rPr>
              <a:t>Eisteddfod yr Urdd - S4C (2024). </a:t>
            </a:r>
            <a:r>
              <a:rPr i="1" lang="en-GB" sz="4400">
                <a:solidFill>
                  <a:schemeClr val="dk1"/>
                </a:solidFill>
              </a:rPr>
              <a:t>1af - Ruby Davies - Llefaru Unigol Bl.5 a 6 (D) - Eisteddfod yr Urdd 2024</a:t>
            </a:r>
            <a:r>
              <a:rPr lang="en-GB" sz="4400">
                <a:solidFill>
                  <a:schemeClr val="dk1"/>
                </a:solidFill>
              </a:rPr>
              <a:t>. [online] YouTube. Available at: https://www.youtube.com/watch?v=x33j46qTMWc [Accessed 26 Jan. 2025].</a:t>
            </a:r>
            <a:endParaRPr sz="4400">
              <a:solidFill>
                <a:schemeClr val="dk1"/>
              </a:solidFill>
            </a:endParaRPr>
          </a:p>
          <a:p>
            <a:pPr indent="0" lvl="0" marL="0" rtl="0" algn="l">
              <a:spcBef>
                <a:spcPts val="1200"/>
              </a:spcBef>
              <a:spcAft>
                <a:spcPts val="0"/>
              </a:spcAft>
              <a:buNone/>
            </a:pPr>
            <a:r>
              <a:rPr b="1" lang="en-GB" sz="4400">
                <a:solidFill>
                  <a:schemeClr val="dk1"/>
                </a:solidFill>
              </a:rPr>
              <a:t>Urdd.cymru. (2025). </a:t>
            </a:r>
            <a:r>
              <a:rPr b="1" i="1" lang="en-GB" sz="4400">
                <a:solidFill>
                  <a:schemeClr val="dk1"/>
                </a:solidFill>
              </a:rPr>
              <a:t>Urdd Gobaith Cymru / The Urdd’s commitment to disadvantaged children and young people</a:t>
            </a:r>
            <a:r>
              <a:rPr b="1" lang="en-GB" sz="4400">
                <a:solidFill>
                  <a:schemeClr val="dk1"/>
                </a:solidFill>
              </a:rPr>
              <a:t>. [online] Available at: </a:t>
            </a:r>
            <a:r>
              <a:rPr b="1" lang="en-GB" sz="4400" u="sng">
                <a:solidFill>
                  <a:schemeClr val="hlink"/>
                </a:solidFill>
                <a:hlinkClick r:id="rId5"/>
              </a:rPr>
              <a:t>https://www.urdd.cymru/en/about-us/news-press/ymrwymiad-yr-urdd-i-blant-phobl-ifanc-difreintiedig/</a:t>
            </a:r>
            <a:r>
              <a:rPr b="1" lang="en-GB" sz="4400">
                <a:solidFill>
                  <a:schemeClr val="dk1"/>
                </a:solidFill>
              </a:rPr>
              <a:t>.</a:t>
            </a:r>
            <a:endParaRPr b="1" sz="4400">
              <a:solidFill>
                <a:schemeClr val="dk1"/>
              </a:solidFill>
            </a:endParaRPr>
          </a:p>
          <a:p>
            <a:pPr indent="0" lvl="0" marL="0" rtl="0" algn="l">
              <a:lnSpc>
                <a:spcPct val="150000"/>
              </a:lnSpc>
              <a:spcBef>
                <a:spcPts val="1200"/>
              </a:spcBef>
              <a:spcAft>
                <a:spcPts val="0"/>
              </a:spcAft>
              <a:buNone/>
            </a:pPr>
            <a:r>
              <a:rPr lang="en-GB" sz="4400">
                <a:solidFill>
                  <a:schemeClr val="dk1"/>
                </a:solidFill>
              </a:rPr>
              <a:t>Mansfield, M. (2023). </a:t>
            </a:r>
            <a:r>
              <a:rPr i="1" lang="en-GB" sz="4400">
                <a:solidFill>
                  <a:schemeClr val="dk1"/>
                </a:solidFill>
              </a:rPr>
              <a:t>Urdd contributed £45m to the Welsh economy last year</a:t>
            </a:r>
            <a:r>
              <a:rPr lang="en-GB" sz="4400">
                <a:solidFill>
                  <a:schemeClr val="dk1"/>
                </a:solidFill>
              </a:rPr>
              <a:t>. [online] Nation.Cymru. Available at: https://nation.cymru/news/urdd-contributed-45m-to-the-welsh-economy-last-year/ [Accessed 26 Jan. 2025].</a:t>
            </a:r>
            <a:endParaRPr sz="4400">
              <a:solidFill>
                <a:schemeClr val="dk1"/>
              </a:solidFill>
            </a:endParaRPr>
          </a:p>
          <a:p>
            <a:pPr indent="0" lvl="0" marL="0" rtl="0" algn="l">
              <a:lnSpc>
                <a:spcPct val="150000"/>
              </a:lnSpc>
              <a:spcBef>
                <a:spcPts val="0"/>
              </a:spcBef>
              <a:spcAft>
                <a:spcPts val="0"/>
              </a:spcAft>
              <a:buNone/>
            </a:pPr>
            <a:r>
              <a:t/>
            </a:r>
            <a:endParaRPr sz="4400">
              <a:solidFill>
                <a:schemeClr val="dk1"/>
              </a:solidFill>
            </a:endParaRPr>
          </a:p>
          <a:p>
            <a:pPr indent="0" lvl="0" marL="0" rtl="0" algn="l">
              <a:lnSpc>
                <a:spcPct val="150000"/>
              </a:lnSpc>
              <a:spcBef>
                <a:spcPts val="0"/>
              </a:spcBef>
              <a:spcAft>
                <a:spcPts val="0"/>
              </a:spcAft>
              <a:buNone/>
            </a:pPr>
            <a:r>
              <a:rPr lang="en-GB" sz="1350">
                <a:solidFill>
                  <a:schemeClr val="dk1"/>
                </a:solidFill>
              </a:rPr>
              <a:t>M</a:t>
            </a:r>
            <a:r>
              <a:rPr lang="en-GB" sz="4950">
                <a:solidFill>
                  <a:schemeClr val="dk1"/>
                </a:solidFill>
              </a:rPr>
              <a:t>ansfield, M. (2023). </a:t>
            </a:r>
            <a:r>
              <a:rPr i="1" lang="en-GB" sz="4950">
                <a:solidFill>
                  <a:schemeClr val="dk1"/>
                </a:solidFill>
              </a:rPr>
              <a:t>Urdd contributed £45m to the Welsh economy last year</a:t>
            </a:r>
            <a:r>
              <a:rPr lang="en-GB" sz="4950">
                <a:solidFill>
                  <a:schemeClr val="dk1"/>
                </a:solidFill>
              </a:rPr>
              <a:t>. [online] Nation.Cymru. Available at: https://nation.cymru/news/urdd-contributed-45m-to-the-welsh-economy-last-year/ [Accessed 26 Jan. 2025].</a:t>
            </a:r>
            <a:endParaRPr sz="4950">
              <a:solidFill>
                <a:schemeClr val="dk1"/>
              </a:solidFill>
            </a:endParaRPr>
          </a:p>
          <a:p>
            <a:pPr indent="0" lvl="0" marL="0" rtl="0" algn="l">
              <a:lnSpc>
                <a:spcPct val="150000"/>
              </a:lnSpc>
              <a:spcBef>
                <a:spcPts val="0"/>
              </a:spcBef>
              <a:spcAft>
                <a:spcPts val="0"/>
              </a:spcAft>
              <a:buNone/>
            </a:pPr>
            <a:r>
              <a:t/>
            </a:r>
            <a:endParaRPr sz="4950">
              <a:solidFill>
                <a:schemeClr val="dk1"/>
              </a:solidFill>
            </a:endParaRPr>
          </a:p>
          <a:p>
            <a:pPr indent="0" lvl="0" marL="0" rtl="0" algn="l">
              <a:lnSpc>
                <a:spcPct val="150000"/>
              </a:lnSpc>
              <a:spcBef>
                <a:spcPts val="0"/>
              </a:spcBef>
              <a:spcAft>
                <a:spcPts val="0"/>
              </a:spcAft>
              <a:buNone/>
            </a:pPr>
            <a:r>
              <a:rPr lang="en-GB" sz="4400">
                <a:solidFill>
                  <a:schemeClr val="dk1"/>
                </a:solidFill>
              </a:rPr>
              <a:t>Mansfield, M. (2023). </a:t>
            </a:r>
            <a:r>
              <a:rPr i="1" lang="en-GB" sz="4400">
                <a:solidFill>
                  <a:schemeClr val="dk1"/>
                </a:solidFill>
              </a:rPr>
              <a:t>Urdd contributed £45m to the Welsh economy last year</a:t>
            </a:r>
            <a:r>
              <a:rPr lang="en-GB" sz="4400">
                <a:solidFill>
                  <a:schemeClr val="dk1"/>
                </a:solidFill>
              </a:rPr>
              <a:t>. [online] Nation.Cymru. Available at: https://nation.cymru/news/urdd-contributed-45m-to-the-welsh-economy-last-year/ [Accessed 26 Jan. 2025].</a:t>
            </a:r>
            <a:endParaRPr sz="4400">
              <a:solidFill>
                <a:schemeClr val="dk1"/>
              </a:solidFill>
            </a:endParaRPr>
          </a:p>
          <a:p>
            <a:pPr indent="0" lvl="0" marL="0" rtl="0" algn="l">
              <a:spcBef>
                <a:spcPts val="1200"/>
              </a:spcBef>
              <a:spcAft>
                <a:spcPts val="0"/>
              </a:spcAft>
              <a:buNone/>
            </a:pPr>
            <a:r>
              <a:rPr lang="en-GB" sz="4400">
                <a:solidFill>
                  <a:schemeClr val="dk1"/>
                </a:solidFill>
              </a:rPr>
              <a:t>‌</a:t>
            </a:r>
            <a:endParaRPr sz="4400">
              <a:solidFill>
                <a:schemeClr val="dk1"/>
              </a:solidFill>
            </a:endParaRPr>
          </a:p>
          <a:p>
            <a:pPr indent="0" lvl="0" marL="0" rtl="0" algn="l">
              <a:spcBef>
                <a:spcPts val="1200"/>
              </a:spcBef>
              <a:spcAft>
                <a:spcPts val="0"/>
              </a:spcAft>
              <a:buClr>
                <a:schemeClr val="dk1"/>
              </a:buClr>
              <a:buSzPts val="275"/>
              <a:buFont typeface="Arial"/>
              <a:buNone/>
            </a:pPr>
            <a:r>
              <a:t/>
            </a:r>
            <a:endParaRPr b="1" sz="4400">
              <a:solidFill>
                <a:schemeClr val="dk1"/>
              </a:solidFill>
            </a:endParaRPr>
          </a:p>
          <a:p>
            <a:pPr indent="0" lvl="0" marL="0" rtl="0" algn="l">
              <a:spcBef>
                <a:spcPts val="1200"/>
              </a:spcBef>
              <a:spcAft>
                <a:spcPts val="0"/>
              </a:spcAft>
              <a:buNone/>
            </a:pPr>
            <a:r>
              <a:rPr b="1" lang="en-GB" sz="4400">
                <a:solidFill>
                  <a:schemeClr val="dk1"/>
                </a:solidFill>
              </a:rPr>
              <a:t>‌</a:t>
            </a:r>
            <a:endParaRPr b="1" sz="4400">
              <a:solidFill>
                <a:schemeClr val="dk1"/>
              </a:solidFill>
            </a:endParaRPr>
          </a:p>
          <a:p>
            <a:pPr indent="0" lvl="0" marL="0" rtl="0" algn="l">
              <a:spcBef>
                <a:spcPts val="1200"/>
              </a:spcBef>
              <a:spcAft>
                <a:spcPts val="0"/>
              </a:spcAft>
              <a:buNone/>
            </a:pPr>
            <a:r>
              <a:rPr lang="en-GB" sz="4400">
                <a:solidFill>
                  <a:schemeClr val="dk1"/>
                </a:solidFill>
              </a:rPr>
              <a:t>GOV.WALES. (2018). </a:t>
            </a:r>
            <a:r>
              <a:rPr i="1" lang="en-GB" sz="4400">
                <a:solidFill>
                  <a:schemeClr val="dk1"/>
                </a:solidFill>
              </a:rPr>
              <a:t>Multi-million pound investment to develop Urdd residential centres | GOV.WALES</a:t>
            </a:r>
            <a:r>
              <a:rPr lang="en-GB" sz="4400">
                <a:solidFill>
                  <a:schemeClr val="dk1"/>
                </a:solidFill>
              </a:rPr>
              <a:t>. [online] Available at: https://www.gov.wales/multi-million-pound-investment-develop-urdd-residential-centres [Accessed 26 Jan. 2025].</a:t>
            </a:r>
            <a:endParaRPr sz="4400">
              <a:solidFill>
                <a:schemeClr val="dk1"/>
              </a:solidFill>
            </a:endParaRPr>
          </a:p>
          <a:p>
            <a:pPr indent="0" lvl="0" marL="0" rtl="0" algn="l">
              <a:spcBef>
                <a:spcPts val="1200"/>
              </a:spcBef>
              <a:spcAft>
                <a:spcPts val="0"/>
              </a:spcAft>
              <a:buNone/>
            </a:pPr>
            <a:r>
              <a:rPr lang="en-GB" sz="1100">
                <a:solidFill>
                  <a:schemeClr val="dk1"/>
                </a:solidFill>
              </a:rPr>
              <a:t>‌</a:t>
            </a:r>
            <a:endParaRPr sz="1100">
              <a:solidFill>
                <a:schemeClr val="dk1"/>
              </a:solidFill>
            </a:endParaRPr>
          </a:p>
          <a:p>
            <a:pPr indent="0" lvl="0" marL="0" rtl="0" algn="l">
              <a:spcBef>
                <a:spcPts val="1200"/>
              </a:spcBef>
              <a:spcAft>
                <a:spcPts val="0"/>
              </a:spcAft>
              <a:buNone/>
            </a:pPr>
            <a:r>
              <a:t/>
            </a:r>
            <a:endParaRPr b="1" sz="1100">
              <a:solidFill>
                <a:schemeClr val="dk1"/>
              </a:solidFill>
            </a:endParaRPr>
          </a:p>
          <a:p>
            <a:pPr indent="0" lvl="0" marL="0" rtl="0" algn="l">
              <a:spcBef>
                <a:spcPts val="1200"/>
              </a:spcBef>
              <a:spcAft>
                <a:spcPts val="0"/>
              </a:spcAft>
              <a:buClr>
                <a:schemeClr val="dk1"/>
              </a:buClr>
              <a:buSzPct val="100000"/>
              <a:buFont typeface="Arial"/>
              <a:buNone/>
            </a:pPr>
            <a:r>
              <a:t/>
            </a:r>
            <a:endParaRPr b="1" sz="1100">
              <a:solidFill>
                <a:schemeClr val="dk1"/>
              </a:solidFill>
            </a:endParaRPr>
          </a:p>
          <a:p>
            <a:pPr indent="0" lvl="0" marL="0" rtl="0" algn="l">
              <a:spcBef>
                <a:spcPts val="1200"/>
              </a:spcBef>
              <a:spcAft>
                <a:spcPts val="120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