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notesMasterIdLst>
    <p:notesMasterId r:id="rId27"/>
  </p:notesMasterIdLst>
  <p:sldIdLst>
    <p:sldId id="292" r:id="rId6"/>
    <p:sldId id="293" r:id="rId7"/>
    <p:sldId id="257" r:id="rId8"/>
    <p:sldId id="294" r:id="rId9"/>
    <p:sldId id="295" r:id="rId10"/>
    <p:sldId id="297" r:id="rId11"/>
    <p:sldId id="296" r:id="rId12"/>
    <p:sldId id="299" r:id="rId13"/>
    <p:sldId id="298" r:id="rId14"/>
    <p:sldId id="300" r:id="rId15"/>
    <p:sldId id="301" r:id="rId16"/>
    <p:sldId id="302" r:id="rId17"/>
    <p:sldId id="307" r:id="rId18"/>
    <p:sldId id="303" r:id="rId19"/>
    <p:sldId id="304" r:id="rId20"/>
    <p:sldId id="305" r:id="rId21"/>
    <p:sldId id="306" r:id="rId22"/>
    <p:sldId id="291" r:id="rId23"/>
    <p:sldId id="273" r:id="rId24"/>
    <p:sldId id="377"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6A25C6-A534-473D-A791-3FA4A1774C73}" v="21" dt="2021-06-10T16:00:16.7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26"/>
    <p:restoredTop sz="72150" autoAdjust="0"/>
  </p:normalViewPr>
  <p:slideViewPr>
    <p:cSldViewPr snapToGrid="0" snapToObjects="1">
      <p:cViewPr varScale="1">
        <p:scale>
          <a:sx n="82" d="100"/>
          <a:sy n="82" d="100"/>
        </p:scale>
        <p:origin x="192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commentAuthors" Target="commentAuthor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76A25C6-A534-473D-A791-3FA4A1774C73}"/>
    <pc:docChg chg="undo custSel addSld modSld sldOrd">
      <pc:chgData name="Paul Tinkler" userId="bcebf29c-73c2-433d-80d2-6bad896374bf" providerId="ADAL" clId="{176A25C6-A534-473D-A791-3FA4A1774C73}" dt="2021-06-10T16:00:21.322" v="158"/>
      <pc:docMkLst>
        <pc:docMk/>
      </pc:docMkLst>
      <pc:sldChg chg="modSp">
        <pc:chgData name="Paul Tinkler" userId="bcebf29c-73c2-433d-80d2-6bad896374bf" providerId="ADAL" clId="{176A25C6-A534-473D-A791-3FA4A1774C73}" dt="2021-06-09T16:47:21.303" v="30"/>
        <pc:sldMkLst>
          <pc:docMk/>
          <pc:sldMk cId="2256609969" sldId="257"/>
        </pc:sldMkLst>
        <pc:spChg chg="mod">
          <ac:chgData name="Paul Tinkler" userId="bcebf29c-73c2-433d-80d2-6bad896374bf" providerId="ADAL" clId="{176A25C6-A534-473D-A791-3FA4A1774C73}" dt="2021-06-09T16:47:21.303" v="30"/>
          <ac:spMkLst>
            <pc:docMk/>
            <pc:sldMk cId="2256609969" sldId="257"/>
            <ac:spMk id="5" creationId="{79404B96-7514-544A-AB1D-551A0C906E3F}"/>
          </ac:spMkLst>
        </pc:spChg>
        <pc:spChg chg="mod">
          <ac:chgData name="Paul Tinkler" userId="bcebf29c-73c2-433d-80d2-6bad896374bf" providerId="ADAL" clId="{176A25C6-A534-473D-A791-3FA4A1774C73}" dt="2021-06-09T16:47:21.303" v="30"/>
          <ac:spMkLst>
            <pc:docMk/>
            <pc:sldMk cId="2256609969" sldId="257"/>
            <ac:spMk id="8" creationId="{DA0B9B57-5254-0142-BC56-8593B3D76B98}"/>
          </ac:spMkLst>
        </pc:spChg>
      </pc:sldChg>
      <pc:sldChg chg="delSp modSp mod">
        <pc:chgData name="Paul Tinkler" userId="bcebf29c-73c2-433d-80d2-6bad896374bf" providerId="ADAL" clId="{176A25C6-A534-473D-A791-3FA4A1774C73}" dt="2021-06-10T15:59:20.462" v="154" actId="478"/>
        <pc:sldMkLst>
          <pc:docMk/>
          <pc:sldMk cId="305681699" sldId="273"/>
        </pc:sldMkLst>
        <pc:spChg chg="del mod">
          <ac:chgData name="Paul Tinkler" userId="bcebf29c-73c2-433d-80d2-6bad896374bf" providerId="ADAL" clId="{176A25C6-A534-473D-A791-3FA4A1774C73}" dt="2021-06-10T15:59:20.462" v="154" actId="478"/>
          <ac:spMkLst>
            <pc:docMk/>
            <pc:sldMk cId="305681699" sldId="273"/>
            <ac:spMk id="4" creationId="{7705796C-DAD5-E742-A4E9-1C38B10D1E2A}"/>
          </ac:spMkLst>
        </pc:spChg>
      </pc:sldChg>
      <pc:sldChg chg="modSp">
        <pc:chgData name="Paul Tinkler" userId="bcebf29c-73c2-433d-80d2-6bad896374bf" providerId="ADAL" clId="{176A25C6-A534-473D-A791-3FA4A1774C73}" dt="2021-06-09T16:47:21.303" v="30"/>
        <pc:sldMkLst>
          <pc:docMk/>
          <pc:sldMk cId="475754366" sldId="282"/>
        </pc:sldMkLst>
        <pc:spChg chg="mod">
          <ac:chgData name="Paul Tinkler" userId="bcebf29c-73c2-433d-80d2-6bad896374bf" providerId="ADAL" clId="{176A25C6-A534-473D-A791-3FA4A1774C73}" dt="2021-06-09T16:47:21.303" v="30"/>
          <ac:spMkLst>
            <pc:docMk/>
            <pc:sldMk cId="475754366" sldId="282"/>
            <ac:spMk id="4" creationId="{7705796C-DAD5-E742-A4E9-1C38B10D1E2A}"/>
          </ac:spMkLst>
        </pc:spChg>
      </pc:sldChg>
      <pc:sldChg chg="delSp modSp mod">
        <pc:chgData name="Paul Tinkler" userId="bcebf29c-73c2-433d-80d2-6bad896374bf" providerId="ADAL" clId="{176A25C6-A534-473D-A791-3FA4A1774C73}" dt="2021-06-10T15:59:28.486" v="155" actId="1076"/>
        <pc:sldMkLst>
          <pc:docMk/>
          <pc:sldMk cId="875426978" sldId="291"/>
        </pc:sldMkLst>
        <pc:spChg chg="mod">
          <ac:chgData name="Paul Tinkler" userId="bcebf29c-73c2-433d-80d2-6bad896374bf" providerId="ADAL" clId="{176A25C6-A534-473D-A791-3FA4A1774C73}" dt="2021-06-10T15:59:28.486" v="155" actId="1076"/>
          <ac:spMkLst>
            <pc:docMk/>
            <pc:sldMk cId="875426978" sldId="291"/>
            <ac:spMk id="3" creationId="{8AC6D76D-D70E-3B43-BEE5-367907A4DBC9}"/>
          </ac:spMkLst>
        </pc:spChg>
        <pc:spChg chg="del mod">
          <ac:chgData name="Paul Tinkler" userId="bcebf29c-73c2-433d-80d2-6bad896374bf" providerId="ADAL" clId="{176A25C6-A534-473D-A791-3FA4A1774C73}" dt="2021-06-10T15:59:15.252" v="153" actId="478"/>
          <ac:spMkLst>
            <pc:docMk/>
            <pc:sldMk cId="875426978" sldId="291"/>
            <ac:spMk id="4" creationId="{8FEEC9B7-2AB7-F347-874B-295AFC69B575}"/>
          </ac:spMkLst>
        </pc:spChg>
      </pc:sldChg>
      <pc:sldChg chg="modSp mod">
        <pc:chgData name="Paul Tinkler" userId="bcebf29c-73c2-433d-80d2-6bad896374bf" providerId="ADAL" clId="{176A25C6-A534-473D-A791-3FA4A1774C73}" dt="2021-06-09T16:48:32.081" v="125" actId="113"/>
        <pc:sldMkLst>
          <pc:docMk/>
          <pc:sldMk cId="1112754069" sldId="292"/>
        </pc:sldMkLst>
        <pc:spChg chg="mod">
          <ac:chgData name="Paul Tinkler" userId="bcebf29c-73c2-433d-80d2-6bad896374bf" providerId="ADAL" clId="{176A25C6-A534-473D-A791-3FA4A1774C73}" dt="2021-06-09T16:48:32.081" v="125" actId="113"/>
          <ac:spMkLst>
            <pc:docMk/>
            <pc:sldMk cId="1112754069" sldId="292"/>
            <ac:spMk id="4" creationId="{61990264-1C24-A246-B23D-A854294D5F4C}"/>
          </ac:spMkLst>
        </pc:spChg>
        <pc:spChg chg="mod">
          <ac:chgData name="Paul Tinkler" userId="bcebf29c-73c2-433d-80d2-6bad896374bf" providerId="ADAL" clId="{176A25C6-A534-473D-A791-3FA4A1774C73}" dt="2021-06-09T16:48:25.512" v="124" actId="114"/>
          <ac:spMkLst>
            <pc:docMk/>
            <pc:sldMk cId="1112754069" sldId="292"/>
            <ac:spMk id="5" creationId="{33E339DC-20C6-8E45-8E7E-F5F9148690D6}"/>
          </ac:spMkLst>
        </pc:spChg>
      </pc:sldChg>
      <pc:sldChg chg="delSp modSp mod">
        <pc:chgData name="Paul Tinkler" userId="bcebf29c-73c2-433d-80d2-6bad896374bf" providerId="ADAL" clId="{176A25C6-A534-473D-A791-3FA4A1774C73}" dt="2021-06-10T15:57:26.742" v="136" actId="478"/>
        <pc:sldMkLst>
          <pc:docMk/>
          <pc:sldMk cId="3300850531" sldId="293"/>
        </pc:sldMkLst>
        <pc:spChg chg="mod">
          <ac:chgData name="Paul Tinkler" userId="bcebf29c-73c2-433d-80d2-6bad896374bf" providerId="ADAL" clId="{176A25C6-A534-473D-A791-3FA4A1774C73}" dt="2021-06-09T16:49:07.843" v="128" actId="255"/>
          <ac:spMkLst>
            <pc:docMk/>
            <pc:sldMk cId="3300850531" sldId="293"/>
            <ac:spMk id="2" creationId="{ECD0B4E8-0292-6F46-AD74-9509CAB79D8A}"/>
          </ac:spMkLst>
        </pc:spChg>
        <pc:spChg chg="del mod">
          <ac:chgData name="Paul Tinkler" userId="bcebf29c-73c2-433d-80d2-6bad896374bf" providerId="ADAL" clId="{176A25C6-A534-473D-A791-3FA4A1774C73}" dt="2021-06-10T15:57:26.742" v="136" actId="478"/>
          <ac:spMkLst>
            <pc:docMk/>
            <pc:sldMk cId="3300850531" sldId="293"/>
            <ac:spMk id="4" creationId="{7AECE98E-8BE4-E942-A046-7042179FA54E}"/>
          </ac:spMkLst>
        </pc:spChg>
        <pc:spChg chg="mod">
          <ac:chgData name="Paul Tinkler" userId="bcebf29c-73c2-433d-80d2-6bad896374bf" providerId="ADAL" clId="{176A25C6-A534-473D-A791-3FA4A1774C73}" dt="2021-06-09T16:48:55.484" v="127" actId="1076"/>
          <ac:spMkLst>
            <pc:docMk/>
            <pc:sldMk cId="3300850531" sldId="293"/>
            <ac:spMk id="5" creationId="{14E46C33-1EBF-4B44-91F2-B10CEE5E623F}"/>
          </ac:spMkLst>
        </pc:spChg>
        <pc:spChg chg="mod">
          <ac:chgData name="Paul Tinkler" userId="bcebf29c-73c2-433d-80d2-6bad896374bf" providerId="ADAL" clId="{176A25C6-A534-473D-A791-3FA4A1774C73}" dt="2021-06-09T16:48:42.685" v="126" actId="20577"/>
          <ac:spMkLst>
            <pc:docMk/>
            <pc:sldMk cId="3300850531" sldId="293"/>
            <ac:spMk id="6" creationId="{82956464-5E0D-2540-95E6-AFD4AF0A7E25}"/>
          </ac:spMkLst>
        </pc:spChg>
      </pc:sldChg>
      <pc:sldChg chg="delSp modSp mod">
        <pc:chgData name="Paul Tinkler" userId="bcebf29c-73c2-433d-80d2-6bad896374bf" providerId="ADAL" clId="{176A25C6-A534-473D-A791-3FA4A1774C73}" dt="2021-06-10T15:57:33.921" v="137" actId="478"/>
        <pc:sldMkLst>
          <pc:docMk/>
          <pc:sldMk cId="1579116229" sldId="294"/>
        </pc:sldMkLst>
        <pc:spChg chg="mod">
          <ac:chgData name="Paul Tinkler" userId="bcebf29c-73c2-433d-80d2-6bad896374bf" providerId="ADAL" clId="{176A25C6-A534-473D-A791-3FA4A1774C73}" dt="2021-06-09T16:47:21.431" v="31" actId="27636"/>
          <ac:spMkLst>
            <pc:docMk/>
            <pc:sldMk cId="1579116229" sldId="294"/>
            <ac:spMk id="3" creationId="{CE3D9FC7-0E0C-6D47-B3DC-140118560F14}"/>
          </ac:spMkLst>
        </pc:spChg>
        <pc:spChg chg="del mod">
          <ac:chgData name="Paul Tinkler" userId="bcebf29c-73c2-433d-80d2-6bad896374bf" providerId="ADAL" clId="{176A25C6-A534-473D-A791-3FA4A1774C73}" dt="2021-06-10T15:57:33.921" v="137" actId="478"/>
          <ac:spMkLst>
            <pc:docMk/>
            <pc:sldMk cId="1579116229" sldId="294"/>
            <ac:spMk id="4" creationId="{0A5BA114-FAA0-7849-8B39-6B281A6F0580}"/>
          </ac:spMkLst>
        </pc:spChg>
      </pc:sldChg>
      <pc:sldChg chg="delSp modSp mod">
        <pc:chgData name="Paul Tinkler" userId="bcebf29c-73c2-433d-80d2-6bad896374bf" providerId="ADAL" clId="{176A25C6-A534-473D-A791-3FA4A1774C73}" dt="2021-06-10T15:57:42.068" v="139" actId="1076"/>
        <pc:sldMkLst>
          <pc:docMk/>
          <pc:sldMk cId="724648544" sldId="295"/>
        </pc:sldMkLst>
        <pc:spChg chg="mod">
          <ac:chgData name="Paul Tinkler" userId="bcebf29c-73c2-433d-80d2-6bad896374bf" providerId="ADAL" clId="{176A25C6-A534-473D-A791-3FA4A1774C73}" dt="2021-06-10T15:57:42.068" v="139" actId="1076"/>
          <ac:spMkLst>
            <pc:docMk/>
            <pc:sldMk cId="724648544" sldId="295"/>
            <ac:spMk id="3" creationId="{A5E560AF-E108-E949-8822-C6E31B208001}"/>
          </ac:spMkLst>
        </pc:spChg>
        <pc:spChg chg="del mod">
          <ac:chgData name="Paul Tinkler" userId="bcebf29c-73c2-433d-80d2-6bad896374bf" providerId="ADAL" clId="{176A25C6-A534-473D-A791-3FA4A1774C73}" dt="2021-06-10T15:57:37.941" v="138" actId="478"/>
          <ac:spMkLst>
            <pc:docMk/>
            <pc:sldMk cId="724648544" sldId="295"/>
            <ac:spMk id="4" creationId="{B4741E5B-1A2B-084A-A967-F282965E1711}"/>
          </ac:spMkLst>
        </pc:spChg>
      </pc:sldChg>
      <pc:sldChg chg="delSp modSp mod">
        <pc:chgData name="Paul Tinkler" userId="bcebf29c-73c2-433d-80d2-6bad896374bf" providerId="ADAL" clId="{176A25C6-A534-473D-A791-3FA4A1774C73}" dt="2021-06-10T15:58:01.649" v="141" actId="478"/>
        <pc:sldMkLst>
          <pc:docMk/>
          <pc:sldMk cId="1521124613" sldId="296"/>
        </pc:sldMkLst>
        <pc:spChg chg="mod">
          <ac:chgData name="Paul Tinkler" userId="bcebf29c-73c2-433d-80d2-6bad896374bf" providerId="ADAL" clId="{176A25C6-A534-473D-A791-3FA4A1774C73}" dt="2021-06-09T16:47:21.435" v="32" actId="27636"/>
          <ac:spMkLst>
            <pc:docMk/>
            <pc:sldMk cId="1521124613" sldId="296"/>
            <ac:spMk id="3" creationId="{BB871527-F228-BC44-83BF-7530FD3A0881}"/>
          </ac:spMkLst>
        </pc:spChg>
        <pc:spChg chg="del mod">
          <ac:chgData name="Paul Tinkler" userId="bcebf29c-73c2-433d-80d2-6bad896374bf" providerId="ADAL" clId="{176A25C6-A534-473D-A791-3FA4A1774C73}" dt="2021-06-10T15:58:01.649" v="141" actId="478"/>
          <ac:spMkLst>
            <pc:docMk/>
            <pc:sldMk cId="1521124613" sldId="296"/>
            <ac:spMk id="4" creationId="{A532C52E-3703-BD4B-B488-E6FADB28B564}"/>
          </ac:spMkLst>
        </pc:spChg>
      </pc:sldChg>
      <pc:sldChg chg="delSp modSp mod">
        <pc:chgData name="Paul Tinkler" userId="bcebf29c-73c2-433d-80d2-6bad896374bf" providerId="ADAL" clId="{176A25C6-A534-473D-A791-3FA4A1774C73}" dt="2021-06-10T15:57:55.842" v="140" actId="478"/>
        <pc:sldMkLst>
          <pc:docMk/>
          <pc:sldMk cId="2256464610" sldId="297"/>
        </pc:sldMkLst>
        <pc:spChg chg="mod">
          <ac:chgData name="Paul Tinkler" userId="bcebf29c-73c2-433d-80d2-6bad896374bf" providerId="ADAL" clId="{176A25C6-A534-473D-A791-3FA4A1774C73}" dt="2021-06-09T16:47:21.303" v="30"/>
          <ac:spMkLst>
            <pc:docMk/>
            <pc:sldMk cId="2256464610" sldId="297"/>
            <ac:spMk id="3" creationId="{421D2328-A798-F649-AF99-CDA0FE5880C2}"/>
          </ac:spMkLst>
        </pc:spChg>
        <pc:spChg chg="del mod">
          <ac:chgData name="Paul Tinkler" userId="bcebf29c-73c2-433d-80d2-6bad896374bf" providerId="ADAL" clId="{176A25C6-A534-473D-A791-3FA4A1774C73}" dt="2021-06-10T15:57:55.842" v="140" actId="478"/>
          <ac:spMkLst>
            <pc:docMk/>
            <pc:sldMk cId="2256464610" sldId="297"/>
            <ac:spMk id="4" creationId="{1BAF6C1D-E7B2-A649-A20A-3DD1D886C52C}"/>
          </ac:spMkLst>
        </pc:spChg>
      </pc:sldChg>
      <pc:sldChg chg="delSp modSp mod">
        <pc:chgData name="Paul Tinkler" userId="bcebf29c-73c2-433d-80d2-6bad896374bf" providerId="ADAL" clId="{176A25C6-A534-473D-A791-3FA4A1774C73}" dt="2021-06-10T15:58:10.582" v="143" actId="478"/>
        <pc:sldMkLst>
          <pc:docMk/>
          <pc:sldMk cId="2930590340" sldId="298"/>
        </pc:sldMkLst>
        <pc:spChg chg="mod">
          <ac:chgData name="Paul Tinkler" userId="bcebf29c-73c2-433d-80d2-6bad896374bf" providerId="ADAL" clId="{176A25C6-A534-473D-A791-3FA4A1774C73}" dt="2021-06-10T15:55:59.232" v="129" actId="1076"/>
          <ac:spMkLst>
            <pc:docMk/>
            <pc:sldMk cId="2930590340" sldId="298"/>
            <ac:spMk id="3" creationId="{DD2E3092-B98F-F145-BB34-F82DC9CC1C41}"/>
          </ac:spMkLst>
        </pc:spChg>
        <pc:spChg chg="del mod">
          <ac:chgData name="Paul Tinkler" userId="bcebf29c-73c2-433d-80d2-6bad896374bf" providerId="ADAL" clId="{176A25C6-A534-473D-A791-3FA4A1774C73}" dt="2021-06-10T15:58:10.582" v="143" actId="478"/>
          <ac:spMkLst>
            <pc:docMk/>
            <pc:sldMk cId="2930590340" sldId="298"/>
            <ac:spMk id="4" creationId="{EAB39578-DE49-9240-AD8E-B30644D7B850}"/>
          </ac:spMkLst>
        </pc:spChg>
      </pc:sldChg>
      <pc:sldChg chg="delSp modSp mod">
        <pc:chgData name="Paul Tinkler" userId="bcebf29c-73c2-433d-80d2-6bad896374bf" providerId="ADAL" clId="{176A25C6-A534-473D-A791-3FA4A1774C73}" dt="2021-06-10T15:58:05.241" v="142" actId="478"/>
        <pc:sldMkLst>
          <pc:docMk/>
          <pc:sldMk cId="2143183516" sldId="299"/>
        </pc:sldMkLst>
        <pc:spChg chg="mod">
          <ac:chgData name="Paul Tinkler" userId="bcebf29c-73c2-433d-80d2-6bad896374bf" providerId="ADAL" clId="{176A25C6-A534-473D-A791-3FA4A1774C73}" dt="2021-06-09T16:47:21.440" v="33" actId="27636"/>
          <ac:spMkLst>
            <pc:docMk/>
            <pc:sldMk cId="2143183516" sldId="299"/>
            <ac:spMk id="3" creationId="{925486BD-BEAD-F54E-B3B5-13A58CFE4452}"/>
          </ac:spMkLst>
        </pc:spChg>
        <pc:spChg chg="del mod">
          <ac:chgData name="Paul Tinkler" userId="bcebf29c-73c2-433d-80d2-6bad896374bf" providerId="ADAL" clId="{176A25C6-A534-473D-A791-3FA4A1774C73}" dt="2021-06-10T15:58:05.241" v="142" actId="478"/>
          <ac:spMkLst>
            <pc:docMk/>
            <pc:sldMk cId="2143183516" sldId="299"/>
            <ac:spMk id="4" creationId="{B1F03826-C057-6748-8951-6C004C2F38C9}"/>
          </ac:spMkLst>
        </pc:spChg>
      </pc:sldChg>
      <pc:sldChg chg="delSp modSp mod">
        <pc:chgData name="Paul Tinkler" userId="bcebf29c-73c2-433d-80d2-6bad896374bf" providerId="ADAL" clId="{176A25C6-A534-473D-A791-3FA4A1774C73}" dt="2021-06-10T15:58:22.622" v="145" actId="1076"/>
        <pc:sldMkLst>
          <pc:docMk/>
          <pc:sldMk cId="259357326" sldId="300"/>
        </pc:sldMkLst>
        <pc:spChg chg="mod">
          <ac:chgData name="Paul Tinkler" userId="bcebf29c-73c2-433d-80d2-6bad896374bf" providerId="ADAL" clId="{176A25C6-A534-473D-A791-3FA4A1774C73}" dt="2021-06-10T15:58:22.622" v="145" actId="1076"/>
          <ac:spMkLst>
            <pc:docMk/>
            <pc:sldMk cId="259357326" sldId="300"/>
            <ac:spMk id="3" creationId="{2F3C7B06-66A9-7C41-A89C-D547D1CA2152}"/>
          </ac:spMkLst>
        </pc:spChg>
        <pc:spChg chg="del mod">
          <ac:chgData name="Paul Tinkler" userId="bcebf29c-73c2-433d-80d2-6bad896374bf" providerId="ADAL" clId="{176A25C6-A534-473D-A791-3FA4A1774C73}" dt="2021-06-10T15:58:17.892" v="144" actId="478"/>
          <ac:spMkLst>
            <pc:docMk/>
            <pc:sldMk cId="259357326" sldId="300"/>
            <ac:spMk id="4" creationId="{455A07BC-77F1-814D-B795-EE87797A9639}"/>
          </ac:spMkLst>
        </pc:spChg>
      </pc:sldChg>
      <pc:sldChg chg="delSp modSp mod">
        <pc:chgData name="Paul Tinkler" userId="bcebf29c-73c2-433d-80d2-6bad896374bf" providerId="ADAL" clId="{176A25C6-A534-473D-A791-3FA4A1774C73}" dt="2021-06-10T15:58:28.341" v="146" actId="478"/>
        <pc:sldMkLst>
          <pc:docMk/>
          <pc:sldMk cId="373018868" sldId="301"/>
        </pc:sldMkLst>
        <pc:spChg chg="del mod">
          <ac:chgData name="Paul Tinkler" userId="bcebf29c-73c2-433d-80d2-6bad896374bf" providerId="ADAL" clId="{176A25C6-A534-473D-A791-3FA4A1774C73}" dt="2021-06-10T15:58:28.341" v="146" actId="478"/>
          <ac:spMkLst>
            <pc:docMk/>
            <pc:sldMk cId="373018868" sldId="301"/>
            <ac:spMk id="4" creationId="{B2987816-C19C-FE4F-8AF4-F4CEE6421037}"/>
          </ac:spMkLst>
        </pc:spChg>
      </pc:sldChg>
      <pc:sldChg chg="delSp modSp mod">
        <pc:chgData name="Paul Tinkler" userId="bcebf29c-73c2-433d-80d2-6bad896374bf" providerId="ADAL" clId="{176A25C6-A534-473D-A791-3FA4A1774C73}" dt="2021-06-10T15:58:52.662" v="147" actId="478"/>
        <pc:sldMkLst>
          <pc:docMk/>
          <pc:sldMk cId="2228894525" sldId="302"/>
        </pc:sldMkLst>
        <pc:spChg chg="del mod">
          <ac:chgData name="Paul Tinkler" userId="bcebf29c-73c2-433d-80d2-6bad896374bf" providerId="ADAL" clId="{176A25C6-A534-473D-A791-3FA4A1774C73}" dt="2021-06-10T15:58:52.662" v="147" actId="478"/>
          <ac:spMkLst>
            <pc:docMk/>
            <pc:sldMk cId="2228894525" sldId="302"/>
            <ac:spMk id="4" creationId="{C6ABB80C-1CDB-C740-9F97-3889039B0816}"/>
          </ac:spMkLst>
        </pc:spChg>
      </pc:sldChg>
      <pc:sldChg chg="delSp modSp mod">
        <pc:chgData name="Paul Tinkler" userId="bcebf29c-73c2-433d-80d2-6bad896374bf" providerId="ADAL" clId="{176A25C6-A534-473D-A791-3FA4A1774C73}" dt="2021-06-10T15:58:58.521" v="149" actId="478"/>
        <pc:sldMkLst>
          <pc:docMk/>
          <pc:sldMk cId="3100949532" sldId="303"/>
        </pc:sldMkLst>
        <pc:spChg chg="mod">
          <ac:chgData name="Paul Tinkler" userId="bcebf29c-73c2-433d-80d2-6bad896374bf" providerId="ADAL" clId="{176A25C6-A534-473D-A791-3FA4A1774C73}" dt="2021-06-09T16:47:21.303" v="30"/>
          <ac:spMkLst>
            <pc:docMk/>
            <pc:sldMk cId="3100949532" sldId="303"/>
            <ac:spMk id="3" creationId="{214422A9-F961-0546-86F4-FF928258605E}"/>
          </ac:spMkLst>
        </pc:spChg>
        <pc:spChg chg="del mod">
          <ac:chgData name="Paul Tinkler" userId="bcebf29c-73c2-433d-80d2-6bad896374bf" providerId="ADAL" clId="{176A25C6-A534-473D-A791-3FA4A1774C73}" dt="2021-06-10T15:58:58.521" v="149" actId="478"/>
          <ac:spMkLst>
            <pc:docMk/>
            <pc:sldMk cId="3100949532" sldId="303"/>
            <ac:spMk id="4" creationId="{625905C4-AF7B-2A42-9F16-CEC73A5FF094}"/>
          </ac:spMkLst>
        </pc:spChg>
        <pc:picChg chg="mod">
          <ac:chgData name="Paul Tinkler" userId="bcebf29c-73c2-433d-80d2-6bad896374bf" providerId="ADAL" clId="{176A25C6-A534-473D-A791-3FA4A1774C73}" dt="2021-06-10T15:56:33.481" v="132" actId="1076"/>
          <ac:picMkLst>
            <pc:docMk/>
            <pc:sldMk cId="3100949532" sldId="303"/>
            <ac:picMk id="9" creationId="{8BA9D3B5-635C-E645-B195-C867A68B510A}"/>
          </ac:picMkLst>
        </pc:picChg>
        <pc:picChg chg="mod">
          <ac:chgData name="Paul Tinkler" userId="bcebf29c-73c2-433d-80d2-6bad896374bf" providerId="ADAL" clId="{176A25C6-A534-473D-A791-3FA4A1774C73}" dt="2021-06-10T15:56:43.282" v="133" actId="1076"/>
          <ac:picMkLst>
            <pc:docMk/>
            <pc:sldMk cId="3100949532" sldId="303"/>
            <ac:picMk id="11" creationId="{439DFB63-EB96-F144-B7BD-E1B29984F14F}"/>
          </ac:picMkLst>
        </pc:picChg>
      </pc:sldChg>
      <pc:sldChg chg="delSp modSp mod">
        <pc:chgData name="Paul Tinkler" userId="bcebf29c-73c2-433d-80d2-6bad896374bf" providerId="ADAL" clId="{176A25C6-A534-473D-A791-3FA4A1774C73}" dt="2021-06-10T15:59:01.591" v="150" actId="478"/>
        <pc:sldMkLst>
          <pc:docMk/>
          <pc:sldMk cId="3905804100" sldId="304"/>
        </pc:sldMkLst>
        <pc:spChg chg="mod">
          <ac:chgData name="Paul Tinkler" userId="bcebf29c-73c2-433d-80d2-6bad896374bf" providerId="ADAL" clId="{176A25C6-A534-473D-A791-3FA4A1774C73}" dt="2021-06-10T15:56:55.881" v="135" actId="33524"/>
          <ac:spMkLst>
            <pc:docMk/>
            <pc:sldMk cId="3905804100" sldId="304"/>
            <ac:spMk id="3" creationId="{ED669B98-E887-E248-A397-00CEFB3CDCB0}"/>
          </ac:spMkLst>
        </pc:spChg>
        <pc:spChg chg="del mod">
          <ac:chgData name="Paul Tinkler" userId="bcebf29c-73c2-433d-80d2-6bad896374bf" providerId="ADAL" clId="{176A25C6-A534-473D-A791-3FA4A1774C73}" dt="2021-06-10T15:59:01.591" v="150" actId="478"/>
          <ac:spMkLst>
            <pc:docMk/>
            <pc:sldMk cId="3905804100" sldId="304"/>
            <ac:spMk id="4" creationId="{B91ADC2D-BFAA-3A43-9DB0-7A05024F0341}"/>
          </ac:spMkLst>
        </pc:spChg>
      </pc:sldChg>
      <pc:sldChg chg="delSp modSp mod">
        <pc:chgData name="Paul Tinkler" userId="bcebf29c-73c2-433d-80d2-6bad896374bf" providerId="ADAL" clId="{176A25C6-A534-473D-A791-3FA4A1774C73}" dt="2021-06-10T15:59:05.431" v="151" actId="478"/>
        <pc:sldMkLst>
          <pc:docMk/>
          <pc:sldMk cId="134114758" sldId="305"/>
        </pc:sldMkLst>
        <pc:spChg chg="mod">
          <ac:chgData name="Paul Tinkler" userId="bcebf29c-73c2-433d-80d2-6bad896374bf" providerId="ADAL" clId="{176A25C6-A534-473D-A791-3FA4A1774C73}" dt="2021-06-09T16:47:21.454" v="35" actId="27636"/>
          <ac:spMkLst>
            <pc:docMk/>
            <pc:sldMk cId="134114758" sldId="305"/>
            <ac:spMk id="3" creationId="{ED669B98-E887-E248-A397-00CEFB3CDCB0}"/>
          </ac:spMkLst>
        </pc:spChg>
        <pc:spChg chg="del mod">
          <ac:chgData name="Paul Tinkler" userId="bcebf29c-73c2-433d-80d2-6bad896374bf" providerId="ADAL" clId="{176A25C6-A534-473D-A791-3FA4A1774C73}" dt="2021-06-10T15:59:05.431" v="151" actId="478"/>
          <ac:spMkLst>
            <pc:docMk/>
            <pc:sldMk cId="134114758" sldId="305"/>
            <ac:spMk id="4" creationId="{B91ADC2D-BFAA-3A43-9DB0-7A05024F0341}"/>
          </ac:spMkLst>
        </pc:spChg>
      </pc:sldChg>
      <pc:sldChg chg="delSp modSp mod">
        <pc:chgData name="Paul Tinkler" userId="bcebf29c-73c2-433d-80d2-6bad896374bf" providerId="ADAL" clId="{176A25C6-A534-473D-A791-3FA4A1774C73}" dt="2021-06-10T15:59:09.282" v="152" actId="478"/>
        <pc:sldMkLst>
          <pc:docMk/>
          <pc:sldMk cId="2879443509" sldId="306"/>
        </pc:sldMkLst>
        <pc:spChg chg="mod">
          <ac:chgData name="Paul Tinkler" userId="bcebf29c-73c2-433d-80d2-6bad896374bf" providerId="ADAL" clId="{176A25C6-A534-473D-A791-3FA4A1774C73}" dt="2021-06-09T16:47:21.460" v="36" actId="27636"/>
          <ac:spMkLst>
            <pc:docMk/>
            <pc:sldMk cId="2879443509" sldId="306"/>
            <ac:spMk id="3" creationId="{ED669B98-E887-E248-A397-00CEFB3CDCB0}"/>
          </ac:spMkLst>
        </pc:spChg>
        <pc:spChg chg="del mod">
          <ac:chgData name="Paul Tinkler" userId="bcebf29c-73c2-433d-80d2-6bad896374bf" providerId="ADAL" clId="{176A25C6-A534-473D-A791-3FA4A1774C73}" dt="2021-06-10T15:59:09.282" v="152" actId="478"/>
          <ac:spMkLst>
            <pc:docMk/>
            <pc:sldMk cId="2879443509" sldId="306"/>
            <ac:spMk id="4" creationId="{B91ADC2D-BFAA-3A43-9DB0-7A05024F0341}"/>
          </ac:spMkLst>
        </pc:spChg>
      </pc:sldChg>
      <pc:sldChg chg="delSp modSp mod">
        <pc:chgData name="Paul Tinkler" userId="bcebf29c-73c2-433d-80d2-6bad896374bf" providerId="ADAL" clId="{176A25C6-A534-473D-A791-3FA4A1774C73}" dt="2021-06-10T15:58:55.642" v="148" actId="478"/>
        <pc:sldMkLst>
          <pc:docMk/>
          <pc:sldMk cId="2450446348" sldId="307"/>
        </pc:sldMkLst>
        <pc:spChg chg="del mod">
          <ac:chgData name="Paul Tinkler" userId="bcebf29c-73c2-433d-80d2-6bad896374bf" providerId="ADAL" clId="{176A25C6-A534-473D-A791-3FA4A1774C73}" dt="2021-06-10T15:56:18.111" v="130" actId="478"/>
          <ac:spMkLst>
            <pc:docMk/>
            <pc:sldMk cId="2450446348" sldId="307"/>
            <ac:spMk id="2" creationId="{DAE414F0-E3E1-4598-AB28-6E8F122BD4E5}"/>
          </ac:spMkLst>
        </pc:spChg>
        <pc:spChg chg="del mod">
          <ac:chgData name="Paul Tinkler" userId="bcebf29c-73c2-433d-80d2-6bad896374bf" providerId="ADAL" clId="{176A25C6-A534-473D-A791-3FA4A1774C73}" dt="2021-06-10T15:58:55.642" v="148" actId="478"/>
          <ac:spMkLst>
            <pc:docMk/>
            <pc:sldMk cId="2450446348" sldId="307"/>
            <ac:spMk id="4" creationId="{39BAF188-D416-4851-AB73-EA1CBDE3A7E2}"/>
          </ac:spMkLst>
        </pc:spChg>
        <pc:picChg chg="mod">
          <ac:chgData name="Paul Tinkler" userId="bcebf29c-73c2-433d-80d2-6bad896374bf" providerId="ADAL" clId="{176A25C6-A534-473D-A791-3FA4A1774C73}" dt="2021-06-10T15:56:21.322" v="131" actId="1076"/>
          <ac:picMkLst>
            <pc:docMk/>
            <pc:sldMk cId="2450446348" sldId="307"/>
            <ac:picMk id="5" creationId="{9B88449D-F5F9-4A87-B026-3EA982B3BB63}"/>
          </ac:picMkLst>
        </pc:picChg>
      </pc:sldChg>
      <pc:sldChg chg="add ord">
        <pc:chgData name="Paul Tinkler" userId="bcebf29c-73c2-433d-80d2-6bad896374bf" providerId="ADAL" clId="{176A25C6-A534-473D-A791-3FA4A1774C73}" dt="2021-06-10T16:00:21.322" v="158"/>
        <pc:sldMkLst>
          <pc:docMk/>
          <pc:sldMk cId="2058534929" sldId="3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7977A-5E0D-A84A-8305-7F060A0DA641}" type="datetimeFigureOut">
              <a:rPr lang="en-US" smtClean="0"/>
              <a:t>6/10/2021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931587-4D1C-F143-9FB3-AA623726AD1F}" type="slidenum">
              <a:rPr lang="en-US" smtClean="0"/>
              <a:t>‹#›</a:t>
            </a:fld>
            <a:endParaRPr lang="en-US"/>
          </a:p>
        </p:txBody>
      </p:sp>
    </p:spTree>
    <p:extLst>
      <p:ext uri="{BB962C8B-B14F-4D97-AF65-F5344CB8AC3E}">
        <p14:creationId xmlns:p14="http://schemas.microsoft.com/office/powerpoint/2010/main" val="3088081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vkclv.com/customer-engagement-suite/customer-brand-value/"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vkclv.com/customer-engagement-suit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foldingburritos.com/wp-content/uploads/2015/06/FunctionalityDimension.png" TargetMode="External"/><Relationship Id="rId7" Type="http://schemas.openxmlformats.org/officeDocument/2006/relationships/hyperlink" Target="https://www.six-sigma-material.com/DMAIC.html"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six-sigma-material.com/Define.html" TargetMode="External"/><Relationship Id="rId5" Type="http://schemas.openxmlformats.org/officeDocument/2006/relationships/hyperlink" Target="https://www.six-sigma-material.com/Voice-of-the-Customer.html" TargetMode="External"/><Relationship Id="rId4" Type="http://schemas.openxmlformats.org/officeDocument/2006/relationships/hyperlink" Target="https://foldingburritos.com/kano-model/"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What’s the difference?</a:t>
            </a:r>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Customer loyalty mainly relates to the overall spending power of consumers. It’s about what organisations can offer them in terms of regular prices and money-saving offers. Can be encouraged and improved by maintaining overall low prices and offering regular loyalty discounts, special offers or multi-buy deals. This will convince regular customers that the organisation is still the cheapest merchant on the market. In this way it will prevent them from purchasing their products elsewhere.</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Brand loyalty on the other hand, has very little to do with prices or money and is much easier to maintain once established. Brand loyalty has everything to do with how consumers perceive a brand.  This may be through promotional activities, reputation or previous experiences with the organisation.</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long as product quality and the level of service provided remains the same, brand-loyal customers will feel little need to check out the competition. In that sense, brand loyalty is less risky than customer loyalty and requires little effort to keep. However, brand-loyal customers tend to make fewer purchases, although the profit margins on the products they do buy tend to be a lot bigger</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6</a:t>
            </a:fld>
            <a:endParaRPr lang="en-US"/>
          </a:p>
        </p:txBody>
      </p:sp>
    </p:spTree>
    <p:extLst>
      <p:ext uri="{BB962C8B-B14F-4D97-AF65-F5344CB8AC3E}">
        <p14:creationId xmlns:p14="http://schemas.microsoft.com/office/powerpoint/2010/main" val="1339207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Customer Satisfaction vs. Customer Loyalty</a:t>
            </a:r>
          </a:p>
          <a:p>
            <a:r>
              <a:rPr lang="en-GB" sz="1200" b="0" i="0" kern="1200" dirty="0">
                <a:solidFill>
                  <a:schemeClr val="tx1"/>
                </a:solidFill>
                <a:effectLst/>
                <a:latin typeface="+mn-lt"/>
                <a:ea typeface="+mn-ea"/>
                <a:cs typeface="+mn-cs"/>
              </a:rPr>
              <a:t>One of the biggest mistakes businesses make is that they focus on customer </a:t>
            </a:r>
            <a:r>
              <a:rPr lang="en-GB" sz="1200" b="0" i="1" kern="1200" dirty="0">
                <a:solidFill>
                  <a:schemeClr val="tx1"/>
                </a:solidFill>
                <a:effectLst/>
                <a:latin typeface="+mn-lt"/>
                <a:ea typeface="+mn-ea"/>
                <a:cs typeface="+mn-cs"/>
              </a:rPr>
              <a:t>satisfaction</a:t>
            </a:r>
            <a:r>
              <a:rPr lang="en-GB" sz="1200" b="0" i="0" kern="1200" dirty="0">
                <a:solidFill>
                  <a:schemeClr val="tx1"/>
                </a:solidFill>
                <a:effectLst/>
                <a:latin typeface="+mn-lt"/>
                <a:ea typeface="+mn-ea"/>
                <a:cs typeface="+mn-cs"/>
              </a:rPr>
              <a:t> rather than customer </a:t>
            </a:r>
            <a:r>
              <a:rPr lang="en-GB" sz="1200" b="0" i="1" kern="1200" dirty="0">
                <a:solidFill>
                  <a:schemeClr val="tx1"/>
                </a:solidFill>
                <a:effectLst/>
                <a:latin typeface="+mn-lt"/>
                <a:ea typeface="+mn-ea"/>
                <a:cs typeface="+mn-cs"/>
              </a:rPr>
              <a:t>loyalty</a:t>
            </a:r>
            <a:r>
              <a:rPr lang="en-GB" sz="1200" b="0" i="0" kern="1200" dirty="0">
                <a:solidFill>
                  <a:schemeClr val="tx1"/>
                </a:solidFill>
                <a:effectLst/>
                <a:latin typeface="+mn-lt"/>
                <a:ea typeface="+mn-ea"/>
                <a:cs typeface="+mn-cs"/>
              </a:rPr>
              <a:t>. It's easy to do because most people don't even know the difference between the two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Customer loyalty measures something more than satisfaction -- it measures whether someone is willing to put their name on the line and recommend your product or service to others or if they are willing to stick with your product/service in spite of an occasional poor experience.</a:t>
            </a:r>
          </a:p>
          <a:p>
            <a:r>
              <a:rPr lang="en-GB" sz="1200" b="0" i="0" kern="1200" dirty="0">
                <a:solidFill>
                  <a:schemeClr val="tx1"/>
                </a:solidFill>
                <a:effectLst/>
                <a:latin typeface="+mn-lt"/>
                <a:ea typeface="+mn-ea"/>
                <a:cs typeface="+mn-cs"/>
              </a:rPr>
              <a:t>It's easy for a customer to tell you they're happy with your performance. It's a lot harder to get them to say they'd recommend you to a family member, friend, or colleague, because now his reputation is on the line.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How much more of a product or service they are going to buy (upsells / expansion revenue)</a:t>
            </a:r>
          </a:p>
          <a:p>
            <a:r>
              <a:rPr lang="en-GB" sz="1200" b="1" i="0" kern="1200" dirty="0">
                <a:solidFill>
                  <a:schemeClr val="tx1"/>
                </a:solidFill>
                <a:effectLst/>
                <a:latin typeface="+mn-lt"/>
                <a:ea typeface="+mn-ea"/>
                <a:cs typeface="+mn-cs"/>
              </a:rPr>
              <a:t>How long they'll remain a customer (retention / churn)</a:t>
            </a:r>
          </a:p>
          <a:p>
            <a:r>
              <a:rPr lang="en-GB" sz="1200" b="1" i="0" kern="1200" dirty="0">
                <a:solidFill>
                  <a:schemeClr val="tx1"/>
                </a:solidFill>
                <a:effectLst/>
                <a:latin typeface="+mn-lt"/>
                <a:ea typeface="+mn-ea"/>
                <a:cs typeface="+mn-cs"/>
              </a:rPr>
              <a:t>willingness to recommend or refer a business, friend or colleague (organic growth, lower CAC, higher LTV)</a:t>
            </a:r>
          </a:p>
          <a:p>
            <a:r>
              <a:rPr lang="en-GB" sz="1200" b="1" i="0" kern="1200" dirty="0">
                <a:solidFill>
                  <a:schemeClr val="tx1"/>
                </a:solidFill>
                <a:effectLst/>
                <a:latin typeface="+mn-lt"/>
                <a:ea typeface="+mn-ea"/>
                <a:cs typeface="+mn-cs"/>
              </a:rPr>
              <a:t>Levels of customer support engagement</a:t>
            </a:r>
          </a:p>
          <a:p>
            <a:r>
              <a:rPr lang="en-GB" sz="1200" b="0" i="0" kern="1200" dirty="0">
                <a:solidFill>
                  <a:schemeClr val="tx1"/>
                </a:solidFill>
                <a:effectLst/>
                <a:latin typeface="+mn-lt"/>
                <a:ea typeface="+mn-ea"/>
                <a:cs typeface="+mn-cs"/>
              </a:rPr>
              <a:t>As far as your knowledge of that customer's behaviour is concerned, it stops at knowing his/her level of satisfaction.</a:t>
            </a:r>
          </a:p>
          <a:p>
            <a:r>
              <a:rPr lang="en-GB" sz="1200" b="0" i="0" kern="1200" dirty="0">
                <a:solidFill>
                  <a:schemeClr val="tx1"/>
                </a:solidFill>
                <a:effectLst/>
                <a:latin typeface="+mn-lt"/>
                <a:ea typeface="+mn-ea"/>
                <a:cs typeface="+mn-cs"/>
              </a:rPr>
              <a:t>In a sense, customer satisfaction is a </a:t>
            </a:r>
            <a:r>
              <a:rPr lang="en-GB" sz="1200" b="0" i="1" kern="1200" dirty="0">
                <a:solidFill>
                  <a:schemeClr val="tx1"/>
                </a:solidFill>
                <a:effectLst/>
                <a:latin typeface="+mn-lt"/>
                <a:ea typeface="+mn-ea"/>
                <a:cs typeface="+mn-cs"/>
              </a:rPr>
              <a:t>feel-good</a:t>
            </a:r>
            <a:r>
              <a:rPr lang="en-GB" sz="1200" b="0" i="0" kern="1200" dirty="0">
                <a:solidFill>
                  <a:schemeClr val="tx1"/>
                </a:solidFill>
                <a:effectLst/>
                <a:latin typeface="+mn-lt"/>
                <a:ea typeface="+mn-ea"/>
                <a:cs typeface="+mn-cs"/>
              </a:rPr>
              <a:t> metric. It's easy for a customer to say he's satisfied.</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 you hear a company say that 97% of its customers are satisfied, it's good marketing. But stats like that don't actually correlate to customer behaviour.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 the contrary, a loyal customer wouldn't be so quick to leave at the first sign of a better option. In fact, they would be the one that would come to your defence and likely bring their friend to your side.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say it again but in a different way, if you want to succeed in today's ultra-competitive environment, your company needs to be obsessively focused on customer LOYALTY, not satisfaction. </a:t>
            </a:r>
            <a:r>
              <a:rPr lang="en-GB" sz="1200" b="1" i="0" kern="1200" dirty="0">
                <a:solidFill>
                  <a:schemeClr val="tx1"/>
                </a:solidFill>
                <a:effectLst/>
                <a:latin typeface="+mn-lt"/>
                <a:ea typeface="+mn-ea"/>
                <a:cs typeface="+mn-cs"/>
              </a:rPr>
              <a:t>The difference is paramount.</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7</a:t>
            </a:fld>
            <a:endParaRPr lang="en-US"/>
          </a:p>
        </p:txBody>
      </p:sp>
    </p:spTree>
    <p:extLst>
      <p:ext uri="{BB962C8B-B14F-4D97-AF65-F5344CB8AC3E}">
        <p14:creationId xmlns:p14="http://schemas.microsoft.com/office/powerpoint/2010/main" val="4147939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Using Customer Information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Netflix matches its products with individuals</a:t>
            </a:r>
          </a:p>
          <a:p>
            <a:r>
              <a:rPr lang="en-GB" sz="1200" b="0" i="0" kern="1200" dirty="0">
                <a:solidFill>
                  <a:schemeClr val="tx1"/>
                </a:solidFill>
                <a:effectLst/>
                <a:latin typeface="+mn-lt"/>
                <a:ea typeface="+mn-ea"/>
                <a:cs typeface="+mn-cs"/>
              </a:rPr>
              <a:t>If you ever let a friend or family member use your Netflix account profile to watch movies you’d never consider, you’ll notice the streaming service’s recommendations start to skew a little. That’s because Netflix provides viewing choices based on individual customer data, rather than just focusing on offerings with mass appeal.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the granular data it collects on individual viewing habits is not just driving how it builds and presents its library to viewers. That approach also drives the films and series that Netflix creates, such as its early hit, Orange is the New Black, and more recently, Stranger Things. High-quality, innovative entertainment is getting a chance to shine thanks to data-driven platforms such as Netflix because they’re able to connect content and audiences in ways broadcasters can’t.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Just as an online marketplace customizes what people see based on their browsing and buying history, Netflix is customizing the user experience to meet the needs of each viewer—their satisfaction and their continued subscription is the yardstick for success.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Data isn’t valuable without relationships</a:t>
            </a:r>
          </a:p>
          <a:p>
            <a:r>
              <a:rPr lang="en-GB" sz="1200" b="0" i="0" kern="1200" dirty="0">
                <a:solidFill>
                  <a:schemeClr val="tx1"/>
                </a:solidFill>
                <a:effectLst/>
                <a:latin typeface="+mn-lt"/>
                <a:ea typeface="+mn-ea"/>
                <a:cs typeface="+mn-cs"/>
              </a:rPr>
              <a:t>Gathering heaps of data is ultimately only useful in guiding business decisions if you’re prioritizing customer relationships and making them part of the process. Being interactive with customers and letting them know the contributions are valuable will have positive, cumulative effects that translate into better experiences and drive competitive advantage.</a:t>
            </a:r>
          </a:p>
          <a:p>
            <a:endParaRPr lang="en-US" b="0" dirty="0"/>
          </a:p>
        </p:txBody>
      </p:sp>
      <p:sp>
        <p:nvSpPr>
          <p:cNvPr id="4" name="Slide Number Placeholder 3"/>
          <p:cNvSpPr>
            <a:spLocks noGrp="1"/>
          </p:cNvSpPr>
          <p:nvPr>
            <p:ph type="sldNum" sz="quarter" idx="5"/>
          </p:nvPr>
        </p:nvSpPr>
        <p:spPr/>
        <p:txBody>
          <a:bodyPr/>
          <a:lstStyle/>
          <a:p>
            <a:fld id="{0A931587-4D1C-F143-9FB3-AA623726AD1F}" type="slidenum">
              <a:rPr lang="en-US" smtClean="0"/>
              <a:t>8</a:t>
            </a:fld>
            <a:endParaRPr lang="en-US"/>
          </a:p>
        </p:txBody>
      </p:sp>
    </p:spTree>
    <p:extLst>
      <p:ext uri="{BB962C8B-B14F-4D97-AF65-F5344CB8AC3E}">
        <p14:creationId xmlns:p14="http://schemas.microsoft.com/office/powerpoint/2010/main" val="146959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CBV</a:t>
            </a:r>
            <a:r>
              <a:rPr lang="en-US" dirty="0"/>
              <a:t> - </a:t>
            </a:r>
            <a:r>
              <a:rPr lang="en-GB" sz="1200" b="0" i="0" kern="1200" dirty="0">
                <a:solidFill>
                  <a:schemeClr val="tx1"/>
                </a:solidFill>
                <a:effectLst/>
                <a:latin typeface="+mn-lt"/>
                <a:ea typeface="+mn-ea"/>
                <a:cs typeface="+mn-cs"/>
              </a:rPr>
              <a:t>total value that a customer attaches to a brand over the lifetime of his or her experiences with that brand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(2013)). CBV is a multi-dimensional construct and metric that measures each aspect of brand value: brand knowledge, brand attitude, brand behaviour intention, and brand behaviour. It is not enough to capture a customer’s familiarity with the brand. CBV aims higher, seeking to capture the full range of a customer’s emotional and perceptual experiences with the brand  (</a:t>
            </a:r>
            <a:r>
              <a:rPr lang="en-GB" dirty="0">
                <a:hlinkClick r:id="rId3"/>
              </a:rPr>
              <a:t>https://www.vkclv.com/customer-engagement-suite/customer-brand-value/</a:t>
            </a:r>
            <a:r>
              <a:rPr lang="en-GB" dirty="0"/>
              <a:t>)</a:t>
            </a:r>
          </a:p>
          <a:p>
            <a:endParaRPr lang="en-US" dirty="0"/>
          </a:p>
          <a:p>
            <a:r>
              <a:rPr lang="en-GB" sz="1200" b="1" i="0" kern="1200" dirty="0">
                <a:solidFill>
                  <a:schemeClr val="tx1"/>
                </a:solidFill>
                <a:effectLst/>
                <a:latin typeface="+mn-lt"/>
                <a:ea typeface="+mn-ea"/>
                <a:cs typeface="+mn-cs"/>
              </a:rPr>
              <a:t>CLV</a:t>
            </a:r>
            <a:r>
              <a:rPr lang="en-GB" sz="1200" b="0" i="0" kern="1200" dirty="0">
                <a:solidFill>
                  <a:schemeClr val="tx1"/>
                </a:solidFill>
                <a:effectLst/>
                <a:latin typeface="+mn-lt"/>
                <a:ea typeface="+mn-ea"/>
                <a:cs typeface="+mn-cs"/>
              </a:rPr>
              <a:t> is the total worth to a business of a customer over the whole period of their relationship. It’s an important metric as it costs less to keep an existing customers than it does to acquire new ones, so increasing the value of your existing customers is a great way to drive growth.</a:t>
            </a:r>
          </a:p>
          <a:p>
            <a:r>
              <a:rPr lang="en-GB" sz="1200" b="0" i="0" kern="1200" dirty="0">
                <a:solidFill>
                  <a:schemeClr val="tx1"/>
                </a:solidFill>
                <a:effectLst/>
                <a:latin typeface="+mn-lt"/>
                <a:ea typeface="+mn-ea"/>
                <a:cs typeface="+mn-cs"/>
              </a:rPr>
              <a:t>If the CLV of an average coffee shop customer is £10,000 and it costs more than £10,000 to acquire a new customer (advertising, marketing, offers etc.) the coffee chain could be losing money unless it pares back its acquisition costs.</a:t>
            </a:r>
          </a:p>
          <a:p>
            <a:r>
              <a:rPr lang="en-GB" sz="1200" b="0" i="0" kern="1200" dirty="0">
                <a:solidFill>
                  <a:schemeClr val="tx1"/>
                </a:solidFill>
                <a:effectLst/>
                <a:latin typeface="+mn-lt"/>
                <a:ea typeface="+mn-ea"/>
                <a:cs typeface="+mn-cs"/>
              </a:rPr>
              <a:t>Knowing the CLV helps businesses develop strategies like these to acquire new customers and retaining existing ones while maintaining their profit margins.</a:t>
            </a:r>
          </a:p>
          <a:p>
            <a:endParaRPr lang="en-US" dirty="0"/>
          </a:p>
          <a:p>
            <a:endParaRPr lang="en-US" dirty="0"/>
          </a:p>
          <a:p>
            <a:pPr fontAlgn="base"/>
            <a:r>
              <a:rPr lang="en-GB" sz="1200" b="1" i="0" kern="1200" dirty="0">
                <a:solidFill>
                  <a:schemeClr val="tx1"/>
                </a:solidFill>
                <a:effectLst/>
                <a:latin typeface="+mn-lt"/>
                <a:ea typeface="+mn-ea"/>
                <a:cs typeface="+mn-cs"/>
              </a:rPr>
              <a:t>CRV</a:t>
            </a:r>
            <a:r>
              <a:rPr lang="en-GB" sz="1200" b="0" i="0" kern="1200" dirty="0">
                <a:solidFill>
                  <a:schemeClr val="tx1"/>
                </a:solidFill>
                <a:effectLst/>
                <a:latin typeface="+mn-lt"/>
                <a:ea typeface="+mn-ea"/>
                <a:cs typeface="+mn-cs"/>
              </a:rPr>
              <a:t>: Among the many benefits of fostering high customer satisfaction is the likelihood that the satisfied customers will then attract new customers via positive Word-of-Mouth (WOM) and referrals. Insofar as the profits generated by these new customers can be attributed to the original referring customer, it becomes evident that customers are capable of generating value both directly and indirectly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(2008);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(2013)).</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Compared to CLV, CRV requires a more rigorous, time-intensive methodology, as it must be determined how many referrals a customer will make when directly prompted, usually through some incentive offered by the firm (</a:t>
            </a:r>
            <a:r>
              <a:rPr lang="en-GB" sz="1200" b="1" i="0" kern="1200" dirty="0">
                <a:solidFill>
                  <a:schemeClr val="tx1"/>
                </a:solidFill>
                <a:effectLst/>
                <a:latin typeface="+mn-lt"/>
                <a:ea typeface="+mn-ea"/>
                <a:cs typeface="+mn-cs"/>
              </a:rPr>
              <a:t>Kumar</a:t>
            </a:r>
            <a:r>
              <a:rPr lang="en-GB" sz="1200" b="0" i="0" kern="1200" dirty="0">
                <a:solidFill>
                  <a:schemeClr val="tx1"/>
                </a:solidFill>
                <a:effectLst/>
                <a:latin typeface="+mn-lt"/>
                <a:ea typeface="+mn-ea"/>
                <a:cs typeface="+mn-cs"/>
              </a:rPr>
              <a:t>, Petersen, and Leone, (2007)). Only the referrals made up to a year after the original incentive can be attributed to that incentive. Moreover, it must be determined which of the newly referred customers would have become customers eventually, without the referral (type-one referrals), and which would </a:t>
            </a:r>
            <a:r>
              <a:rPr lang="en-GB" sz="1200" b="0" i="1" kern="1200" dirty="0">
                <a:solidFill>
                  <a:schemeClr val="tx1"/>
                </a:solidFill>
                <a:effectLst/>
                <a:latin typeface="+mn-lt"/>
                <a:ea typeface="+mn-ea"/>
                <a:cs typeface="+mn-cs"/>
              </a:rPr>
              <a:t>not</a:t>
            </a:r>
            <a:r>
              <a:rPr lang="en-GB" sz="1200" b="0" i="0" kern="1200" dirty="0">
                <a:solidFill>
                  <a:schemeClr val="tx1"/>
                </a:solidFill>
                <a:effectLst/>
                <a:latin typeface="+mn-lt"/>
                <a:ea typeface="+mn-ea"/>
                <a:cs typeface="+mn-cs"/>
              </a:rPr>
              <a:t> have become customers without the referral (type-two referrals). The respective values of these two groups of referred customers are added together to arrive at CRV.</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CRV</a:t>
            </a:r>
            <a:r>
              <a:rPr lang="en-GB" sz="1200" b="0" i="0" kern="1200" dirty="0">
                <a:solidFill>
                  <a:schemeClr val="tx1"/>
                </a:solidFill>
                <a:effectLst/>
                <a:latin typeface="+mn-lt"/>
                <a:ea typeface="+mn-ea"/>
                <a:cs typeface="+mn-cs"/>
              </a:rPr>
              <a:t> helps determine which customers should be targeted for WOM and referral campaigns. Many firms go the easy route, relying on the CLV metric to make such determinations. But CRV and CLV are not interchangeable – customers who rate highly on one are not likely to rank highly on the other. Firms that compute CRV will launch more successful referral campaigns and, therefore, make better investments in their customers. But this is not to diminish the importance of CLV. Firms that compute both values will have greater leverage in targeting the right campaigns to the right customers.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CIV</a:t>
            </a:r>
            <a:r>
              <a:rPr lang="en-GB" sz="1200" b="0" i="0" kern="1200" dirty="0">
                <a:solidFill>
                  <a:schemeClr val="tx1"/>
                </a:solidFill>
                <a:effectLst/>
                <a:latin typeface="+mn-lt"/>
                <a:ea typeface="+mn-ea"/>
                <a:cs typeface="+mn-cs"/>
              </a:rPr>
              <a:t>: Consumers engage in a range of online activities, including product discovery and recommendation, organizing and participating in discussions, and information sharing. To make sense of all these social media activities, it would be helpful to group them into five broad criteria:</a:t>
            </a:r>
          </a:p>
          <a:p>
            <a:pPr fontAlgn="base"/>
            <a:r>
              <a:rPr lang="en-GB" sz="1200" b="0" i="0" kern="1200" dirty="0">
                <a:solidFill>
                  <a:schemeClr val="tx1"/>
                </a:solidFill>
                <a:effectLst/>
                <a:latin typeface="+mn-lt"/>
                <a:ea typeface="+mn-ea"/>
                <a:cs typeface="+mn-cs"/>
              </a:rPr>
              <a:t> Online Interaction,</a:t>
            </a:r>
          </a:p>
          <a:p>
            <a:pPr fontAlgn="base"/>
            <a:r>
              <a:rPr lang="en-GB" sz="1200" b="0" i="0" kern="1200" dirty="0">
                <a:solidFill>
                  <a:schemeClr val="tx1"/>
                </a:solidFill>
                <a:effectLst/>
                <a:latin typeface="+mn-lt"/>
                <a:ea typeface="+mn-ea"/>
                <a:cs typeface="+mn-cs"/>
              </a:rPr>
              <a:t>Collaboration, </a:t>
            </a:r>
          </a:p>
          <a:p>
            <a:pPr fontAlgn="base"/>
            <a:r>
              <a:rPr lang="en-GB" sz="1200" b="0" i="0" kern="1200" dirty="0">
                <a:solidFill>
                  <a:schemeClr val="tx1"/>
                </a:solidFill>
                <a:effectLst/>
                <a:latin typeface="+mn-lt"/>
                <a:ea typeface="+mn-ea"/>
                <a:cs typeface="+mn-cs"/>
              </a:rPr>
              <a:t>Multimedia, </a:t>
            </a:r>
          </a:p>
          <a:p>
            <a:pPr fontAlgn="base"/>
            <a:r>
              <a:rPr lang="en-GB" sz="1200" b="0" i="0" kern="1200" dirty="0">
                <a:solidFill>
                  <a:schemeClr val="tx1"/>
                </a:solidFill>
                <a:effectLst/>
                <a:latin typeface="+mn-lt"/>
                <a:ea typeface="+mn-ea"/>
                <a:cs typeface="+mn-cs"/>
              </a:rPr>
              <a:t>Entertainment, and Reviews.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Of course, the ones listed here are only the popular functions of social media portals. Many niche social media applications and portals exist that are popular among the respective user communities.</a:t>
            </a:r>
          </a:p>
          <a:p>
            <a:endParaRPr lang="en-US" dirty="0"/>
          </a:p>
          <a:p>
            <a:pPr fontAlgn="base"/>
            <a:r>
              <a:rPr lang="en-GB" sz="1200" b="0" i="0" kern="1200" dirty="0">
                <a:solidFill>
                  <a:schemeClr val="tx1"/>
                </a:solidFill>
                <a:effectLst/>
                <a:latin typeface="+mn-lt"/>
                <a:ea typeface="+mn-ea"/>
                <a:cs typeface="+mn-cs"/>
              </a:rPr>
              <a:t>The most important component of CIV is the Customer Influence Effect (CIE), which gauges the spread of a message communicated via WOM. The CIE of any given user in a network of WOM influence refers to that user’s proportional share of the total influence. Unlike Customer Referral Value (CRV), CIV exhibits high correlation with CLV. CRV and CIV may seem similar, gauging indirect value arising from an existing customer’s communications with others, but they are markedly different. Perhaps most importantly, CIV does not depend on any sort of incentive offered by the firm.</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Customer Knowledge Value (CKV) </a:t>
            </a:r>
            <a:r>
              <a:rPr lang="en-GB" sz="1200" b="0" i="0" kern="1200" dirty="0">
                <a:solidFill>
                  <a:schemeClr val="tx1"/>
                </a:solidFill>
                <a:effectLst/>
                <a:latin typeface="+mn-lt"/>
                <a:ea typeface="+mn-ea"/>
                <a:cs typeface="+mn-cs"/>
              </a:rPr>
              <a:t>is an indirect measure of a customer’s monetary contribution to a firm. CKV is not concerned with a customer’s interactions with existing or prospective customers. Rather, CKV concerns a customer’s interactions with the firm itself, specifically those interactions which involve a transfer of knowledge the former to the latter. CKV, in effect, aims to measure the value accrued from any improvements within a firm that are attributable to the ideas or suggestions provided by a given customer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dirty="0">
                <a:hlinkClick r:id="rId4"/>
              </a:rPr>
              <a:t>https://www.vkclv.com/customer-engagement-suite/</a:t>
            </a:r>
            <a:endParaRPr lang="en-GB" sz="1200" b="0" i="0" kern="1200" dirty="0">
              <a:solidFill>
                <a:schemeClr val="tx1"/>
              </a:solidFill>
              <a:effectLst/>
              <a:latin typeface="+mn-lt"/>
              <a:ea typeface="+mn-ea"/>
              <a:cs typeface="+mn-cs"/>
            </a:endParaRP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11</a:t>
            </a:fld>
            <a:endParaRPr lang="en-US"/>
          </a:p>
        </p:txBody>
      </p:sp>
    </p:spTree>
    <p:extLst>
      <p:ext uri="{BB962C8B-B14F-4D97-AF65-F5344CB8AC3E}">
        <p14:creationId xmlns:p14="http://schemas.microsoft.com/office/powerpoint/2010/main" val="3176175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Customer contribution to firm profitability occurs in two ways: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directly - through their purchases,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indirectly - through their non-purchase reactions, i.e., by making referrals to potential customers, by influencing current and potential customers in their network, or by using their own experiences to provide review/feedback for improvements.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Identifying the right set of customers who create value for the firm can be useful in trying to maximize profits. In this regard, the Customer Engagement Value (CEV) framework can be used to identify and evaluate the right customer, who is successfully engaged with the firm, and who generates value and positively contributes to the profits of the firm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By consolidating all customer data into a single centralized system and using that system across the organization, companies can gain valuable insights into what customers need, want and value most.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Further, firms can identify important trends and patterns in the data that contribute to the success of the business. As a result, the total value from a customer’s engagement could evolve from the measurement of CLV, CBV, CRV, CIV and CKV of that customer. This ensemble of metrics helps firms assess the degree (in value terms) to which a customer directly or indirectly impacts a firm or its product, with the goal of increasing the profitability of the firm.</a:t>
            </a:r>
          </a:p>
          <a:p>
            <a:pPr marL="228600" indent="-228600">
              <a:buAutoNum type="alphaLcParenBoth"/>
            </a:pPr>
            <a:endParaRPr lang="en-GB" sz="1200" b="0" i="0" kern="1200" dirty="0">
              <a:solidFill>
                <a:schemeClr val="tx1"/>
              </a:solidFill>
              <a:effectLst/>
              <a:latin typeface="+mn-lt"/>
              <a:ea typeface="+mn-ea"/>
              <a:cs typeface="+mn-cs"/>
            </a:endParaRPr>
          </a:p>
          <a:p>
            <a:pPr marL="228600" indent="-228600">
              <a:buAutoNum type="alphaLcParenBoth"/>
            </a:pPr>
            <a:endParaRPr lang="en-GB" sz="1200" b="0" i="0" kern="1200" dirty="0">
              <a:solidFill>
                <a:schemeClr val="tx1"/>
              </a:solidFill>
              <a:effectLst/>
              <a:latin typeface="+mn-lt"/>
              <a:ea typeface="+mn-ea"/>
              <a:cs typeface="+mn-cs"/>
            </a:endParaRPr>
          </a:p>
          <a:p>
            <a:pPr marL="228600" indent="-228600">
              <a:buAutoNum type="alphaLcParenBoth"/>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12</a:t>
            </a:fld>
            <a:endParaRPr lang="en-US"/>
          </a:p>
        </p:txBody>
      </p:sp>
    </p:spTree>
    <p:extLst>
      <p:ext uri="{BB962C8B-B14F-4D97-AF65-F5344CB8AC3E}">
        <p14:creationId xmlns:p14="http://schemas.microsoft.com/office/powerpoint/2010/main" val="1263201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Satisfaction vs Functionality</a:t>
            </a:r>
          </a:p>
          <a:p>
            <a:r>
              <a:rPr lang="en-GB" sz="1200" b="0" i="0" kern="1200" dirty="0">
                <a:solidFill>
                  <a:schemeClr val="tx1"/>
                </a:solidFill>
                <a:effectLst/>
                <a:latin typeface="+mn-lt"/>
                <a:ea typeface="+mn-ea"/>
                <a:cs typeface="+mn-cs"/>
              </a:rPr>
              <a:t>It all starts with our goal: </a:t>
            </a:r>
            <a:r>
              <a:rPr lang="en-GB" sz="1200" b="1" i="0" kern="1200" dirty="0">
                <a:solidFill>
                  <a:schemeClr val="tx1"/>
                </a:solidFill>
                <a:effectLst/>
                <a:latin typeface="+mn-lt"/>
                <a:ea typeface="+mn-ea"/>
                <a:cs typeface="+mn-cs"/>
              </a:rPr>
              <a:t>Satisfaction</a:t>
            </a:r>
            <a:r>
              <a:rPr lang="en-GB" sz="1200" b="0" i="0" kern="1200" dirty="0">
                <a:solidFill>
                  <a:schemeClr val="tx1"/>
                </a:solidFill>
                <a:effectLst/>
                <a:latin typeface="+mn-lt"/>
                <a:ea typeface="+mn-ea"/>
                <a:cs typeface="+mn-cs"/>
              </a:rPr>
              <a:t>. Kano proposes a dimension that goes from total satisfaction (also called </a:t>
            </a:r>
            <a:r>
              <a:rPr lang="en-GB" sz="1200" b="0" i="1" kern="1200" dirty="0">
                <a:solidFill>
                  <a:schemeClr val="tx1"/>
                </a:solidFill>
                <a:effectLst/>
                <a:latin typeface="+mn-lt"/>
                <a:ea typeface="+mn-ea"/>
                <a:cs typeface="+mn-cs"/>
              </a:rPr>
              <a:t>Delight</a:t>
            </a:r>
            <a:r>
              <a:rPr lang="en-GB" sz="1200" b="0" i="0" kern="1200" dirty="0">
                <a:solidFill>
                  <a:schemeClr val="tx1"/>
                </a:solidFill>
                <a:effectLst/>
                <a:latin typeface="+mn-lt"/>
                <a:ea typeface="+mn-ea"/>
                <a:cs typeface="+mn-cs"/>
              </a:rPr>
              <a:t> and </a:t>
            </a:r>
            <a:r>
              <a:rPr lang="en-GB" sz="1200" b="0" i="1" kern="1200" dirty="0">
                <a:solidFill>
                  <a:schemeClr val="tx1"/>
                </a:solidFill>
                <a:effectLst/>
                <a:latin typeface="+mn-lt"/>
                <a:ea typeface="+mn-ea"/>
                <a:cs typeface="+mn-cs"/>
              </a:rPr>
              <a:t>Excitement</a:t>
            </a:r>
            <a:r>
              <a:rPr lang="en-GB" sz="1200" b="0" i="0" kern="1200" dirty="0">
                <a:solidFill>
                  <a:schemeClr val="tx1"/>
                </a:solidFill>
                <a:effectLst/>
                <a:latin typeface="+mn-lt"/>
                <a:ea typeface="+mn-ea"/>
                <a:cs typeface="+mn-cs"/>
              </a:rPr>
              <a:t>) to total dissatisfaction (or </a:t>
            </a:r>
            <a:r>
              <a:rPr lang="en-GB" sz="1200" b="0" i="1" kern="1200" dirty="0">
                <a:solidFill>
                  <a:schemeClr val="tx1"/>
                </a:solidFill>
                <a:effectLst/>
                <a:latin typeface="+mn-lt"/>
                <a:ea typeface="+mn-ea"/>
                <a:cs typeface="+mn-cs"/>
              </a:rPr>
              <a:t>Frustration</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 the image above, the dimension is annotated with different satisfaction levels. It’s important to note that this is not (always) a linear scale, as we’ll see in a second.</a:t>
            </a:r>
          </a:p>
          <a:p>
            <a:r>
              <a:rPr lang="en-GB" sz="1200" b="0" i="0" kern="1200" dirty="0">
                <a:solidFill>
                  <a:schemeClr val="tx1"/>
                </a:solidFill>
                <a:effectLst/>
                <a:latin typeface="+mn-lt"/>
                <a:ea typeface="+mn-ea"/>
                <a:cs typeface="+mn-cs"/>
              </a:rPr>
              <a:t>You might think that you’d always want to be at the top of that scale, right? Well, it’s not possible.</a:t>
            </a:r>
          </a:p>
          <a:p>
            <a:r>
              <a:rPr lang="en-GB" sz="1200" b="0" i="0" kern="1200" dirty="0">
                <a:solidFill>
                  <a:schemeClr val="tx1"/>
                </a:solidFill>
                <a:effectLst/>
                <a:latin typeface="+mn-lt"/>
                <a:ea typeface="+mn-ea"/>
                <a:cs typeface="+mn-cs"/>
              </a:rPr>
              <a:t>That’s where the </a:t>
            </a:r>
            <a:r>
              <a:rPr lang="en-GB" sz="1200" b="1" i="0" kern="1200" dirty="0">
                <a:solidFill>
                  <a:schemeClr val="tx1"/>
                </a:solidFill>
                <a:effectLst/>
                <a:latin typeface="+mn-lt"/>
                <a:ea typeface="+mn-ea"/>
                <a:cs typeface="+mn-cs"/>
              </a:rPr>
              <a:t>Functionality</a:t>
            </a:r>
            <a:r>
              <a:rPr lang="en-GB" sz="1200" b="0" i="0" kern="1200" dirty="0">
                <a:solidFill>
                  <a:schemeClr val="tx1"/>
                </a:solidFill>
                <a:effectLst/>
                <a:latin typeface="+mn-lt"/>
                <a:ea typeface="+mn-ea"/>
                <a:cs typeface="+mn-cs"/>
              </a:rPr>
              <a:t> comes in. Also called </a:t>
            </a:r>
            <a:r>
              <a:rPr lang="en-GB" sz="1200" b="0" i="1" kern="1200" dirty="0">
                <a:solidFill>
                  <a:schemeClr val="tx1"/>
                </a:solidFill>
                <a:effectLst/>
                <a:latin typeface="+mn-lt"/>
                <a:ea typeface="+mn-ea"/>
                <a:cs typeface="+mn-cs"/>
              </a:rPr>
              <a:t>Investment</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Sophistication</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Implementation</a:t>
            </a:r>
            <a:r>
              <a:rPr lang="en-GB" sz="1200" b="0" i="0" kern="1200" dirty="0">
                <a:solidFill>
                  <a:schemeClr val="tx1"/>
                </a:solidFill>
                <a:effectLst/>
                <a:latin typeface="+mn-lt"/>
                <a:ea typeface="+mn-ea"/>
                <a:cs typeface="+mn-cs"/>
              </a:rPr>
              <a:t>, it represents how much of a given feature the customer gets, how well we’ve implemented it, or how much we’ve invested in its development.</a:t>
            </a:r>
          </a:p>
          <a:p>
            <a:br>
              <a:rPr lang="en-GB" sz="1200" u="none" strike="noStrike" kern="1200" dirty="0">
                <a:solidFill>
                  <a:schemeClr val="tx1"/>
                </a:solidFill>
                <a:effectLst/>
                <a:latin typeface="+mn-lt"/>
                <a:ea typeface="+mn-ea"/>
                <a:cs typeface="+mn-cs"/>
                <a:hlinkClick r:id="rId3"/>
              </a:rPr>
            </a:br>
            <a:r>
              <a:rPr lang="en-GB" sz="1200" b="1" i="0" kern="1200" dirty="0">
                <a:solidFill>
                  <a:schemeClr val="tx1"/>
                </a:solidFill>
                <a:effectLst/>
                <a:latin typeface="+mn-lt"/>
                <a:ea typeface="+mn-ea"/>
                <a:cs typeface="+mn-cs"/>
              </a:rPr>
              <a:t>The Four Categories of Features</a:t>
            </a:r>
          </a:p>
          <a:p>
            <a:r>
              <a:rPr lang="en-GB" sz="1200" b="0" i="0" kern="1200" dirty="0">
                <a:solidFill>
                  <a:schemeClr val="tx1"/>
                </a:solidFill>
                <a:effectLst/>
                <a:latin typeface="+mn-lt"/>
                <a:ea typeface="+mn-ea"/>
                <a:cs typeface="+mn-cs"/>
              </a:rPr>
              <a:t>Kano classifies features into four categories, depending on how customers react to the provided level of Functionality.</a:t>
            </a:r>
          </a:p>
          <a:p>
            <a:r>
              <a:rPr lang="en-GB" sz="1200" b="1" i="0" kern="1200" dirty="0">
                <a:solidFill>
                  <a:schemeClr val="tx1"/>
                </a:solidFill>
                <a:effectLst/>
                <a:latin typeface="+mn-lt"/>
                <a:ea typeface="+mn-ea"/>
                <a:cs typeface="+mn-cs"/>
              </a:rPr>
              <a:t>Performance</a:t>
            </a:r>
          </a:p>
          <a:p>
            <a:r>
              <a:rPr lang="en-GB" sz="1200" b="0" i="0" kern="1200" dirty="0">
                <a:solidFill>
                  <a:schemeClr val="tx1"/>
                </a:solidFill>
                <a:effectLst/>
                <a:latin typeface="+mn-lt"/>
                <a:ea typeface="+mn-ea"/>
                <a:cs typeface="+mn-cs"/>
              </a:rPr>
              <a:t>Some product features behave as what we might intuitively think that Satisfaction works: the more we provide, the more satisfied our customers become. Because of this proportional relation between Functionality and Satisfaction, these features are usually called </a:t>
            </a:r>
            <a:r>
              <a:rPr lang="en-GB" sz="1200" b="0" i="1" kern="1200" dirty="0">
                <a:solidFill>
                  <a:schemeClr val="tx1"/>
                </a:solidFill>
                <a:effectLst/>
                <a:latin typeface="+mn-lt"/>
                <a:ea typeface="+mn-ea"/>
                <a:cs typeface="+mn-cs"/>
              </a:rPr>
              <a:t>Linear</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Performance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One-Dimensional</a:t>
            </a:r>
            <a:r>
              <a:rPr lang="en-GB" sz="1200" b="0" i="0" kern="1200" dirty="0">
                <a:solidFill>
                  <a:schemeClr val="tx1"/>
                </a:solidFill>
                <a:effectLst/>
                <a:latin typeface="+mn-lt"/>
                <a:ea typeface="+mn-ea"/>
                <a:cs typeface="+mn-cs"/>
              </a:rPr>
              <a:t> attributes in the Kano literature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you’re buying a car, its gas mileage is usually a Performance attribute. Other examples might be your internet connection speed; laptop battery life; or the storage space in your Dropbox account. The more you have of each of those, the greater your satisfaction.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Going back to the graphic representation for the model, we see the dynamics of customers’ reaction to this kind of feature. Every increase in functionality leads to increased satisfaction. It’s also important to keep in mind that the more functionality we add, the bigger the investment we have to make there (e.g. the team to build it, the required resources, etc.)</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Must-be</a:t>
            </a:r>
          </a:p>
          <a:p>
            <a:r>
              <a:rPr lang="en-GB" sz="1200" b="0" i="0" kern="1200" dirty="0">
                <a:solidFill>
                  <a:schemeClr val="tx1"/>
                </a:solidFill>
                <a:effectLst/>
                <a:latin typeface="+mn-lt"/>
                <a:ea typeface="+mn-ea"/>
                <a:cs typeface="+mn-cs"/>
              </a:rPr>
              <a:t>Other product features are simply </a:t>
            </a:r>
            <a:r>
              <a:rPr lang="en-GB" sz="1200" b="1" i="0" kern="1200" dirty="0">
                <a:solidFill>
                  <a:schemeClr val="tx1"/>
                </a:solidFill>
                <a:effectLst/>
                <a:latin typeface="+mn-lt"/>
                <a:ea typeface="+mn-ea"/>
                <a:cs typeface="+mn-cs"/>
              </a:rPr>
              <a:t>expected</a:t>
            </a:r>
            <a:r>
              <a:rPr lang="en-GB" sz="1200" b="0" i="0" kern="1200" dirty="0">
                <a:solidFill>
                  <a:schemeClr val="tx1"/>
                </a:solidFill>
                <a:effectLst/>
                <a:latin typeface="+mn-lt"/>
                <a:ea typeface="+mn-ea"/>
                <a:cs typeface="+mn-cs"/>
              </a:rPr>
              <a:t> by customers. If the product doesn’t have them, it will be considered to be incomplete or just plain bad. This type of features is usually called </a:t>
            </a:r>
            <a:r>
              <a:rPr lang="en-GB" sz="1200" b="0" i="1" kern="1200" dirty="0">
                <a:solidFill>
                  <a:schemeClr val="tx1"/>
                </a:solidFill>
                <a:effectLst/>
                <a:latin typeface="+mn-lt"/>
                <a:ea typeface="+mn-ea"/>
                <a:cs typeface="+mn-cs"/>
              </a:rPr>
              <a:t>Must-be or </a:t>
            </a:r>
            <a:r>
              <a:rPr lang="en-GB" sz="1200" b="0" i="0" kern="1200" dirty="0">
                <a:solidFill>
                  <a:schemeClr val="tx1"/>
                </a:solidFill>
                <a:effectLst/>
                <a:latin typeface="+mn-lt"/>
                <a:ea typeface="+mn-ea"/>
                <a:cs typeface="+mn-cs"/>
              </a:rPr>
              <a:t>Basic Expectations</a:t>
            </a:r>
            <a:r>
              <a:rPr lang="en-GB" sz="1200" b="0" i="1" kern="1200" dirty="0">
                <a:solidFill>
                  <a:schemeClr val="tx1"/>
                </a:solidFill>
                <a:effectLst/>
                <a:latin typeface="+mn-lt"/>
                <a:ea typeface="+mn-ea"/>
                <a:cs typeface="+mn-cs"/>
              </a:rPr>
              <a:t>.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Here’s the deal with these features: we need to have them, but that won’t make our customers more satisfied. </a:t>
            </a:r>
            <a:r>
              <a:rPr lang="en-GB" sz="1200" b="1" i="0" kern="1200" dirty="0">
                <a:solidFill>
                  <a:schemeClr val="tx1"/>
                </a:solidFill>
                <a:effectLst/>
                <a:latin typeface="+mn-lt"/>
                <a:ea typeface="+mn-ea"/>
                <a:cs typeface="+mn-cs"/>
              </a:rPr>
              <a:t>They just won’t be dissatisfied</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We expect our phones to be able to make calls. Our hotel room should have running water and a bed. The car should have brakes. Having any of these won’t make us happy, but lacking them will definitely make us angry towards the product or service.</a:t>
            </a:r>
          </a:p>
          <a:p>
            <a:r>
              <a:rPr lang="en-GB" sz="1200" b="0" i="0" kern="1200" dirty="0">
                <a:solidFill>
                  <a:schemeClr val="tx1"/>
                </a:solidFill>
                <a:effectLst/>
                <a:latin typeface="+mn-lt"/>
                <a:ea typeface="+mn-ea"/>
                <a:cs typeface="+mn-cs"/>
              </a:rPr>
              <a:t>Notice how the satisfaction curve behaves. Even the slightest bit of investment goes a long way in increasing satisfaction. But also notice how satisfaction never even reaches the positive side of the dimension. No matter what we invest in the feature, we won’t ever make our customers more satisfied with the product. The good news is that once a basic level of expectations is reached, you don’t have to keep investing in it.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Attractive</a:t>
            </a:r>
          </a:p>
          <a:p>
            <a:r>
              <a:rPr lang="en-GB" sz="1200" b="0" i="0" kern="1200" dirty="0">
                <a:solidFill>
                  <a:schemeClr val="tx1"/>
                </a:solidFill>
                <a:effectLst/>
                <a:latin typeface="+mn-lt"/>
                <a:ea typeface="+mn-ea"/>
                <a:cs typeface="+mn-cs"/>
              </a:rPr>
              <a:t>There are unexpected features which, when presented, cause a positive reaction. These are usually called </a:t>
            </a:r>
            <a:r>
              <a:rPr lang="en-GB" sz="1200" b="0" i="1" kern="1200" dirty="0">
                <a:solidFill>
                  <a:schemeClr val="tx1"/>
                </a:solidFill>
                <a:effectLst/>
                <a:latin typeface="+mn-lt"/>
                <a:ea typeface="+mn-ea"/>
                <a:cs typeface="+mn-cs"/>
              </a:rPr>
              <a:t>Attractive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Exciters</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Delighters</a:t>
            </a:r>
            <a:r>
              <a:rPr lang="en-GB" sz="1200" b="0" i="0" kern="1200" dirty="0">
                <a:solidFill>
                  <a:schemeClr val="tx1"/>
                </a:solidFill>
                <a:effectLst/>
                <a:latin typeface="+mn-lt"/>
                <a:ea typeface="+mn-ea"/>
                <a:cs typeface="+mn-cs"/>
              </a:rPr>
              <a:t>. I tend to prefer the term </a:t>
            </a:r>
            <a:r>
              <a:rPr lang="en-GB" sz="1200" b="0" i="1" kern="1200" dirty="0">
                <a:solidFill>
                  <a:schemeClr val="tx1"/>
                </a:solidFill>
                <a:effectLst/>
                <a:latin typeface="+mn-lt"/>
                <a:ea typeface="+mn-ea"/>
                <a:cs typeface="+mn-cs"/>
              </a:rPr>
              <a:t>Attractive</a:t>
            </a:r>
            <a:r>
              <a:rPr lang="en-GB" sz="1200" b="0" i="0" kern="1200" dirty="0">
                <a:solidFill>
                  <a:schemeClr val="tx1"/>
                </a:solidFill>
                <a:effectLst/>
                <a:latin typeface="+mn-lt"/>
                <a:ea typeface="+mn-ea"/>
                <a:cs typeface="+mn-cs"/>
              </a:rPr>
              <a:t>, because it conveys the notion that we’re talking about a scale. We can have reactions ranging from mild attractiveness to absolute delight, and still have everything fit under the “Attractive” name.</a:t>
            </a:r>
          </a:p>
          <a:p>
            <a:r>
              <a:rPr lang="en-GB" sz="1200" b="0" i="0" kern="1200" dirty="0">
                <a:solidFill>
                  <a:schemeClr val="tx1"/>
                </a:solidFill>
                <a:effectLst/>
                <a:latin typeface="+mn-lt"/>
                <a:ea typeface="+mn-ea"/>
                <a:cs typeface="+mn-cs"/>
              </a:rPr>
              <a:t>The first time we used an iPhone, we were not expecting such a fluid touchscreen interface. </a:t>
            </a:r>
          </a:p>
          <a:p>
            <a:r>
              <a:rPr lang="en-GB" sz="1200" b="0" i="0" kern="1200" dirty="0">
                <a:solidFill>
                  <a:schemeClr val="tx1"/>
                </a:solidFill>
                <a:effectLst/>
                <a:latin typeface="+mn-lt"/>
                <a:ea typeface="+mn-ea"/>
                <a:cs typeface="+mn-cs"/>
              </a:rPr>
              <a:t>Just remember that our brains don’t have to </a:t>
            </a:r>
            <a:r>
              <a:rPr lang="en-GB" sz="1200" b="0" i="1" kern="1200" dirty="0">
                <a:solidFill>
                  <a:schemeClr val="tx1"/>
                </a:solidFill>
                <a:effectLst/>
                <a:latin typeface="+mn-lt"/>
                <a:ea typeface="+mn-ea"/>
                <a:cs typeface="+mn-cs"/>
              </a:rPr>
              <a:t>explode</a:t>
            </a:r>
            <a:r>
              <a:rPr lang="en-GB" sz="1200" b="0" i="0" kern="1200" dirty="0">
                <a:solidFill>
                  <a:schemeClr val="tx1"/>
                </a:solidFill>
                <a:effectLst/>
                <a:latin typeface="+mn-lt"/>
                <a:ea typeface="+mn-ea"/>
                <a:cs typeface="+mn-cs"/>
              </a:rPr>
              <a:t> for something to fall under this category. It might be anything that makes you go: </a:t>
            </a:r>
            <a:r>
              <a:rPr lang="en-GB" sz="1200" b="0" i="1" kern="1200" dirty="0">
                <a:solidFill>
                  <a:schemeClr val="tx1"/>
                </a:solidFill>
                <a:effectLst/>
                <a:latin typeface="+mn-lt"/>
                <a:ea typeface="+mn-ea"/>
                <a:cs typeface="+mn-cs"/>
              </a:rPr>
              <a:t>“Hey, that’s nice!”.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is best explained graphically. Look how even some level of Functionality leads to increased Satisfaction, and how quickly it rises. This fact is key to keep a check on the investment we make on a given feature. Beyond a certain point, we’re just over-killing it.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Indifferent</a:t>
            </a:r>
          </a:p>
          <a:p>
            <a:r>
              <a:rPr lang="en-GB" sz="1200" b="0" i="0" kern="1200" dirty="0">
                <a:solidFill>
                  <a:schemeClr val="tx1"/>
                </a:solidFill>
                <a:effectLst/>
                <a:latin typeface="+mn-lt"/>
                <a:ea typeface="+mn-ea"/>
                <a:cs typeface="+mn-cs"/>
              </a:rPr>
              <a:t>Naturally, there are also features towards which we feel </a:t>
            </a:r>
            <a:r>
              <a:rPr lang="en-GB" sz="1200" b="1" i="0" kern="1200" dirty="0">
                <a:solidFill>
                  <a:schemeClr val="tx1"/>
                </a:solidFill>
                <a:effectLst/>
                <a:latin typeface="+mn-lt"/>
                <a:ea typeface="+mn-ea"/>
                <a:cs typeface="+mn-cs"/>
              </a:rPr>
              <a:t>indifferent</a:t>
            </a:r>
            <a:r>
              <a:rPr lang="en-GB" sz="1200" b="0" i="0" kern="1200" dirty="0">
                <a:solidFill>
                  <a:schemeClr val="tx1"/>
                </a:solidFill>
                <a:effectLst/>
                <a:latin typeface="+mn-lt"/>
                <a:ea typeface="+mn-ea"/>
                <a:cs typeface="+mn-cs"/>
              </a:rPr>
              <a:t>. Those which their presence (or absence) doesn’t make a real difference in our reaction to the product.</a:t>
            </a:r>
          </a:p>
          <a:p>
            <a:r>
              <a:rPr lang="en-GB" sz="1200" b="0" i="0" kern="1200" dirty="0">
                <a:solidFill>
                  <a:schemeClr val="tx1"/>
                </a:solidFill>
                <a:effectLst/>
                <a:latin typeface="+mn-lt"/>
                <a:ea typeface="+mn-ea"/>
                <a:cs typeface="+mn-cs"/>
              </a:rPr>
              <a:t>These features fall along the middle of the Satisfaction dimension (where the horizontal axis intersects it.) That means it doesn’t matter how much effort we put into them, users won’t really care. This is another way of saying we should really </a:t>
            </a:r>
            <a:r>
              <a:rPr lang="en-GB" sz="1200" b="1" i="0" kern="1200" dirty="0">
                <a:solidFill>
                  <a:schemeClr val="tx1"/>
                </a:solidFill>
                <a:effectLst/>
                <a:latin typeface="+mn-lt"/>
                <a:ea typeface="+mn-ea"/>
                <a:cs typeface="+mn-cs"/>
              </a:rPr>
              <a:t>avoid working on these because they’re essentially money sinks</a:t>
            </a:r>
            <a:r>
              <a:rPr lang="en-GB" sz="1200" b="0" i="0" kern="1200" dirty="0">
                <a:solidFill>
                  <a:schemeClr val="tx1"/>
                </a:solidFill>
                <a:effectLst/>
                <a:latin typeface="+mn-lt"/>
                <a:ea typeface="+mn-ea"/>
                <a:cs typeface="+mn-cs"/>
              </a:rPr>
              <a: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The Natural Decay of Delight</a:t>
            </a:r>
          </a:p>
          <a:p>
            <a:r>
              <a:rPr lang="en-GB" sz="1200" b="0" i="0" kern="1200" dirty="0">
                <a:solidFill>
                  <a:schemeClr val="tx1"/>
                </a:solidFill>
                <a:effectLst/>
                <a:latin typeface="+mn-lt"/>
                <a:ea typeface="+mn-ea"/>
                <a:cs typeface="+mn-cs"/>
              </a:rPr>
              <a:t>Now that we have a complete picture of all the Kano categories of features, it’s important to take note of a fundamental fact: they are not static — they change over time.</a:t>
            </a:r>
          </a:p>
          <a:p>
            <a:r>
              <a:rPr lang="en-GB" sz="1200" b="0" i="0" kern="1200" dirty="0">
                <a:solidFill>
                  <a:schemeClr val="tx1"/>
                </a:solidFill>
                <a:effectLst/>
                <a:latin typeface="+mn-lt"/>
                <a:ea typeface="+mn-ea"/>
                <a:cs typeface="+mn-cs"/>
              </a:rPr>
              <a:t>What our customers feel about some product attribute now is not what they’ll feel in the future. Attractive features turn into Performance and Must-be features as time goes by.</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Consider the iPhone example again; the sort of fluid touchscreen interaction that wowed us in 2007 by now is just a basic expectation.</a:t>
            </a:r>
          </a:p>
          <a:p>
            <a:r>
              <a:rPr lang="en-GB" sz="1200" b="0" i="0" kern="1200" dirty="0">
                <a:solidFill>
                  <a:schemeClr val="tx1"/>
                </a:solidFill>
                <a:effectLst/>
                <a:latin typeface="+mn-lt"/>
                <a:ea typeface="+mn-ea"/>
                <a:cs typeface="+mn-cs"/>
              </a:rPr>
              <a:t>Go back to every memory of amazement you’ve experienced with past products. How would you feel if the same product was presented to you now? When enough time has passed, it’s very likely that you’ll consider that once </a:t>
            </a:r>
            <a:r>
              <a:rPr lang="en-GB" sz="1200" b="0" i="1" kern="1200" dirty="0">
                <a:solidFill>
                  <a:schemeClr val="tx1"/>
                </a:solidFill>
                <a:effectLst/>
                <a:latin typeface="+mn-lt"/>
                <a:ea typeface="+mn-ea"/>
                <a:cs typeface="+mn-cs"/>
              </a:rPr>
              <a:t>magic </a:t>
            </a:r>
            <a:r>
              <a:rPr lang="en-GB" sz="1200" b="0" i="0" kern="1200" dirty="0">
                <a:solidFill>
                  <a:schemeClr val="tx1"/>
                </a:solidFill>
                <a:effectLst/>
                <a:latin typeface="+mn-lt"/>
                <a:ea typeface="+mn-ea"/>
                <a:cs typeface="+mn-cs"/>
              </a:rPr>
              <a:t>feature as a Performance or Must-be attribute.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disenchantment is due to many different factors, including technological evolution and the emergence of competitors, all vying to bring the same functionality after the first mover.</a:t>
            </a:r>
          </a:p>
          <a:p>
            <a:r>
              <a:rPr lang="en-GB" sz="1200" b="0" i="0" kern="1200" dirty="0">
                <a:solidFill>
                  <a:schemeClr val="tx1"/>
                </a:solidFill>
                <a:effectLst/>
                <a:latin typeface="+mn-lt"/>
                <a:ea typeface="+mn-ea"/>
                <a:cs typeface="+mn-cs"/>
              </a:rPr>
              <a:t>The takeaway here is that any analysis we do at a given point in time is just a </a:t>
            </a:r>
            <a:r>
              <a:rPr lang="en-GB" sz="1200" b="0" i="1" kern="1200" dirty="0">
                <a:solidFill>
                  <a:schemeClr val="tx1"/>
                </a:solidFill>
                <a:effectLst/>
                <a:latin typeface="+mn-lt"/>
                <a:ea typeface="+mn-ea"/>
                <a:cs typeface="+mn-cs"/>
              </a:rPr>
              <a:t>photograph</a:t>
            </a:r>
            <a:r>
              <a:rPr lang="en-GB" sz="1200" b="0" i="0" kern="1200" dirty="0">
                <a:solidFill>
                  <a:schemeClr val="tx1"/>
                </a:solidFill>
                <a:effectLst/>
                <a:latin typeface="+mn-lt"/>
                <a:ea typeface="+mn-ea"/>
                <a:cs typeface="+mn-cs"/>
              </a:rPr>
              <a:t> reflecting that moment’s reality.</a:t>
            </a:r>
          </a:p>
          <a:p>
            <a:endParaRPr lang="en-GB" sz="1200" b="0" i="0" kern="1200" dirty="0">
              <a:solidFill>
                <a:schemeClr val="tx1"/>
              </a:solidFill>
              <a:effectLst/>
              <a:latin typeface="+mn-lt"/>
              <a:ea typeface="+mn-ea"/>
              <a:cs typeface="+mn-cs"/>
            </a:endParaRPr>
          </a:p>
          <a:p>
            <a:r>
              <a:rPr lang="en-GB" dirty="0">
                <a:hlinkClick r:id="rId4"/>
              </a:rPr>
              <a:t>https://foldingburritos.com/kano-model/</a:t>
            </a: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main purpose of the Kano Model is:</a:t>
            </a:r>
          </a:p>
          <a:p>
            <a:r>
              <a:rPr lang="en-GB" sz="1200" b="0" i="0" kern="1200" dirty="0">
                <a:solidFill>
                  <a:schemeClr val="tx1"/>
                </a:solidFill>
                <a:effectLst/>
                <a:latin typeface="+mn-lt"/>
                <a:ea typeface="+mn-ea"/>
                <a:cs typeface="+mn-cs"/>
              </a:rPr>
              <a:t>To understand and communicate 5 universal categories of customer requirements that all product and service developers need to be aware of in order to remain competitive.</a:t>
            </a:r>
          </a:p>
          <a:p>
            <a:r>
              <a:rPr lang="en-GB" sz="1200" b="0" i="0" kern="1200" dirty="0">
                <a:solidFill>
                  <a:schemeClr val="tx1"/>
                </a:solidFill>
                <a:effectLst/>
                <a:latin typeface="+mn-lt"/>
                <a:ea typeface="+mn-ea"/>
                <a:cs typeface="+mn-cs"/>
              </a:rPr>
              <a:t>To show how each of these 5 universal categories can influence satisfaction and dissatisfaction.</a:t>
            </a:r>
          </a:p>
          <a:p>
            <a:r>
              <a:rPr lang="en-GB" sz="1200" b="0" i="0" kern="1200" dirty="0">
                <a:solidFill>
                  <a:schemeClr val="tx1"/>
                </a:solidFill>
                <a:effectLst/>
                <a:latin typeface="+mn-lt"/>
                <a:ea typeface="+mn-ea"/>
                <a:cs typeface="+mn-cs"/>
              </a:rPr>
              <a:t>To show how 2 of the categories add value and 2 of the categories detract from value, and 1 of the categories creates New Value!</a:t>
            </a:r>
          </a:p>
          <a:p>
            <a:r>
              <a:rPr lang="en-GB" sz="1200" b="0" i="0" kern="1200" dirty="0">
                <a:solidFill>
                  <a:schemeClr val="tx1"/>
                </a:solidFill>
                <a:effectLst/>
                <a:latin typeface="+mn-lt"/>
                <a:ea typeface="+mn-ea"/>
                <a:cs typeface="+mn-cs"/>
              </a:rPr>
              <a:t>To help organizations understand their customer needs better than their customers understand their own needs.</a:t>
            </a:r>
          </a:p>
          <a:p>
            <a:r>
              <a:rPr lang="en-GB" sz="1200" b="0" i="0" kern="1200" dirty="0">
                <a:solidFill>
                  <a:schemeClr val="tx1"/>
                </a:solidFill>
                <a:effectLst/>
                <a:latin typeface="+mn-lt"/>
                <a:ea typeface="+mn-ea"/>
                <a:cs typeface="+mn-cs"/>
              </a:rPr>
              <a:t>To provide a mechanism to help organizations understand and classify all potential customer requirements or features into these 5 categories so they can prioritize development efforts on the things that most influence satisfaction and loyalty. This is done by the Kano Survey or sometimes called a Kano Analysis.</a:t>
            </a:r>
          </a:p>
          <a:p>
            <a:endParaRPr lang="en-US" dirty="0"/>
          </a:p>
          <a:p>
            <a:r>
              <a:rPr lang="en-GB" sz="1200" b="0" i="0" kern="1200" dirty="0">
                <a:solidFill>
                  <a:schemeClr val="tx1"/>
                </a:solidFill>
                <a:effectLst/>
                <a:latin typeface="+mn-lt"/>
                <a:ea typeface="+mn-ea"/>
                <a:cs typeface="+mn-cs"/>
              </a:rPr>
              <a:t>The Kano Model is used to visually model the customer provided characteristics versus the level of satisfaction each characteristic delivers. It is a product development and customer satisfaction tool that categorizes customer preferences.. </a:t>
            </a:r>
          </a:p>
          <a:p>
            <a:r>
              <a:rPr lang="en-GB" sz="1200" b="0" i="0" kern="1200" dirty="0">
                <a:solidFill>
                  <a:schemeClr val="tx1"/>
                </a:solidFill>
                <a:effectLst/>
                <a:latin typeface="+mn-lt"/>
                <a:ea typeface="+mn-ea"/>
                <a:cs typeface="+mn-cs"/>
              </a:rPr>
              <a:t>This tool is used after gathering the </a:t>
            </a:r>
            <a:r>
              <a:rPr lang="en-GB" sz="1200" b="0" i="0" kern="1200" dirty="0">
                <a:solidFill>
                  <a:schemeClr val="tx1"/>
                </a:solidFill>
                <a:effectLst/>
                <a:latin typeface="+mn-lt"/>
                <a:ea typeface="+mn-ea"/>
                <a:cs typeface="+mn-cs"/>
                <a:hlinkClick r:id="rId5"/>
              </a:rPr>
              <a:t>Voice of the Customer (VOC)</a:t>
            </a:r>
            <a:r>
              <a:rPr lang="en-GB" sz="1200" b="0" i="0" kern="1200" dirty="0">
                <a:solidFill>
                  <a:schemeClr val="tx1"/>
                </a:solidFill>
                <a:effectLst/>
                <a:latin typeface="+mn-lt"/>
                <a:ea typeface="+mn-ea"/>
                <a:cs typeface="+mn-cs"/>
              </a:rPr>
              <a:t> phase. It is often used in with Quality Functional Deployment (QFD) and the </a:t>
            </a:r>
            <a:r>
              <a:rPr lang="en-GB" sz="1200" b="0" i="0" kern="1200" dirty="0">
                <a:solidFill>
                  <a:schemeClr val="tx1"/>
                </a:solidFill>
                <a:effectLst/>
                <a:latin typeface="+mn-lt"/>
                <a:ea typeface="+mn-ea"/>
                <a:cs typeface="+mn-cs"/>
                <a:hlinkClick r:id="rId6"/>
              </a:rPr>
              <a:t>Define</a:t>
            </a:r>
            <a:r>
              <a:rPr lang="en-GB" sz="1200" b="0" i="0" kern="1200" dirty="0">
                <a:solidFill>
                  <a:schemeClr val="tx1"/>
                </a:solidFill>
                <a:effectLst/>
                <a:latin typeface="+mn-lt"/>
                <a:ea typeface="+mn-ea"/>
                <a:cs typeface="+mn-cs"/>
              </a:rPr>
              <a:t> phase of a </a:t>
            </a:r>
            <a:r>
              <a:rPr lang="en-GB" sz="1200" b="0" i="0" kern="1200" dirty="0">
                <a:solidFill>
                  <a:schemeClr val="tx1"/>
                </a:solidFill>
                <a:effectLst/>
                <a:latin typeface="+mn-lt"/>
                <a:ea typeface="+mn-ea"/>
                <a:cs typeface="+mn-cs"/>
                <a:hlinkClick r:id="rId7"/>
              </a:rPr>
              <a:t>DMAIC</a:t>
            </a:r>
            <a:r>
              <a:rPr lang="en-GB" sz="1200" b="0" i="0" kern="1200" dirty="0">
                <a:solidFill>
                  <a:schemeClr val="tx1"/>
                </a:solidFill>
                <a:effectLst/>
                <a:latin typeface="+mn-lt"/>
                <a:ea typeface="+mn-ea"/>
                <a:cs typeface="+mn-cs"/>
              </a:rPr>
              <a:t> project. It helps define where the product, process, or service is relative to the customer and the competition.</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Objective: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Gather the customer "voice" to deliver the most satisfying product, process, or service.</a:t>
            </a:r>
          </a:p>
          <a:p>
            <a:r>
              <a:rPr lang="en-GB" u="sng" dirty="0"/>
              <a:t>Dissatisfying</a:t>
            </a:r>
            <a:r>
              <a:rPr lang="en-GB" dirty="0"/>
              <a:t> - annoying features - avoided characteristics</a:t>
            </a:r>
            <a:br>
              <a:rPr lang="en-GB" dirty="0"/>
            </a:br>
            <a:r>
              <a:rPr lang="en-GB" u="sng" dirty="0"/>
              <a:t>Mandatory expectations</a:t>
            </a:r>
            <a:r>
              <a:rPr lang="en-GB" dirty="0"/>
              <a:t> - basics - must have characteristics</a:t>
            </a:r>
            <a:br>
              <a:rPr lang="en-GB" dirty="0"/>
            </a:br>
            <a:r>
              <a:rPr lang="en-GB" u="sng" dirty="0"/>
              <a:t>Customer needs</a:t>
            </a:r>
            <a:r>
              <a:rPr lang="en-GB" dirty="0"/>
              <a:t> - reasonable expectations - performing features</a:t>
            </a:r>
            <a:br>
              <a:rPr lang="en-GB" dirty="0"/>
            </a:br>
            <a:r>
              <a:rPr lang="en-GB" u="sng" dirty="0"/>
              <a:t>Delighters</a:t>
            </a:r>
            <a:r>
              <a:rPr lang="en-GB" dirty="0"/>
              <a:t> - surprise - innovators - unexpected features </a:t>
            </a:r>
            <a:r>
              <a:rPr lang="en-GB" sz="1200" b="0" i="0" kern="1200" dirty="0">
                <a:solidFill>
                  <a:schemeClr val="tx1"/>
                </a:solidFill>
                <a:effectLst/>
                <a:latin typeface="+mn-lt"/>
                <a:ea typeface="+mn-ea"/>
                <a:cs typeface="+mn-cs"/>
              </a:rPr>
              <a:t>The Kano Model is a graphical display showing the relationship between each characteristic to the level of customer satisfaction. It's used to organize and prioritize activities to design and/or improve.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Kano model is very good at prioritizing features. A theory that underlies the Kano model is “the natural decay of delight.” Innovative ideas and products move from being exciting and new, at the top of the Kano chart (Attractive) to expected features, at the bottom (Must-haves at best, detractors, at worst).</a:t>
            </a:r>
          </a:p>
          <a:p>
            <a:br>
              <a:rPr lang="en-GB" dirty="0"/>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14</a:t>
            </a:fld>
            <a:endParaRPr lang="en-US"/>
          </a:p>
        </p:txBody>
      </p:sp>
    </p:spTree>
    <p:extLst>
      <p:ext uri="{BB962C8B-B14F-4D97-AF65-F5344CB8AC3E}">
        <p14:creationId xmlns:p14="http://schemas.microsoft.com/office/powerpoint/2010/main" val="2107538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Must Have </a:t>
            </a:r>
            <a:r>
              <a:rPr lang="en-GB" sz="1200" b="0" i="0" kern="1200" dirty="0">
                <a:solidFill>
                  <a:schemeClr val="tx1"/>
                </a:solidFill>
                <a:effectLst/>
                <a:latin typeface="+mn-lt"/>
                <a:ea typeface="+mn-ea"/>
                <a:cs typeface="+mn-cs"/>
              </a:rPr>
              <a:t>Requirements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Must have are critical to the current delivery timebox in order for it to be a success. If even one Must have requirement is not included, the project delivery should be considered a failure (note: requirements can be downgraded from Must.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Should Have </a:t>
            </a:r>
            <a:r>
              <a:rPr lang="en-GB" sz="1200" b="0" i="0" kern="1200" dirty="0">
                <a:solidFill>
                  <a:schemeClr val="tx1"/>
                </a:solidFill>
                <a:effectLst/>
                <a:latin typeface="+mn-lt"/>
                <a:ea typeface="+mn-ea"/>
                <a:cs typeface="+mn-cs"/>
              </a:rPr>
              <a:t>Requirements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Should have are important but not necessary for delivery in the current delivery timebox. While Should have requirements can be as important as Must haves, they are often not as time-critical or there may be another way to satisfy the requirement, so that it can be held back until a future delivery timebox, or a later project.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Could have </a:t>
            </a:r>
            <a:r>
              <a:rPr lang="en-GB" sz="1200" b="0" i="0" kern="1200" dirty="0">
                <a:solidFill>
                  <a:schemeClr val="tx1"/>
                </a:solidFill>
                <a:effectLst/>
                <a:latin typeface="+mn-lt"/>
                <a:ea typeface="+mn-ea"/>
                <a:cs typeface="+mn-cs"/>
              </a:rPr>
              <a:t>Requirements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Could have are desirable but not necessary, and could improve user experience or customer satisfaction for little development cost. These will typically be included if time or budget permits.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Won't have </a:t>
            </a:r>
            <a:r>
              <a:rPr lang="en-GB" sz="1200" b="0" i="0" kern="1200" dirty="0">
                <a:solidFill>
                  <a:schemeClr val="tx1"/>
                </a:solidFill>
                <a:effectLst/>
                <a:latin typeface="+mn-lt"/>
                <a:ea typeface="+mn-ea"/>
                <a:cs typeface="+mn-cs"/>
              </a:rPr>
              <a:t>Requirements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Won't have are agreed by stakeholders as the least-critical items. This is not to say that they are not valuable - just that they are not needed at this time and can either be dropped, or pushed to a later delivery window.</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15</a:t>
            </a:fld>
            <a:endParaRPr lang="en-US"/>
          </a:p>
        </p:txBody>
      </p:sp>
    </p:spTree>
    <p:extLst>
      <p:ext uri="{BB962C8B-B14F-4D97-AF65-F5344CB8AC3E}">
        <p14:creationId xmlns:p14="http://schemas.microsoft.com/office/powerpoint/2010/main" val="3957376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Combining </a:t>
            </a:r>
            <a:r>
              <a:rPr lang="en-GB" sz="1200" b="1" i="0" kern="1200" dirty="0" err="1">
                <a:solidFill>
                  <a:schemeClr val="tx1"/>
                </a:solidFill>
                <a:effectLst/>
                <a:latin typeface="+mn-lt"/>
                <a:ea typeface="+mn-ea"/>
                <a:cs typeface="+mn-cs"/>
              </a:rPr>
              <a:t>MoSCoW</a:t>
            </a:r>
            <a:r>
              <a:rPr lang="en-GB" sz="1200" b="1" i="0" kern="1200" dirty="0">
                <a:solidFill>
                  <a:schemeClr val="tx1"/>
                </a:solidFill>
                <a:effectLst/>
                <a:latin typeface="+mn-lt"/>
                <a:ea typeface="+mn-ea"/>
                <a:cs typeface="+mn-cs"/>
              </a:rPr>
              <a:t> and Kano</a:t>
            </a:r>
            <a:br>
              <a:rPr lang="en-GB" sz="1200" b="1" i="0" kern="1200" dirty="0">
                <a:solidFill>
                  <a:schemeClr val="tx1"/>
                </a:solidFill>
                <a:effectLst/>
                <a:latin typeface="+mn-lt"/>
                <a:ea typeface="+mn-ea"/>
                <a:cs typeface="+mn-cs"/>
              </a:rPr>
            </a:b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Combining the simplicity or </a:t>
            </a:r>
            <a:r>
              <a:rPr lang="en-GB" sz="1200" b="0" i="0" kern="1200" dirty="0" err="1">
                <a:solidFill>
                  <a:schemeClr val="tx1"/>
                </a:solidFill>
                <a:effectLst/>
                <a:latin typeface="+mn-lt"/>
                <a:ea typeface="+mn-ea"/>
                <a:cs typeface="+mn-cs"/>
              </a:rPr>
              <a:t>MoSCoW</a:t>
            </a:r>
            <a:r>
              <a:rPr lang="en-GB" sz="1200" b="0" i="0" kern="1200" dirty="0">
                <a:solidFill>
                  <a:schemeClr val="tx1"/>
                </a:solidFill>
                <a:effectLst/>
                <a:latin typeface="+mn-lt"/>
                <a:ea typeface="+mn-ea"/>
                <a:cs typeface="+mn-cs"/>
              </a:rPr>
              <a:t> with the customer-centric view that Kano provides, gives us a powerful lexicon with which to explore the mix of requirements we are delivering.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Many items that are categorised as 'Must Have' in </a:t>
            </a:r>
            <a:r>
              <a:rPr lang="en-GB" sz="1200" b="0" i="0" kern="1200" dirty="0" err="1">
                <a:solidFill>
                  <a:schemeClr val="tx1"/>
                </a:solidFill>
                <a:effectLst/>
                <a:latin typeface="+mn-lt"/>
                <a:ea typeface="+mn-ea"/>
                <a:cs typeface="+mn-cs"/>
              </a:rPr>
              <a:t>MoSCoW</a:t>
            </a:r>
            <a:r>
              <a:rPr lang="en-GB" sz="1200" b="0" i="0" kern="1200" dirty="0">
                <a:solidFill>
                  <a:schemeClr val="tx1"/>
                </a:solidFill>
                <a:effectLst/>
                <a:latin typeface="+mn-lt"/>
                <a:ea typeface="+mn-ea"/>
                <a:cs typeface="+mn-cs"/>
              </a:rPr>
              <a:t> could be classified as 'Delighters' in Kano.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Kano takes the opposite view and says that we should be getting the baseline expectations delivered first, but acknowledges these are unlikely to make our customers happy - merely make them less unhappy.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Mapping requirements to Kano gives greater insight into requirements and supports more informed decision making about requirement priority. </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16</a:t>
            </a:fld>
            <a:endParaRPr lang="en-US"/>
          </a:p>
        </p:txBody>
      </p:sp>
    </p:spTree>
    <p:extLst>
      <p:ext uri="{BB962C8B-B14F-4D97-AF65-F5344CB8AC3E}">
        <p14:creationId xmlns:p14="http://schemas.microsoft.com/office/powerpoint/2010/main" val="488358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Why is it important to keep promises to customers?</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must perceive effort and commitment from the company in </a:t>
            </a:r>
            <a:r>
              <a:rPr lang="en-GB" sz="1200" b="1" i="0" kern="1200" dirty="0">
                <a:solidFill>
                  <a:schemeClr val="tx1"/>
                </a:solidFill>
                <a:effectLst/>
                <a:latin typeface="+mn-lt"/>
                <a:ea typeface="+mn-ea"/>
                <a:cs typeface="+mn-cs"/>
              </a:rPr>
              <a:t>keeping</a:t>
            </a:r>
            <a:r>
              <a:rPr lang="en-GB" sz="1200" b="0" i="0" kern="1200" dirty="0">
                <a:solidFill>
                  <a:schemeClr val="tx1"/>
                </a:solidFill>
                <a:effectLst/>
                <a:latin typeface="+mn-lt"/>
                <a:ea typeface="+mn-ea"/>
                <a:cs typeface="+mn-cs"/>
              </a:rPr>
              <a:t> its </a:t>
            </a:r>
            <a:r>
              <a:rPr lang="en-GB" sz="1200" b="1" i="0" kern="1200" dirty="0">
                <a:solidFill>
                  <a:schemeClr val="tx1"/>
                </a:solidFill>
                <a:effectLst/>
                <a:latin typeface="+mn-lt"/>
                <a:ea typeface="+mn-ea"/>
                <a:cs typeface="+mn-cs"/>
              </a:rPr>
              <a:t>promises</a:t>
            </a:r>
            <a:r>
              <a:rPr lang="en-GB" sz="1200" b="0" i="0" kern="1200" dirty="0">
                <a:solidFill>
                  <a:schemeClr val="tx1"/>
                </a:solidFill>
                <a:effectLst/>
                <a:latin typeface="+mn-lt"/>
                <a:ea typeface="+mn-ea"/>
                <a:cs typeface="+mn-cs"/>
              </a:rPr>
              <a:t> to them. Breaking </a:t>
            </a:r>
            <a:r>
              <a:rPr lang="en-GB" sz="1200" b="1" i="0" kern="1200" dirty="0">
                <a:solidFill>
                  <a:schemeClr val="tx1"/>
                </a:solidFill>
                <a:effectLst/>
                <a:latin typeface="+mn-lt"/>
                <a:ea typeface="+mn-ea"/>
                <a:cs typeface="+mn-cs"/>
              </a:rPr>
              <a:t>promises to customers</a:t>
            </a:r>
            <a:r>
              <a:rPr lang="en-GB" sz="1200" b="0" i="0" kern="1200" dirty="0">
                <a:solidFill>
                  <a:schemeClr val="tx1"/>
                </a:solidFill>
                <a:effectLst/>
                <a:latin typeface="+mn-lt"/>
                <a:ea typeface="+mn-ea"/>
                <a:cs typeface="+mn-cs"/>
              </a:rPr>
              <a:t> is a sure shot way of driving them away, and ensuring that they never come back</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What is Coke brand promise?</a:t>
            </a:r>
          </a:p>
          <a:p>
            <a:r>
              <a:rPr lang="en-GB" sz="1200" b="0" i="0" kern="1200" dirty="0">
                <a:solidFill>
                  <a:schemeClr val="tx1"/>
                </a:solidFill>
                <a:effectLst/>
                <a:latin typeface="+mn-lt"/>
                <a:ea typeface="+mn-ea"/>
                <a:cs typeface="+mn-cs"/>
              </a:rPr>
              <a:t>So what exactly is the </a:t>
            </a: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Simply put: it's the “what's in it for the customer.” </a:t>
            </a:r>
            <a:r>
              <a:rPr lang="en-GB" sz="1200" b="1" i="0" kern="1200" dirty="0">
                <a:solidFill>
                  <a:schemeClr val="tx1"/>
                </a:solidFill>
                <a:effectLst/>
                <a:latin typeface="+mn-lt"/>
                <a:ea typeface="+mn-ea"/>
                <a:cs typeface="+mn-cs"/>
              </a:rPr>
              <a:t>Coca</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Cola</a:t>
            </a:r>
            <a:r>
              <a:rPr lang="en-GB" sz="1200" b="0" i="0" kern="1200" dirty="0">
                <a:solidFill>
                  <a:schemeClr val="tx1"/>
                </a:solidFill>
                <a:effectLst/>
                <a:latin typeface="+mn-lt"/>
                <a:ea typeface="+mn-ea"/>
                <a:cs typeface="+mn-cs"/>
              </a:rPr>
              <a:t> defines it this way on their website: Be the </a:t>
            </a:r>
            <a:r>
              <a:rPr lang="en-GB" sz="1200" b="1" i="0" kern="1200" dirty="0">
                <a:solidFill>
                  <a:schemeClr val="tx1"/>
                </a:solidFill>
                <a:effectLst/>
                <a:latin typeface="+mn-lt"/>
                <a:ea typeface="+mn-ea"/>
                <a:cs typeface="+mn-cs"/>
              </a:rPr>
              <a:t>brand</a:t>
            </a:r>
            <a:r>
              <a:rPr lang="en-GB" sz="1200" b="0" i="0" kern="1200" dirty="0">
                <a:solidFill>
                  <a:schemeClr val="tx1"/>
                </a:solidFill>
                <a:effectLst/>
                <a:latin typeface="+mn-lt"/>
                <a:ea typeface="+mn-ea"/>
                <a:cs typeface="+mn-cs"/>
              </a:rPr>
              <a:t>: inspire creativity, passion, optimism and fun</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What is Apple's promise?</a:t>
            </a:r>
          </a:p>
          <a:p>
            <a:r>
              <a:rPr lang="en-GB" sz="1200" b="0" i="0" kern="1200" dirty="0">
                <a:solidFill>
                  <a:schemeClr val="tx1"/>
                </a:solidFill>
                <a:effectLst/>
                <a:latin typeface="+mn-lt"/>
                <a:ea typeface="+mn-ea"/>
                <a:cs typeface="+mn-cs"/>
              </a:rPr>
              <a:t>Apple: “Think different.”</a:t>
            </a:r>
          </a:p>
          <a:p>
            <a:r>
              <a:rPr lang="en-GB" sz="1200" b="1" i="0" kern="1200" dirty="0">
                <a:solidFill>
                  <a:schemeClr val="tx1"/>
                </a:solidFill>
                <a:effectLst/>
                <a:latin typeface="+mn-lt"/>
                <a:ea typeface="+mn-ea"/>
                <a:cs typeface="+mn-cs"/>
              </a:rPr>
              <a:t>Apple's</a:t>
            </a:r>
            <a:r>
              <a:rPr lang="en-GB" sz="1200" b="0" i="0" kern="1200" dirty="0">
                <a:solidFill>
                  <a:schemeClr val="tx1"/>
                </a:solidFill>
                <a:effectLst/>
                <a:latin typeface="+mn-lt"/>
                <a:ea typeface="+mn-ea"/>
                <a:cs typeface="+mn-cs"/>
              </a:rPr>
              <a:t> brand </a:t>
            </a:r>
            <a:r>
              <a:rPr lang="en-GB" sz="1200" b="1" i="0" kern="1200" dirty="0">
                <a:solidFill>
                  <a:schemeClr val="tx1"/>
                </a:solidFill>
                <a:effectLst/>
                <a:latin typeface="+mn-lt"/>
                <a:ea typeface="+mn-ea"/>
                <a:cs typeface="+mn-cs"/>
              </a:rPr>
              <a:t>promise</a:t>
            </a:r>
            <a:r>
              <a:rPr lang="en-GB" sz="1200" b="0" i="0" kern="1200" dirty="0">
                <a:solidFill>
                  <a:schemeClr val="tx1"/>
                </a:solidFill>
                <a:effectLst/>
                <a:latin typeface="+mn-lt"/>
                <a:ea typeface="+mn-ea"/>
                <a:cs typeface="+mn-cs"/>
              </a:rPr>
              <a:t> is two-sided–their guarantee to create products based on seeing the world a little differently, and their </a:t>
            </a:r>
            <a:r>
              <a:rPr lang="en-GB" sz="1200" b="1" i="0" kern="1200" dirty="0">
                <a:solidFill>
                  <a:schemeClr val="tx1"/>
                </a:solidFill>
                <a:effectLst/>
                <a:latin typeface="+mn-lt"/>
                <a:ea typeface="+mn-ea"/>
                <a:cs typeface="+mn-cs"/>
              </a:rPr>
              <a:t>promise</a:t>
            </a:r>
            <a:r>
              <a:rPr lang="en-GB" sz="1200" b="0" i="0" kern="1200" dirty="0">
                <a:solidFill>
                  <a:schemeClr val="tx1"/>
                </a:solidFill>
                <a:effectLst/>
                <a:latin typeface="+mn-lt"/>
                <a:ea typeface="+mn-ea"/>
                <a:cs typeface="+mn-cs"/>
              </a:rPr>
              <a:t> to inspire their customers to do the same.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Brand Promise often gets confused with two close relatives: </a:t>
            </a:r>
            <a:r>
              <a:rPr lang="en-GB" sz="1200" b="1" i="0" kern="1200" dirty="0">
                <a:solidFill>
                  <a:schemeClr val="tx1"/>
                </a:solidFill>
                <a:effectLst/>
                <a:latin typeface="+mn-lt"/>
                <a:ea typeface="+mn-ea"/>
                <a:cs typeface="+mn-cs"/>
              </a:rPr>
              <a:t>Mission Statement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But each of these is different and serves a unique purpose.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Example: </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Coca-Cola</a:t>
            </a:r>
            <a:r>
              <a:rPr lang="en-GB" sz="1200" b="0" i="0" kern="1200" dirty="0">
                <a:solidFill>
                  <a:schemeClr val="tx1"/>
                </a:solidFill>
                <a:effectLst/>
                <a:latin typeface="+mn-lt"/>
                <a:ea typeface="+mn-ea"/>
                <a:cs typeface="+mn-cs"/>
              </a:rPr>
              <a:t>. Iconic logo and packaging, Coke red, celebrity endorsers, taste profile, effervescence, flavour and formula varieties, and more.</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But what is the Brand Promise of Coke? If you ask five friends that question, you’ll probably get five different answers. Well-known marketing messages connected to the Coke brand:</a:t>
            </a:r>
          </a:p>
          <a:p>
            <a:pPr fontAlgn="base"/>
            <a:r>
              <a:rPr lang="en-GB" sz="1200" b="1" i="1" kern="1200" dirty="0">
                <a:solidFill>
                  <a:schemeClr val="tx1"/>
                </a:solidFill>
                <a:effectLst/>
                <a:latin typeface="+mn-lt"/>
                <a:ea typeface="+mn-ea"/>
                <a:cs typeface="+mn-cs"/>
              </a:rPr>
              <a:t>Teaching the world to sing in harmony</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You Can’t Beat the Real Thing</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Coca-Cola. Enjoy.</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Open Happiness</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Taste the Feeling</a:t>
            </a:r>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These messages point to the Brand Promise, but none of them are it. Instead, these are all advertising themes or </a:t>
            </a:r>
            <a:r>
              <a:rPr lang="en-GB" sz="1200" b="1" i="0" kern="1200" dirty="0">
                <a:solidFill>
                  <a:schemeClr val="tx1"/>
                </a:solidFill>
                <a:effectLst/>
                <a:latin typeface="+mn-lt"/>
                <a:ea typeface="+mn-ea"/>
                <a:cs typeface="+mn-cs"/>
              </a:rPr>
              <a:t>Taglines</a:t>
            </a:r>
            <a:r>
              <a:rPr lang="en-GB" sz="1200" b="0" i="0" kern="1200" dirty="0">
                <a:solidFill>
                  <a:schemeClr val="tx1"/>
                </a:solidFill>
                <a:effectLst/>
                <a:latin typeface="+mn-lt"/>
                <a:ea typeface="+mn-ea"/>
                <a:cs typeface="+mn-cs"/>
              </a:rPr>
              <a:t>. In form, a Tagline is a customer-facing message that punctuates marketing campaigns. In function, a Tagline delivers a consistent and memorable brand message. It serves as an ambassador for the Brand Promise.</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Other famous Taglines include Nike’s </a:t>
            </a:r>
            <a:r>
              <a:rPr lang="en-GB" sz="1200" b="0" i="1" kern="1200" dirty="0">
                <a:solidFill>
                  <a:schemeClr val="tx1"/>
                </a:solidFill>
                <a:effectLst/>
                <a:latin typeface="+mn-lt"/>
                <a:ea typeface="+mn-ea"/>
                <a:cs typeface="+mn-cs"/>
              </a:rPr>
              <a:t>“Just Do It,”</a:t>
            </a:r>
            <a:r>
              <a:rPr lang="en-GB" sz="1200" b="0" i="0" kern="1200" dirty="0">
                <a:solidFill>
                  <a:schemeClr val="tx1"/>
                </a:solidFill>
                <a:effectLst/>
                <a:latin typeface="+mn-lt"/>
                <a:ea typeface="+mn-ea"/>
                <a:cs typeface="+mn-cs"/>
              </a:rPr>
              <a:t>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 what exactly is the Brand Promise? Simply put: it’s the “what’s in it for the customer.” Coca-Cola defines it this way on their website:</a:t>
            </a:r>
          </a:p>
          <a:p>
            <a:pPr fontAlgn="base"/>
            <a:r>
              <a:rPr lang="en-GB" sz="1200" b="1" i="0" kern="1200" dirty="0">
                <a:solidFill>
                  <a:schemeClr val="tx1"/>
                </a:solidFill>
                <a:effectLst/>
                <a:latin typeface="+mn-lt"/>
                <a:ea typeface="+mn-ea"/>
                <a:cs typeface="+mn-cs"/>
              </a:rPr>
              <a:t>Be the brand: inspire creativity, passion, optimism and fun.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Brand Promise </a:t>
            </a:r>
            <a:r>
              <a:rPr lang="en-GB" sz="1200" b="0" i="1" kern="1200" dirty="0">
                <a:solidFill>
                  <a:schemeClr val="tx1"/>
                </a:solidFill>
                <a:effectLst/>
                <a:latin typeface="+mn-lt"/>
                <a:ea typeface="+mn-ea"/>
                <a:cs typeface="+mn-cs"/>
              </a:rPr>
              <a:t>is about behaviour toward customers</a:t>
            </a:r>
            <a:r>
              <a:rPr lang="en-GB" sz="1200" b="0" i="0" kern="1200" dirty="0">
                <a:solidFill>
                  <a:schemeClr val="tx1"/>
                </a:solidFill>
                <a:effectLst/>
                <a:latin typeface="+mn-lt"/>
                <a:ea typeface="+mn-ea"/>
                <a:cs typeface="+mn-cs"/>
              </a:rPr>
              <a:t>. A Tagline helps us remember; a Mission Statement rallies us around purpose; but the Brand Promise is our commitment to action.</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British Airways – </a:t>
            </a:r>
          </a:p>
          <a:p>
            <a:pPr fontAlgn="base"/>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 To fly, to serve</a:t>
            </a:r>
          </a:p>
          <a:p>
            <a:pPr fontAlgn="base"/>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 The Worlds Favourite Airline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Nike</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is: “To bring inspiration and innovation to every athlete* in the world.” The asterisk in the </a:t>
            </a: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says that if you have a body, you're an athlete</a:t>
            </a:r>
          </a:p>
          <a:p>
            <a:r>
              <a:rPr lang="en-GB" sz="1200" b="1" i="0" kern="1200" dirty="0">
                <a:solidFill>
                  <a:schemeClr val="tx1"/>
                </a:solidFill>
                <a:effectLst/>
                <a:latin typeface="+mn-lt"/>
                <a:ea typeface="+mn-ea"/>
                <a:cs typeface="+mn-cs"/>
              </a:rPr>
              <a:t>Tagline: </a:t>
            </a:r>
            <a:r>
              <a:rPr lang="en-GB" sz="1200" b="0" i="1" kern="1200" dirty="0">
                <a:solidFill>
                  <a:schemeClr val="tx1"/>
                </a:solidFill>
                <a:effectLst/>
                <a:latin typeface="+mn-lt"/>
                <a:ea typeface="+mn-ea"/>
                <a:cs typeface="+mn-cs"/>
              </a:rPr>
              <a:t>Just Do It</a:t>
            </a:r>
          </a:p>
          <a:p>
            <a:endParaRPr lang="en-GB" sz="1200" b="0" i="1" kern="1200" dirty="0">
              <a:solidFill>
                <a:schemeClr val="tx1"/>
              </a:solidFill>
              <a:effectLst/>
              <a:latin typeface="+mn-lt"/>
              <a:ea typeface="+mn-ea"/>
              <a:cs typeface="+mn-cs"/>
            </a:endParaRPr>
          </a:p>
          <a:p>
            <a:endParaRPr lang="en-GB" sz="1200" b="0" i="1"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Apple</a:t>
            </a:r>
          </a:p>
          <a:p>
            <a:pPr fontAlgn="base"/>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 think different</a:t>
            </a:r>
          </a:p>
          <a:p>
            <a:pPr fontAlgn="base"/>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 Think different</a:t>
            </a:r>
          </a:p>
          <a:p>
            <a:pPr fontAlgn="base"/>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BMW</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The BMW Group anticipates customer needs and business challenges – always seeking the best overall solution for the customer.</a:t>
            </a:r>
            <a:endParaRPr lang="en-GB" sz="1200" b="1"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Tagline: “The Ultimate Driving Machine”</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 brand promise is: "This is what we will deliver to you." Pretty simple, right? Maybe.</a:t>
            </a:r>
          </a:p>
          <a:p>
            <a:endParaRPr lang="en-GB" dirty="0"/>
          </a:p>
          <a:p>
            <a:endParaRPr lang="en-GB" dirty="0"/>
          </a:p>
          <a:p>
            <a:r>
              <a:rPr lang="en-GB" sz="1200" b="0" i="0" kern="1200" dirty="0">
                <a:solidFill>
                  <a:schemeClr val="tx1"/>
                </a:solidFill>
                <a:effectLst/>
                <a:latin typeface="+mn-lt"/>
                <a:ea typeface="+mn-ea"/>
                <a:cs typeface="+mn-cs"/>
              </a:rPr>
              <a:t>A tagline is a commitment. It's a single statement with a single thought from a single brand. So it's really not a "line" at all. It can't be. Not with that kind of pressure, not with that kind of staging (right beneath the logo). No, a tagline is a brand idea.</a:t>
            </a:r>
            <a:br>
              <a:rPr lang="en-GB" dirty="0"/>
            </a:br>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17</a:t>
            </a:fld>
            <a:endParaRPr lang="en-US"/>
          </a:p>
        </p:txBody>
      </p:sp>
    </p:spTree>
    <p:extLst>
      <p:ext uri="{BB962C8B-B14F-4D97-AF65-F5344CB8AC3E}">
        <p14:creationId xmlns:p14="http://schemas.microsoft.com/office/powerpoint/2010/main" val="1671620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19</a:t>
            </a:fld>
            <a:endParaRPr lang="en-US"/>
          </a:p>
        </p:txBody>
      </p:sp>
    </p:spTree>
    <p:extLst>
      <p:ext uri="{BB962C8B-B14F-4D97-AF65-F5344CB8AC3E}">
        <p14:creationId xmlns:p14="http://schemas.microsoft.com/office/powerpoint/2010/main" val="2654129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9036677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10/06/2021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
        <p:nvSpPr>
          <p:cNvPr id="9" name="Title 1">
            <a:extLst>
              <a:ext uri="{FF2B5EF4-FFF2-40B4-BE49-F238E27FC236}">
                <a16:creationId xmlns:a16="http://schemas.microsoft.com/office/drawing/2014/main" id="{8108C9DB-0AF6-AB43-832F-FE06C3C0748A}"/>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10" name="Subtitle 2">
            <a:extLst>
              <a:ext uri="{FF2B5EF4-FFF2-40B4-BE49-F238E27FC236}">
                <a16:creationId xmlns:a16="http://schemas.microsoft.com/office/drawing/2014/main" id="{7D58AEC4-4BFD-3A4D-AD91-573A067FBB83}"/>
              </a:ext>
            </a:extLst>
          </p:cNvPr>
          <p:cNvSpPr>
            <a:spLocks noGrp="1"/>
          </p:cNvSpPr>
          <p:nvPr>
            <p:ph type="subTitle" idx="1"/>
          </p:nvPr>
        </p:nvSpPr>
        <p:spPr>
          <a:xfrm>
            <a:off x="1825824" y="3744615"/>
            <a:ext cx="8534400" cy="1752600"/>
          </a:xfrm>
        </p:spPr>
        <p:txBody>
          <a:bodyPr/>
          <a:lstStyle/>
          <a:p>
            <a:r>
              <a:rPr lang="en-GB" b="1" dirty="0"/>
              <a:t>Understanding the Customer Experience </a:t>
            </a:r>
            <a:endParaRPr lang="en-US" dirty="0"/>
          </a:p>
        </p:txBody>
      </p:sp>
    </p:spTree>
    <p:extLst>
      <p:ext uri="{BB962C8B-B14F-4D97-AF65-F5344CB8AC3E}">
        <p14:creationId xmlns:p14="http://schemas.microsoft.com/office/powerpoint/2010/main" val="4195585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746"/>
            <a:ext cx="10972800" cy="1143000"/>
          </a:xfrm>
        </p:spPr>
        <p:txBody>
          <a:bodyPr>
            <a:normAutofit/>
          </a:bodyPr>
          <a:lstStyle>
            <a:lvl1pPr>
              <a:defRPr sz="3200"/>
            </a:lvl1pPr>
          </a:lstStyle>
          <a:p>
            <a:r>
              <a:rPr lang="en-US" dirty="0"/>
              <a:t>BMSK5003 - Understanding the Customer Experience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10/06/2021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1316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10/06/2021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3219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10/06/2021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9929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10/06/2021</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2398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10/06/2021</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42311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10/06/2021</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47297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10/06/2021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26863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10/06/2021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53037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10/06/2021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07710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10/06/2021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6360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95089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10/06/2021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17481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10/06/2021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628425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10/06/2021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9944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10/06/2021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29400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10/06/2021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805383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10/06/2021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711232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10/06/2021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238926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10/06/2021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1112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10/06/2021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366978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10/06/2021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2714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193381"/>
            <a:ext cx="10972800" cy="797417"/>
          </a:xfrm>
          <a:prstGeom prst="rect">
            <a:avLst/>
          </a:prstGeom>
        </p:spPr>
        <p:txBody>
          <a:bodyPr vert="horz" lIns="91440" tIns="45720" rIns="91440" bIns="45720" rtlCol="0" anchor="ctr">
            <a:normAutofit/>
          </a:bodyPr>
          <a:lstStyle/>
          <a:p>
            <a:r>
              <a:rPr lang="en-US" dirty="0"/>
              <a:t>BMSK5003 - Understanding the Customer Experience</a:t>
            </a:r>
            <a:endParaRPr lang="en-GB" dirty="0"/>
          </a:p>
        </p:txBody>
      </p:sp>
      <p:sp>
        <p:nvSpPr>
          <p:cNvPr id="3" name="Text Placeholder 2"/>
          <p:cNvSpPr>
            <a:spLocks noGrp="1"/>
          </p:cNvSpPr>
          <p:nvPr>
            <p:ph type="body" idx="1"/>
          </p:nvPr>
        </p:nvSpPr>
        <p:spPr>
          <a:xfrm>
            <a:off x="609600" y="990798"/>
            <a:ext cx="10972800" cy="452643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10/06/2021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1164080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32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32946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9.tif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16.tiff"/><Relationship Id="rId3" Type="http://schemas.openxmlformats.org/officeDocument/2006/relationships/image" Target="../media/image11.tiff"/><Relationship Id="rId7" Type="http://schemas.openxmlformats.org/officeDocument/2006/relationships/image" Target="../media/image15.tiff"/><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tiff"/><Relationship Id="rId4" Type="http://schemas.openxmlformats.org/officeDocument/2006/relationships/image" Target="../media/image12.tiff"/></Relationships>
</file>

<file path=ppt/slides/_rels/slide1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8.jp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990264-1C24-A246-B23D-A854294D5F4C}"/>
              </a:ext>
            </a:extLst>
          </p:cNvPr>
          <p:cNvSpPr>
            <a:spLocks noGrp="1"/>
          </p:cNvSpPr>
          <p:nvPr>
            <p:ph type="ctrTitle"/>
          </p:nvPr>
        </p:nvSpPr>
        <p:spPr>
          <a:xfrm>
            <a:off x="1607890" y="2054610"/>
            <a:ext cx="9144000" cy="1058775"/>
          </a:xfrm>
        </p:spPr>
        <p:txBody>
          <a:bodyPr/>
          <a:lstStyle/>
          <a:p>
            <a:r>
              <a:rPr lang="en-US" b="1" dirty="0">
                <a:solidFill>
                  <a:srgbClr val="0000CC"/>
                </a:solidFill>
              </a:rPr>
              <a:t>BMSK5003 – Understanding and Engaging in the Customer Experience</a:t>
            </a:r>
          </a:p>
        </p:txBody>
      </p:sp>
      <p:sp>
        <p:nvSpPr>
          <p:cNvPr id="5" name="Subtitle 2">
            <a:extLst>
              <a:ext uri="{FF2B5EF4-FFF2-40B4-BE49-F238E27FC236}">
                <a16:creationId xmlns:a16="http://schemas.microsoft.com/office/drawing/2014/main" id="{33E339DC-20C6-8E45-8E7E-F5F9148690D6}"/>
              </a:ext>
            </a:extLst>
          </p:cNvPr>
          <p:cNvSpPr>
            <a:spLocks noGrp="1"/>
          </p:cNvSpPr>
          <p:nvPr>
            <p:ph type="subTitle" idx="1"/>
          </p:nvPr>
        </p:nvSpPr>
        <p:spPr>
          <a:xfrm>
            <a:off x="1825824" y="3744615"/>
            <a:ext cx="8534400" cy="877719"/>
          </a:xfrm>
        </p:spPr>
        <p:txBody>
          <a:bodyPr/>
          <a:lstStyle/>
          <a:p>
            <a:r>
              <a:rPr lang="en-GB" sz="4800" b="1" i="1" dirty="0">
                <a:solidFill>
                  <a:srgbClr val="0000CC"/>
                </a:solidFill>
              </a:rPr>
              <a:t>Online Session 4</a:t>
            </a:r>
            <a:endParaRPr lang="en-US" sz="4800" i="1" dirty="0">
              <a:solidFill>
                <a:srgbClr val="0000CC"/>
              </a:solidFill>
            </a:endParaRPr>
          </a:p>
        </p:txBody>
      </p:sp>
    </p:spTree>
    <p:extLst>
      <p:ext uri="{BB962C8B-B14F-4D97-AF65-F5344CB8AC3E}">
        <p14:creationId xmlns:p14="http://schemas.microsoft.com/office/powerpoint/2010/main" val="1112754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800" dirty="0"/>
              <a:t>Understanding the Customer Experience</a:t>
            </a:r>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205225" y="1328086"/>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300850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7CAE2BE-4382-2744-A2FF-A1CE7C1863C0}"/>
              </a:ext>
            </a:extLst>
          </p:cNvPr>
          <p:cNvSpPr txBox="1">
            <a:spLocks/>
          </p:cNvSpPr>
          <p:nvPr/>
        </p:nvSpPr>
        <p:spPr>
          <a:xfrm>
            <a:off x="609600" y="1334813"/>
            <a:ext cx="7302500" cy="273484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Session 5 – Managing Expectations</a:t>
            </a:r>
          </a:p>
          <a:p>
            <a:endParaRPr lang="en-GB" b="1" dirty="0"/>
          </a:p>
          <a:p>
            <a:endParaRPr lang="en-US" dirty="0"/>
          </a:p>
        </p:txBody>
      </p:sp>
      <p:sp>
        <p:nvSpPr>
          <p:cNvPr id="5" name="Title 1">
            <a:extLst>
              <a:ext uri="{FF2B5EF4-FFF2-40B4-BE49-F238E27FC236}">
                <a16:creationId xmlns:a16="http://schemas.microsoft.com/office/drawing/2014/main" id="{79404B96-7514-544A-AB1D-551A0C906E3F}"/>
              </a:ext>
            </a:extLst>
          </p:cNvPr>
          <p:cNvSpPr>
            <a:spLocks noGrp="1"/>
          </p:cNvSpPr>
          <p:nvPr>
            <p:ph type="title"/>
          </p:nvPr>
        </p:nvSpPr>
        <p:spPr/>
        <p:txBody>
          <a:bodyPr>
            <a:normAutofit/>
          </a:bodyPr>
          <a:lstStyle/>
          <a:p>
            <a:r>
              <a:rPr lang="en-US" sz="2000" dirty="0"/>
              <a:t>Understanding the Customer Experience</a:t>
            </a:r>
          </a:p>
        </p:txBody>
      </p:sp>
      <p:sp>
        <p:nvSpPr>
          <p:cNvPr id="8" name="Content Placeholder 7">
            <a:extLst>
              <a:ext uri="{FF2B5EF4-FFF2-40B4-BE49-F238E27FC236}">
                <a16:creationId xmlns:a16="http://schemas.microsoft.com/office/drawing/2014/main" id="{DA0B9B57-5254-0142-BC56-8593B3D76B98}"/>
              </a:ext>
            </a:extLst>
          </p:cNvPr>
          <p:cNvSpPr>
            <a:spLocks noGrp="1"/>
          </p:cNvSpPr>
          <p:nvPr>
            <p:ph idx="1"/>
          </p:nvPr>
        </p:nvSpPr>
        <p:spPr/>
        <p:txBody>
          <a:bodyPr>
            <a:normAutofit/>
          </a:bodyPr>
          <a:lstStyle/>
          <a:p>
            <a:endParaRPr lang="en-US" dirty="0"/>
          </a:p>
          <a:p>
            <a:endParaRPr lang="en-US" dirty="0"/>
          </a:p>
          <a:p>
            <a:r>
              <a:rPr lang="en-GB" sz="2400" dirty="0"/>
              <a:t>Customer experiences</a:t>
            </a:r>
          </a:p>
          <a:p>
            <a:r>
              <a:rPr lang="en-GB" sz="2400" dirty="0"/>
              <a:t>Mutual understandings</a:t>
            </a:r>
          </a:p>
          <a:p>
            <a:r>
              <a:rPr lang="en-GB" sz="2400" dirty="0"/>
              <a:t>Word-of-mouth recommendations </a:t>
            </a:r>
          </a:p>
          <a:p>
            <a:r>
              <a:rPr lang="en-GB" sz="2400" dirty="0"/>
              <a:t>Personal requirements</a:t>
            </a:r>
          </a:p>
          <a:p>
            <a:r>
              <a:rPr lang="en-GB" sz="2400" dirty="0"/>
              <a:t>Kano/</a:t>
            </a:r>
            <a:r>
              <a:rPr lang="en-GB" sz="2400" dirty="0" err="1"/>
              <a:t>MoSCoW</a:t>
            </a:r>
            <a:r>
              <a:rPr lang="en-GB" sz="2400" dirty="0"/>
              <a:t> Model </a:t>
            </a:r>
            <a:endParaRPr lang="en-US" sz="2400" dirty="0"/>
          </a:p>
        </p:txBody>
      </p:sp>
      <p:pic>
        <p:nvPicPr>
          <p:cNvPr id="9" name="Picture 8">
            <a:extLst>
              <a:ext uri="{FF2B5EF4-FFF2-40B4-BE49-F238E27FC236}">
                <a16:creationId xmlns:a16="http://schemas.microsoft.com/office/drawing/2014/main" id="{53C0527F-FD4E-3945-B06C-ED663762C8B2}"/>
              </a:ext>
            </a:extLst>
          </p:cNvPr>
          <p:cNvPicPr>
            <a:picLocks noChangeAspect="1"/>
          </p:cNvPicPr>
          <p:nvPr/>
        </p:nvPicPr>
        <p:blipFill>
          <a:blip r:embed="rId2"/>
          <a:stretch>
            <a:fillRect/>
          </a:stretch>
        </p:blipFill>
        <p:spPr>
          <a:xfrm>
            <a:off x="5876313" y="3073400"/>
            <a:ext cx="6283104" cy="2617960"/>
          </a:xfrm>
          <a:prstGeom prst="rect">
            <a:avLst/>
          </a:prstGeom>
        </p:spPr>
      </p:pic>
    </p:spTree>
    <p:extLst>
      <p:ext uri="{BB962C8B-B14F-4D97-AF65-F5344CB8AC3E}">
        <p14:creationId xmlns:p14="http://schemas.microsoft.com/office/powerpoint/2010/main" val="2256609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28EE579-8B3C-C348-8482-1EB95AD8927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CE3D9FC7-0E0C-6D47-B3DC-140118560F14}"/>
              </a:ext>
            </a:extLst>
          </p:cNvPr>
          <p:cNvSpPr>
            <a:spLocks noGrp="1"/>
          </p:cNvSpPr>
          <p:nvPr>
            <p:ph idx="1"/>
          </p:nvPr>
        </p:nvSpPr>
        <p:spPr>
          <a:xfrm>
            <a:off x="602635" y="1227103"/>
            <a:ext cx="10972800" cy="3247461"/>
          </a:xfrm>
        </p:spPr>
        <p:txBody>
          <a:bodyPr>
            <a:normAutofit fontScale="85000" lnSpcReduction="20000"/>
          </a:bodyPr>
          <a:lstStyle/>
          <a:p>
            <a:pPr marL="0" indent="0">
              <a:lnSpc>
                <a:spcPct val="90000"/>
              </a:lnSpc>
              <a:buNone/>
            </a:pPr>
            <a:r>
              <a:rPr lang="en-GB" altLang="en-US" b="1" dirty="0"/>
              <a:t>Mutual Understandings</a:t>
            </a:r>
          </a:p>
          <a:p>
            <a:pPr>
              <a:lnSpc>
                <a:spcPct val="90000"/>
              </a:lnSpc>
            </a:pPr>
            <a:endParaRPr lang="en-GB" altLang="en-US" dirty="0"/>
          </a:p>
          <a:p>
            <a:pPr>
              <a:lnSpc>
                <a:spcPct val="90000"/>
              </a:lnSpc>
            </a:pPr>
            <a:r>
              <a:rPr lang="en-GB" altLang="en-US" dirty="0"/>
              <a:t>If company boards do not care about customers, why should anyone else?</a:t>
            </a:r>
          </a:p>
          <a:p>
            <a:pPr>
              <a:lnSpc>
                <a:spcPct val="90000"/>
              </a:lnSpc>
            </a:pPr>
            <a:r>
              <a:rPr lang="en-GB" altLang="en-US" dirty="0"/>
              <a:t>Customer service is bad just about everywhere</a:t>
            </a:r>
          </a:p>
          <a:p>
            <a:pPr lvl="1">
              <a:lnSpc>
                <a:spcPct val="90000"/>
              </a:lnSpc>
            </a:pPr>
            <a:r>
              <a:rPr lang="en-GB" altLang="en-US" dirty="0"/>
              <a:t>“we know better than the customer”</a:t>
            </a:r>
          </a:p>
          <a:p>
            <a:pPr lvl="1">
              <a:lnSpc>
                <a:spcPct val="90000"/>
              </a:lnSpc>
            </a:pPr>
            <a:r>
              <a:rPr lang="en-GB" altLang="en-US" dirty="0"/>
              <a:t>“customers are stupid”</a:t>
            </a:r>
          </a:p>
          <a:p>
            <a:pPr marL="0" indent="0">
              <a:buNone/>
            </a:pPr>
            <a:endParaRPr lang="en-US" dirty="0"/>
          </a:p>
          <a:p>
            <a:pPr marL="0" indent="0">
              <a:buNone/>
            </a:pPr>
            <a:r>
              <a:rPr lang="en-US" dirty="0"/>
              <a:t>Is the above accurate? True?</a:t>
            </a:r>
            <a:br>
              <a:rPr lang="en-US" dirty="0"/>
            </a:br>
            <a:r>
              <a:rPr lang="en-US" dirty="0"/>
              <a:t>What should be the goal?</a:t>
            </a:r>
          </a:p>
        </p:txBody>
      </p:sp>
    </p:spTree>
    <p:extLst>
      <p:ext uri="{BB962C8B-B14F-4D97-AF65-F5344CB8AC3E}">
        <p14:creationId xmlns:p14="http://schemas.microsoft.com/office/powerpoint/2010/main" val="1579116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BF49A20-EC28-C747-90FA-64AC3C9974A6}"/>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A5E560AF-E108-E949-8822-C6E31B208001}"/>
              </a:ext>
            </a:extLst>
          </p:cNvPr>
          <p:cNvSpPr>
            <a:spLocks noGrp="1"/>
          </p:cNvSpPr>
          <p:nvPr>
            <p:ph idx="1"/>
          </p:nvPr>
        </p:nvSpPr>
        <p:spPr>
          <a:xfrm>
            <a:off x="831235" y="1098794"/>
            <a:ext cx="10515600" cy="4351338"/>
          </a:xfrm>
        </p:spPr>
        <p:txBody>
          <a:bodyPr/>
          <a:lstStyle/>
          <a:p>
            <a:pPr marL="0" indent="0">
              <a:lnSpc>
                <a:spcPct val="90000"/>
              </a:lnSpc>
              <a:buNone/>
            </a:pPr>
            <a:br>
              <a:rPr lang="en-GB" altLang="en-US" dirty="0"/>
            </a:br>
            <a:r>
              <a:rPr lang="en-GB" altLang="en-US" dirty="0"/>
              <a:t>The goal is really customer loyalty/retention because:</a:t>
            </a:r>
            <a:br>
              <a:rPr lang="en-GB" altLang="en-US" dirty="0"/>
            </a:br>
            <a:endParaRPr lang="en-GB" altLang="en-US" dirty="0"/>
          </a:p>
          <a:p>
            <a:pPr lvl="1">
              <a:lnSpc>
                <a:spcPct val="90000"/>
              </a:lnSpc>
              <a:buFont typeface="Arial" panose="020B0604020202020204" pitchFamily="34" charset="0"/>
              <a:buChar char="•"/>
            </a:pPr>
            <a:r>
              <a:rPr lang="en-GB" altLang="en-US" dirty="0"/>
              <a:t>retention enhances profitability dramatically</a:t>
            </a:r>
          </a:p>
          <a:p>
            <a:pPr lvl="1">
              <a:lnSpc>
                <a:spcPct val="90000"/>
              </a:lnSpc>
              <a:buFont typeface="Arial" panose="020B0604020202020204" pitchFamily="34" charset="0"/>
              <a:buChar char="•"/>
            </a:pPr>
            <a:r>
              <a:rPr lang="en-GB" altLang="en-US" dirty="0"/>
              <a:t>cost of acquiring new customers is higher than cost of retaining old</a:t>
            </a:r>
          </a:p>
          <a:p>
            <a:pPr lvl="1">
              <a:lnSpc>
                <a:spcPct val="90000"/>
              </a:lnSpc>
              <a:buFont typeface="Arial" panose="020B0604020202020204" pitchFamily="34" charset="0"/>
              <a:buChar char="•"/>
            </a:pPr>
            <a:r>
              <a:rPr lang="en-GB" altLang="en-US" dirty="0"/>
              <a:t>it maximizes customer lifetime value</a:t>
            </a:r>
          </a:p>
          <a:p>
            <a:pPr lvl="1">
              <a:lnSpc>
                <a:spcPct val="90000"/>
              </a:lnSpc>
              <a:buFont typeface="Arial" panose="020B0604020202020204" pitchFamily="34" charset="0"/>
              <a:buChar char="•"/>
            </a:pPr>
            <a:r>
              <a:rPr lang="en-GB" altLang="en-US" dirty="0"/>
              <a:t>the causes of customer defection are often directly actionable</a:t>
            </a:r>
          </a:p>
          <a:p>
            <a:endParaRPr lang="en-US" dirty="0"/>
          </a:p>
        </p:txBody>
      </p:sp>
    </p:spTree>
    <p:extLst>
      <p:ext uri="{BB962C8B-B14F-4D97-AF65-F5344CB8AC3E}">
        <p14:creationId xmlns:p14="http://schemas.microsoft.com/office/powerpoint/2010/main" val="724648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2A128E3-0699-E547-BA9A-DA9B9818A6A4}"/>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421D2328-A798-F649-AF99-CDA0FE5880C2}"/>
              </a:ext>
            </a:extLst>
          </p:cNvPr>
          <p:cNvSpPr>
            <a:spLocks noGrp="1"/>
          </p:cNvSpPr>
          <p:nvPr>
            <p:ph idx="1"/>
          </p:nvPr>
        </p:nvSpPr>
        <p:spPr/>
        <p:txBody>
          <a:bodyPr/>
          <a:lstStyle/>
          <a:p>
            <a:pPr marL="0" indent="0">
              <a:buNone/>
            </a:pPr>
            <a:endParaRPr lang="en-GB" altLang="en-US" dirty="0"/>
          </a:p>
          <a:p>
            <a:pPr marL="0" indent="0">
              <a:buNone/>
            </a:pPr>
            <a:r>
              <a:rPr lang="en-GB" altLang="en-US" dirty="0"/>
              <a:t>Customer loyalty is about how long we keep a customer (or the share we take of their business)</a:t>
            </a:r>
          </a:p>
          <a:p>
            <a:pPr marL="0" indent="0">
              <a:buNone/>
            </a:pPr>
            <a:endParaRPr lang="en-GB" altLang="en-US" dirty="0"/>
          </a:p>
          <a:p>
            <a:pPr marL="0" indent="0">
              <a:buNone/>
            </a:pPr>
            <a:r>
              <a:rPr lang="en-GB" altLang="en-US" dirty="0"/>
              <a:t>Customer satisfaction is what people think/feel about us</a:t>
            </a:r>
          </a:p>
          <a:p>
            <a:endParaRPr lang="en-US" dirty="0"/>
          </a:p>
        </p:txBody>
      </p:sp>
    </p:spTree>
    <p:extLst>
      <p:ext uri="{BB962C8B-B14F-4D97-AF65-F5344CB8AC3E}">
        <p14:creationId xmlns:p14="http://schemas.microsoft.com/office/powerpoint/2010/main" val="2256464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01A412B-7141-5E46-B8F9-A69547387D4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BB871527-F228-BC44-83BF-7530FD3A0881}"/>
              </a:ext>
            </a:extLst>
          </p:cNvPr>
          <p:cNvSpPr>
            <a:spLocks noGrp="1"/>
          </p:cNvSpPr>
          <p:nvPr>
            <p:ph idx="1"/>
          </p:nvPr>
        </p:nvSpPr>
        <p:spPr>
          <a:xfrm>
            <a:off x="609600" y="1198408"/>
            <a:ext cx="10972800" cy="4319523"/>
          </a:xfrm>
        </p:spPr>
        <p:txBody>
          <a:bodyPr>
            <a:normAutofit/>
          </a:bodyPr>
          <a:lstStyle/>
          <a:p>
            <a:pPr marL="0" indent="0">
              <a:buNone/>
            </a:pPr>
            <a:br>
              <a:rPr lang="en-GB" altLang="en-US" dirty="0"/>
            </a:br>
            <a:r>
              <a:rPr lang="en-GB" altLang="en-US" dirty="0"/>
              <a:t>The result has been increased growth in customer loyalty programmes</a:t>
            </a:r>
          </a:p>
          <a:p>
            <a:pPr marL="0" indent="0">
              <a:buNone/>
            </a:pPr>
            <a:br>
              <a:rPr lang="en-GB" altLang="en-US" dirty="0"/>
            </a:br>
            <a:r>
              <a:rPr lang="en-GB" altLang="en-US" dirty="0">
                <a:solidFill>
                  <a:srgbClr val="FF0000"/>
                </a:solidFill>
              </a:rPr>
              <a:t>Beware</a:t>
            </a:r>
            <a:r>
              <a:rPr lang="en-GB" altLang="en-US" dirty="0"/>
              <a:t> </a:t>
            </a:r>
            <a:br>
              <a:rPr lang="en-GB" altLang="en-US" dirty="0"/>
            </a:br>
            <a:r>
              <a:rPr lang="en-GB" altLang="en-US" dirty="0"/>
              <a:t>Customer satisfaction and customer loyalty are not the same thing</a:t>
            </a:r>
            <a:br>
              <a:rPr lang="en-GB" altLang="en-US" dirty="0"/>
            </a:br>
            <a:endParaRPr lang="en-GB" altLang="en-US" dirty="0"/>
          </a:p>
          <a:p>
            <a:pPr lvl="1">
              <a:buFont typeface="Arial" panose="020B0604020202020204" pitchFamily="34" charset="0"/>
              <a:buChar char="•"/>
            </a:pPr>
            <a:r>
              <a:rPr lang="en-GB" altLang="en-US" dirty="0"/>
              <a:t>you cannot buy real loyalty that easily</a:t>
            </a:r>
          </a:p>
          <a:p>
            <a:pPr lvl="1">
              <a:buFont typeface="Arial" panose="020B0604020202020204" pitchFamily="34" charset="0"/>
              <a:buChar char="•"/>
            </a:pPr>
            <a:r>
              <a:rPr lang="en-GB" altLang="en-US" dirty="0"/>
              <a:t>satisfied customers will be loyal customers</a:t>
            </a:r>
          </a:p>
          <a:p>
            <a:pPr lvl="1">
              <a:buFont typeface="Arial" panose="020B0604020202020204" pitchFamily="34" charset="0"/>
              <a:buChar char="•"/>
            </a:pPr>
            <a:r>
              <a:rPr lang="en-GB" altLang="en-US" dirty="0"/>
              <a:t>In most markets, customer satisfaction drives loyalty, not for all customers</a:t>
            </a:r>
          </a:p>
          <a:p>
            <a:pPr marL="457200" lvl="1" indent="0">
              <a:buNone/>
            </a:pPr>
            <a:endParaRPr lang="en-GB" altLang="en-US" dirty="0"/>
          </a:p>
          <a:p>
            <a:endParaRPr lang="en-US" dirty="0"/>
          </a:p>
        </p:txBody>
      </p:sp>
    </p:spTree>
    <p:extLst>
      <p:ext uri="{BB962C8B-B14F-4D97-AF65-F5344CB8AC3E}">
        <p14:creationId xmlns:p14="http://schemas.microsoft.com/office/powerpoint/2010/main" val="1521124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58D1FC6-EDD1-FF4D-9907-C7BB8734815E}"/>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925486BD-BEAD-F54E-B3B5-13A58CFE4452}"/>
              </a:ext>
            </a:extLst>
          </p:cNvPr>
          <p:cNvSpPr>
            <a:spLocks noGrp="1"/>
          </p:cNvSpPr>
          <p:nvPr>
            <p:ph idx="1"/>
          </p:nvPr>
        </p:nvSpPr>
        <p:spPr>
          <a:xfrm>
            <a:off x="609600" y="906308"/>
            <a:ext cx="10972800" cy="4303757"/>
          </a:xfrm>
        </p:spPr>
        <p:txBody>
          <a:bodyPr>
            <a:normAutofit fontScale="85000" lnSpcReduction="20000"/>
          </a:bodyPr>
          <a:lstStyle/>
          <a:p>
            <a:endParaRPr lang="en-GB" altLang="en-US" dirty="0"/>
          </a:p>
          <a:p>
            <a:r>
              <a:rPr lang="en-GB" altLang="en-US" dirty="0"/>
              <a:t>We need to understand better why some customers leave and others stay</a:t>
            </a:r>
          </a:p>
          <a:p>
            <a:r>
              <a:rPr lang="en-GB" altLang="en-US" dirty="0"/>
              <a:t>Avoid simplistic assumptions about customer satisfaction and loyalty</a:t>
            </a:r>
          </a:p>
          <a:p>
            <a:r>
              <a:rPr lang="en-GB" altLang="en-US" dirty="0"/>
              <a:t>This is the basis for making effective investments in customer satisfaction, relationship marketing and loyalty programmes</a:t>
            </a:r>
          </a:p>
          <a:p>
            <a:r>
              <a:rPr lang="en-GB" altLang="en-US" dirty="0"/>
              <a:t>Many loyalty schemes are crude and simplistic - “plastic card syndrome”</a:t>
            </a:r>
          </a:p>
          <a:p>
            <a:r>
              <a:rPr lang="en-GB" altLang="en-US" dirty="0"/>
              <a:t>They are open to imitation, manipulation and game-playing</a:t>
            </a:r>
          </a:p>
          <a:p>
            <a:r>
              <a:rPr lang="en-GB" altLang="en-US" dirty="0"/>
              <a:t>Many try to create Hostages not Satisfied Stayers</a:t>
            </a:r>
          </a:p>
          <a:p>
            <a:r>
              <a:rPr lang="en-GB" altLang="en-US" dirty="0"/>
              <a:t>But the real issue is customer information - and how well we use it  </a:t>
            </a:r>
          </a:p>
          <a:p>
            <a:pPr marL="0" indent="0" algn="r">
              <a:buNone/>
            </a:pPr>
            <a:br>
              <a:rPr lang="en-GB" dirty="0"/>
            </a:br>
            <a:r>
              <a:rPr lang="en-GB" dirty="0"/>
              <a:t>(3 companies that have mastered the art of using customer data, 2020)</a:t>
            </a:r>
            <a:endParaRPr lang="en-GB" altLang="en-US" dirty="0"/>
          </a:p>
          <a:p>
            <a:endParaRPr lang="en-US" dirty="0"/>
          </a:p>
        </p:txBody>
      </p:sp>
    </p:spTree>
    <p:extLst>
      <p:ext uri="{BB962C8B-B14F-4D97-AF65-F5344CB8AC3E}">
        <p14:creationId xmlns:p14="http://schemas.microsoft.com/office/powerpoint/2010/main" val="2143183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FB1AFAB0-F3B6-1448-BE9D-01BA9BBDD526}"/>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DD2E3092-B98F-F145-BB34-F82DC9CC1C41}"/>
              </a:ext>
            </a:extLst>
          </p:cNvPr>
          <p:cNvSpPr>
            <a:spLocks noGrp="1"/>
          </p:cNvSpPr>
          <p:nvPr>
            <p:ph idx="1"/>
          </p:nvPr>
        </p:nvSpPr>
        <p:spPr>
          <a:xfrm>
            <a:off x="516093" y="802808"/>
            <a:ext cx="10515600" cy="4351338"/>
          </a:xfrm>
        </p:spPr>
        <p:txBody>
          <a:bodyPr/>
          <a:lstStyle/>
          <a:p>
            <a:r>
              <a:rPr lang="en-GB" altLang="en-US" dirty="0"/>
              <a:t>Combining customer loyalty with the attitude (customer satisfaction) identifies:</a:t>
            </a:r>
            <a:br>
              <a:rPr lang="en-GB" altLang="en-US" dirty="0"/>
            </a:br>
            <a:endParaRPr lang="en-GB" altLang="en-US" dirty="0"/>
          </a:p>
          <a:p>
            <a:pPr lvl="1">
              <a:buFont typeface="Arial" panose="020B0604020202020204" pitchFamily="34" charset="0"/>
              <a:buChar char="•"/>
            </a:pPr>
            <a:r>
              <a:rPr lang="en-GB" altLang="en-US" dirty="0"/>
              <a:t>Satisfied stayers</a:t>
            </a:r>
          </a:p>
          <a:p>
            <a:pPr lvl="1">
              <a:buFont typeface="Arial" panose="020B0604020202020204" pitchFamily="34" charset="0"/>
              <a:buChar char="•"/>
            </a:pPr>
            <a:r>
              <a:rPr lang="en-GB" altLang="en-US" dirty="0"/>
              <a:t>Happy wanderers</a:t>
            </a:r>
          </a:p>
          <a:p>
            <a:pPr lvl="1">
              <a:buFont typeface="Arial" panose="020B0604020202020204" pitchFamily="34" charset="0"/>
              <a:buChar char="•"/>
            </a:pPr>
            <a:r>
              <a:rPr lang="en-GB" altLang="en-US" dirty="0"/>
              <a:t>Hostages</a:t>
            </a:r>
          </a:p>
          <a:p>
            <a:pPr lvl="1">
              <a:buFont typeface="Arial" panose="020B0604020202020204" pitchFamily="34" charset="0"/>
              <a:buChar char="•"/>
            </a:pPr>
            <a:r>
              <a:rPr lang="en-GB" altLang="en-US" dirty="0"/>
              <a:t>Dealers</a:t>
            </a:r>
          </a:p>
          <a:p>
            <a:endParaRPr lang="en-US" dirty="0"/>
          </a:p>
        </p:txBody>
      </p:sp>
      <p:grpSp>
        <p:nvGrpSpPr>
          <p:cNvPr id="6" name="Group 18">
            <a:extLst>
              <a:ext uri="{FF2B5EF4-FFF2-40B4-BE49-F238E27FC236}">
                <a16:creationId xmlns:a16="http://schemas.microsoft.com/office/drawing/2014/main" id="{98D1A85B-CA36-434A-BA1A-0455176594E4}"/>
              </a:ext>
            </a:extLst>
          </p:cNvPr>
          <p:cNvGrpSpPr>
            <a:grpSpLocks/>
          </p:cNvGrpSpPr>
          <p:nvPr/>
        </p:nvGrpSpPr>
        <p:grpSpPr bwMode="auto">
          <a:xfrm>
            <a:off x="5219305" y="1977087"/>
            <a:ext cx="6354856" cy="3477783"/>
            <a:chOff x="1135" y="893"/>
            <a:chExt cx="3901" cy="2991"/>
          </a:xfrm>
        </p:grpSpPr>
        <p:grpSp>
          <p:nvGrpSpPr>
            <p:cNvPr id="7" name="Group 7">
              <a:extLst>
                <a:ext uri="{FF2B5EF4-FFF2-40B4-BE49-F238E27FC236}">
                  <a16:creationId xmlns:a16="http://schemas.microsoft.com/office/drawing/2014/main" id="{DA2D30BA-E1F5-C44E-BDF7-C8E3263E8B61}"/>
                </a:ext>
              </a:extLst>
            </p:cNvPr>
            <p:cNvGrpSpPr>
              <a:grpSpLocks/>
            </p:cNvGrpSpPr>
            <p:nvPr/>
          </p:nvGrpSpPr>
          <p:grpSpPr bwMode="auto">
            <a:xfrm>
              <a:off x="2356" y="1588"/>
              <a:ext cx="2680" cy="2296"/>
              <a:chOff x="2356" y="1588"/>
              <a:chExt cx="2680" cy="2296"/>
            </a:xfrm>
          </p:grpSpPr>
          <p:sp>
            <p:nvSpPr>
              <p:cNvPr id="18" name="Rectangle 3">
                <a:extLst>
                  <a:ext uri="{FF2B5EF4-FFF2-40B4-BE49-F238E27FC236}">
                    <a16:creationId xmlns:a16="http://schemas.microsoft.com/office/drawing/2014/main" id="{3073052A-0719-5847-8A17-E6E4541ECCC4}"/>
                  </a:ext>
                </a:extLst>
              </p:cNvPr>
              <p:cNvSpPr>
                <a:spLocks noChangeArrowheads="1"/>
              </p:cNvSpPr>
              <p:nvPr/>
            </p:nvSpPr>
            <p:spPr bwMode="auto">
              <a:xfrm>
                <a:off x="2356" y="1588"/>
                <a:ext cx="1336" cy="1144"/>
              </a:xfrm>
              <a:prstGeom prst="rect">
                <a:avLst/>
              </a:prstGeom>
              <a:solidFill>
                <a:schemeClr val="bg1">
                  <a:lumMod val="85000"/>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 name="Rectangle 4">
                <a:extLst>
                  <a:ext uri="{FF2B5EF4-FFF2-40B4-BE49-F238E27FC236}">
                    <a16:creationId xmlns:a16="http://schemas.microsoft.com/office/drawing/2014/main" id="{591D6D84-2AF5-5247-952A-C5AC37E65292}"/>
                  </a:ext>
                </a:extLst>
              </p:cNvPr>
              <p:cNvSpPr>
                <a:spLocks noChangeArrowheads="1"/>
              </p:cNvSpPr>
              <p:nvPr/>
            </p:nvSpPr>
            <p:spPr bwMode="auto">
              <a:xfrm>
                <a:off x="3700" y="1588"/>
                <a:ext cx="1336" cy="1144"/>
              </a:xfrm>
              <a:prstGeom prst="rect">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0" name="Rectangle 5">
                <a:extLst>
                  <a:ext uri="{FF2B5EF4-FFF2-40B4-BE49-F238E27FC236}">
                    <a16:creationId xmlns:a16="http://schemas.microsoft.com/office/drawing/2014/main" id="{DB5BB3CA-2EAA-3E40-AEA3-EC7ED47FC667}"/>
                  </a:ext>
                </a:extLst>
              </p:cNvPr>
              <p:cNvSpPr>
                <a:spLocks noChangeArrowheads="1"/>
              </p:cNvSpPr>
              <p:nvPr/>
            </p:nvSpPr>
            <p:spPr bwMode="auto">
              <a:xfrm>
                <a:off x="3700" y="2740"/>
                <a:ext cx="1336" cy="1144"/>
              </a:xfrm>
              <a:prstGeom prst="rect">
                <a:avLst/>
              </a:prstGeom>
              <a:solidFill>
                <a:srgbClr val="002060">
                  <a:alpha val="58000"/>
                </a:srgb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 name="Rectangle 6">
                <a:extLst>
                  <a:ext uri="{FF2B5EF4-FFF2-40B4-BE49-F238E27FC236}">
                    <a16:creationId xmlns:a16="http://schemas.microsoft.com/office/drawing/2014/main" id="{7F1D6721-2D16-1545-9033-FAAFA7E0CB29}"/>
                  </a:ext>
                </a:extLst>
              </p:cNvPr>
              <p:cNvSpPr>
                <a:spLocks noChangeArrowheads="1"/>
              </p:cNvSpPr>
              <p:nvPr/>
            </p:nvSpPr>
            <p:spPr bwMode="auto">
              <a:xfrm>
                <a:off x="2356" y="2740"/>
                <a:ext cx="1336" cy="1144"/>
              </a:xfrm>
              <a:prstGeom prst="rect">
                <a:avLst/>
              </a:prstGeom>
              <a:solidFill>
                <a:schemeClr val="accent1">
                  <a:lumMod val="40000"/>
                  <a:lumOff val="60000"/>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8" name="Rectangle 8">
              <a:extLst>
                <a:ext uri="{FF2B5EF4-FFF2-40B4-BE49-F238E27FC236}">
                  <a16:creationId xmlns:a16="http://schemas.microsoft.com/office/drawing/2014/main" id="{0DB4AC0E-40AF-554C-90FC-D0A2C1319551}"/>
                </a:ext>
              </a:extLst>
            </p:cNvPr>
            <p:cNvSpPr>
              <a:spLocks noChangeArrowheads="1"/>
            </p:cNvSpPr>
            <p:nvPr/>
          </p:nvSpPr>
          <p:spPr bwMode="auto">
            <a:xfrm>
              <a:off x="3070" y="893"/>
              <a:ext cx="1346" cy="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000" b="1" dirty="0">
                  <a:solidFill>
                    <a:srgbClr val="FF0000"/>
                  </a:solidFill>
                </a:rPr>
                <a:t>Customer Loyalty</a:t>
              </a:r>
            </a:p>
          </p:txBody>
        </p:sp>
        <p:sp>
          <p:nvSpPr>
            <p:cNvPr id="9" name="Rectangle 9">
              <a:extLst>
                <a:ext uri="{FF2B5EF4-FFF2-40B4-BE49-F238E27FC236}">
                  <a16:creationId xmlns:a16="http://schemas.microsoft.com/office/drawing/2014/main" id="{83339736-F222-3447-AA75-F24108EF6F7C}"/>
                </a:ext>
              </a:extLst>
            </p:cNvPr>
            <p:cNvSpPr>
              <a:spLocks noChangeArrowheads="1"/>
            </p:cNvSpPr>
            <p:nvPr/>
          </p:nvSpPr>
          <p:spPr bwMode="auto">
            <a:xfrm>
              <a:off x="1135" y="2299"/>
              <a:ext cx="1076" cy="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75" tIns="46038" rIns="92075" bIns="46038">
              <a:spAutoFit/>
            </a:bodyPr>
            <a:lstStyle/>
            <a:p>
              <a:pPr eaLnBrk="0" hangingPunct="0"/>
              <a:r>
                <a:rPr lang="en-GB" altLang="en-US" sz="2000" b="1" dirty="0">
                  <a:solidFill>
                    <a:srgbClr val="FF0000"/>
                  </a:solidFill>
                </a:rPr>
                <a:t>Customer </a:t>
              </a:r>
            </a:p>
            <a:p>
              <a:pPr eaLnBrk="0" hangingPunct="0"/>
              <a:r>
                <a:rPr lang="en-GB" altLang="en-US" sz="2000" b="1" dirty="0">
                  <a:solidFill>
                    <a:srgbClr val="FF0000"/>
                  </a:solidFill>
                </a:rPr>
                <a:t>Satisfaction</a:t>
              </a:r>
            </a:p>
          </p:txBody>
        </p:sp>
        <p:sp>
          <p:nvSpPr>
            <p:cNvPr id="10" name="Rectangle 10">
              <a:extLst>
                <a:ext uri="{FF2B5EF4-FFF2-40B4-BE49-F238E27FC236}">
                  <a16:creationId xmlns:a16="http://schemas.microsoft.com/office/drawing/2014/main" id="{9083B717-158B-8743-BDC7-85F5F5C89723}"/>
                </a:ext>
              </a:extLst>
            </p:cNvPr>
            <p:cNvSpPr>
              <a:spLocks noChangeArrowheads="1"/>
            </p:cNvSpPr>
            <p:nvPr/>
          </p:nvSpPr>
          <p:spPr bwMode="auto">
            <a:xfrm>
              <a:off x="2785" y="1238"/>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1" name="Rectangle 11">
              <a:extLst>
                <a:ext uri="{FF2B5EF4-FFF2-40B4-BE49-F238E27FC236}">
                  <a16:creationId xmlns:a16="http://schemas.microsoft.com/office/drawing/2014/main" id="{79144DD2-9561-CF40-BFB7-0E786154C2BD}"/>
                </a:ext>
              </a:extLst>
            </p:cNvPr>
            <p:cNvSpPr>
              <a:spLocks noChangeArrowheads="1"/>
            </p:cNvSpPr>
            <p:nvPr/>
          </p:nvSpPr>
          <p:spPr bwMode="auto">
            <a:xfrm>
              <a:off x="4235" y="1238"/>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2" name="Rectangle 12">
              <a:extLst>
                <a:ext uri="{FF2B5EF4-FFF2-40B4-BE49-F238E27FC236}">
                  <a16:creationId xmlns:a16="http://schemas.microsoft.com/office/drawing/2014/main" id="{9D6AE8AA-FD64-B749-88D1-ED3BAD6ABD5C}"/>
                </a:ext>
              </a:extLst>
            </p:cNvPr>
            <p:cNvSpPr>
              <a:spLocks noChangeArrowheads="1"/>
            </p:cNvSpPr>
            <p:nvPr/>
          </p:nvSpPr>
          <p:spPr bwMode="auto">
            <a:xfrm>
              <a:off x="1765" y="1973"/>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3" name="Rectangle 13">
              <a:extLst>
                <a:ext uri="{FF2B5EF4-FFF2-40B4-BE49-F238E27FC236}">
                  <a16:creationId xmlns:a16="http://schemas.microsoft.com/office/drawing/2014/main" id="{2AF60744-C0E0-0C4B-9BE7-E3649E0722F4}"/>
                </a:ext>
              </a:extLst>
            </p:cNvPr>
            <p:cNvSpPr>
              <a:spLocks noChangeArrowheads="1"/>
            </p:cNvSpPr>
            <p:nvPr/>
          </p:nvSpPr>
          <p:spPr bwMode="auto">
            <a:xfrm>
              <a:off x="1797" y="3106"/>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4" name="Rectangle 14">
              <a:extLst>
                <a:ext uri="{FF2B5EF4-FFF2-40B4-BE49-F238E27FC236}">
                  <a16:creationId xmlns:a16="http://schemas.microsoft.com/office/drawing/2014/main" id="{19228B72-1180-234F-8FD4-C5C2FB808225}"/>
                </a:ext>
              </a:extLst>
            </p:cNvPr>
            <p:cNvSpPr>
              <a:spLocks noChangeArrowheads="1"/>
            </p:cNvSpPr>
            <p:nvPr/>
          </p:nvSpPr>
          <p:spPr bwMode="auto">
            <a:xfrm>
              <a:off x="2580" y="1886"/>
              <a:ext cx="823" cy="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00B050"/>
                  </a:solidFill>
                </a:rPr>
                <a:t>Satisfied</a:t>
              </a:r>
            </a:p>
            <a:p>
              <a:pPr algn="ctr" eaLnBrk="0" hangingPunct="0"/>
              <a:r>
                <a:rPr lang="en-GB" altLang="en-US" sz="2400" b="1" i="1" u="none" dirty="0">
                  <a:solidFill>
                    <a:srgbClr val="00B050"/>
                  </a:solidFill>
                </a:rPr>
                <a:t>Stayers</a:t>
              </a:r>
            </a:p>
          </p:txBody>
        </p:sp>
        <p:sp>
          <p:nvSpPr>
            <p:cNvPr id="15" name="Rectangle 15">
              <a:extLst>
                <a:ext uri="{FF2B5EF4-FFF2-40B4-BE49-F238E27FC236}">
                  <a16:creationId xmlns:a16="http://schemas.microsoft.com/office/drawing/2014/main" id="{D34F7153-BFFD-D34E-A85E-F2435623FE08}"/>
                </a:ext>
              </a:extLst>
            </p:cNvPr>
            <p:cNvSpPr>
              <a:spLocks noChangeArrowheads="1"/>
            </p:cNvSpPr>
            <p:nvPr/>
          </p:nvSpPr>
          <p:spPr bwMode="auto">
            <a:xfrm>
              <a:off x="3924" y="1886"/>
              <a:ext cx="1002" cy="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chemeClr val="accent6">
                      <a:lumMod val="75000"/>
                    </a:schemeClr>
                  </a:solidFill>
                </a:rPr>
                <a:t>Happy</a:t>
              </a:r>
            </a:p>
            <a:p>
              <a:pPr algn="ctr" eaLnBrk="0" hangingPunct="0"/>
              <a:r>
                <a:rPr lang="en-GB" altLang="en-US" sz="2400" b="1" i="1" u="none" dirty="0">
                  <a:solidFill>
                    <a:schemeClr val="accent6">
                      <a:lumMod val="75000"/>
                    </a:schemeClr>
                  </a:solidFill>
                </a:rPr>
                <a:t>Wanderers</a:t>
              </a:r>
            </a:p>
          </p:txBody>
        </p:sp>
        <p:sp>
          <p:nvSpPr>
            <p:cNvPr id="16" name="Rectangle 16">
              <a:extLst>
                <a:ext uri="{FF2B5EF4-FFF2-40B4-BE49-F238E27FC236}">
                  <a16:creationId xmlns:a16="http://schemas.microsoft.com/office/drawing/2014/main" id="{0B977E85-4D6A-204B-9B16-0C2A9E0841E0}"/>
                </a:ext>
              </a:extLst>
            </p:cNvPr>
            <p:cNvSpPr>
              <a:spLocks noChangeArrowheads="1"/>
            </p:cNvSpPr>
            <p:nvPr/>
          </p:nvSpPr>
          <p:spPr bwMode="auto">
            <a:xfrm>
              <a:off x="2556" y="3106"/>
              <a:ext cx="873" cy="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7030A0"/>
                  </a:solidFill>
                </a:rPr>
                <a:t>Hostages</a:t>
              </a:r>
            </a:p>
          </p:txBody>
        </p:sp>
        <p:sp>
          <p:nvSpPr>
            <p:cNvPr id="17" name="Rectangle 17">
              <a:extLst>
                <a:ext uri="{FF2B5EF4-FFF2-40B4-BE49-F238E27FC236}">
                  <a16:creationId xmlns:a16="http://schemas.microsoft.com/office/drawing/2014/main" id="{0C59F404-5CC0-7642-8DF1-7EE2B8416FBD}"/>
                </a:ext>
              </a:extLst>
            </p:cNvPr>
            <p:cNvSpPr>
              <a:spLocks noChangeArrowheads="1"/>
            </p:cNvSpPr>
            <p:nvPr/>
          </p:nvSpPr>
          <p:spPr bwMode="auto">
            <a:xfrm>
              <a:off x="4057" y="3106"/>
              <a:ext cx="735" cy="398"/>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FFFF00"/>
                  </a:solidFill>
                </a:rPr>
                <a:t>Dealers</a:t>
              </a:r>
            </a:p>
          </p:txBody>
        </p:sp>
      </p:grpSp>
    </p:spTree>
    <p:extLst>
      <p:ext uri="{BB962C8B-B14F-4D97-AF65-F5344CB8AC3E}">
        <p14:creationId xmlns:p14="http://schemas.microsoft.com/office/powerpoint/2010/main" val="2930590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9C8D70-4B5F-154C-A603-F3A13014B70F}"/>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2F3C7B06-66A9-7C41-A89C-D547D1CA2152}"/>
              </a:ext>
            </a:extLst>
          </p:cNvPr>
          <p:cNvSpPr>
            <a:spLocks noGrp="1"/>
          </p:cNvSpPr>
          <p:nvPr>
            <p:ph idx="1"/>
          </p:nvPr>
        </p:nvSpPr>
        <p:spPr>
          <a:xfrm>
            <a:off x="831235" y="1253331"/>
            <a:ext cx="10515600" cy="4351338"/>
          </a:xfrm>
        </p:spPr>
        <p:txBody>
          <a:bodyPr/>
          <a:lstStyle/>
          <a:p>
            <a:pPr marL="0" indent="0">
              <a:buNone/>
            </a:pPr>
            <a:r>
              <a:rPr lang="en-US" b="1" dirty="0"/>
              <a:t>The Real Customer Problem</a:t>
            </a:r>
          </a:p>
          <a:p>
            <a:pPr marL="0" indent="0">
              <a:buNone/>
            </a:pPr>
            <a:endParaRPr lang="en-US" dirty="0"/>
          </a:p>
          <a:p>
            <a:r>
              <a:rPr lang="en-GB" altLang="en-US" dirty="0"/>
              <a:t>Do we really know what service to maximize - or do we invest in creating “value” that customers do not want?</a:t>
            </a:r>
          </a:p>
          <a:p>
            <a:r>
              <a:rPr lang="en-GB" altLang="en-US" dirty="0"/>
              <a:t>Can we deliver what we promise?</a:t>
            </a:r>
          </a:p>
          <a:p>
            <a:r>
              <a:rPr lang="en-GB" altLang="en-US" dirty="0"/>
              <a:t>Can we track the impact of service and quality on customer satisfaction?</a:t>
            </a:r>
          </a:p>
          <a:p>
            <a:endParaRPr lang="en-US" dirty="0"/>
          </a:p>
        </p:txBody>
      </p:sp>
    </p:spTree>
    <p:extLst>
      <p:ext uri="{BB962C8B-B14F-4D97-AF65-F5344CB8AC3E}">
        <p14:creationId xmlns:p14="http://schemas.microsoft.com/office/powerpoint/2010/main" val="259357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6DC700-23DF-924D-9DE0-5ED4FD066CAE}"/>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1A1EA9F4-5CB1-1E4E-B837-375491FC5C00}"/>
              </a:ext>
            </a:extLst>
          </p:cNvPr>
          <p:cNvSpPr>
            <a:spLocks noGrp="1"/>
          </p:cNvSpPr>
          <p:nvPr>
            <p:ph idx="1"/>
          </p:nvPr>
        </p:nvSpPr>
        <p:spPr>
          <a:xfrm>
            <a:off x="609601" y="1046009"/>
            <a:ext cx="4924096" cy="3917032"/>
          </a:xfrm>
        </p:spPr>
        <p:txBody>
          <a:bodyPr>
            <a:normAutofit/>
          </a:bodyPr>
          <a:lstStyle/>
          <a:p>
            <a:pPr marL="0" indent="0">
              <a:buNone/>
            </a:pPr>
            <a:endParaRPr lang="en-US" sz="2400" dirty="0"/>
          </a:p>
          <a:p>
            <a:pPr marL="0" indent="0">
              <a:buNone/>
            </a:pPr>
            <a:r>
              <a:rPr lang="en-US" sz="2400" b="1" dirty="0">
                <a:solidFill>
                  <a:srgbClr val="FF0000"/>
                </a:solidFill>
              </a:rPr>
              <a:t>Business to Consumer (B2C)</a:t>
            </a:r>
            <a:br>
              <a:rPr lang="en-US" sz="2400" b="1" dirty="0">
                <a:solidFill>
                  <a:srgbClr val="FF0000"/>
                </a:solidFill>
              </a:rPr>
            </a:br>
            <a:endParaRPr lang="en-US" sz="2400" b="1" dirty="0">
              <a:solidFill>
                <a:srgbClr val="FF0000"/>
              </a:solidFill>
            </a:endParaRPr>
          </a:p>
          <a:p>
            <a:r>
              <a:rPr lang="en-US" sz="2400" dirty="0"/>
              <a:t>Customer Brand Value (CBV)</a:t>
            </a:r>
          </a:p>
          <a:p>
            <a:r>
              <a:rPr lang="en-US" sz="2400" dirty="0"/>
              <a:t>Customer Lifetime Value (CLV)</a:t>
            </a:r>
          </a:p>
          <a:p>
            <a:r>
              <a:rPr lang="en-US" sz="2400" dirty="0"/>
              <a:t>Customer Referred Value (CRV)</a:t>
            </a:r>
          </a:p>
          <a:p>
            <a:r>
              <a:rPr lang="en-US" sz="2400" dirty="0"/>
              <a:t>Customer Influence Value (CIV)</a:t>
            </a:r>
          </a:p>
          <a:p>
            <a:r>
              <a:rPr lang="en-US" sz="2400" dirty="0"/>
              <a:t>Customer Knowledge Value (CKV)</a:t>
            </a:r>
          </a:p>
        </p:txBody>
      </p:sp>
      <p:sp>
        <p:nvSpPr>
          <p:cNvPr id="5" name="Content Placeholder 2">
            <a:extLst>
              <a:ext uri="{FF2B5EF4-FFF2-40B4-BE49-F238E27FC236}">
                <a16:creationId xmlns:a16="http://schemas.microsoft.com/office/drawing/2014/main" id="{7FF3E923-18C4-3943-A978-BA53926FE11E}"/>
              </a:ext>
            </a:extLst>
          </p:cNvPr>
          <p:cNvSpPr txBox="1">
            <a:spLocks/>
          </p:cNvSpPr>
          <p:nvPr/>
        </p:nvSpPr>
        <p:spPr>
          <a:xfrm>
            <a:off x="6658304" y="1022346"/>
            <a:ext cx="4924096"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US" sz="2400" dirty="0"/>
          </a:p>
          <a:p>
            <a:pPr marL="0" indent="0">
              <a:buNone/>
            </a:pPr>
            <a:r>
              <a:rPr lang="en-US" sz="2400" b="1" dirty="0">
                <a:solidFill>
                  <a:srgbClr val="FF0000"/>
                </a:solidFill>
              </a:rPr>
              <a:t>Business to Business (B2B)</a:t>
            </a:r>
            <a:br>
              <a:rPr lang="en-US" sz="2400" b="1" dirty="0">
                <a:solidFill>
                  <a:srgbClr val="FF0000"/>
                </a:solidFill>
              </a:rPr>
            </a:br>
            <a:endParaRPr lang="en-US" sz="2400" b="1" dirty="0">
              <a:solidFill>
                <a:srgbClr val="FF0000"/>
              </a:solidFill>
            </a:endParaRPr>
          </a:p>
          <a:p>
            <a:r>
              <a:rPr lang="en-US" sz="2400" dirty="0"/>
              <a:t>Customer Brand Value (CBV)</a:t>
            </a:r>
          </a:p>
          <a:p>
            <a:r>
              <a:rPr lang="en-US" sz="2400" dirty="0"/>
              <a:t>Customer Lifetime Value (CLV)</a:t>
            </a:r>
          </a:p>
          <a:p>
            <a:r>
              <a:rPr lang="en-US" sz="2400" dirty="0"/>
              <a:t>Business Reference Value (BRV)</a:t>
            </a:r>
          </a:p>
          <a:p>
            <a:r>
              <a:rPr lang="en-US" sz="2400" dirty="0"/>
              <a:t>Customer Influence Value (CIV)</a:t>
            </a:r>
          </a:p>
          <a:p>
            <a:r>
              <a:rPr lang="en-US" sz="2400" dirty="0"/>
              <a:t>Customer Knowledge Value (CKV)</a:t>
            </a:r>
          </a:p>
        </p:txBody>
      </p:sp>
    </p:spTree>
    <p:extLst>
      <p:ext uri="{BB962C8B-B14F-4D97-AF65-F5344CB8AC3E}">
        <p14:creationId xmlns:p14="http://schemas.microsoft.com/office/powerpoint/2010/main" val="373018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3C8092B-463B-6345-BD15-DECD4B69BE9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5" name="Picture 4">
            <a:extLst>
              <a:ext uri="{FF2B5EF4-FFF2-40B4-BE49-F238E27FC236}">
                <a16:creationId xmlns:a16="http://schemas.microsoft.com/office/drawing/2014/main" id="{D39BD78C-D721-1548-A1CD-D2FB0BE60426}"/>
              </a:ext>
            </a:extLst>
          </p:cNvPr>
          <p:cNvPicPr>
            <a:picLocks noChangeAspect="1"/>
          </p:cNvPicPr>
          <p:nvPr/>
        </p:nvPicPr>
        <p:blipFill>
          <a:blip r:embed="rId3"/>
          <a:stretch>
            <a:fillRect/>
          </a:stretch>
        </p:blipFill>
        <p:spPr>
          <a:xfrm>
            <a:off x="2424990" y="1292263"/>
            <a:ext cx="7050086" cy="4339653"/>
          </a:xfrm>
          <a:prstGeom prst="rect">
            <a:avLst/>
          </a:prstGeom>
        </p:spPr>
      </p:pic>
      <p:sp>
        <p:nvSpPr>
          <p:cNvPr id="6" name="TextBox 5">
            <a:extLst>
              <a:ext uri="{FF2B5EF4-FFF2-40B4-BE49-F238E27FC236}">
                <a16:creationId xmlns:a16="http://schemas.microsoft.com/office/drawing/2014/main" id="{584616F2-6FFE-A241-B5BB-9A0880B2647C}"/>
              </a:ext>
            </a:extLst>
          </p:cNvPr>
          <p:cNvSpPr txBox="1"/>
          <p:nvPr/>
        </p:nvSpPr>
        <p:spPr>
          <a:xfrm>
            <a:off x="9920111" y="5183704"/>
            <a:ext cx="1518364" cy="369332"/>
          </a:xfrm>
          <a:prstGeom prst="rect">
            <a:avLst/>
          </a:prstGeom>
          <a:noFill/>
        </p:spPr>
        <p:txBody>
          <a:bodyPr wrap="none" rtlCol="0">
            <a:spAutoFit/>
          </a:bodyPr>
          <a:lstStyle/>
          <a:p>
            <a:r>
              <a:rPr lang="en-GB" dirty="0"/>
              <a:t>(Kumar, 2020)</a:t>
            </a:r>
            <a:endParaRPr lang="en-US" dirty="0"/>
          </a:p>
        </p:txBody>
      </p:sp>
      <p:sp>
        <p:nvSpPr>
          <p:cNvPr id="7" name="TextBox 6">
            <a:extLst>
              <a:ext uri="{FF2B5EF4-FFF2-40B4-BE49-F238E27FC236}">
                <a16:creationId xmlns:a16="http://schemas.microsoft.com/office/drawing/2014/main" id="{8DEA2E03-D4E3-F147-93B3-F1B2E04C24BD}"/>
              </a:ext>
            </a:extLst>
          </p:cNvPr>
          <p:cNvSpPr txBox="1"/>
          <p:nvPr/>
        </p:nvSpPr>
        <p:spPr>
          <a:xfrm>
            <a:off x="259991" y="812052"/>
            <a:ext cx="4307589" cy="461665"/>
          </a:xfrm>
          <a:prstGeom prst="rect">
            <a:avLst/>
          </a:prstGeom>
          <a:noFill/>
        </p:spPr>
        <p:txBody>
          <a:bodyPr wrap="none" rtlCol="0">
            <a:spAutoFit/>
          </a:bodyPr>
          <a:lstStyle/>
          <a:p>
            <a:r>
              <a:rPr lang="en-US" sz="2400" b="1" dirty="0"/>
              <a:t>Customer Engagement Value</a:t>
            </a:r>
          </a:p>
        </p:txBody>
      </p:sp>
    </p:spTree>
    <p:extLst>
      <p:ext uri="{BB962C8B-B14F-4D97-AF65-F5344CB8AC3E}">
        <p14:creationId xmlns:p14="http://schemas.microsoft.com/office/powerpoint/2010/main" val="2228894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88449D-F5F9-4A87-B026-3EA982B3BB63}"/>
              </a:ext>
            </a:extLst>
          </p:cNvPr>
          <p:cNvPicPr>
            <a:picLocks noChangeAspect="1"/>
          </p:cNvPicPr>
          <p:nvPr/>
        </p:nvPicPr>
        <p:blipFill>
          <a:blip r:embed="rId2"/>
          <a:stretch>
            <a:fillRect/>
          </a:stretch>
        </p:blipFill>
        <p:spPr>
          <a:xfrm>
            <a:off x="3442446" y="751657"/>
            <a:ext cx="5693327" cy="4346173"/>
          </a:xfrm>
          <a:prstGeom prst="rect">
            <a:avLst/>
          </a:prstGeom>
        </p:spPr>
      </p:pic>
    </p:spTree>
    <p:extLst>
      <p:ext uri="{BB962C8B-B14F-4D97-AF65-F5344CB8AC3E}">
        <p14:creationId xmlns:p14="http://schemas.microsoft.com/office/powerpoint/2010/main" val="2450446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DDA0885-1CB8-AD4E-BA34-57338D6D1F76}"/>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214422A9-F961-0546-86F4-FF928258605E}"/>
              </a:ext>
            </a:extLst>
          </p:cNvPr>
          <p:cNvSpPr>
            <a:spLocks noGrp="1"/>
          </p:cNvSpPr>
          <p:nvPr>
            <p:ph idx="1"/>
          </p:nvPr>
        </p:nvSpPr>
        <p:spPr/>
        <p:txBody>
          <a:bodyPr/>
          <a:lstStyle/>
          <a:p>
            <a:r>
              <a:rPr lang="en-US" dirty="0"/>
              <a:t>The Kano Model</a:t>
            </a:r>
          </a:p>
        </p:txBody>
      </p:sp>
      <p:pic>
        <p:nvPicPr>
          <p:cNvPr id="9" name="Picture 8">
            <a:extLst>
              <a:ext uri="{FF2B5EF4-FFF2-40B4-BE49-F238E27FC236}">
                <a16:creationId xmlns:a16="http://schemas.microsoft.com/office/drawing/2014/main" id="{8BA9D3B5-635C-E645-B195-C867A68B510A}"/>
              </a:ext>
            </a:extLst>
          </p:cNvPr>
          <p:cNvPicPr>
            <a:picLocks noChangeAspect="1"/>
          </p:cNvPicPr>
          <p:nvPr/>
        </p:nvPicPr>
        <p:blipFill>
          <a:blip r:embed="rId3"/>
          <a:stretch>
            <a:fillRect/>
          </a:stretch>
        </p:blipFill>
        <p:spPr>
          <a:xfrm>
            <a:off x="692053" y="1087316"/>
            <a:ext cx="4621763" cy="4021744"/>
          </a:xfrm>
          <a:prstGeom prst="rect">
            <a:avLst/>
          </a:prstGeom>
        </p:spPr>
      </p:pic>
      <p:pic>
        <p:nvPicPr>
          <p:cNvPr id="11" name="Picture 10">
            <a:extLst>
              <a:ext uri="{FF2B5EF4-FFF2-40B4-BE49-F238E27FC236}">
                <a16:creationId xmlns:a16="http://schemas.microsoft.com/office/drawing/2014/main" id="{439DFB63-EB96-F144-B7BD-E1B29984F14F}"/>
              </a:ext>
            </a:extLst>
          </p:cNvPr>
          <p:cNvPicPr>
            <a:picLocks noChangeAspect="1"/>
          </p:cNvPicPr>
          <p:nvPr/>
        </p:nvPicPr>
        <p:blipFill>
          <a:blip r:embed="rId4"/>
          <a:stretch>
            <a:fillRect/>
          </a:stretch>
        </p:blipFill>
        <p:spPr>
          <a:xfrm>
            <a:off x="6878186" y="1005563"/>
            <a:ext cx="4114800" cy="4114800"/>
          </a:xfrm>
          <a:prstGeom prst="rect">
            <a:avLst/>
          </a:prstGeom>
        </p:spPr>
      </p:pic>
      <p:sp>
        <p:nvSpPr>
          <p:cNvPr id="12" name="TextBox 11">
            <a:extLst>
              <a:ext uri="{FF2B5EF4-FFF2-40B4-BE49-F238E27FC236}">
                <a16:creationId xmlns:a16="http://schemas.microsoft.com/office/drawing/2014/main" id="{F04FF30F-CBAA-9347-B629-E3137F6AF175}"/>
              </a:ext>
            </a:extLst>
          </p:cNvPr>
          <p:cNvSpPr txBox="1"/>
          <p:nvPr/>
        </p:nvSpPr>
        <p:spPr>
          <a:xfrm>
            <a:off x="9818544" y="5290712"/>
            <a:ext cx="2130711" cy="369332"/>
          </a:xfrm>
          <a:prstGeom prst="rect">
            <a:avLst/>
          </a:prstGeom>
          <a:noFill/>
        </p:spPr>
        <p:txBody>
          <a:bodyPr wrap="none" rtlCol="0">
            <a:spAutoFit/>
          </a:bodyPr>
          <a:lstStyle/>
          <a:p>
            <a:r>
              <a:rPr lang="en-GB" dirty="0"/>
              <a:t>(Olsen-Landis, 2020)</a:t>
            </a:r>
            <a:endParaRPr lang="en-US" dirty="0"/>
          </a:p>
        </p:txBody>
      </p:sp>
    </p:spTree>
    <p:extLst>
      <p:ext uri="{BB962C8B-B14F-4D97-AF65-F5344CB8AC3E}">
        <p14:creationId xmlns:p14="http://schemas.microsoft.com/office/powerpoint/2010/main" val="3100949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a:xfrm>
            <a:off x="732692" y="793506"/>
            <a:ext cx="10515600" cy="4351338"/>
          </a:xfrm>
        </p:spPr>
        <p:txBody>
          <a:bodyPr>
            <a:normAutofit fontScale="92500" lnSpcReduction="10000"/>
          </a:bodyPr>
          <a:lstStyle/>
          <a:p>
            <a:pPr marL="0" indent="0">
              <a:buNone/>
            </a:pPr>
            <a:r>
              <a:rPr lang="en-GB" b="1" dirty="0" err="1"/>
              <a:t>MoSCoW</a:t>
            </a:r>
            <a:r>
              <a:rPr lang="en-GB" b="1" dirty="0"/>
              <a:t> Model</a:t>
            </a:r>
          </a:p>
          <a:p>
            <a:pPr marL="0" indent="0">
              <a:buNone/>
            </a:pPr>
            <a:endParaRPr lang="en-GB" b="1" dirty="0"/>
          </a:p>
          <a:p>
            <a:pPr marL="0" indent="0">
              <a:buNone/>
            </a:pPr>
            <a:r>
              <a:rPr lang="en-GB" dirty="0"/>
              <a:t>All requirements are important but should be ordered to deliver the greatest and most immediate business benefits early. Requirements are sorted into one of four categories:</a:t>
            </a:r>
            <a:br>
              <a:rPr lang="en-GB" dirty="0"/>
            </a:br>
            <a:endParaRPr lang="en-GB" b="1" dirty="0"/>
          </a:p>
          <a:p>
            <a:r>
              <a:rPr lang="en-GB" b="1" dirty="0"/>
              <a:t>Must Have </a:t>
            </a:r>
          </a:p>
          <a:p>
            <a:r>
              <a:rPr lang="en-GB" b="1" dirty="0"/>
              <a:t>Should Have </a:t>
            </a:r>
          </a:p>
          <a:p>
            <a:r>
              <a:rPr lang="en-GB" b="1" dirty="0"/>
              <a:t>Could have </a:t>
            </a:r>
          </a:p>
          <a:p>
            <a:r>
              <a:rPr lang="en-GB" b="1" dirty="0"/>
              <a:t>Won't have</a:t>
            </a:r>
            <a:endParaRPr lang="en-US" dirty="0"/>
          </a:p>
        </p:txBody>
      </p:sp>
    </p:spTree>
    <p:extLst>
      <p:ext uri="{BB962C8B-B14F-4D97-AF65-F5344CB8AC3E}">
        <p14:creationId xmlns:p14="http://schemas.microsoft.com/office/powerpoint/2010/main" val="3905804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a:xfrm>
            <a:off x="609600" y="1198409"/>
            <a:ext cx="4711700" cy="3183091"/>
          </a:xfrm>
        </p:spPr>
        <p:txBody>
          <a:bodyPr>
            <a:normAutofit/>
          </a:bodyPr>
          <a:lstStyle/>
          <a:p>
            <a:pPr marL="0" indent="0">
              <a:buNone/>
            </a:pPr>
            <a:r>
              <a:rPr lang="en-GB" b="1" dirty="0" err="1"/>
              <a:t>MoSCoW</a:t>
            </a:r>
            <a:r>
              <a:rPr lang="en-GB" b="1" dirty="0"/>
              <a:t> &amp; Kano Combined</a:t>
            </a:r>
          </a:p>
          <a:p>
            <a:pPr marL="0" indent="0">
              <a:buNone/>
            </a:pPr>
            <a:endParaRPr lang="en-GB" b="1" dirty="0"/>
          </a:p>
          <a:p>
            <a:r>
              <a:rPr lang="en-GB" b="1" dirty="0"/>
              <a:t>M - Must Have </a:t>
            </a:r>
          </a:p>
          <a:p>
            <a:r>
              <a:rPr lang="en-GB" b="1" dirty="0"/>
              <a:t>S- Should Have </a:t>
            </a:r>
          </a:p>
          <a:p>
            <a:r>
              <a:rPr lang="en-GB" b="1" dirty="0"/>
              <a:t>C- Could have </a:t>
            </a:r>
          </a:p>
          <a:p>
            <a:r>
              <a:rPr lang="en-GB" b="1" dirty="0"/>
              <a:t>W- Won't have</a:t>
            </a:r>
            <a:endParaRPr lang="en-US" dirty="0"/>
          </a:p>
          <a:p>
            <a:pPr marL="0" indent="0">
              <a:buNone/>
            </a:pPr>
            <a:endParaRPr lang="en-GB" b="1" dirty="0"/>
          </a:p>
          <a:p>
            <a:pPr marL="0" indent="0">
              <a:buNone/>
            </a:pPr>
            <a:endParaRPr lang="en-GB" b="1" dirty="0"/>
          </a:p>
          <a:p>
            <a:pPr marL="0" indent="0">
              <a:buNone/>
            </a:pPr>
            <a:endParaRPr lang="en-GB" b="1" dirty="0"/>
          </a:p>
        </p:txBody>
      </p:sp>
      <p:pic>
        <p:nvPicPr>
          <p:cNvPr id="2" name="Picture 1">
            <a:extLst>
              <a:ext uri="{FF2B5EF4-FFF2-40B4-BE49-F238E27FC236}">
                <a16:creationId xmlns:a16="http://schemas.microsoft.com/office/drawing/2014/main" id="{6CF09984-BA62-1343-A3CF-F9949F57DE9B}"/>
              </a:ext>
            </a:extLst>
          </p:cNvPr>
          <p:cNvPicPr>
            <a:picLocks noChangeAspect="1"/>
          </p:cNvPicPr>
          <p:nvPr/>
        </p:nvPicPr>
        <p:blipFill>
          <a:blip r:embed="rId3"/>
          <a:stretch>
            <a:fillRect/>
          </a:stretch>
        </p:blipFill>
        <p:spPr>
          <a:xfrm>
            <a:off x="6089035" y="1198409"/>
            <a:ext cx="5270500" cy="4379967"/>
          </a:xfrm>
          <a:prstGeom prst="rect">
            <a:avLst/>
          </a:prstGeom>
        </p:spPr>
      </p:pic>
    </p:spTree>
    <p:extLst>
      <p:ext uri="{BB962C8B-B14F-4D97-AF65-F5344CB8AC3E}">
        <p14:creationId xmlns:p14="http://schemas.microsoft.com/office/powerpoint/2010/main" val="134114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a:xfrm>
            <a:off x="609600" y="1198409"/>
            <a:ext cx="5791200" cy="4326091"/>
          </a:xfrm>
        </p:spPr>
        <p:txBody>
          <a:bodyPr>
            <a:normAutofit lnSpcReduction="10000"/>
          </a:bodyPr>
          <a:lstStyle/>
          <a:p>
            <a:pPr marL="0" indent="0">
              <a:buNone/>
            </a:pPr>
            <a:r>
              <a:rPr lang="en-GB" b="1" dirty="0"/>
              <a:t>Brand Promises</a:t>
            </a:r>
          </a:p>
          <a:p>
            <a:r>
              <a:rPr lang="en-GB" sz="2000" dirty="0"/>
              <a:t>A value or experience a company's customers can expect to receive every single time they interact with that company. </a:t>
            </a:r>
          </a:p>
          <a:p>
            <a:r>
              <a:rPr lang="en-GB" sz="2000" dirty="0"/>
              <a:t>The more a company can deliver on that </a:t>
            </a:r>
            <a:r>
              <a:rPr lang="en-GB" sz="2000" b="1" dirty="0"/>
              <a:t>promise</a:t>
            </a:r>
            <a:r>
              <a:rPr lang="en-GB" sz="2000" dirty="0"/>
              <a:t>, the stronger the </a:t>
            </a:r>
            <a:r>
              <a:rPr lang="en-GB" sz="2000" b="1" dirty="0"/>
              <a:t>brand</a:t>
            </a:r>
            <a:r>
              <a:rPr lang="en-GB" sz="2000" dirty="0"/>
              <a:t> value in the mind of customers and employees</a:t>
            </a:r>
          </a:p>
          <a:p>
            <a:endParaRPr lang="en-GB" sz="2000" b="1" dirty="0"/>
          </a:p>
          <a:p>
            <a:pPr marL="0" indent="0">
              <a:buNone/>
            </a:pPr>
            <a:r>
              <a:rPr lang="en-GB" sz="2000" b="1" dirty="0"/>
              <a:t>Tagline</a:t>
            </a:r>
          </a:p>
          <a:p>
            <a:r>
              <a:rPr lang="en-GB" sz="2000" dirty="0"/>
              <a:t>A commitment. </a:t>
            </a:r>
          </a:p>
          <a:p>
            <a:r>
              <a:rPr lang="en-GB" sz="2000" dirty="0"/>
              <a:t>A single statement with a single thought </a:t>
            </a:r>
          </a:p>
          <a:p>
            <a:r>
              <a:rPr lang="en-GB" sz="2000" dirty="0"/>
              <a:t>A brand idea.</a:t>
            </a:r>
            <a:endParaRPr lang="en-GB" sz="2000"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p:txBody>
      </p:sp>
      <p:pic>
        <p:nvPicPr>
          <p:cNvPr id="6" name="Picture 5">
            <a:extLst>
              <a:ext uri="{FF2B5EF4-FFF2-40B4-BE49-F238E27FC236}">
                <a16:creationId xmlns:a16="http://schemas.microsoft.com/office/drawing/2014/main" id="{ED2C62F1-E337-874D-B224-D9B0C839B6A0}"/>
              </a:ext>
            </a:extLst>
          </p:cNvPr>
          <p:cNvPicPr>
            <a:picLocks noChangeAspect="1"/>
          </p:cNvPicPr>
          <p:nvPr/>
        </p:nvPicPr>
        <p:blipFill>
          <a:blip r:embed="rId3"/>
          <a:stretch>
            <a:fillRect/>
          </a:stretch>
        </p:blipFill>
        <p:spPr>
          <a:xfrm>
            <a:off x="9175135" y="1160308"/>
            <a:ext cx="2146301" cy="711856"/>
          </a:xfrm>
          <a:prstGeom prst="rect">
            <a:avLst/>
          </a:prstGeom>
        </p:spPr>
      </p:pic>
      <p:pic>
        <p:nvPicPr>
          <p:cNvPr id="7" name="Picture 6">
            <a:extLst>
              <a:ext uri="{FF2B5EF4-FFF2-40B4-BE49-F238E27FC236}">
                <a16:creationId xmlns:a16="http://schemas.microsoft.com/office/drawing/2014/main" id="{508A8D0B-CCCD-CF4A-BCD3-0A9180143D54}"/>
              </a:ext>
            </a:extLst>
          </p:cNvPr>
          <p:cNvPicPr>
            <a:picLocks noChangeAspect="1"/>
          </p:cNvPicPr>
          <p:nvPr/>
        </p:nvPicPr>
        <p:blipFill>
          <a:blip r:embed="rId4"/>
          <a:stretch>
            <a:fillRect/>
          </a:stretch>
        </p:blipFill>
        <p:spPr>
          <a:xfrm>
            <a:off x="10319428" y="2238966"/>
            <a:ext cx="1763319" cy="991867"/>
          </a:xfrm>
          <a:prstGeom prst="rect">
            <a:avLst/>
          </a:prstGeom>
        </p:spPr>
      </p:pic>
      <p:pic>
        <p:nvPicPr>
          <p:cNvPr id="9" name="Picture 8">
            <a:extLst>
              <a:ext uri="{FF2B5EF4-FFF2-40B4-BE49-F238E27FC236}">
                <a16:creationId xmlns:a16="http://schemas.microsoft.com/office/drawing/2014/main" id="{79A12123-595B-114C-BEC0-56722F5D382C}"/>
              </a:ext>
            </a:extLst>
          </p:cNvPr>
          <p:cNvPicPr>
            <a:picLocks noChangeAspect="1"/>
          </p:cNvPicPr>
          <p:nvPr/>
        </p:nvPicPr>
        <p:blipFill>
          <a:blip r:embed="rId5"/>
          <a:stretch>
            <a:fillRect/>
          </a:stretch>
        </p:blipFill>
        <p:spPr>
          <a:xfrm>
            <a:off x="7437450" y="2961757"/>
            <a:ext cx="1845327" cy="1002607"/>
          </a:xfrm>
          <a:prstGeom prst="rect">
            <a:avLst/>
          </a:prstGeom>
        </p:spPr>
      </p:pic>
      <p:pic>
        <p:nvPicPr>
          <p:cNvPr id="11" name="Picture 10">
            <a:extLst>
              <a:ext uri="{FF2B5EF4-FFF2-40B4-BE49-F238E27FC236}">
                <a16:creationId xmlns:a16="http://schemas.microsoft.com/office/drawing/2014/main" id="{69064A0C-9A4A-7D49-8859-0DC920A038DA}"/>
              </a:ext>
            </a:extLst>
          </p:cNvPr>
          <p:cNvPicPr>
            <a:picLocks noChangeAspect="1"/>
          </p:cNvPicPr>
          <p:nvPr/>
        </p:nvPicPr>
        <p:blipFill>
          <a:blip r:embed="rId6"/>
          <a:stretch>
            <a:fillRect/>
          </a:stretch>
        </p:blipFill>
        <p:spPr>
          <a:xfrm>
            <a:off x="6444627" y="1994560"/>
            <a:ext cx="3874801" cy="748031"/>
          </a:xfrm>
          <a:prstGeom prst="rect">
            <a:avLst/>
          </a:prstGeom>
        </p:spPr>
      </p:pic>
      <p:pic>
        <p:nvPicPr>
          <p:cNvPr id="12" name="Picture 11">
            <a:extLst>
              <a:ext uri="{FF2B5EF4-FFF2-40B4-BE49-F238E27FC236}">
                <a16:creationId xmlns:a16="http://schemas.microsoft.com/office/drawing/2014/main" id="{62B1A794-3E07-924E-A322-0D080BDED845}"/>
              </a:ext>
            </a:extLst>
          </p:cNvPr>
          <p:cNvPicPr>
            <a:picLocks noChangeAspect="1"/>
          </p:cNvPicPr>
          <p:nvPr/>
        </p:nvPicPr>
        <p:blipFill>
          <a:blip r:embed="rId7"/>
          <a:stretch>
            <a:fillRect/>
          </a:stretch>
        </p:blipFill>
        <p:spPr>
          <a:xfrm>
            <a:off x="9662966" y="3435965"/>
            <a:ext cx="945535" cy="945535"/>
          </a:xfrm>
          <a:prstGeom prst="rect">
            <a:avLst/>
          </a:prstGeom>
        </p:spPr>
      </p:pic>
      <p:pic>
        <p:nvPicPr>
          <p:cNvPr id="13" name="Picture 12">
            <a:extLst>
              <a:ext uri="{FF2B5EF4-FFF2-40B4-BE49-F238E27FC236}">
                <a16:creationId xmlns:a16="http://schemas.microsoft.com/office/drawing/2014/main" id="{F86AC1A3-42E1-F84C-A1D5-BC120FE1482D}"/>
              </a:ext>
            </a:extLst>
          </p:cNvPr>
          <p:cNvPicPr>
            <a:picLocks noChangeAspect="1"/>
          </p:cNvPicPr>
          <p:nvPr/>
        </p:nvPicPr>
        <p:blipFill>
          <a:blip r:embed="rId8"/>
          <a:stretch>
            <a:fillRect/>
          </a:stretch>
        </p:blipFill>
        <p:spPr>
          <a:xfrm>
            <a:off x="7830448" y="4183530"/>
            <a:ext cx="1059330" cy="1059330"/>
          </a:xfrm>
          <a:prstGeom prst="rect">
            <a:avLst/>
          </a:prstGeom>
        </p:spPr>
      </p:pic>
    </p:spTree>
    <p:extLst>
      <p:ext uri="{BB962C8B-B14F-4D97-AF65-F5344CB8AC3E}">
        <p14:creationId xmlns:p14="http://schemas.microsoft.com/office/powerpoint/2010/main" val="2879443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a:xfrm>
            <a:off x="831235" y="1092187"/>
            <a:ext cx="10515600" cy="4351338"/>
          </a:xfrm>
        </p:spPr>
        <p:txBody>
          <a:bodyPr>
            <a:normAutofit/>
          </a:bodyPr>
          <a:lstStyle/>
          <a:p>
            <a:pPr marL="0" indent="0">
              <a:buNone/>
            </a:pPr>
            <a:r>
              <a:rPr lang="en-US" b="1" dirty="0"/>
              <a:t>Session 5 – Customer Expectations – Review/What has been covered. </a:t>
            </a:r>
            <a:br>
              <a:rPr lang="en-US" b="1" dirty="0"/>
            </a:br>
            <a:endParaRPr lang="en-US" b="1" dirty="0"/>
          </a:p>
          <a:p>
            <a:r>
              <a:rPr lang="en-GB" dirty="0"/>
              <a:t>Customer experiences</a:t>
            </a:r>
          </a:p>
          <a:p>
            <a:r>
              <a:rPr lang="en-GB" dirty="0"/>
              <a:t>Mutual understandings</a:t>
            </a:r>
          </a:p>
          <a:p>
            <a:r>
              <a:rPr lang="en-GB" dirty="0"/>
              <a:t>Word-of-mouth recommendations </a:t>
            </a:r>
          </a:p>
          <a:p>
            <a:r>
              <a:rPr lang="en-GB" dirty="0"/>
              <a:t>Personal requirements</a:t>
            </a:r>
          </a:p>
          <a:p>
            <a:r>
              <a:rPr lang="en-GB" dirty="0"/>
              <a:t>Kano/</a:t>
            </a:r>
            <a:r>
              <a:rPr lang="en-GB" dirty="0" err="1"/>
              <a:t>MoSCoW</a:t>
            </a:r>
            <a:r>
              <a:rPr lang="en-GB" dirty="0"/>
              <a:t> Model </a:t>
            </a:r>
            <a:endParaRPr lang="en-US" dirty="0"/>
          </a:p>
          <a:p>
            <a:pPr marL="0" indent="0">
              <a:buNone/>
            </a:pPr>
            <a:endParaRPr lang="en-US" dirty="0"/>
          </a:p>
        </p:txBody>
      </p:sp>
      <p:pic>
        <p:nvPicPr>
          <p:cNvPr id="5" name="Picture 4">
            <a:extLst>
              <a:ext uri="{FF2B5EF4-FFF2-40B4-BE49-F238E27FC236}">
                <a16:creationId xmlns:a16="http://schemas.microsoft.com/office/drawing/2014/main" id="{63932909-B5BB-D64E-A5FE-E62C40D1394F}"/>
              </a:ext>
            </a:extLst>
          </p:cNvPr>
          <p:cNvPicPr>
            <a:picLocks noChangeAspect="1"/>
          </p:cNvPicPr>
          <p:nvPr/>
        </p:nvPicPr>
        <p:blipFill>
          <a:blip r:embed="rId2"/>
          <a:stretch>
            <a:fillRect/>
          </a:stretch>
        </p:blipFill>
        <p:spPr>
          <a:xfrm>
            <a:off x="6343007" y="3267856"/>
            <a:ext cx="5816410" cy="2423504"/>
          </a:xfrm>
          <a:prstGeom prst="rect">
            <a:avLst/>
          </a:prstGeom>
        </p:spPr>
      </p:pic>
    </p:spTree>
    <p:extLst>
      <p:ext uri="{BB962C8B-B14F-4D97-AF65-F5344CB8AC3E}">
        <p14:creationId xmlns:p14="http://schemas.microsoft.com/office/powerpoint/2010/main" val="875426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305681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45043"/>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1703512" y="116698"/>
            <a:ext cx="3343275" cy="1325563"/>
          </a:xfrm>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03512" y="2100428"/>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fontScale="47500" lnSpcReduction="20000"/>
          </a:bodyPr>
          <a:lstStyle/>
          <a:p>
            <a:pPr marL="0" indent="0">
              <a:buNone/>
            </a:pPr>
            <a:endParaRPr lang="en-GB" sz="1800" dirty="0"/>
          </a:p>
          <a:p>
            <a:pPr marL="0" indent="0">
              <a:buNone/>
            </a:pPr>
            <a:endParaRPr lang="en-GB" sz="2000" dirty="0"/>
          </a:p>
          <a:p>
            <a:pPr marL="0" indent="0">
              <a:buNone/>
            </a:pPr>
            <a:r>
              <a:rPr lang="en-GB" dirty="0"/>
              <a:t>Kumar, V. (2013), </a:t>
            </a:r>
            <a:r>
              <a:rPr lang="en-GB" i="1" dirty="0"/>
              <a:t>Profitable Customer Engagement: Concept, Metrics, and Strategies</a:t>
            </a:r>
            <a:r>
              <a:rPr lang="en-GB" dirty="0"/>
              <a:t>. New Delhi, India: Sage Publications.</a:t>
            </a:r>
          </a:p>
          <a:p>
            <a:pPr marL="0" indent="0">
              <a:buNone/>
            </a:pPr>
            <a:br>
              <a:rPr lang="en-GB" dirty="0"/>
            </a:br>
            <a:r>
              <a:rPr lang="en-GB" dirty="0"/>
              <a:t>Kumar, V</a:t>
            </a:r>
            <a:r>
              <a:rPr lang="en-GB" b="1" dirty="0"/>
              <a:t>.</a:t>
            </a:r>
            <a:r>
              <a:rPr lang="en-GB" dirty="0"/>
              <a:t>, J. Andrew Petersen and Robert P. Leone (2007), “How Valuable is the Word of Mouth?”, Harvard Business Review, (October), pp. 139 – 146.</a:t>
            </a:r>
          </a:p>
          <a:p>
            <a:pPr marL="0" indent="0">
              <a:buNone/>
            </a:pPr>
            <a:br>
              <a:rPr lang="en-GB" dirty="0"/>
            </a:br>
            <a:r>
              <a:rPr lang="en-GB" dirty="0"/>
              <a:t>Kumar, V., and Yashoda Bhagwat (2010), “Listen to Your Customers,” Marketing Research: A Magazine of Management and Applications, Vol. 22 (2), pp. 14-19.</a:t>
            </a:r>
          </a:p>
          <a:p>
            <a:pPr marL="0" indent="0">
              <a:buNone/>
            </a:pPr>
            <a:br>
              <a:rPr lang="en-GB" dirty="0"/>
            </a:br>
            <a:r>
              <a:rPr lang="en-GB" dirty="0"/>
              <a:t>Kumar, V., 2020. </a:t>
            </a:r>
            <a:r>
              <a:rPr lang="en-GB" i="1" dirty="0"/>
              <a:t>Customer Engagement Suite | VKCLV</a:t>
            </a:r>
            <a:r>
              <a:rPr lang="en-GB" dirty="0"/>
              <a:t>. [online] </a:t>
            </a:r>
            <a:r>
              <a:rPr lang="en-GB" dirty="0" err="1"/>
              <a:t>Vkclv.com</a:t>
            </a:r>
            <a:r>
              <a:rPr lang="en-GB" dirty="0"/>
              <a:t>. Available at: &lt;https://</a:t>
            </a:r>
            <a:r>
              <a:rPr lang="en-GB" dirty="0" err="1"/>
              <a:t>www.vkclv.com</a:t>
            </a:r>
            <a:r>
              <a:rPr lang="en-GB" dirty="0"/>
              <a:t>/customer-engagement-suite/&gt; [Accessed 27 May 2020].</a:t>
            </a:r>
          </a:p>
          <a:p>
            <a:pPr marL="0" indent="0">
              <a:buNone/>
            </a:pPr>
            <a:br>
              <a:rPr lang="en-GB" dirty="0"/>
            </a:br>
            <a:r>
              <a:rPr lang="en-GB" dirty="0"/>
              <a:t>Olsen-Landis, C., 2020. </a:t>
            </a:r>
            <a:r>
              <a:rPr lang="en-GB" i="1" dirty="0"/>
              <a:t>The Complete Guide To The Kano Model - Folding Burritos</a:t>
            </a:r>
            <a:r>
              <a:rPr lang="en-GB" dirty="0"/>
              <a:t>. [online] Folding Burritos. Available at: &lt;https://</a:t>
            </a:r>
            <a:r>
              <a:rPr lang="en-GB" dirty="0" err="1"/>
              <a:t>foldingburritos.com</a:t>
            </a:r>
            <a:r>
              <a:rPr lang="en-GB" dirty="0"/>
              <a:t>/kano-model/&gt; [Accessed 24 May 2020].</a:t>
            </a:r>
          </a:p>
          <a:p>
            <a:pPr marL="0" indent="0">
              <a:buNone/>
            </a:pPr>
            <a:br>
              <a:rPr lang="en-GB" dirty="0"/>
            </a:br>
            <a:r>
              <a:rPr lang="en-GB" dirty="0" err="1"/>
              <a:t>Visioncritical.com</a:t>
            </a:r>
            <a:r>
              <a:rPr lang="en-GB" dirty="0"/>
              <a:t>. 2020. </a:t>
            </a:r>
            <a:r>
              <a:rPr lang="en-GB" i="1" dirty="0"/>
              <a:t>3 Companies That Have Mastered The Art Of Using Customer Data</a:t>
            </a:r>
            <a:r>
              <a:rPr lang="en-GB" dirty="0"/>
              <a:t>. [online] Available at: &lt;https://</a:t>
            </a:r>
            <a:r>
              <a:rPr lang="en-GB" dirty="0" err="1"/>
              <a:t>www.visioncritical.com</a:t>
            </a:r>
            <a:r>
              <a:rPr lang="en-GB" dirty="0"/>
              <a:t>/blog/master-use-customer-data&gt; [Accessed 25 May 2020].</a:t>
            </a:r>
            <a:br>
              <a:rPr lang="en-GB" sz="2000" dirty="0"/>
            </a:br>
            <a:br>
              <a:rPr lang="en-GB" sz="2000" dirty="0"/>
            </a:br>
            <a:br>
              <a:rPr lang="en-GB" sz="2000" dirty="0"/>
            </a:br>
            <a:endParaRPr lang="en-US" sz="2000" dirty="0"/>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Tree>
    <p:extLst>
      <p:ext uri="{BB962C8B-B14F-4D97-AF65-F5344CB8AC3E}">
        <p14:creationId xmlns:p14="http://schemas.microsoft.com/office/powerpoint/2010/main" val="475754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F361A23-5C8E-4390-9209-AA324822ABB3}">
  <ds:schemaRefs>
    <ds:schemaRef ds:uri="http://schemas.microsoft.com/sharepoint/v3/contenttype/forms"/>
  </ds:schemaRefs>
</ds:datastoreItem>
</file>

<file path=customXml/itemProps2.xml><?xml version="1.0" encoding="utf-8"?>
<ds:datastoreItem xmlns:ds="http://schemas.openxmlformats.org/officeDocument/2006/customXml" ds:itemID="{F6692790-ECF8-4836-9D56-DB3384279D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916D2B-77BF-43D3-908F-3305F2C02F09}">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280</TotalTime>
  <Words>5319</Words>
  <Application>Microsoft Office PowerPoint</Application>
  <PresentationFormat>Widescreen</PresentationFormat>
  <Paragraphs>369</Paragraphs>
  <Slides>21</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Calibri</vt:lpstr>
      <vt:lpstr>Calibri Light</vt:lpstr>
      <vt:lpstr>Myriad Pro</vt:lpstr>
      <vt:lpstr>20140311PresentationUWTSDTemplate</vt:lpstr>
      <vt:lpstr>UWTSD 200 B</vt:lpstr>
      <vt:lpstr>BMSK5003 – Understanding and Engaging in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PowerPoint Presentation</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Summary</vt:lpstr>
      <vt:lpstr>Understanding the Customer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Mark Bell-Davies</dc:creator>
  <cp:lastModifiedBy>Paul Tinkler</cp:lastModifiedBy>
  <cp:revision>26</cp:revision>
  <dcterms:created xsi:type="dcterms:W3CDTF">2020-05-27T08:36:30Z</dcterms:created>
  <dcterms:modified xsi:type="dcterms:W3CDTF">2021-06-10T16:00:29Z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