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5"/>
  </p:notesMasterIdLst>
  <p:sldIdLst>
    <p:sldId id="256" r:id="rId2"/>
    <p:sldId id="257" r:id="rId3"/>
    <p:sldId id="258" r:id="rId4"/>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B92817-3A42-0845-97E8-E00040C29444}" v="7" dt="2022-11-07T16:46:42.1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53"/>
    <p:restoredTop sz="94640"/>
  </p:normalViewPr>
  <p:slideViewPr>
    <p:cSldViewPr snapToGrid="0" snapToObjects="1">
      <p:cViewPr>
        <p:scale>
          <a:sx n="72" d="100"/>
          <a:sy n="72" d="100"/>
        </p:scale>
        <p:origin x="784" y="3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igail Phillips (2110676)" userId="93081fb5-1108-41a1-9140-023b7c910544" providerId="ADAL" clId="{25B92817-3A42-0845-97E8-E00040C29444}"/>
    <pc:docChg chg="custSel addSld modSld">
      <pc:chgData name="Abigail Phillips (2110676)" userId="93081fb5-1108-41a1-9140-023b7c910544" providerId="ADAL" clId="{25B92817-3A42-0845-97E8-E00040C29444}" dt="2022-11-07T17:56:20.577" v="370"/>
      <pc:docMkLst>
        <pc:docMk/>
      </pc:docMkLst>
      <pc:sldChg chg="addSp delSp modSp mod">
        <pc:chgData name="Abigail Phillips (2110676)" userId="93081fb5-1108-41a1-9140-023b7c910544" providerId="ADAL" clId="{25B92817-3A42-0845-97E8-E00040C29444}" dt="2022-11-07T17:20:50.853" v="366" actId="20577"/>
        <pc:sldMkLst>
          <pc:docMk/>
          <pc:sldMk cId="3232964371" sldId="256"/>
        </pc:sldMkLst>
        <pc:spChg chg="add del">
          <ac:chgData name="Abigail Phillips (2110676)" userId="93081fb5-1108-41a1-9140-023b7c910544" providerId="ADAL" clId="{25B92817-3A42-0845-97E8-E00040C29444}" dt="2022-11-01T19:48:16.369" v="11" actId="478"/>
          <ac:spMkLst>
            <pc:docMk/>
            <pc:sldMk cId="3232964371" sldId="256"/>
            <ac:spMk id="2" creationId="{2D14AFC1-E0AA-E941-9AD1-85041BBACBE4}"/>
          </ac:spMkLst>
        </pc:spChg>
        <pc:spChg chg="add mod">
          <ac:chgData name="Abigail Phillips (2110676)" userId="93081fb5-1108-41a1-9140-023b7c910544" providerId="ADAL" clId="{25B92817-3A42-0845-97E8-E00040C29444}" dt="2022-11-07T12:25:13.357" v="133" actId="14100"/>
          <ac:spMkLst>
            <pc:docMk/>
            <pc:sldMk cId="3232964371" sldId="256"/>
            <ac:spMk id="3" creationId="{8E19A873-5A24-A64B-9E73-A4C084EB26E6}"/>
          </ac:spMkLst>
        </pc:spChg>
        <pc:spChg chg="add mod">
          <ac:chgData name="Abigail Phillips (2110676)" userId="93081fb5-1108-41a1-9140-023b7c910544" providerId="ADAL" clId="{25B92817-3A42-0845-97E8-E00040C29444}" dt="2022-11-07T17:20:50.853" v="366" actId="20577"/>
          <ac:spMkLst>
            <pc:docMk/>
            <pc:sldMk cId="3232964371" sldId="256"/>
            <ac:spMk id="4" creationId="{1F3F1D22-BBB8-0A44-A116-44EEA4F6548E}"/>
          </ac:spMkLst>
        </pc:spChg>
        <pc:spChg chg="add mod">
          <ac:chgData name="Abigail Phillips (2110676)" userId="93081fb5-1108-41a1-9140-023b7c910544" providerId="ADAL" clId="{25B92817-3A42-0845-97E8-E00040C29444}" dt="2022-11-07T15:30:10.151" v="223" actId="1076"/>
          <ac:spMkLst>
            <pc:docMk/>
            <pc:sldMk cId="3232964371" sldId="256"/>
            <ac:spMk id="5" creationId="{9048256A-043F-AF4A-B536-F5F6F1F8457B}"/>
          </ac:spMkLst>
        </pc:spChg>
        <pc:spChg chg="mod">
          <ac:chgData name="Abigail Phillips (2110676)" userId="93081fb5-1108-41a1-9140-023b7c910544" providerId="ADAL" clId="{25B92817-3A42-0845-97E8-E00040C29444}" dt="2022-11-07T12:24:56.915" v="130" actId="14100"/>
          <ac:spMkLst>
            <pc:docMk/>
            <pc:sldMk cId="3232964371" sldId="256"/>
            <ac:spMk id="11" creationId="{F63AC5A5-F220-E14F-B0B7-42CA41E4CA6D}"/>
          </ac:spMkLst>
        </pc:spChg>
        <pc:spChg chg="del">
          <ac:chgData name="Abigail Phillips (2110676)" userId="93081fb5-1108-41a1-9140-023b7c910544" providerId="ADAL" clId="{25B92817-3A42-0845-97E8-E00040C29444}" dt="2022-11-01T19:47:53.523" v="9" actId="478"/>
          <ac:spMkLst>
            <pc:docMk/>
            <pc:sldMk cId="3232964371" sldId="256"/>
            <ac:spMk id="12" creationId="{50DCD42A-170D-CC4F-B031-361597509866}"/>
          </ac:spMkLst>
        </pc:spChg>
        <pc:spChg chg="mod">
          <ac:chgData name="Abigail Phillips (2110676)" userId="93081fb5-1108-41a1-9140-023b7c910544" providerId="ADAL" clId="{25B92817-3A42-0845-97E8-E00040C29444}" dt="2022-11-07T12:26:01.718" v="143" actId="14100"/>
          <ac:spMkLst>
            <pc:docMk/>
            <pc:sldMk cId="3232964371" sldId="256"/>
            <ac:spMk id="14" creationId="{08296E21-ADC9-C94B-8971-7A0B9C26BB4C}"/>
          </ac:spMkLst>
        </pc:spChg>
        <pc:spChg chg="mod">
          <ac:chgData name="Abigail Phillips (2110676)" userId="93081fb5-1108-41a1-9140-023b7c910544" providerId="ADAL" clId="{25B92817-3A42-0845-97E8-E00040C29444}" dt="2022-11-07T15:32:56.694" v="278" actId="1076"/>
          <ac:spMkLst>
            <pc:docMk/>
            <pc:sldMk cId="3232964371" sldId="256"/>
            <ac:spMk id="15" creationId="{BA3C84D2-C432-754B-BE67-F53CBBAA9244}"/>
          </ac:spMkLst>
        </pc:spChg>
        <pc:spChg chg="mod">
          <ac:chgData name="Abigail Phillips (2110676)" userId="93081fb5-1108-41a1-9140-023b7c910544" providerId="ADAL" clId="{25B92817-3A42-0845-97E8-E00040C29444}" dt="2022-11-07T14:50:09.786" v="205" actId="404"/>
          <ac:spMkLst>
            <pc:docMk/>
            <pc:sldMk cId="3232964371" sldId="256"/>
            <ac:spMk id="16" creationId="{5BF14A8F-66B9-A84C-BFF2-3DEA2E74E7A5}"/>
          </ac:spMkLst>
        </pc:spChg>
        <pc:spChg chg="del mod">
          <ac:chgData name="Abigail Phillips (2110676)" userId="93081fb5-1108-41a1-9140-023b7c910544" providerId="ADAL" clId="{25B92817-3A42-0845-97E8-E00040C29444}" dt="2022-11-01T19:48:48.045" v="19" actId="478"/>
          <ac:spMkLst>
            <pc:docMk/>
            <pc:sldMk cId="3232964371" sldId="256"/>
            <ac:spMk id="17" creationId="{42F29FA3-C850-2949-8347-E721AC0CE8B7}"/>
          </ac:spMkLst>
        </pc:spChg>
        <pc:spChg chg="mod">
          <ac:chgData name="Abigail Phillips (2110676)" userId="93081fb5-1108-41a1-9140-023b7c910544" providerId="ADAL" clId="{25B92817-3A42-0845-97E8-E00040C29444}" dt="2022-11-07T12:27:02.940" v="154" actId="14100"/>
          <ac:spMkLst>
            <pc:docMk/>
            <pc:sldMk cId="3232964371" sldId="256"/>
            <ac:spMk id="20" creationId="{88884BFC-69BD-254C-B4DD-2CC8F18E0995}"/>
          </ac:spMkLst>
        </pc:spChg>
        <pc:spChg chg="mod">
          <ac:chgData name="Abigail Phillips (2110676)" userId="93081fb5-1108-41a1-9140-023b7c910544" providerId="ADAL" clId="{25B92817-3A42-0845-97E8-E00040C29444}" dt="2022-11-07T12:27:06.945" v="155" actId="14100"/>
          <ac:spMkLst>
            <pc:docMk/>
            <pc:sldMk cId="3232964371" sldId="256"/>
            <ac:spMk id="21" creationId="{B0EAB85A-FF77-3244-B615-3AEA4B50BCB7}"/>
          </ac:spMkLst>
        </pc:spChg>
        <pc:spChg chg="mod">
          <ac:chgData name="Abigail Phillips (2110676)" userId="93081fb5-1108-41a1-9140-023b7c910544" providerId="ADAL" clId="{25B92817-3A42-0845-97E8-E00040C29444}" dt="2022-11-07T17:13:32.235" v="359" actId="20577"/>
          <ac:spMkLst>
            <pc:docMk/>
            <pc:sldMk cId="3232964371" sldId="256"/>
            <ac:spMk id="22" creationId="{8B53F323-F459-6840-AFDD-A9197D7EC27B}"/>
          </ac:spMkLst>
        </pc:spChg>
        <pc:spChg chg="mod">
          <ac:chgData name="Abigail Phillips (2110676)" userId="93081fb5-1108-41a1-9140-023b7c910544" providerId="ADAL" clId="{25B92817-3A42-0845-97E8-E00040C29444}" dt="2022-11-07T14:50:18.119" v="209" actId="404"/>
          <ac:spMkLst>
            <pc:docMk/>
            <pc:sldMk cId="3232964371" sldId="256"/>
            <ac:spMk id="23" creationId="{3FB88DE7-E2CF-484F-910B-E2947B21FA0B}"/>
          </ac:spMkLst>
        </pc:spChg>
        <pc:spChg chg="mod">
          <ac:chgData name="Abigail Phillips (2110676)" userId="93081fb5-1108-41a1-9140-023b7c910544" providerId="ADAL" clId="{25B92817-3A42-0845-97E8-E00040C29444}" dt="2022-11-07T14:50:25.954" v="211" actId="404"/>
          <ac:spMkLst>
            <pc:docMk/>
            <pc:sldMk cId="3232964371" sldId="256"/>
            <ac:spMk id="24" creationId="{C27531DC-E07F-4446-B4D1-48A3C9320E21}"/>
          </ac:spMkLst>
        </pc:spChg>
        <pc:spChg chg="mod">
          <ac:chgData name="Abigail Phillips (2110676)" userId="93081fb5-1108-41a1-9140-023b7c910544" providerId="ADAL" clId="{25B92817-3A42-0845-97E8-E00040C29444}" dt="2022-11-07T17:13:17.881" v="356" actId="20577"/>
          <ac:spMkLst>
            <pc:docMk/>
            <pc:sldMk cId="3232964371" sldId="256"/>
            <ac:spMk id="25" creationId="{C339A03D-238B-C740-981E-8F1360D955EB}"/>
          </ac:spMkLst>
        </pc:spChg>
      </pc:sldChg>
      <pc:sldChg chg="addSp delSp modSp new mod">
        <pc:chgData name="Abigail Phillips (2110676)" userId="93081fb5-1108-41a1-9140-023b7c910544" providerId="ADAL" clId="{25B92817-3A42-0845-97E8-E00040C29444}" dt="2022-11-07T16:45:18.670" v="285" actId="404"/>
        <pc:sldMkLst>
          <pc:docMk/>
          <pc:sldMk cId="2863002295" sldId="257"/>
        </pc:sldMkLst>
        <pc:spChg chg="del">
          <ac:chgData name="Abigail Phillips (2110676)" userId="93081fb5-1108-41a1-9140-023b7c910544" providerId="ADAL" clId="{25B92817-3A42-0845-97E8-E00040C29444}" dt="2022-11-07T15:30:43.310" v="225" actId="478"/>
          <ac:spMkLst>
            <pc:docMk/>
            <pc:sldMk cId="2863002295" sldId="257"/>
            <ac:spMk id="2" creationId="{F026C6EA-4E46-954C-BE4C-9BA0086051AC}"/>
          </ac:spMkLst>
        </pc:spChg>
        <pc:spChg chg="del">
          <ac:chgData name="Abigail Phillips (2110676)" userId="93081fb5-1108-41a1-9140-023b7c910544" providerId="ADAL" clId="{25B92817-3A42-0845-97E8-E00040C29444}" dt="2022-11-07T15:30:46.778" v="226" actId="478"/>
          <ac:spMkLst>
            <pc:docMk/>
            <pc:sldMk cId="2863002295" sldId="257"/>
            <ac:spMk id="3" creationId="{BE74E3CA-D936-5042-8BDF-3B39ED5D4AB0}"/>
          </ac:spMkLst>
        </pc:spChg>
        <pc:spChg chg="add mod">
          <ac:chgData name="Abigail Phillips (2110676)" userId="93081fb5-1108-41a1-9140-023b7c910544" providerId="ADAL" clId="{25B92817-3A42-0845-97E8-E00040C29444}" dt="2022-11-07T15:31:02.914" v="228" actId="207"/>
          <ac:spMkLst>
            <pc:docMk/>
            <pc:sldMk cId="2863002295" sldId="257"/>
            <ac:spMk id="4" creationId="{A3953B64-3700-344F-AF67-5E30ED2F6392}"/>
          </ac:spMkLst>
        </pc:spChg>
        <pc:spChg chg="add mod">
          <ac:chgData name="Abigail Phillips (2110676)" userId="93081fb5-1108-41a1-9140-023b7c910544" providerId="ADAL" clId="{25B92817-3A42-0845-97E8-E00040C29444}" dt="2022-11-07T15:32:24.107" v="276" actId="14100"/>
          <ac:spMkLst>
            <pc:docMk/>
            <pc:sldMk cId="2863002295" sldId="257"/>
            <ac:spMk id="5" creationId="{EF958E75-1621-3945-B3F4-020C95519831}"/>
          </ac:spMkLst>
        </pc:spChg>
        <pc:spChg chg="add mod">
          <ac:chgData name="Abigail Phillips (2110676)" userId="93081fb5-1108-41a1-9140-023b7c910544" providerId="ADAL" clId="{25B92817-3A42-0845-97E8-E00040C29444}" dt="2022-11-07T15:32:18.463" v="275" actId="1076"/>
          <ac:spMkLst>
            <pc:docMk/>
            <pc:sldMk cId="2863002295" sldId="257"/>
            <ac:spMk id="6" creationId="{A9F240BD-4B16-1945-A2B9-AE5B21F9292D}"/>
          </ac:spMkLst>
        </pc:spChg>
        <pc:spChg chg="add mod">
          <ac:chgData name="Abigail Phillips (2110676)" userId="93081fb5-1108-41a1-9140-023b7c910544" providerId="ADAL" clId="{25B92817-3A42-0845-97E8-E00040C29444}" dt="2022-11-07T16:45:18.670" v="285" actId="404"/>
          <ac:spMkLst>
            <pc:docMk/>
            <pc:sldMk cId="2863002295" sldId="257"/>
            <ac:spMk id="7" creationId="{BA16D8C8-9F9D-A04D-8A5C-350D970C4BA0}"/>
          </ac:spMkLst>
        </pc:spChg>
      </pc:sldChg>
      <pc:sldChg chg="addSp delSp modSp new mod">
        <pc:chgData name="Abigail Phillips (2110676)" userId="93081fb5-1108-41a1-9140-023b7c910544" providerId="ADAL" clId="{25B92817-3A42-0845-97E8-E00040C29444}" dt="2022-11-07T17:56:20.577" v="370"/>
        <pc:sldMkLst>
          <pc:docMk/>
          <pc:sldMk cId="1082692772" sldId="258"/>
        </pc:sldMkLst>
        <pc:spChg chg="del">
          <ac:chgData name="Abigail Phillips (2110676)" userId="93081fb5-1108-41a1-9140-023b7c910544" providerId="ADAL" clId="{25B92817-3A42-0845-97E8-E00040C29444}" dt="2022-11-07T16:45:34.022" v="287" actId="478"/>
          <ac:spMkLst>
            <pc:docMk/>
            <pc:sldMk cId="1082692772" sldId="258"/>
            <ac:spMk id="2" creationId="{5CCC81FF-64F5-AF4B-9E05-AC261B0BECE1}"/>
          </ac:spMkLst>
        </pc:spChg>
        <pc:spChg chg="del">
          <ac:chgData name="Abigail Phillips (2110676)" userId="93081fb5-1108-41a1-9140-023b7c910544" providerId="ADAL" clId="{25B92817-3A42-0845-97E8-E00040C29444}" dt="2022-11-07T16:45:35.583" v="288" actId="478"/>
          <ac:spMkLst>
            <pc:docMk/>
            <pc:sldMk cId="1082692772" sldId="258"/>
            <ac:spMk id="3" creationId="{E074D9D2-AA61-7344-A56E-783E4A54691F}"/>
          </ac:spMkLst>
        </pc:spChg>
        <pc:spChg chg="add mod">
          <ac:chgData name="Abigail Phillips (2110676)" userId="93081fb5-1108-41a1-9140-023b7c910544" providerId="ADAL" clId="{25B92817-3A42-0845-97E8-E00040C29444}" dt="2022-11-07T16:45:48.979" v="291" actId="207"/>
          <ac:spMkLst>
            <pc:docMk/>
            <pc:sldMk cId="1082692772" sldId="258"/>
            <ac:spMk id="4" creationId="{159F6DA0-8572-7341-9E44-9A53DC6917C5}"/>
          </ac:spMkLst>
        </pc:spChg>
        <pc:spChg chg="add mod">
          <ac:chgData name="Abigail Phillips (2110676)" userId="93081fb5-1108-41a1-9140-023b7c910544" providerId="ADAL" clId="{25B92817-3A42-0845-97E8-E00040C29444}" dt="2022-11-07T17:56:20.577" v="370"/>
          <ac:spMkLst>
            <pc:docMk/>
            <pc:sldMk cId="1082692772" sldId="258"/>
            <ac:spMk id="5" creationId="{C0873733-3E0C-ED49-8CD4-EF20EDB84D98}"/>
          </ac:spMkLst>
        </pc:spChg>
        <pc:spChg chg="add mod">
          <ac:chgData name="Abigail Phillips (2110676)" userId="93081fb5-1108-41a1-9140-023b7c910544" providerId="ADAL" clId="{25B92817-3A42-0845-97E8-E00040C29444}" dt="2022-11-07T16:46:34.014" v="314" actId="403"/>
          <ac:spMkLst>
            <pc:docMk/>
            <pc:sldMk cId="1082692772" sldId="258"/>
            <ac:spMk id="6" creationId="{D9A326C6-7B72-8348-A343-D8CF7636D1BC}"/>
          </ac:spMkLst>
        </pc:spChg>
        <pc:spChg chg="add del mod">
          <ac:chgData name="Abigail Phillips (2110676)" userId="93081fb5-1108-41a1-9140-023b7c910544" providerId="ADAL" clId="{25B92817-3A42-0845-97E8-E00040C29444}" dt="2022-11-07T16:51:57.911" v="317"/>
          <ac:spMkLst>
            <pc:docMk/>
            <pc:sldMk cId="1082692772" sldId="258"/>
            <ac:spMk id="7" creationId="{C4DDF4B0-EEFF-AA4C-9C71-0687277677D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996242-1772-FB4F-8742-0045F0ADC272}" type="datetimeFigureOut">
              <a:rPr lang="en-US" smtClean="0"/>
              <a:t>11/1/22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2E499E-D26A-6A45-BE97-387352F708A3}" type="slidenum">
              <a:rPr lang="en-US" smtClean="0"/>
              <a:t>‹#›</a:t>
            </a:fld>
            <a:endParaRPr lang="en-US"/>
          </a:p>
        </p:txBody>
      </p:sp>
    </p:spTree>
    <p:extLst>
      <p:ext uri="{BB962C8B-B14F-4D97-AF65-F5344CB8AC3E}">
        <p14:creationId xmlns:p14="http://schemas.microsoft.com/office/powerpoint/2010/main" val="1968590908"/>
      </p:ext>
    </p:extLst>
  </p:cSld>
  <p:clrMap bg1="lt1" tx1="dk1" bg2="lt2" tx2="dk2" accent1="accent1" accent2="accent2" accent3="accent3" accent4="accent4" accent5="accent5" accent6="accent6" hlink="hlink" folHlink="folHlink"/>
  <p:notesStyle>
    <a:lvl1pPr marL="0" algn="l" defTabSz="1075334" rtl="0" eaLnBrk="1" latinLnBrk="0" hangingPunct="1">
      <a:defRPr sz="1411" kern="1200">
        <a:solidFill>
          <a:schemeClr val="tx1"/>
        </a:solidFill>
        <a:latin typeface="+mn-lt"/>
        <a:ea typeface="+mn-ea"/>
        <a:cs typeface="+mn-cs"/>
      </a:defRPr>
    </a:lvl1pPr>
    <a:lvl2pPr marL="537667" algn="l" defTabSz="1075334" rtl="0" eaLnBrk="1" latinLnBrk="0" hangingPunct="1">
      <a:defRPr sz="1411" kern="1200">
        <a:solidFill>
          <a:schemeClr val="tx1"/>
        </a:solidFill>
        <a:latin typeface="+mn-lt"/>
        <a:ea typeface="+mn-ea"/>
        <a:cs typeface="+mn-cs"/>
      </a:defRPr>
    </a:lvl2pPr>
    <a:lvl3pPr marL="1075334" algn="l" defTabSz="1075334" rtl="0" eaLnBrk="1" latinLnBrk="0" hangingPunct="1">
      <a:defRPr sz="1411" kern="1200">
        <a:solidFill>
          <a:schemeClr val="tx1"/>
        </a:solidFill>
        <a:latin typeface="+mn-lt"/>
        <a:ea typeface="+mn-ea"/>
        <a:cs typeface="+mn-cs"/>
      </a:defRPr>
    </a:lvl3pPr>
    <a:lvl4pPr marL="1613002" algn="l" defTabSz="1075334" rtl="0" eaLnBrk="1" latinLnBrk="0" hangingPunct="1">
      <a:defRPr sz="1411" kern="1200">
        <a:solidFill>
          <a:schemeClr val="tx1"/>
        </a:solidFill>
        <a:latin typeface="+mn-lt"/>
        <a:ea typeface="+mn-ea"/>
        <a:cs typeface="+mn-cs"/>
      </a:defRPr>
    </a:lvl4pPr>
    <a:lvl5pPr marL="2150669" algn="l" defTabSz="1075334" rtl="0" eaLnBrk="1" latinLnBrk="0" hangingPunct="1">
      <a:defRPr sz="1411" kern="1200">
        <a:solidFill>
          <a:schemeClr val="tx1"/>
        </a:solidFill>
        <a:latin typeface="+mn-lt"/>
        <a:ea typeface="+mn-ea"/>
        <a:cs typeface="+mn-cs"/>
      </a:defRPr>
    </a:lvl5pPr>
    <a:lvl6pPr marL="2688336" algn="l" defTabSz="1075334" rtl="0" eaLnBrk="1" latinLnBrk="0" hangingPunct="1">
      <a:defRPr sz="1411" kern="1200">
        <a:solidFill>
          <a:schemeClr val="tx1"/>
        </a:solidFill>
        <a:latin typeface="+mn-lt"/>
        <a:ea typeface="+mn-ea"/>
        <a:cs typeface="+mn-cs"/>
      </a:defRPr>
    </a:lvl6pPr>
    <a:lvl7pPr marL="3226003" algn="l" defTabSz="1075334" rtl="0" eaLnBrk="1" latinLnBrk="0" hangingPunct="1">
      <a:defRPr sz="1411" kern="1200">
        <a:solidFill>
          <a:schemeClr val="tx1"/>
        </a:solidFill>
        <a:latin typeface="+mn-lt"/>
        <a:ea typeface="+mn-ea"/>
        <a:cs typeface="+mn-cs"/>
      </a:defRPr>
    </a:lvl7pPr>
    <a:lvl8pPr marL="3763670" algn="l" defTabSz="1075334" rtl="0" eaLnBrk="1" latinLnBrk="0" hangingPunct="1">
      <a:defRPr sz="1411" kern="1200">
        <a:solidFill>
          <a:schemeClr val="tx1"/>
        </a:solidFill>
        <a:latin typeface="+mn-lt"/>
        <a:ea typeface="+mn-ea"/>
        <a:cs typeface="+mn-cs"/>
      </a:defRPr>
    </a:lvl8pPr>
    <a:lvl9pPr marL="4301338" algn="l" defTabSz="1075334" rtl="0" eaLnBrk="1" latinLnBrk="0" hangingPunct="1">
      <a:defRPr sz="1411"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GB"/>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11E72FB-6B8F-8F49-98B3-26F8832C60AC}" type="datetimeFigureOut">
              <a:rPr lang="en-US" smtClean="0"/>
              <a:t>11/1/22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FD5D57-3C98-534A-B194-33D894655203}" type="slidenum">
              <a:rPr lang="en-US" smtClean="0"/>
              <a:t>‹#›</a:t>
            </a:fld>
            <a:endParaRPr lang="en-US"/>
          </a:p>
        </p:txBody>
      </p:sp>
    </p:spTree>
    <p:extLst>
      <p:ext uri="{BB962C8B-B14F-4D97-AF65-F5344CB8AC3E}">
        <p14:creationId xmlns:p14="http://schemas.microsoft.com/office/powerpoint/2010/main" val="22564112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11E72FB-6B8F-8F49-98B3-26F8832C60AC}" type="datetimeFigureOut">
              <a:rPr lang="en-US" smtClean="0"/>
              <a:t>11/1/22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FD5D57-3C98-534A-B194-33D894655203}" type="slidenum">
              <a:rPr lang="en-US" smtClean="0"/>
              <a:t>‹#›</a:t>
            </a:fld>
            <a:endParaRPr lang="en-US"/>
          </a:p>
        </p:txBody>
      </p:sp>
    </p:spTree>
    <p:extLst>
      <p:ext uri="{BB962C8B-B14F-4D97-AF65-F5344CB8AC3E}">
        <p14:creationId xmlns:p14="http://schemas.microsoft.com/office/powerpoint/2010/main" val="4871234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GB"/>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11E72FB-6B8F-8F49-98B3-26F8832C60AC}" type="datetimeFigureOut">
              <a:rPr lang="en-US" smtClean="0"/>
              <a:t>11/1/22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FD5D57-3C98-534A-B194-33D894655203}" type="slidenum">
              <a:rPr lang="en-US" smtClean="0"/>
              <a:t>‹#›</a:t>
            </a:fld>
            <a:endParaRPr lang="en-US"/>
          </a:p>
        </p:txBody>
      </p:sp>
    </p:spTree>
    <p:extLst>
      <p:ext uri="{BB962C8B-B14F-4D97-AF65-F5344CB8AC3E}">
        <p14:creationId xmlns:p14="http://schemas.microsoft.com/office/powerpoint/2010/main" val="4053252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11E72FB-6B8F-8F49-98B3-26F8832C60AC}" type="datetimeFigureOut">
              <a:rPr lang="en-US" smtClean="0"/>
              <a:t>11/1/22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FD5D57-3C98-534A-B194-33D894655203}" type="slidenum">
              <a:rPr lang="en-US" smtClean="0"/>
              <a:t>‹#›</a:t>
            </a:fld>
            <a:endParaRPr lang="en-US"/>
          </a:p>
        </p:txBody>
      </p:sp>
    </p:spTree>
    <p:extLst>
      <p:ext uri="{BB962C8B-B14F-4D97-AF65-F5344CB8AC3E}">
        <p14:creationId xmlns:p14="http://schemas.microsoft.com/office/powerpoint/2010/main" val="89925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11E72FB-6B8F-8F49-98B3-26F8832C60AC}" type="datetimeFigureOut">
              <a:rPr lang="en-US" smtClean="0"/>
              <a:t>11/1/22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AFD5D57-3C98-534A-B194-33D894655203}" type="slidenum">
              <a:rPr lang="en-US" smtClean="0"/>
              <a:t>‹#›</a:t>
            </a:fld>
            <a:endParaRPr lang="en-US"/>
          </a:p>
        </p:txBody>
      </p:sp>
    </p:spTree>
    <p:extLst>
      <p:ext uri="{BB962C8B-B14F-4D97-AF65-F5344CB8AC3E}">
        <p14:creationId xmlns:p14="http://schemas.microsoft.com/office/powerpoint/2010/main" val="9379919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11E72FB-6B8F-8F49-98B3-26F8832C60AC}" type="datetimeFigureOut">
              <a:rPr lang="en-US" smtClean="0"/>
              <a:t>11/1/22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AFD5D57-3C98-534A-B194-33D894655203}" type="slidenum">
              <a:rPr lang="en-US" smtClean="0"/>
              <a:t>‹#›</a:t>
            </a:fld>
            <a:endParaRPr lang="en-US"/>
          </a:p>
        </p:txBody>
      </p:sp>
    </p:spTree>
    <p:extLst>
      <p:ext uri="{BB962C8B-B14F-4D97-AF65-F5344CB8AC3E}">
        <p14:creationId xmlns:p14="http://schemas.microsoft.com/office/powerpoint/2010/main" val="43465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1E72FB-6B8F-8F49-98B3-26F8832C60AC}" type="datetimeFigureOut">
              <a:rPr lang="en-US" smtClean="0"/>
              <a:t>11/1/22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AFD5D57-3C98-534A-B194-33D894655203}" type="slidenum">
              <a:rPr lang="en-US" smtClean="0"/>
              <a:t>‹#›</a:t>
            </a:fld>
            <a:endParaRPr lang="en-US"/>
          </a:p>
        </p:txBody>
      </p:sp>
    </p:spTree>
    <p:extLst>
      <p:ext uri="{BB962C8B-B14F-4D97-AF65-F5344CB8AC3E}">
        <p14:creationId xmlns:p14="http://schemas.microsoft.com/office/powerpoint/2010/main" val="38139855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GB"/>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p:txBody>
          <a:bodyPr/>
          <a:lstStyle/>
          <a:p>
            <a:fld id="{C11E72FB-6B8F-8F49-98B3-26F8832C60AC}" type="datetimeFigureOut">
              <a:rPr lang="en-US" smtClean="0"/>
              <a:t>11/1/22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FD5D57-3C98-534A-B194-33D894655203}" type="slidenum">
              <a:rPr lang="en-US" smtClean="0"/>
              <a:t>‹#›</a:t>
            </a:fld>
            <a:endParaRPr lang="en-US"/>
          </a:p>
        </p:txBody>
      </p:sp>
    </p:spTree>
    <p:extLst>
      <p:ext uri="{BB962C8B-B14F-4D97-AF65-F5344CB8AC3E}">
        <p14:creationId xmlns:p14="http://schemas.microsoft.com/office/powerpoint/2010/main" val="18421550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GB"/>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GB"/>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p:txBody>
          <a:bodyPr/>
          <a:lstStyle/>
          <a:p>
            <a:fld id="{C11E72FB-6B8F-8F49-98B3-26F8832C60AC}" type="datetimeFigureOut">
              <a:rPr lang="en-US" smtClean="0"/>
              <a:t>11/1/22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FD5D57-3C98-534A-B194-33D894655203}" type="slidenum">
              <a:rPr lang="en-US" smtClean="0"/>
              <a:t>‹#›</a:t>
            </a:fld>
            <a:endParaRPr lang="en-US"/>
          </a:p>
        </p:txBody>
      </p:sp>
    </p:spTree>
    <p:extLst>
      <p:ext uri="{BB962C8B-B14F-4D97-AF65-F5344CB8AC3E}">
        <p14:creationId xmlns:p14="http://schemas.microsoft.com/office/powerpoint/2010/main" val="2402166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11E72FB-6B8F-8F49-98B3-26F8832C60AC}" type="datetimeFigureOut">
              <a:rPr lang="en-US" smtClean="0"/>
              <a:t>11/1/22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FD5D57-3C98-534A-B194-33D894655203}" type="slidenum">
              <a:rPr lang="en-US" smtClean="0"/>
              <a:t>‹#›</a:t>
            </a:fld>
            <a:endParaRPr lang="en-US"/>
          </a:p>
        </p:txBody>
      </p:sp>
    </p:spTree>
    <p:extLst>
      <p:ext uri="{BB962C8B-B14F-4D97-AF65-F5344CB8AC3E}">
        <p14:creationId xmlns:p14="http://schemas.microsoft.com/office/powerpoint/2010/main" val="6676260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11E72FB-6B8F-8F49-98B3-26F8832C60AC}" type="datetimeFigureOut">
              <a:rPr lang="en-US" smtClean="0"/>
              <a:t>11/1/22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FD5D57-3C98-534A-B194-33D894655203}" type="slidenum">
              <a:rPr lang="en-US" smtClean="0"/>
              <a:t>‹#›</a:t>
            </a:fld>
            <a:endParaRPr lang="en-US"/>
          </a:p>
        </p:txBody>
      </p:sp>
    </p:spTree>
    <p:extLst>
      <p:ext uri="{BB962C8B-B14F-4D97-AF65-F5344CB8AC3E}">
        <p14:creationId xmlns:p14="http://schemas.microsoft.com/office/powerpoint/2010/main" val="3703581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C11E72FB-6B8F-8F49-98B3-26F8832C60AC}" type="datetimeFigureOut">
              <a:rPr lang="en-US" smtClean="0"/>
              <a:t>11/1/22</a:t>
            </a:fld>
            <a:endParaRPr lang="en-US"/>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4AFD5D57-3C98-534A-B194-33D894655203}" type="slidenum">
              <a:rPr lang="en-US" smtClean="0"/>
              <a:t>‹#›</a:t>
            </a:fld>
            <a:endParaRPr lang="en-US"/>
          </a:p>
        </p:txBody>
      </p:sp>
    </p:spTree>
    <p:extLst>
      <p:ext uri="{BB962C8B-B14F-4D97-AF65-F5344CB8AC3E}">
        <p14:creationId xmlns:p14="http://schemas.microsoft.com/office/powerpoint/2010/main" val="21980318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sumernet.org/story/the-importance-of-ethical-practice-in-research" TargetMode="External"/><Relationship Id="rId7" Type="http://schemas.openxmlformats.org/officeDocument/2006/relationships/hyperlink" Target="https://www.ncbi.nlm.nih.gov/pmc/articles/PMC4582834/" TargetMode="External"/><Relationship Id="rId2" Type="http://schemas.openxmlformats.org/officeDocument/2006/relationships/hyperlink" Target="https://www.ncbi.nlm.nih.gov/pmc/articles/PMC6149308/" TargetMode="External"/><Relationship Id="rId1" Type="http://schemas.openxmlformats.org/officeDocument/2006/relationships/slideLayout" Target="../slideLayouts/slideLayout2.xml"/><Relationship Id="rId6" Type="http://schemas.openxmlformats.org/officeDocument/2006/relationships/hyperlink" Target="https://journalistsresource.org/media/peer-review-research-journalists/" TargetMode="External"/><Relationship Id="rId5" Type="http://schemas.openxmlformats.org/officeDocument/2006/relationships/hyperlink" Target="https://www.bild.org.uk/wp-content/uploads/2020/01/Creating-&#8216;Autism-Friendly&#8217;-education-in-an-inclusive-mainstream-primary-school.pdf" TargetMode="External"/><Relationship Id="rId4" Type="http://schemas.openxmlformats.org/officeDocument/2006/relationships/hyperlink" Target="https://apastyle.apa.org/blog/outdated-sources-myth" TargetMode="External"/></Relationships>
</file>

<file path=ppt/slides/_rels/slide3.xml.rels><?xml version="1.0" encoding="UTF-8" standalone="yes"?>
<Relationships xmlns="http://schemas.openxmlformats.org/package/2006/relationships"><Relationship Id="rId2" Type="http://schemas.openxmlformats.org/officeDocument/2006/relationships/hyperlink" Target="https://uowtsd-my.sharepoint.com/:v:/r/personal/2110676_student_uwtsd_ac_uk/Documents/Recordings/Meeting%20with%20Abigail%20Phillips%20(2110676)-20221107_173836-Meeting%20Recording.mp4?csf=1&amp;web=1&amp;e=AwLRwH"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ounded Rectangle 9">
            <a:extLst>
              <a:ext uri="{FF2B5EF4-FFF2-40B4-BE49-F238E27FC236}">
                <a16:creationId xmlns:a16="http://schemas.microsoft.com/office/drawing/2014/main" id="{3EB86BF6-7B26-4840-A464-79FB9ABD014F}"/>
              </a:ext>
            </a:extLst>
          </p:cNvPr>
          <p:cNvSpPr/>
          <p:nvPr/>
        </p:nvSpPr>
        <p:spPr>
          <a:xfrm>
            <a:off x="0" y="0"/>
            <a:ext cx="12801600" cy="534087"/>
          </a:xfrm>
          <a:prstGeom prst="round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3AC5A5-F220-E14F-B0B7-42CA41E4CA6D}"/>
              </a:ext>
            </a:extLst>
          </p:cNvPr>
          <p:cNvSpPr/>
          <p:nvPr/>
        </p:nvSpPr>
        <p:spPr>
          <a:xfrm>
            <a:off x="0" y="533398"/>
            <a:ext cx="3809994" cy="2328336"/>
          </a:xfrm>
          <a:prstGeom prst="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8296E21-ADC9-C94B-8971-7A0B9C26BB4C}"/>
              </a:ext>
            </a:extLst>
          </p:cNvPr>
          <p:cNvSpPr/>
          <p:nvPr/>
        </p:nvSpPr>
        <p:spPr>
          <a:xfrm>
            <a:off x="8746064" y="558336"/>
            <a:ext cx="4055533" cy="5909309"/>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BA3C84D2-C432-754B-BE67-F53CBBAA9244}"/>
              </a:ext>
            </a:extLst>
          </p:cNvPr>
          <p:cNvSpPr/>
          <p:nvPr/>
        </p:nvSpPr>
        <p:spPr>
          <a:xfrm>
            <a:off x="8758763" y="6467645"/>
            <a:ext cx="4042837" cy="3116424"/>
          </a:xfrm>
          <a:prstGeom prst="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TextBox 15">
            <a:extLst>
              <a:ext uri="{FF2B5EF4-FFF2-40B4-BE49-F238E27FC236}">
                <a16:creationId xmlns:a16="http://schemas.microsoft.com/office/drawing/2014/main" id="{5BF14A8F-66B9-A84C-BFF2-3DEA2E74E7A5}"/>
              </a:ext>
            </a:extLst>
          </p:cNvPr>
          <p:cNvSpPr txBox="1"/>
          <p:nvPr/>
        </p:nvSpPr>
        <p:spPr>
          <a:xfrm>
            <a:off x="0" y="585112"/>
            <a:ext cx="3809994" cy="2277547"/>
          </a:xfrm>
          <a:prstGeom prst="rect">
            <a:avLst/>
          </a:prstGeom>
          <a:noFill/>
        </p:spPr>
        <p:txBody>
          <a:bodyPr wrap="square" rtlCol="0">
            <a:spAutoFit/>
          </a:bodyPr>
          <a:lstStyle/>
          <a:p>
            <a:r>
              <a:rPr lang="en-US" sz="800" b="1" u="sng" dirty="0"/>
              <a:t>Introduction</a:t>
            </a:r>
          </a:p>
          <a:p>
            <a:endParaRPr lang="en-US" sz="1000" b="1" u="sng" dirty="0"/>
          </a:p>
          <a:p>
            <a:r>
              <a:rPr lang="en-GB" sz="800" dirty="0">
                <a:effectLst/>
                <a:latin typeface="Calibri" panose="020F0502020204030204" pitchFamily="34" charset="0"/>
                <a:ea typeface="Calibri" panose="020F0502020204030204" pitchFamily="34" charset="0"/>
                <a:cs typeface="Times New Roman" panose="02020603050405020304" pitchFamily="18" charset="0"/>
              </a:rPr>
              <a:t>The article is written by 2 authors; Janice </a:t>
            </a:r>
            <a:r>
              <a:rPr lang="en-GB" sz="800" dirty="0" err="1">
                <a:effectLst/>
                <a:latin typeface="Calibri" panose="020F0502020204030204" pitchFamily="34" charset="0"/>
                <a:ea typeface="Calibri" panose="020F0502020204030204" pitchFamily="34" charset="0"/>
                <a:cs typeface="Times New Roman" panose="02020603050405020304" pitchFamily="18" charset="0"/>
              </a:rPr>
              <a:t>Wearmouth</a:t>
            </a:r>
            <a:r>
              <a:rPr lang="en-GB" sz="800" dirty="0">
                <a:effectLst/>
                <a:latin typeface="Calibri" panose="020F0502020204030204" pitchFamily="34" charset="0"/>
                <a:ea typeface="Calibri" panose="020F0502020204030204" pitchFamily="34" charset="0"/>
                <a:cs typeface="Times New Roman" panose="02020603050405020304" pitchFamily="18" charset="0"/>
              </a:rPr>
              <a:t> who studied at university of London, and </a:t>
            </a:r>
            <a:r>
              <a:rPr lang="en-GB" sz="800" dirty="0" err="1">
                <a:effectLst/>
                <a:latin typeface="Calibri" panose="020F0502020204030204" pitchFamily="34" charset="0"/>
                <a:ea typeface="Calibri" panose="020F0502020204030204" pitchFamily="34" charset="0"/>
                <a:cs typeface="Times New Roman" panose="02020603050405020304" pitchFamily="18" charset="0"/>
              </a:rPr>
              <a:t>Cathal</a:t>
            </a:r>
            <a:r>
              <a:rPr lang="en-GB" sz="800" dirty="0">
                <a:effectLst/>
                <a:latin typeface="Calibri" panose="020F0502020204030204" pitchFamily="34" charset="0"/>
                <a:ea typeface="Calibri" panose="020F0502020204030204" pitchFamily="34" charset="0"/>
                <a:cs typeface="Times New Roman" panose="02020603050405020304" pitchFamily="18" charset="0"/>
              </a:rPr>
              <a:t> Butler who studied at university of Hertfordshire. Both authors work at the university of Bedfordshire - </a:t>
            </a:r>
            <a:r>
              <a:rPr lang="en-GB" sz="800" dirty="0" err="1">
                <a:effectLst/>
                <a:latin typeface="Calibri" panose="020F0502020204030204" pitchFamily="34" charset="0"/>
                <a:ea typeface="Calibri" panose="020F0502020204030204" pitchFamily="34" charset="0"/>
                <a:cs typeface="Times New Roman" panose="02020603050405020304" pitchFamily="18" charset="0"/>
              </a:rPr>
              <a:t>Cathal</a:t>
            </a:r>
            <a:r>
              <a:rPr lang="en-GB" sz="800" dirty="0">
                <a:effectLst/>
                <a:latin typeface="Calibri" panose="020F0502020204030204" pitchFamily="34" charset="0"/>
                <a:ea typeface="Calibri" panose="020F0502020204030204" pitchFamily="34" charset="0"/>
                <a:cs typeface="Times New Roman" panose="02020603050405020304" pitchFamily="18" charset="0"/>
              </a:rPr>
              <a:t> Butler is an academic portfolio leader and a member of the institute of research in education. Janice </a:t>
            </a:r>
            <a:r>
              <a:rPr lang="en-GB" sz="800" dirty="0" err="1">
                <a:effectLst/>
                <a:latin typeface="Calibri" panose="020F0502020204030204" pitchFamily="34" charset="0"/>
                <a:ea typeface="Calibri" panose="020F0502020204030204" pitchFamily="34" charset="0"/>
                <a:cs typeface="Times New Roman" panose="02020603050405020304" pitchFamily="18" charset="0"/>
              </a:rPr>
              <a:t>Wearmouth</a:t>
            </a:r>
            <a:r>
              <a:rPr lang="en-GB" sz="800" dirty="0">
                <a:effectLst/>
                <a:latin typeface="Calibri" panose="020F0502020204030204" pitchFamily="34" charset="0"/>
                <a:ea typeface="Calibri" panose="020F0502020204030204" pitchFamily="34" charset="0"/>
                <a:cs typeface="Times New Roman" panose="02020603050405020304" pitchFamily="18" charset="0"/>
              </a:rPr>
              <a:t> is a professor of education; Janice is a course leader of the national award for special educational needs co-ordinator in the master’s programme. This shows that both authors are well educated in their research of children with special educational needs. With the experience of both authors this shows that they understand the importance of executing and being ethical while providing the research that they have gathered. This proves that the research they have gathered is going to be reliable as they both have experience in gathering adequate research. This article has been peer-reviewed. “Peer review is a formal process through which researchers evaluate and provide feedback on one another’s work, ideally filtering out flawed and low-quality studies while strengthening others.” (Ordway, 2021).</a:t>
            </a:r>
          </a:p>
          <a:p>
            <a:endParaRPr lang="en-US" sz="1000" b="1" u="sng" dirty="0"/>
          </a:p>
        </p:txBody>
      </p:sp>
      <p:sp>
        <p:nvSpPr>
          <p:cNvPr id="20" name="Rectangle 19">
            <a:extLst>
              <a:ext uri="{FF2B5EF4-FFF2-40B4-BE49-F238E27FC236}">
                <a16:creationId xmlns:a16="http://schemas.microsoft.com/office/drawing/2014/main" id="{88884BFC-69BD-254C-B4DD-2CC8F18E0995}"/>
              </a:ext>
            </a:extLst>
          </p:cNvPr>
          <p:cNvSpPr/>
          <p:nvPr/>
        </p:nvSpPr>
        <p:spPr>
          <a:xfrm>
            <a:off x="3810001" y="533397"/>
            <a:ext cx="4936066" cy="4538279"/>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B0EAB85A-FF77-3244-B615-3AEA4B50BCB7}"/>
              </a:ext>
            </a:extLst>
          </p:cNvPr>
          <p:cNvSpPr/>
          <p:nvPr/>
        </p:nvSpPr>
        <p:spPr>
          <a:xfrm>
            <a:off x="3810002" y="5071177"/>
            <a:ext cx="4936066" cy="4530023"/>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8B53F323-F459-6840-AFDD-A9197D7EC27B}"/>
              </a:ext>
            </a:extLst>
          </p:cNvPr>
          <p:cNvSpPr txBox="1"/>
          <p:nvPr/>
        </p:nvSpPr>
        <p:spPr>
          <a:xfrm>
            <a:off x="3809997" y="627437"/>
            <a:ext cx="4826002" cy="4093428"/>
          </a:xfrm>
          <a:prstGeom prst="rect">
            <a:avLst/>
          </a:prstGeom>
          <a:noFill/>
        </p:spPr>
        <p:txBody>
          <a:bodyPr wrap="square" rtlCol="0">
            <a:spAutoFit/>
          </a:bodyPr>
          <a:lstStyle/>
          <a:p>
            <a:r>
              <a:rPr lang="en-US" sz="800" b="1" u="sng" dirty="0"/>
              <a:t>Methodology</a:t>
            </a:r>
          </a:p>
          <a:p>
            <a:endParaRPr lang="en-US" sz="1000" b="1" u="sng" dirty="0"/>
          </a:p>
          <a:p>
            <a:r>
              <a:rPr lang="en-GB" sz="800" dirty="0">
                <a:effectLst/>
                <a:latin typeface="Calibri" panose="020F0502020204030204" pitchFamily="34" charset="0"/>
                <a:ea typeface="Times New Roman" panose="02020603050405020304" pitchFamily="18" charset="0"/>
              </a:rPr>
              <a:t>The method used in the article to complete the research was by sending out an electronic invitation. They sent out this electronic questionnaire and then followed by telephone interviews.  </a:t>
            </a:r>
            <a:r>
              <a:rPr lang="en-GB" sz="800" dirty="0">
                <a:effectLst/>
                <a:latin typeface="Calibri" panose="020F0502020204030204" pitchFamily="34" charset="0"/>
                <a:ea typeface="Calibri" panose="020F0502020204030204" pitchFamily="34" charset="0"/>
              </a:rPr>
              <a:t>(Butler, 2019)</a:t>
            </a:r>
            <a:endParaRPr lang="en-GB" sz="800" dirty="0">
              <a:effectLst/>
              <a:latin typeface="Times New Roman" panose="02020603050405020304" pitchFamily="18" charset="0"/>
              <a:ea typeface="Times New Roman" panose="02020603050405020304" pitchFamily="18" charset="0"/>
            </a:endParaRPr>
          </a:p>
          <a:p>
            <a:r>
              <a:rPr lang="en-GB" sz="800" dirty="0">
                <a:effectLst/>
                <a:latin typeface="Calibri" panose="020F0502020204030204" pitchFamily="34" charset="0"/>
                <a:ea typeface="Times New Roman" panose="02020603050405020304" pitchFamily="18" charset="0"/>
              </a:rPr>
              <a:t> </a:t>
            </a:r>
            <a:endParaRPr lang="en-GB" sz="800" dirty="0">
              <a:effectLst/>
              <a:latin typeface="Times New Roman" panose="02020603050405020304" pitchFamily="18" charset="0"/>
              <a:ea typeface="Times New Roman" panose="02020603050405020304" pitchFamily="18" charset="0"/>
            </a:endParaRPr>
          </a:p>
          <a:p>
            <a:r>
              <a:rPr lang="en-GB" sz="800" dirty="0">
                <a:effectLst/>
                <a:latin typeface="Calibri" panose="020F0502020204030204" pitchFamily="34" charset="0"/>
                <a:ea typeface="Times New Roman" panose="02020603050405020304" pitchFamily="18" charset="0"/>
              </a:rPr>
              <a:t>Questionnaires are not reliable as there can be “</a:t>
            </a:r>
            <a:r>
              <a:rPr lang="en-GB" sz="800" dirty="0">
                <a:solidFill>
                  <a:srgbClr val="212121"/>
                </a:solidFill>
                <a:effectLst/>
                <a:latin typeface="Calibri" panose="020F0502020204030204" pitchFamily="34" charset="0"/>
                <a:ea typeface="Times New Roman" panose="02020603050405020304" pitchFamily="18" charset="0"/>
              </a:rPr>
              <a:t>lost questionnaires, non-responders and improper answers are taken into account” (TL Jones, 2013). While carrying out research you need effective results to have appropriate information to put into your results, if results are going missing, or people have not seen a question. This can lead to unreliable results as not all of the results are in. (TL Jones, 2013)  said if you did not get enough results then “the power of your statistics will drop and you may not get any meaningful answers at all.”</a:t>
            </a:r>
            <a:endParaRPr lang="en-GB" sz="800" dirty="0">
              <a:effectLst/>
              <a:latin typeface="Times New Roman" panose="02020603050405020304" pitchFamily="18" charset="0"/>
              <a:ea typeface="Times New Roman" panose="02020603050405020304" pitchFamily="18" charset="0"/>
            </a:endParaRPr>
          </a:p>
          <a:p>
            <a:r>
              <a:rPr lang="en-GB" sz="800" dirty="0">
                <a:effectLst/>
                <a:latin typeface="Calibri" panose="020F0502020204030204" pitchFamily="34" charset="0"/>
                <a:ea typeface="Times New Roman" panose="02020603050405020304" pitchFamily="18" charset="0"/>
              </a:rPr>
              <a:t> </a:t>
            </a:r>
            <a:endParaRPr lang="en-GB" sz="800" dirty="0">
              <a:effectLst/>
              <a:latin typeface="Times New Roman" panose="02020603050405020304" pitchFamily="18" charset="0"/>
              <a:ea typeface="Times New Roman" panose="02020603050405020304" pitchFamily="18" charset="0"/>
            </a:endParaRPr>
          </a:p>
          <a:p>
            <a:r>
              <a:rPr lang="en-GB" sz="800" dirty="0">
                <a:effectLst/>
                <a:latin typeface="Calibri" panose="020F0502020204030204" pitchFamily="34" charset="0"/>
                <a:ea typeface="Times New Roman" panose="02020603050405020304" pitchFamily="18" charset="0"/>
              </a:rPr>
              <a:t>The author gave a brief description of what questions were asked, this does not give us enough narrative on what type of questions were asked and what the exact questions were. This makes it difficult to understand the exact reliability of the research as we cannot guess what the questions were. The author briefly talks about the answers but not in depth, this is deficient as we cannot analyse the research that was gathered as it was not presented to us. As the questions weren’t presented in the article, we cannot see if the questions were hindered to make the participants answer in a certain way. There were two opened questions at the end of the questionnaire, opened questions can lead to misunderstanding or people over emphasising in their answer.  </a:t>
            </a:r>
            <a:r>
              <a:rPr lang="en-GB" sz="800" dirty="0">
                <a:effectLst/>
                <a:latin typeface="Calibri" panose="020F0502020204030204" pitchFamily="34" charset="0"/>
                <a:ea typeface="Calibri" panose="020F0502020204030204" pitchFamily="34" charset="0"/>
              </a:rPr>
              <a:t>(Butler, 2019)</a:t>
            </a:r>
            <a:endParaRPr lang="en-GB" sz="800" dirty="0">
              <a:effectLst/>
              <a:latin typeface="Times New Roman" panose="02020603050405020304" pitchFamily="18" charset="0"/>
              <a:ea typeface="Times New Roman" panose="02020603050405020304" pitchFamily="18" charset="0"/>
            </a:endParaRPr>
          </a:p>
          <a:p>
            <a:r>
              <a:rPr lang="en-GB" sz="800" dirty="0">
                <a:effectLst/>
                <a:latin typeface="Calibri" panose="020F0502020204030204" pitchFamily="34" charset="0"/>
                <a:ea typeface="Times New Roman" panose="02020603050405020304" pitchFamily="18" charset="0"/>
              </a:rPr>
              <a:t> </a:t>
            </a:r>
            <a:endParaRPr lang="en-GB" sz="800" dirty="0">
              <a:effectLst/>
              <a:latin typeface="Times New Roman" panose="02020603050405020304" pitchFamily="18" charset="0"/>
              <a:ea typeface="Times New Roman" panose="02020603050405020304" pitchFamily="18" charset="0"/>
            </a:endParaRPr>
          </a:p>
          <a:p>
            <a:r>
              <a:rPr lang="en-GB" sz="800" dirty="0">
                <a:effectLst/>
                <a:latin typeface="Calibri" panose="020F0502020204030204" pitchFamily="34" charset="0"/>
                <a:ea typeface="Times New Roman" panose="02020603050405020304" pitchFamily="18" charset="0"/>
              </a:rPr>
              <a:t>Telephone interviews were then carried out after the questionnaires. There is a lot of negativity towards telephone interviews, (Laurie Drabble, 2016) said that telephone interviews have a “negative impact on the richness and quality of empirical data collected by telephone compared to face-to-face interviews”.</a:t>
            </a:r>
            <a:endParaRPr lang="en-GB" sz="800" dirty="0">
              <a:effectLst/>
              <a:latin typeface="Times New Roman" panose="02020603050405020304" pitchFamily="18" charset="0"/>
              <a:ea typeface="Times New Roman" panose="02020603050405020304" pitchFamily="18" charset="0"/>
            </a:endParaRPr>
          </a:p>
          <a:p>
            <a:r>
              <a:rPr lang="en-GB" sz="800" dirty="0">
                <a:effectLst/>
                <a:latin typeface="Calibri" panose="020F0502020204030204" pitchFamily="34" charset="0"/>
                <a:ea typeface="Times New Roman" panose="02020603050405020304" pitchFamily="18" charset="0"/>
              </a:rPr>
              <a:t> </a:t>
            </a:r>
            <a:endParaRPr lang="en-GB" sz="800" dirty="0">
              <a:effectLst/>
              <a:latin typeface="Times New Roman" panose="02020603050405020304" pitchFamily="18" charset="0"/>
              <a:ea typeface="Times New Roman" panose="02020603050405020304" pitchFamily="18" charset="0"/>
            </a:endParaRPr>
          </a:p>
          <a:p>
            <a:r>
              <a:rPr lang="en-GB" sz="800" dirty="0">
                <a:effectLst/>
                <a:latin typeface="Calibri" panose="020F0502020204030204" pitchFamily="34" charset="0"/>
                <a:ea typeface="Times New Roman" panose="02020603050405020304" pitchFamily="18" charset="0"/>
              </a:rPr>
              <a:t>Both research methods have been displayed in a negative way, the feasibility has not been clear throughout this research, the participants have had to carry out a questionnaire and then have a telephone interview.  </a:t>
            </a:r>
            <a:r>
              <a:rPr lang="en-GB" sz="800" dirty="0">
                <a:effectLst/>
                <a:latin typeface="Calibri" panose="020F0502020204030204" pitchFamily="34" charset="0"/>
                <a:ea typeface="Calibri" panose="020F0502020204030204" pitchFamily="34" charset="0"/>
              </a:rPr>
              <a:t>(Butler, 2019)</a:t>
            </a:r>
            <a:r>
              <a:rPr lang="en-GB" sz="800" dirty="0">
                <a:effectLst/>
                <a:latin typeface="Calibri" panose="020F0502020204030204" pitchFamily="34" charset="0"/>
                <a:ea typeface="Times New Roman" panose="02020603050405020304" pitchFamily="18" charset="0"/>
              </a:rPr>
              <a:t>  said “Thirty SENCos expressed an interest in participating in the study of whom eighteen completed the questionnaires.” This makes it difficult to understand whether the research that was carried out is practical. If there were more participants, then the research would be more reliable and valuable as there is more evidence gathered and more results to analyse, there are only 18 people in the questionnaires and it does not state what schools they are from, without making this clear we cannot assume that they are from different schools and therefore are left with unanswered questions.</a:t>
            </a:r>
            <a:r>
              <a:rPr lang="en-GB" sz="800" dirty="0">
                <a:effectLst/>
              </a:rPr>
              <a:t> </a:t>
            </a:r>
            <a:endParaRPr lang="en-US" sz="800" b="1" u="sng" dirty="0"/>
          </a:p>
        </p:txBody>
      </p:sp>
      <p:sp>
        <p:nvSpPr>
          <p:cNvPr id="23" name="TextBox 22">
            <a:extLst>
              <a:ext uri="{FF2B5EF4-FFF2-40B4-BE49-F238E27FC236}">
                <a16:creationId xmlns:a16="http://schemas.microsoft.com/office/drawing/2014/main" id="{3FB88DE7-E2CF-484F-910B-E2947B21FA0B}"/>
              </a:ext>
            </a:extLst>
          </p:cNvPr>
          <p:cNvSpPr txBox="1"/>
          <p:nvPr/>
        </p:nvSpPr>
        <p:spPr>
          <a:xfrm>
            <a:off x="3801541" y="5136409"/>
            <a:ext cx="4931828" cy="4093428"/>
          </a:xfrm>
          <a:prstGeom prst="rect">
            <a:avLst/>
          </a:prstGeom>
          <a:noFill/>
        </p:spPr>
        <p:txBody>
          <a:bodyPr wrap="square" rtlCol="0">
            <a:spAutoFit/>
          </a:bodyPr>
          <a:lstStyle/>
          <a:p>
            <a:r>
              <a:rPr lang="en-US" sz="800" b="1" u="sng" dirty="0"/>
              <a:t>Data analysis/Findings</a:t>
            </a:r>
          </a:p>
          <a:p>
            <a:r>
              <a:rPr lang="en-GB" sz="800" dirty="0">
                <a:effectLst/>
                <a:latin typeface="Calibri" panose="020F0502020204030204" pitchFamily="34" charset="0"/>
                <a:ea typeface="Times New Roman" panose="02020603050405020304" pitchFamily="18" charset="0"/>
              </a:rPr>
              <a:t>The data from the research was analysed by both authors, they used thematic analysis from their findings,  </a:t>
            </a:r>
            <a:r>
              <a:rPr lang="en-GB" sz="800" dirty="0">
                <a:effectLst/>
                <a:latin typeface="Calibri" panose="020F0502020204030204" pitchFamily="34" charset="0"/>
                <a:ea typeface="Calibri" panose="020F0502020204030204" pitchFamily="34" charset="0"/>
              </a:rPr>
              <a:t>(Butler, 2019)</a:t>
            </a:r>
            <a:r>
              <a:rPr lang="en-GB" sz="800" dirty="0">
                <a:effectLst/>
                <a:latin typeface="Calibri" panose="020F0502020204030204" pitchFamily="34" charset="0"/>
                <a:ea typeface="Times New Roman" panose="02020603050405020304" pitchFamily="18" charset="0"/>
              </a:rPr>
              <a:t> said “initial coding involved naming each line, word or data segment”. The authors used qualitative data throughout their research, they then coded the research they had gathered and put them into themes, which is where the term “thematic analysis” comes from.</a:t>
            </a:r>
            <a:br>
              <a:rPr lang="en-GB" sz="800" dirty="0">
                <a:effectLst/>
                <a:latin typeface="Calibri" panose="020F0502020204030204" pitchFamily="34" charset="0"/>
                <a:ea typeface="Times New Roman" panose="02020603050405020304" pitchFamily="18" charset="0"/>
              </a:rPr>
            </a:br>
            <a:endParaRPr lang="en-GB" sz="800" dirty="0">
              <a:effectLst/>
              <a:latin typeface="Times New Roman" panose="02020603050405020304" pitchFamily="18" charset="0"/>
              <a:ea typeface="Times New Roman" panose="02020603050405020304" pitchFamily="18" charset="0"/>
            </a:endParaRPr>
          </a:p>
          <a:p>
            <a:r>
              <a:rPr lang="en-GB" sz="800" dirty="0">
                <a:effectLst/>
                <a:latin typeface="Calibri" panose="020F0502020204030204" pitchFamily="34" charset="0"/>
                <a:ea typeface="Times New Roman" panose="02020603050405020304" pitchFamily="18" charset="0"/>
              </a:rPr>
              <a:t>The data that was gathered by the researchers was not presented in a clear way, it has not been precise about what data they collected, they gave a brief overview of the questioned that were asked. When presenting the answers, they didn’t clearly show what type of answers they got. Although the researchers described the data they collected, they have not analysed it thoroughly and described how they analysed it. The data is reliable as it has made the researchers put provisions in place for children, “Reliability describes the consistency with which results are obtained.” (Andrade, 2018)</a:t>
            </a:r>
            <a:endParaRPr lang="en-GB" sz="800" dirty="0">
              <a:effectLst/>
              <a:latin typeface="Times New Roman" panose="02020603050405020304" pitchFamily="18" charset="0"/>
              <a:ea typeface="Times New Roman" panose="02020603050405020304" pitchFamily="18" charset="0"/>
            </a:endParaRPr>
          </a:p>
          <a:p>
            <a:r>
              <a:rPr lang="en-GB" sz="800" dirty="0">
                <a:effectLst/>
                <a:latin typeface="Calibri" panose="020F0502020204030204" pitchFamily="34" charset="0"/>
                <a:ea typeface="Times New Roman" panose="02020603050405020304" pitchFamily="18" charset="0"/>
              </a:rPr>
              <a:t> </a:t>
            </a:r>
            <a:endParaRPr lang="en-GB" sz="800" dirty="0">
              <a:effectLst/>
              <a:latin typeface="Times New Roman" panose="02020603050405020304" pitchFamily="18" charset="0"/>
              <a:ea typeface="Times New Roman" panose="02020603050405020304" pitchFamily="18" charset="0"/>
            </a:endParaRPr>
          </a:p>
          <a:p>
            <a:r>
              <a:rPr lang="en-GB" sz="800" dirty="0">
                <a:effectLst/>
                <a:latin typeface="Calibri" panose="020F0502020204030204" pitchFamily="34" charset="0"/>
                <a:ea typeface="Times New Roman" panose="02020603050405020304" pitchFamily="18" charset="0"/>
              </a:rPr>
              <a:t>The researchers have clearly outlined the findings of the research, the author said in the “interview data” about common themes that came up in the research and what was outlined to them. The author talks about how the SENCo’s feel about the provisions for children in schools. The author has given subheadings for things like provisions and organisation for children with autism.</a:t>
            </a:r>
            <a:endParaRPr lang="en-GB" sz="800" dirty="0">
              <a:effectLst/>
              <a:latin typeface="Times New Roman" panose="02020603050405020304" pitchFamily="18" charset="0"/>
              <a:ea typeface="Times New Roman" panose="02020603050405020304" pitchFamily="18" charset="0"/>
            </a:endParaRPr>
          </a:p>
          <a:p>
            <a:r>
              <a:rPr lang="en-GB" sz="800" dirty="0">
                <a:effectLst/>
                <a:latin typeface="Calibri" panose="020F0502020204030204" pitchFamily="34" charset="0"/>
                <a:ea typeface="Times New Roman" panose="02020603050405020304" pitchFamily="18" charset="0"/>
              </a:rPr>
              <a:t> </a:t>
            </a:r>
            <a:endParaRPr lang="en-GB" sz="800" dirty="0">
              <a:effectLst/>
              <a:latin typeface="Times New Roman" panose="02020603050405020304" pitchFamily="18" charset="0"/>
              <a:ea typeface="Times New Roman" panose="02020603050405020304" pitchFamily="18" charset="0"/>
            </a:endParaRPr>
          </a:p>
          <a:p>
            <a:r>
              <a:rPr lang="en-GB" sz="800" dirty="0">
                <a:effectLst/>
                <a:latin typeface="Calibri" panose="020F0502020204030204" pitchFamily="34" charset="0"/>
                <a:ea typeface="Times New Roman" panose="02020603050405020304" pitchFamily="18" charset="0"/>
              </a:rPr>
              <a:t>The authors have contradicted the literature I have found, (Lloyd, 2020) said “It was apparent from the start that if individual children were to be less closely managed by TAs, they were likely to become more ‘free-ranging’ posing concerns for health and safety.” This is saying that children should not be with a TA they should be able to venture out themselves and that they will be more independent.  </a:t>
            </a:r>
            <a:r>
              <a:rPr lang="en-GB" sz="800" dirty="0">
                <a:effectLst/>
                <a:latin typeface="Calibri" panose="020F0502020204030204" pitchFamily="34" charset="0"/>
                <a:ea typeface="Calibri" panose="020F0502020204030204" pitchFamily="34" charset="0"/>
              </a:rPr>
              <a:t>(Butler, 2019)</a:t>
            </a:r>
            <a:r>
              <a:rPr lang="en-GB" sz="800" dirty="0">
                <a:effectLst/>
                <a:latin typeface="Calibri" panose="020F0502020204030204" pitchFamily="34" charset="0"/>
                <a:ea typeface="Times New Roman" panose="02020603050405020304" pitchFamily="18" charset="0"/>
              </a:rPr>
              <a:t> said “overwhelmingly support in class was provided by teaching assistants” the authors of the article are saying that the children had a lot of support for the children with special educational needs.</a:t>
            </a:r>
            <a:endParaRPr lang="en-GB" sz="800" dirty="0">
              <a:effectLst/>
              <a:latin typeface="Times New Roman" panose="02020603050405020304" pitchFamily="18" charset="0"/>
              <a:ea typeface="Times New Roman" panose="02020603050405020304" pitchFamily="18" charset="0"/>
            </a:endParaRPr>
          </a:p>
          <a:p>
            <a:r>
              <a:rPr lang="en-GB" sz="800" dirty="0">
                <a:effectLst/>
                <a:latin typeface="Calibri" panose="020F0502020204030204" pitchFamily="34" charset="0"/>
                <a:ea typeface="Times New Roman" panose="02020603050405020304" pitchFamily="18" charset="0"/>
              </a:rPr>
              <a:t> </a:t>
            </a:r>
            <a:endParaRPr lang="en-GB" sz="800" dirty="0">
              <a:effectLst/>
              <a:latin typeface="Times New Roman" panose="02020603050405020304" pitchFamily="18" charset="0"/>
              <a:ea typeface="Times New Roman" panose="02020603050405020304" pitchFamily="18" charset="0"/>
            </a:endParaRPr>
          </a:p>
          <a:p>
            <a:r>
              <a:rPr lang="en-GB" sz="800" dirty="0">
                <a:effectLst/>
                <a:latin typeface="Calibri" panose="020F0502020204030204" pitchFamily="34" charset="0"/>
                <a:ea typeface="Times New Roman" panose="02020603050405020304" pitchFamily="18" charset="0"/>
              </a:rPr>
              <a:t>The authors talk about the links to the practice for children with special education needs. For children who are non-verbal  </a:t>
            </a:r>
            <a:r>
              <a:rPr lang="en-GB" sz="800" dirty="0">
                <a:effectLst/>
                <a:latin typeface="Calibri" panose="020F0502020204030204" pitchFamily="34" charset="0"/>
                <a:ea typeface="Calibri" panose="020F0502020204030204" pitchFamily="34" charset="0"/>
              </a:rPr>
              <a:t>(Butler, 2019)</a:t>
            </a:r>
            <a:r>
              <a:rPr lang="en-GB" sz="800" dirty="0">
                <a:effectLst/>
                <a:latin typeface="Calibri" panose="020F0502020204030204" pitchFamily="34" charset="0"/>
                <a:ea typeface="Times New Roman" panose="02020603050405020304" pitchFamily="18" charset="0"/>
              </a:rPr>
              <a:t> said “non-verbal scaffolding for new learning for those who are not yet competent in verbal language.” This is giving the SENCo’s a strategy for children who are non-verbal. Children with special educational needs, need structure,  </a:t>
            </a:r>
            <a:r>
              <a:rPr lang="en-GB" sz="800" dirty="0">
                <a:effectLst/>
                <a:latin typeface="Calibri" panose="020F0502020204030204" pitchFamily="34" charset="0"/>
                <a:ea typeface="Calibri" panose="020F0502020204030204" pitchFamily="34" charset="0"/>
              </a:rPr>
              <a:t>(Butler, 2019)</a:t>
            </a:r>
            <a:r>
              <a:rPr lang="en-GB" sz="800" dirty="0">
                <a:effectLst/>
                <a:latin typeface="Calibri" panose="020F0502020204030204" pitchFamily="34" charset="0"/>
                <a:ea typeface="Times New Roman" panose="02020603050405020304" pitchFamily="18" charset="0"/>
              </a:rPr>
              <a:t> also said “these strategies included structured frameworks, a ‘now and next’ system, visual timetables, and other similar strategies.” This is giving the SENCo’s two different types of links to practice here, this makes the research valuable as they have given advice to the SENCo’s.</a:t>
            </a:r>
            <a:endParaRPr lang="en-GB" sz="800" dirty="0">
              <a:effectLst/>
              <a:latin typeface="Times New Roman" panose="02020603050405020304" pitchFamily="18" charset="0"/>
              <a:ea typeface="Times New Roman" panose="02020603050405020304" pitchFamily="18" charset="0"/>
            </a:endParaRPr>
          </a:p>
          <a:p>
            <a:endParaRPr lang="en-US" sz="1000" b="1" u="sng" dirty="0"/>
          </a:p>
        </p:txBody>
      </p:sp>
      <p:sp>
        <p:nvSpPr>
          <p:cNvPr id="24" name="TextBox 23">
            <a:extLst>
              <a:ext uri="{FF2B5EF4-FFF2-40B4-BE49-F238E27FC236}">
                <a16:creationId xmlns:a16="http://schemas.microsoft.com/office/drawing/2014/main" id="{C27531DC-E07F-4446-B4D1-48A3C9320E21}"/>
              </a:ext>
            </a:extLst>
          </p:cNvPr>
          <p:cNvSpPr txBox="1"/>
          <p:nvPr/>
        </p:nvSpPr>
        <p:spPr>
          <a:xfrm>
            <a:off x="8758763" y="558337"/>
            <a:ext cx="3810001" cy="369332"/>
          </a:xfrm>
          <a:prstGeom prst="rect">
            <a:avLst/>
          </a:prstGeom>
          <a:noFill/>
        </p:spPr>
        <p:txBody>
          <a:bodyPr wrap="square" rtlCol="0">
            <a:spAutoFit/>
          </a:bodyPr>
          <a:lstStyle/>
          <a:p>
            <a:r>
              <a:rPr lang="en-US" sz="800" b="1" u="sng" dirty="0"/>
              <a:t>Ethical implications</a:t>
            </a:r>
          </a:p>
          <a:p>
            <a:endParaRPr lang="en-US" sz="1000" b="1" u="sng" dirty="0"/>
          </a:p>
        </p:txBody>
      </p:sp>
      <p:sp>
        <p:nvSpPr>
          <p:cNvPr id="25" name="TextBox 24">
            <a:extLst>
              <a:ext uri="{FF2B5EF4-FFF2-40B4-BE49-F238E27FC236}">
                <a16:creationId xmlns:a16="http://schemas.microsoft.com/office/drawing/2014/main" id="{C339A03D-238B-C740-981E-8F1360D955EB}"/>
              </a:ext>
            </a:extLst>
          </p:cNvPr>
          <p:cNvSpPr txBox="1"/>
          <p:nvPr/>
        </p:nvSpPr>
        <p:spPr>
          <a:xfrm>
            <a:off x="8746067" y="758392"/>
            <a:ext cx="4055533" cy="5663089"/>
          </a:xfrm>
          <a:prstGeom prst="rect">
            <a:avLst/>
          </a:prstGeom>
          <a:noFill/>
        </p:spPr>
        <p:txBody>
          <a:bodyPr wrap="square" rtlCol="0">
            <a:spAutoFit/>
          </a:bodyPr>
          <a:lstStyle/>
          <a:p>
            <a:r>
              <a:rPr lang="en-GB" sz="800" dirty="0">
                <a:latin typeface="Calibri" panose="020F0502020204030204" pitchFamily="34" charset="0"/>
                <a:ea typeface="Times New Roman" panose="02020603050405020304" pitchFamily="18" charset="0"/>
              </a:rPr>
              <a:t>During the research, the researchers should have ethical implications in place, without these the research will not go ahead. (</a:t>
            </a:r>
            <a:r>
              <a:rPr lang="en-GB" sz="800" dirty="0" err="1">
                <a:latin typeface="Calibri" panose="020F0502020204030204" pitchFamily="34" charset="0"/>
                <a:ea typeface="Times New Roman" panose="02020603050405020304" pitchFamily="18" charset="0"/>
              </a:rPr>
              <a:t>Boyland</a:t>
            </a:r>
            <a:r>
              <a:rPr lang="en-GB" sz="800" dirty="0">
                <a:latin typeface="Calibri" panose="020F0502020204030204" pitchFamily="34" charset="0"/>
                <a:ea typeface="Times New Roman" panose="02020603050405020304" pitchFamily="18" charset="0"/>
              </a:rPr>
              <a:t>, 2020) said “</a:t>
            </a:r>
            <a:r>
              <a:rPr lang="en-GB" sz="800" dirty="0">
                <a:solidFill>
                  <a:srgbClr val="000000"/>
                </a:solidFill>
                <a:latin typeface="Calibri" panose="020F0502020204030204" pitchFamily="34" charset="0"/>
                <a:ea typeface="Times New Roman" panose="02020603050405020304" pitchFamily="18" charset="0"/>
              </a:rPr>
              <a:t>ethics promote values that are central to successful collaboration, including respect, trust and accountability.</a:t>
            </a:r>
            <a:r>
              <a:rPr lang="en-GB" sz="800" dirty="0">
                <a:latin typeface="Calibri" panose="020F0502020204030204" pitchFamily="34" charset="0"/>
                <a:ea typeface="Times New Roman" panose="02020603050405020304" pitchFamily="18" charset="0"/>
              </a:rPr>
              <a:t>” Having ethical implications in place will ensure that the research runs smoothly and that all of the measurements are in place so that the research is ethical.</a:t>
            </a:r>
            <a:endParaRPr lang="en-GB" sz="800" dirty="0">
              <a:latin typeface="Times New Roman" panose="02020603050405020304" pitchFamily="18" charset="0"/>
              <a:ea typeface="Times New Roman" panose="02020603050405020304" pitchFamily="18" charset="0"/>
            </a:endParaRPr>
          </a:p>
          <a:p>
            <a:r>
              <a:rPr lang="en-GB" sz="800" dirty="0">
                <a:solidFill>
                  <a:srgbClr val="000000"/>
                </a:solidFill>
                <a:latin typeface="Calibri" panose="020F0502020204030204" pitchFamily="34" charset="0"/>
                <a:ea typeface="Times New Roman" panose="02020603050405020304" pitchFamily="18" charset="0"/>
              </a:rPr>
              <a:t> </a:t>
            </a:r>
            <a:endParaRPr lang="en-GB" sz="800" dirty="0">
              <a:latin typeface="Times New Roman" panose="02020603050405020304" pitchFamily="18" charset="0"/>
              <a:ea typeface="Times New Roman" panose="02020603050405020304" pitchFamily="18" charset="0"/>
            </a:endParaRPr>
          </a:p>
          <a:p>
            <a:r>
              <a:rPr lang="en-GB" sz="800" dirty="0">
                <a:solidFill>
                  <a:srgbClr val="000000"/>
                </a:solidFill>
                <a:latin typeface="Calibri" panose="020F0502020204030204" pitchFamily="34" charset="0"/>
                <a:ea typeface="Times New Roman" panose="02020603050405020304" pitchFamily="18" charset="0"/>
              </a:rPr>
              <a:t>The ethical implications the researchers used were, the researchers sent out “written consent forms were collected and destroyed at the end of the data collection.” </a:t>
            </a:r>
            <a:r>
              <a:rPr lang="en-GB" sz="800" dirty="0">
                <a:latin typeface="Calibri" panose="020F0502020204030204" pitchFamily="34" charset="0"/>
                <a:ea typeface="Times New Roman" panose="02020603050405020304" pitchFamily="18" charset="0"/>
              </a:rPr>
              <a:t> </a:t>
            </a:r>
            <a:r>
              <a:rPr lang="en-GB" sz="800" dirty="0">
                <a:latin typeface="Calibri" panose="020F0502020204030204" pitchFamily="34" charset="0"/>
                <a:ea typeface="Calibri" panose="020F0502020204030204" pitchFamily="34" charset="0"/>
              </a:rPr>
              <a:t>(Butler, 2019)</a:t>
            </a:r>
            <a:r>
              <a:rPr lang="en-GB" sz="800" dirty="0">
                <a:latin typeface="Calibri" panose="020F0502020204030204" pitchFamily="34" charset="0"/>
                <a:ea typeface="Times New Roman" panose="02020603050405020304" pitchFamily="18" charset="0"/>
              </a:rPr>
              <a:t>. Written consent forms were sent to the participants and were also sent to the headteachers, “copies of the research instrument, information sheets and consent forms, were also sent to the head teachers of the same schools.” This shows that the researchers are getting consent from both the participants and the schools, this shows that the researchers have been respectful to the participants.</a:t>
            </a:r>
            <a:endParaRPr lang="en-GB" sz="800" dirty="0">
              <a:latin typeface="Times New Roman" panose="02020603050405020304" pitchFamily="18" charset="0"/>
              <a:ea typeface="Times New Roman" panose="02020603050405020304" pitchFamily="18" charset="0"/>
            </a:endParaRPr>
          </a:p>
          <a:p>
            <a:r>
              <a:rPr lang="en-GB" sz="800" dirty="0">
                <a:latin typeface="Calibri" panose="020F0502020204030204" pitchFamily="34" charset="0"/>
                <a:ea typeface="Times New Roman" panose="02020603050405020304" pitchFamily="18" charset="0"/>
              </a:rPr>
              <a:t> </a:t>
            </a:r>
            <a:endParaRPr lang="en-GB" sz="800" dirty="0">
              <a:latin typeface="Times New Roman" panose="02020603050405020304" pitchFamily="18" charset="0"/>
              <a:ea typeface="Times New Roman" panose="02020603050405020304" pitchFamily="18" charset="0"/>
            </a:endParaRPr>
          </a:p>
          <a:p>
            <a:r>
              <a:rPr lang="en-GB" sz="800" dirty="0">
                <a:latin typeface="Calibri" panose="020F0502020204030204" pitchFamily="34" charset="0"/>
                <a:ea typeface="Times New Roman" panose="02020603050405020304" pitchFamily="18" charset="0"/>
              </a:rPr>
              <a:t>The researchers need to act with integrity, being transparent with the participants, telling them everything that will happen and making sure they are aware of the right to withdraw. (Carling, 2019) said “Honestly in developing, undertaking, reviewing, reporting and communicating research in a transparent, fair, full and unbiased way”. The participants have the “entitlement to withdraw their permission until the end of the data collection”  </a:t>
            </a:r>
            <a:r>
              <a:rPr lang="en-GB" sz="800" dirty="0">
                <a:latin typeface="Calibri" panose="020F0502020204030204" pitchFamily="34" charset="0"/>
                <a:ea typeface="Calibri" panose="020F0502020204030204" pitchFamily="34" charset="0"/>
              </a:rPr>
              <a:t>(Butler, 2019)</a:t>
            </a:r>
            <a:r>
              <a:rPr lang="en-GB" sz="800" dirty="0">
                <a:latin typeface="Calibri" panose="020F0502020204030204" pitchFamily="34" charset="0"/>
                <a:ea typeface="Times New Roman" panose="02020603050405020304" pitchFamily="18" charset="0"/>
              </a:rPr>
              <a:t>. The researchers have given the participants the right to leave until the end of the research, the researchers have acted with integrity by being honest and transparent with the participants.</a:t>
            </a:r>
            <a:endParaRPr lang="en-GB" sz="800" dirty="0">
              <a:latin typeface="Times New Roman" panose="02020603050405020304" pitchFamily="18" charset="0"/>
              <a:ea typeface="Times New Roman" panose="02020603050405020304" pitchFamily="18" charset="0"/>
            </a:endParaRPr>
          </a:p>
          <a:p>
            <a:r>
              <a:rPr lang="en-GB" sz="800" dirty="0">
                <a:latin typeface="Calibri" panose="020F0502020204030204" pitchFamily="34" charset="0"/>
                <a:ea typeface="Times New Roman" panose="02020603050405020304" pitchFamily="18" charset="0"/>
              </a:rPr>
              <a:t> </a:t>
            </a:r>
            <a:endParaRPr lang="en-GB" sz="800" dirty="0">
              <a:latin typeface="Times New Roman" panose="02020603050405020304" pitchFamily="18" charset="0"/>
              <a:ea typeface="Times New Roman" panose="02020603050405020304" pitchFamily="18" charset="0"/>
            </a:endParaRPr>
          </a:p>
          <a:p>
            <a:r>
              <a:rPr lang="en-GB" sz="800" dirty="0">
                <a:latin typeface="Calibri" panose="020F0502020204030204" pitchFamily="34" charset="0"/>
                <a:ea typeface="Times New Roman" panose="02020603050405020304" pitchFamily="18" charset="0"/>
              </a:rPr>
              <a:t>An invitation was sent out by the researchers, but it does not say if there is any explanation, this leaves us with uncertainty, we cannot guess whether the researchers explained exactly what would happen throughout the process. We do not know if the researchers included in the invitation that they were going to be part of research. This means that the researchers are not always acting with integrity as they have not been honest and transparent with the participants, the participants should have been told exactly what would happen throughout the research process, this gives the participants the right to withdraw from the process if they do not like or agree with any part of the research. </a:t>
            </a:r>
            <a:endParaRPr lang="en-GB" sz="800" dirty="0">
              <a:latin typeface="Times New Roman" panose="02020603050405020304" pitchFamily="18" charset="0"/>
              <a:ea typeface="Times New Roman" panose="02020603050405020304" pitchFamily="18" charset="0"/>
            </a:endParaRPr>
          </a:p>
          <a:p>
            <a:r>
              <a:rPr lang="en-GB" sz="800" dirty="0">
                <a:latin typeface="Calibri" panose="020F0502020204030204" pitchFamily="34" charset="0"/>
                <a:ea typeface="Times New Roman" panose="02020603050405020304" pitchFamily="18" charset="0"/>
              </a:rPr>
              <a:t> </a:t>
            </a:r>
            <a:endParaRPr lang="en-GB" sz="800" dirty="0">
              <a:latin typeface="Times New Roman" panose="02020603050405020304" pitchFamily="18" charset="0"/>
              <a:ea typeface="Times New Roman" panose="02020603050405020304" pitchFamily="18" charset="0"/>
            </a:endParaRPr>
          </a:p>
          <a:p>
            <a:r>
              <a:rPr lang="en-GB" sz="800" dirty="0">
                <a:latin typeface="Calibri" panose="020F0502020204030204" pitchFamily="34" charset="0"/>
                <a:ea typeface="Times New Roman" panose="02020603050405020304" pitchFamily="18" charset="0"/>
              </a:rPr>
              <a:t>During the researching process the author said that they acted with “due diligence with regard to confidentiality and anonymity”  </a:t>
            </a:r>
            <a:r>
              <a:rPr lang="en-GB" sz="800" dirty="0">
                <a:latin typeface="Calibri" panose="020F0502020204030204" pitchFamily="34" charset="0"/>
                <a:ea typeface="Calibri" panose="020F0502020204030204" pitchFamily="34" charset="0"/>
              </a:rPr>
              <a:t>(Butler, 2019)</a:t>
            </a:r>
            <a:r>
              <a:rPr lang="en-GB" sz="800" dirty="0">
                <a:latin typeface="Calibri" panose="020F0502020204030204" pitchFamily="34" charset="0"/>
                <a:ea typeface="Times New Roman" panose="02020603050405020304" pitchFamily="18" charset="0"/>
              </a:rPr>
              <a:t>. Confidentiality is important when carrying out research as it makes the participants become trusting of you and makes them feel safe in the information that they give you, they may feel afraid to say something but when they are told that it will be kept confidential this will but the participant at ease.  (Benjamin Saunders, 2015)  said “confidentiality also includes keeping private what is said by the participants, something only achievable through researchers choosing not to share parts of the data.” Although anonymity is like confidentiality it is slightly different, “Anonymity is one form of confidentiality – that of keeping participants’ identities secret.”  this is something that is extremely important when carrying out research, if you want people to be honest then you need to keep their identification completely anonymous.</a:t>
            </a:r>
            <a:endParaRPr lang="en-GB" sz="800" dirty="0">
              <a:latin typeface="Times New Roman" panose="02020603050405020304" pitchFamily="18" charset="0"/>
              <a:ea typeface="Times New Roman" panose="02020603050405020304" pitchFamily="18" charset="0"/>
            </a:endParaRPr>
          </a:p>
          <a:p>
            <a:endParaRPr lang="en-US" sz="1000" b="1" u="sng" dirty="0"/>
          </a:p>
        </p:txBody>
      </p:sp>
      <p:sp>
        <p:nvSpPr>
          <p:cNvPr id="26" name="TextBox 25">
            <a:extLst>
              <a:ext uri="{FF2B5EF4-FFF2-40B4-BE49-F238E27FC236}">
                <a16:creationId xmlns:a16="http://schemas.microsoft.com/office/drawing/2014/main" id="{9ED7E15D-E31E-A348-B893-35945FB5BC52}"/>
              </a:ext>
            </a:extLst>
          </p:cNvPr>
          <p:cNvSpPr txBox="1"/>
          <p:nvPr/>
        </p:nvSpPr>
        <p:spPr>
          <a:xfrm>
            <a:off x="110066" y="0"/>
            <a:ext cx="12556067" cy="430887"/>
          </a:xfrm>
          <a:prstGeom prst="rect">
            <a:avLst/>
          </a:prstGeom>
          <a:noFill/>
        </p:spPr>
        <p:txBody>
          <a:bodyPr wrap="square" rtlCol="0">
            <a:spAutoFit/>
          </a:bodyPr>
          <a:lstStyle/>
          <a:p>
            <a:pPr algn="ctr"/>
            <a:r>
              <a:rPr lang="en-US" sz="1100" dirty="0"/>
              <a:t>Special educational needs </a:t>
            </a:r>
            <a:r>
              <a:rPr lang="en-US" sz="1100" dirty="0" err="1"/>
              <a:t>co-ordinators’</a:t>
            </a:r>
            <a:r>
              <a:rPr lang="en-US" sz="1100" dirty="0"/>
              <a:t> perceptions of effective provision for including autistic children in primary and secondary schools in England.</a:t>
            </a:r>
          </a:p>
          <a:p>
            <a:pPr algn="ctr"/>
            <a:r>
              <a:rPr lang="en-US" sz="1100" dirty="0"/>
              <a:t>Review of journal article.</a:t>
            </a:r>
          </a:p>
        </p:txBody>
      </p:sp>
      <p:sp>
        <p:nvSpPr>
          <p:cNvPr id="3" name="Rectangle 2">
            <a:extLst>
              <a:ext uri="{FF2B5EF4-FFF2-40B4-BE49-F238E27FC236}">
                <a16:creationId xmlns:a16="http://schemas.microsoft.com/office/drawing/2014/main" id="{8E19A873-5A24-A64B-9E73-A4C084EB26E6}"/>
              </a:ext>
            </a:extLst>
          </p:cNvPr>
          <p:cNvSpPr/>
          <p:nvPr/>
        </p:nvSpPr>
        <p:spPr>
          <a:xfrm>
            <a:off x="-1" y="2837379"/>
            <a:ext cx="3809994" cy="6763822"/>
          </a:xfrm>
          <a:prstGeom prst="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1F3F1D22-BBB8-0A44-A116-44EEA4F6548E}"/>
              </a:ext>
            </a:extLst>
          </p:cNvPr>
          <p:cNvSpPr txBox="1"/>
          <p:nvPr/>
        </p:nvSpPr>
        <p:spPr>
          <a:xfrm>
            <a:off x="0" y="3212971"/>
            <a:ext cx="3809993" cy="5709255"/>
          </a:xfrm>
          <a:prstGeom prst="rect">
            <a:avLst/>
          </a:prstGeom>
          <a:noFill/>
        </p:spPr>
        <p:txBody>
          <a:bodyPr wrap="square" rtlCol="0">
            <a:spAutoFit/>
          </a:bodyPr>
          <a:lstStyle/>
          <a:p>
            <a:r>
              <a:rPr lang="en-US" sz="800" b="1" u="sng" dirty="0"/>
              <a:t>Literature review</a:t>
            </a:r>
          </a:p>
          <a:p>
            <a:endParaRPr lang="en-US" sz="1050" b="1" u="sng" dirty="0"/>
          </a:p>
          <a:p>
            <a:r>
              <a:rPr lang="en-GB" sz="800" dirty="0">
                <a:effectLst/>
                <a:latin typeface="Calibri" panose="020F0502020204030204" pitchFamily="34" charset="0"/>
                <a:ea typeface="Calibri" panose="020F0502020204030204" pitchFamily="34" charset="0"/>
                <a:cs typeface="Times New Roman" panose="02020603050405020304" pitchFamily="18" charset="0"/>
              </a:rPr>
              <a:t>The introduction is correctly laid out and gives you a good insight into what will be discussed throughout the article. The author has used a wide variety of sources throughout the article, ranging from published books and several articles. Some which have not been peer-reviewed but most of them that have. Ensuring the articles are peer-reviewed is important is because this ensures that they are credible and reliable. They have been assessed by other peers to ensure they meet a certain standard.</a:t>
            </a:r>
          </a:p>
          <a:p>
            <a:endParaRPr lang="en-GB" sz="800" dirty="0">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Calibri" panose="020F0502020204030204" pitchFamily="34" charset="0"/>
                <a:ea typeface="Calibri" panose="020F0502020204030204" pitchFamily="34" charset="0"/>
                <a:cs typeface="Times New Roman" panose="02020603050405020304" pitchFamily="18" charset="0"/>
              </a:rPr>
              <a:t>Over 50% of the information is within the last 10 years, this is important as it means the information used to back up the research is up-to-date and reliable. If the research is older than 10 years old this can mean it is not relative to the current day, this is not indicating that you should not use an older source, but it would benefit the article more by using a more up-to-date piece of research. Older information is defined as being 10 years or older. Although you should not use sources that are 10 years or older, some “research articles and/or foundational books can remain relevant for a long time.” (Greenbaum, 2021).</a:t>
            </a:r>
          </a:p>
          <a:p>
            <a:r>
              <a:rPr lang="en-GB" sz="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800" dirty="0">
                <a:effectLst/>
                <a:latin typeface="Calibri" panose="020F0502020204030204" pitchFamily="34" charset="0"/>
                <a:ea typeface="Calibri" panose="020F0502020204030204" pitchFamily="34" charset="0"/>
                <a:cs typeface="Times New Roman" panose="02020603050405020304" pitchFamily="18" charset="0"/>
              </a:rPr>
              <a:t>The literature of the article talks a lot about the how the participants perceive their peers that works with autistic children, this is displayed in a positive manor. Although the article talks in a positive way, the author talks abouts how there is not enough support for the staff in-class and in mainstream schools. “Fewer than one-quarter of the SENCos reported that there were internal specialist staff who offered in-class support.” (Butler, 2019)</a:t>
            </a:r>
          </a:p>
          <a:p>
            <a:r>
              <a:rPr lang="en-GB" sz="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800" dirty="0">
                <a:effectLst/>
                <a:latin typeface="Calibri" panose="020F0502020204030204" pitchFamily="34" charset="0"/>
                <a:ea typeface="Calibri" panose="020F0502020204030204" pitchFamily="34" charset="0"/>
                <a:cs typeface="Times New Roman" panose="02020603050405020304" pitchFamily="18" charset="0"/>
              </a:rPr>
              <a:t>The literature review is very broad and effective. The author has used lots of recent evidence to back up the research they have gathered which shows validity. Although the literature review is broad the author has insured that the issue is at the main point of the article, they have outlined the issues in schools and with the support for children with special educational needs. The author outlines what type of participants were involved and what qualifications they have. “In terms of qualifications, all but one were gradates and one held a doctorate, thirteen has gained the National Award for SEN(D) Co-ordinator, and six had a masters in the area in SEND.”  (Butler, 2019). This shows that the research is reliable because the participants are well educated within the special educational needs area.</a:t>
            </a:r>
            <a:r>
              <a:rPr lang="en-GB" sz="800" dirty="0">
                <a:effectLst/>
              </a:rPr>
              <a:t> </a:t>
            </a:r>
          </a:p>
          <a:p>
            <a:endParaRPr lang="en-GB" sz="800" b="1" u="sng" dirty="0"/>
          </a:p>
          <a:p>
            <a:r>
              <a:rPr lang="en-GB" sz="800" dirty="0">
                <a:effectLst/>
                <a:latin typeface="Calibri" panose="020F0502020204030204" pitchFamily="34" charset="0"/>
                <a:ea typeface="Calibri" panose="020F0502020204030204" pitchFamily="34" charset="0"/>
                <a:cs typeface="Times New Roman" panose="02020603050405020304" pitchFamily="18" charset="0"/>
              </a:rPr>
              <a:t>During the article the author talks about children with autism and how it affects “the use of Alternative and Augmentative Communication (AAC) is quite common where young people experience particular difficulties in verbal communication.”  (Butler, 2019). A report produced by Estyn also touched on the affects of autism and how they have been “provided by specialists such as education psychologists, speech and language therapists and occupational therapists” (Estyn, 2020).  This proves that the Estyn report is agreeing with the information in the article, this proves that the article is reliable as there is information here to back up what the article is saying.</a:t>
            </a:r>
          </a:p>
          <a:p>
            <a:endParaRPr lang="en-US" sz="800" b="1" u="sng" dirty="0"/>
          </a:p>
        </p:txBody>
      </p:sp>
      <p:sp>
        <p:nvSpPr>
          <p:cNvPr id="5" name="TextBox 4">
            <a:extLst>
              <a:ext uri="{FF2B5EF4-FFF2-40B4-BE49-F238E27FC236}">
                <a16:creationId xmlns:a16="http://schemas.microsoft.com/office/drawing/2014/main" id="{9048256A-043F-AF4A-B536-F5F6F1F8457B}"/>
              </a:ext>
            </a:extLst>
          </p:cNvPr>
          <p:cNvSpPr txBox="1"/>
          <p:nvPr/>
        </p:nvSpPr>
        <p:spPr>
          <a:xfrm>
            <a:off x="8758763" y="6734539"/>
            <a:ext cx="4042837" cy="2308324"/>
          </a:xfrm>
          <a:prstGeom prst="rect">
            <a:avLst/>
          </a:prstGeom>
          <a:noFill/>
        </p:spPr>
        <p:txBody>
          <a:bodyPr wrap="square" rtlCol="0">
            <a:spAutoFit/>
          </a:bodyPr>
          <a:lstStyle/>
          <a:p>
            <a:r>
              <a:rPr lang="en-US" sz="800" b="1" u="sng" dirty="0"/>
              <a:t>Conclusion</a:t>
            </a:r>
          </a:p>
          <a:p>
            <a:endParaRPr lang="en-US" sz="800" b="1" u="sng" dirty="0"/>
          </a:p>
          <a:p>
            <a:r>
              <a:rPr lang="en-GB" sz="800" dirty="0">
                <a:effectLst/>
                <a:latin typeface="Calibri" panose="020F0502020204030204" pitchFamily="34" charset="0"/>
                <a:ea typeface="Times New Roman" panose="02020603050405020304" pitchFamily="18" charset="0"/>
              </a:rPr>
              <a:t>In conclusion, the authors are well educated in the special educational needs co-ordinators area, this means the research with be valuable and reliable, the article has an appropriate literature review throughout the article. The authors used questionnaires and telephone interviews which are not the most reliable data collection. The author didn’t analyse the data in the article, although the author did not analyse the data, they put the findings into practice and gave examples of strategies. The author has lots of ethical implications in place, this made the article reliable. </a:t>
            </a:r>
            <a:endParaRPr lang="en-GB" sz="800" dirty="0">
              <a:effectLst/>
              <a:latin typeface="Times New Roman" panose="02020603050405020304" pitchFamily="18" charset="0"/>
              <a:ea typeface="Times New Roman" panose="02020603050405020304" pitchFamily="18" charset="0"/>
            </a:endParaRPr>
          </a:p>
          <a:p>
            <a:r>
              <a:rPr lang="en-GB" sz="800" dirty="0">
                <a:effectLst/>
                <a:latin typeface="Calibri" panose="020F0502020204030204" pitchFamily="34" charset="0"/>
                <a:ea typeface="Times New Roman" panose="02020603050405020304" pitchFamily="18" charset="0"/>
              </a:rPr>
              <a:t>The article is about the provisions that are in place in schools for children with special educational needs. The article talks strongly about the provisions that are currently in place. The article talks about the SENCo’s experience and confidence working with children who have special educational needs. the authors have given an in-depth overview of autism, this is important to help the reader understand autism at a better level. The article also talks about support and strategies for children with autism, for children who are non-verbal, children who need structure. It also talks about parent involvement and funding, these are both two important provisions for children with autism.</a:t>
            </a:r>
            <a:endParaRPr lang="en-GB" sz="800" dirty="0">
              <a:effectLst/>
              <a:latin typeface="Times New Roman" panose="02020603050405020304" pitchFamily="18" charset="0"/>
              <a:ea typeface="Times New Roman" panose="02020603050405020304" pitchFamily="18" charset="0"/>
            </a:endParaRPr>
          </a:p>
          <a:p>
            <a:endParaRPr lang="en-US" sz="800" b="1" u="sng" dirty="0"/>
          </a:p>
        </p:txBody>
      </p:sp>
    </p:spTree>
    <p:extLst>
      <p:ext uri="{BB962C8B-B14F-4D97-AF65-F5344CB8AC3E}">
        <p14:creationId xmlns:p14="http://schemas.microsoft.com/office/powerpoint/2010/main" val="32329643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3953B64-3700-344F-AF67-5E30ED2F6392}"/>
              </a:ext>
            </a:extLst>
          </p:cNvPr>
          <p:cNvSpPr/>
          <p:nvPr/>
        </p:nvSpPr>
        <p:spPr>
          <a:xfrm>
            <a:off x="0" y="0"/>
            <a:ext cx="12801600" cy="1524000"/>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EF958E75-1621-3945-B3F4-020C95519831}"/>
              </a:ext>
            </a:extLst>
          </p:cNvPr>
          <p:cNvSpPr/>
          <p:nvPr/>
        </p:nvSpPr>
        <p:spPr>
          <a:xfrm>
            <a:off x="0" y="1523999"/>
            <a:ext cx="12801600" cy="8077201"/>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9F240BD-4B16-1945-A2B9-AE5B21F9292D}"/>
              </a:ext>
            </a:extLst>
          </p:cNvPr>
          <p:cNvSpPr txBox="1"/>
          <p:nvPr/>
        </p:nvSpPr>
        <p:spPr>
          <a:xfrm>
            <a:off x="313267" y="469612"/>
            <a:ext cx="12175066" cy="584775"/>
          </a:xfrm>
          <a:prstGeom prst="rect">
            <a:avLst/>
          </a:prstGeom>
          <a:noFill/>
        </p:spPr>
        <p:txBody>
          <a:bodyPr wrap="square" rtlCol="0">
            <a:spAutoFit/>
          </a:bodyPr>
          <a:lstStyle/>
          <a:p>
            <a:pPr algn="ctr"/>
            <a:r>
              <a:rPr lang="en-US" sz="3200" dirty="0"/>
              <a:t>Reference list</a:t>
            </a:r>
          </a:p>
        </p:txBody>
      </p:sp>
      <p:sp>
        <p:nvSpPr>
          <p:cNvPr id="7" name="TextBox 6">
            <a:extLst>
              <a:ext uri="{FF2B5EF4-FFF2-40B4-BE49-F238E27FC236}">
                <a16:creationId xmlns:a16="http://schemas.microsoft.com/office/drawing/2014/main" id="{BA16D8C8-9F9D-A04D-8A5C-350D970C4BA0}"/>
              </a:ext>
            </a:extLst>
          </p:cNvPr>
          <p:cNvSpPr txBox="1"/>
          <p:nvPr/>
        </p:nvSpPr>
        <p:spPr>
          <a:xfrm>
            <a:off x="0" y="1642533"/>
            <a:ext cx="12801600" cy="8179162"/>
          </a:xfrm>
          <a:prstGeom prst="rect">
            <a:avLst/>
          </a:prstGeom>
          <a:noFill/>
        </p:spPr>
        <p:txBody>
          <a:bodyPr wrap="square" rtlCol="0">
            <a:spAutoFit/>
          </a:bodyPr>
          <a:lstStyle/>
          <a:p>
            <a:pPr marL="342900" lvl="0" indent="-342900">
              <a:lnSpc>
                <a:spcPts val="2250"/>
              </a:lnSpc>
              <a:spcBef>
                <a:spcPts val="2000"/>
              </a:spcBef>
              <a:spcAft>
                <a:spcPts val="1000"/>
              </a:spcAft>
              <a:buFont typeface="Symbol" pitchFamily="2" charset="2"/>
              <a:buChar char=""/>
              <a:tabLst>
                <a:tab pos="457200" algn="l"/>
              </a:tabLst>
            </a:pPr>
            <a:r>
              <a:rPr lang="en-GB" sz="1100" b="0" spc="-10" dirty="0">
                <a:solidFill>
                  <a:srgbClr val="000000"/>
                </a:solidFill>
                <a:effectLst/>
                <a:latin typeface="Calibri" panose="020F0502020204030204" pitchFamily="34" charset="0"/>
                <a:ea typeface="Times New Roman" panose="02020603050405020304" pitchFamily="18" charset="0"/>
              </a:rPr>
              <a:t>Andrade, C. (2018) </a:t>
            </a:r>
            <a:r>
              <a:rPr lang="en-GB" sz="1100" b="0" i="1" spc="-10" dirty="0">
                <a:solidFill>
                  <a:srgbClr val="000000"/>
                </a:solidFill>
                <a:effectLst/>
                <a:latin typeface="Calibri" panose="020F0502020204030204" pitchFamily="34" charset="0"/>
                <a:ea typeface="Times New Roman" panose="02020603050405020304" pitchFamily="18" charset="0"/>
              </a:rPr>
              <a:t>Internal, external, and ecological validity in research design, conduct and evaluation. </a:t>
            </a:r>
            <a:r>
              <a:rPr lang="en-GB" sz="1100" b="0" spc="-10" dirty="0">
                <a:solidFill>
                  <a:srgbClr val="000000"/>
                </a:solidFill>
                <a:effectLst/>
                <a:latin typeface="Calibri" panose="020F0502020204030204" pitchFamily="34" charset="0"/>
                <a:ea typeface="Times New Roman" panose="02020603050405020304" pitchFamily="18" charset="0"/>
              </a:rPr>
              <a:t>Available at: </a:t>
            </a:r>
            <a:r>
              <a:rPr lang="en-GB" sz="1100" b="0" u="sng" spc="-10" dirty="0">
                <a:solidFill>
                  <a:srgbClr val="000000"/>
                </a:solidFill>
                <a:effectLst/>
                <a:latin typeface="Calibri" panose="020F0502020204030204" pitchFamily="34" charset="0"/>
                <a:ea typeface="Times New Roman" panose="02020603050405020304" pitchFamily="18" charset="0"/>
                <a:hlinkClick r:id="rId2"/>
              </a:rPr>
              <a:t>https://www.ncbi.nlm.nih.gov/pmc/articles/PMC6149308/</a:t>
            </a:r>
            <a:r>
              <a:rPr lang="en-GB" sz="1100" b="0" spc="-10" dirty="0">
                <a:solidFill>
                  <a:srgbClr val="000000"/>
                </a:solidFill>
                <a:effectLst/>
                <a:latin typeface="Calibri" panose="020F0502020204030204" pitchFamily="34" charset="0"/>
                <a:ea typeface="Times New Roman" panose="02020603050405020304" pitchFamily="18" charset="0"/>
              </a:rPr>
              <a:t> (Accessed: 7</a:t>
            </a:r>
            <a:r>
              <a:rPr lang="en-GB" sz="1100" b="0" spc="-10" baseline="30000" dirty="0">
                <a:solidFill>
                  <a:srgbClr val="000000"/>
                </a:solidFill>
                <a:effectLst/>
                <a:latin typeface="Calibri" panose="020F0502020204030204" pitchFamily="34" charset="0"/>
                <a:ea typeface="Times New Roman" panose="02020603050405020304" pitchFamily="18" charset="0"/>
              </a:rPr>
              <a:t>th</a:t>
            </a:r>
            <a:r>
              <a:rPr lang="en-GB" sz="1100" b="0" spc="-10" dirty="0">
                <a:solidFill>
                  <a:srgbClr val="000000"/>
                </a:solidFill>
                <a:effectLst/>
                <a:latin typeface="Calibri" panose="020F0502020204030204" pitchFamily="34" charset="0"/>
                <a:ea typeface="Times New Roman" panose="02020603050405020304" pitchFamily="18" charset="0"/>
              </a:rPr>
              <a:t> November 2022)</a:t>
            </a:r>
            <a:endParaRPr lang="en-GB" sz="1100" b="1" dirty="0">
              <a:effectLst/>
              <a:latin typeface="Times New Roman" panose="02020603050405020304" pitchFamily="18" charset="0"/>
              <a:ea typeface="Times New Roman" panose="02020603050405020304" pitchFamily="18" charset="0"/>
            </a:endParaRPr>
          </a:p>
          <a:p>
            <a:pPr marL="342900" lvl="0" indent="-342900">
              <a:lnSpc>
                <a:spcPts val="2250"/>
              </a:lnSpc>
              <a:spcBef>
                <a:spcPts val="2000"/>
              </a:spcBef>
              <a:spcAft>
                <a:spcPts val="1000"/>
              </a:spcAft>
              <a:buFont typeface="Symbol" pitchFamily="2" charset="2"/>
              <a:buChar char=""/>
            </a:pPr>
            <a:r>
              <a:rPr lang="en-GB" sz="1100" b="0" spc="-10" dirty="0" err="1">
                <a:solidFill>
                  <a:srgbClr val="000000"/>
                </a:solidFill>
                <a:effectLst/>
                <a:latin typeface="Calibri" panose="020F0502020204030204" pitchFamily="34" charset="0"/>
                <a:ea typeface="Times New Roman" panose="02020603050405020304" pitchFamily="18" charset="0"/>
              </a:rPr>
              <a:t>Boyland</a:t>
            </a:r>
            <a:r>
              <a:rPr lang="en-GB" sz="1100" b="0" spc="-10" dirty="0">
                <a:solidFill>
                  <a:srgbClr val="000000"/>
                </a:solidFill>
                <a:effectLst/>
                <a:latin typeface="Calibri" panose="020F0502020204030204" pitchFamily="34" charset="0"/>
                <a:ea typeface="Times New Roman" panose="02020603050405020304" pitchFamily="18" charset="0"/>
              </a:rPr>
              <a:t>, M. (2020) </a:t>
            </a:r>
            <a:r>
              <a:rPr lang="en-GB" sz="1100" b="0" i="1" spc="-10" dirty="0">
                <a:solidFill>
                  <a:srgbClr val="000000"/>
                </a:solidFill>
                <a:effectLst/>
                <a:latin typeface="Calibri" panose="020F0502020204030204" pitchFamily="34" charset="0"/>
                <a:ea typeface="Times New Roman" panose="02020603050405020304" pitchFamily="18" charset="0"/>
              </a:rPr>
              <a:t>The importance of ethical practice in research. </a:t>
            </a:r>
            <a:r>
              <a:rPr lang="en-GB" sz="1100" b="0" spc="-10" dirty="0">
                <a:solidFill>
                  <a:srgbClr val="000000"/>
                </a:solidFill>
                <a:effectLst/>
                <a:latin typeface="Calibri" panose="020F0502020204030204" pitchFamily="34" charset="0"/>
                <a:ea typeface="Times New Roman" panose="02020603050405020304" pitchFamily="18" charset="0"/>
              </a:rPr>
              <a:t>Available at: </a:t>
            </a:r>
            <a:r>
              <a:rPr lang="en-GB" sz="1100" b="0" u="sng" spc="-10" dirty="0">
                <a:solidFill>
                  <a:srgbClr val="000000"/>
                </a:solidFill>
                <a:effectLst/>
                <a:latin typeface="Calibri" panose="020F0502020204030204" pitchFamily="34" charset="0"/>
                <a:ea typeface="Times New Roman" panose="02020603050405020304" pitchFamily="18" charset="0"/>
                <a:hlinkClick r:id="rId3"/>
              </a:rPr>
              <a:t>https://www.sumernet.org/story/the-importance-of-ethical-practice-in-research</a:t>
            </a:r>
            <a:r>
              <a:rPr lang="en-GB" sz="1100" b="0" spc="-10" dirty="0">
                <a:solidFill>
                  <a:srgbClr val="000000"/>
                </a:solidFill>
                <a:effectLst/>
                <a:latin typeface="Calibri" panose="020F0502020204030204" pitchFamily="34" charset="0"/>
                <a:ea typeface="Times New Roman" panose="02020603050405020304" pitchFamily="18" charset="0"/>
              </a:rPr>
              <a:t> (Accessed: 3</a:t>
            </a:r>
            <a:r>
              <a:rPr lang="en-GB" sz="1100" b="0" spc="-10" baseline="30000" dirty="0">
                <a:solidFill>
                  <a:srgbClr val="000000"/>
                </a:solidFill>
                <a:effectLst/>
                <a:latin typeface="Calibri" panose="020F0502020204030204" pitchFamily="34" charset="0"/>
                <a:ea typeface="Times New Roman" panose="02020603050405020304" pitchFamily="18" charset="0"/>
              </a:rPr>
              <a:t>rd</a:t>
            </a:r>
            <a:r>
              <a:rPr lang="en-GB" sz="1100" b="0" spc="-10" dirty="0">
                <a:solidFill>
                  <a:srgbClr val="000000"/>
                </a:solidFill>
                <a:effectLst/>
                <a:latin typeface="Calibri" panose="020F0502020204030204" pitchFamily="34" charset="0"/>
                <a:ea typeface="Times New Roman" panose="02020603050405020304" pitchFamily="18" charset="0"/>
              </a:rPr>
              <a:t> November 2022)</a:t>
            </a:r>
            <a:endParaRPr lang="en-GB" sz="1100" b="1" dirty="0">
              <a:effectLst/>
              <a:latin typeface="Times New Roman" panose="02020603050405020304" pitchFamily="18" charset="0"/>
              <a:ea typeface="Times New Roman" panose="02020603050405020304" pitchFamily="18" charset="0"/>
            </a:endParaRPr>
          </a:p>
          <a:p>
            <a:pPr marL="342900" lvl="0" indent="-342900">
              <a:lnSpc>
                <a:spcPts val="2250"/>
              </a:lnSpc>
              <a:spcBef>
                <a:spcPts val="2000"/>
              </a:spcBef>
              <a:spcAft>
                <a:spcPts val="1000"/>
              </a:spcAft>
              <a:buFont typeface="Symbol" pitchFamily="2" charset="2"/>
              <a:buChar char=""/>
            </a:pPr>
            <a:r>
              <a:rPr lang="en-GB" sz="1100" b="0" spc="-10" dirty="0">
                <a:solidFill>
                  <a:srgbClr val="000000"/>
                </a:solidFill>
                <a:effectLst/>
                <a:latin typeface="Calibri" panose="020F0502020204030204" pitchFamily="34" charset="0"/>
                <a:ea typeface="Times New Roman" panose="02020603050405020304" pitchFamily="18" charset="0"/>
              </a:rPr>
              <a:t>Carling, J. (2020) </a:t>
            </a:r>
            <a:r>
              <a:rPr lang="en-GB" sz="1100" b="0" i="1" spc="-10" dirty="0">
                <a:solidFill>
                  <a:srgbClr val="000000"/>
                </a:solidFill>
                <a:effectLst/>
                <a:latin typeface="Calibri" panose="020F0502020204030204" pitchFamily="34" charset="0"/>
                <a:ea typeface="Times New Roman" panose="02020603050405020304" pitchFamily="18" charset="0"/>
              </a:rPr>
              <a:t>‘Research ethics and research integrity’</a:t>
            </a:r>
            <a:r>
              <a:rPr lang="en-GB" sz="1100" b="0" spc="-10" dirty="0">
                <a:solidFill>
                  <a:srgbClr val="000000"/>
                </a:solidFill>
                <a:effectLst/>
                <a:latin typeface="Calibri" panose="020F0502020204030204" pitchFamily="34" charset="0"/>
                <a:ea typeface="Times New Roman" panose="02020603050405020304" pitchFamily="18" charset="0"/>
              </a:rPr>
              <a:t>, 2</a:t>
            </a:r>
            <a:r>
              <a:rPr lang="en-GB" sz="1100" b="0" spc="-10" baseline="30000" dirty="0">
                <a:solidFill>
                  <a:srgbClr val="000000"/>
                </a:solidFill>
                <a:effectLst/>
                <a:latin typeface="Calibri" panose="020F0502020204030204" pitchFamily="34" charset="0"/>
                <a:ea typeface="Times New Roman" panose="02020603050405020304" pitchFamily="18" charset="0"/>
              </a:rPr>
              <a:t>nd</a:t>
            </a:r>
            <a:r>
              <a:rPr lang="en-GB" sz="1100" b="0" spc="-10" dirty="0">
                <a:solidFill>
                  <a:srgbClr val="000000"/>
                </a:solidFill>
                <a:effectLst/>
                <a:latin typeface="Calibri" panose="020F0502020204030204" pitchFamily="34" charset="0"/>
                <a:ea typeface="Times New Roman" panose="02020603050405020304" pitchFamily="18" charset="0"/>
              </a:rPr>
              <a:t> edition. Oslo: </a:t>
            </a:r>
            <a:r>
              <a:rPr lang="en-GB" sz="1100" b="0" spc="-10" dirty="0" err="1">
                <a:solidFill>
                  <a:srgbClr val="000000"/>
                </a:solidFill>
                <a:effectLst/>
                <a:latin typeface="Calibri" panose="020F0502020204030204" pitchFamily="34" charset="0"/>
                <a:ea typeface="Times New Roman" panose="02020603050405020304" pitchFamily="18" charset="0"/>
              </a:rPr>
              <a:t>mignex</a:t>
            </a:r>
            <a:r>
              <a:rPr lang="en-GB" sz="1100" b="0" spc="-10" dirty="0">
                <a:solidFill>
                  <a:srgbClr val="000000"/>
                </a:solidFill>
                <a:effectLst/>
                <a:latin typeface="Calibri" panose="020F0502020204030204" pitchFamily="34" charset="0"/>
                <a:ea typeface="Times New Roman" panose="02020603050405020304" pitchFamily="18" charset="0"/>
              </a:rPr>
              <a:t>.</a:t>
            </a:r>
            <a:endParaRPr lang="en-GB" sz="1100" b="1" dirty="0">
              <a:effectLst/>
              <a:latin typeface="Times New Roman" panose="02020603050405020304" pitchFamily="18" charset="0"/>
              <a:ea typeface="Times New Roman" panose="02020603050405020304" pitchFamily="18" charset="0"/>
            </a:endParaRPr>
          </a:p>
          <a:p>
            <a:pPr marL="342900" lvl="0" indent="-342900">
              <a:lnSpc>
                <a:spcPts val="2250"/>
              </a:lnSpc>
              <a:spcBef>
                <a:spcPts val="2000"/>
              </a:spcBef>
              <a:spcAft>
                <a:spcPts val="1000"/>
              </a:spcAft>
              <a:buFont typeface="Symbol" pitchFamily="2" charset="2"/>
              <a:buChar char=""/>
            </a:pPr>
            <a:r>
              <a:rPr lang="en-GB" sz="1100" b="0" spc="-10" dirty="0">
                <a:solidFill>
                  <a:srgbClr val="000000"/>
                </a:solidFill>
                <a:effectLst/>
                <a:latin typeface="Calibri" panose="020F0502020204030204" pitchFamily="34" charset="0"/>
                <a:ea typeface="Times New Roman" panose="02020603050405020304" pitchFamily="18" charset="0"/>
              </a:rPr>
              <a:t>Drabble, L. (2016) ‘Conducting qualitative interviews by telephone: Lessons learned from a study of alcohol use among sexual minority and heterosexual women’, </a:t>
            </a:r>
            <a:r>
              <a:rPr lang="en-GB" sz="1100" b="0" i="1" spc="-10" dirty="0">
                <a:solidFill>
                  <a:srgbClr val="000000"/>
                </a:solidFill>
                <a:effectLst/>
                <a:latin typeface="Calibri" panose="020F0502020204030204" pitchFamily="34" charset="0"/>
                <a:ea typeface="Times New Roman" panose="02020603050405020304" pitchFamily="18" charset="0"/>
              </a:rPr>
              <a:t>National Library of Medicine, </a:t>
            </a:r>
            <a:r>
              <a:rPr lang="en-GB" sz="1100" b="0" spc="-10" dirty="0">
                <a:solidFill>
                  <a:srgbClr val="000000"/>
                </a:solidFill>
                <a:effectLst/>
                <a:latin typeface="Calibri" panose="020F0502020204030204" pitchFamily="34" charset="0"/>
                <a:ea typeface="Times New Roman" panose="02020603050405020304" pitchFamily="18" charset="0"/>
              </a:rPr>
              <a:t>15(1), pp.118-133.</a:t>
            </a:r>
            <a:endParaRPr lang="en-GB" sz="1100" b="1" dirty="0">
              <a:effectLst/>
              <a:latin typeface="Times New Roman" panose="02020603050405020304" pitchFamily="18" charset="0"/>
              <a:ea typeface="Times New Roman" panose="02020603050405020304" pitchFamily="18" charset="0"/>
            </a:endParaRPr>
          </a:p>
          <a:p>
            <a:pPr marL="342900" lvl="0" indent="-342900">
              <a:lnSpc>
                <a:spcPts val="2250"/>
              </a:lnSpc>
              <a:spcBef>
                <a:spcPts val="2000"/>
              </a:spcBef>
              <a:spcAft>
                <a:spcPts val="1000"/>
              </a:spcAft>
              <a:buFont typeface="Symbol" pitchFamily="2" charset="2"/>
              <a:buChar char=""/>
            </a:pPr>
            <a:r>
              <a:rPr lang="en-GB" sz="1100" b="0" spc="-10" dirty="0">
                <a:solidFill>
                  <a:srgbClr val="000000"/>
                </a:solidFill>
                <a:effectLst/>
                <a:latin typeface="Calibri" panose="020F0502020204030204" pitchFamily="34" charset="0"/>
                <a:ea typeface="Times New Roman" panose="02020603050405020304" pitchFamily="18" charset="0"/>
              </a:rPr>
              <a:t>Greenbaum, H. (2021) </a:t>
            </a:r>
            <a:r>
              <a:rPr lang="en-GB" sz="1100" b="0" i="1" spc="-10" dirty="0">
                <a:solidFill>
                  <a:srgbClr val="000000"/>
                </a:solidFill>
                <a:effectLst/>
                <a:latin typeface="Calibri" panose="020F0502020204030204" pitchFamily="34" charset="0"/>
                <a:ea typeface="Times New Roman" panose="02020603050405020304" pitchFamily="18" charset="0"/>
              </a:rPr>
              <a:t>The “outdated sources” myth. </a:t>
            </a:r>
            <a:r>
              <a:rPr lang="en-GB" sz="1100" b="0" spc="-10" dirty="0">
                <a:solidFill>
                  <a:srgbClr val="000000"/>
                </a:solidFill>
                <a:effectLst/>
                <a:latin typeface="Calibri" panose="020F0502020204030204" pitchFamily="34" charset="0"/>
                <a:ea typeface="Times New Roman" panose="02020603050405020304" pitchFamily="18" charset="0"/>
              </a:rPr>
              <a:t>Available at: </a:t>
            </a:r>
            <a:r>
              <a:rPr lang="en-GB" sz="1100" b="0" u="sng" spc="-10" dirty="0">
                <a:solidFill>
                  <a:srgbClr val="000000"/>
                </a:solidFill>
                <a:effectLst/>
                <a:latin typeface="Calibri" panose="020F0502020204030204" pitchFamily="34" charset="0"/>
                <a:ea typeface="Times New Roman" panose="02020603050405020304" pitchFamily="18" charset="0"/>
                <a:hlinkClick r:id="rId4"/>
              </a:rPr>
              <a:t>https://apastyle.apa.org/blog/outdated-sources-myth</a:t>
            </a:r>
            <a:r>
              <a:rPr lang="en-GB" sz="1100" b="0" spc="-10" dirty="0">
                <a:solidFill>
                  <a:srgbClr val="000000"/>
                </a:solidFill>
                <a:effectLst/>
                <a:latin typeface="Calibri" panose="020F0502020204030204" pitchFamily="34" charset="0"/>
                <a:ea typeface="Times New Roman" panose="02020603050405020304" pitchFamily="18" charset="0"/>
              </a:rPr>
              <a:t> (Accessed: 1st November 2022)</a:t>
            </a:r>
            <a:endParaRPr lang="en-GB" sz="1100" b="1" dirty="0">
              <a:effectLst/>
              <a:latin typeface="Times New Roman" panose="02020603050405020304" pitchFamily="18" charset="0"/>
              <a:ea typeface="Times New Roman" panose="02020603050405020304" pitchFamily="18" charset="0"/>
            </a:endParaRPr>
          </a:p>
          <a:p>
            <a:pPr marL="342900" lvl="0" indent="-342900">
              <a:lnSpc>
                <a:spcPts val="2250"/>
              </a:lnSpc>
              <a:spcBef>
                <a:spcPts val="2000"/>
              </a:spcBef>
              <a:spcAft>
                <a:spcPts val="1000"/>
              </a:spcAft>
              <a:buFont typeface="Symbol" pitchFamily="2" charset="2"/>
              <a:buChar char=""/>
            </a:pPr>
            <a:r>
              <a:rPr lang="en-GB" sz="1100" b="0" spc="-10" dirty="0">
                <a:solidFill>
                  <a:srgbClr val="000000"/>
                </a:solidFill>
                <a:effectLst/>
                <a:latin typeface="Calibri" panose="020F0502020204030204" pitchFamily="34" charset="0"/>
                <a:ea typeface="Times New Roman" panose="02020603050405020304" pitchFamily="18" charset="0"/>
              </a:rPr>
              <a:t>Estyn (2020) </a:t>
            </a:r>
            <a:r>
              <a:rPr lang="en-GB" sz="1100" b="0" i="1" spc="-10" dirty="0">
                <a:solidFill>
                  <a:srgbClr val="000000"/>
                </a:solidFill>
                <a:effectLst/>
                <a:latin typeface="Calibri" panose="020F0502020204030204" pitchFamily="34" charset="0"/>
                <a:ea typeface="Times New Roman" panose="02020603050405020304" pitchFamily="18" charset="0"/>
              </a:rPr>
              <a:t>Pupils with special educational needs in mainstream schools. </a:t>
            </a:r>
            <a:r>
              <a:rPr lang="en-GB" sz="1100" b="0" spc="-10" dirty="0">
                <a:solidFill>
                  <a:srgbClr val="000000"/>
                </a:solidFill>
                <a:effectLst/>
                <a:latin typeface="Calibri" panose="020F0502020204030204" pitchFamily="34" charset="0"/>
                <a:ea typeface="Times New Roman" panose="02020603050405020304" pitchFamily="18" charset="0"/>
              </a:rPr>
              <a:t>Wales: Estyn</a:t>
            </a:r>
            <a:endParaRPr lang="en-GB" sz="1100" b="1" dirty="0">
              <a:effectLst/>
              <a:latin typeface="Times New Roman" panose="02020603050405020304" pitchFamily="18" charset="0"/>
              <a:ea typeface="Times New Roman" panose="02020603050405020304" pitchFamily="18" charset="0"/>
            </a:endParaRPr>
          </a:p>
          <a:p>
            <a:pPr marL="342900" lvl="0" indent="-342900">
              <a:lnSpc>
                <a:spcPts val="2250"/>
              </a:lnSpc>
              <a:spcBef>
                <a:spcPts val="2000"/>
              </a:spcBef>
              <a:spcAft>
                <a:spcPts val="1000"/>
              </a:spcAft>
              <a:buFont typeface="Symbol" pitchFamily="2" charset="2"/>
              <a:buChar char=""/>
            </a:pPr>
            <a:r>
              <a:rPr lang="en-GB" sz="1100" b="0" spc="-10" dirty="0">
                <a:solidFill>
                  <a:srgbClr val="000000"/>
                </a:solidFill>
                <a:effectLst/>
                <a:latin typeface="Calibri" panose="020F0502020204030204" pitchFamily="34" charset="0"/>
                <a:ea typeface="Times New Roman" panose="02020603050405020304" pitchFamily="18" charset="0"/>
              </a:rPr>
              <a:t>Jones, TJ. Baxter, MAJ. and </a:t>
            </a:r>
            <a:r>
              <a:rPr lang="en-GB" sz="1100" b="0" spc="-10" dirty="0" err="1">
                <a:solidFill>
                  <a:srgbClr val="000000"/>
                </a:solidFill>
                <a:effectLst/>
                <a:latin typeface="Calibri" panose="020F0502020204030204" pitchFamily="34" charset="0"/>
                <a:ea typeface="Times New Roman" panose="02020603050405020304" pitchFamily="18" charset="0"/>
              </a:rPr>
              <a:t>Khanduja</a:t>
            </a:r>
            <a:r>
              <a:rPr lang="en-GB" sz="1100" b="0" spc="-10" dirty="0">
                <a:solidFill>
                  <a:srgbClr val="000000"/>
                </a:solidFill>
                <a:effectLst/>
                <a:latin typeface="Calibri" panose="020F0502020204030204" pitchFamily="34" charset="0"/>
                <a:ea typeface="Times New Roman" panose="02020603050405020304" pitchFamily="18" charset="0"/>
              </a:rPr>
              <a:t>, V. (2013) ‘A quick guide to survey research’, </a:t>
            </a:r>
            <a:r>
              <a:rPr lang="en-GB" sz="1100" b="0" i="1" spc="-10" dirty="0">
                <a:solidFill>
                  <a:srgbClr val="000000"/>
                </a:solidFill>
                <a:effectLst/>
                <a:latin typeface="Calibri" panose="020F0502020204030204" pitchFamily="34" charset="0"/>
                <a:ea typeface="Times New Roman" panose="02020603050405020304" pitchFamily="18" charset="0"/>
              </a:rPr>
              <a:t>National Library of Medicine,</a:t>
            </a:r>
            <a:r>
              <a:rPr lang="en-GB" sz="1100" b="0" spc="-10" dirty="0">
                <a:solidFill>
                  <a:srgbClr val="000000"/>
                </a:solidFill>
                <a:effectLst/>
                <a:latin typeface="Calibri" panose="020F0502020204030204" pitchFamily="34" charset="0"/>
                <a:ea typeface="Times New Roman" panose="02020603050405020304" pitchFamily="18" charset="0"/>
              </a:rPr>
              <a:t> 95(1), pp.5-7</a:t>
            </a:r>
            <a:endParaRPr lang="en-GB" sz="1100" b="1" dirty="0">
              <a:effectLst/>
              <a:latin typeface="Times New Roman" panose="02020603050405020304" pitchFamily="18" charset="0"/>
              <a:ea typeface="Times New Roman" panose="02020603050405020304" pitchFamily="18" charset="0"/>
            </a:endParaRPr>
          </a:p>
          <a:p>
            <a:pPr marL="342900" lvl="0" indent="-342900">
              <a:lnSpc>
                <a:spcPts val="2250"/>
              </a:lnSpc>
              <a:spcBef>
                <a:spcPts val="2000"/>
              </a:spcBef>
              <a:spcAft>
                <a:spcPts val="1000"/>
              </a:spcAft>
              <a:buFont typeface="Symbol" pitchFamily="2" charset="2"/>
              <a:buChar char=""/>
            </a:pPr>
            <a:r>
              <a:rPr lang="en-GB" sz="1100" b="0" spc="-10" dirty="0">
                <a:solidFill>
                  <a:srgbClr val="000000"/>
                </a:solidFill>
                <a:effectLst/>
                <a:latin typeface="Calibri" panose="020F0502020204030204" pitchFamily="34" charset="0"/>
                <a:ea typeface="Times New Roman" panose="02020603050405020304" pitchFamily="18" charset="0"/>
              </a:rPr>
              <a:t>Lloyd, E. (2020) </a:t>
            </a:r>
            <a:r>
              <a:rPr lang="en-GB" sz="1100" b="0" i="1" spc="-10" dirty="0">
                <a:solidFill>
                  <a:srgbClr val="000000"/>
                </a:solidFill>
                <a:effectLst/>
                <a:latin typeface="Calibri" panose="020F0502020204030204" pitchFamily="34" charset="0"/>
                <a:ea typeface="Times New Roman" panose="02020603050405020304" pitchFamily="18" charset="0"/>
              </a:rPr>
              <a:t>Creating ‘autism friendly’ education in an inclusive mainstream primary school.</a:t>
            </a:r>
            <a:r>
              <a:rPr lang="en-GB" sz="1100" b="0" spc="-10" dirty="0">
                <a:solidFill>
                  <a:srgbClr val="000000"/>
                </a:solidFill>
                <a:effectLst/>
                <a:latin typeface="Calibri" panose="020F0502020204030204" pitchFamily="34" charset="0"/>
                <a:ea typeface="Times New Roman" panose="02020603050405020304" pitchFamily="18" charset="0"/>
              </a:rPr>
              <a:t> Available at: </a:t>
            </a:r>
            <a:r>
              <a:rPr lang="en-GB" sz="1100" b="0" u="sng" spc="-10" dirty="0">
                <a:solidFill>
                  <a:srgbClr val="000000"/>
                </a:solidFill>
                <a:effectLst/>
                <a:latin typeface="Calibri" panose="020F0502020204030204" pitchFamily="34" charset="0"/>
                <a:ea typeface="Times New Roman" panose="02020603050405020304" pitchFamily="18" charset="0"/>
                <a:hlinkClick r:id="rId5"/>
              </a:rPr>
              <a:t>https://www.bild.org.uk/wp-content/uploads/2020/01/Creating-‘Autism-Friendly’-education-in-an-inclusive-mainstream-primary-school.pdf</a:t>
            </a:r>
            <a:r>
              <a:rPr lang="en-GB" sz="1100" b="0" spc="-10" dirty="0">
                <a:solidFill>
                  <a:srgbClr val="000000"/>
                </a:solidFill>
                <a:effectLst/>
                <a:latin typeface="Calibri" panose="020F0502020204030204" pitchFamily="34" charset="0"/>
                <a:ea typeface="Times New Roman" panose="02020603050405020304" pitchFamily="18" charset="0"/>
              </a:rPr>
              <a:t> (Accessed: 7</a:t>
            </a:r>
            <a:r>
              <a:rPr lang="en-GB" sz="1100" b="0" spc="-10" baseline="30000" dirty="0">
                <a:solidFill>
                  <a:srgbClr val="000000"/>
                </a:solidFill>
                <a:effectLst/>
                <a:latin typeface="Calibri" panose="020F0502020204030204" pitchFamily="34" charset="0"/>
                <a:ea typeface="Times New Roman" panose="02020603050405020304" pitchFamily="18" charset="0"/>
              </a:rPr>
              <a:t>th</a:t>
            </a:r>
            <a:r>
              <a:rPr lang="en-GB" sz="1100" b="0" spc="-10" dirty="0">
                <a:solidFill>
                  <a:srgbClr val="000000"/>
                </a:solidFill>
                <a:effectLst/>
                <a:latin typeface="Calibri" panose="020F0502020204030204" pitchFamily="34" charset="0"/>
                <a:ea typeface="Times New Roman" panose="02020603050405020304" pitchFamily="18" charset="0"/>
              </a:rPr>
              <a:t> November 2022) </a:t>
            </a:r>
            <a:endParaRPr lang="en-GB" sz="1100" b="1" dirty="0">
              <a:effectLst/>
              <a:latin typeface="Times New Roman" panose="02020603050405020304" pitchFamily="18" charset="0"/>
              <a:ea typeface="Times New Roman" panose="02020603050405020304" pitchFamily="18" charset="0"/>
            </a:endParaRPr>
          </a:p>
          <a:p>
            <a:pPr marL="342900" lvl="0" indent="-342900">
              <a:lnSpc>
                <a:spcPts val="2250"/>
              </a:lnSpc>
              <a:spcBef>
                <a:spcPts val="2000"/>
              </a:spcBef>
              <a:spcAft>
                <a:spcPts val="1000"/>
              </a:spcAft>
              <a:buFont typeface="Symbol" pitchFamily="2" charset="2"/>
              <a:buChar char=""/>
            </a:pPr>
            <a:r>
              <a:rPr lang="en-GB" sz="1100" b="0" spc="-10" dirty="0">
                <a:solidFill>
                  <a:srgbClr val="000000"/>
                </a:solidFill>
                <a:effectLst/>
                <a:latin typeface="Calibri" panose="020F0502020204030204" pitchFamily="34" charset="0"/>
                <a:ea typeface="Times New Roman" panose="02020603050405020304" pitchFamily="18" charset="0"/>
              </a:rPr>
              <a:t>Ordway, D. (2021) </a:t>
            </a:r>
            <a:r>
              <a:rPr lang="en-GB" sz="1100" b="0" i="1" spc="-10" dirty="0">
                <a:solidFill>
                  <a:srgbClr val="000000"/>
                </a:solidFill>
                <a:effectLst/>
                <a:latin typeface="Calibri" panose="020F0502020204030204" pitchFamily="34" charset="0"/>
                <a:ea typeface="Times New Roman" panose="02020603050405020304" pitchFamily="18" charset="0"/>
              </a:rPr>
              <a:t>What’s peer-review? 5 things you know before covering research. </a:t>
            </a:r>
            <a:r>
              <a:rPr lang="en-GB" sz="1100" b="0" spc="-10" dirty="0">
                <a:solidFill>
                  <a:srgbClr val="000000"/>
                </a:solidFill>
                <a:effectLst/>
                <a:latin typeface="Calibri" panose="020F0502020204030204" pitchFamily="34" charset="0"/>
                <a:ea typeface="Times New Roman" panose="02020603050405020304" pitchFamily="18" charset="0"/>
              </a:rPr>
              <a:t>Available at: </a:t>
            </a:r>
            <a:r>
              <a:rPr lang="en-GB" sz="1100" b="0" u="sng" spc="-10" dirty="0">
                <a:solidFill>
                  <a:srgbClr val="000000"/>
                </a:solidFill>
                <a:effectLst/>
                <a:latin typeface="Calibri" panose="020F0502020204030204" pitchFamily="34" charset="0"/>
                <a:ea typeface="Times New Roman" panose="02020603050405020304" pitchFamily="18" charset="0"/>
                <a:hlinkClick r:id="rId6"/>
              </a:rPr>
              <a:t>https://journalistsresource.org/media/peer-review-research-journalists/</a:t>
            </a:r>
            <a:r>
              <a:rPr lang="en-GB" sz="1100" b="0" spc="-10" dirty="0">
                <a:solidFill>
                  <a:srgbClr val="000000"/>
                </a:solidFill>
                <a:effectLst/>
                <a:latin typeface="Calibri" panose="020F0502020204030204" pitchFamily="34" charset="0"/>
                <a:ea typeface="Times New Roman" panose="02020603050405020304" pitchFamily="18" charset="0"/>
              </a:rPr>
              <a:t> (Accessed: 1</a:t>
            </a:r>
            <a:r>
              <a:rPr lang="en-GB" sz="1100" b="0" spc="-10" baseline="30000" dirty="0">
                <a:solidFill>
                  <a:srgbClr val="000000"/>
                </a:solidFill>
                <a:effectLst/>
                <a:latin typeface="Calibri" panose="020F0502020204030204" pitchFamily="34" charset="0"/>
                <a:ea typeface="Times New Roman" panose="02020603050405020304" pitchFamily="18" charset="0"/>
              </a:rPr>
              <a:t>st</a:t>
            </a:r>
            <a:r>
              <a:rPr lang="en-GB" sz="1100" b="0" spc="-10" dirty="0">
                <a:solidFill>
                  <a:srgbClr val="000000"/>
                </a:solidFill>
                <a:effectLst/>
                <a:latin typeface="Calibri" panose="020F0502020204030204" pitchFamily="34" charset="0"/>
                <a:ea typeface="Times New Roman" panose="02020603050405020304" pitchFamily="18" charset="0"/>
              </a:rPr>
              <a:t> November 2022)</a:t>
            </a:r>
            <a:endParaRPr lang="en-GB" sz="1100" b="1" dirty="0">
              <a:effectLst/>
              <a:latin typeface="Times New Roman" panose="02020603050405020304" pitchFamily="18" charset="0"/>
              <a:ea typeface="Times New Roman" panose="02020603050405020304" pitchFamily="18" charset="0"/>
            </a:endParaRPr>
          </a:p>
          <a:p>
            <a:pPr marL="342900" lvl="0" indent="-342900">
              <a:lnSpc>
                <a:spcPts val="2250"/>
              </a:lnSpc>
              <a:spcBef>
                <a:spcPts val="2000"/>
              </a:spcBef>
              <a:spcAft>
                <a:spcPts val="1000"/>
              </a:spcAft>
              <a:buFont typeface="Symbol" pitchFamily="2" charset="2"/>
              <a:buChar char=""/>
            </a:pPr>
            <a:r>
              <a:rPr lang="en-GB" sz="1100" b="0" dirty="0">
                <a:effectLst/>
                <a:latin typeface="Calibri" panose="020F0502020204030204" pitchFamily="34" charset="0"/>
                <a:ea typeface="Times New Roman" panose="02020603050405020304" pitchFamily="18" charset="0"/>
              </a:rPr>
              <a:t>Saunders, B. Kitzinger, J. and Kitzinger, C. (2015</a:t>
            </a:r>
            <a:r>
              <a:rPr lang="en-GB" sz="1100" b="1" dirty="0">
                <a:effectLst/>
                <a:latin typeface="Calibri" panose="020F0502020204030204" pitchFamily="34" charset="0"/>
                <a:ea typeface="Times New Roman" panose="02020603050405020304" pitchFamily="18" charset="0"/>
              </a:rPr>
              <a:t>) </a:t>
            </a:r>
            <a:r>
              <a:rPr lang="en-GB" sz="1100" b="0" i="1" spc="-10" dirty="0">
                <a:solidFill>
                  <a:srgbClr val="000000"/>
                </a:solidFill>
                <a:effectLst/>
                <a:latin typeface="Calibri" panose="020F0502020204030204" pitchFamily="34" charset="0"/>
                <a:ea typeface="Times New Roman" panose="02020603050405020304" pitchFamily="18" charset="0"/>
              </a:rPr>
              <a:t>Anonymising interview data: challenges and compromise in practice.</a:t>
            </a:r>
            <a:r>
              <a:rPr lang="en-GB" sz="1100" b="0" spc="-10" dirty="0">
                <a:solidFill>
                  <a:srgbClr val="000000"/>
                </a:solidFill>
                <a:effectLst/>
                <a:latin typeface="Calibri" panose="020F0502020204030204" pitchFamily="34" charset="0"/>
                <a:ea typeface="Times New Roman" panose="02020603050405020304" pitchFamily="18" charset="0"/>
              </a:rPr>
              <a:t> Available at: </a:t>
            </a:r>
            <a:r>
              <a:rPr lang="en-GB" sz="1100" b="0" u="sng" spc="-10" dirty="0">
                <a:solidFill>
                  <a:srgbClr val="000000"/>
                </a:solidFill>
                <a:effectLst/>
                <a:latin typeface="Calibri" panose="020F0502020204030204" pitchFamily="34" charset="0"/>
                <a:ea typeface="Times New Roman" panose="02020603050405020304" pitchFamily="18" charset="0"/>
                <a:hlinkClick r:id="rId7"/>
              </a:rPr>
              <a:t>https://www.ncbi.nlm.nih.gov/pmc/articles/PMC4582834/</a:t>
            </a:r>
            <a:r>
              <a:rPr lang="en-GB" sz="1100" b="0" spc="-10" dirty="0">
                <a:solidFill>
                  <a:srgbClr val="000000"/>
                </a:solidFill>
                <a:effectLst/>
                <a:latin typeface="Calibri" panose="020F0502020204030204" pitchFamily="34" charset="0"/>
                <a:ea typeface="Times New Roman" panose="02020603050405020304" pitchFamily="18" charset="0"/>
              </a:rPr>
              <a:t> (Accessed: 7</a:t>
            </a:r>
            <a:r>
              <a:rPr lang="en-GB" sz="1100" b="0" spc="-10" baseline="30000" dirty="0">
                <a:solidFill>
                  <a:srgbClr val="000000"/>
                </a:solidFill>
                <a:effectLst/>
                <a:latin typeface="Calibri" panose="020F0502020204030204" pitchFamily="34" charset="0"/>
                <a:ea typeface="Times New Roman" panose="02020603050405020304" pitchFamily="18" charset="0"/>
              </a:rPr>
              <a:t>th</a:t>
            </a:r>
            <a:r>
              <a:rPr lang="en-GB" sz="1100" b="0" spc="-10" dirty="0">
                <a:solidFill>
                  <a:srgbClr val="000000"/>
                </a:solidFill>
                <a:effectLst/>
                <a:latin typeface="Calibri" panose="020F0502020204030204" pitchFamily="34" charset="0"/>
                <a:ea typeface="Times New Roman" panose="02020603050405020304" pitchFamily="18" charset="0"/>
              </a:rPr>
              <a:t> November 2022)</a:t>
            </a:r>
            <a:endParaRPr lang="en-GB" sz="1100" b="1" dirty="0">
              <a:effectLst/>
              <a:latin typeface="Times New Roman" panose="02020603050405020304" pitchFamily="18" charset="0"/>
              <a:ea typeface="Times New Roman" panose="02020603050405020304" pitchFamily="18" charset="0"/>
            </a:endParaRPr>
          </a:p>
          <a:p>
            <a:pPr marL="342900" lvl="0" indent="-342900">
              <a:lnSpc>
                <a:spcPts val="2250"/>
              </a:lnSpc>
              <a:spcBef>
                <a:spcPts val="2000"/>
              </a:spcBef>
              <a:spcAft>
                <a:spcPts val="1000"/>
              </a:spcAft>
              <a:buFont typeface="Symbol" pitchFamily="2" charset="2"/>
              <a:buChar char=""/>
            </a:pPr>
            <a:r>
              <a:rPr lang="en-GB" sz="1100" b="0" spc="-10" dirty="0" err="1">
                <a:solidFill>
                  <a:srgbClr val="000000"/>
                </a:solidFill>
                <a:effectLst/>
                <a:latin typeface="Calibri" panose="020F0502020204030204" pitchFamily="34" charset="0"/>
                <a:ea typeface="Times New Roman" panose="02020603050405020304" pitchFamily="18" charset="0"/>
              </a:rPr>
              <a:t>Wearmouth</a:t>
            </a:r>
            <a:r>
              <a:rPr lang="en-GB" sz="1100" b="0" spc="-10" dirty="0">
                <a:solidFill>
                  <a:srgbClr val="000000"/>
                </a:solidFill>
                <a:effectLst/>
                <a:latin typeface="Calibri" panose="020F0502020204030204" pitchFamily="34" charset="0"/>
                <a:ea typeface="Times New Roman" panose="02020603050405020304" pitchFamily="18" charset="0"/>
              </a:rPr>
              <a:t>, J. Butler, C. (2019) </a:t>
            </a:r>
            <a:r>
              <a:rPr lang="en-GB" sz="1100" b="0" i="1" spc="-10" dirty="0">
                <a:solidFill>
                  <a:srgbClr val="000000"/>
                </a:solidFill>
                <a:effectLst/>
                <a:latin typeface="Calibri" panose="020F0502020204030204" pitchFamily="34" charset="0"/>
                <a:ea typeface="Times New Roman" panose="02020603050405020304" pitchFamily="18" charset="0"/>
              </a:rPr>
              <a:t>‘Special educational needs co-ordinators’ perceptions of effective provision for including autistic children in primary and middle schools in England’, </a:t>
            </a:r>
            <a:r>
              <a:rPr lang="en-GB" sz="1100" b="0" spc="-10" dirty="0">
                <a:solidFill>
                  <a:srgbClr val="000000"/>
                </a:solidFill>
                <a:effectLst/>
                <a:latin typeface="Calibri" panose="020F0502020204030204" pitchFamily="34" charset="0"/>
                <a:ea typeface="Times New Roman" panose="02020603050405020304" pitchFamily="18" charset="0"/>
              </a:rPr>
              <a:t>Education 3-13, 48(3), pp.258-272.</a:t>
            </a:r>
            <a:endParaRPr lang="en-GB" sz="1100" b="1" dirty="0">
              <a:effectLst/>
              <a:latin typeface="Times New Roman" panose="02020603050405020304" pitchFamily="18" charset="0"/>
              <a:ea typeface="Times New Roman" panose="02020603050405020304" pitchFamily="18" charset="0"/>
            </a:endParaRP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2863002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59F6DA0-8572-7341-9E44-9A53DC6917C5}"/>
              </a:ext>
            </a:extLst>
          </p:cNvPr>
          <p:cNvSpPr/>
          <p:nvPr/>
        </p:nvSpPr>
        <p:spPr>
          <a:xfrm>
            <a:off x="0" y="0"/>
            <a:ext cx="12801600" cy="1608667"/>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C0873733-3E0C-ED49-8CD4-EF20EDB84D98}"/>
              </a:ext>
            </a:extLst>
          </p:cNvPr>
          <p:cNvSpPr/>
          <p:nvPr/>
        </p:nvSpPr>
        <p:spPr>
          <a:xfrm>
            <a:off x="0" y="1608667"/>
            <a:ext cx="12801600" cy="7992533"/>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0" i="0" dirty="0">
                <a:effectLst/>
                <a:hlinkClick r:id="rId2"/>
              </a:rPr>
              <a:t>Meeting with Abigail Phillips (2110676)-20221107_173836-Meeting Recording.mp4</a:t>
            </a:r>
            <a:endParaRPr lang="en-US" b="1" dirty="0"/>
          </a:p>
        </p:txBody>
      </p:sp>
      <p:sp>
        <p:nvSpPr>
          <p:cNvPr id="6" name="TextBox 5">
            <a:extLst>
              <a:ext uri="{FF2B5EF4-FFF2-40B4-BE49-F238E27FC236}">
                <a16:creationId xmlns:a16="http://schemas.microsoft.com/office/drawing/2014/main" id="{D9A326C6-7B72-8348-A343-D8CF7636D1BC}"/>
              </a:ext>
            </a:extLst>
          </p:cNvPr>
          <p:cNvSpPr txBox="1"/>
          <p:nvPr/>
        </p:nvSpPr>
        <p:spPr>
          <a:xfrm>
            <a:off x="778933" y="304800"/>
            <a:ext cx="10837334" cy="707886"/>
          </a:xfrm>
          <a:prstGeom prst="rect">
            <a:avLst/>
          </a:prstGeom>
          <a:noFill/>
        </p:spPr>
        <p:txBody>
          <a:bodyPr wrap="square" rtlCol="0">
            <a:spAutoFit/>
          </a:bodyPr>
          <a:lstStyle/>
          <a:p>
            <a:pPr algn="ctr"/>
            <a:r>
              <a:rPr lang="en-US" sz="4000" dirty="0"/>
              <a:t>Video link</a:t>
            </a:r>
          </a:p>
        </p:txBody>
      </p:sp>
    </p:spTree>
    <p:extLst>
      <p:ext uri="{BB962C8B-B14F-4D97-AF65-F5344CB8AC3E}">
        <p14:creationId xmlns:p14="http://schemas.microsoft.com/office/powerpoint/2010/main" val="108269277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8582</TotalTime>
  <Words>3024</Words>
  <Application>Microsoft Macintosh PowerPoint</Application>
  <PresentationFormat>A3 Paper (297x420 mm)</PresentationFormat>
  <Paragraphs>64</Paragraphs>
  <Slides>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Arial</vt:lpstr>
      <vt:lpstr>Calibri</vt:lpstr>
      <vt:lpstr>Calibri Light</vt:lpstr>
      <vt:lpstr>Symbol</vt:lpstr>
      <vt:lpstr>Times New Roman</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Abigail Phillips (2110676)</dc:creator>
  <cp:lastModifiedBy>Abigail Phillips (2110676)</cp:lastModifiedBy>
  <cp:revision>1</cp:revision>
  <dcterms:created xsi:type="dcterms:W3CDTF">2022-10-20T12:20:30Z</dcterms:created>
  <dcterms:modified xsi:type="dcterms:W3CDTF">2022-11-07T17:56:27Z</dcterms:modified>
</cp:coreProperties>
</file>