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99" r:id="rId3"/>
    <p:sldId id="300" r:id="rId4"/>
    <p:sldId id="301" r:id="rId5"/>
    <p:sldId id="261" r:id="rId6"/>
    <p:sldId id="320" r:id="rId7"/>
    <p:sldId id="269" r:id="rId8"/>
    <p:sldId id="291" r:id="rId9"/>
    <p:sldId id="292" r:id="rId10"/>
    <p:sldId id="313" r:id="rId11"/>
    <p:sldId id="295" r:id="rId12"/>
    <p:sldId id="314" r:id="rId13"/>
    <p:sldId id="296" r:id="rId14"/>
    <p:sldId id="315" r:id="rId15"/>
    <p:sldId id="303" r:id="rId16"/>
    <p:sldId id="304" r:id="rId17"/>
    <p:sldId id="305" r:id="rId18"/>
    <p:sldId id="316" r:id="rId19"/>
    <p:sldId id="306" r:id="rId20"/>
    <p:sldId id="317" r:id="rId21"/>
    <p:sldId id="307" r:id="rId22"/>
    <p:sldId id="308" r:id="rId23"/>
    <p:sldId id="318" r:id="rId24"/>
    <p:sldId id="309" r:id="rId25"/>
    <p:sldId id="310" r:id="rId26"/>
    <p:sldId id="319" r:id="rId27"/>
    <p:sldId id="311" r:id="rId28"/>
    <p:sldId id="312" r:id="rId29"/>
    <p:sldId id="259" r:id="rId30"/>
    <p:sldId id="267" r:id="rId31"/>
    <p:sldId id="294" r:id="rId32"/>
    <p:sldId id="293" r:id="rId33"/>
    <p:sldId id="297" r:id="rId34"/>
    <p:sldId id="298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8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83" autoAdjust="0"/>
    <p:restoredTop sz="94660"/>
  </p:normalViewPr>
  <p:slideViewPr>
    <p:cSldViewPr snapToGrid="0">
      <p:cViewPr varScale="1">
        <p:scale>
          <a:sx n="60" d="100"/>
          <a:sy n="60" d="100"/>
        </p:scale>
        <p:origin x="64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tableStyles" Target="tableStyles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8" Type="http://schemas.openxmlformats.org/officeDocument/2006/relationships/slide" Target="slides/slide6.xml"/><Relationship Id="rId3" Type="http://schemas.openxmlformats.org/officeDocument/2006/relationships/slide" Target="slides/slid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32ACA79-C1D2-457F-96BF-01E3E2EF57AF}" type="doc">
      <dgm:prSet loTypeId="urn:microsoft.com/office/officeart/2011/layout/HexagonRadial" loCatId="cycle" qsTypeId="urn:microsoft.com/office/officeart/2005/8/quickstyle/simple2" qsCatId="simple" csTypeId="urn:microsoft.com/office/officeart/2005/8/colors/accent2_3" csCatId="accent2" phldr="1"/>
      <dgm:spPr/>
      <dgm:t>
        <a:bodyPr/>
        <a:lstStyle/>
        <a:p>
          <a:endParaRPr lang="en-GB"/>
        </a:p>
      </dgm:t>
    </dgm:pt>
    <dgm:pt modelId="{4CB2674B-F55F-4F39-91B6-0C02EDE29A1C}">
      <dgm:prSet phldrT="[Text]"/>
      <dgm:spPr/>
      <dgm:t>
        <a:bodyPr/>
        <a:lstStyle/>
        <a:p>
          <a:r>
            <a:rPr lang="en-GB" dirty="0"/>
            <a:t>Organisation</a:t>
          </a:r>
        </a:p>
      </dgm:t>
    </dgm:pt>
    <dgm:pt modelId="{968F45CB-BDD0-4FA0-BA3A-2AFE43B03196}" type="parTrans" cxnId="{937223F1-85AB-4660-BB0A-D0770B64E364}">
      <dgm:prSet/>
      <dgm:spPr/>
      <dgm:t>
        <a:bodyPr/>
        <a:lstStyle/>
        <a:p>
          <a:endParaRPr lang="en-GB"/>
        </a:p>
      </dgm:t>
    </dgm:pt>
    <dgm:pt modelId="{C511960D-9667-4F12-94F7-8E7010338A2D}" type="sibTrans" cxnId="{937223F1-85AB-4660-BB0A-D0770B64E364}">
      <dgm:prSet/>
      <dgm:spPr/>
      <dgm:t>
        <a:bodyPr/>
        <a:lstStyle/>
        <a:p>
          <a:endParaRPr lang="en-GB"/>
        </a:p>
      </dgm:t>
    </dgm:pt>
    <dgm:pt modelId="{79DE7C24-1A00-41F2-9776-91D3EFCCEC96}">
      <dgm:prSet phldrT="[Text]"/>
      <dgm:spPr/>
      <dgm:t>
        <a:bodyPr/>
        <a:lstStyle/>
        <a:p>
          <a:r>
            <a:rPr lang="en-GB" dirty="0"/>
            <a:t>Leverage</a:t>
          </a:r>
        </a:p>
      </dgm:t>
    </dgm:pt>
    <dgm:pt modelId="{A46448D2-8B97-462D-A395-6CAC93364104}" type="parTrans" cxnId="{9D90705A-C172-4B12-873A-7AA152FF36FB}">
      <dgm:prSet/>
      <dgm:spPr/>
      <dgm:t>
        <a:bodyPr/>
        <a:lstStyle/>
        <a:p>
          <a:endParaRPr lang="en-GB"/>
        </a:p>
      </dgm:t>
    </dgm:pt>
    <dgm:pt modelId="{FFC37F11-A981-494C-B7AA-73C5DEF742DA}" type="sibTrans" cxnId="{9D90705A-C172-4B12-873A-7AA152FF36FB}">
      <dgm:prSet/>
      <dgm:spPr/>
      <dgm:t>
        <a:bodyPr/>
        <a:lstStyle/>
        <a:p>
          <a:endParaRPr lang="en-GB"/>
        </a:p>
      </dgm:t>
    </dgm:pt>
    <dgm:pt modelId="{537093B4-7ED0-4D6D-9D8E-A11DBD9FFA20}">
      <dgm:prSet phldrT="[Text]"/>
      <dgm:spPr/>
      <dgm:t>
        <a:bodyPr/>
        <a:lstStyle/>
        <a:p>
          <a:r>
            <a:rPr lang="en-GB" dirty="0"/>
            <a:t>Improve Operational Efficiency</a:t>
          </a:r>
        </a:p>
      </dgm:t>
    </dgm:pt>
    <dgm:pt modelId="{F44B7EFD-DD8B-46FD-BEEB-C1CBC5C48C5A}" type="parTrans" cxnId="{6C8CAE70-616C-456F-995D-1A191C6B59F6}">
      <dgm:prSet/>
      <dgm:spPr/>
      <dgm:t>
        <a:bodyPr/>
        <a:lstStyle/>
        <a:p>
          <a:endParaRPr lang="en-GB"/>
        </a:p>
      </dgm:t>
    </dgm:pt>
    <dgm:pt modelId="{59C88F61-D3AB-4746-9C90-818D7663F1EF}" type="sibTrans" cxnId="{6C8CAE70-616C-456F-995D-1A191C6B59F6}">
      <dgm:prSet/>
      <dgm:spPr/>
      <dgm:t>
        <a:bodyPr/>
        <a:lstStyle/>
        <a:p>
          <a:endParaRPr lang="en-GB"/>
        </a:p>
      </dgm:t>
    </dgm:pt>
    <dgm:pt modelId="{A17C4E3D-8D95-47AE-8786-3C15E7A291CD}">
      <dgm:prSet phldrT="[Text]"/>
      <dgm:spPr/>
      <dgm:t>
        <a:bodyPr/>
        <a:lstStyle/>
        <a:p>
          <a:r>
            <a:rPr lang="en-GB" dirty="0"/>
            <a:t>Increase Switching Costs</a:t>
          </a:r>
        </a:p>
      </dgm:t>
    </dgm:pt>
    <dgm:pt modelId="{1C0349C2-3DCE-4487-A337-63F72AF1C841}" type="parTrans" cxnId="{38125318-377B-4216-A006-36F348D04857}">
      <dgm:prSet/>
      <dgm:spPr/>
      <dgm:t>
        <a:bodyPr/>
        <a:lstStyle/>
        <a:p>
          <a:endParaRPr lang="en-GB"/>
        </a:p>
      </dgm:t>
    </dgm:pt>
    <dgm:pt modelId="{719D4BAD-4F15-4FDB-A19C-9A02623E906A}" type="sibTrans" cxnId="{38125318-377B-4216-A006-36F348D04857}">
      <dgm:prSet/>
      <dgm:spPr/>
      <dgm:t>
        <a:bodyPr/>
        <a:lstStyle/>
        <a:p>
          <a:endParaRPr lang="en-GB"/>
        </a:p>
      </dgm:t>
    </dgm:pt>
    <dgm:pt modelId="{053E89CA-9BE3-41A1-90E8-73D5DEDCAB2F}">
      <dgm:prSet phldrT="[Text]"/>
      <dgm:spPr/>
      <dgm:t>
        <a:bodyPr/>
        <a:lstStyle/>
        <a:p>
          <a:r>
            <a:rPr lang="en-GB" dirty="0"/>
            <a:t>Promote Business Innovation</a:t>
          </a:r>
        </a:p>
      </dgm:t>
    </dgm:pt>
    <dgm:pt modelId="{2537E3D9-8DB6-4514-BED3-8E77A15B5463}" type="parTrans" cxnId="{0A771C8F-DC4B-4161-87A6-7FC13BF2951B}">
      <dgm:prSet/>
      <dgm:spPr/>
      <dgm:t>
        <a:bodyPr/>
        <a:lstStyle/>
        <a:p>
          <a:endParaRPr lang="en-GB"/>
        </a:p>
      </dgm:t>
    </dgm:pt>
    <dgm:pt modelId="{4D8AC144-79D0-40B1-A1C4-F38DE36CB872}" type="sibTrans" cxnId="{0A771C8F-DC4B-4161-87A6-7FC13BF2951B}">
      <dgm:prSet/>
      <dgm:spPr/>
      <dgm:t>
        <a:bodyPr/>
        <a:lstStyle/>
        <a:p>
          <a:endParaRPr lang="en-GB"/>
        </a:p>
      </dgm:t>
    </dgm:pt>
    <dgm:pt modelId="{7986DE12-6D8D-460C-BFE6-D8577F1FB440}">
      <dgm:prSet phldrT="[Text]"/>
      <dgm:spPr/>
      <dgm:t>
        <a:bodyPr/>
        <a:lstStyle/>
        <a:p>
          <a:r>
            <a:rPr lang="en-GB" dirty="0"/>
            <a:t>Lock In Customers &amp; Suppliers</a:t>
          </a:r>
        </a:p>
      </dgm:t>
    </dgm:pt>
    <dgm:pt modelId="{73B66E4B-BEBA-43E8-9203-C39EFF174897}" type="parTrans" cxnId="{EAA64AF0-D3B3-4B08-8FE0-A0A3F387B4E1}">
      <dgm:prSet/>
      <dgm:spPr/>
      <dgm:t>
        <a:bodyPr/>
        <a:lstStyle/>
        <a:p>
          <a:endParaRPr lang="en-GB"/>
        </a:p>
      </dgm:t>
    </dgm:pt>
    <dgm:pt modelId="{25EDF486-672F-493C-943B-AC504CEFE9E1}" type="sibTrans" cxnId="{EAA64AF0-D3B3-4B08-8FE0-A0A3F387B4E1}">
      <dgm:prSet/>
      <dgm:spPr/>
      <dgm:t>
        <a:bodyPr/>
        <a:lstStyle/>
        <a:p>
          <a:endParaRPr lang="en-GB"/>
        </a:p>
      </dgm:t>
    </dgm:pt>
    <dgm:pt modelId="{06C5E681-840B-4C4C-AD7C-092FE50CC480}">
      <dgm:prSet phldrT="[Text]"/>
      <dgm:spPr/>
      <dgm:t>
        <a:bodyPr/>
        <a:lstStyle/>
        <a:p>
          <a:r>
            <a:rPr lang="en-GB" dirty="0"/>
            <a:t>Raise Entry Barriers</a:t>
          </a:r>
        </a:p>
      </dgm:t>
    </dgm:pt>
    <dgm:pt modelId="{560B60F5-9229-4249-B6BF-45359BCC47E9}" type="parTrans" cxnId="{5C356526-BDC5-4C31-8E27-FC8D5A147095}">
      <dgm:prSet/>
      <dgm:spPr/>
      <dgm:t>
        <a:bodyPr/>
        <a:lstStyle/>
        <a:p>
          <a:endParaRPr lang="en-GB"/>
        </a:p>
      </dgm:t>
    </dgm:pt>
    <dgm:pt modelId="{920FFC53-C7DB-4F5E-9EE4-B25117139CD2}" type="sibTrans" cxnId="{5C356526-BDC5-4C31-8E27-FC8D5A147095}">
      <dgm:prSet/>
      <dgm:spPr/>
      <dgm:t>
        <a:bodyPr/>
        <a:lstStyle/>
        <a:p>
          <a:endParaRPr lang="en-GB"/>
        </a:p>
      </dgm:t>
    </dgm:pt>
    <dgm:pt modelId="{D89CD46F-EA1B-4C30-AF4D-59CC53B06EBF}" type="pres">
      <dgm:prSet presAssocID="{732ACA79-C1D2-457F-96BF-01E3E2EF57AF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C0BFCFFE-A3BA-47A7-962A-1A98E03354CD}" type="pres">
      <dgm:prSet presAssocID="{4CB2674B-F55F-4F39-91B6-0C02EDE29A1C}" presName="Parent" presStyleLbl="node0" presStyleIdx="0" presStyleCnt="1">
        <dgm:presLayoutVars>
          <dgm:chMax val="6"/>
          <dgm:chPref val="6"/>
        </dgm:presLayoutVars>
      </dgm:prSet>
      <dgm:spPr/>
    </dgm:pt>
    <dgm:pt modelId="{A9DBDE2C-0950-424E-8535-EC439DD67A01}" type="pres">
      <dgm:prSet presAssocID="{79DE7C24-1A00-41F2-9776-91D3EFCCEC96}" presName="Accent1" presStyleCnt="0"/>
      <dgm:spPr/>
    </dgm:pt>
    <dgm:pt modelId="{906AF1CC-21FE-4D3E-B110-13A86AD1A955}" type="pres">
      <dgm:prSet presAssocID="{79DE7C24-1A00-41F2-9776-91D3EFCCEC96}" presName="Accent" presStyleLbl="bgShp" presStyleIdx="0" presStyleCnt="6"/>
      <dgm:spPr/>
    </dgm:pt>
    <dgm:pt modelId="{5C97E89C-8DD7-4591-A25C-A2733679515C}" type="pres">
      <dgm:prSet presAssocID="{79DE7C24-1A00-41F2-9776-91D3EFCCEC96}" presName="Child1" presStyleLbl="node1" presStyleIdx="0" presStyleCnt="6">
        <dgm:presLayoutVars>
          <dgm:chMax val="0"/>
          <dgm:chPref val="0"/>
          <dgm:bulletEnabled val="1"/>
        </dgm:presLayoutVars>
      </dgm:prSet>
      <dgm:spPr/>
    </dgm:pt>
    <dgm:pt modelId="{252E7C75-D20A-4509-BB0B-E05877D7A088}" type="pres">
      <dgm:prSet presAssocID="{537093B4-7ED0-4D6D-9D8E-A11DBD9FFA20}" presName="Accent2" presStyleCnt="0"/>
      <dgm:spPr/>
    </dgm:pt>
    <dgm:pt modelId="{7EA3AAFA-E7E0-4143-9468-C57054988BCE}" type="pres">
      <dgm:prSet presAssocID="{537093B4-7ED0-4D6D-9D8E-A11DBD9FFA20}" presName="Accent" presStyleLbl="bgShp" presStyleIdx="1" presStyleCnt="6"/>
      <dgm:spPr/>
    </dgm:pt>
    <dgm:pt modelId="{E18725B3-95DD-43A4-943E-2E0A7C681B7A}" type="pres">
      <dgm:prSet presAssocID="{537093B4-7ED0-4D6D-9D8E-A11DBD9FFA20}" presName="Child2" presStyleLbl="node1" presStyleIdx="1" presStyleCnt="6">
        <dgm:presLayoutVars>
          <dgm:chMax val="0"/>
          <dgm:chPref val="0"/>
          <dgm:bulletEnabled val="1"/>
        </dgm:presLayoutVars>
      </dgm:prSet>
      <dgm:spPr/>
    </dgm:pt>
    <dgm:pt modelId="{16768025-9880-4257-A472-86B384AADE7F}" type="pres">
      <dgm:prSet presAssocID="{A17C4E3D-8D95-47AE-8786-3C15E7A291CD}" presName="Accent3" presStyleCnt="0"/>
      <dgm:spPr/>
    </dgm:pt>
    <dgm:pt modelId="{E40C4E2C-F06A-424A-A486-FC10B948C43D}" type="pres">
      <dgm:prSet presAssocID="{A17C4E3D-8D95-47AE-8786-3C15E7A291CD}" presName="Accent" presStyleLbl="bgShp" presStyleIdx="2" presStyleCnt="6"/>
      <dgm:spPr/>
    </dgm:pt>
    <dgm:pt modelId="{5D925EA6-C997-4C2E-8252-FB497238DFDB}" type="pres">
      <dgm:prSet presAssocID="{A17C4E3D-8D95-47AE-8786-3C15E7A291CD}" presName="Child3" presStyleLbl="node1" presStyleIdx="2" presStyleCnt="6">
        <dgm:presLayoutVars>
          <dgm:chMax val="0"/>
          <dgm:chPref val="0"/>
          <dgm:bulletEnabled val="1"/>
        </dgm:presLayoutVars>
      </dgm:prSet>
      <dgm:spPr/>
    </dgm:pt>
    <dgm:pt modelId="{888F5102-CDC2-4A23-90D0-77BF4E8E1244}" type="pres">
      <dgm:prSet presAssocID="{053E89CA-9BE3-41A1-90E8-73D5DEDCAB2F}" presName="Accent4" presStyleCnt="0"/>
      <dgm:spPr/>
    </dgm:pt>
    <dgm:pt modelId="{55338AF5-24A9-43C0-8A68-10176A3319ED}" type="pres">
      <dgm:prSet presAssocID="{053E89CA-9BE3-41A1-90E8-73D5DEDCAB2F}" presName="Accent" presStyleLbl="bgShp" presStyleIdx="3" presStyleCnt="6"/>
      <dgm:spPr/>
    </dgm:pt>
    <dgm:pt modelId="{0C42E6FF-AFEC-49F9-9CE7-9332A07A7B6B}" type="pres">
      <dgm:prSet presAssocID="{053E89CA-9BE3-41A1-90E8-73D5DEDCAB2F}" presName="Child4" presStyleLbl="node1" presStyleIdx="3" presStyleCnt="6">
        <dgm:presLayoutVars>
          <dgm:chMax val="0"/>
          <dgm:chPref val="0"/>
          <dgm:bulletEnabled val="1"/>
        </dgm:presLayoutVars>
      </dgm:prSet>
      <dgm:spPr/>
    </dgm:pt>
    <dgm:pt modelId="{698B37EA-6EF0-4E99-93B8-9050C059F7FE}" type="pres">
      <dgm:prSet presAssocID="{7986DE12-6D8D-460C-BFE6-D8577F1FB440}" presName="Accent5" presStyleCnt="0"/>
      <dgm:spPr/>
    </dgm:pt>
    <dgm:pt modelId="{2A2248A5-38B4-4787-B92F-E9E8C0A54989}" type="pres">
      <dgm:prSet presAssocID="{7986DE12-6D8D-460C-BFE6-D8577F1FB440}" presName="Accent" presStyleLbl="bgShp" presStyleIdx="4" presStyleCnt="6"/>
      <dgm:spPr/>
    </dgm:pt>
    <dgm:pt modelId="{CC912726-8DA1-41B6-B6D6-926FEC498296}" type="pres">
      <dgm:prSet presAssocID="{7986DE12-6D8D-460C-BFE6-D8577F1FB440}" presName="Child5" presStyleLbl="node1" presStyleIdx="4" presStyleCnt="6">
        <dgm:presLayoutVars>
          <dgm:chMax val="0"/>
          <dgm:chPref val="0"/>
          <dgm:bulletEnabled val="1"/>
        </dgm:presLayoutVars>
      </dgm:prSet>
      <dgm:spPr/>
    </dgm:pt>
    <dgm:pt modelId="{F5EB8BBC-1945-4F2C-8568-4E7B0904EA5C}" type="pres">
      <dgm:prSet presAssocID="{06C5E681-840B-4C4C-AD7C-092FE50CC480}" presName="Accent6" presStyleCnt="0"/>
      <dgm:spPr/>
    </dgm:pt>
    <dgm:pt modelId="{A7D6C9DD-A2C8-4797-A3FA-EA31BE7D5B50}" type="pres">
      <dgm:prSet presAssocID="{06C5E681-840B-4C4C-AD7C-092FE50CC480}" presName="Accent" presStyleLbl="bgShp" presStyleIdx="5" presStyleCnt="6"/>
      <dgm:spPr/>
    </dgm:pt>
    <dgm:pt modelId="{5ED93A36-3EFA-4CAB-8380-53F737071B5B}" type="pres">
      <dgm:prSet presAssocID="{06C5E681-840B-4C4C-AD7C-092FE50CC480}" presName="Child6" presStyleLbl="node1" presStyleIdx="5" presStyleCnt="6">
        <dgm:presLayoutVars>
          <dgm:chMax val="0"/>
          <dgm:chPref val="0"/>
          <dgm:bulletEnabled val="1"/>
        </dgm:presLayoutVars>
      </dgm:prSet>
      <dgm:spPr/>
    </dgm:pt>
  </dgm:ptLst>
  <dgm:cxnLst>
    <dgm:cxn modelId="{38125318-377B-4216-A006-36F348D04857}" srcId="{4CB2674B-F55F-4F39-91B6-0C02EDE29A1C}" destId="{A17C4E3D-8D95-47AE-8786-3C15E7A291CD}" srcOrd="2" destOrd="0" parTransId="{1C0349C2-3DCE-4487-A337-63F72AF1C841}" sibTransId="{719D4BAD-4F15-4FDB-A19C-9A02623E906A}"/>
    <dgm:cxn modelId="{08193B20-22D9-43FF-9FDE-ACEDC78692CE}" type="presOf" srcId="{4CB2674B-F55F-4F39-91B6-0C02EDE29A1C}" destId="{C0BFCFFE-A3BA-47A7-962A-1A98E03354CD}" srcOrd="0" destOrd="0" presId="urn:microsoft.com/office/officeart/2011/layout/HexagonRadial"/>
    <dgm:cxn modelId="{5C356526-BDC5-4C31-8E27-FC8D5A147095}" srcId="{4CB2674B-F55F-4F39-91B6-0C02EDE29A1C}" destId="{06C5E681-840B-4C4C-AD7C-092FE50CC480}" srcOrd="5" destOrd="0" parTransId="{560B60F5-9229-4249-B6BF-45359BCC47E9}" sibTransId="{920FFC53-C7DB-4F5E-9EE4-B25117139CD2}"/>
    <dgm:cxn modelId="{E90B2D43-6FDB-4400-A77F-8217AC04C171}" type="presOf" srcId="{732ACA79-C1D2-457F-96BF-01E3E2EF57AF}" destId="{D89CD46F-EA1B-4C30-AF4D-59CC53B06EBF}" srcOrd="0" destOrd="0" presId="urn:microsoft.com/office/officeart/2011/layout/HexagonRadial"/>
    <dgm:cxn modelId="{8551656D-72A2-4B18-8FFC-CF9FFEE1BCB5}" type="presOf" srcId="{053E89CA-9BE3-41A1-90E8-73D5DEDCAB2F}" destId="{0C42E6FF-AFEC-49F9-9CE7-9332A07A7B6B}" srcOrd="0" destOrd="0" presId="urn:microsoft.com/office/officeart/2011/layout/HexagonRadial"/>
    <dgm:cxn modelId="{6C8CAE70-616C-456F-995D-1A191C6B59F6}" srcId="{4CB2674B-F55F-4F39-91B6-0C02EDE29A1C}" destId="{537093B4-7ED0-4D6D-9D8E-A11DBD9FFA20}" srcOrd="1" destOrd="0" parTransId="{F44B7EFD-DD8B-46FD-BEEB-C1CBC5C48C5A}" sibTransId="{59C88F61-D3AB-4746-9C90-818D7663F1EF}"/>
    <dgm:cxn modelId="{C7B4BA59-E6F8-490E-AA24-51DB07C5EF24}" type="presOf" srcId="{06C5E681-840B-4C4C-AD7C-092FE50CC480}" destId="{5ED93A36-3EFA-4CAB-8380-53F737071B5B}" srcOrd="0" destOrd="0" presId="urn:microsoft.com/office/officeart/2011/layout/HexagonRadial"/>
    <dgm:cxn modelId="{9D90705A-C172-4B12-873A-7AA152FF36FB}" srcId="{4CB2674B-F55F-4F39-91B6-0C02EDE29A1C}" destId="{79DE7C24-1A00-41F2-9776-91D3EFCCEC96}" srcOrd="0" destOrd="0" parTransId="{A46448D2-8B97-462D-A395-6CAC93364104}" sibTransId="{FFC37F11-A981-494C-B7AA-73C5DEF742DA}"/>
    <dgm:cxn modelId="{3F40B97F-8AE1-4DC9-BBEC-5CECC5C5B16B}" type="presOf" srcId="{7986DE12-6D8D-460C-BFE6-D8577F1FB440}" destId="{CC912726-8DA1-41B6-B6D6-926FEC498296}" srcOrd="0" destOrd="0" presId="urn:microsoft.com/office/officeart/2011/layout/HexagonRadial"/>
    <dgm:cxn modelId="{0A771C8F-DC4B-4161-87A6-7FC13BF2951B}" srcId="{4CB2674B-F55F-4F39-91B6-0C02EDE29A1C}" destId="{053E89CA-9BE3-41A1-90E8-73D5DEDCAB2F}" srcOrd="3" destOrd="0" parTransId="{2537E3D9-8DB6-4514-BED3-8E77A15B5463}" sibTransId="{4D8AC144-79D0-40B1-A1C4-F38DE36CB872}"/>
    <dgm:cxn modelId="{1358FDA7-8C16-4E63-8569-2D82E523CEF1}" type="presOf" srcId="{A17C4E3D-8D95-47AE-8786-3C15E7A291CD}" destId="{5D925EA6-C997-4C2E-8252-FB497238DFDB}" srcOrd="0" destOrd="0" presId="urn:microsoft.com/office/officeart/2011/layout/HexagonRadial"/>
    <dgm:cxn modelId="{109FC5B6-FAF7-427C-8F5D-2D941B239EBC}" type="presOf" srcId="{79DE7C24-1A00-41F2-9776-91D3EFCCEC96}" destId="{5C97E89C-8DD7-4591-A25C-A2733679515C}" srcOrd="0" destOrd="0" presId="urn:microsoft.com/office/officeart/2011/layout/HexagonRadial"/>
    <dgm:cxn modelId="{9905CFD5-6DE3-4F90-9FD6-131826B15A38}" type="presOf" srcId="{537093B4-7ED0-4D6D-9D8E-A11DBD9FFA20}" destId="{E18725B3-95DD-43A4-943E-2E0A7C681B7A}" srcOrd="0" destOrd="0" presId="urn:microsoft.com/office/officeart/2011/layout/HexagonRadial"/>
    <dgm:cxn modelId="{EAA64AF0-D3B3-4B08-8FE0-A0A3F387B4E1}" srcId="{4CB2674B-F55F-4F39-91B6-0C02EDE29A1C}" destId="{7986DE12-6D8D-460C-BFE6-D8577F1FB440}" srcOrd="4" destOrd="0" parTransId="{73B66E4B-BEBA-43E8-9203-C39EFF174897}" sibTransId="{25EDF486-672F-493C-943B-AC504CEFE9E1}"/>
    <dgm:cxn modelId="{937223F1-85AB-4660-BB0A-D0770B64E364}" srcId="{732ACA79-C1D2-457F-96BF-01E3E2EF57AF}" destId="{4CB2674B-F55F-4F39-91B6-0C02EDE29A1C}" srcOrd="0" destOrd="0" parTransId="{968F45CB-BDD0-4FA0-BA3A-2AFE43B03196}" sibTransId="{C511960D-9667-4F12-94F7-8E7010338A2D}"/>
    <dgm:cxn modelId="{F93B21DD-A099-40DF-9413-8224B25131E7}" type="presParOf" srcId="{D89CD46F-EA1B-4C30-AF4D-59CC53B06EBF}" destId="{C0BFCFFE-A3BA-47A7-962A-1A98E03354CD}" srcOrd="0" destOrd="0" presId="urn:microsoft.com/office/officeart/2011/layout/HexagonRadial"/>
    <dgm:cxn modelId="{6EF24673-DCF2-4D08-B776-7EB64AACDA0A}" type="presParOf" srcId="{D89CD46F-EA1B-4C30-AF4D-59CC53B06EBF}" destId="{A9DBDE2C-0950-424E-8535-EC439DD67A01}" srcOrd="1" destOrd="0" presId="urn:microsoft.com/office/officeart/2011/layout/HexagonRadial"/>
    <dgm:cxn modelId="{8C2D11E9-4594-442D-A245-693B5991FD7C}" type="presParOf" srcId="{A9DBDE2C-0950-424E-8535-EC439DD67A01}" destId="{906AF1CC-21FE-4D3E-B110-13A86AD1A955}" srcOrd="0" destOrd="0" presId="urn:microsoft.com/office/officeart/2011/layout/HexagonRadial"/>
    <dgm:cxn modelId="{F2172108-C0D4-42D3-83D2-4AA8D0CF6AD7}" type="presParOf" srcId="{D89CD46F-EA1B-4C30-AF4D-59CC53B06EBF}" destId="{5C97E89C-8DD7-4591-A25C-A2733679515C}" srcOrd="2" destOrd="0" presId="urn:microsoft.com/office/officeart/2011/layout/HexagonRadial"/>
    <dgm:cxn modelId="{3384AEA2-A297-45F1-8DA8-AD0CB9880B6F}" type="presParOf" srcId="{D89CD46F-EA1B-4C30-AF4D-59CC53B06EBF}" destId="{252E7C75-D20A-4509-BB0B-E05877D7A088}" srcOrd="3" destOrd="0" presId="urn:microsoft.com/office/officeart/2011/layout/HexagonRadial"/>
    <dgm:cxn modelId="{34063F79-A53B-47F3-AE89-1DC8A55B8A78}" type="presParOf" srcId="{252E7C75-D20A-4509-BB0B-E05877D7A088}" destId="{7EA3AAFA-E7E0-4143-9468-C57054988BCE}" srcOrd="0" destOrd="0" presId="urn:microsoft.com/office/officeart/2011/layout/HexagonRadial"/>
    <dgm:cxn modelId="{87751CE3-AA63-4596-B1F0-BC0DDA3A0628}" type="presParOf" srcId="{D89CD46F-EA1B-4C30-AF4D-59CC53B06EBF}" destId="{E18725B3-95DD-43A4-943E-2E0A7C681B7A}" srcOrd="4" destOrd="0" presId="urn:microsoft.com/office/officeart/2011/layout/HexagonRadial"/>
    <dgm:cxn modelId="{DDAA421A-ED40-4A02-A410-F65D0E321632}" type="presParOf" srcId="{D89CD46F-EA1B-4C30-AF4D-59CC53B06EBF}" destId="{16768025-9880-4257-A472-86B384AADE7F}" srcOrd="5" destOrd="0" presId="urn:microsoft.com/office/officeart/2011/layout/HexagonRadial"/>
    <dgm:cxn modelId="{8D8963E5-E1B9-4177-A32F-0738A756636A}" type="presParOf" srcId="{16768025-9880-4257-A472-86B384AADE7F}" destId="{E40C4E2C-F06A-424A-A486-FC10B948C43D}" srcOrd="0" destOrd="0" presId="urn:microsoft.com/office/officeart/2011/layout/HexagonRadial"/>
    <dgm:cxn modelId="{32C776FF-051D-411E-8ADD-3272D19F80E8}" type="presParOf" srcId="{D89CD46F-EA1B-4C30-AF4D-59CC53B06EBF}" destId="{5D925EA6-C997-4C2E-8252-FB497238DFDB}" srcOrd="6" destOrd="0" presId="urn:microsoft.com/office/officeart/2011/layout/HexagonRadial"/>
    <dgm:cxn modelId="{B40B0561-657D-4F88-A69B-09EE6001E1EE}" type="presParOf" srcId="{D89CD46F-EA1B-4C30-AF4D-59CC53B06EBF}" destId="{888F5102-CDC2-4A23-90D0-77BF4E8E1244}" srcOrd="7" destOrd="0" presId="urn:microsoft.com/office/officeart/2011/layout/HexagonRadial"/>
    <dgm:cxn modelId="{8456EB5F-145F-46C2-8CAA-BC8D9EC1BCAD}" type="presParOf" srcId="{888F5102-CDC2-4A23-90D0-77BF4E8E1244}" destId="{55338AF5-24A9-43C0-8A68-10176A3319ED}" srcOrd="0" destOrd="0" presId="urn:microsoft.com/office/officeart/2011/layout/HexagonRadial"/>
    <dgm:cxn modelId="{77A9BB6F-0C38-4AF2-B9A1-0952EB30B974}" type="presParOf" srcId="{D89CD46F-EA1B-4C30-AF4D-59CC53B06EBF}" destId="{0C42E6FF-AFEC-49F9-9CE7-9332A07A7B6B}" srcOrd="8" destOrd="0" presId="urn:microsoft.com/office/officeart/2011/layout/HexagonRadial"/>
    <dgm:cxn modelId="{9F3869DC-F14B-467B-A331-6C4B658EA931}" type="presParOf" srcId="{D89CD46F-EA1B-4C30-AF4D-59CC53B06EBF}" destId="{698B37EA-6EF0-4E99-93B8-9050C059F7FE}" srcOrd="9" destOrd="0" presId="urn:microsoft.com/office/officeart/2011/layout/HexagonRadial"/>
    <dgm:cxn modelId="{A6A13BC6-6BDC-4D88-96E8-29A30DF4D248}" type="presParOf" srcId="{698B37EA-6EF0-4E99-93B8-9050C059F7FE}" destId="{2A2248A5-38B4-4787-B92F-E9E8C0A54989}" srcOrd="0" destOrd="0" presId="urn:microsoft.com/office/officeart/2011/layout/HexagonRadial"/>
    <dgm:cxn modelId="{0DDAEBD7-0A88-41E3-808A-D2ED9A5BA98B}" type="presParOf" srcId="{D89CD46F-EA1B-4C30-AF4D-59CC53B06EBF}" destId="{CC912726-8DA1-41B6-B6D6-926FEC498296}" srcOrd="10" destOrd="0" presId="urn:microsoft.com/office/officeart/2011/layout/HexagonRadial"/>
    <dgm:cxn modelId="{8C13A303-7E05-4C56-810B-8E49233977E0}" type="presParOf" srcId="{D89CD46F-EA1B-4C30-AF4D-59CC53B06EBF}" destId="{F5EB8BBC-1945-4F2C-8568-4E7B0904EA5C}" srcOrd="11" destOrd="0" presId="urn:microsoft.com/office/officeart/2011/layout/HexagonRadial"/>
    <dgm:cxn modelId="{9CBDCCDA-CDFF-43DF-819D-441BE08779DB}" type="presParOf" srcId="{F5EB8BBC-1945-4F2C-8568-4E7B0904EA5C}" destId="{A7D6C9DD-A2C8-4797-A3FA-EA31BE7D5B50}" srcOrd="0" destOrd="0" presId="urn:microsoft.com/office/officeart/2011/layout/HexagonRadial"/>
    <dgm:cxn modelId="{D8520F15-7441-4E5C-875C-F3CC7E03BEC7}" type="presParOf" srcId="{D89CD46F-EA1B-4C30-AF4D-59CC53B06EBF}" destId="{5ED93A36-3EFA-4CAB-8380-53F737071B5B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BFCFFE-A3BA-47A7-962A-1A98E03354CD}">
      <dsp:nvSpPr>
        <dsp:cNvPr id="0" name=""/>
        <dsp:cNvSpPr/>
      </dsp:nvSpPr>
      <dsp:spPr>
        <a:xfrm>
          <a:off x="2219357" y="1379554"/>
          <a:ext cx="1753473" cy="1516825"/>
        </a:xfrm>
        <a:prstGeom prst="hexagon">
          <a:avLst>
            <a:gd name="adj" fmla="val 28570"/>
            <a:gd name="vf" fmla="val 115470"/>
          </a:avLst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Organisation</a:t>
          </a:r>
        </a:p>
      </dsp:txBody>
      <dsp:txXfrm>
        <a:off x="2509932" y="1630913"/>
        <a:ext cx="1172323" cy="1014107"/>
      </dsp:txXfrm>
    </dsp:sp>
    <dsp:sp modelId="{7EA3AAFA-E7E0-4143-9468-C57054988BCE}">
      <dsp:nvSpPr>
        <dsp:cNvPr id="0" name=""/>
        <dsp:cNvSpPr/>
      </dsp:nvSpPr>
      <dsp:spPr>
        <a:xfrm>
          <a:off x="3317369" y="653855"/>
          <a:ext cx="661580" cy="570039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97E89C-8DD7-4591-A25C-A2733679515C}">
      <dsp:nvSpPr>
        <dsp:cNvPr id="0" name=""/>
        <dsp:cNvSpPr/>
      </dsp:nvSpPr>
      <dsp:spPr>
        <a:xfrm>
          <a:off x="2380877" y="0"/>
          <a:ext cx="1436959" cy="1243138"/>
        </a:xfrm>
        <a:prstGeom prst="hexagon">
          <a:avLst>
            <a:gd name="adj" fmla="val 28570"/>
            <a:gd name="vf" fmla="val 115470"/>
          </a:avLst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Leverage</a:t>
          </a:r>
        </a:p>
      </dsp:txBody>
      <dsp:txXfrm>
        <a:off x="2619012" y="206014"/>
        <a:ext cx="960689" cy="831110"/>
      </dsp:txXfrm>
    </dsp:sp>
    <dsp:sp modelId="{E40C4E2C-F06A-424A-A486-FC10B948C43D}">
      <dsp:nvSpPr>
        <dsp:cNvPr id="0" name=""/>
        <dsp:cNvSpPr/>
      </dsp:nvSpPr>
      <dsp:spPr>
        <a:xfrm>
          <a:off x="4089485" y="1719525"/>
          <a:ext cx="661580" cy="570039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8725B3-95DD-43A4-943E-2E0A7C681B7A}">
      <dsp:nvSpPr>
        <dsp:cNvPr id="0" name=""/>
        <dsp:cNvSpPr/>
      </dsp:nvSpPr>
      <dsp:spPr>
        <a:xfrm>
          <a:off x="3698736" y="764613"/>
          <a:ext cx="1436959" cy="1243138"/>
        </a:xfrm>
        <a:prstGeom prst="hexagon">
          <a:avLst>
            <a:gd name="adj" fmla="val 28570"/>
            <a:gd name="vf" fmla="val 115470"/>
          </a:avLst>
        </a:prstGeom>
        <a:solidFill>
          <a:schemeClr val="accent2">
            <a:shade val="80000"/>
            <a:hueOff val="0"/>
            <a:satOff val="-5604"/>
            <a:lumOff val="635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Improve Operational Efficiency</a:t>
          </a:r>
        </a:p>
      </dsp:txBody>
      <dsp:txXfrm>
        <a:off x="3936871" y="970627"/>
        <a:ext cx="960689" cy="831110"/>
      </dsp:txXfrm>
    </dsp:sp>
    <dsp:sp modelId="{55338AF5-24A9-43C0-8A68-10176A3319ED}">
      <dsp:nvSpPr>
        <dsp:cNvPr id="0" name=""/>
        <dsp:cNvSpPr/>
      </dsp:nvSpPr>
      <dsp:spPr>
        <a:xfrm>
          <a:off x="3553123" y="2922466"/>
          <a:ext cx="661580" cy="570039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925EA6-C997-4C2E-8252-FB497238DFDB}">
      <dsp:nvSpPr>
        <dsp:cNvPr id="0" name=""/>
        <dsp:cNvSpPr/>
      </dsp:nvSpPr>
      <dsp:spPr>
        <a:xfrm>
          <a:off x="3698736" y="2267755"/>
          <a:ext cx="1436959" cy="1243138"/>
        </a:xfrm>
        <a:prstGeom prst="hexagon">
          <a:avLst>
            <a:gd name="adj" fmla="val 28570"/>
            <a:gd name="vf" fmla="val 115470"/>
          </a:avLst>
        </a:prstGeom>
        <a:solidFill>
          <a:schemeClr val="accent2">
            <a:shade val="80000"/>
            <a:hueOff val="0"/>
            <a:satOff val="-11208"/>
            <a:lumOff val="12701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Increase Switching Costs</a:t>
          </a:r>
        </a:p>
      </dsp:txBody>
      <dsp:txXfrm>
        <a:off x="3936871" y="2473769"/>
        <a:ext cx="960689" cy="831110"/>
      </dsp:txXfrm>
    </dsp:sp>
    <dsp:sp modelId="{2A2248A5-38B4-4787-B92F-E9E8C0A54989}">
      <dsp:nvSpPr>
        <dsp:cNvPr id="0" name=""/>
        <dsp:cNvSpPr/>
      </dsp:nvSpPr>
      <dsp:spPr>
        <a:xfrm>
          <a:off x="2222620" y="3047336"/>
          <a:ext cx="661580" cy="570039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42E6FF-AFEC-49F9-9CE7-9332A07A7B6B}">
      <dsp:nvSpPr>
        <dsp:cNvPr id="0" name=""/>
        <dsp:cNvSpPr/>
      </dsp:nvSpPr>
      <dsp:spPr>
        <a:xfrm>
          <a:off x="2380877" y="3033224"/>
          <a:ext cx="1436959" cy="1243138"/>
        </a:xfrm>
        <a:prstGeom prst="hexagon">
          <a:avLst>
            <a:gd name="adj" fmla="val 28570"/>
            <a:gd name="vf" fmla="val 115470"/>
          </a:avLst>
        </a:prstGeom>
        <a:solidFill>
          <a:schemeClr val="accent2">
            <a:shade val="80000"/>
            <a:hueOff val="0"/>
            <a:satOff val="-16811"/>
            <a:lumOff val="19051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Promote Business Innovation</a:t>
          </a:r>
        </a:p>
      </dsp:txBody>
      <dsp:txXfrm>
        <a:off x="2619012" y="3239238"/>
        <a:ext cx="960689" cy="831110"/>
      </dsp:txXfrm>
    </dsp:sp>
    <dsp:sp modelId="{A7D6C9DD-A2C8-4797-A3FA-EA31BE7D5B50}">
      <dsp:nvSpPr>
        <dsp:cNvPr id="0" name=""/>
        <dsp:cNvSpPr/>
      </dsp:nvSpPr>
      <dsp:spPr>
        <a:xfrm>
          <a:off x="1437860" y="1982094"/>
          <a:ext cx="661580" cy="570039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912726-8DA1-41B6-B6D6-926FEC498296}">
      <dsp:nvSpPr>
        <dsp:cNvPr id="0" name=""/>
        <dsp:cNvSpPr/>
      </dsp:nvSpPr>
      <dsp:spPr>
        <a:xfrm>
          <a:off x="1056900" y="2268610"/>
          <a:ext cx="1436959" cy="1243138"/>
        </a:xfrm>
        <a:prstGeom prst="hexagon">
          <a:avLst>
            <a:gd name="adj" fmla="val 28570"/>
            <a:gd name="vf" fmla="val 115470"/>
          </a:avLst>
        </a:prstGeom>
        <a:solidFill>
          <a:schemeClr val="accent2">
            <a:shade val="80000"/>
            <a:hueOff val="0"/>
            <a:satOff val="-22415"/>
            <a:lumOff val="25402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Lock In Customers &amp; Suppliers</a:t>
          </a:r>
        </a:p>
      </dsp:txBody>
      <dsp:txXfrm>
        <a:off x="1295035" y="2474624"/>
        <a:ext cx="960689" cy="831110"/>
      </dsp:txXfrm>
    </dsp:sp>
    <dsp:sp modelId="{5ED93A36-3EFA-4CAB-8380-53F737071B5B}">
      <dsp:nvSpPr>
        <dsp:cNvPr id="0" name=""/>
        <dsp:cNvSpPr/>
      </dsp:nvSpPr>
      <dsp:spPr>
        <a:xfrm>
          <a:off x="1056900" y="762903"/>
          <a:ext cx="1436959" cy="1243138"/>
        </a:xfrm>
        <a:prstGeom prst="hexagon">
          <a:avLst>
            <a:gd name="adj" fmla="val 28570"/>
            <a:gd name="vf" fmla="val 115470"/>
          </a:avLst>
        </a:prstGeom>
        <a:solidFill>
          <a:schemeClr val="accent2">
            <a:shade val="80000"/>
            <a:hueOff val="0"/>
            <a:satOff val="-28019"/>
            <a:lumOff val="31752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Raise Entry Barriers</a:t>
          </a:r>
        </a:p>
      </dsp:txBody>
      <dsp:txXfrm>
        <a:off x="1295035" y="968917"/>
        <a:ext cx="960689" cy="8311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Hexagon Radial"/>
  <dgm:desc val="Use to show a sequential process that relates to a central idea or theme. Limited to six Level 2 shapes. Works best with small amounts of text. Unused text does not appear, but remains available if you switch layouts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782201-E39C-4301-8A75-4EBD1F5463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8635337-3A79-49F7-AFDF-1B52942683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E13096-9FAE-4406-9D26-E2950515F7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ECE16-1E73-4349-AD10-6AFFBB7F369E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8C2F1E-DB61-4B43-86D1-E1D2571CFD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02676B-0CB4-46B1-A0BD-EF668E1FF1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11C29-73AB-489F-8C79-9C1EB8D9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58286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82C18F-3C80-416E-86DB-2D65584EDA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0860A5-B5A2-4919-8C35-BE3497873B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79C969-E796-4A1C-8DBC-33B6847FCF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ECE16-1E73-4349-AD10-6AFFBB7F369E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0CD26-CB20-4333-8BB0-A2D300AC8C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1B5BA3-EEC7-47ED-90C6-9BEBAD2EE9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11C29-73AB-489F-8C79-9C1EB8D9CADD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8F13EA4-40AA-49F4-8B68-A0EADA92DB2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7000" y="6198853"/>
            <a:ext cx="2664000" cy="5548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84095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60771E-C39D-4510-B6C6-4F3E9A6640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0C529B-88F8-4A82-89BD-2D8633FFF8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93BA46-ADAD-47DE-809A-89041C5169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ECE16-1E73-4349-AD10-6AFFBB7F369E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8BBE42-2071-4206-9757-AC92810497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6F9025-EB7B-4E1A-A13F-1E340FC9E5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11C29-73AB-489F-8C79-9C1EB8D9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78442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3DBAC3-DAB4-4475-A2F9-429627818C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B74B6A-BAB9-4886-BECC-6BFFBBC9631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D60482-547F-4385-A2D6-A76616546A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3DDB98-928D-4C16-8587-97202765AD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ECE16-1E73-4349-AD10-6AFFBB7F369E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D0925D-1532-4178-9AAD-36FB96184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F7D53D-10BA-4A1B-B2BB-2BFE2637F4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11C29-73AB-489F-8C79-9C1EB8D9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10869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4CE899-D20A-4B69-8562-54C620FFFC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38FEAF-CDFB-43B4-AE24-3EEEEB66D5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C8572F-CFD3-4187-B3F3-05652350FA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1FB5435-A252-4780-8093-92279CB8FB9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02F35E9-D482-4050-9200-3B18DC4655B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901961A-7AC6-4564-B374-C1A239E3A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ECE16-1E73-4349-AD10-6AFFBB7F369E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C512B5E-EDFC-4B6A-9FD9-23CE0B0A75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4EA2981-E32B-446B-B7C5-2FFC520952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11C29-73AB-489F-8C79-9C1EB8D9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64917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6E1CBD-89F5-41A9-9F60-E928506E8D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241DAF-A031-459E-B6AF-E811E44878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ECE16-1E73-4349-AD10-6AFFBB7F369E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A872DF-EE7A-4E3F-B739-07C4BF64B9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64FC41-A0EA-4F77-9FFD-5B78F8662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11C29-73AB-489F-8C79-9C1EB8D9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43678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FD377CC-7511-4CC2-B1DA-3F81853CE9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ECE16-1E73-4349-AD10-6AFFBB7F369E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175EA87-C3B5-41D5-BEE1-ADD9F2491A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909BD9-B23D-4277-9362-38D57DE1F9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11C29-73AB-489F-8C79-9C1EB8D9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5436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7E37FF-7910-48A3-9384-87B1B448A2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0AB017-F82B-44F7-98F6-85434A8DB1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DF582B-D7F7-4FB4-9E17-C38F470B83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2060C3-0FDA-4B68-857A-9B96CFA2D3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ECE16-1E73-4349-AD10-6AFFBB7F369E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5CA731-1C61-49DF-8335-8A4F10F995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5DD82A-B2B6-47FD-A4F8-2648E3602C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11C29-73AB-489F-8C79-9C1EB8D9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08569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C4B2FB-1B37-42D5-A417-EC3BDBCEA1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7D56068-BC9C-4BC4-99D3-F6623B7C495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6EA062-6DFE-4902-92F8-C7BC0A0697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8C77B1-EEA2-42D0-828C-5CABE4B4D1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ECE16-1E73-4349-AD10-6AFFBB7F369E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359EA6-4BC7-461A-A1F1-E9D3D97ABD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2F40E2-AC62-4276-9440-FB54E25A5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11C29-73AB-489F-8C79-9C1EB8D9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201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157277-4CC4-45C7-A672-4696ECDA4C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F33EE6-0CD6-4F4B-B009-FA0989066B8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5C8A19-FFE2-47CF-84CB-6D05E02156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ECE16-1E73-4349-AD10-6AFFBB7F369E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5CE6A7-03C1-4C0A-8963-2CA5ED2CB4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8FF8CA-BFCA-4CB4-8474-589EA199CB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11C29-73AB-489F-8C79-9C1EB8D9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03911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A4FE283-4119-4DE4-9D8A-6F4411C41E8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C6533F-B19D-4A98-8234-FC50B4DDBC0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CC0FBD-DF56-4BB8-AE89-39F66D188F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ECE16-1E73-4349-AD10-6AFFBB7F369E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A08989-7D82-4E3C-861C-DCD2EDB02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4CBF76-6072-4FA7-8774-35AF67CB86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811C29-73AB-489F-8C79-9C1EB8D9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43714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3" descr=" Cover.jpg                                                      00B3F7F4Macintosh HD                   C35A0985:">
            <a:extLst>
              <a:ext uri="{FF2B5EF4-FFF2-40B4-BE49-F238E27FC236}">
                <a16:creationId xmlns:a16="http://schemas.microsoft.com/office/drawing/2014/main" id="{2296ED30-DC2A-4A16-9CD8-862EAC907141}"/>
              </a:ext>
            </a:extLst>
          </p:cNvPr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87238" cy="6859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6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958851" y="4800600"/>
            <a:ext cx="8534400" cy="45720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ctrTitle"/>
          </p:nvPr>
        </p:nvSpPr>
        <p:spPr>
          <a:xfrm>
            <a:off x="958851" y="1752600"/>
            <a:ext cx="9042400" cy="1524000"/>
          </a:xfrm>
        </p:spPr>
        <p:txBody>
          <a:bodyPr/>
          <a:lstStyle>
            <a:lvl1pPr>
              <a:lnSpc>
                <a:spcPct val="75000"/>
              </a:lnSpc>
              <a:defRPr sz="4100">
                <a:solidFill>
                  <a:srgbClr val="AFC124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9947979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2pPr marL="727075" indent="-342900">
              <a:defRPr/>
            </a:lvl2pPr>
            <a:lvl3pPr>
              <a:defRPr lang="en-GB" altLang="en-US" sz="2000" dirty="0">
                <a:solidFill>
                  <a:srgbClr val="585555"/>
                </a:solidFill>
                <a:latin typeface="Arial" panose="020B0604020202020204" pitchFamily="34" charset="0"/>
                <a:ea typeface="ヒラギノ角ゴ Pro W3" charset="-128"/>
                <a:cs typeface="Arial" panose="020B0604020202020204" pitchFamily="34" charset="0"/>
              </a:defRPr>
            </a:lvl3pPr>
            <a:lvl4pPr marL="719138" indent="358775">
              <a:buFont typeface="Wingdings" panose="05000000000000000000" pitchFamily="2" charset="2"/>
              <a:buChar char="§"/>
              <a:defRPr/>
            </a:lvl4pPr>
            <a:lvl5pPr marL="828000" indent="324000">
              <a:buFont typeface="Courier New" panose="02070309020205020404" pitchFamily="49" charset="0"/>
              <a:buChar char="o"/>
              <a:defRPr/>
            </a:lvl5pPr>
          </a:lstStyle>
          <a:p>
            <a:pPr lvl="0"/>
            <a:r>
              <a:rPr lang="en-GB" dirty="0"/>
              <a:t>Click to edit Master text styles</a:t>
            </a:r>
          </a:p>
          <a:p>
            <a:pPr lvl="2"/>
            <a:r>
              <a:rPr lang="en-GB" dirty="0"/>
              <a:t>Second level</a:t>
            </a:r>
          </a:p>
          <a:p>
            <a:pPr lvl="3"/>
            <a:r>
              <a:rPr lang="en-GB" dirty="0"/>
              <a:t>Third level</a:t>
            </a:r>
          </a:p>
          <a:p>
            <a:pPr lvl="4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5166530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8401859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2800" y="1676400"/>
            <a:ext cx="5080000" cy="4419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0" y="1676400"/>
            <a:ext cx="5080000" cy="4419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435823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422796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06069260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4863828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7485335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8430021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4362755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00" y="838200"/>
            <a:ext cx="2590800" cy="52578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2800" y="838200"/>
            <a:ext cx="7569200" cy="52578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920201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4.png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12C26B-8751-4358-A320-C9B8AFAF5F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73CE2-FAF1-4C3F-9986-E859BCD3CE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61EE7B-3729-4B0C-BBB4-6CCB33546C9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BECE16-1E73-4349-AD10-6AFFBB7F369E}" type="datetimeFigureOut">
              <a:rPr lang="en-GB" smtClean="0"/>
              <a:t>24/09/2024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152C1D-5712-4A9E-8CEC-7A70057EE51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D8E89-BBC7-4471-BC86-F03DEBCF54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811C29-73AB-489F-8C79-9C1EB8D9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72673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1">
            <a:extLst>
              <a:ext uri="{FF2B5EF4-FFF2-40B4-BE49-F238E27FC236}">
                <a16:creationId xmlns:a16="http://schemas.microsoft.com/office/drawing/2014/main" id="{7D0B9F90-163F-4DBB-9347-100C1B2602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137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7" name="Rectangle 3">
            <a:extLst>
              <a:ext uri="{FF2B5EF4-FFF2-40B4-BE49-F238E27FC236}">
                <a16:creationId xmlns:a16="http://schemas.microsoft.com/office/drawing/2014/main" id="{97BE7CC5-5F2C-4F0A-A58F-F737EBD6DD6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812800" y="1676400"/>
            <a:ext cx="10363200" cy="441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text styles</a:t>
            </a:r>
          </a:p>
          <a:p>
            <a:pPr lvl="2"/>
            <a:r>
              <a:rPr lang="en-US" altLang="en-US" dirty="0"/>
              <a:t>Second level</a:t>
            </a:r>
          </a:p>
          <a:p>
            <a:pPr lvl="3"/>
            <a:r>
              <a:rPr lang="en-US" altLang="en-US" dirty="0"/>
              <a:t>Third level</a:t>
            </a:r>
          </a:p>
          <a:p>
            <a:pPr lvl="5"/>
            <a:r>
              <a:rPr lang="en-US" altLang="en-US" dirty="0"/>
              <a:t>Fourth</a:t>
            </a:r>
          </a:p>
          <a:p>
            <a:pPr lvl="3"/>
            <a:endParaRPr lang="en-US" altLang="en-US" dirty="0"/>
          </a:p>
          <a:p>
            <a:pPr lvl="3"/>
            <a:endParaRPr lang="en-US" altLang="en-US" dirty="0"/>
          </a:p>
          <a:p>
            <a:pPr lvl="3"/>
            <a:endParaRPr lang="en-US" altLang="en-US" dirty="0"/>
          </a:p>
          <a:p>
            <a:pPr lvl="3"/>
            <a:r>
              <a:rPr lang="en-US" altLang="en-US" dirty="0"/>
              <a:t>Fourth level</a:t>
            </a:r>
          </a:p>
          <a:p>
            <a:pPr lvl="4"/>
            <a:r>
              <a:rPr lang="en-US" altLang="en-US" dirty="0"/>
              <a:t>Fifth level</a:t>
            </a:r>
          </a:p>
        </p:txBody>
      </p:sp>
      <p:sp>
        <p:nvSpPr>
          <p:cNvPr id="1028" name="Rectangle 23">
            <a:extLst>
              <a:ext uri="{FF2B5EF4-FFF2-40B4-BE49-F238E27FC236}">
                <a16:creationId xmlns:a16="http://schemas.microsoft.com/office/drawing/2014/main" id="{C606F4B5-EC99-4AA8-968C-13ACE64F9E8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812800" y="838200"/>
            <a:ext cx="10363200" cy="53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title style</a:t>
            </a:r>
          </a:p>
        </p:txBody>
      </p:sp>
      <p:pic>
        <p:nvPicPr>
          <p:cNvPr id="1029" name="Picture 3">
            <a:extLst>
              <a:ext uri="{FF2B5EF4-FFF2-40B4-BE49-F238E27FC236}">
                <a16:creationId xmlns:a16="http://schemas.microsoft.com/office/drawing/2014/main" id="{C3EAADFA-B896-4B9C-86C3-0E7A9F8D59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463" y="-95250"/>
            <a:ext cx="2905125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5">
            <a:extLst>
              <a:ext uri="{FF2B5EF4-FFF2-40B4-BE49-F238E27FC236}">
                <a16:creationId xmlns:a16="http://schemas.microsoft.com/office/drawing/2014/main" id="{53676EF1-BA55-42B5-952C-8EE0DCA2FC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07713" y="44450"/>
            <a:ext cx="949325" cy="792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508360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lang="en-US" altLang="en-US" sz="2000" b="1" dirty="0">
          <a:solidFill>
            <a:schemeClr val="bg1"/>
          </a:solidFill>
          <a:latin typeface="Arial" panose="020B0604020202020204" pitchFamily="34" charset="0"/>
          <a:ea typeface="ヒラギノ角ゴ Pro W3" charset="-128"/>
          <a:cs typeface="Arial" panose="020B0604020202020204" pitchFamily="34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2000" b="1">
          <a:solidFill>
            <a:schemeClr val="bg1"/>
          </a:solidFill>
          <a:latin typeface="Arial" panose="020B0604020202020204" pitchFamily="34" charset="0"/>
          <a:ea typeface="ヒラギノ角ゴ Pro W3" charset="-128"/>
          <a:cs typeface="Arial" panose="020B0604020202020204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2000" b="1">
          <a:solidFill>
            <a:schemeClr val="bg1"/>
          </a:solidFill>
          <a:latin typeface="Arial" panose="020B0604020202020204" pitchFamily="34" charset="0"/>
          <a:ea typeface="ヒラギノ角ゴ Pro W3" charset="-128"/>
          <a:cs typeface="Arial" panose="020B0604020202020204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2000" b="1">
          <a:solidFill>
            <a:schemeClr val="bg1"/>
          </a:solidFill>
          <a:latin typeface="Arial" panose="020B0604020202020204" pitchFamily="34" charset="0"/>
          <a:ea typeface="ヒラギノ角ゴ Pro W3" charset="-128"/>
          <a:cs typeface="Arial" panose="020B0604020202020204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2000" b="1">
          <a:solidFill>
            <a:schemeClr val="bg1"/>
          </a:solidFill>
          <a:latin typeface="Arial" panose="020B0604020202020204" pitchFamily="34" charset="0"/>
          <a:ea typeface="ヒラギノ角ゴ Pro W3" charset="-128"/>
          <a:cs typeface="Arial" panose="020B0604020202020204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2000">
          <a:solidFill>
            <a:schemeClr val="bg1"/>
          </a:solidFill>
          <a:latin typeface="Arial MT Bd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2000">
          <a:solidFill>
            <a:schemeClr val="bg1"/>
          </a:solidFill>
          <a:latin typeface="Arial MT Bd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2000">
          <a:solidFill>
            <a:schemeClr val="bg1"/>
          </a:solidFill>
          <a:latin typeface="Arial MT Bd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2000">
          <a:solidFill>
            <a:schemeClr val="bg1"/>
          </a:solidFill>
          <a:latin typeface="Arial MT Bd" charset="0"/>
        </a:defRPr>
      </a:lvl9pPr>
    </p:titleStyle>
    <p:bodyStyle>
      <a:lvl1pPr algn="l" rtl="0" eaLnBrk="0" fontAlgn="base" hangingPunct="0">
        <a:spcBef>
          <a:spcPct val="0"/>
        </a:spcBef>
        <a:spcAft>
          <a:spcPct val="75000"/>
        </a:spcAft>
        <a:defRPr sz="2000">
          <a:solidFill>
            <a:schemeClr val="tx1"/>
          </a:solidFill>
          <a:latin typeface="Arial" panose="020B0604020202020204" pitchFamily="34" charset="0"/>
          <a:ea typeface="ヒラギノ角ゴ Pro W3" charset="-128"/>
          <a:cs typeface="Arial" panose="020B0604020202020204" pitchFamily="34" charset="0"/>
        </a:defRPr>
      </a:lvl1pPr>
      <a:lvl2pPr marL="534988" indent="-342900" algn="l" rtl="0" eaLnBrk="0" fontAlgn="base" hangingPunct="0">
        <a:spcBef>
          <a:spcPct val="0"/>
        </a:spcBef>
        <a:spcAft>
          <a:spcPct val="50000"/>
        </a:spcAft>
        <a:buChar char="–"/>
        <a:defRPr sz="1900">
          <a:solidFill>
            <a:srgbClr val="585555"/>
          </a:solidFill>
          <a:latin typeface="Arial MT" charset="0"/>
          <a:ea typeface="ヒラギノ角ゴ Pro W3" charset="-128"/>
        </a:defRPr>
      </a:lvl2pPr>
      <a:lvl3pPr marL="727075" indent="-342900" algn="l" rtl="0" eaLnBrk="0" fontAlgn="base" hangingPunct="0">
        <a:lnSpc>
          <a:spcPct val="75000"/>
        </a:lnSpc>
        <a:spcBef>
          <a:spcPct val="20000"/>
        </a:spcBef>
        <a:spcAft>
          <a:spcPct val="0"/>
        </a:spcAft>
        <a:buClr>
          <a:srgbClr val="B6BF00"/>
        </a:buClr>
        <a:buChar char="&gt;"/>
        <a:defRPr lang="en-US" altLang="en-US" sz="2000" dirty="0">
          <a:solidFill>
            <a:srgbClr val="585555"/>
          </a:solidFill>
          <a:latin typeface="Arial" panose="020B0604020202020204" pitchFamily="34" charset="0"/>
          <a:ea typeface="ヒラギノ角ゴ Pro W3" charset="-128"/>
          <a:cs typeface="Arial" panose="020B0604020202020204" pitchFamily="34" charset="0"/>
        </a:defRPr>
      </a:lvl3pPr>
      <a:lvl4pPr marL="719138" indent="358775" algn="l" rtl="0" eaLnBrk="0" fontAlgn="base" hangingPunct="0">
        <a:spcBef>
          <a:spcPct val="20000"/>
        </a:spcBef>
        <a:spcAft>
          <a:spcPct val="0"/>
        </a:spcAft>
        <a:buFont typeface="Wingdings" panose="05000000000000000000" pitchFamily="2" charset="2"/>
        <a:buChar char="§"/>
        <a:defRPr lang="en-US" altLang="en-US" sz="2000" dirty="0">
          <a:solidFill>
            <a:srgbClr val="585555"/>
          </a:solidFill>
          <a:latin typeface="Arial" panose="020B0604020202020204" pitchFamily="34" charset="0"/>
          <a:ea typeface="ヒラギノ角ゴ Pro W3" charset="-128"/>
          <a:cs typeface="Arial" panose="020B0604020202020204" pitchFamily="34" charset="0"/>
        </a:defRPr>
      </a:lvl4pPr>
      <a:lvl5pPr marL="765175" indent="0" algn="l" rtl="0" eaLnBrk="0" fontAlgn="base" hangingPunct="0">
        <a:spcBef>
          <a:spcPct val="20000"/>
        </a:spcBef>
        <a:spcAft>
          <a:spcPct val="0"/>
        </a:spcAft>
        <a:buNone/>
        <a:defRPr sz="2000">
          <a:solidFill>
            <a:srgbClr val="585555"/>
          </a:solidFill>
          <a:latin typeface="Arial MT" charset="0"/>
          <a:ea typeface="ヒラギノ角ゴ Pro W3" charset="-128"/>
          <a:cs typeface="Arial" panose="020B0604020202020204" pitchFamily="34" charset="0"/>
        </a:defRPr>
      </a:lvl5pPr>
      <a:lvl6pPr marL="1393825" indent="-171450" algn="l" rtl="0" fontAlgn="base">
        <a:spcBef>
          <a:spcPct val="20000"/>
        </a:spcBef>
        <a:spcAft>
          <a:spcPct val="0"/>
        </a:spcAft>
        <a:buFont typeface="Courier New" panose="02070309020205020404" pitchFamily="49" charset="0"/>
        <a:buChar char="o"/>
        <a:defRPr sz="2000">
          <a:solidFill>
            <a:srgbClr val="585555"/>
          </a:solidFill>
          <a:latin typeface="Arial MT" charset="0"/>
          <a:ea typeface="ヒラギノ角ゴ Pro W3" charset="-128"/>
        </a:defRPr>
      </a:lvl6pPr>
      <a:lvl7pPr marL="1679575" algn="l" rtl="0" fontAlgn="base">
        <a:spcBef>
          <a:spcPct val="20000"/>
        </a:spcBef>
        <a:spcAft>
          <a:spcPct val="0"/>
        </a:spcAft>
        <a:buChar char="&gt;"/>
        <a:defRPr sz="1100">
          <a:solidFill>
            <a:srgbClr val="585555"/>
          </a:solidFill>
          <a:latin typeface="Arial MT" charset="0"/>
          <a:ea typeface="ヒラギノ角ゴ Pro W3" charset="-128"/>
        </a:defRPr>
      </a:lvl7pPr>
      <a:lvl8pPr marL="2136775" algn="l" rtl="0" fontAlgn="base">
        <a:spcBef>
          <a:spcPct val="20000"/>
        </a:spcBef>
        <a:spcAft>
          <a:spcPct val="0"/>
        </a:spcAft>
        <a:buChar char="&gt;"/>
        <a:defRPr sz="1100">
          <a:solidFill>
            <a:srgbClr val="585555"/>
          </a:solidFill>
          <a:latin typeface="Arial MT" charset="0"/>
          <a:ea typeface="ヒラギノ角ゴ Pro W3" charset="-128"/>
        </a:defRPr>
      </a:lvl8pPr>
      <a:lvl9pPr marL="2593975" algn="l" rtl="0" fontAlgn="base">
        <a:spcBef>
          <a:spcPct val="20000"/>
        </a:spcBef>
        <a:spcAft>
          <a:spcPct val="0"/>
        </a:spcAft>
        <a:buChar char="&gt;"/>
        <a:defRPr sz="1100">
          <a:solidFill>
            <a:srgbClr val="585555"/>
          </a:solidFill>
          <a:latin typeface="Arial MT" charset="0"/>
          <a:ea typeface="ヒラギノ角ゴ Pro W3" charset="-128"/>
        </a:defRPr>
      </a:lvl9pPr>
    </p:bodyStyle>
    <p:otherStyle>
      <a:defPPr>
        <a:defRPr lang="en-GB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nkedin.com/pulse/5-successful-stories-outsourcing-anna-muzychko/" TargetMode="External"/><Relationship Id="rId2" Type="http://schemas.openxmlformats.org/officeDocument/2006/relationships/hyperlink" Target="http://www.blog.infinit-o.com/outsourcing-success-stories-time/" TargetMode="External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searchgate.net/publication/266967720_Supports_and_Critiques_on_Porter's_Competitive_Strategy_and_Competitive_Advantage" TargetMode="External"/><Relationship Id="rId2" Type="http://schemas.openxmlformats.org/officeDocument/2006/relationships/hyperlink" Target="https://jorgdesign.springeropen.com/track/pdf/10.1186/s41469-017-0016-z" TargetMode="External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ckinsey.com/business-functions/strategy-and-corporate-finance/our-insights/disrupting-beliefs-a-new-approach-to-business-model-innovation" TargetMode="External"/><Relationship Id="rId2" Type="http://schemas.openxmlformats.org/officeDocument/2006/relationships/hyperlink" Target="http://www.oliverwyman.com/content/dam/oliver-wyman/ME/publications/how-to-improve-producrivity.pdf" TargetMode="External"/><Relationship Id="rId1" Type="http://schemas.openxmlformats.org/officeDocument/2006/relationships/slideLayout" Target="../slideLayouts/slideLayout13.xml"/><Relationship Id="rId5" Type="http://schemas.openxmlformats.org/officeDocument/2006/relationships/hyperlink" Target="http://www.free-management-ebooks.com/faqst/porter-01.htm" TargetMode="External"/><Relationship Id="rId4" Type="http://schemas.openxmlformats.org/officeDocument/2006/relationships/hyperlink" Target="https://www.strategicmanagementinsight.com/tools/porters-five-forces.html" TargetMode="Externa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7D73DE-44D8-4B5F-8224-968642F53CD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1873" y="1122363"/>
            <a:ext cx="10877908" cy="2387600"/>
          </a:xfrm>
        </p:spPr>
        <p:txBody>
          <a:bodyPr>
            <a:normAutofit/>
          </a:bodyPr>
          <a:lstStyle/>
          <a:p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Strategic Management for SMEs</a:t>
            </a:r>
            <a:b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BMSW6104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E341DBB-896A-4095-8A61-9517D1A5E2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78470" y="4986800"/>
            <a:ext cx="5004402" cy="1042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99603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7D73DE-44D8-4B5F-8224-968642F53CD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1873" y="1122363"/>
            <a:ext cx="10877908" cy="2387600"/>
          </a:xfrm>
        </p:spPr>
        <p:txBody>
          <a:bodyPr>
            <a:normAutofit/>
          </a:bodyPr>
          <a:lstStyle/>
          <a:p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Competitive Advantage</a:t>
            </a:r>
            <a:b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(5 Forces)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654F73-1B60-4CD6-BC30-6E1AFBB6830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E341DBB-896A-4095-8A61-9517D1A5E2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78470" y="4986800"/>
            <a:ext cx="5004402" cy="1042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43530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Recap – Last Time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►"/>
            </a:pPr>
            <a:r>
              <a:rPr lang="en-US" dirty="0"/>
              <a:t>A business functions at a number of different levels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These levels have an impact on the kind of decisions made</a:t>
            </a:r>
          </a:p>
          <a:p>
            <a:pPr>
              <a:buFont typeface="Arial" panose="020B0604020202020204" pitchFamily="34" charset="0"/>
              <a:buChar char="►"/>
            </a:pPr>
            <a:endParaRPr lang="en-US" dirty="0"/>
          </a:p>
          <a:p>
            <a:pPr>
              <a:buFont typeface="Arial" panose="020B0604020202020204" pitchFamily="34" charset="0"/>
              <a:buChar char="►"/>
            </a:pPr>
            <a:r>
              <a:rPr lang="en-US" dirty="0"/>
              <a:t>A business is affected by its </a:t>
            </a:r>
            <a:r>
              <a:rPr lang="en-US" dirty="0">
                <a:solidFill>
                  <a:srgbClr val="C00000"/>
                </a:solidFill>
              </a:rPr>
              <a:t>environment</a:t>
            </a:r>
            <a:r>
              <a:rPr lang="en-US" dirty="0"/>
              <a:t> and also affects the environment</a:t>
            </a:r>
          </a:p>
          <a:p>
            <a:pPr>
              <a:buFont typeface="Arial" panose="020B0604020202020204" pitchFamily="34" charset="0"/>
              <a:buChar char="►"/>
            </a:pPr>
            <a:r>
              <a:rPr lang="en-US" dirty="0"/>
              <a:t>The </a:t>
            </a:r>
            <a:r>
              <a:rPr lang="en-US" dirty="0">
                <a:solidFill>
                  <a:srgbClr val="C00000"/>
                </a:solidFill>
              </a:rPr>
              <a:t>mission</a:t>
            </a:r>
            <a:r>
              <a:rPr lang="en-US" dirty="0"/>
              <a:t> </a:t>
            </a:r>
            <a:r>
              <a:rPr lang="en-US" dirty="0" err="1"/>
              <a:t>summarises</a:t>
            </a:r>
            <a:r>
              <a:rPr lang="en-US" dirty="0"/>
              <a:t> an </a:t>
            </a:r>
            <a:r>
              <a:rPr lang="en-US" dirty="0" err="1"/>
              <a:t>organisation’s</a:t>
            </a:r>
            <a:r>
              <a:rPr lang="en-US" dirty="0"/>
              <a:t> purpose</a:t>
            </a:r>
          </a:p>
          <a:p>
            <a:pPr>
              <a:buFont typeface="Arial" panose="020B0604020202020204" pitchFamily="34" charset="0"/>
              <a:buChar char="►"/>
            </a:pPr>
            <a:r>
              <a:rPr lang="en-US" dirty="0"/>
              <a:t>The </a:t>
            </a:r>
            <a:r>
              <a:rPr lang="en-US" dirty="0">
                <a:solidFill>
                  <a:srgbClr val="C00000"/>
                </a:solidFill>
              </a:rPr>
              <a:t>vision</a:t>
            </a:r>
            <a:r>
              <a:rPr lang="en-US" dirty="0"/>
              <a:t> </a:t>
            </a:r>
            <a:r>
              <a:rPr lang="en-US" dirty="0" err="1"/>
              <a:t>summarises</a:t>
            </a:r>
            <a:r>
              <a:rPr lang="en-US" dirty="0"/>
              <a:t> the direction/aim of the organization</a:t>
            </a:r>
          </a:p>
          <a:p>
            <a:pPr>
              <a:buFont typeface="Arial" panose="020B0604020202020204" pitchFamily="34" charset="0"/>
              <a:buChar char="►"/>
            </a:pPr>
            <a:r>
              <a:rPr lang="en-US" dirty="0"/>
              <a:t>Goals or </a:t>
            </a:r>
            <a:r>
              <a:rPr lang="en-US" dirty="0">
                <a:solidFill>
                  <a:srgbClr val="C00000"/>
                </a:solidFill>
              </a:rPr>
              <a:t>objectives</a:t>
            </a:r>
            <a:r>
              <a:rPr lang="en-US" dirty="0"/>
              <a:t> are targets set so that the organization can achieve it’s mission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55450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Learning Objectives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►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By the end of this session you will be able to…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Analyse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External, Macro environment using PESTEL Framework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Explain Michael Porter’s theory of competitive advantage, referring to his “</a:t>
            </a:r>
            <a:r>
              <a:rPr lang="en-US" sz="20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five forces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 and “value chain” concepts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Identify, with examples, some of the approaches that can be used to achieve or maintain competitive advantage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 the importance of technology as a means of gaining or maintaining competitive advantage</a:t>
            </a:r>
          </a:p>
          <a:p>
            <a:pPr>
              <a:buFont typeface="Wingdings" panose="05000000000000000000" pitchFamily="2" charset="2"/>
              <a:buChar char="§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97679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283046-7C48-C4D1-BC89-A2E1DE9858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Macro Business Environment?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FA584-C77D-9C95-ADBA-5BBDCC89B5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4085" y="1580225"/>
            <a:ext cx="10891915" cy="4515775"/>
          </a:xfrm>
        </p:spPr>
        <p:txBody>
          <a:bodyPr/>
          <a:lstStyle/>
          <a:p>
            <a:r>
              <a:rPr lang="en-US" b="1" i="0" dirty="0">
                <a:solidFill>
                  <a:srgbClr val="5F6368"/>
                </a:solidFill>
                <a:effectLst/>
                <a:latin typeface="arial" panose="020B0604020202020204" pitchFamily="34" charset="0"/>
              </a:rPr>
              <a:t>Macro environment</a:t>
            </a:r>
            <a:r>
              <a:rPr lang="en-US" b="0" i="0" dirty="0">
                <a:solidFill>
                  <a:srgbClr val="4D5156"/>
                </a:solidFill>
                <a:effectLst/>
                <a:latin typeface="arial" panose="020B0604020202020204" pitchFamily="34" charset="0"/>
              </a:rPr>
              <a:t> refers to the major external and uncontrollable factors that influence the decision making of an organization.</a:t>
            </a:r>
          </a:p>
          <a:p>
            <a:endParaRPr lang="en-US" b="1" i="0" dirty="0">
              <a:solidFill>
                <a:srgbClr val="5F6368"/>
              </a:solidFill>
              <a:effectLst/>
              <a:latin typeface="arial" panose="020B0604020202020204" pitchFamily="34" charset="0"/>
            </a:endParaRPr>
          </a:p>
          <a:p>
            <a:r>
              <a:rPr lang="en-US" b="1" i="0" dirty="0">
                <a:solidFill>
                  <a:srgbClr val="5F6368"/>
                </a:solidFill>
                <a:effectLst/>
                <a:latin typeface="arial" panose="020B0604020202020204" pitchFamily="34" charset="0"/>
              </a:rPr>
              <a:t>PESTEL Analysis</a:t>
            </a:r>
            <a:r>
              <a:rPr lang="en-US" b="0" i="0" dirty="0">
                <a:solidFill>
                  <a:srgbClr val="4D5156"/>
                </a:solidFill>
                <a:effectLst/>
                <a:latin typeface="arial" panose="020B0604020202020204" pitchFamily="34" charset="0"/>
              </a:rPr>
              <a:t> is a powerful framework used to assess political, economic, social, technological, environmental, and legal factors.</a:t>
            </a:r>
          </a:p>
          <a:p>
            <a:endParaRPr lang="en-US" dirty="0">
              <a:solidFill>
                <a:srgbClr val="4D5156"/>
              </a:solidFill>
              <a:latin typeface="arial" panose="020B0604020202020204" pitchFamily="34" charset="0"/>
            </a:endParaRPr>
          </a:p>
          <a:p>
            <a:r>
              <a:rPr 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Class Activity…..  </a:t>
            </a:r>
          </a:p>
          <a:p>
            <a:r>
              <a:rPr lang="en-US" dirty="0">
                <a:solidFill>
                  <a:srgbClr val="4D5156"/>
                </a:solidFill>
                <a:latin typeface="arial" panose="020B0604020202020204" pitchFamily="34" charset="0"/>
              </a:rPr>
              <a:t>Identify a company and conduct a PESTEL analysis</a:t>
            </a:r>
          </a:p>
          <a:p>
            <a:r>
              <a:rPr lang="en-US" dirty="0">
                <a:solidFill>
                  <a:srgbClr val="4D5156"/>
                </a:solidFill>
                <a:latin typeface="arial" panose="020B0604020202020204" pitchFamily="34" charset="0"/>
              </a:rPr>
              <a:t>Evaluate how these macro environmental factors impact on the company</a:t>
            </a:r>
          </a:p>
          <a:p>
            <a:endParaRPr lang="en-US" dirty="0">
              <a:solidFill>
                <a:srgbClr val="4D5156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87852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Michael Porter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Michael Porter</a:t>
            </a:r>
          </a:p>
          <a:p>
            <a:pPr>
              <a:buFont typeface="Arial" panose="020B0604020202020204" pitchFamily="34" charset="0"/>
              <a:buChar char="►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Professor at Harvard Business School</a:t>
            </a:r>
          </a:p>
          <a:p>
            <a:pPr>
              <a:buFont typeface="Arial" panose="020B0604020202020204" pitchFamily="34" charset="0"/>
              <a:buChar char="►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Originator of competitive advantage concepts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Starting with </a:t>
            </a:r>
            <a:r>
              <a:rPr lang="en-US" sz="2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Competitive Strategy 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1980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Then </a:t>
            </a:r>
            <a:r>
              <a:rPr lang="en-US" sz="2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Competitive Advantage 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1985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Many more books, articles, etc. since then e.g. </a:t>
            </a:r>
            <a:r>
              <a:rPr lang="en-US" sz="2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Competitive Advantage of Nations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 1998</a:t>
            </a:r>
          </a:p>
          <a:p>
            <a:pPr lvl="1">
              <a:buFont typeface="Arial" panose="020B0604020202020204" pitchFamily="34" charset="0"/>
              <a:buChar char="□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89B0BB0-75B1-4DB8-87B8-1BCACEE4E6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42407" y="1709962"/>
            <a:ext cx="1664900" cy="2481342"/>
          </a:xfrm>
          <a:prstGeom prst="rect">
            <a:avLst/>
          </a:prstGeom>
        </p:spPr>
      </p:pic>
      <p:pic>
        <p:nvPicPr>
          <p:cNvPr id="7" name="Picture 3">
            <a:extLst>
              <a:ext uri="{FF2B5EF4-FFF2-40B4-BE49-F238E27FC236}">
                <a16:creationId xmlns:a16="http://schemas.microsoft.com/office/drawing/2014/main" id="{F457DE76-105D-43CB-B397-8F4392ECC8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7920" y="4675888"/>
            <a:ext cx="1272027" cy="1816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4">
            <a:extLst>
              <a:ext uri="{FF2B5EF4-FFF2-40B4-BE49-F238E27FC236}">
                <a16:creationId xmlns:a16="http://schemas.microsoft.com/office/drawing/2014/main" id="{09A69E84-9392-4CBF-B62B-EE144A2EA4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8290" y="4605245"/>
            <a:ext cx="1332196" cy="18876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ED34ED5-6E2F-486B-B2EB-D0107E62A84E}"/>
              </a:ext>
            </a:extLst>
          </p:cNvPr>
          <p:cNvSpPr txBox="1"/>
          <p:nvPr/>
        </p:nvSpPr>
        <p:spPr>
          <a:xfrm>
            <a:off x="2450188" y="6545262"/>
            <a:ext cx="1674813" cy="3079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14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 on </a:t>
            </a:r>
            <a:r>
              <a:rPr lang="en-GB" sz="1400" b="1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industry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164F769-B711-4CC6-ADA8-9929BF624921}"/>
              </a:ext>
            </a:extLst>
          </p:cNvPr>
          <p:cNvSpPr txBox="1"/>
          <p:nvPr/>
        </p:nvSpPr>
        <p:spPr>
          <a:xfrm>
            <a:off x="4967287" y="6527997"/>
            <a:ext cx="2054225" cy="3079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14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 on the </a:t>
            </a:r>
            <a:r>
              <a:rPr lang="en-GB" sz="1400" b="1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company</a:t>
            </a:r>
          </a:p>
        </p:txBody>
      </p:sp>
      <p:pic>
        <p:nvPicPr>
          <p:cNvPr id="15" name="Picture 2">
            <a:extLst>
              <a:ext uri="{FF2B5EF4-FFF2-40B4-BE49-F238E27FC236}">
                <a16:creationId xmlns:a16="http://schemas.microsoft.com/office/drawing/2014/main" id="{3872F0B9-1BE6-4FDF-B0FF-E42A925A9D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8829" y="4640566"/>
            <a:ext cx="1332195" cy="18876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C6C4AEB4-1BE5-4CCD-80C1-70C6A802E308}"/>
              </a:ext>
            </a:extLst>
          </p:cNvPr>
          <p:cNvSpPr txBox="1"/>
          <p:nvPr/>
        </p:nvSpPr>
        <p:spPr>
          <a:xfrm>
            <a:off x="7264350" y="6528195"/>
            <a:ext cx="298234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GB" sz="14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 on </a:t>
            </a:r>
            <a:r>
              <a:rPr lang="en-GB" sz="1400" b="1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countries</a:t>
            </a:r>
            <a:r>
              <a:rPr lang="en-GB" sz="14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(economies)</a:t>
            </a:r>
            <a:endParaRPr lang="en-GB" sz="1400" b="1" dirty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66225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Competitive Forces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2800" y="1676400"/>
            <a:ext cx="3716670" cy="4419600"/>
          </a:xfrm>
        </p:spPr>
        <p:txBody>
          <a:bodyPr/>
          <a:lstStyle/>
          <a:p>
            <a:pPr marL="0" indent="0"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Porter’s Five Forces</a:t>
            </a:r>
          </a:p>
          <a:p>
            <a:pPr>
              <a:buFont typeface="Arial" panose="020B0604020202020204" pitchFamily="34" charset="0"/>
              <a:buChar char="►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Porter’s “</a:t>
            </a:r>
            <a:r>
              <a:rPr lang="en-US" sz="24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five forces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” explain how competition works within an industry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4B7430C-F651-4D94-9CB4-8CF38AA2BCAA}"/>
              </a:ext>
            </a:extLst>
          </p:cNvPr>
          <p:cNvSpPr txBox="1"/>
          <p:nvPr/>
        </p:nvSpPr>
        <p:spPr>
          <a:xfrm>
            <a:off x="510509" y="6489493"/>
            <a:ext cx="523893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b="1" dirty="0"/>
              <a:t>Source: </a:t>
            </a:r>
            <a:r>
              <a:rPr lang="en-US" sz="1200" dirty="0"/>
              <a:t>https://commons.wikimedia.org/wiki/File:Porters_five_forces.PNG</a:t>
            </a:r>
            <a:endParaRPr lang="en-GB" sz="1200"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9F2017E4-2669-C462-9322-F5A1C05A067C}"/>
              </a:ext>
            </a:extLst>
          </p:cNvPr>
          <p:cNvGrpSpPr/>
          <p:nvPr/>
        </p:nvGrpSpPr>
        <p:grpSpPr>
          <a:xfrm>
            <a:off x="4332726" y="1371600"/>
            <a:ext cx="7774210" cy="5187802"/>
            <a:chOff x="4417790" y="1371600"/>
            <a:chExt cx="7774210" cy="5187802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DB89193E-C570-F5BB-112B-8FB1058496D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417790" y="1371600"/>
              <a:ext cx="7774210" cy="5187802"/>
            </a:xfrm>
            <a:prstGeom prst="rect">
              <a:avLst/>
            </a:prstGeom>
          </p:spPr>
        </p:pic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720B13B5-27A7-01FB-ACE1-5C34F74B0881}"/>
                </a:ext>
              </a:extLst>
            </p:cNvPr>
            <p:cNvSpPr/>
            <p:nvPr/>
          </p:nvSpPr>
          <p:spPr bwMode="auto">
            <a:xfrm>
              <a:off x="10611293" y="1488558"/>
              <a:ext cx="1424763" cy="542261"/>
            </a:xfrm>
            <a:prstGeom prst="rect">
              <a:avLst/>
            </a:prstGeom>
            <a:solidFill>
              <a:schemeClr val="bg1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2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5427648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Competitive Strategy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►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Three main approaches…</a:t>
            </a:r>
          </a:p>
          <a:p>
            <a:pPr>
              <a:buFont typeface="Arial" panose="020B0604020202020204" pitchFamily="34" charset="0"/>
              <a:buChar char="►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Cost reduction</a:t>
            </a:r>
            <a:r>
              <a:rPr lang="en-US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– based on reducing costs, usually to below those of competitors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 customers through lower prices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Often focuses on </a:t>
            </a:r>
            <a:r>
              <a:rPr lang="en-US" sz="2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supply chain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Usually relies on automation and process improvement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►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Example: new supermarkets e.g. Aldi, Lidl</a:t>
            </a:r>
          </a:p>
        </p:txBody>
      </p:sp>
    </p:spTree>
    <p:extLst>
      <p:ext uri="{BB962C8B-B14F-4D97-AF65-F5344CB8AC3E}">
        <p14:creationId xmlns:p14="http://schemas.microsoft.com/office/powerpoint/2010/main" val="18123420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EA99BB75-0BB4-441E-A654-1D4305AF3C1B}"/>
              </a:ext>
            </a:extLst>
          </p:cNvPr>
          <p:cNvSpPr/>
          <p:nvPr/>
        </p:nvSpPr>
        <p:spPr bwMode="auto">
          <a:xfrm>
            <a:off x="571260" y="1567132"/>
            <a:ext cx="10945004" cy="3180272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2BA884-702E-4430-953B-71CDCB470B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Activity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1F2B58-8622-4305-9E27-25BDFF9108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Activity</a:t>
            </a:r>
          </a:p>
          <a:p>
            <a:r>
              <a:rPr lang="en-US" dirty="0"/>
              <a:t>Come up with </a:t>
            </a:r>
            <a:r>
              <a:rPr lang="en-US" b="1" dirty="0"/>
              <a:t>two</a:t>
            </a:r>
            <a:r>
              <a:rPr lang="en-US" dirty="0"/>
              <a:t> examples of a </a:t>
            </a:r>
            <a:r>
              <a:rPr lang="en-US" b="1" dirty="0"/>
              <a:t>cost reduction </a:t>
            </a:r>
            <a:r>
              <a:rPr lang="en-US" dirty="0"/>
              <a:t>approach that might be made used for: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Supermarket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Car manufacturer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Airline</a:t>
            </a:r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83140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Competitive Strategy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Differentiation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– creating unique products &amp; services</a:t>
            </a:r>
          </a:p>
          <a:p>
            <a:pPr lvl="1"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Relies on R&amp;D and ability to innovate</a:t>
            </a:r>
          </a:p>
          <a:p>
            <a:pPr lvl="1"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Often need to educate customer about what is special about products/services</a:t>
            </a:r>
          </a:p>
          <a:p>
            <a:pPr lvl="1"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□"/>
            </a:pPr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lvl="1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Example: car manufactures e.g. Rolls Royce</a:t>
            </a:r>
            <a:endPara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16839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EA99BB75-0BB4-441E-A654-1D4305AF3C1B}"/>
              </a:ext>
            </a:extLst>
          </p:cNvPr>
          <p:cNvSpPr/>
          <p:nvPr/>
        </p:nvSpPr>
        <p:spPr bwMode="auto">
          <a:xfrm>
            <a:off x="571260" y="1567132"/>
            <a:ext cx="10945004" cy="3180272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2BA884-702E-4430-953B-71CDCB470B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Activity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1F2B58-8622-4305-9E27-25BDFF9108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Activity</a:t>
            </a:r>
          </a:p>
          <a:p>
            <a:r>
              <a:rPr lang="en-US" dirty="0"/>
              <a:t>Come up with </a:t>
            </a:r>
            <a:r>
              <a:rPr lang="en-US" b="1" dirty="0"/>
              <a:t>two</a:t>
            </a:r>
            <a:r>
              <a:rPr lang="en-US" dirty="0"/>
              <a:t> examples of a </a:t>
            </a:r>
            <a:r>
              <a:rPr lang="en-US" b="1" dirty="0"/>
              <a:t>differentiation </a:t>
            </a:r>
            <a:r>
              <a:rPr lang="en-US" dirty="0"/>
              <a:t>approach that might be used for: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Supermarket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University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Clothing manufacturer</a:t>
            </a:r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32168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Competitive Strategy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specialising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in a niche market</a:t>
            </a:r>
          </a:p>
          <a:p>
            <a:pPr lvl="1"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Usually relies on creating brand loyalty…</a:t>
            </a:r>
          </a:p>
          <a:p>
            <a:pPr lvl="1"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Making market unattractive to competitors</a:t>
            </a:r>
          </a:p>
          <a:p>
            <a:pPr lvl="1"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□"/>
            </a:pPr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lvl="1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Example: specialist insurers e.g. Endsleigh</a:t>
            </a:r>
          </a:p>
        </p:txBody>
      </p:sp>
    </p:spTree>
    <p:extLst>
      <p:ext uri="{BB962C8B-B14F-4D97-AF65-F5344CB8AC3E}">
        <p14:creationId xmlns:p14="http://schemas.microsoft.com/office/powerpoint/2010/main" val="23956268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EA99BB75-0BB4-441E-A654-1D4305AF3C1B}"/>
              </a:ext>
            </a:extLst>
          </p:cNvPr>
          <p:cNvSpPr/>
          <p:nvPr/>
        </p:nvSpPr>
        <p:spPr bwMode="auto">
          <a:xfrm>
            <a:off x="571260" y="1567132"/>
            <a:ext cx="10945004" cy="3180272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2BA884-702E-4430-953B-71CDCB470B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Activity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1F2B58-8622-4305-9E27-25BDFF9108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Activity</a:t>
            </a:r>
          </a:p>
          <a:p>
            <a:r>
              <a:rPr lang="en-US" dirty="0"/>
              <a:t>Come up with </a:t>
            </a:r>
            <a:r>
              <a:rPr lang="en-US" b="1" dirty="0"/>
              <a:t>two</a:t>
            </a:r>
            <a:r>
              <a:rPr lang="en-US" dirty="0"/>
              <a:t> examples of a </a:t>
            </a:r>
            <a:r>
              <a:rPr lang="en-US" b="1" dirty="0"/>
              <a:t>focus </a:t>
            </a:r>
            <a:r>
              <a:rPr lang="en-US" dirty="0"/>
              <a:t>approach that might be made used for: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Book publisher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Holiday company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Restaurant</a:t>
            </a:r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80672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Scope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Industry vs Market</a:t>
            </a:r>
          </a:p>
          <a:p>
            <a:pPr marL="457200" lvl="1" indent="-457200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Porter’s three approaches can have a broad scope (industry wide) or a narrow scope (a small range of specific products or services)</a:t>
            </a:r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409BF71E-B618-42EA-9D4D-0388F079AB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5570" y="3099727"/>
            <a:ext cx="4166559" cy="32349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834B25C-3BED-4AF0-B831-DC997AAB9A15}"/>
              </a:ext>
            </a:extLst>
          </p:cNvPr>
          <p:cNvSpPr txBox="1"/>
          <p:nvPr/>
        </p:nvSpPr>
        <p:spPr>
          <a:xfrm>
            <a:off x="226983" y="6492875"/>
            <a:ext cx="7392024" cy="27699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1200" b="1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</a:t>
            </a:r>
            <a:r>
              <a:rPr lang="en-GB" sz="12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200" dirty="0" err="1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VitalSix</a:t>
            </a:r>
            <a:r>
              <a:rPr lang="en-GB" sz="12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Ltd. See: http://vitalsix.co.uk/wp-content/uploads/2011/12/Porter-Generic-Strategies1.png</a:t>
            </a:r>
          </a:p>
        </p:txBody>
      </p:sp>
    </p:spTree>
    <p:extLst>
      <p:ext uri="{BB962C8B-B14F-4D97-AF65-F5344CB8AC3E}">
        <p14:creationId xmlns:p14="http://schemas.microsoft.com/office/powerpoint/2010/main" val="34429541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Porter &amp; Technology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28600" lvl="1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Porter’s work suggests many ways in which technology can be applied to achieve or sustain competitive advantage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0004C1D-1816-4C00-A8C7-C4BE8A622490}"/>
              </a:ext>
            </a:extLst>
          </p:cNvPr>
          <p:cNvSpPr txBox="1"/>
          <p:nvPr/>
        </p:nvSpPr>
        <p:spPr>
          <a:xfrm>
            <a:off x="265682" y="6492875"/>
            <a:ext cx="3316742" cy="27699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1200" b="1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</a:t>
            </a:r>
            <a:r>
              <a:rPr lang="en-GB" sz="12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Bocij, Greasley &amp; Hickey, 2008, p. 55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AA1055F7-3056-4870-AC58-7AFE7C7FABD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88165177"/>
              </p:ext>
            </p:extLst>
          </p:nvPr>
        </p:nvGraphicFramePr>
        <p:xfrm>
          <a:off x="2804754" y="2367368"/>
          <a:ext cx="6192597" cy="427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122718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1. Leverage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28600" lvl="1">
              <a:lnSpc>
                <a:spcPct val="100000"/>
              </a:lnSpc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Leverage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 about </a:t>
            </a:r>
            <a:r>
              <a:rPr 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maximising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the use of existing company resources </a:t>
            </a:r>
          </a:p>
          <a:p>
            <a:pPr marL="1123950" lvl="5" indent="-457200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Companies usually have exclusive ownership of information e.g. about customers</a:t>
            </a:r>
          </a:p>
          <a:p>
            <a:pPr marL="228600" lvl="1">
              <a:lnSpc>
                <a:spcPct val="100000"/>
              </a:lnSpc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lvl="1">
              <a:lnSpc>
                <a:spcPct val="100000"/>
              </a:lnSpc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Using a company’s unique information or expertise to create new products or enhance existing ones is called </a:t>
            </a:r>
            <a:r>
              <a:rPr lang="en-US" sz="20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information leadership</a:t>
            </a:r>
          </a:p>
          <a:p>
            <a:pPr marL="228600" lvl="1">
              <a:lnSpc>
                <a:spcPct val="100000"/>
              </a:lnSpc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1" indent="0">
              <a:lnSpc>
                <a:spcPct val="100000"/>
              </a:lnSpc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Tesco, Sainsburys &amp; other reward card schemes</a:t>
            </a:r>
          </a:p>
          <a:p>
            <a:pPr marL="228600" lvl="1">
              <a:lnSpc>
                <a:spcPct val="100000"/>
              </a:lnSpc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lvl="1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08192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EA99BB75-0BB4-441E-A654-1D4305AF3C1B}"/>
              </a:ext>
            </a:extLst>
          </p:cNvPr>
          <p:cNvSpPr/>
          <p:nvPr/>
        </p:nvSpPr>
        <p:spPr bwMode="auto">
          <a:xfrm>
            <a:off x="571260" y="1567132"/>
            <a:ext cx="10945004" cy="3180272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2BA884-702E-4430-953B-71CDCB470B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Activity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1F2B58-8622-4305-9E27-25BDFF9108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Activity</a:t>
            </a:r>
          </a:p>
          <a:p>
            <a:r>
              <a:rPr lang="en-US" dirty="0"/>
              <a:t>How could a bank use </a:t>
            </a:r>
            <a:r>
              <a:rPr lang="en-US" b="1" dirty="0"/>
              <a:t>information leadership </a:t>
            </a:r>
            <a:r>
              <a:rPr lang="en-US" dirty="0"/>
              <a:t>as part of a </a:t>
            </a:r>
            <a:r>
              <a:rPr lang="en-US" i="1" dirty="0"/>
              <a:t>leverage</a:t>
            </a:r>
            <a:r>
              <a:rPr lang="en-US" dirty="0"/>
              <a:t> strategy?</a:t>
            </a:r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29606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2. Improve Operational Efficiency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28600" lvl="1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Embodies a cost reduction (or cost leadership) strategy but not always</a:t>
            </a:r>
          </a:p>
          <a:p>
            <a:pPr lvl="1"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Often involves </a:t>
            </a:r>
            <a:r>
              <a:rPr lang="en-US" sz="20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analysing</a:t>
            </a:r>
            <a:r>
              <a:rPr lang="en-US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processes in order to improve them. Links with areas such as </a:t>
            </a:r>
            <a:r>
              <a:rPr lang="en-US" sz="20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process improvement</a:t>
            </a:r>
            <a:r>
              <a:rPr lang="en-US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(BPI), continuous improvement (Kaizen), Six Sigma, etc.</a:t>
            </a:r>
          </a:p>
          <a:p>
            <a:pPr lvl="1"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technology, systems analysis involves investigating a system with a view to improving it, often through </a:t>
            </a:r>
            <a:r>
              <a:rPr lang="en-US" sz="20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process automation </a:t>
            </a:r>
            <a:r>
              <a:rPr lang="en-US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(BPA)</a:t>
            </a:r>
          </a:p>
          <a:p>
            <a:pPr marL="228600" lvl="1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1" indent="0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Examples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(next slide)</a:t>
            </a:r>
          </a:p>
        </p:txBody>
      </p:sp>
    </p:spTree>
    <p:extLst>
      <p:ext uri="{BB962C8B-B14F-4D97-AF65-F5344CB8AC3E}">
        <p14:creationId xmlns:p14="http://schemas.microsoft.com/office/powerpoint/2010/main" val="371781076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EA99BB75-0BB4-441E-A654-1D4305AF3C1B}"/>
              </a:ext>
            </a:extLst>
          </p:cNvPr>
          <p:cNvSpPr/>
          <p:nvPr/>
        </p:nvSpPr>
        <p:spPr bwMode="auto">
          <a:xfrm>
            <a:off x="571260" y="1567132"/>
            <a:ext cx="10945004" cy="3180272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2BA884-702E-4430-953B-71CDCB470B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Activity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1F2B58-8622-4305-9E27-25BDFF9108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Activity</a:t>
            </a:r>
          </a:p>
          <a:p>
            <a:r>
              <a:rPr lang="en-US" dirty="0"/>
              <a:t>How did Toyota use </a:t>
            </a:r>
            <a:r>
              <a:rPr lang="en-US" i="1" dirty="0"/>
              <a:t>just in time </a:t>
            </a:r>
            <a:r>
              <a:rPr lang="en-US" dirty="0"/>
              <a:t>manufacturing to gain </a:t>
            </a:r>
            <a:r>
              <a:rPr lang="en-US" b="1" dirty="0"/>
              <a:t>cost leadership</a:t>
            </a:r>
            <a:r>
              <a:rPr lang="en-US" dirty="0"/>
              <a:t>?</a:t>
            </a:r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648218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2. Improve Operational Efficiency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1" indent="0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Example: 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Procter &amp; Gamble outsourced some of their R&amp;D activities resulting in a 60% increase in “innovation productivity” that led to more than $10 billion in revenue from 400 new products.</a:t>
            </a:r>
          </a:p>
          <a:p>
            <a:pPr marL="0" lvl="1" indent="0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1" indent="0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Unilever integrated multiple ERPs into a single system to be used across Europe. They outsourced this project to another company and ultimately saved €700m per year.</a:t>
            </a:r>
          </a:p>
          <a:p>
            <a:pPr marL="0" lvl="1" indent="0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1" indent="0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London NHS Trust saved £1m in 2011 by introducing an appointment text reminder service – a missed appt. costs around £150</a:t>
            </a:r>
          </a:p>
        </p:txBody>
      </p:sp>
      <p:sp>
        <p:nvSpPr>
          <p:cNvPr id="5" name="TextBox 1">
            <a:extLst>
              <a:ext uri="{FF2B5EF4-FFF2-40B4-BE49-F238E27FC236}">
                <a16:creationId xmlns:a16="http://schemas.microsoft.com/office/drawing/2014/main" id="{74DC7D0B-30A5-415E-BA6C-4AE9A6B75C3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6360" y="6262042"/>
            <a:ext cx="573702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ヒラギノ角ゴ Pro W3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ヒラギノ角ゴ Pro W3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ヒラギノ角ゴ Pro W3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ヒラギノ角ゴ Pro W3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ヒラギノ角ゴ Pro W3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ヒラギノ角ゴ Pro W3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ヒラギノ角ゴ Pro W3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ヒラギノ角ゴ Pro W3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ヒラギノ角ゴ Pro W3" charset="-128"/>
              </a:defRPr>
            </a:lvl9pPr>
          </a:lstStyle>
          <a:p>
            <a:r>
              <a:rPr lang="en-GB" alt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Sources: </a:t>
            </a:r>
            <a:r>
              <a:rPr lang="en-GB" altLang="en-US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http://www.blog.infinit-o.com/outsourcing-success-stories-time/</a:t>
            </a:r>
            <a:endParaRPr lang="en-GB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https://www.linkedin.com/pulse/5-successful-stories-outsourcing-anna-muzychko/</a:t>
            </a:r>
            <a:r>
              <a:rPr lang="en-GB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0953520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3. Increase Switching Costs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228600" lvl="1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Making it more expensive/difficult for customers (or suppliers) to use alternative products, services or systems is described in terms of </a:t>
            </a:r>
            <a:r>
              <a:rPr lang="en-US" sz="20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switching costs</a:t>
            </a:r>
          </a:p>
          <a:p>
            <a:pPr lvl="1"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Easily achieved in lots of ways e.g. using proprietary data formats, to make conversion costly or proprietary hardware/software</a:t>
            </a:r>
          </a:p>
          <a:p>
            <a:pPr marL="228600" lvl="1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1" indent="0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Example: 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Inkjet and laser printer consumables; cost of switching can involve buying a new printer</a:t>
            </a:r>
          </a:p>
          <a:p>
            <a:pPr marL="228600" lvl="1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1" indent="0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Windows vs Apple vs Linux (or Android vs </a:t>
            </a:r>
            <a:r>
              <a:rPr 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IoS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); cost of switching involves buying new applications, converting data, training, etc.</a:t>
            </a:r>
          </a:p>
          <a:p>
            <a:pPr marL="228600" lvl="1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874167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EA99BB75-0BB4-441E-A654-1D4305AF3C1B}"/>
              </a:ext>
            </a:extLst>
          </p:cNvPr>
          <p:cNvSpPr/>
          <p:nvPr/>
        </p:nvSpPr>
        <p:spPr bwMode="auto">
          <a:xfrm>
            <a:off x="571260" y="1567132"/>
            <a:ext cx="10945004" cy="3462068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2BA884-702E-4430-953B-71CDCB470B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Activity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1F2B58-8622-4305-9E27-25BDFF9108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Activity</a:t>
            </a:r>
          </a:p>
          <a:p>
            <a:r>
              <a:rPr lang="en-US" dirty="0"/>
              <a:t>How do the following use </a:t>
            </a:r>
            <a:r>
              <a:rPr lang="en-US" b="1" dirty="0"/>
              <a:t>switching costs </a:t>
            </a:r>
            <a:r>
              <a:rPr lang="en-US" dirty="0"/>
              <a:t>to </a:t>
            </a:r>
            <a:r>
              <a:rPr lang="en-US" b="1" dirty="0"/>
              <a:t>lock in </a:t>
            </a:r>
            <a:r>
              <a:rPr lang="en-US" dirty="0"/>
              <a:t>customers?</a:t>
            </a:r>
          </a:p>
          <a:p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Social networks like Facebook or LinkedIn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Broadband suppliers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Employers</a:t>
            </a:r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844552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4. Lock In Customers/Suppliers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28600" lvl="1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Locking in 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customers or suppliers is similar to increasing switching costs</a:t>
            </a:r>
          </a:p>
          <a:p>
            <a:pPr marL="800100" lvl="2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altLang="en-US" dirty="0">
                <a:solidFill>
                  <a:schemeClr val="tx1"/>
                </a:solidFill>
              </a:rPr>
              <a:t>Many ways to create lock-in e.g. contracts, loyalty schemes, joint ventures or establishing standards</a:t>
            </a:r>
          </a:p>
          <a:p>
            <a:pPr marL="228600" lvl="1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1" indent="0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Mobile phone contracts have huge cancellation costs</a:t>
            </a:r>
          </a:p>
          <a:p>
            <a:pPr marL="0" lvl="1" indent="0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1" indent="0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Reward schemes where points/gifts are accumulated by staying with same company</a:t>
            </a:r>
          </a:p>
        </p:txBody>
      </p:sp>
    </p:spTree>
    <p:extLst>
      <p:ext uri="{BB962C8B-B14F-4D97-AF65-F5344CB8AC3E}">
        <p14:creationId xmlns:p14="http://schemas.microsoft.com/office/powerpoint/2010/main" val="247706297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5. Promote Business Innovation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28600" lvl="1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 be achieved through many different ways e.g. creating new products, finding new ways of working, making use of new technology, etc.</a:t>
            </a:r>
          </a:p>
          <a:p>
            <a:pPr marL="800100" lvl="2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altLang="en-US" dirty="0">
                <a:solidFill>
                  <a:schemeClr val="tx1"/>
                </a:solidFill>
              </a:rPr>
              <a:t>Classic example is Proctor &amp; Gamble - introduced disposable nappy (Pampers) in response to perceived need of mothers</a:t>
            </a:r>
          </a:p>
          <a:p>
            <a:pPr marL="228600" lvl="1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1" indent="0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Apple (in general). Specific example is iTunes store – model now copied widely</a:t>
            </a:r>
          </a:p>
          <a:p>
            <a:pPr marL="0" lvl="1" indent="0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1" indent="0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New/emerging business models, such as Freemium, Gig Economy (Uber, Lyft, Fiverr, Air </a:t>
            </a:r>
            <a:r>
              <a:rPr 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BnB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etc.)</a:t>
            </a:r>
          </a:p>
        </p:txBody>
      </p:sp>
    </p:spTree>
    <p:extLst>
      <p:ext uri="{BB962C8B-B14F-4D97-AF65-F5344CB8AC3E}">
        <p14:creationId xmlns:p14="http://schemas.microsoft.com/office/powerpoint/2010/main" val="272218212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EA99BB75-0BB4-441E-A654-1D4305AF3C1B}"/>
              </a:ext>
            </a:extLst>
          </p:cNvPr>
          <p:cNvSpPr/>
          <p:nvPr/>
        </p:nvSpPr>
        <p:spPr bwMode="auto">
          <a:xfrm>
            <a:off x="571260" y="1567132"/>
            <a:ext cx="10945004" cy="3462068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2BA884-702E-4430-953B-71CDCB470B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Activity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1F2B58-8622-4305-9E27-25BDFF9108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Activity</a:t>
            </a:r>
          </a:p>
          <a:p>
            <a:r>
              <a:rPr lang="en-US" dirty="0"/>
              <a:t>What </a:t>
            </a:r>
            <a:r>
              <a:rPr lang="en-US" b="1" dirty="0"/>
              <a:t>innovations</a:t>
            </a:r>
            <a:r>
              <a:rPr lang="en-US" dirty="0"/>
              <a:t> can you associate with the following?</a:t>
            </a:r>
          </a:p>
          <a:p>
            <a:endParaRPr lang="en-US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Google and Apple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eBay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Dyson</a:t>
            </a:r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480747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6. Entry Barriers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28600" lvl="1">
              <a:spcBef>
                <a:spcPts val="0"/>
              </a:spcBef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Involves preventing rivals from entering market or industry</a:t>
            </a:r>
          </a:p>
          <a:p>
            <a:pPr marL="800100" lvl="2">
              <a:lnSpc>
                <a:spcPct val="100000"/>
              </a:lnSpc>
              <a:spcBef>
                <a:spcPts val="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altLang="en-US" dirty="0">
                <a:solidFill>
                  <a:schemeClr val="tx1"/>
                </a:solidFill>
              </a:rPr>
              <a:t>Can be achieved in many ways e.g. exclusive contracts, introducing proprietary technology, controlling the marketplace, patents, etc.</a:t>
            </a:r>
          </a:p>
          <a:p>
            <a:pPr marL="800100" lvl="2">
              <a:lnSpc>
                <a:spcPct val="100000"/>
              </a:lnSpc>
              <a:spcBef>
                <a:spcPts val="0"/>
              </a:spcBef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altLang="en-US" dirty="0">
                <a:solidFill>
                  <a:schemeClr val="tx1"/>
                </a:solidFill>
              </a:rPr>
              <a:t>Classic example: American Airlines, shows that airlines need huge investment in systems to allow ticketing, reservations, etc.</a:t>
            </a:r>
          </a:p>
          <a:p>
            <a:pPr marL="228600" lvl="1">
              <a:spcBef>
                <a:spcPts val="0"/>
              </a:spcBef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1" indent="0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Microprocessor manufacturers like AMD need to match Intel’s spend on R&amp;D, promotion, etc.</a:t>
            </a:r>
          </a:p>
          <a:p>
            <a:pPr marL="228600" lvl="1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437851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Summary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28600" lvl="1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strive to gain and maintain </a:t>
            </a:r>
            <a:r>
              <a:rPr lang="en-US" sz="20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competitive advantage</a:t>
            </a:r>
          </a:p>
          <a:p>
            <a:pPr lvl="1"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Porter’s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Five Forces 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 a framework for </a:t>
            </a:r>
            <a:r>
              <a:rPr 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analysing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competition</a:t>
            </a:r>
          </a:p>
          <a:p>
            <a:pPr lvl="1"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Technology can be used to enact a range of competitive strategies</a:t>
            </a:r>
          </a:p>
          <a:p>
            <a:pPr lvl="1">
              <a:buClr>
                <a:schemeClr val="tx1">
                  <a:lumMod val="95000"/>
                  <a:lumOff val="5000"/>
                </a:schemeClr>
              </a:buClr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Related tools, like Porter’s </a:t>
            </a:r>
            <a:r>
              <a:rPr lang="en-US" sz="20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Four Corners Model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allow us to focus on specific aspects of competitive advantage</a:t>
            </a:r>
          </a:p>
          <a:p>
            <a:pPr marL="228600" lvl="1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932325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Next Time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►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We will be looking at: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Michael Porter’s theory of the </a:t>
            </a:r>
            <a:r>
              <a:rPr lang="en-US" sz="20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value chain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linking it to the concept of “five forces”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organizations carry out primary and secondary activities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value chain activities can be enhanced using technology</a:t>
            </a:r>
          </a:p>
          <a:p>
            <a:pPr lvl="1">
              <a:buFont typeface="Arial" panose="020B0604020202020204" pitchFamily="34" charset="0"/>
              <a:buChar char="□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356924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Reading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Aft>
                <a:spcPts val="0"/>
              </a:spcAft>
            </a:pPr>
            <a:r>
              <a:rPr lang="en-US" dirty="0"/>
              <a:t>Lynch </a:t>
            </a:r>
            <a:r>
              <a:rPr lang="en-GB" dirty="0"/>
              <a:t>(</a:t>
            </a:r>
            <a:r>
              <a:rPr lang="en-US" i="1" dirty="0">
                <a:effectLst/>
                <a:ea typeface="Calibri" panose="020F0502020204030204" pitchFamily="34" charset="0"/>
              </a:rPr>
              <a:t>Strategic Management</a:t>
            </a:r>
            <a:r>
              <a:rPr lang="en-US" dirty="0">
                <a:effectLst/>
                <a:ea typeface="Calibri" panose="020F0502020204030204" pitchFamily="34" charset="0"/>
              </a:rPr>
              <a:t>)</a:t>
            </a:r>
            <a:endParaRPr lang="en-GB" dirty="0"/>
          </a:p>
          <a:p>
            <a:pPr lvl="1"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US" sz="2000" dirty="0"/>
              <a:t>Chapter 3 discusses the “five forces” model; Chapters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4, 5 &amp; 17 discuss competitive advantage generally</a:t>
            </a:r>
          </a:p>
          <a:p>
            <a:pPr>
              <a:spcAft>
                <a:spcPts val="0"/>
              </a:spcAft>
            </a:pPr>
            <a:endParaRPr lang="en-GB" dirty="0"/>
          </a:p>
          <a:p>
            <a:pPr>
              <a:spcAft>
                <a:spcPts val="0"/>
              </a:spcAft>
            </a:pPr>
            <a:r>
              <a:rPr lang="en-GB" dirty="0"/>
              <a:t>Barney &amp; </a:t>
            </a:r>
            <a:r>
              <a:rPr lang="en-GB" dirty="0" err="1"/>
              <a:t>Hesterly</a:t>
            </a:r>
            <a:r>
              <a:rPr lang="en-GB" dirty="0"/>
              <a:t> (</a:t>
            </a:r>
            <a:r>
              <a:rPr lang="en-US" i="1" dirty="0">
                <a:effectLst/>
                <a:ea typeface="Calibri" panose="020F0502020204030204" pitchFamily="34" charset="0"/>
              </a:rPr>
              <a:t>Strategic Management &amp; Competitive Advantage</a:t>
            </a:r>
            <a:r>
              <a:rPr lang="en-US" dirty="0">
                <a:effectLst/>
                <a:ea typeface="Calibri" panose="020F0502020204030204" pitchFamily="34" charset="0"/>
              </a:rPr>
              <a:t>)</a:t>
            </a:r>
            <a:endParaRPr lang="en-GB" dirty="0"/>
          </a:p>
          <a:p>
            <a:pPr lvl="1"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US" sz="2000" dirty="0"/>
              <a:t>Chapter 1</a:t>
            </a:r>
          </a:p>
          <a:p>
            <a:pPr>
              <a:spcAft>
                <a:spcPts val="0"/>
              </a:spcAft>
            </a:pPr>
            <a:endParaRPr lang="en-GB" dirty="0"/>
          </a:p>
          <a:p>
            <a:pPr>
              <a:spcAft>
                <a:spcPts val="0"/>
              </a:spcAft>
            </a:pPr>
            <a:r>
              <a:rPr lang="en-GB" dirty="0"/>
              <a:t>Johnson, et al (</a:t>
            </a:r>
            <a:r>
              <a:rPr lang="en-US" i="1" dirty="0">
                <a:effectLst/>
                <a:ea typeface="Calibri" panose="020F0502020204030204" pitchFamily="34" charset="0"/>
              </a:rPr>
              <a:t>Exploring Strategy: Text and Cases</a:t>
            </a:r>
            <a:r>
              <a:rPr lang="en-US" dirty="0">
                <a:effectLst/>
                <a:ea typeface="Calibri" panose="020F0502020204030204" pitchFamily="34" charset="0"/>
              </a:rPr>
              <a:t>)</a:t>
            </a:r>
            <a:endParaRPr lang="en-GB" dirty="0"/>
          </a:p>
          <a:p>
            <a:pPr lvl="1"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US" sz="2000" dirty="0"/>
              <a:t>Chapters 2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&amp; 3</a:t>
            </a:r>
          </a:p>
        </p:txBody>
      </p:sp>
    </p:spTree>
    <p:extLst>
      <p:ext uri="{BB962C8B-B14F-4D97-AF65-F5344CB8AC3E}">
        <p14:creationId xmlns:p14="http://schemas.microsoft.com/office/powerpoint/2010/main" val="187512079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Reading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Bocij, P., Greasley, A. &amp; Hickey, S. (2019) Business Information Systems. 6th edition. Harlow, Essex: Pearson Publishing</a:t>
            </a:r>
          </a:p>
          <a:p>
            <a:pPr marL="800100" lvl="1"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 2 covers competitive advantage</a:t>
            </a: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Koch, T. &amp;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Windsperger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J. Seeing through the network: Competitive advantage in the digital economy.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Journal of Organization Design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(2017) 6:6. DOI 10.1186/s41469-017-0016-z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dirty="0">
                <a:hlinkClick r:id="rId2"/>
              </a:rPr>
              <a:t>https://jorgdesign.springeropen.com/track/pdf/10.1186/s41469-017-0016-z</a:t>
            </a:r>
            <a:r>
              <a:rPr lang="en-US" dirty="0"/>
              <a:t> </a:t>
            </a:r>
          </a:p>
          <a:p>
            <a:pPr indent="-342900"/>
            <a:endParaRPr lang="en-US" sz="13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342900"/>
            <a:r>
              <a:rPr lang="en-US" sz="2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Paper critiquing Porter’s work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https://www.researchgate.net/publication/266967720_Supports_and_Critiques_on_Porter's_Competitive_Strategy_and_Competitive_Advantage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5883669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Reading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Arial" panose="020B0604020202020204" pitchFamily="34" charset="0"/>
              <a:buChar char="►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Case study showing how a bank achieved 25% savings through initiatives such as outsourcing and process improvement</a:t>
            </a:r>
          </a:p>
          <a:p>
            <a:pPr marL="914400" lvl="1" indent="-457200">
              <a:buFont typeface="Wingdings" panose="05000000000000000000" pitchFamily="2" charset="2"/>
              <a:buChar char="§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http://www.oliverwyman.com/content/dam/oliver-wyman/ME/publications/how-to-improve-producrivity.pdf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buFont typeface="Arial" panose="020B0604020202020204" pitchFamily="34" charset="0"/>
              <a:buChar char="►"/>
            </a:pP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►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Examples of technology bringing business innovation</a:t>
            </a:r>
          </a:p>
          <a:p>
            <a:pPr marL="914400" lvl="1" indent="-457200">
              <a:buFont typeface="Wingdings" panose="05000000000000000000" pitchFamily="2" charset="2"/>
              <a:buChar char="§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https://www.mckinsey.com/business-functions/strategy-and-corporate-finance/our-insights/disrupting-beliefs-a-new-approach-to-business-model-innovation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buFont typeface="Arial" panose="020B0604020202020204" pitchFamily="34" charset="0"/>
              <a:buChar char="►"/>
            </a:pP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►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Guides to Five Forces</a:t>
            </a:r>
          </a:p>
          <a:p>
            <a:pPr marL="914400" lvl="1" indent="-457200">
              <a:buFont typeface="Wingdings" panose="05000000000000000000" pitchFamily="2" charset="2"/>
              <a:buChar char="§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https://www.strategicmanagementinsight.com/tools/porters-five-forces.html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914400" lvl="1" indent="-457200">
              <a:buFont typeface="Wingdings" panose="05000000000000000000" pitchFamily="2" charset="2"/>
              <a:buChar char="§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http://www.free-management-ebooks.com/faqst/porter-01.htm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097685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Open Educational Resources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Some of the materials used in this module are OER, made freely available under a Creative Commons or similar </a:t>
            </a:r>
            <a:r>
              <a:rPr lang="en-US" dirty="0" err="1"/>
              <a:t>licence</a:t>
            </a:r>
            <a:r>
              <a:rPr lang="en-US" dirty="0"/>
              <a:t>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r>
              <a:rPr lang="en-US" i="1" dirty="0"/>
              <a:t>Strategic Management Evaluation and Execution </a:t>
            </a:r>
            <a:r>
              <a:rPr lang="en-US" dirty="0"/>
              <a:t>v. 1.0</a:t>
            </a:r>
            <a:endParaRPr lang="en-GB" dirty="0"/>
          </a:p>
          <a:p>
            <a:pPr marL="0" indent="0">
              <a:buNone/>
            </a:pP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Genesis </a:t>
            </a:r>
            <a:r>
              <a:rPr lang="en-US" i="1" dirty="0"/>
              <a:t>Of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Strategic Management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by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Elitsa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Petrova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(Bookboon)</a:t>
            </a:r>
          </a:p>
          <a:p>
            <a:pPr marL="0" indent="0">
              <a:buNone/>
            </a:pP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Mastering Strategic Management</a:t>
            </a:r>
            <a:r>
              <a:rPr lang="en-US" i="1" dirty="0"/>
              <a:t> </a:t>
            </a:r>
            <a:r>
              <a:rPr lang="en-US" dirty="0"/>
              <a:t>by J. Edwards, et al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Principles of Management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via OpenStax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12D5F7-A484-4E83-B430-436D67B56D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1245" y="2363703"/>
            <a:ext cx="2915548" cy="1245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97059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399" y="2438400"/>
            <a:ext cx="10363200" cy="4419600"/>
          </a:xfrm>
        </p:spPr>
        <p:txBody>
          <a:bodyPr/>
          <a:lstStyle/>
          <a:p>
            <a:pPr marL="0" indent="0" algn="ctr">
              <a:buNone/>
            </a:pPr>
            <a:r>
              <a:rPr lang="en-US" sz="6000" b="1" dirty="0">
                <a:latin typeface="Arial" panose="020B0604020202020204" pitchFamily="34" charset="0"/>
                <a:cs typeface="Arial" panose="020B0604020202020204" pitchFamily="34" charset="0"/>
              </a:rPr>
              <a:t>Thank you</a:t>
            </a:r>
          </a:p>
          <a:p>
            <a:pPr marL="0" indent="0" algn="ctr">
              <a:buNone/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DA44038B-5474-4BEB-B1B8-37BEEA1EAF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6174" y="3429000"/>
            <a:ext cx="3219651" cy="3219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1882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Blank Presentation">
      <a:majorFont>
        <a:latin typeface="Arial MT Bd"/>
        <a:ea typeface=""/>
        <a:cs typeface=""/>
      </a:majorFont>
      <a:minorFont>
        <a:latin typeface="Arial MT B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Times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Times" charset="0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713E39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BBAFAE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1697</Words>
  <Application>Microsoft Office PowerPoint</Application>
  <PresentationFormat>Widescreen</PresentationFormat>
  <Paragraphs>217</Paragraphs>
  <Slides>33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33</vt:i4>
      </vt:variant>
    </vt:vector>
  </HeadingPairs>
  <TitlesOfParts>
    <vt:vector size="44" baseType="lpstr">
      <vt:lpstr>Arial</vt:lpstr>
      <vt:lpstr>Arial</vt:lpstr>
      <vt:lpstr>Arial MT</vt:lpstr>
      <vt:lpstr>Arial MT Bd</vt:lpstr>
      <vt:lpstr>Calibri</vt:lpstr>
      <vt:lpstr>Calibri Light</vt:lpstr>
      <vt:lpstr>Courier New</vt:lpstr>
      <vt:lpstr>Times</vt:lpstr>
      <vt:lpstr>Wingdings</vt:lpstr>
      <vt:lpstr>Office Theme</vt:lpstr>
      <vt:lpstr>Blank Presentation</vt:lpstr>
      <vt:lpstr>Strategic Management for SMEs BMSW6104</vt:lpstr>
      <vt:lpstr>Competitive Advantage (5 Forces)</vt:lpstr>
      <vt:lpstr>Recap – Last Time</vt:lpstr>
      <vt:lpstr>Learning Objectives</vt:lpstr>
      <vt:lpstr>What is Macro Business Environment?</vt:lpstr>
      <vt:lpstr>Michael Porter</vt:lpstr>
      <vt:lpstr>Competitive Forces</vt:lpstr>
      <vt:lpstr>Competitive Strategy</vt:lpstr>
      <vt:lpstr>Activity</vt:lpstr>
      <vt:lpstr>Competitive Strategy</vt:lpstr>
      <vt:lpstr>Activity</vt:lpstr>
      <vt:lpstr>Competitive Strategy</vt:lpstr>
      <vt:lpstr>Activity</vt:lpstr>
      <vt:lpstr>Scope</vt:lpstr>
      <vt:lpstr>Porter &amp; Technology</vt:lpstr>
      <vt:lpstr>1. Leverage</vt:lpstr>
      <vt:lpstr>Activity</vt:lpstr>
      <vt:lpstr>2. Improve Operational Efficiency</vt:lpstr>
      <vt:lpstr>Activity</vt:lpstr>
      <vt:lpstr>2. Improve Operational Efficiency</vt:lpstr>
      <vt:lpstr>3. Increase Switching Costs</vt:lpstr>
      <vt:lpstr>Activity</vt:lpstr>
      <vt:lpstr>4. Lock In Customers/Suppliers</vt:lpstr>
      <vt:lpstr>5. Promote Business Innovation</vt:lpstr>
      <vt:lpstr>Activity</vt:lpstr>
      <vt:lpstr>6. Entry Barriers</vt:lpstr>
      <vt:lpstr>Summary</vt:lpstr>
      <vt:lpstr>Next Time</vt:lpstr>
      <vt:lpstr>Reading</vt:lpstr>
      <vt:lpstr>Reading</vt:lpstr>
      <vt:lpstr>Reading</vt:lpstr>
      <vt:lpstr>Open Educational Resources</vt:lpstr>
      <vt:lpstr>End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Strategic Management for SMEs BMSW6104</dc:title>
  <dc:creator>Bocij, Paul</dc:creator>
  <cp:lastModifiedBy>Eric Osei</cp:lastModifiedBy>
  <cp:revision>95</cp:revision>
  <dcterms:created xsi:type="dcterms:W3CDTF">2020-08-14T09:54:27Z</dcterms:created>
  <dcterms:modified xsi:type="dcterms:W3CDTF">2024-09-24T18:18:56Z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NXPowerLiteLastOptimized">
    <vt:lpwstr>483248</vt:lpwstr>
  </property>
  <property fmtid="{D5CDD505-2E9C-101B-9397-08002B2CF9AE}" pid="3" name="NXPowerLiteSettings">
    <vt:lpwstr>C700052003A000</vt:lpwstr>
  </property>
  <property fmtid="{D5CDD505-2E9C-101B-9397-08002B2CF9AE}" pid="4" name="NXPowerLiteVersion">
    <vt:lpwstr>D8.0.11</vt:lpwstr>
  </property>
</Properties>
</file>