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0" r:id="rId1"/>
  </p:sldMasterIdLst>
  <p:notesMasterIdLst>
    <p:notesMasterId r:id="rId36"/>
  </p:notesMasterIdLst>
  <p:handoutMasterIdLst>
    <p:handoutMasterId r:id="rId37"/>
  </p:handoutMasterIdLst>
  <p:sldIdLst>
    <p:sldId id="256" r:id="rId2"/>
    <p:sldId id="274" r:id="rId3"/>
    <p:sldId id="275" r:id="rId4"/>
    <p:sldId id="27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57" r:id="rId19"/>
    <p:sldId id="259" r:id="rId20"/>
    <p:sldId id="258" r:id="rId21"/>
    <p:sldId id="260" r:id="rId22"/>
    <p:sldId id="261" r:id="rId23"/>
    <p:sldId id="263" r:id="rId24"/>
    <p:sldId id="272" r:id="rId25"/>
    <p:sldId id="273" r:id="rId26"/>
    <p:sldId id="262" r:id="rId27"/>
    <p:sldId id="264" r:id="rId28"/>
    <p:sldId id="266" r:id="rId29"/>
    <p:sldId id="265" r:id="rId30"/>
    <p:sldId id="267" r:id="rId31"/>
    <p:sldId id="268" r:id="rId32"/>
    <p:sldId id="270" r:id="rId33"/>
    <p:sldId id="269" r:id="rId34"/>
    <p:sldId id="271" r:id="rId35"/>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68779"/>
  </p:normalViewPr>
  <p:slideViewPr>
    <p:cSldViewPr snapToGrid="0" snapToObjects="1">
      <p:cViewPr varScale="1">
        <p:scale>
          <a:sx n="71" d="100"/>
          <a:sy n="71" d="100"/>
        </p:scale>
        <p:origin x="12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EE27D5-6FB9-4BA1-B247-9AE9FD01E9A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F4328A8-5F40-4D46-88B5-9F47491EA90F}">
      <dgm:prSet/>
      <dgm:spPr/>
      <dgm:t>
        <a:bodyPr/>
        <a:lstStyle/>
        <a:p>
          <a:r>
            <a:rPr lang="en-GB"/>
            <a:t>Ontology Is reality objective? </a:t>
          </a:r>
          <a:endParaRPr lang="en-US"/>
        </a:p>
      </dgm:t>
    </dgm:pt>
    <dgm:pt modelId="{C440886D-E449-49A7-B800-6EA820BB6ED2}" type="parTrans" cxnId="{02E2F1A2-E572-4DF5-99BB-450562F40D00}">
      <dgm:prSet/>
      <dgm:spPr/>
      <dgm:t>
        <a:bodyPr/>
        <a:lstStyle/>
        <a:p>
          <a:endParaRPr lang="en-US"/>
        </a:p>
      </dgm:t>
    </dgm:pt>
    <dgm:pt modelId="{81340870-DC76-446D-94AD-2C147B7A0DA7}" type="sibTrans" cxnId="{02E2F1A2-E572-4DF5-99BB-450562F40D00}">
      <dgm:prSet/>
      <dgm:spPr/>
      <dgm:t>
        <a:bodyPr/>
        <a:lstStyle/>
        <a:p>
          <a:endParaRPr lang="en-US"/>
        </a:p>
      </dgm:t>
    </dgm:pt>
    <dgm:pt modelId="{A8F0A4C0-E9E7-4F24-9BA0-B60230CB1645}">
      <dgm:prSet/>
      <dgm:spPr/>
      <dgm:t>
        <a:bodyPr/>
        <a:lstStyle/>
        <a:p>
          <a:r>
            <a:rPr lang="en-GB"/>
            <a:t>External &amp; independent of individuals? Is reality subjective? </a:t>
          </a:r>
          <a:endParaRPr lang="en-US"/>
        </a:p>
      </dgm:t>
    </dgm:pt>
    <dgm:pt modelId="{F54EF05A-575E-4DA6-9ADC-CDA5E62BFF09}" type="parTrans" cxnId="{34AC373F-6951-482F-8416-56A64B7D6CAC}">
      <dgm:prSet/>
      <dgm:spPr/>
      <dgm:t>
        <a:bodyPr/>
        <a:lstStyle/>
        <a:p>
          <a:endParaRPr lang="en-US"/>
        </a:p>
      </dgm:t>
    </dgm:pt>
    <dgm:pt modelId="{8E99CCBF-AA58-4A78-B194-9C19FD9DE9F3}" type="sibTrans" cxnId="{34AC373F-6951-482F-8416-56A64B7D6CAC}">
      <dgm:prSet/>
      <dgm:spPr/>
      <dgm:t>
        <a:bodyPr/>
        <a:lstStyle/>
        <a:p>
          <a:endParaRPr lang="en-US"/>
        </a:p>
      </dgm:t>
    </dgm:pt>
    <dgm:pt modelId="{3C5E697E-4592-44F0-BE33-F3D2D3B7AFBC}">
      <dgm:prSet/>
      <dgm:spPr/>
      <dgm:t>
        <a:bodyPr/>
        <a:lstStyle/>
        <a:p>
          <a:r>
            <a:rPr lang="en-GB"/>
            <a:t>Constructed by individuals.</a:t>
          </a:r>
          <a:endParaRPr lang="en-US"/>
        </a:p>
      </dgm:t>
    </dgm:pt>
    <dgm:pt modelId="{397E2320-DA76-4501-92E4-9CCE5D17A78C}" type="parTrans" cxnId="{4DD4B407-AF3F-4BEF-814D-24C946688E52}">
      <dgm:prSet/>
      <dgm:spPr/>
      <dgm:t>
        <a:bodyPr/>
        <a:lstStyle/>
        <a:p>
          <a:endParaRPr lang="en-US"/>
        </a:p>
      </dgm:t>
    </dgm:pt>
    <dgm:pt modelId="{DFFA242B-F3FE-4563-A924-0E5D456255D3}" type="sibTrans" cxnId="{4DD4B407-AF3F-4BEF-814D-24C946688E52}">
      <dgm:prSet/>
      <dgm:spPr/>
      <dgm:t>
        <a:bodyPr/>
        <a:lstStyle/>
        <a:p>
          <a:endParaRPr lang="en-US"/>
        </a:p>
      </dgm:t>
    </dgm:pt>
    <dgm:pt modelId="{3C8BF05E-429A-D443-B44D-3CC52FB90B47}" type="pres">
      <dgm:prSet presAssocID="{BDEE27D5-6FB9-4BA1-B247-9AE9FD01E9A8}" presName="linear" presStyleCnt="0">
        <dgm:presLayoutVars>
          <dgm:animLvl val="lvl"/>
          <dgm:resizeHandles val="exact"/>
        </dgm:presLayoutVars>
      </dgm:prSet>
      <dgm:spPr/>
      <dgm:t>
        <a:bodyPr/>
        <a:lstStyle/>
        <a:p>
          <a:endParaRPr lang="en-GB"/>
        </a:p>
      </dgm:t>
    </dgm:pt>
    <dgm:pt modelId="{0E185530-81EE-7D42-BEEE-41C45287A5B6}" type="pres">
      <dgm:prSet presAssocID="{6F4328A8-5F40-4D46-88B5-9F47491EA90F}" presName="parentText" presStyleLbl="node1" presStyleIdx="0" presStyleCnt="3">
        <dgm:presLayoutVars>
          <dgm:chMax val="0"/>
          <dgm:bulletEnabled val="1"/>
        </dgm:presLayoutVars>
      </dgm:prSet>
      <dgm:spPr/>
      <dgm:t>
        <a:bodyPr/>
        <a:lstStyle/>
        <a:p>
          <a:endParaRPr lang="en-GB"/>
        </a:p>
      </dgm:t>
    </dgm:pt>
    <dgm:pt modelId="{0039206B-2554-BC40-B03D-0EBDF8D79573}" type="pres">
      <dgm:prSet presAssocID="{81340870-DC76-446D-94AD-2C147B7A0DA7}" presName="spacer" presStyleCnt="0"/>
      <dgm:spPr/>
    </dgm:pt>
    <dgm:pt modelId="{318EF892-792D-CC4F-817F-F4B467854337}" type="pres">
      <dgm:prSet presAssocID="{A8F0A4C0-E9E7-4F24-9BA0-B60230CB1645}" presName="parentText" presStyleLbl="node1" presStyleIdx="1" presStyleCnt="3">
        <dgm:presLayoutVars>
          <dgm:chMax val="0"/>
          <dgm:bulletEnabled val="1"/>
        </dgm:presLayoutVars>
      </dgm:prSet>
      <dgm:spPr/>
      <dgm:t>
        <a:bodyPr/>
        <a:lstStyle/>
        <a:p>
          <a:endParaRPr lang="en-GB"/>
        </a:p>
      </dgm:t>
    </dgm:pt>
    <dgm:pt modelId="{3D3259AC-3FBE-7848-AC30-402DAA3845CD}" type="pres">
      <dgm:prSet presAssocID="{8E99CCBF-AA58-4A78-B194-9C19FD9DE9F3}" presName="spacer" presStyleCnt="0"/>
      <dgm:spPr/>
    </dgm:pt>
    <dgm:pt modelId="{EDFA23DA-CD57-0842-B6DB-3E70D63BE80C}" type="pres">
      <dgm:prSet presAssocID="{3C5E697E-4592-44F0-BE33-F3D2D3B7AFBC}" presName="parentText" presStyleLbl="node1" presStyleIdx="2" presStyleCnt="3">
        <dgm:presLayoutVars>
          <dgm:chMax val="0"/>
          <dgm:bulletEnabled val="1"/>
        </dgm:presLayoutVars>
      </dgm:prSet>
      <dgm:spPr/>
      <dgm:t>
        <a:bodyPr/>
        <a:lstStyle/>
        <a:p>
          <a:endParaRPr lang="en-GB"/>
        </a:p>
      </dgm:t>
    </dgm:pt>
  </dgm:ptLst>
  <dgm:cxnLst>
    <dgm:cxn modelId="{4DD4B407-AF3F-4BEF-814D-24C946688E52}" srcId="{BDEE27D5-6FB9-4BA1-B247-9AE9FD01E9A8}" destId="{3C5E697E-4592-44F0-BE33-F3D2D3B7AFBC}" srcOrd="2" destOrd="0" parTransId="{397E2320-DA76-4501-92E4-9CCE5D17A78C}" sibTransId="{DFFA242B-F3FE-4563-A924-0E5D456255D3}"/>
    <dgm:cxn modelId="{02E2F1A2-E572-4DF5-99BB-450562F40D00}" srcId="{BDEE27D5-6FB9-4BA1-B247-9AE9FD01E9A8}" destId="{6F4328A8-5F40-4D46-88B5-9F47491EA90F}" srcOrd="0" destOrd="0" parTransId="{C440886D-E449-49A7-B800-6EA820BB6ED2}" sibTransId="{81340870-DC76-446D-94AD-2C147B7A0DA7}"/>
    <dgm:cxn modelId="{1F7EE227-5505-8D4F-AA22-44CC2059DFD6}" type="presOf" srcId="{6F4328A8-5F40-4D46-88B5-9F47491EA90F}" destId="{0E185530-81EE-7D42-BEEE-41C45287A5B6}" srcOrd="0" destOrd="0" presId="urn:microsoft.com/office/officeart/2005/8/layout/vList2"/>
    <dgm:cxn modelId="{E6D422ED-880D-B744-A2E7-A362D7039073}" type="presOf" srcId="{BDEE27D5-6FB9-4BA1-B247-9AE9FD01E9A8}" destId="{3C8BF05E-429A-D443-B44D-3CC52FB90B47}" srcOrd="0" destOrd="0" presId="urn:microsoft.com/office/officeart/2005/8/layout/vList2"/>
    <dgm:cxn modelId="{34AC373F-6951-482F-8416-56A64B7D6CAC}" srcId="{BDEE27D5-6FB9-4BA1-B247-9AE9FD01E9A8}" destId="{A8F0A4C0-E9E7-4F24-9BA0-B60230CB1645}" srcOrd="1" destOrd="0" parTransId="{F54EF05A-575E-4DA6-9ADC-CDA5E62BFF09}" sibTransId="{8E99CCBF-AA58-4A78-B194-9C19FD9DE9F3}"/>
    <dgm:cxn modelId="{BD5E488F-524C-B84C-817E-AF28A59AD6D5}" type="presOf" srcId="{A8F0A4C0-E9E7-4F24-9BA0-B60230CB1645}" destId="{318EF892-792D-CC4F-817F-F4B467854337}" srcOrd="0" destOrd="0" presId="urn:microsoft.com/office/officeart/2005/8/layout/vList2"/>
    <dgm:cxn modelId="{E23AAFD1-309B-B24A-8971-4D0870A063F1}" type="presOf" srcId="{3C5E697E-4592-44F0-BE33-F3D2D3B7AFBC}" destId="{EDFA23DA-CD57-0842-B6DB-3E70D63BE80C}" srcOrd="0" destOrd="0" presId="urn:microsoft.com/office/officeart/2005/8/layout/vList2"/>
    <dgm:cxn modelId="{C658B475-74EF-464E-9BBC-D0F85F36F378}" type="presParOf" srcId="{3C8BF05E-429A-D443-B44D-3CC52FB90B47}" destId="{0E185530-81EE-7D42-BEEE-41C45287A5B6}" srcOrd="0" destOrd="0" presId="urn:microsoft.com/office/officeart/2005/8/layout/vList2"/>
    <dgm:cxn modelId="{CA285A8F-AE8B-7741-9177-C8FAEF4A2838}" type="presParOf" srcId="{3C8BF05E-429A-D443-B44D-3CC52FB90B47}" destId="{0039206B-2554-BC40-B03D-0EBDF8D79573}" srcOrd="1" destOrd="0" presId="urn:microsoft.com/office/officeart/2005/8/layout/vList2"/>
    <dgm:cxn modelId="{2172B41E-AA26-9948-B5D8-133CA8898610}" type="presParOf" srcId="{3C8BF05E-429A-D443-B44D-3CC52FB90B47}" destId="{318EF892-792D-CC4F-817F-F4B467854337}" srcOrd="2" destOrd="0" presId="urn:microsoft.com/office/officeart/2005/8/layout/vList2"/>
    <dgm:cxn modelId="{FE971C4A-CD85-E14F-8301-83411CACC3C9}" type="presParOf" srcId="{3C8BF05E-429A-D443-B44D-3CC52FB90B47}" destId="{3D3259AC-3FBE-7848-AC30-402DAA3845CD}" srcOrd="3" destOrd="0" presId="urn:microsoft.com/office/officeart/2005/8/layout/vList2"/>
    <dgm:cxn modelId="{EB49B998-E4FE-B046-AD36-C0E30558F612}" type="presParOf" srcId="{3C8BF05E-429A-D443-B44D-3CC52FB90B47}" destId="{EDFA23DA-CD57-0842-B6DB-3E70D63BE80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0A0620-40B3-4E5C-B82A-A4BACE20A656}"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7330BB0F-40A3-4B49-95AC-6BD999D7C215}">
      <dgm:prSet/>
      <dgm:spPr/>
      <dgm:t>
        <a:bodyPr/>
        <a:lstStyle/>
        <a:p>
          <a:r>
            <a:rPr lang="en-GB"/>
            <a:t>How do we know what we know? </a:t>
          </a:r>
          <a:endParaRPr lang="en-US"/>
        </a:p>
      </dgm:t>
    </dgm:pt>
    <dgm:pt modelId="{AB5F04EF-16D9-4D9C-AE1C-03391DAC8124}" type="parTrans" cxnId="{013FD3E7-2E99-4B50-AFF8-EAE9D7AAB902}">
      <dgm:prSet/>
      <dgm:spPr/>
      <dgm:t>
        <a:bodyPr/>
        <a:lstStyle/>
        <a:p>
          <a:endParaRPr lang="en-US"/>
        </a:p>
      </dgm:t>
    </dgm:pt>
    <dgm:pt modelId="{BF537EF1-F6B2-4C1F-BCA5-26B1F9B28F27}" type="sibTrans" cxnId="{013FD3E7-2E99-4B50-AFF8-EAE9D7AAB902}">
      <dgm:prSet/>
      <dgm:spPr/>
      <dgm:t>
        <a:bodyPr/>
        <a:lstStyle/>
        <a:p>
          <a:endParaRPr lang="en-US"/>
        </a:p>
      </dgm:t>
    </dgm:pt>
    <dgm:pt modelId="{DC115477-B2AD-4F9F-AC3D-30095A85E6E9}">
      <dgm:prSet/>
      <dgm:spPr/>
      <dgm:t>
        <a:bodyPr/>
        <a:lstStyle/>
        <a:p>
          <a:r>
            <a:rPr lang="en-GB"/>
            <a:t>What is knowledge? </a:t>
          </a:r>
          <a:endParaRPr lang="en-US"/>
        </a:p>
      </dgm:t>
    </dgm:pt>
    <dgm:pt modelId="{B0AC2882-7C33-4E8B-A6DE-1FBD2D3007A5}" type="parTrans" cxnId="{7446FE06-A376-43D2-868D-6934DC4B178F}">
      <dgm:prSet/>
      <dgm:spPr/>
      <dgm:t>
        <a:bodyPr/>
        <a:lstStyle/>
        <a:p>
          <a:endParaRPr lang="en-US"/>
        </a:p>
      </dgm:t>
    </dgm:pt>
    <dgm:pt modelId="{84F4B178-4387-4845-A7C9-C559E925F58F}" type="sibTrans" cxnId="{7446FE06-A376-43D2-868D-6934DC4B178F}">
      <dgm:prSet/>
      <dgm:spPr/>
      <dgm:t>
        <a:bodyPr/>
        <a:lstStyle/>
        <a:p>
          <a:endParaRPr lang="en-US"/>
        </a:p>
      </dgm:t>
    </dgm:pt>
    <dgm:pt modelId="{02B921BA-D481-48DD-B6CA-B060F0291461}">
      <dgm:prSet/>
      <dgm:spPr/>
      <dgm:t>
        <a:bodyPr/>
        <a:lstStyle/>
        <a:p>
          <a:r>
            <a:rPr lang="en-GB"/>
            <a:t>How do we gain it? </a:t>
          </a:r>
          <a:endParaRPr lang="en-US"/>
        </a:p>
      </dgm:t>
    </dgm:pt>
    <dgm:pt modelId="{04C0D5BC-FA79-470C-9948-736878A7E07A}" type="parTrans" cxnId="{C935F374-FD31-4D99-A301-82BDF2E34416}">
      <dgm:prSet/>
      <dgm:spPr/>
      <dgm:t>
        <a:bodyPr/>
        <a:lstStyle/>
        <a:p>
          <a:endParaRPr lang="en-US"/>
        </a:p>
      </dgm:t>
    </dgm:pt>
    <dgm:pt modelId="{2691A267-E6AD-4AAD-8FB3-A336FDF15BC0}" type="sibTrans" cxnId="{C935F374-FD31-4D99-A301-82BDF2E34416}">
      <dgm:prSet/>
      <dgm:spPr/>
      <dgm:t>
        <a:bodyPr/>
        <a:lstStyle/>
        <a:p>
          <a:endParaRPr lang="en-US"/>
        </a:p>
      </dgm:t>
    </dgm:pt>
    <dgm:pt modelId="{AF93DD49-4A75-4026-977D-309A8B6712D5}">
      <dgm:prSet/>
      <dgm:spPr/>
      <dgm:t>
        <a:bodyPr/>
        <a:lstStyle/>
        <a:p>
          <a:r>
            <a:rPr lang="en-GB"/>
            <a:t>How do we communicate it?</a:t>
          </a:r>
          <a:endParaRPr lang="en-US"/>
        </a:p>
      </dgm:t>
    </dgm:pt>
    <dgm:pt modelId="{155AB00F-3E32-4DDB-AF3B-C9996E38B103}" type="parTrans" cxnId="{BF4E261B-E881-46B7-B27C-CFEE4E88A404}">
      <dgm:prSet/>
      <dgm:spPr/>
      <dgm:t>
        <a:bodyPr/>
        <a:lstStyle/>
        <a:p>
          <a:endParaRPr lang="en-US"/>
        </a:p>
      </dgm:t>
    </dgm:pt>
    <dgm:pt modelId="{DA1B9657-F816-49BF-808C-7BD062628CFA}" type="sibTrans" cxnId="{BF4E261B-E881-46B7-B27C-CFEE4E88A404}">
      <dgm:prSet/>
      <dgm:spPr/>
      <dgm:t>
        <a:bodyPr/>
        <a:lstStyle/>
        <a:p>
          <a:endParaRPr lang="en-US"/>
        </a:p>
      </dgm:t>
    </dgm:pt>
    <dgm:pt modelId="{823311DE-1762-6F4C-8FF2-6A010214EF5A}" type="pres">
      <dgm:prSet presAssocID="{870A0620-40B3-4E5C-B82A-A4BACE20A656}" presName="vert0" presStyleCnt="0">
        <dgm:presLayoutVars>
          <dgm:dir/>
          <dgm:animOne val="branch"/>
          <dgm:animLvl val="lvl"/>
        </dgm:presLayoutVars>
      </dgm:prSet>
      <dgm:spPr/>
      <dgm:t>
        <a:bodyPr/>
        <a:lstStyle/>
        <a:p>
          <a:endParaRPr lang="en-GB"/>
        </a:p>
      </dgm:t>
    </dgm:pt>
    <dgm:pt modelId="{D70952F9-E171-6146-9E7A-E076640FD6CB}" type="pres">
      <dgm:prSet presAssocID="{7330BB0F-40A3-4B49-95AC-6BD999D7C215}" presName="thickLine" presStyleLbl="alignNode1" presStyleIdx="0" presStyleCnt="4"/>
      <dgm:spPr/>
    </dgm:pt>
    <dgm:pt modelId="{D56B0F73-1CB3-264A-973A-A0DD4BB744C8}" type="pres">
      <dgm:prSet presAssocID="{7330BB0F-40A3-4B49-95AC-6BD999D7C215}" presName="horz1" presStyleCnt="0"/>
      <dgm:spPr/>
    </dgm:pt>
    <dgm:pt modelId="{4B59C0DE-8150-994A-B484-171F3FE5B475}" type="pres">
      <dgm:prSet presAssocID="{7330BB0F-40A3-4B49-95AC-6BD999D7C215}" presName="tx1" presStyleLbl="revTx" presStyleIdx="0" presStyleCnt="4"/>
      <dgm:spPr/>
      <dgm:t>
        <a:bodyPr/>
        <a:lstStyle/>
        <a:p>
          <a:endParaRPr lang="en-GB"/>
        </a:p>
      </dgm:t>
    </dgm:pt>
    <dgm:pt modelId="{4601A8D1-EEE4-9342-8E4C-E64B7882CD55}" type="pres">
      <dgm:prSet presAssocID="{7330BB0F-40A3-4B49-95AC-6BD999D7C215}" presName="vert1" presStyleCnt="0"/>
      <dgm:spPr/>
    </dgm:pt>
    <dgm:pt modelId="{DBDD53EB-1EF6-F046-8D22-8EB6BE2F3BE8}" type="pres">
      <dgm:prSet presAssocID="{DC115477-B2AD-4F9F-AC3D-30095A85E6E9}" presName="thickLine" presStyleLbl="alignNode1" presStyleIdx="1" presStyleCnt="4"/>
      <dgm:spPr/>
    </dgm:pt>
    <dgm:pt modelId="{FB9B5755-E7E1-1544-870D-E4FD5F73AD3D}" type="pres">
      <dgm:prSet presAssocID="{DC115477-B2AD-4F9F-AC3D-30095A85E6E9}" presName="horz1" presStyleCnt="0"/>
      <dgm:spPr/>
    </dgm:pt>
    <dgm:pt modelId="{0A808482-D04C-4A43-9414-642BBB1C1A36}" type="pres">
      <dgm:prSet presAssocID="{DC115477-B2AD-4F9F-AC3D-30095A85E6E9}" presName="tx1" presStyleLbl="revTx" presStyleIdx="1" presStyleCnt="4"/>
      <dgm:spPr/>
      <dgm:t>
        <a:bodyPr/>
        <a:lstStyle/>
        <a:p>
          <a:endParaRPr lang="en-GB"/>
        </a:p>
      </dgm:t>
    </dgm:pt>
    <dgm:pt modelId="{FF2325F3-E694-8343-BE63-FF25DFC88F92}" type="pres">
      <dgm:prSet presAssocID="{DC115477-B2AD-4F9F-AC3D-30095A85E6E9}" presName="vert1" presStyleCnt="0"/>
      <dgm:spPr/>
    </dgm:pt>
    <dgm:pt modelId="{A79CF366-F4C0-3A4F-9B89-F434322169EF}" type="pres">
      <dgm:prSet presAssocID="{02B921BA-D481-48DD-B6CA-B060F0291461}" presName="thickLine" presStyleLbl="alignNode1" presStyleIdx="2" presStyleCnt="4"/>
      <dgm:spPr/>
    </dgm:pt>
    <dgm:pt modelId="{F478B2A1-2C21-2948-BC13-32269A461E9D}" type="pres">
      <dgm:prSet presAssocID="{02B921BA-D481-48DD-B6CA-B060F0291461}" presName="horz1" presStyleCnt="0"/>
      <dgm:spPr/>
    </dgm:pt>
    <dgm:pt modelId="{D6536483-52B2-2B4F-A000-D0DD485C420C}" type="pres">
      <dgm:prSet presAssocID="{02B921BA-D481-48DD-B6CA-B060F0291461}" presName="tx1" presStyleLbl="revTx" presStyleIdx="2" presStyleCnt="4"/>
      <dgm:spPr/>
      <dgm:t>
        <a:bodyPr/>
        <a:lstStyle/>
        <a:p>
          <a:endParaRPr lang="en-GB"/>
        </a:p>
      </dgm:t>
    </dgm:pt>
    <dgm:pt modelId="{C1EC16AA-3467-0748-9205-2B0D588AED2E}" type="pres">
      <dgm:prSet presAssocID="{02B921BA-D481-48DD-B6CA-B060F0291461}" presName="vert1" presStyleCnt="0"/>
      <dgm:spPr/>
    </dgm:pt>
    <dgm:pt modelId="{60EECA2C-0E9E-734D-B441-307898AB751B}" type="pres">
      <dgm:prSet presAssocID="{AF93DD49-4A75-4026-977D-309A8B6712D5}" presName="thickLine" presStyleLbl="alignNode1" presStyleIdx="3" presStyleCnt="4"/>
      <dgm:spPr/>
    </dgm:pt>
    <dgm:pt modelId="{5D2D10E6-0014-7846-A183-879C4E35B266}" type="pres">
      <dgm:prSet presAssocID="{AF93DD49-4A75-4026-977D-309A8B6712D5}" presName="horz1" presStyleCnt="0"/>
      <dgm:spPr/>
    </dgm:pt>
    <dgm:pt modelId="{35558DBB-6CA5-754F-A5D1-5733B0AA03DB}" type="pres">
      <dgm:prSet presAssocID="{AF93DD49-4A75-4026-977D-309A8B6712D5}" presName="tx1" presStyleLbl="revTx" presStyleIdx="3" presStyleCnt="4"/>
      <dgm:spPr/>
      <dgm:t>
        <a:bodyPr/>
        <a:lstStyle/>
        <a:p>
          <a:endParaRPr lang="en-GB"/>
        </a:p>
      </dgm:t>
    </dgm:pt>
    <dgm:pt modelId="{50F0EA36-CE51-3F41-B9D5-7470C92AA36D}" type="pres">
      <dgm:prSet presAssocID="{AF93DD49-4A75-4026-977D-309A8B6712D5}" presName="vert1" presStyleCnt="0"/>
      <dgm:spPr/>
    </dgm:pt>
  </dgm:ptLst>
  <dgm:cxnLst>
    <dgm:cxn modelId="{04ED3BEB-AF70-454E-8EB5-3976918BB4BE}" type="presOf" srcId="{870A0620-40B3-4E5C-B82A-A4BACE20A656}" destId="{823311DE-1762-6F4C-8FF2-6A010214EF5A}" srcOrd="0" destOrd="0" presId="urn:microsoft.com/office/officeart/2008/layout/LinedList"/>
    <dgm:cxn modelId="{013FD3E7-2E99-4B50-AFF8-EAE9D7AAB902}" srcId="{870A0620-40B3-4E5C-B82A-A4BACE20A656}" destId="{7330BB0F-40A3-4B49-95AC-6BD999D7C215}" srcOrd="0" destOrd="0" parTransId="{AB5F04EF-16D9-4D9C-AE1C-03391DAC8124}" sibTransId="{BF537EF1-F6B2-4C1F-BCA5-26B1F9B28F27}"/>
    <dgm:cxn modelId="{7446FE06-A376-43D2-868D-6934DC4B178F}" srcId="{870A0620-40B3-4E5C-B82A-A4BACE20A656}" destId="{DC115477-B2AD-4F9F-AC3D-30095A85E6E9}" srcOrd="1" destOrd="0" parTransId="{B0AC2882-7C33-4E8B-A6DE-1FBD2D3007A5}" sibTransId="{84F4B178-4387-4845-A7C9-C559E925F58F}"/>
    <dgm:cxn modelId="{34459140-BE46-BD41-9331-F570E0BA3ECE}" type="presOf" srcId="{02B921BA-D481-48DD-B6CA-B060F0291461}" destId="{D6536483-52B2-2B4F-A000-D0DD485C420C}" srcOrd="0" destOrd="0" presId="urn:microsoft.com/office/officeart/2008/layout/LinedList"/>
    <dgm:cxn modelId="{BF4E261B-E881-46B7-B27C-CFEE4E88A404}" srcId="{870A0620-40B3-4E5C-B82A-A4BACE20A656}" destId="{AF93DD49-4A75-4026-977D-309A8B6712D5}" srcOrd="3" destOrd="0" parTransId="{155AB00F-3E32-4DDB-AF3B-C9996E38B103}" sibTransId="{DA1B9657-F816-49BF-808C-7BD062628CFA}"/>
    <dgm:cxn modelId="{4C17F961-8442-BD45-B9F8-4F2042E79377}" type="presOf" srcId="{DC115477-B2AD-4F9F-AC3D-30095A85E6E9}" destId="{0A808482-D04C-4A43-9414-642BBB1C1A36}" srcOrd="0" destOrd="0" presId="urn:microsoft.com/office/officeart/2008/layout/LinedList"/>
    <dgm:cxn modelId="{A50F8CEC-F3D9-C04C-A211-8BE614ED499C}" type="presOf" srcId="{AF93DD49-4A75-4026-977D-309A8B6712D5}" destId="{35558DBB-6CA5-754F-A5D1-5733B0AA03DB}" srcOrd="0" destOrd="0" presId="urn:microsoft.com/office/officeart/2008/layout/LinedList"/>
    <dgm:cxn modelId="{D12CB022-1C41-7E45-A3A9-8E3CE43DEB62}" type="presOf" srcId="{7330BB0F-40A3-4B49-95AC-6BD999D7C215}" destId="{4B59C0DE-8150-994A-B484-171F3FE5B475}" srcOrd="0" destOrd="0" presId="urn:microsoft.com/office/officeart/2008/layout/LinedList"/>
    <dgm:cxn modelId="{C935F374-FD31-4D99-A301-82BDF2E34416}" srcId="{870A0620-40B3-4E5C-B82A-A4BACE20A656}" destId="{02B921BA-D481-48DD-B6CA-B060F0291461}" srcOrd="2" destOrd="0" parTransId="{04C0D5BC-FA79-470C-9948-736878A7E07A}" sibTransId="{2691A267-E6AD-4AAD-8FB3-A336FDF15BC0}"/>
    <dgm:cxn modelId="{AB271A4D-BE6A-D84B-800D-1E20E78F7354}" type="presParOf" srcId="{823311DE-1762-6F4C-8FF2-6A010214EF5A}" destId="{D70952F9-E171-6146-9E7A-E076640FD6CB}" srcOrd="0" destOrd="0" presId="urn:microsoft.com/office/officeart/2008/layout/LinedList"/>
    <dgm:cxn modelId="{995E935A-23CC-9E4F-8862-E524E23FC285}" type="presParOf" srcId="{823311DE-1762-6F4C-8FF2-6A010214EF5A}" destId="{D56B0F73-1CB3-264A-973A-A0DD4BB744C8}" srcOrd="1" destOrd="0" presId="urn:microsoft.com/office/officeart/2008/layout/LinedList"/>
    <dgm:cxn modelId="{F6EB5AFD-1E3C-B147-89FC-AE9FF738CA76}" type="presParOf" srcId="{D56B0F73-1CB3-264A-973A-A0DD4BB744C8}" destId="{4B59C0DE-8150-994A-B484-171F3FE5B475}" srcOrd="0" destOrd="0" presId="urn:microsoft.com/office/officeart/2008/layout/LinedList"/>
    <dgm:cxn modelId="{41AD74DF-4F75-004B-81B0-1B4A9E09A595}" type="presParOf" srcId="{D56B0F73-1CB3-264A-973A-A0DD4BB744C8}" destId="{4601A8D1-EEE4-9342-8E4C-E64B7882CD55}" srcOrd="1" destOrd="0" presId="urn:microsoft.com/office/officeart/2008/layout/LinedList"/>
    <dgm:cxn modelId="{04B5D2BD-321B-6347-9160-6A9C4ACEE410}" type="presParOf" srcId="{823311DE-1762-6F4C-8FF2-6A010214EF5A}" destId="{DBDD53EB-1EF6-F046-8D22-8EB6BE2F3BE8}" srcOrd="2" destOrd="0" presId="urn:microsoft.com/office/officeart/2008/layout/LinedList"/>
    <dgm:cxn modelId="{0A4F5E94-5A37-1D42-B6B4-FE1CE3326ACA}" type="presParOf" srcId="{823311DE-1762-6F4C-8FF2-6A010214EF5A}" destId="{FB9B5755-E7E1-1544-870D-E4FD5F73AD3D}" srcOrd="3" destOrd="0" presId="urn:microsoft.com/office/officeart/2008/layout/LinedList"/>
    <dgm:cxn modelId="{17A8BA42-0F26-394C-8165-4FC7B56B5C3C}" type="presParOf" srcId="{FB9B5755-E7E1-1544-870D-E4FD5F73AD3D}" destId="{0A808482-D04C-4A43-9414-642BBB1C1A36}" srcOrd="0" destOrd="0" presId="urn:microsoft.com/office/officeart/2008/layout/LinedList"/>
    <dgm:cxn modelId="{2F28B201-D64B-2547-9BC8-F082C077DECB}" type="presParOf" srcId="{FB9B5755-E7E1-1544-870D-E4FD5F73AD3D}" destId="{FF2325F3-E694-8343-BE63-FF25DFC88F92}" srcOrd="1" destOrd="0" presId="urn:microsoft.com/office/officeart/2008/layout/LinedList"/>
    <dgm:cxn modelId="{DE68DBA7-3505-7D4F-8AC0-1CEB0CB5FA5E}" type="presParOf" srcId="{823311DE-1762-6F4C-8FF2-6A010214EF5A}" destId="{A79CF366-F4C0-3A4F-9B89-F434322169EF}" srcOrd="4" destOrd="0" presId="urn:microsoft.com/office/officeart/2008/layout/LinedList"/>
    <dgm:cxn modelId="{FC9FBC18-7B3F-2943-BBF0-D074A9AAF45A}" type="presParOf" srcId="{823311DE-1762-6F4C-8FF2-6A010214EF5A}" destId="{F478B2A1-2C21-2948-BC13-32269A461E9D}" srcOrd="5" destOrd="0" presId="urn:microsoft.com/office/officeart/2008/layout/LinedList"/>
    <dgm:cxn modelId="{957F6BC9-0906-E140-92BF-467D88ECF386}" type="presParOf" srcId="{F478B2A1-2C21-2948-BC13-32269A461E9D}" destId="{D6536483-52B2-2B4F-A000-D0DD485C420C}" srcOrd="0" destOrd="0" presId="urn:microsoft.com/office/officeart/2008/layout/LinedList"/>
    <dgm:cxn modelId="{DD8DF379-C0F7-934A-8A6C-F6665F782DD7}" type="presParOf" srcId="{F478B2A1-2C21-2948-BC13-32269A461E9D}" destId="{C1EC16AA-3467-0748-9205-2B0D588AED2E}" srcOrd="1" destOrd="0" presId="urn:microsoft.com/office/officeart/2008/layout/LinedList"/>
    <dgm:cxn modelId="{C988D9DB-109F-D24B-A924-009C62561F7C}" type="presParOf" srcId="{823311DE-1762-6F4C-8FF2-6A010214EF5A}" destId="{60EECA2C-0E9E-734D-B441-307898AB751B}" srcOrd="6" destOrd="0" presId="urn:microsoft.com/office/officeart/2008/layout/LinedList"/>
    <dgm:cxn modelId="{04364FCB-02A3-2A48-882D-7D0FD1572A08}" type="presParOf" srcId="{823311DE-1762-6F4C-8FF2-6A010214EF5A}" destId="{5D2D10E6-0014-7846-A183-879C4E35B266}" srcOrd="7" destOrd="0" presId="urn:microsoft.com/office/officeart/2008/layout/LinedList"/>
    <dgm:cxn modelId="{4AE2BA54-62F3-044D-9EB4-395DCF5B04F7}" type="presParOf" srcId="{5D2D10E6-0014-7846-A183-879C4E35B266}" destId="{35558DBB-6CA5-754F-A5D1-5733B0AA03DB}" srcOrd="0" destOrd="0" presId="urn:microsoft.com/office/officeart/2008/layout/LinedList"/>
    <dgm:cxn modelId="{A791B1E2-FFB9-BF4F-89D7-BA8AF3880C87}" type="presParOf" srcId="{5D2D10E6-0014-7846-A183-879C4E35B266}" destId="{50F0EA36-CE51-3F41-B9D5-7470C92AA36D}"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BA47B17-1BF1-42AB-ADEC-E58C2A4BD5F0}"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EF2EFA1-5A87-4212-9FF5-2D926999FF78}">
      <dgm:prSet/>
      <dgm:spPr/>
      <dgm:t>
        <a:bodyPr/>
        <a:lstStyle/>
        <a:p>
          <a:r>
            <a:rPr lang="en-GB"/>
            <a:t>Key Features </a:t>
          </a:r>
          <a:endParaRPr lang="en-US"/>
        </a:p>
      </dgm:t>
    </dgm:pt>
    <dgm:pt modelId="{954630E3-A245-43D9-8800-46F6680E982D}" type="parTrans" cxnId="{39ED4AB2-5EA6-41AA-AFFA-9AA2D195997A}">
      <dgm:prSet/>
      <dgm:spPr/>
      <dgm:t>
        <a:bodyPr/>
        <a:lstStyle/>
        <a:p>
          <a:endParaRPr lang="en-US"/>
        </a:p>
      </dgm:t>
    </dgm:pt>
    <dgm:pt modelId="{EB7FF814-EDC3-42AA-ACDB-244E41C16DF1}" type="sibTrans" cxnId="{39ED4AB2-5EA6-41AA-AFFA-9AA2D195997A}">
      <dgm:prSet/>
      <dgm:spPr/>
      <dgm:t>
        <a:bodyPr/>
        <a:lstStyle/>
        <a:p>
          <a:endParaRPr lang="en-US"/>
        </a:p>
      </dgm:t>
    </dgm:pt>
    <dgm:pt modelId="{E6AD7970-A5AB-4F30-8EAB-DE0059331796}">
      <dgm:prSet/>
      <dgm:spPr/>
      <dgm:t>
        <a:bodyPr/>
        <a:lstStyle/>
        <a:p>
          <a:r>
            <a:rPr lang="en-GB"/>
            <a:t>Scientific </a:t>
          </a:r>
          <a:endParaRPr lang="en-US"/>
        </a:p>
      </dgm:t>
    </dgm:pt>
    <dgm:pt modelId="{5D263E64-4491-440F-A0CF-3574B7D6438A}" type="parTrans" cxnId="{19BACA19-4618-4F7C-A519-80CFE0E29F3B}">
      <dgm:prSet/>
      <dgm:spPr/>
      <dgm:t>
        <a:bodyPr/>
        <a:lstStyle/>
        <a:p>
          <a:endParaRPr lang="en-US"/>
        </a:p>
      </dgm:t>
    </dgm:pt>
    <dgm:pt modelId="{AD9F8E46-37F4-4ED9-8A13-6B0313AE8071}" type="sibTrans" cxnId="{19BACA19-4618-4F7C-A519-80CFE0E29F3B}">
      <dgm:prSet/>
      <dgm:spPr/>
      <dgm:t>
        <a:bodyPr/>
        <a:lstStyle/>
        <a:p>
          <a:endParaRPr lang="en-US"/>
        </a:p>
      </dgm:t>
    </dgm:pt>
    <dgm:pt modelId="{AC8B3441-D7F2-45CC-BF3B-4693D96B75C4}">
      <dgm:prSet/>
      <dgm:spPr/>
      <dgm:t>
        <a:bodyPr/>
        <a:lstStyle/>
        <a:p>
          <a:r>
            <a:rPr lang="en-GB"/>
            <a:t>Objective </a:t>
          </a:r>
          <a:endParaRPr lang="en-US"/>
        </a:p>
      </dgm:t>
    </dgm:pt>
    <dgm:pt modelId="{C537B255-24F6-4580-AEE0-36E40FDB8CA5}" type="parTrans" cxnId="{9642C88D-7624-49C8-83C2-3AA8822013F5}">
      <dgm:prSet/>
      <dgm:spPr/>
      <dgm:t>
        <a:bodyPr/>
        <a:lstStyle/>
        <a:p>
          <a:endParaRPr lang="en-US"/>
        </a:p>
      </dgm:t>
    </dgm:pt>
    <dgm:pt modelId="{F0085312-69DD-4A7C-A5EC-05BF3CF453FB}" type="sibTrans" cxnId="{9642C88D-7624-49C8-83C2-3AA8822013F5}">
      <dgm:prSet/>
      <dgm:spPr/>
      <dgm:t>
        <a:bodyPr/>
        <a:lstStyle/>
        <a:p>
          <a:endParaRPr lang="en-US"/>
        </a:p>
      </dgm:t>
    </dgm:pt>
    <dgm:pt modelId="{F74A9A0A-DB8D-4839-A0DF-9A0C5344EA3C}">
      <dgm:prSet/>
      <dgm:spPr/>
      <dgm:t>
        <a:bodyPr/>
        <a:lstStyle/>
        <a:p>
          <a:r>
            <a:rPr lang="en-GB"/>
            <a:t>Robust Involves identifying causes </a:t>
          </a:r>
          <a:endParaRPr lang="en-US"/>
        </a:p>
      </dgm:t>
    </dgm:pt>
    <dgm:pt modelId="{DC8F36C7-BE32-45DE-BEF4-2C060325314D}" type="parTrans" cxnId="{371B9F15-8B3D-4061-BBC4-27527E214D6F}">
      <dgm:prSet/>
      <dgm:spPr/>
      <dgm:t>
        <a:bodyPr/>
        <a:lstStyle/>
        <a:p>
          <a:endParaRPr lang="en-US"/>
        </a:p>
      </dgm:t>
    </dgm:pt>
    <dgm:pt modelId="{3A95F1BA-3BF6-48C1-82E0-B581DAFBBD9B}" type="sibTrans" cxnId="{371B9F15-8B3D-4061-BBC4-27527E214D6F}">
      <dgm:prSet/>
      <dgm:spPr/>
      <dgm:t>
        <a:bodyPr/>
        <a:lstStyle/>
        <a:p>
          <a:endParaRPr lang="en-US"/>
        </a:p>
      </dgm:t>
    </dgm:pt>
    <dgm:pt modelId="{533630BC-1FE6-4D2E-9066-0FD7090BA79C}">
      <dgm:prSet/>
      <dgm:spPr/>
      <dgm:t>
        <a:bodyPr/>
        <a:lstStyle/>
        <a:p>
          <a:r>
            <a:rPr lang="en-GB"/>
            <a:t>Tests hypotheses </a:t>
          </a:r>
          <a:endParaRPr lang="en-US"/>
        </a:p>
      </dgm:t>
    </dgm:pt>
    <dgm:pt modelId="{E099BD87-7709-4DA4-8714-FF999306152E}" type="parTrans" cxnId="{A401BCB6-41FF-4BFF-874B-B85725893DC5}">
      <dgm:prSet/>
      <dgm:spPr/>
      <dgm:t>
        <a:bodyPr/>
        <a:lstStyle/>
        <a:p>
          <a:endParaRPr lang="en-US"/>
        </a:p>
      </dgm:t>
    </dgm:pt>
    <dgm:pt modelId="{2FEF141B-2750-4B70-920C-E28A68D44A3B}" type="sibTrans" cxnId="{A401BCB6-41FF-4BFF-874B-B85725893DC5}">
      <dgm:prSet/>
      <dgm:spPr/>
      <dgm:t>
        <a:bodyPr/>
        <a:lstStyle/>
        <a:p>
          <a:endParaRPr lang="en-US"/>
        </a:p>
      </dgm:t>
    </dgm:pt>
    <dgm:pt modelId="{3D0A709D-D5FF-47C1-9CE2-D46C5A55A71B}">
      <dgm:prSet/>
      <dgm:spPr/>
      <dgm:t>
        <a:bodyPr/>
        <a:lstStyle/>
        <a:p>
          <a:r>
            <a:rPr lang="en-GB"/>
            <a:t>Uses the methods of the natural sciences</a:t>
          </a:r>
          <a:endParaRPr lang="en-US"/>
        </a:p>
      </dgm:t>
    </dgm:pt>
    <dgm:pt modelId="{BFABFE8B-EC87-4D0B-8AEE-32F273213394}" type="parTrans" cxnId="{B43C806F-C3AA-4630-B90E-F115F3990FCA}">
      <dgm:prSet/>
      <dgm:spPr/>
      <dgm:t>
        <a:bodyPr/>
        <a:lstStyle/>
        <a:p>
          <a:endParaRPr lang="en-US"/>
        </a:p>
      </dgm:t>
    </dgm:pt>
    <dgm:pt modelId="{FFCDD926-731F-4EB7-87B0-9D42B0DC7B9D}" type="sibTrans" cxnId="{B43C806F-C3AA-4630-B90E-F115F3990FCA}">
      <dgm:prSet/>
      <dgm:spPr/>
      <dgm:t>
        <a:bodyPr/>
        <a:lstStyle/>
        <a:p>
          <a:endParaRPr lang="en-US"/>
        </a:p>
      </dgm:t>
    </dgm:pt>
    <dgm:pt modelId="{51C23FE5-6E05-2C4E-97B4-8FD4E1A97C98}" type="pres">
      <dgm:prSet presAssocID="{8BA47B17-1BF1-42AB-ADEC-E58C2A4BD5F0}" presName="linear" presStyleCnt="0">
        <dgm:presLayoutVars>
          <dgm:animLvl val="lvl"/>
          <dgm:resizeHandles val="exact"/>
        </dgm:presLayoutVars>
      </dgm:prSet>
      <dgm:spPr/>
      <dgm:t>
        <a:bodyPr/>
        <a:lstStyle/>
        <a:p>
          <a:endParaRPr lang="en-GB"/>
        </a:p>
      </dgm:t>
    </dgm:pt>
    <dgm:pt modelId="{714C0680-DABB-8144-9C2C-8048264C8AEC}" type="pres">
      <dgm:prSet presAssocID="{1EF2EFA1-5A87-4212-9FF5-2D926999FF78}" presName="parentText" presStyleLbl="node1" presStyleIdx="0" presStyleCnt="6">
        <dgm:presLayoutVars>
          <dgm:chMax val="0"/>
          <dgm:bulletEnabled val="1"/>
        </dgm:presLayoutVars>
      </dgm:prSet>
      <dgm:spPr/>
      <dgm:t>
        <a:bodyPr/>
        <a:lstStyle/>
        <a:p>
          <a:endParaRPr lang="en-GB"/>
        </a:p>
      </dgm:t>
    </dgm:pt>
    <dgm:pt modelId="{DAE2007B-415B-6841-B428-DD4AA0D0BCDF}" type="pres">
      <dgm:prSet presAssocID="{EB7FF814-EDC3-42AA-ACDB-244E41C16DF1}" presName="spacer" presStyleCnt="0"/>
      <dgm:spPr/>
    </dgm:pt>
    <dgm:pt modelId="{037DF161-9532-064D-B71E-71E28C5174EB}" type="pres">
      <dgm:prSet presAssocID="{E6AD7970-A5AB-4F30-8EAB-DE0059331796}" presName="parentText" presStyleLbl="node1" presStyleIdx="1" presStyleCnt="6">
        <dgm:presLayoutVars>
          <dgm:chMax val="0"/>
          <dgm:bulletEnabled val="1"/>
        </dgm:presLayoutVars>
      </dgm:prSet>
      <dgm:spPr/>
      <dgm:t>
        <a:bodyPr/>
        <a:lstStyle/>
        <a:p>
          <a:endParaRPr lang="en-GB"/>
        </a:p>
      </dgm:t>
    </dgm:pt>
    <dgm:pt modelId="{B753B100-E831-4049-BFAE-89197B79381C}" type="pres">
      <dgm:prSet presAssocID="{AD9F8E46-37F4-4ED9-8A13-6B0313AE8071}" presName="spacer" presStyleCnt="0"/>
      <dgm:spPr/>
    </dgm:pt>
    <dgm:pt modelId="{E1EB7D57-1E08-0E49-9814-C4E7C3133C99}" type="pres">
      <dgm:prSet presAssocID="{AC8B3441-D7F2-45CC-BF3B-4693D96B75C4}" presName="parentText" presStyleLbl="node1" presStyleIdx="2" presStyleCnt="6">
        <dgm:presLayoutVars>
          <dgm:chMax val="0"/>
          <dgm:bulletEnabled val="1"/>
        </dgm:presLayoutVars>
      </dgm:prSet>
      <dgm:spPr/>
      <dgm:t>
        <a:bodyPr/>
        <a:lstStyle/>
        <a:p>
          <a:endParaRPr lang="en-GB"/>
        </a:p>
      </dgm:t>
    </dgm:pt>
    <dgm:pt modelId="{EAABAFEB-8A9B-5741-84A1-D68C481DF632}" type="pres">
      <dgm:prSet presAssocID="{F0085312-69DD-4A7C-A5EC-05BF3CF453FB}" presName="spacer" presStyleCnt="0"/>
      <dgm:spPr/>
    </dgm:pt>
    <dgm:pt modelId="{2639D9E0-C33C-4E47-8574-2EC7AB8A04E0}" type="pres">
      <dgm:prSet presAssocID="{F74A9A0A-DB8D-4839-A0DF-9A0C5344EA3C}" presName="parentText" presStyleLbl="node1" presStyleIdx="3" presStyleCnt="6">
        <dgm:presLayoutVars>
          <dgm:chMax val="0"/>
          <dgm:bulletEnabled val="1"/>
        </dgm:presLayoutVars>
      </dgm:prSet>
      <dgm:spPr/>
      <dgm:t>
        <a:bodyPr/>
        <a:lstStyle/>
        <a:p>
          <a:endParaRPr lang="en-GB"/>
        </a:p>
      </dgm:t>
    </dgm:pt>
    <dgm:pt modelId="{7FB0B76E-9283-1A44-9816-0B105CAC0ADB}" type="pres">
      <dgm:prSet presAssocID="{3A95F1BA-3BF6-48C1-82E0-B581DAFBBD9B}" presName="spacer" presStyleCnt="0"/>
      <dgm:spPr/>
    </dgm:pt>
    <dgm:pt modelId="{4EDCC7BC-120B-314D-924C-086784731383}" type="pres">
      <dgm:prSet presAssocID="{533630BC-1FE6-4D2E-9066-0FD7090BA79C}" presName="parentText" presStyleLbl="node1" presStyleIdx="4" presStyleCnt="6">
        <dgm:presLayoutVars>
          <dgm:chMax val="0"/>
          <dgm:bulletEnabled val="1"/>
        </dgm:presLayoutVars>
      </dgm:prSet>
      <dgm:spPr/>
      <dgm:t>
        <a:bodyPr/>
        <a:lstStyle/>
        <a:p>
          <a:endParaRPr lang="en-GB"/>
        </a:p>
      </dgm:t>
    </dgm:pt>
    <dgm:pt modelId="{845AC1E7-1339-074A-9074-037732BDC8AF}" type="pres">
      <dgm:prSet presAssocID="{2FEF141B-2750-4B70-920C-E28A68D44A3B}" presName="spacer" presStyleCnt="0"/>
      <dgm:spPr/>
    </dgm:pt>
    <dgm:pt modelId="{444EB698-3786-D342-B222-1A2664EAC2B6}" type="pres">
      <dgm:prSet presAssocID="{3D0A709D-D5FF-47C1-9CE2-D46C5A55A71B}" presName="parentText" presStyleLbl="node1" presStyleIdx="5" presStyleCnt="6">
        <dgm:presLayoutVars>
          <dgm:chMax val="0"/>
          <dgm:bulletEnabled val="1"/>
        </dgm:presLayoutVars>
      </dgm:prSet>
      <dgm:spPr/>
      <dgm:t>
        <a:bodyPr/>
        <a:lstStyle/>
        <a:p>
          <a:endParaRPr lang="en-GB"/>
        </a:p>
      </dgm:t>
    </dgm:pt>
  </dgm:ptLst>
  <dgm:cxnLst>
    <dgm:cxn modelId="{1BFD9D4D-96B4-1B42-99FE-B1FB7D35A996}" type="presOf" srcId="{8BA47B17-1BF1-42AB-ADEC-E58C2A4BD5F0}" destId="{51C23FE5-6E05-2C4E-97B4-8FD4E1A97C98}" srcOrd="0" destOrd="0" presId="urn:microsoft.com/office/officeart/2005/8/layout/vList2"/>
    <dgm:cxn modelId="{B2A83A60-F99F-E943-849E-4583AAA6CC7D}" type="presOf" srcId="{1EF2EFA1-5A87-4212-9FF5-2D926999FF78}" destId="{714C0680-DABB-8144-9C2C-8048264C8AEC}" srcOrd="0" destOrd="0" presId="urn:microsoft.com/office/officeart/2005/8/layout/vList2"/>
    <dgm:cxn modelId="{A401BCB6-41FF-4BFF-874B-B85725893DC5}" srcId="{8BA47B17-1BF1-42AB-ADEC-E58C2A4BD5F0}" destId="{533630BC-1FE6-4D2E-9066-0FD7090BA79C}" srcOrd="4" destOrd="0" parTransId="{E099BD87-7709-4DA4-8714-FF999306152E}" sibTransId="{2FEF141B-2750-4B70-920C-E28A68D44A3B}"/>
    <dgm:cxn modelId="{39ED4AB2-5EA6-41AA-AFFA-9AA2D195997A}" srcId="{8BA47B17-1BF1-42AB-ADEC-E58C2A4BD5F0}" destId="{1EF2EFA1-5A87-4212-9FF5-2D926999FF78}" srcOrd="0" destOrd="0" parTransId="{954630E3-A245-43D9-8800-46F6680E982D}" sibTransId="{EB7FF814-EDC3-42AA-ACDB-244E41C16DF1}"/>
    <dgm:cxn modelId="{9642C88D-7624-49C8-83C2-3AA8822013F5}" srcId="{8BA47B17-1BF1-42AB-ADEC-E58C2A4BD5F0}" destId="{AC8B3441-D7F2-45CC-BF3B-4693D96B75C4}" srcOrd="2" destOrd="0" parTransId="{C537B255-24F6-4580-AEE0-36E40FDB8CA5}" sibTransId="{F0085312-69DD-4A7C-A5EC-05BF3CF453FB}"/>
    <dgm:cxn modelId="{371B9F15-8B3D-4061-BBC4-27527E214D6F}" srcId="{8BA47B17-1BF1-42AB-ADEC-E58C2A4BD5F0}" destId="{F74A9A0A-DB8D-4839-A0DF-9A0C5344EA3C}" srcOrd="3" destOrd="0" parTransId="{DC8F36C7-BE32-45DE-BEF4-2C060325314D}" sibTransId="{3A95F1BA-3BF6-48C1-82E0-B581DAFBBD9B}"/>
    <dgm:cxn modelId="{10D4B4AF-AEE3-BB4C-AF1E-C889AF2C9F75}" type="presOf" srcId="{3D0A709D-D5FF-47C1-9CE2-D46C5A55A71B}" destId="{444EB698-3786-D342-B222-1A2664EAC2B6}" srcOrd="0" destOrd="0" presId="urn:microsoft.com/office/officeart/2005/8/layout/vList2"/>
    <dgm:cxn modelId="{4CDCD22B-4409-F240-85CB-D3013A1F5B82}" type="presOf" srcId="{E6AD7970-A5AB-4F30-8EAB-DE0059331796}" destId="{037DF161-9532-064D-B71E-71E28C5174EB}" srcOrd="0" destOrd="0" presId="urn:microsoft.com/office/officeart/2005/8/layout/vList2"/>
    <dgm:cxn modelId="{B995A857-01B0-634F-831D-22D5FB415438}" type="presOf" srcId="{533630BC-1FE6-4D2E-9066-0FD7090BA79C}" destId="{4EDCC7BC-120B-314D-924C-086784731383}" srcOrd="0" destOrd="0" presId="urn:microsoft.com/office/officeart/2005/8/layout/vList2"/>
    <dgm:cxn modelId="{B43C806F-C3AA-4630-B90E-F115F3990FCA}" srcId="{8BA47B17-1BF1-42AB-ADEC-E58C2A4BD5F0}" destId="{3D0A709D-D5FF-47C1-9CE2-D46C5A55A71B}" srcOrd="5" destOrd="0" parTransId="{BFABFE8B-EC87-4D0B-8AEE-32F273213394}" sibTransId="{FFCDD926-731F-4EB7-87B0-9D42B0DC7B9D}"/>
    <dgm:cxn modelId="{8740C3AB-3746-B041-82D5-BA883D0D3D7B}" type="presOf" srcId="{F74A9A0A-DB8D-4839-A0DF-9A0C5344EA3C}" destId="{2639D9E0-C33C-4E47-8574-2EC7AB8A04E0}" srcOrd="0" destOrd="0" presId="urn:microsoft.com/office/officeart/2005/8/layout/vList2"/>
    <dgm:cxn modelId="{19BACA19-4618-4F7C-A519-80CFE0E29F3B}" srcId="{8BA47B17-1BF1-42AB-ADEC-E58C2A4BD5F0}" destId="{E6AD7970-A5AB-4F30-8EAB-DE0059331796}" srcOrd="1" destOrd="0" parTransId="{5D263E64-4491-440F-A0CF-3574B7D6438A}" sibTransId="{AD9F8E46-37F4-4ED9-8A13-6B0313AE8071}"/>
    <dgm:cxn modelId="{C5D15B66-094C-8C46-8E0F-77C5A5B977E9}" type="presOf" srcId="{AC8B3441-D7F2-45CC-BF3B-4693D96B75C4}" destId="{E1EB7D57-1E08-0E49-9814-C4E7C3133C99}" srcOrd="0" destOrd="0" presId="urn:microsoft.com/office/officeart/2005/8/layout/vList2"/>
    <dgm:cxn modelId="{E9BC1279-DE22-2945-A558-AAA35C81E867}" type="presParOf" srcId="{51C23FE5-6E05-2C4E-97B4-8FD4E1A97C98}" destId="{714C0680-DABB-8144-9C2C-8048264C8AEC}" srcOrd="0" destOrd="0" presId="urn:microsoft.com/office/officeart/2005/8/layout/vList2"/>
    <dgm:cxn modelId="{62FFE274-721E-2B4F-AB56-83202BD7D19A}" type="presParOf" srcId="{51C23FE5-6E05-2C4E-97B4-8FD4E1A97C98}" destId="{DAE2007B-415B-6841-B428-DD4AA0D0BCDF}" srcOrd="1" destOrd="0" presId="urn:microsoft.com/office/officeart/2005/8/layout/vList2"/>
    <dgm:cxn modelId="{0234EE29-A268-774F-B751-E7AB75769E38}" type="presParOf" srcId="{51C23FE5-6E05-2C4E-97B4-8FD4E1A97C98}" destId="{037DF161-9532-064D-B71E-71E28C5174EB}" srcOrd="2" destOrd="0" presId="urn:microsoft.com/office/officeart/2005/8/layout/vList2"/>
    <dgm:cxn modelId="{8A375B57-B10D-9B48-A878-88632F76D465}" type="presParOf" srcId="{51C23FE5-6E05-2C4E-97B4-8FD4E1A97C98}" destId="{B753B100-E831-4049-BFAE-89197B79381C}" srcOrd="3" destOrd="0" presId="urn:microsoft.com/office/officeart/2005/8/layout/vList2"/>
    <dgm:cxn modelId="{271DDA03-09A4-5441-9EC2-9FDCD045120D}" type="presParOf" srcId="{51C23FE5-6E05-2C4E-97B4-8FD4E1A97C98}" destId="{E1EB7D57-1E08-0E49-9814-C4E7C3133C99}" srcOrd="4" destOrd="0" presId="urn:microsoft.com/office/officeart/2005/8/layout/vList2"/>
    <dgm:cxn modelId="{47A096A5-EE9A-2447-B855-BB9CE1B6339F}" type="presParOf" srcId="{51C23FE5-6E05-2C4E-97B4-8FD4E1A97C98}" destId="{EAABAFEB-8A9B-5741-84A1-D68C481DF632}" srcOrd="5" destOrd="0" presId="urn:microsoft.com/office/officeart/2005/8/layout/vList2"/>
    <dgm:cxn modelId="{2A6CDAFF-EE39-5047-BE6F-0A157F4803AA}" type="presParOf" srcId="{51C23FE5-6E05-2C4E-97B4-8FD4E1A97C98}" destId="{2639D9E0-C33C-4E47-8574-2EC7AB8A04E0}" srcOrd="6" destOrd="0" presId="urn:microsoft.com/office/officeart/2005/8/layout/vList2"/>
    <dgm:cxn modelId="{044D8CDD-FF08-C747-911F-7CD4DBFBC462}" type="presParOf" srcId="{51C23FE5-6E05-2C4E-97B4-8FD4E1A97C98}" destId="{7FB0B76E-9283-1A44-9816-0B105CAC0ADB}" srcOrd="7" destOrd="0" presId="urn:microsoft.com/office/officeart/2005/8/layout/vList2"/>
    <dgm:cxn modelId="{4526B527-DB2F-864F-8796-E693EE106C1A}" type="presParOf" srcId="{51C23FE5-6E05-2C4E-97B4-8FD4E1A97C98}" destId="{4EDCC7BC-120B-314D-924C-086784731383}" srcOrd="8" destOrd="0" presId="urn:microsoft.com/office/officeart/2005/8/layout/vList2"/>
    <dgm:cxn modelId="{070EA28B-AA9B-4F48-84EA-135F7B83365E}" type="presParOf" srcId="{51C23FE5-6E05-2C4E-97B4-8FD4E1A97C98}" destId="{845AC1E7-1339-074A-9074-037732BDC8AF}" srcOrd="9" destOrd="0" presId="urn:microsoft.com/office/officeart/2005/8/layout/vList2"/>
    <dgm:cxn modelId="{730CA407-00A1-7448-8852-951DD59B38F5}" type="presParOf" srcId="{51C23FE5-6E05-2C4E-97B4-8FD4E1A97C98}" destId="{444EB698-3786-D342-B222-1A2664EAC2B6}"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DF748E0-B568-4E74-A125-FB314F185AA9}"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1875832F-29D8-4048-8A38-A775AB6DB5F5}">
      <dgm:prSet/>
      <dgm:spPr/>
      <dgm:t>
        <a:bodyPr/>
        <a:lstStyle/>
        <a:p>
          <a:r>
            <a:rPr lang="en-GB"/>
            <a:t>Scientific External reality - need to collect ‘facts’ </a:t>
          </a:r>
          <a:endParaRPr lang="en-US"/>
        </a:p>
      </dgm:t>
    </dgm:pt>
    <dgm:pt modelId="{7C370AEE-58AC-46E0-861B-1CA0EC005E63}" type="parTrans" cxnId="{61B05E86-6E56-4F96-93F6-A7D872E04F02}">
      <dgm:prSet/>
      <dgm:spPr/>
      <dgm:t>
        <a:bodyPr/>
        <a:lstStyle/>
        <a:p>
          <a:endParaRPr lang="en-US"/>
        </a:p>
      </dgm:t>
    </dgm:pt>
    <dgm:pt modelId="{1619A1AF-8325-46CD-BAD4-68CA70D875F6}" type="sibTrans" cxnId="{61B05E86-6E56-4F96-93F6-A7D872E04F02}">
      <dgm:prSet/>
      <dgm:spPr/>
      <dgm:t>
        <a:bodyPr/>
        <a:lstStyle/>
        <a:p>
          <a:endParaRPr lang="en-US"/>
        </a:p>
      </dgm:t>
    </dgm:pt>
    <dgm:pt modelId="{94CFBAA0-5481-4E80-A05C-972DE3DBABA5}">
      <dgm:prSet/>
      <dgm:spPr/>
      <dgm:t>
        <a:bodyPr/>
        <a:lstStyle/>
        <a:p>
          <a:r>
            <a:rPr lang="en-GB"/>
            <a:t>Methods of natural sciences </a:t>
          </a:r>
          <a:endParaRPr lang="en-US"/>
        </a:p>
      </dgm:t>
    </dgm:pt>
    <dgm:pt modelId="{41440135-A7EF-4B07-A11C-2B951C19147E}" type="parTrans" cxnId="{684AE9AA-D24C-4B0B-A5CF-7C19BCEE3ABF}">
      <dgm:prSet/>
      <dgm:spPr/>
      <dgm:t>
        <a:bodyPr/>
        <a:lstStyle/>
        <a:p>
          <a:endParaRPr lang="en-US"/>
        </a:p>
      </dgm:t>
    </dgm:pt>
    <dgm:pt modelId="{C0AF3B95-3951-49D5-A5F4-3F87C4E3FD5C}" type="sibTrans" cxnId="{684AE9AA-D24C-4B0B-A5CF-7C19BCEE3ABF}">
      <dgm:prSet/>
      <dgm:spPr/>
      <dgm:t>
        <a:bodyPr/>
        <a:lstStyle/>
        <a:p>
          <a:endParaRPr lang="en-US"/>
        </a:p>
      </dgm:t>
    </dgm:pt>
    <dgm:pt modelId="{0FEEA426-DF16-4FBB-B308-E6AA7B971A67}">
      <dgm:prSet/>
      <dgm:spPr/>
      <dgm:t>
        <a:bodyPr/>
        <a:lstStyle/>
        <a:p>
          <a:r>
            <a:rPr lang="en-GB"/>
            <a:t>Use of statistics (quantitative) </a:t>
          </a:r>
          <a:endParaRPr lang="en-US"/>
        </a:p>
      </dgm:t>
    </dgm:pt>
    <dgm:pt modelId="{A679C903-7FA3-40B2-A595-45524AB060B6}" type="parTrans" cxnId="{F20EFFE3-9134-4D67-A5E0-B54FCF496D16}">
      <dgm:prSet/>
      <dgm:spPr/>
      <dgm:t>
        <a:bodyPr/>
        <a:lstStyle/>
        <a:p>
          <a:endParaRPr lang="en-US"/>
        </a:p>
      </dgm:t>
    </dgm:pt>
    <dgm:pt modelId="{775B3C20-08DB-4D18-99B9-64D6123881DB}" type="sibTrans" cxnId="{F20EFFE3-9134-4D67-A5E0-B54FCF496D16}">
      <dgm:prSet/>
      <dgm:spPr/>
      <dgm:t>
        <a:bodyPr/>
        <a:lstStyle/>
        <a:p>
          <a:endParaRPr lang="en-US"/>
        </a:p>
      </dgm:t>
    </dgm:pt>
    <dgm:pt modelId="{1D60A298-4B7A-47E2-B817-C48FDD2C6415}">
      <dgm:prSet/>
      <dgm:spPr/>
      <dgm:t>
        <a:bodyPr/>
        <a:lstStyle/>
        <a:p>
          <a:r>
            <a:rPr lang="en-GB"/>
            <a:t>Experiments, surveys</a:t>
          </a:r>
          <a:endParaRPr lang="en-US"/>
        </a:p>
      </dgm:t>
    </dgm:pt>
    <dgm:pt modelId="{AEFF6DE5-809D-4F19-8427-E6341E8DB657}" type="parTrans" cxnId="{BA18CF88-231F-451E-9CFB-BD75AE701993}">
      <dgm:prSet/>
      <dgm:spPr/>
      <dgm:t>
        <a:bodyPr/>
        <a:lstStyle/>
        <a:p>
          <a:endParaRPr lang="en-US"/>
        </a:p>
      </dgm:t>
    </dgm:pt>
    <dgm:pt modelId="{68B39C2A-7DA3-43A7-BE4C-99FC9547DC18}" type="sibTrans" cxnId="{BA18CF88-231F-451E-9CFB-BD75AE701993}">
      <dgm:prSet/>
      <dgm:spPr/>
      <dgm:t>
        <a:bodyPr/>
        <a:lstStyle/>
        <a:p>
          <a:endParaRPr lang="en-US"/>
        </a:p>
      </dgm:t>
    </dgm:pt>
    <dgm:pt modelId="{758E4DFF-D61B-7F4A-8BDA-89E1A2FAD98E}" type="pres">
      <dgm:prSet presAssocID="{2DF748E0-B568-4E74-A125-FB314F185AA9}" presName="linear" presStyleCnt="0">
        <dgm:presLayoutVars>
          <dgm:animLvl val="lvl"/>
          <dgm:resizeHandles val="exact"/>
        </dgm:presLayoutVars>
      </dgm:prSet>
      <dgm:spPr/>
      <dgm:t>
        <a:bodyPr/>
        <a:lstStyle/>
        <a:p>
          <a:endParaRPr lang="en-GB"/>
        </a:p>
      </dgm:t>
    </dgm:pt>
    <dgm:pt modelId="{E42E31C3-4695-7D4C-B5C1-785B4070F789}" type="pres">
      <dgm:prSet presAssocID="{1875832F-29D8-4048-8A38-A775AB6DB5F5}" presName="parentText" presStyleLbl="node1" presStyleIdx="0" presStyleCnt="4">
        <dgm:presLayoutVars>
          <dgm:chMax val="0"/>
          <dgm:bulletEnabled val="1"/>
        </dgm:presLayoutVars>
      </dgm:prSet>
      <dgm:spPr/>
      <dgm:t>
        <a:bodyPr/>
        <a:lstStyle/>
        <a:p>
          <a:endParaRPr lang="en-GB"/>
        </a:p>
      </dgm:t>
    </dgm:pt>
    <dgm:pt modelId="{5ADAB82B-9FB2-4140-949A-8B8EFE191A3B}" type="pres">
      <dgm:prSet presAssocID="{1619A1AF-8325-46CD-BAD4-68CA70D875F6}" presName="spacer" presStyleCnt="0"/>
      <dgm:spPr/>
    </dgm:pt>
    <dgm:pt modelId="{404C27A2-8887-7C4D-A196-C801B8B8DB2E}" type="pres">
      <dgm:prSet presAssocID="{94CFBAA0-5481-4E80-A05C-972DE3DBABA5}" presName="parentText" presStyleLbl="node1" presStyleIdx="1" presStyleCnt="4">
        <dgm:presLayoutVars>
          <dgm:chMax val="0"/>
          <dgm:bulletEnabled val="1"/>
        </dgm:presLayoutVars>
      </dgm:prSet>
      <dgm:spPr/>
      <dgm:t>
        <a:bodyPr/>
        <a:lstStyle/>
        <a:p>
          <a:endParaRPr lang="en-GB"/>
        </a:p>
      </dgm:t>
    </dgm:pt>
    <dgm:pt modelId="{5B8E930D-70F4-2F40-A40F-0799C7565A7E}" type="pres">
      <dgm:prSet presAssocID="{C0AF3B95-3951-49D5-A5F4-3F87C4E3FD5C}" presName="spacer" presStyleCnt="0"/>
      <dgm:spPr/>
    </dgm:pt>
    <dgm:pt modelId="{68C8622D-4072-FE46-B4DB-AB85FABB9474}" type="pres">
      <dgm:prSet presAssocID="{0FEEA426-DF16-4FBB-B308-E6AA7B971A67}" presName="parentText" presStyleLbl="node1" presStyleIdx="2" presStyleCnt="4">
        <dgm:presLayoutVars>
          <dgm:chMax val="0"/>
          <dgm:bulletEnabled val="1"/>
        </dgm:presLayoutVars>
      </dgm:prSet>
      <dgm:spPr/>
      <dgm:t>
        <a:bodyPr/>
        <a:lstStyle/>
        <a:p>
          <a:endParaRPr lang="en-GB"/>
        </a:p>
      </dgm:t>
    </dgm:pt>
    <dgm:pt modelId="{42D2E20D-0ECB-5E4C-841F-3C6C98DC0792}" type="pres">
      <dgm:prSet presAssocID="{775B3C20-08DB-4D18-99B9-64D6123881DB}" presName="spacer" presStyleCnt="0"/>
      <dgm:spPr/>
    </dgm:pt>
    <dgm:pt modelId="{D0E9B715-09D8-9842-93CE-2BAF5143F4B8}" type="pres">
      <dgm:prSet presAssocID="{1D60A298-4B7A-47E2-B817-C48FDD2C6415}" presName="parentText" presStyleLbl="node1" presStyleIdx="3" presStyleCnt="4">
        <dgm:presLayoutVars>
          <dgm:chMax val="0"/>
          <dgm:bulletEnabled val="1"/>
        </dgm:presLayoutVars>
      </dgm:prSet>
      <dgm:spPr/>
      <dgm:t>
        <a:bodyPr/>
        <a:lstStyle/>
        <a:p>
          <a:endParaRPr lang="en-GB"/>
        </a:p>
      </dgm:t>
    </dgm:pt>
  </dgm:ptLst>
  <dgm:cxnLst>
    <dgm:cxn modelId="{61B05E86-6E56-4F96-93F6-A7D872E04F02}" srcId="{2DF748E0-B568-4E74-A125-FB314F185AA9}" destId="{1875832F-29D8-4048-8A38-A775AB6DB5F5}" srcOrd="0" destOrd="0" parTransId="{7C370AEE-58AC-46E0-861B-1CA0EC005E63}" sibTransId="{1619A1AF-8325-46CD-BAD4-68CA70D875F6}"/>
    <dgm:cxn modelId="{684AE9AA-D24C-4B0B-A5CF-7C19BCEE3ABF}" srcId="{2DF748E0-B568-4E74-A125-FB314F185AA9}" destId="{94CFBAA0-5481-4E80-A05C-972DE3DBABA5}" srcOrd="1" destOrd="0" parTransId="{41440135-A7EF-4B07-A11C-2B951C19147E}" sibTransId="{C0AF3B95-3951-49D5-A5F4-3F87C4E3FD5C}"/>
    <dgm:cxn modelId="{39210101-8779-214D-9454-8A01F700F73A}" type="presOf" srcId="{0FEEA426-DF16-4FBB-B308-E6AA7B971A67}" destId="{68C8622D-4072-FE46-B4DB-AB85FABB9474}" srcOrd="0" destOrd="0" presId="urn:microsoft.com/office/officeart/2005/8/layout/vList2"/>
    <dgm:cxn modelId="{703E1446-DD6B-E742-91C5-9CC2B544560E}" type="presOf" srcId="{2DF748E0-B568-4E74-A125-FB314F185AA9}" destId="{758E4DFF-D61B-7F4A-8BDA-89E1A2FAD98E}" srcOrd="0" destOrd="0" presId="urn:microsoft.com/office/officeart/2005/8/layout/vList2"/>
    <dgm:cxn modelId="{F20EFFE3-9134-4D67-A5E0-B54FCF496D16}" srcId="{2DF748E0-B568-4E74-A125-FB314F185AA9}" destId="{0FEEA426-DF16-4FBB-B308-E6AA7B971A67}" srcOrd="2" destOrd="0" parTransId="{A679C903-7FA3-40B2-A595-45524AB060B6}" sibTransId="{775B3C20-08DB-4D18-99B9-64D6123881DB}"/>
    <dgm:cxn modelId="{0A159323-086F-7A40-B151-6CB6FE0CB963}" type="presOf" srcId="{1D60A298-4B7A-47E2-B817-C48FDD2C6415}" destId="{D0E9B715-09D8-9842-93CE-2BAF5143F4B8}" srcOrd="0" destOrd="0" presId="urn:microsoft.com/office/officeart/2005/8/layout/vList2"/>
    <dgm:cxn modelId="{956FE092-9739-124E-BF6D-F61DF1840B22}" type="presOf" srcId="{94CFBAA0-5481-4E80-A05C-972DE3DBABA5}" destId="{404C27A2-8887-7C4D-A196-C801B8B8DB2E}" srcOrd="0" destOrd="0" presId="urn:microsoft.com/office/officeart/2005/8/layout/vList2"/>
    <dgm:cxn modelId="{BA18CF88-231F-451E-9CFB-BD75AE701993}" srcId="{2DF748E0-B568-4E74-A125-FB314F185AA9}" destId="{1D60A298-4B7A-47E2-B817-C48FDD2C6415}" srcOrd="3" destOrd="0" parTransId="{AEFF6DE5-809D-4F19-8427-E6341E8DB657}" sibTransId="{68B39C2A-7DA3-43A7-BE4C-99FC9547DC18}"/>
    <dgm:cxn modelId="{4C5B2BDA-3CA3-B546-A0D6-CCFA48A1527E}" type="presOf" srcId="{1875832F-29D8-4048-8A38-A775AB6DB5F5}" destId="{E42E31C3-4695-7D4C-B5C1-785B4070F789}" srcOrd="0" destOrd="0" presId="urn:microsoft.com/office/officeart/2005/8/layout/vList2"/>
    <dgm:cxn modelId="{EE4650A3-AF5B-1749-A24A-CAD228FACC40}" type="presParOf" srcId="{758E4DFF-D61B-7F4A-8BDA-89E1A2FAD98E}" destId="{E42E31C3-4695-7D4C-B5C1-785B4070F789}" srcOrd="0" destOrd="0" presId="urn:microsoft.com/office/officeart/2005/8/layout/vList2"/>
    <dgm:cxn modelId="{7B5C1BFB-CF6F-7948-A660-E3E76C179675}" type="presParOf" srcId="{758E4DFF-D61B-7F4A-8BDA-89E1A2FAD98E}" destId="{5ADAB82B-9FB2-4140-949A-8B8EFE191A3B}" srcOrd="1" destOrd="0" presId="urn:microsoft.com/office/officeart/2005/8/layout/vList2"/>
    <dgm:cxn modelId="{AA38416B-D328-7547-A02F-249E91D9A6FB}" type="presParOf" srcId="{758E4DFF-D61B-7F4A-8BDA-89E1A2FAD98E}" destId="{404C27A2-8887-7C4D-A196-C801B8B8DB2E}" srcOrd="2" destOrd="0" presId="urn:microsoft.com/office/officeart/2005/8/layout/vList2"/>
    <dgm:cxn modelId="{DCF12774-16BC-B24B-B969-7000884F15C5}" type="presParOf" srcId="{758E4DFF-D61B-7F4A-8BDA-89E1A2FAD98E}" destId="{5B8E930D-70F4-2F40-A40F-0799C7565A7E}" srcOrd="3" destOrd="0" presId="urn:microsoft.com/office/officeart/2005/8/layout/vList2"/>
    <dgm:cxn modelId="{99814AEA-DAC6-E04D-BA8D-3F2FF111EA4C}" type="presParOf" srcId="{758E4DFF-D61B-7F4A-8BDA-89E1A2FAD98E}" destId="{68C8622D-4072-FE46-B4DB-AB85FABB9474}" srcOrd="4" destOrd="0" presId="urn:microsoft.com/office/officeart/2005/8/layout/vList2"/>
    <dgm:cxn modelId="{6FA4404C-ECA4-164F-8AD4-C1390DDD472A}" type="presParOf" srcId="{758E4DFF-D61B-7F4A-8BDA-89E1A2FAD98E}" destId="{42D2E20D-0ECB-5E4C-841F-3C6C98DC0792}" srcOrd="5" destOrd="0" presId="urn:microsoft.com/office/officeart/2005/8/layout/vList2"/>
    <dgm:cxn modelId="{DA70942D-8362-0941-A0DD-ACB0521E2F47}" type="presParOf" srcId="{758E4DFF-D61B-7F4A-8BDA-89E1A2FAD98E}" destId="{D0E9B715-09D8-9842-93CE-2BAF5143F4B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A74CB8C-2C50-4D45-9F62-C3A8EF4B6D1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754807C-7CE1-4F45-8812-F1BC5B560CC7}">
      <dgm:prSet/>
      <dgm:spPr/>
      <dgm:t>
        <a:bodyPr/>
        <a:lstStyle/>
        <a:p>
          <a:r>
            <a:rPr lang="en-GB"/>
            <a:t>Social Scientific Subjective, constructed reality </a:t>
          </a:r>
          <a:endParaRPr lang="en-US"/>
        </a:p>
      </dgm:t>
    </dgm:pt>
    <dgm:pt modelId="{01FFC332-1D77-410D-9B51-98873877ABA2}" type="parTrans" cxnId="{C077BD15-1103-4EDB-ABFA-8F4C411380A0}">
      <dgm:prSet/>
      <dgm:spPr/>
      <dgm:t>
        <a:bodyPr/>
        <a:lstStyle/>
        <a:p>
          <a:endParaRPr lang="en-US"/>
        </a:p>
      </dgm:t>
    </dgm:pt>
    <dgm:pt modelId="{B0AB535C-4CFF-49AD-ABEF-30C451B26253}" type="sibTrans" cxnId="{C077BD15-1103-4EDB-ABFA-8F4C411380A0}">
      <dgm:prSet/>
      <dgm:spPr/>
      <dgm:t>
        <a:bodyPr/>
        <a:lstStyle/>
        <a:p>
          <a:endParaRPr lang="en-US"/>
        </a:p>
      </dgm:t>
    </dgm:pt>
    <dgm:pt modelId="{E250610A-8002-45D8-BFAB-D899B84E0B67}">
      <dgm:prSet/>
      <dgm:spPr/>
      <dgm:t>
        <a:bodyPr/>
        <a:lstStyle/>
        <a:p>
          <a:r>
            <a:rPr lang="en-GB"/>
            <a:t>Relative truths </a:t>
          </a:r>
          <a:endParaRPr lang="en-US"/>
        </a:p>
      </dgm:t>
    </dgm:pt>
    <dgm:pt modelId="{2A1F7A7C-1FAC-4A78-8172-34AA0AA63372}" type="parTrans" cxnId="{67874987-FBCB-4396-A559-F2D6E420371A}">
      <dgm:prSet/>
      <dgm:spPr/>
      <dgm:t>
        <a:bodyPr/>
        <a:lstStyle/>
        <a:p>
          <a:endParaRPr lang="en-US"/>
        </a:p>
      </dgm:t>
    </dgm:pt>
    <dgm:pt modelId="{DF7FC01D-4D60-461D-8258-996217CAD8E8}" type="sibTrans" cxnId="{67874987-FBCB-4396-A559-F2D6E420371A}">
      <dgm:prSet/>
      <dgm:spPr/>
      <dgm:t>
        <a:bodyPr/>
        <a:lstStyle/>
        <a:p>
          <a:endParaRPr lang="en-US"/>
        </a:p>
      </dgm:t>
    </dgm:pt>
    <dgm:pt modelId="{6FED4BAF-3BDE-47E7-8FA4-00F158E74A8A}">
      <dgm:prSet/>
      <dgm:spPr/>
      <dgm:t>
        <a:bodyPr/>
        <a:lstStyle/>
        <a:p>
          <a:r>
            <a:rPr lang="en-GB"/>
            <a:t>Need to explore, explain and understand reality </a:t>
          </a:r>
          <a:endParaRPr lang="en-US"/>
        </a:p>
      </dgm:t>
    </dgm:pt>
    <dgm:pt modelId="{C064FCC7-B451-4C95-957C-192AF6486F09}" type="parTrans" cxnId="{47392826-1319-4986-A1A0-7FD02EE12BBF}">
      <dgm:prSet/>
      <dgm:spPr/>
      <dgm:t>
        <a:bodyPr/>
        <a:lstStyle/>
        <a:p>
          <a:endParaRPr lang="en-US"/>
        </a:p>
      </dgm:t>
    </dgm:pt>
    <dgm:pt modelId="{06897844-E3B4-48C8-A8CF-425C941978A3}" type="sibTrans" cxnId="{47392826-1319-4986-A1A0-7FD02EE12BBF}">
      <dgm:prSet/>
      <dgm:spPr/>
      <dgm:t>
        <a:bodyPr/>
        <a:lstStyle/>
        <a:p>
          <a:endParaRPr lang="en-US"/>
        </a:p>
      </dgm:t>
    </dgm:pt>
    <dgm:pt modelId="{1E52C3AC-140F-486B-9FB4-A31B0AB63DED}">
      <dgm:prSet/>
      <dgm:spPr/>
      <dgm:t>
        <a:bodyPr/>
        <a:lstStyle/>
        <a:p>
          <a:r>
            <a:rPr lang="en-GB"/>
            <a:t>Qualitative</a:t>
          </a:r>
          <a:endParaRPr lang="en-US"/>
        </a:p>
      </dgm:t>
    </dgm:pt>
    <dgm:pt modelId="{12698886-FF75-4D46-B18A-DD9D88B05B74}" type="parTrans" cxnId="{82CE497E-A926-4C04-812D-5E6591742E85}">
      <dgm:prSet/>
      <dgm:spPr/>
      <dgm:t>
        <a:bodyPr/>
        <a:lstStyle/>
        <a:p>
          <a:endParaRPr lang="en-US"/>
        </a:p>
      </dgm:t>
    </dgm:pt>
    <dgm:pt modelId="{6A023260-298B-4093-AAD3-06C1E8FBA7BD}" type="sibTrans" cxnId="{82CE497E-A926-4C04-812D-5E6591742E85}">
      <dgm:prSet/>
      <dgm:spPr/>
      <dgm:t>
        <a:bodyPr/>
        <a:lstStyle/>
        <a:p>
          <a:endParaRPr lang="en-US"/>
        </a:p>
      </dgm:t>
    </dgm:pt>
    <dgm:pt modelId="{0563A7F7-3BAF-D245-92E5-29912B2825FD}" type="pres">
      <dgm:prSet presAssocID="{2A74CB8C-2C50-4D45-9F62-C3A8EF4B6D13}" presName="linear" presStyleCnt="0">
        <dgm:presLayoutVars>
          <dgm:animLvl val="lvl"/>
          <dgm:resizeHandles val="exact"/>
        </dgm:presLayoutVars>
      </dgm:prSet>
      <dgm:spPr/>
      <dgm:t>
        <a:bodyPr/>
        <a:lstStyle/>
        <a:p>
          <a:endParaRPr lang="en-GB"/>
        </a:p>
      </dgm:t>
    </dgm:pt>
    <dgm:pt modelId="{73E48CDA-06A4-E242-A8D6-4C0EA23D267C}" type="pres">
      <dgm:prSet presAssocID="{F754807C-7CE1-4F45-8812-F1BC5B560CC7}" presName="parentText" presStyleLbl="node1" presStyleIdx="0" presStyleCnt="4">
        <dgm:presLayoutVars>
          <dgm:chMax val="0"/>
          <dgm:bulletEnabled val="1"/>
        </dgm:presLayoutVars>
      </dgm:prSet>
      <dgm:spPr/>
      <dgm:t>
        <a:bodyPr/>
        <a:lstStyle/>
        <a:p>
          <a:endParaRPr lang="en-GB"/>
        </a:p>
      </dgm:t>
    </dgm:pt>
    <dgm:pt modelId="{581DF6F1-A886-BC4A-9CCC-8EBCE2ECF5C7}" type="pres">
      <dgm:prSet presAssocID="{B0AB535C-4CFF-49AD-ABEF-30C451B26253}" presName="spacer" presStyleCnt="0"/>
      <dgm:spPr/>
    </dgm:pt>
    <dgm:pt modelId="{644873FF-C637-EA4F-BEE6-2BAEDE115344}" type="pres">
      <dgm:prSet presAssocID="{E250610A-8002-45D8-BFAB-D899B84E0B67}" presName="parentText" presStyleLbl="node1" presStyleIdx="1" presStyleCnt="4">
        <dgm:presLayoutVars>
          <dgm:chMax val="0"/>
          <dgm:bulletEnabled val="1"/>
        </dgm:presLayoutVars>
      </dgm:prSet>
      <dgm:spPr/>
      <dgm:t>
        <a:bodyPr/>
        <a:lstStyle/>
        <a:p>
          <a:endParaRPr lang="en-GB"/>
        </a:p>
      </dgm:t>
    </dgm:pt>
    <dgm:pt modelId="{C937D2BE-33F5-BC43-B5A3-92F119B1BF7A}" type="pres">
      <dgm:prSet presAssocID="{DF7FC01D-4D60-461D-8258-996217CAD8E8}" presName="spacer" presStyleCnt="0"/>
      <dgm:spPr/>
    </dgm:pt>
    <dgm:pt modelId="{F60229A7-9E49-3D42-8FB6-7323C4EADCB4}" type="pres">
      <dgm:prSet presAssocID="{6FED4BAF-3BDE-47E7-8FA4-00F158E74A8A}" presName="parentText" presStyleLbl="node1" presStyleIdx="2" presStyleCnt="4">
        <dgm:presLayoutVars>
          <dgm:chMax val="0"/>
          <dgm:bulletEnabled val="1"/>
        </dgm:presLayoutVars>
      </dgm:prSet>
      <dgm:spPr/>
      <dgm:t>
        <a:bodyPr/>
        <a:lstStyle/>
        <a:p>
          <a:endParaRPr lang="en-GB"/>
        </a:p>
      </dgm:t>
    </dgm:pt>
    <dgm:pt modelId="{5CE89F1D-01E0-C14A-A88C-C2A652F5FC40}" type="pres">
      <dgm:prSet presAssocID="{06897844-E3B4-48C8-A8CF-425C941978A3}" presName="spacer" presStyleCnt="0"/>
      <dgm:spPr/>
    </dgm:pt>
    <dgm:pt modelId="{65CF47A6-58FF-3046-8565-DE53A52F8D11}" type="pres">
      <dgm:prSet presAssocID="{1E52C3AC-140F-486B-9FB4-A31B0AB63DED}" presName="parentText" presStyleLbl="node1" presStyleIdx="3" presStyleCnt="4">
        <dgm:presLayoutVars>
          <dgm:chMax val="0"/>
          <dgm:bulletEnabled val="1"/>
        </dgm:presLayoutVars>
      </dgm:prSet>
      <dgm:spPr/>
      <dgm:t>
        <a:bodyPr/>
        <a:lstStyle/>
        <a:p>
          <a:endParaRPr lang="en-GB"/>
        </a:p>
      </dgm:t>
    </dgm:pt>
  </dgm:ptLst>
  <dgm:cxnLst>
    <dgm:cxn modelId="{C077BD15-1103-4EDB-ABFA-8F4C411380A0}" srcId="{2A74CB8C-2C50-4D45-9F62-C3A8EF4B6D13}" destId="{F754807C-7CE1-4F45-8812-F1BC5B560CC7}" srcOrd="0" destOrd="0" parTransId="{01FFC332-1D77-410D-9B51-98873877ABA2}" sibTransId="{B0AB535C-4CFF-49AD-ABEF-30C451B26253}"/>
    <dgm:cxn modelId="{AA2B7282-4D37-3645-A78C-EBEB6EA009BD}" type="presOf" srcId="{1E52C3AC-140F-486B-9FB4-A31B0AB63DED}" destId="{65CF47A6-58FF-3046-8565-DE53A52F8D11}" srcOrd="0" destOrd="0" presId="urn:microsoft.com/office/officeart/2005/8/layout/vList2"/>
    <dgm:cxn modelId="{47392826-1319-4986-A1A0-7FD02EE12BBF}" srcId="{2A74CB8C-2C50-4D45-9F62-C3A8EF4B6D13}" destId="{6FED4BAF-3BDE-47E7-8FA4-00F158E74A8A}" srcOrd="2" destOrd="0" parTransId="{C064FCC7-B451-4C95-957C-192AF6486F09}" sibTransId="{06897844-E3B4-48C8-A8CF-425C941978A3}"/>
    <dgm:cxn modelId="{67874987-FBCB-4396-A559-F2D6E420371A}" srcId="{2A74CB8C-2C50-4D45-9F62-C3A8EF4B6D13}" destId="{E250610A-8002-45D8-BFAB-D899B84E0B67}" srcOrd="1" destOrd="0" parTransId="{2A1F7A7C-1FAC-4A78-8172-34AA0AA63372}" sibTransId="{DF7FC01D-4D60-461D-8258-996217CAD8E8}"/>
    <dgm:cxn modelId="{82CE497E-A926-4C04-812D-5E6591742E85}" srcId="{2A74CB8C-2C50-4D45-9F62-C3A8EF4B6D13}" destId="{1E52C3AC-140F-486B-9FB4-A31B0AB63DED}" srcOrd="3" destOrd="0" parTransId="{12698886-FF75-4D46-B18A-DD9D88B05B74}" sibTransId="{6A023260-298B-4093-AAD3-06C1E8FBA7BD}"/>
    <dgm:cxn modelId="{A7B368A4-931A-A94D-B336-3C308CA2A252}" type="presOf" srcId="{F754807C-7CE1-4F45-8812-F1BC5B560CC7}" destId="{73E48CDA-06A4-E242-A8D6-4C0EA23D267C}" srcOrd="0" destOrd="0" presId="urn:microsoft.com/office/officeart/2005/8/layout/vList2"/>
    <dgm:cxn modelId="{97D55D36-74E5-1742-8957-552929B979D0}" type="presOf" srcId="{6FED4BAF-3BDE-47E7-8FA4-00F158E74A8A}" destId="{F60229A7-9E49-3D42-8FB6-7323C4EADCB4}" srcOrd="0" destOrd="0" presId="urn:microsoft.com/office/officeart/2005/8/layout/vList2"/>
    <dgm:cxn modelId="{105C2FBC-4A00-7E4E-BF6A-03F5235B05F3}" type="presOf" srcId="{E250610A-8002-45D8-BFAB-D899B84E0B67}" destId="{644873FF-C637-EA4F-BEE6-2BAEDE115344}" srcOrd="0" destOrd="0" presId="urn:microsoft.com/office/officeart/2005/8/layout/vList2"/>
    <dgm:cxn modelId="{B197559B-8469-754C-9FD8-1E6B6A4DA59C}" type="presOf" srcId="{2A74CB8C-2C50-4D45-9F62-C3A8EF4B6D13}" destId="{0563A7F7-3BAF-D245-92E5-29912B2825FD}" srcOrd="0" destOrd="0" presId="urn:microsoft.com/office/officeart/2005/8/layout/vList2"/>
    <dgm:cxn modelId="{DE63E200-0286-334D-95EA-398F9618187E}" type="presParOf" srcId="{0563A7F7-3BAF-D245-92E5-29912B2825FD}" destId="{73E48CDA-06A4-E242-A8D6-4C0EA23D267C}" srcOrd="0" destOrd="0" presId="urn:microsoft.com/office/officeart/2005/8/layout/vList2"/>
    <dgm:cxn modelId="{8D71109E-9977-DB48-8495-3CA7158225D3}" type="presParOf" srcId="{0563A7F7-3BAF-D245-92E5-29912B2825FD}" destId="{581DF6F1-A886-BC4A-9CCC-8EBCE2ECF5C7}" srcOrd="1" destOrd="0" presId="urn:microsoft.com/office/officeart/2005/8/layout/vList2"/>
    <dgm:cxn modelId="{FF775589-B05E-424F-B461-A8A99D66A039}" type="presParOf" srcId="{0563A7F7-3BAF-D245-92E5-29912B2825FD}" destId="{644873FF-C637-EA4F-BEE6-2BAEDE115344}" srcOrd="2" destOrd="0" presId="urn:microsoft.com/office/officeart/2005/8/layout/vList2"/>
    <dgm:cxn modelId="{66F07F5C-2190-5842-A835-887AEA22025E}" type="presParOf" srcId="{0563A7F7-3BAF-D245-92E5-29912B2825FD}" destId="{C937D2BE-33F5-BC43-B5A3-92F119B1BF7A}" srcOrd="3" destOrd="0" presId="urn:microsoft.com/office/officeart/2005/8/layout/vList2"/>
    <dgm:cxn modelId="{AE76C430-DC8C-654C-81E6-B73EC88C5471}" type="presParOf" srcId="{0563A7F7-3BAF-D245-92E5-29912B2825FD}" destId="{F60229A7-9E49-3D42-8FB6-7323C4EADCB4}" srcOrd="4" destOrd="0" presId="urn:microsoft.com/office/officeart/2005/8/layout/vList2"/>
    <dgm:cxn modelId="{85638618-20F7-F94E-B737-736943D84D14}" type="presParOf" srcId="{0563A7F7-3BAF-D245-92E5-29912B2825FD}" destId="{5CE89F1D-01E0-C14A-A88C-C2A652F5FC40}" srcOrd="5" destOrd="0" presId="urn:microsoft.com/office/officeart/2005/8/layout/vList2"/>
    <dgm:cxn modelId="{EB3FA5BC-6795-DC42-B7BE-A978CEF9E781}" type="presParOf" srcId="{0563A7F7-3BAF-D245-92E5-29912B2825FD}" destId="{65CF47A6-58FF-3046-8565-DE53A52F8D1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AB7B9021-821F-4C87-8581-675D590B6597}" type="datetimeFigureOut">
              <a:rPr lang="en-GB" smtClean="0"/>
              <a:t>25/02/2020</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B5FD2B59-2F54-4221-8E76-E0394E9EA31A}" type="slidenum">
              <a:rPr lang="en-GB" smtClean="0"/>
              <a:t>‹#›</a:t>
            </a:fld>
            <a:endParaRPr lang="en-GB"/>
          </a:p>
        </p:txBody>
      </p:sp>
    </p:spTree>
    <p:extLst>
      <p:ext uri="{BB962C8B-B14F-4D97-AF65-F5344CB8AC3E}">
        <p14:creationId xmlns:p14="http://schemas.microsoft.com/office/powerpoint/2010/main" val="9689297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D78B9FE9-6642-EF4A-B260-DE106444930F}" type="datetimeFigureOut">
              <a:rPr lang="en-US" smtClean="0"/>
              <a:t>2/25/2020</a:t>
            </a:fld>
            <a:endParaRPr lang="en-US"/>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AB872AB1-01A1-704E-9737-756ADAF1CCA3}" type="slidenum">
              <a:rPr lang="en-US" smtClean="0"/>
              <a:t>‹#›</a:t>
            </a:fld>
            <a:endParaRPr lang="en-US"/>
          </a:p>
        </p:txBody>
      </p:sp>
    </p:spTree>
    <p:extLst>
      <p:ext uri="{BB962C8B-B14F-4D97-AF65-F5344CB8AC3E}">
        <p14:creationId xmlns:p14="http://schemas.microsoft.com/office/powerpoint/2010/main" val="18314787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s://image.slidesharecdn.com/philosophiessrm-130120160636-phpapp02/95/positivist-interpretivist-approaches-24-638.jpg?cb=1443015531" TargetMode="External"/><Relationship Id="rId3" Type="http://schemas.openxmlformats.org/officeDocument/2006/relationships/hyperlink" Target="https://image.slidesharecdn.com/philosophiessrm-130120160636-phpapp02/95/positivist-interpretivist-approaches-19-638.jpg?cb=1443015531" TargetMode="External"/><Relationship Id="rId7" Type="http://schemas.openxmlformats.org/officeDocument/2006/relationships/hyperlink" Target="https://image.slidesharecdn.com/philosophiessrm-130120160636-phpapp02/95/positivist-interpretivist-approaches-23-638.jpg?cb=1443015531" TargetMode="External"/><Relationship Id="rId2" Type="http://schemas.openxmlformats.org/officeDocument/2006/relationships/slide" Target="../slides/slide27.xml"/><Relationship Id="rId1" Type="http://schemas.openxmlformats.org/officeDocument/2006/relationships/notesMaster" Target="../notesMasters/notesMaster1.xml"/><Relationship Id="rId6" Type="http://schemas.openxmlformats.org/officeDocument/2006/relationships/hyperlink" Target="https://image.slidesharecdn.com/philosophiessrm-130120160636-phpapp02/95/positivist-interpretivist-approaches-22-638.jpg?cb=1443015531" TargetMode="External"/><Relationship Id="rId5" Type="http://schemas.openxmlformats.org/officeDocument/2006/relationships/hyperlink" Target="https://image.slidesharecdn.com/philosophiessrm-130120160636-phpapp02/95/positivist-interpretivist-approaches-21-638.jpg?cb=1443015531" TargetMode="External"/><Relationship Id="rId10" Type="http://schemas.openxmlformats.org/officeDocument/2006/relationships/hyperlink" Target="https://image.slidesharecdn.com/philosophiessrm-130120160636-phpapp02/95/positivist-interpretivist-approaches-26-638.jpg?cb=1443015531" TargetMode="External"/><Relationship Id="rId4" Type="http://schemas.openxmlformats.org/officeDocument/2006/relationships/hyperlink" Target="https://image.slidesharecdn.com/philosophiessrm-130120160636-phpapp02/95/positivist-interpretivist-approaches-20-638.jpg?cb=1443015531" TargetMode="External"/><Relationship Id="rId9" Type="http://schemas.openxmlformats.org/officeDocument/2006/relationships/hyperlink" Target="https://image.slidesharecdn.com/philosophiessrm-130120160636-phpapp02/95/positivist-interpretivist-approaches-25-638.jpg?cb=1443015531"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kern="1200" dirty="0" smtClean="0">
                <a:solidFill>
                  <a:schemeClr val="tx1"/>
                </a:solidFill>
                <a:effectLst/>
                <a:latin typeface="+mn-lt"/>
                <a:ea typeface="+mn-ea"/>
                <a:cs typeface="+mn-cs"/>
              </a:rPr>
              <a:t>Reasons to not save</a:t>
            </a:r>
          </a:p>
          <a:p>
            <a:pPr fontAlgn="base"/>
            <a:r>
              <a:rPr lang="en-GB" sz="1200" b="1" i="0" kern="1200" dirty="0" smtClean="0">
                <a:solidFill>
                  <a:schemeClr val="tx1"/>
                </a:solidFill>
                <a:effectLst/>
                <a:latin typeface="+mn-lt"/>
                <a:ea typeface="+mn-ea"/>
                <a:cs typeface="+mn-cs"/>
              </a:rPr>
              <a:t>CEO</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doesn’t have money now</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Wrestler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too heavy/strong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violent”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“because he is trash”</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Farmer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will eat a lot of food”</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has little money”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not useful</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Surfer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swim well, so he can save himself</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Police officer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supposed to sacrifice himself for others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“because he is </a:t>
            </a:r>
            <a:r>
              <a:rPr lang="en-GB" sz="1200" b="0" i="1" kern="1200" dirty="0" err="1" smtClean="0">
                <a:solidFill>
                  <a:schemeClr val="tx1"/>
                </a:solidFill>
                <a:effectLst/>
                <a:latin typeface="+mn-lt"/>
                <a:ea typeface="+mn-ea"/>
                <a:cs typeface="+mn-cs"/>
              </a:rPr>
              <a:t>unuseful</a:t>
            </a:r>
            <a:r>
              <a:rPr lang="en-GB" sz="1200" b="0" i="1" kern="1200" dirty="0" smtClean="0">
                <a:solidFill>
                  <a:schemeClr val="tx1"/>
                </a:solidFill>
                <a:effectLst/>
                <a:latin typeface="+mn-lt"/>
                <a:ea typeface="+mn-ea"/>
                <a:cs typeface="+mn-cs"/>
              </a:rPr>
              <a: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“nothing criminal”–no criminals are on the island </a:t>
            </a:r>
            <a:r>
              <a:rPr lang="en-GB" sz="1200" b="0" i="0" kern="1200" dirty="0" smtClean="0">
                <a:solidFill>
                  <a:schemeClr val="tx1"/>
                </a:solidFill>
                <a:effectLst/>
                <a:latin typeface="+mn-lt"/>
                <a:ea typeface="+mn-ea"/>
                <a:cs typeface="+mn-cs"/>
              </a:rPr>
              <a:t>(obviously they’ve never seen “Lost”)</a:t>
            </a:r>
          </a:p>
          <a:p>
            <a:pPr lvl="1" fontAlgn="base"/>
            <a:r>
              <a:rPr lang="en-GB" sz="1200" b="0" i="1" kern="1200" dirty="0" smtClean="0">
                <a:solidFill>
                  <a:schemeClr val="tx1"/>
                </a:solidFill>
                <a:effectLst/>
                <a:latin typeface="+mn-lt"/>
                <a:ea typeface="+mn-ea"/>
                <a:cs typeface="+mn-cs"/>
              </a:rPr>
              <a:t>“He is dangerous”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“There is no use” for him</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Homemaker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“We don’t have a house”</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no special reason to save her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not useful</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is noisy</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Nurse</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“because Doctor exist”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“Doctor is enough to cure us”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“We have a Doctor with many experiences”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“The Doctor is in the boat”</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Doctor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too old (said several times)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will save Nurse instead</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Comedian</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the situation will make him sad and he won’t be funny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too fat and will eat too much</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a pig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“there is no use” for him</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too heavy (for the boat)</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Handicapped boy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can’t get along with others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weak</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a:t>
            </a:r>
            <a:r>
              <a:rPr lang="en-GB" sz="1200" b="0" i="1" kern="1200" dirty="0" err="1" smtClean="0">
                <a:solidFill>
                  <a:schemeClr val="tx1"/>
                </a:solidFill>
                <a:effectLst/>
                <a:latin typeface="+mn-lt"/>
                <a:ea typeface="+mn-ea"/>
                <a:cs typeface="+mn-cs"/>
              </a:rPr>
              <a:t>unuseful</a:t>
            </a:r>
            <a:r>
              <a:rPr lang="en-GB" sz="1200" b="0" i="1" kern="1200" dirty="0" smtClean="0">
                <a:solidFill>
                  <a:schemeClr val="tx1"/>
                </a:solidFill>
                <a:effectLst/>
                <a:latin typeface="+mn-lt"/>
                <a:ea typeface="+mn-ea"/>
                <a:cs typeface="+mn-cs"/>
              </a:rPr>
              <a: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isn’t help to us</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Pregnant teenager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“too young to raise her baby”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“when her baby borne, eat a lot of milk”</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is too young”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“trash”</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Lawyer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“very smart so selfish”</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“there is no use” for her</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Buddhist Monk</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“rebirth”–that is, he will reincarnate</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meet Buddha after he dies,” “He is liberated”</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we don’t believe in religion–“We believe each other”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not useful</a:t>
            </a:r>
            <a:endParaRPr lang="en-GB" sz="1200" b="0" i="0" kern="1200" dirty="0" smtClean="0">
              <a:solidFill>
                <a:schemeClr val="tx1"/>
              </a:solidFill>
              <a:effectLst/>
              <a:latin typeface="+mn-lt"/>
              <a:ea typeface="+mn-ea"/>
              <a:cs typeface="+mn-cs"/>
            </a:endParaRPr>
          </a:p>
          <a:p>
            <a:pPr fontAlgn="base"/>
            <a:r>
              <a:rPr lang="en-GB" sz="1200" b="0" i="0" kern="1200" dirty="0" smtClean="0">
                <a:solidFill>
                  <a:schemeClr val="tx1"/>
                </a:solidFill>
                <a:effectLst/>
                <a:latin typeface="+mn-lt"/>
                <a:ea typeface="+mn-ea"/>
                <a:cs typeface="+mn-cs"/>
              </a:rPr>
              <a:t>Reasons to save</a:t>
            </a:r>
          </a:p>
          <a:p>
            <a:pPr fontAlgn="base"/>
            <a:r>
              <a:rPr lang="en-GB" sz="1200" b="1" i="0" kern="1200" dirty="0" smtClean="0">
                <a:solidFill>
                  <a:schemeClr val="tx1"/>
                </a:solidFill>
                <a:effectLst/>
                <a:latin typeface="+mn-lt"/>
                <a:ea typeface="+mn-ea"/>
                <a:cs typeface="+mn-cs"/>
              </a:rPr>
              <a:t>CEO</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smart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affects the world</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Wrestler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he’s strong, has power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protect us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will save us when we are in a dangerous situation”</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Farmer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grow food</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makes grain</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we need food</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we need rice to eat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make rice</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Surfer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good swimmer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“save people in the sea”</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swim and young”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“because he is handsome and muscular”</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Police officer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make people stop fighting, can protect us from our fighting</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Homemaker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can cook, make us good food to eat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has a family</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Nurse</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young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help doctor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can take care of us, cure us</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Doctor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can cure us, cure other sick people, take care of us</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Comedian</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can make us laugh</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Handicapped boy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sick and young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too young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 is very young “it is very </a:t>
            </a:r>
            <a:r>
              <a:rPr lang="en-GB" sz="1200" b="0" i="1" kern="1200" dirty="0" err="1" smtClean="0">
                <a:solidFill>
                  <a:schemeClr val="tx1"/>
                </a:solidFill>
                <a:effectLst/>
                <a:latin typeface="+mn-lt"/>
                <a:ea typeface="+mn-ea"/>
                <a:cs typeface="+mn-cs"/>
              </a:rPr>
              <a:t>very</a:t>
            </a:r>
            <a:r>
              <a:rPr lang="en-GB" sz="1200" b="0" i="1" kern="1200" dirty="0" smtClean="0">
                <a:solidFill>
                  <a:schemeClr val="tx1"/>
                </a:solidFill>
                <a:effectLst/>
                <a:latin typeface="+mn-lt"/>
                <a:ea typeface="+mn-ea"/>
                <a:cs typeface="+mn-cs"/>
              </a:rPr>
              <a:t> useful”</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Pregnant teenager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has a baby”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pregnant, “she has two lives”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“one body -&gt; two lives”</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has baby. Then, she has 2 life”</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Lawyer</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is smart</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helps us when we’re fighting</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if we save her she’ll give us money</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she can protect us when we will escape</a:t>
            </a:r>
            <a:endParaRPr lang="en-GB" sz="1200" b="0" i="0" kern="1200" dirty="0" smtClean="0">
              <a:solidFill>
                <a:schemeClr val="tx1"/>
              </a:solidFill>
              <a:effectLst/>
              <a:latin typeface="+mn-lt"/>
              <a:ea typeface="+mn-ea"/>
              <a:cs typeface="+mn-cs"/>
            </a:endParaRPr>
          </a:p>
          <a:p>
            <a:pPr fontAlgn="base"/>
            <a:r>
              <a:rPr lang="en-GB" sz="1200" b="1" i="0" kern="1200" dirty="0" smtClean="0">
                <a:solidFill>
                  <a:schemeClr val="tx1"/>
                </a:solidFill>
                <a:effectLst/>
                <a:latin typeface="+mn-lt"/>
                <a:ea typeface="+mn-ea"/>
                <a:cs typeface="+mn-cs"/>
              </a:rPr>
              <a:t>Buddhist Monk</a:t>
            </a:r>
            <a:endParaRPr lang="en-GB" sz="1200" b="0" i="0" kern="1200" dirty="0" smtClean="0">
              <a:solidFill>
                <a:schemeClr val="tx1"/>
              </a:solidFill>
              <a:effectLst/>
              <a:latin typeface="+mn-lt"/>
              <a:ea typeface="+mn-ea"/>
              <a:cs typeface="+mn-cs"/>
            </a:endParaRPr>
          </a:p>
          <a:p>
            <a:pPr lvl="1" fontAlgn="base"/>
            <a:r>
              <a:rPr lang="en-GB" sz="1200" b="0" i="1" kern="1200" dirty="0" smtClean="0">
                <a:solidFill>
                  <a:schemeClr val="tx1"/>
                </a:solidFill>
                <a:effectLst/>
                <a:latin typeface="+mn-lt"/>
                <a:ea typeface="+mn-ea"/>
                <a:cs typeface="+mn-cs"/>
              </a:rPr>
              <a:t>No one wanted to save him…hum. Mostly because he was “not useful.”</a:t>
            </a:r>
            <a:endParaRPr lang="en-GB" sz="1200" b="0" i="0" kern="1200" dirty="0" smtClean="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AB872AB1-01A1-704E-9737-756ADAF1CCA3}" type="slidenum">
              <a:rPr lang="en-US" smtClean="0"/>
              <a:t>17</a:t>
            </a:fld>
            <a:endParaRPr lang="en-US"/>
          </a:p>
        </p:txBody>
      </p:sp>
    </p:spTree>
    <p:extLst>
      <p:ext uri="{BB962C8B-B14F-4D97-AF65-F5344CB8AC3E}">
        <p14:creationId xmlns:p14="http://schemas.microsoft.com/office/powerpoint/2010/main" val="40942798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dirty="0">
              <a:solidFill>
                <a:schemeClr val="tx1"/>
              </a:solidFill>
              <a:effectLst/>
              <a:latin typeface="+mn-lt"/>
              <a:ea typeface="+mn-ea"/>
              <a:cs typeface="+mn-cs"/>
            </a:endParaRPr>
          </a:p>
          <a:p>
            <a:r>
              <a:rPr lang="en-GB" sz="1200" b="0" i="0" u="none" strike="noStrike" kern="1200" dirty="0">
                <a:solidFill>
                  <a:schemeClr val="tx1"/>
                </a:solidFill>
                <a:effectLst/>
                <a:latin typeface="+mn-lt"/>
                <a:ea typeface="+mn-ea"/>
                <a:cs typeface="+mn-cs"/>
                <a:hlinkClick r:id="rId3" tooltip="Suicide&#10;Interpretivist perspectives&#10; "/>
              </a:rPr>
              <a:t>19. </a:t>
            </a:r>
            <a:r>
              <a:rPr lang="en-GB" sz="1200" b="0" i="0" u="none" strike="noStrike" kern="1200" dirty="0">
                <a:solidFill>
                  <a:schemeClr val="tx1"/>
                </a:solidFill>
                <a:effectLst/>
                <a:latin typeface="+mn-lt"/>
                <a:ea typeface="+mn-ea"/>
                <a:cs typeface="+mn-cs"/>
              </a:rPr>
              <a:t>Suicide Interpretivist perspectives</a:t>
            </a:r>
          </a:p>
          <a:p>
            <a:r>
              <a:rPr lang="en-GB" sz="1200" b="0" i="0" u="none" strike="noStrike" kern="1200" dirty="0">
                <a:solidFill>
                  <a:schemeClr val="tx1"/>
                </a:solidFill>
                <a:effectLst/>
                <a:latin typeface="+mn-lt"/>
                <a:ea typeface="+mn-ea"/>
                <a:cs typeface="+mn-cs"/>
                <a:hlinkClick r:id="rId4" tooltip="Interpretivists &amp; Social&#10;Construction&#10;Jack Douglas:&#10;&#10;Need t..."/>
              </a:rPr>
              <a:t>20. </a:t>
            </a:r>
            <a:r>
              <a:rPr lang="en-GB" sz="1200" b="0" i="0" u="none" strike="noStrike" kern="1200" dirty="0">
                <a:solidFill>
                  <a:schemeClr val="tx1"/>
                </a:solidFill>
                <a:effectLst/>
                <a:latin typeface="+mn-lt"/>
                <a:ea typeface="+mn-ea"/>
                <a:cs typeface="+mn-cs"/>
              </a:rPr>
              <a:t>Interpretivists &amp; Social Construction Jack Douglas: Need to interpret meanings given to the action of suicide Notes, diaries, interviews Cultural context Maxwell Atkinson: Problem of statistics Coroner and clues</a:t>
            </a:r>
          </a:p>
          <a:p>
            <a:r>
              <a:rPr lang="en-GB" sz="1200" b="0" i="0" u="none" strike="noStrike" kern="1200" dirty="0">
                <a:solidFill>
                  <a:schemeClr val="tx1"/>
                </a:solidFill>
                <a:effectLst/>
                <a:latin typeface="+mn-lt"/>
                <a:ea typeface="+mn-ea"/>
                <a:cs typeface="+mn-cs"/>
                <a:hlinkClick r:id="rId5" tooltip="Methodologies&#10; "/>
              </a:rPr>
              <a:t>21. </a:t>
            </a:r>
            <a:r>
              <a:rPr lang="en-GB" sz="1200" b="0" i="0" u="none" strike="noStrike" kern="1200" dirty="0">
                <a:solidFill>
                  <a:schemeClr val="tx1"/>
                </a:solidFill>
                <a:effectLst/>
                <a:latin typeface="+mn-lt"/>
                <a:ea typeface="+mn-ea"/>
                <a:cs typeface="+mn-cs"/>
              </a:rPr>
              <a:t>Methodologies</a:t>
            </a:r>
          </a:p>
          <a:p>
            <a:r>
              <a:rPr lang="en-GB" sz="1200" b="0" i="0" u="none" strike="noStrike" kern="1200" dirty="0">
                <a:solidFill>
                  <a:schemeClr val="tx1"/>
                </a:solidFill>
                <a:effectLst/>
                <a:latin typeface="+mn-lt"/>
                <a:ea typeface="+mn-ea"/>
                <a:cs typeface="+mn-cs"/>
                <a:hlinkClick r:id="rId6" tooltip="Experiment&#10;Controlled conditions&#10;&#10;Manipulation of&#10;variable ..."/>
              </a:rPr>
              <a:t>22. </a:t>
            </a:r>
            <a:r>
              <a:rPr lang="en-GB" sz="1200" b="0" i="0" u="none" strike="noStrike" kern="1200" dirty="0">
                <a:solidFill>
                  <a:schemeClr val="tx1"/>
                </a:solidFill>
                <a:effectLst/>
                <a:latin typeface="+mn-lt"/>
                <a:ea typeface="+mn-ea"/>
                <a:cs typeface="+mn-cs"/>
              </a:rPr>
              <a:t>Experiment Controlled conditions Manipulation of variable on another</a:t>
            </a:r>
          </a:p>
          <a:p>
            <a:r>
              <a:rPr lang="en-GB" sz="1200" b="0" i="0" u="none" strike="noStrike" kern="1200" dirty="0">
                <a:solidFill>
                  <a:schemeClr val="tx1"/>
                </a:solidFill>
                <a:effectLst/>
                <a:latin typeface="+mn-lt"/>
                <a:ea typeface="+mn-ea"/>
                <a:cs typeface="+mn-cs"/>
                <a:hlinkClick r:id="rId7" tooltip="Survey&#10;Collection of data&#10;&#10;Measure of a social&#10;phenomenon&#10;&#10;..."/>
              </a:rPr>
              <a:t>23. </a:t>
            </a:r>
            <a:r>
              <a:rPr lang="en-GB" sz="1200" b="0" i="0" u="none" strike="noStrike" kern="1200" dirty="0">
                <a:solidFill>
                  <a:schemeClr val="tx1"/>
                </a:solidFill>
                <a:effectLst/>
                <a:latin typeface="+mn-lt"/>
                <a:ea typeface="+mn-ea"/>
                <a:cs typeface="+mn-cs"/>
              </a:rPr>
              <a:t>Survey Collection of data Measure of a social phenomenon Description of group/ population Testing theories</a:t>
            </a:r>
          </a:p>
          <a:p>
            <a:r>
              <a:rPr lang="en-GB" sz="1200" b="0" i="0" u="none" strike="noStrike" kern="1200" dirty="0">
                <a:solidFill>
                  <a:schemeClr val="tx1"/>
                </a:solidFill>
                <a:effectLst/>
                <a:latin typeface="+mn-lt"/>
                <a:ea typeface="+mn-ea"/>
                <a:cs typeface="+mn-cs"/>
                <a:hlinkClick r:id="rId8" tooltip="Ethnography&#10;Description of people&#10;and their cultures&#10;&#10;Detai..."/>
              </a:rPr>
              <a:t>24. </a:t>
            </a:r>
            <a:r>
              <a:rPr lang="en-GB" sz="1200" b="0" i="0" u="none" strike="noStrike" kern="1200" dirty="0">
                <a:solidFill>
                  <a:schemeClr val="tx1"/>
                </a:solidFill>
                <a:effectLst/>
                <a:latin typeface="+mn-lt"/>
                <a:ea typeface="+mn-ea"/>
                <a:cs typeface="+mn-cs"/>
              </a:rPr>
              <a:t>Ethnography Description of people and their cultures Detailed accounts of everyday life Understanding of how people see their world</a:t>
            </a:r>
          </a:p>
          <a:p>
            <a:r>
              <a:rPr lang="en-GB" sz="1200" b="0" i="0" u="none" strike="noStrike" kern="1200" dirty="0">
                <a:solidFill>
                  <a:schemeClr val="tx1"/>
                </a:solidFill>
                <a:effectLst/>
                <a:latin typeface="+mn-lt"/>
                <a:ea typeface="+mn-ea"/>
                <a:cs typeface="+mn-cs"/>
                <a:hlinkClick r:id="rId9" tooltip="Phenomenology&#10;Understanding of the human experience&#10;&#10;Subjec..."/>
              </a:rPr>
              <a:t>25. </a:t>
            </a:r>
            <a:r>
              <a:rPr lang="en-GB" sz="1200" b="0" i="0" u="none" strike="noStrike" kern="1200" dirty="0">
                <a:solidFill>
                  <a:schemeClr val="tx1"/>
                </a:solidFill>
                <a:effectLst/>
                <a:latin typeface="+mn-lt"/>
                <a:ea typeface="+mn-ea"/>
                <a:cs typeface="+mn-cs"/>
              </a:rPr>
              <a:t>Phenomenology Understanding of the human experience Subjective meanings Attitudes and beliefs</a:t>
            </a:r>
          </a:p>
          <a:p>
            <a:r>
              <a:rPr lang="en-GB" sz="1200" b="0" i="0" u="none" strike="noStrike" kern="1200" dirty="0">
                <a:solidFill>
                  <a:schemeClr val="tx1"/>
                </a:solidFill>
                <a:effectLst/>
                <a:latin typeface="+mn-lt"/>
                <a:ea typeface="+mn-ea"/>
                <a:cs typeface="+mn-cs"/>
                <a:hlinkClick r:id="rId10" tooltip="Methods of Data&#10;Collection&#10;Questionnaires&#10;&#10;Interviews&#10;&#10;Obse..."/>
              </a:rPr>
              <a:t>26. </a:t>
            </a:r>
            <a:r>
              <a:rPr lang="en-GB" sz="1200" b="0" i="0" u="none" strike="noStrike" kern="1200" dirty="0">
                <a:solidFill>
                  <a:schemeClr val="tx1"/>
                </a:solidFill>
                <a:effectLst/>
                <a:latin typeface="+mn-lt"/>
                <a:ea typeface="+mn-ea"/>
                <a:cs typeface="+mn-cs"/>
              </a:rPr>
              <a:t>Methods of Data Collection Questionnaires Interviews Observation Documents</a:t>
            </a:r>
          </a:p>
          <a:p>
            <a:endParaRPr lang="en-US" dirty="0"/>
          </a:p>
        </p:txBody>
      </p:sp>
      <p:sp>
        <p:nvSpPr>
          <p:cNvPr id="4" name="Slide Number Placeholder 3"/>
          <p:cNvSpPr>
            <a:spLocks noGrp="1"/>
          </p:cNvSpPr>
          <p:nvPr>
            <p:ph type="sldNum" sz="quarter" idx="5"/>
          </p:nvPr>
        </p:nvSpPr>
        <p:spPr/>
        <p:txBody>
          <a:bodyPr/>
          <a:lstStyle/>
          <a:p>
            <a:fld id="{AB872AB1-01A1-704E-9737-756ADAF1CCA3}" type="slidenum">
              <a:rPr lang="en-US" smtClean="0"/>
              <a:t>27</a:t>
            </a:fld>
            <a:endParaRPr lang="en-US"/>
          </a:p>
        </p:txBody>
      </p:sp>
    </p:spTree>
    <p:extLst>
      <p:ext uri="{BB962C8B-B14F-4D97-AF65-F5344CB8AC3E}">
        <p14:creationId xmlns:p14="http://schemas.microsoft.com/office/powerpoint/2010/main" val="4609575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872AB1-01A1-704E-9737-756ADAF1CCA3}" type="slidenum">
              <a:rPr lang="en-US" smtClean="0"/>
              <a:t>28</a:t>
            </a:fld>
            <a:endParaRPr lang="en-US"/>
          </a:p>
        </p:txBody>
      </p:sp>
    </p:spTree>
    <p:extLst>
      <p:ext uri="{BB962C8B-B14F-4D97-AF65-F5344CB8AC3E}">
        <p14:creationId xmlns:p14="http://schemas.microsoft.com/office/powerpoint/2010/main" val="2419042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Positivism is the view that research can and should use the methods of the natural sciences. Positivists do believe that research should use quantitative methods and aim to identify and measure social structures. </a:t>
            </a:r>
            <a:endParaRPr lang="en-US" dirty="0"/>
          </a:p>
        </p:txBody>
      </p:sp>
      <p:sp>
        <p:nvSpPr>
          <p:cNvPr id="4" name="Slide Number Placeholder 3"/>
          <p:cNvSpPr>
            <a:spLocks noGrp="1"/>
          </p:cNvSpPr>
          <p:nvPr>
            <p:ph type="sldNum" sz="quarter" idx="5"/>
          </p:nvPr>
        </p:nvSpPr>
        <p:spPr/>
        <p:txBody>
          <a:bodyPr/>
          <a:lstStyle/>
          <a:p>
            <a:fld id="{AB872AB1-01A1-704E-9737-756ADAF1CCA3}" type="slidenum">
              <a:rPr lang="en-US" smtClean="0"/>
              <a:t>32</a:t>
            </a:fld>
            <a:endParaRPr lang="en-US"/>
          </a:p>
        </p:txBody>
      </p:sp>
    </p:spTree>
    <p:extLst>
      <p:ext uri="{BB962C8B-B14F-4D97-AF65-F5344CB8AC3E}">
        <p14:creationId xmlns:p14="http://schemas.microsoft.com/office/powerpoint/2010/main" val="2991925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Interpretivists argue the opposite. They take the view that since human beings think and reflect, scientific methods are inappropriate for the study of society. Unlike objects in nature, human beings can change their behaviour if they know they are being observed. So interpretivists argue that if we want to understand social action, we have to delve into the reasons and meanings which that action has for people.  Take the example of crime.  A positivist would argue that researchers can simply measure crime using quantitative methods and identify patterns and correlations.  An interpretivist would argue that sociologists need to understand what people mean by crime, how they come to categorize certain actions as ‘criminal’ and then investigate who comes to be seen as criminal in a particular society.</a:t>
            </a:r>
          </a:p>
          <a:p>
            <a:endParaRPr lang="en-US" dirty="0"/>
          </a:p>
        </p:txBody>
      </p:sp>
      <p:sp>
        <p:nvSpPr>
          <p:cNvPr id="4" name="Slide Number Placeholder 3"/>
          <p:cNvSpPr>
            <a:spLocks noGrp="1"/>
          </p:cNvSpPr>
          <p:nvPr>
            <p:ph type="sldNum" sz="quarter" idx="5"/>
          </p:nvPr>
        </p:nvSpPr>
        <p:spPr/>
        <p:txBody>
          <a:bodyPr/>
          <a:lstStyle/>
          <a:p>
            <a:fld id="{AB872AB1-01A1-704E-9737-756ADAF1CCA3}" type="slidenum">
              <a:rPr lang="en-US" smtClean="0"/>
              <a:t>33</a:t>
            </a:fld>
            <a:endParaRPr lang="en-US"/>
          </a:p>
        </p:txBody>
      </p:sp>
    </p:spTree>
    <p:extLst>
      <p:ext uri="{BB962C8B-B14F-4D97-AF65-F5344CB8AC3E}">
        <p14:creationId xmlns:p14="http://schemas.microsoft.com/office/powerpoint/2010/main" val="995381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2/25/2020</a:t>
            </a:fld>
            <a:endParaRPr lang="en-US" dirty="0"/>
          </a:p>
        </p:txBody>
      </p:sp>
      <p:sp>
        <p:nvSpPr>
          <p:cNvPr id="9" name="Footer Placeholder 8">
            <a:extLst>
              <a:ext uri="{FF2B5EF4-FFF2-40B4-BE49-F238E27FC236}">
                <a16:creationId xmlns=""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8204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2/25/2020</a:t>
            </a:fld>
            <a:endParaRPr lang="en-US" dirty="0"/>
          </a:p>
        </p:txBody>
      </p:sp>
      <p:sp>
        <p:nvSpPr>
          <p:cNvPr id="9" name="Footer Placeholder 8">
            <a:extLst>
              <a:ext uri="{FF2B5EF4-FFF2-40B4-BE49-F238E27FC236}">
                <a16:creationId xmlns=""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864710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2/25/2020</a:t>
            </a:fld>
            <a:endParaRPr lang="en-US" dirty="0"/>
          </a:p>
        </p:txBody>
      </p:sp>
      <p:sp>
        <p:nvSpPr>
          <p:cNvPr id="9" name="Footer Placeholder 8">
            <a:extLst>
              <a:ext uri="{FF2B5EF4-FFF2-40B4-BE49-F238E27FC236}">
                <a16:creationId xmlns=""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164212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2/25/2020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12712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2/25/2020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05769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2/25/2020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92230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2/25/2020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88408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2/25/2020</a:t>
            </a:fld>
            <a:endParaRPr lang="en-US" dirty="0"/>
          </a:p>
        </p:txBody>
      </p:sp>
      <p:sp>
        <p:nvSpPr>
          <p:cNvPr id="10" name="Footer Placeholder 9">
            <a:extLst>
              <a:ext uri="{FF2B5EF4-FFF2-40B4-BE49-F238E27FC236}">
                <a16:creationId xmlns=""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46268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2/25/2020</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322755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2/25/2020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22566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2/25/2020</a:t>
            </a:fld>
            <a:endParaRPr lang="en-US" dirty="0"/>
          </a:p>
        </p:txBody>
      </p:sp>
      <p:sp>
        <p:nvSpPr>
          <p:cNvPr id="12" name="Footer Placeholder 11">
            <a:extLst>
              <a:ext uri="{FF2B5EF4-FFF2-40B4-BE49-F238E27FC236}">
                <a16:creationId xmlns=""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73491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ED291B17-9318-49DB-B28B-6E5994AE9581}" type="datetime1">
              <a:rPr lang="en-US" smtClean="0"/>
              <a:t>2/25/2020</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8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8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381932515"/>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9" r:id="rId6"/>
    <p:sldLayoutId id="2147483744" r:id="rId7"/>
    <p:sldLayoutId id="2147483745" r:id="rId8"/>
    <p:sldLayoutId id="2147483746" r:id="rId9"/>
    <p:sldLayoutId id="2147483748" r:id="rId10"/>
    <p:sldLayoutId id="2147483747" r:id="rId11"/>
  </p:sldLayoutIdLst>
  <p:hf sldNum="0" hdr="0" ftr="0" dt="0"/>
  <p:txStyles>
    <p:titleStyle>
      <a:lvl1pPr algn="l" defTabSz="457200" rtl="0" eaLnBrk="1" latinLnBrk="0" hangingPunct="1">
        <a:lnSpc>
          <a:spcPct val="90000"/>
        </a:lnSpc>
        <a:spcBef>
          <a:spcPct val="0"/>
        </a:spcBef>
        <a:buNone/>
        <a:defRPr sz="44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20000"/>
        </a:lnSpc>
        <a:spcBef>
          <a:spcPct val="20000"/>
        </a:spcBef>
        <a:spcAft>
          <a:spcPts val="600"/>
        </a:spcAft>
        <a:buClr>
          <a:schemeClr val="accent1"/>
        </a:buClr>
        <a:buSzPct val="92000"/>
        <a:buFont typeface="Wingdings 2" panose="05020102010507070707" pitchFamily="18" charset="2"/>
        <a:buChar char=""/>
        <a:defRPr sz="15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15.tif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2" Type="http://schemas.openxmlformats.org/officeDocument/2006/relationships/image" Target="../media/image17.tif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tif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1.tif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 xmlns:a16="http://schemas.microsoft.com/office/drawing/2014/main" id="{26B4480E-B7FF-4481-890E-043A69AE6FE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81532837-AB9F-4FD3-BA03-5A50480E8B73}"/>
              </a:ext>
            </a:extLst>
          </p:cNvPr>
          <p:cNvPicPr>
            <a:picLocks noChangeAspect="1"/>
          </p:cNvPicPr>
          <p:nvPr/>
        </p:nvPicPr>
        <p:blipFill rotWithShape="1">
          <a:blip r:embed="rId2"/>
          <a:srcRect t="15730"/>
          <a:stretch/>
        </p:blipFill>
        <p:spPr>
          <a:xfrm>
            <a:off x="20" y="10"/>
            <a:ext cx="12191980" cy="6857990"/>
          </a:xfrm>
          <a:prstGeom prst="rect">
            <a:avLst/>
          </a:prstGeom>
        </p:spPr>
      </p:pic>
      <p:sp>
        <p:nvSpPr>
          <p:cNvPr id="11" name="Rectangle 10">
            <a:extLst>
              <a:ext uri="{FF2B5EF4-FFF2-40B4-BE49-F238E27FC236}">
                <a16:creationId xmlns="" xmlns:a16="http://schemas.microsoft.com/office/drawing/2014/main" id="{64C13BAB-7C00-4D21-A857-E3D41C0A2A6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53883" y="1661699"/>
            <a:ext cx="3703320" cy="9499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 xmlns:a16="http://schemas.microsoft.com/office/drawing/2014/main" id="{1F1FF39A-AC3C-4066-9D4C-519AA22812E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53883" y="1817914"/>
            <a:ext cx="3702134" cy="3378388"/>
          </a:xfrm>
          <a:prstGeom prst="rect">
            <a:avLst/>
          </a:prstGeom>
          <a:solidFill>
            <a:schemeClr val="bg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 xmlns:a16="http://schemas.microsoft.com/office/drawing/2014/main" id="{CBB3F61D-33A6-274E-8DD2-D651D9296362}"/>
              </a:ext>
            </a:extLst>
          </p:cNvPr>
          <p:cNvSpPr>
            <a:spLocks noGrp="1"/>
          </p:cNvSpPr>
          <p:nvPr>
            <p:ph type="ctrTitle"/>
          </p:nvPr>
        </p:nvSpPr>
        <p:spPr>
          <a:xfrm>
            <a:off x="899510" y="2324906"/>
            <a:ext cx="3412067" cy="1588698"/>
          </a:xfrm>
        </p:spPr>
        <p:txBody>
          <a:bodyPr>
            <a:normAutofit/>
          </a:bodyPr>
          <a:lstStyle/>
          <a:p>
            <a:r>
              <a:rPr lang="en-US" sz="3200" dirty="0">
                <a:solidFill>
                  <a:schemeClr val="tx1"/>
                </a:solidFill>
              </a:rPr>
              <a:t>Research methodology</a:t>
            </a:r>
          </a:p>
        </p:txBody>
      </p:sp>
      <p:sp>
        <p:nvSpPr>
          <p:cNvPr id="3" name="Subtitle 2">
            <a:extLst>
              <a:ext uri="{FF2B5EF4-FFF2-40B4-BE49-F238E27FC236}">
                <a16:creationId xmlns="" xmlns:a16="http://schemas.microsoft.com/office/drawing/2014/main" id="{F3F8444A-BC8A-2444-A9EB-91971468C9FC}"/>
              </a:ext>
            </a:extLst>
          </p:cNvPr>
          <p:cNvSpPr>
            <a:spLocks noGrp="1"/>
          </p:cNvSpPr>
          <p:nvPr>
            <p:ph type="subTitle" idx="1"/>
          </p:nvPr>
        </p:nvSpPr>
        <p:spPr>
          <a:xfrm>
            <a:off x="899510" y="3945249"/>
            <a:ext cx="3412067" cy="738820"/>
          </a:xfrm>
        </p:spPr>
        <p:txBody>
          <a:bodyPr>
            <a:normAutofit/>
          </a:bodyPr>
          <a:lstStyle/>
          <a:p>
            <a:r>
              <a:rPr lang="en-US" dirty="0"/>
              <a:t>Dr caroline jawad 2020</a:t>
            </a:r>
          </a:p>
          <a:p>
            <a:endParaRPr lang="en-US" dirty="0"/>
          </a:p>
        </p:txBody>
      </p:sp>
    </p:spTree>
    <p:extLst>
      <p:ext uri="{BB962C8B-B14F-4D97-AF65-F5344CB8AC3E}">
        <p14:creationId xmlns:p14="http://schemas.microsoft.com/office/powerpoint/2010/main" val="79772949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would you save?</a:t>
            </a:r>
            <a:endParaRPr lang="en-GB" dirty="0"/>
          </a:p>
        </p:txBody>
      </p:sp>
      <p:sp>
        <p:nvSpPr>
          <p:cNvPr id="3" name="Content Placeholder 2"/>
          <p:cNvSpPr>
            <a:spLocks noGrp="1"/>
          </p:cNvSpPr>
          <p:nvPr>
            <p:ph idx="1"/>
          </p:nvPr>
        </p:nvSpPr>
        <p:spPr/>
        <p:txBody>
          <a:bodyPr/>
          <a:lstStyle/>
          <a:p>
            <a:r>
              <a:rPr lang="en-GB" dirty="0" smtClean="0"/>
              <a:t>Ship is sinking !</a:t>
            </a:r>
          </a:p>
          <a:p>
            <a:r>
              <a:rPr lang="en-GB" dirty="0"/>
              <a:t>There is an uninhabited island a few miles away, but the waters are shark-infested. </a:t>
            </a:r>
            <a:endParaRPr lang="en-GB" dirty="0" smtClean="0"/>
          </a:p>
          <a:p>
            <a:r>
              <a:rPr lang="en-GB" dirty="0" smtClean="0"/>
              <a:t> </a:t>
            </a:r>
            <a:r>
              <a:rPr lang="en-GB" dirty="0"/>
              <a:t>You get in the only lifeboat, and 6 people can fit in the life boat with </a:t>
            </a:r>
            <a:r>
              <a:rPr lang="en-GB" dirty="0" smtClean="0"/>
              <a:t>you.</a:t>
            </a:r>
          </a:p>
          <a:p>
            <a:pPr marL="0" indent="0">
              <a:buNone/>
            </a:pPr>
            <a:endParaRPr lang="en-GB" dirty="0"/>
          </a:p>
        </p:txBody>
      </p:sp>
    </p:spTree>
    <p:extLst>
      <p:ext uri="{BB962C8B-B14F-4D97-AF65-F5344CB8AC3E}">
        <p14:creationId xmlns:p14="http://schemas.microsoft.com/office/powerpoint/2010/main" val="1314494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Choices</a:t>
            </a:r>
            <a:endParaRPr lang="en-GB" dirty="0"/>
          </a:p>
        </p:txBody>
      </p:sp>
      <p:sp>
        <p:nvSpPr>
          <p:cNvPr id="3" name="Content Placeholder 2"/>
          <p:cNvSpPr>
            <a:spLocks noGrp="1"/>
          </p:cNvSpPr>
          <p:nvPr>
            <p:ph sz="half" idx="1"/>
          </p:nvPr>
        </p:nvSpPr>
        <p:spPr/>
        <p:txBody>
          <a:bodyPr>
            <a:normAutofit/>
          </a:bodyPr>
          <a:lstStyle/>
          <a:p>
            <a:r>
              <a:rPr lang="en-GB" dirty="0"/>
              <a:t>CEO, male, 40 years old</a:t>
            </a:r>
          </a:p>
          <a:p>
            <a:r>
              <a:rPr lang="en-GB" dirty="0"/>
              <a:t>Professional wrestler, male, 28</a:t>
            </a:r>
          </a:p>
          <a:p>
            <a:r>
              <a:rPr lang="en-GB" dirty="0"/>
              <a:t>Farmer, male, 46</a:t>
            </a:r>
          </a:p>
          <a:p>
            <a:r>
              <a:rPr lang="en-GB" dirty="0"/>
              <a:t>Surfer, male, 21</a:t>
            </a:r>
          </a:p>
          <a:p>
            <a:r>
              <a:rPr lang="en-GB" dirty="0"/>
              <a:t>Police Officer, male, 39</a:t>
            </a:r>
          </a:p>
          <a:p>
            <a:r>
              <a:rPr lang="en-GB" dirty="0"/>
              <a:t>Homemaker, female, </a:t>
            </a:r>
            <a:r>
              <a:rPr lang="en-GB" dirty="0" smtClean="0"/>
              <a:t>35</a:t>
            </a:r>
          </a:p>
          <a:p>
            <a:r>
              <a:rPr lang="en-GB" dirty="0"/>
              <a:t>Nurse, male, 40</a:t>
            </a:r>
          </a:p>
          <a:p>
            <a:endParaRPr lang="en-GB" dirty="0"/>
          </a:p>
        </p:txBody>
      </p:sp>
      <p:sp>
        <p:nvSpPr>
          <p:cNvPr id="4" name="Content Placeholder 3"/>
          <p:cNvSpPr>
            <a:spLocks noGrp="1"/>
          </p:cNvSpPr>
          <p:nvPr>
            <p:ph sz="half" idx="2"/>
          </p:nvPr>
        </p:nvSpPr>
        <p:spPr/>
        <p:txBody>
          <a:bodyPr/>
          <a:lstStyle/>
          <a:p>
            <a:r>
              <a:rPr lang="en-GB" dirty="0" smtClean="0"/>
              <a:t>Doctor</a:t>
            </a:r>
            <a:r>
              <a:rPr lang="en-GB" dirty="0"/>
              <a:t>, female, 62</a:t>
            </a:r>
          </a:p>
          <a:p>
            <a:r>
              <a:rPr lang="en-GB" dirty="0"/>
              <a:t>Comedian, male, 35</a:t>
            </a:r>
          </a:p>
          <a:p>
            <a:r>
              <a:rPr lang="en-GB" dirty="0"/>
              <a:t>Handicapped boy, male, 8</a:t>
            </a:r>
          </a:p>
          <a:p>
            <a:r>
              <a:rPr lang="en-GB" dirty="0"/>
              <a:t>Pregnant teenager, female, 17</a:t>
            </a:r>
          </a:p>
          <a:p>
            <a:r>
              <a:rPr lang="en-GB" dirty="0"/>
              <a:t>Lawyer, female, 36</a:t>
            </a:r>
          </a:p>
          <a:p>
            <a:r>
              <a:rPr lang="en-GB" dirty="0"/>
              <a:t>Buddhist Monk, male, 29</a:t>
            </a:r>
          </a:p>
          <a:p>
            <a:endParaRPr lang="en-GB" dirty="0"/>
          </a:p>
        </p:txBody>
      </p:sp>
    </p:spTree>
    <p:extLst>
      <p:ext uri="{BB962C8B-B14F-4D97-AF65-F5344CB8AC3E}">
        <p14:creationId xmlns:p14="http://schemas.microsoft.com/office/powerpoint/2010/main" val="18733886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CEO, male, 40 years </a:t>
            </a:r>
            <a:r>
              <a:rPr lang="en-GB" dirty="0" smtClean="0"/>
              <a:t>old</a:t>
            </a:r>
            <a:r>
              <a:rPr lang="en-GB" dirty="0"/>
              <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3106271" y="2322646"/>
            <a:ext cx="5519457" cy="3962687"/>
          </a:xfrm>
          <a:prstGeom prst="rect">
            <a:avLst/>
          </a:prstGeom>
        </p:spPr>
      </p:pic>
    </p:spTree>
    <p:extLst>
      <p:ext uri="{BB962C8B-B14F-4D97-AF65-F5344CB8AC3E}">
        <p14:creationId xmlns:p14="http://schemas.microsoft.com/office/powerpoint/2010/main" val="288575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Professional wrestler, male, 28</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2963425" y="2341563"/>
            <a:ext cx="6265150" cy="3633787"/>
          </a:xfrm>
          <a:prstGeom prst="rect">
            <a:avLst/>
          </a:prstGeom>
        </p:spPr>
      </p:pic>
    </p:spTree>
    <p:extLst>
      <p:ext uri="{BB962C8B-B14F-4D97-AF65-F5344CB8AC3E}">
        <p14:creationId xmlns:p14="http://schemas.microsoft.com/office/powerpoint/2010/main" val="923254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Farmer, male, 46</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3186953" y="2077801"/>
            <a:ext cx="5565121" cy="3692621"/>
          </a:xfrm>
          <a:prstGeom prst="rect">
            <a:avLst/>
          </a:prstGeom>
        </p:spPr>
      </p:pic>
    </p:spTree>
    <p:extLst>
      <p:ext uri="{BB962C8B-B14F-4D97-AF65-F5344CB8AC3E}">
        <p14:creationId xmlns:p14="http://schemas.microsoft.com/office/powerpoint/2010/main" val="29533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Surfer, male, 21</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4650048" y="1525607"/>
            <a:ext cx="3324058" cy="4906944"/>
          </a:xfrm>
          <a:prstGeom prst="rect">
            <a:avLst/>
          </a:prstGeom>
        </p:spPr>
      </p:pic>
    </p:spTree>
    <p:extLst>
      <p:ext uri="{BB962C8B-B14F-4D97-AF65-F5344CB8AC3E}">
        <p14:creationId xmlns:p14="http://schemas.microsoft.com/office/powerpoint/2010/main" val="1637501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Police Officer, male, 39</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3000375" y="2377281"/>
            <a:ext cx="6191250" cy="3562350"/>
          </a:xfrm>
          <a:prstGeom prst="rect">
            <a:avLst/>
          </a:prstGeom>
        </p:spPr>
      </p:pic>
    </p:spTree>
    <p:extLst>
      <p:ext uri="{BB962C8B-B14F-4D97-AF65-F5344CB8AC3E}">
        <p14:creationId xmlns:p14="http://schemas.microsoft.com/office/powerpoint/2010/main" val="1920245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Homemaker, female, 35</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4117601" y="1765108"/>
            <a:ext cx="3956797" cy="4375949"/>
          </a:xfrm>
          <a:prstGeom prst="rect">
            <a:avLst/>
          </a:prstGeom>
        </p:spPr>
      </p:pic>
    </p:spTree>
    <p:extLst>
      <p:ext uri="{BB962C8B-B14F-4D97-AF65-F5344CB8AC3E}">
        <p14:creationId xmlns:p14="http://schemas.microsoft.com/office/powerpoint/2010/main" val="529188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Nurse, male, 40</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3370660" y="2341563"/>
            <a:ext cx="5450680" cy="3633787"/>
          </a:xfrm>
          <a:prstGeom prst="rect">
            <a:avLst/>
          </a:prstGeom>
        </p:spPr>
      </p:pic>
    </p:spTree>
    <p:extLst>
      <p:ext uri="{BB962C8B-B14F-4D97-AF65-F5344CB8AC3E}">
        <p14:creationId xmlns:p14="http://schemas.microsoft.com/office/powerpoint/2010/main" val="179259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Doctor, female, 62</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3297984" y="2341563"/>
            <a:ext cx="5596031" cy="3633787"/>
          </a:xfrm>
          <a:prstGeom prst="rect">
            <a:avLst/>
          </a:prstGeom>
        </p:spPr>
      </p:pic>
    </p:spTree>
    <p:extLst>
      <p:ext uri="{BB962C8B-B14F-4D97-AF65-F5344CB8AC3E}">
        <p14:creationId xmlns:p14="http://schemas.microsoft.com/office/powerpoint/2010/main" val="17750600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Comedian, male, 35</a:t>
            </a:r>
            <a:br>
              <a:rPr lang="en-GB" dirty="0"/>
            </a:br>
            <a:endParaRPr lang="en-GB" dirty="0"/>
          </a:p>
        </p:txBody>
      </p:sp>
      <p:pic>
        <p:nvPicPr>
          <p:cNvPr id="5" name="Content Placeholder 4"/>
          <p:cNvPicPr>
            <a:picLocks noGrp="1" noChangeAspect="1"/>
          </p:cNvPicPr>
          <p:nvPr>
            <p:ph idx="1"/>
          </p:nvPr>
        </p:nvPicPr>
        <p:blipFill>
          <a:blip r:embed="rId2"/>
          <a:stretch>
            <a:fillRect/>
          </a:stretch>
        </p:blipFill>
        <p:spPr>
          <a:xfrm>
            <a:off x="4371435" y="2341563"/>
            <a:ext cx="3449129" cy="3633787"/>
          </a:xfrm>
          <a:prstGeom prst="rect">
            <a:avLst/>
          </a:prstGeom>
        </p:spPr>
      </p:pic>
    </p:spTree>
    <p:extLst>
      <p:ext uri="{BB962C8B-B14F-4D97-AF65-F5344CB8AC3E}">
        <p14:creationId xmlns:p14="http://schemas.microsoft.com/office/powerpoint/2010/main" val="18603260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Handicapped boy, male, 8</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7560702" y="863927"/>
            <a:ext cx="3667591" cy="5501388"/>
          </a:xfrm>
          <a:prstGeom prst="rect">
            <a:avLst/>
          </a:prstGeom>
        </p:spPr>
      </p:pic>
    </p:spTree>
    <p:extLst>
      <p:ext uri="{BB962C8B-B14F-4D97-AF65-F5344CB8AC3E}">
        <p14:creationId xmlns:p14="http://schemas.microsoft.com/office/powerpoint/2010/main" val="8070512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Pregnant teenager, female, 17</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3351119" y="2271156"/>
            <a:ext cx="5066740" cy="3637659"/>
          </a:xfrm>
          <a:prstGeom prst="rect">
            <a:avLst/>
          </a:prstGeom>
        </p:spPr>
      </p:pic>
    </p:spTree>
    <p:extLst>
      <p:ext uri="{BB962C8B-B14F-4D97-AF65-F5344CB8AC3E}">
        <p14:creationId xmlns:p14="http://schemas.microsoft.com/office/powerpoint/2010/main" val="53483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a:t/>
            </a:r>
            <a:br>
              <a:rPr lang="en-GB" dirty="0"/>
            </a:br>
            <a:r>
              <a:rPr lang="en-GB" dirty="0"/>
              <a:t>Lawyer, female, 36</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6536303" y="216535"/>
            <a:ext cx="4436497" cy="6641465"/>
          </a:xfrm>
          <a:prstGeom prst="rect">
            <a:avLst/>
          </a:prstGeom>
        </p:spPr>
      </p:pic>
    </p:spTree>
    <p:extLst>
      <p:ext uri="{BB962C8B-B14F-4D97-AF65-F5344CB8AC3E}">
        <p14:creationId xmlns:p14="http://schemas.microsoft.com/office/powerpoint/2010/main" val="31223727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Buddhist Monk, male, 29</a:t>
            </a:r>
          </a:p>
        </p:txBody>
      </p:sp>
      <p:pic>
        <p:nvPicPr>
          <p:cNvPr id="4" name="Content Placeholder 3"/>
          <p:cNvPicPr>
            <a:picLocks noGrp="1" noChangeAspect="1"/>
          </p:cNvPicPr>
          <p:nvPr>
            <p:ph idx="1"/>
          </p:nvPr>
        </p:nvPicPr>
        <p:blipFill>
          <a:blip r:embed="rId2"/>
          <a:stretch>
            <a:fillRect/>
          </a:stretch>
        </p:blipFill>
        <p:spPr>
          <a:xfrm>
            <a:off x="4286677" y="2341563"/>
            <a:ext cx="3618646" cy="3633787"/>
          </a:xfrm>
          <a:prstGeom prst="rect">
            <a:avLst/>
          </a:prstGeom>
        </p:spPr>
      </p:pic>
    </p:spTree>
    <p:extLst>
      <p:ext uri="{BB962C8B-B14F-4D97-AF65-F5344CB8AC3E}">
        <p14:creationId xmlns:p14="http://schemas.microsoft.com/office/powerpoint/2010/main" val="29235598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to save? Who to not save?</a:t>
            </a:r>
            <a:endParaRPr lang="en-GB" dirty="0"/>
          </a:p>
        </p:txBody>
      </p:sp>
      <p:sp>
        <p:nvSpPr>
          <p:cNvPr id="3" name="Content Placeholder 2"/>
          <p:cNvSpPr>
            <a:spLocks noGrp="1"/>
          </p:cNvSpPr>
          <p:nvPr>
            <p:ph idx="1"/>
          </p:nvPr>
        </p:nvSpPr>
        <p:spPr/>
        <p:txBody>
          <a:bodyPr/>
          <a:lstStyle/>
          <a:p>
            <a:r>
              <a:rPr lang="en-GB" dirty="0" smtClean="0"/>
              <a:t>AND WHY?</a:t>
            </a:r>
            <a:endParaRPr lang="en-GB" dirty="0"/>
          </a:p>
        </p:txBody>
      </p:sp>
    </p:spTree>
    <p:extLst>
      <p:ext uri="{BB962C8B-B14F-4D97-AF65-F5344CB8AC3E}">
        <p14:creationId xmlns:p14="http://schemas.microsoft.com/office/powerpoint/2010/main" val="1268417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DCF4EB5C-ED25-4675-8255-2F5B12CFFCF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 xmlns:a16="http://schemas.microsoft.com/office/drawing/2014/main" id="{9514EC6E-A557-42A2-BCDC-3ABFFC5E564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 xmlns:a16="http://schemas.microsoft.com/office/drawing/2014/main" id="{905482C9-EB42-4BFE-95BF-7FD661F076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 xmlns:a16="http://schemas.microsoft.com/office/drawing/2014/main" id="{7539E646-A625-4A26-86ED-BD90EDD329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 xmlns:a16="http://schemas.microsoft.com/office/drawing/2014/main" id="{8E019540-1104-4B12-9F83-45F58674186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3C47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 xmlns:a16="http://schemas.microsoft.com/office/drawing/2014/main" id="{6BDE4FCC-5940-384D-83D2-5A39C89263D9}"/>
              </a:ext>
            </a:extLst>
          </p:cNvPr>
          <p:cNvSpPr>
            <a:spLocks noGrp="1"/>
          </p:cNvSpPr>
          <p:nvPr>
            <p:ph type="title"/>
          </p:nvPr>
        </p:nvSpPr>
        <p:spPr>
          <a:xfrm>
            <a:off x="783771" y="1066800"/>
            <a:ext cx="5727760" cy="4724400"/>
          </a:xfrm>
        </p:spPr>
        <p:txBody>
          <a:bodyPr vert="horz" lIns="91440" tIns="45720" rIns="91440" bIns="45720" rtlCol="0" anchor="ctr">
            <a:normAutofit/>
          </a:bodyPr>
          <a:lstStyle/>
          <a:p>
            <a:pPr algn="r"/>
            <a:r>
              <a:rPr lang="en-US" sz="6600" b="0" kern="1200" cap="all">
                <a:solidFill>
                  <a:srgbClr val="FFFFFF">
                    <a:alpha val="90000"/>
                  </a:srgbClr>
                </a:solidFill>
                <a:latin typeface="+mj-lt"/>
                <a:ea typeface="+mj-ea"/>
                <a:cs typeface="+mj-cs"/>
              </a:rPr>
              <a:t>Conceptions of social reality </a:t>
            </a:r>
          </a:p>
        </p:txBody>
      </p:sp>
      <p:sp>
        <p:nvSpPr>
          <p:cNvPr id="19" name="Rectangle 18">
            <a:extLst>
              <a:ext uri="{FF2B5EF4-FFF2-40B4-BE49-F238E27FC236}">
                <a16:creationId xmlns="" xmlns:a16="http://schemas.microsoft.com/office/drawing/2014/main" id="{3580CFD6-E44A-486A-9E73-D8D948F78A3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a:off x="5171433" y="3396996"/>
            <a:ext cx="3703320" cy="64008"/>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072683067"/>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8">
            <a:extLst>
              <a:ext uri="{FF2B5EF4-FFF2-40B4-BE49-F238E27FC236}">
                <a16:creationId xmlns="" xmlns:a16="http://schemas.microsoft.com/office/drawing/2014/main" id="{5E22EDAF-5B6B-4EDA-874A-D2323A56311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 xmlns:a16="http://schemas.microsoft.com/office/drawing/2014/main" id="{447093E9-0FF5-4C8A-87CA-1A77A8A8AAD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5422"/>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12">
            <a:extLst>
              <a:ext uri="{FF2B5EF4-FFF2-40B4-BE49-F238E27FC236}">
                <a16:creationId xmlns="" xmlns:a16="http://schemas.microsoft.com/office/drawing/2014/main" id="{1531B9EF-E1F9-40FE-9CC0-C4C5F70253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4341"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 xmlns:a16="http://schemas.microsoft.com/office/drawing/2014/main" id="{A8457049-EBE6-4D4A-9603-74419DBBE78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 xmlns:a16="http://schemas.microsoft.com/office/drawing/2014/main" id="{5C22596D-0B8B-1D42-A243-5D330F30C379}"/>
              </a:ext>
            </a:extLst>
          </p:cNvPr>
          <p:cNvPicPr>
            <a:picLocks noChangeAspect="1"/>
          </p:cNvPicPr>
          <p:nvPr/>
        </p:nvPicPr>
        <p:blipFill rotWithShape="1">
          <a:blip r:embed="rId2"/>
          <a:srcRect l="9586" r="9257" b="2"/>
          <a:stretch/>
        </p:blipFill>
        <p:spPr>
          <a:xfrm>
            <a:off x="446533" y="621553"/>
            <a:ext cx="5603748" cy="5178492"/>
          </a:xfrm>
          <a:prstGeom prst="rect">
            <a:avLst/>
          </a:prstGeom>
        </p:spPr>
      </p:pic>
      <p:pic>
        <p:nvPicPr>
          <p:cNvPr id="3" name="Picture 2">
            <a:extLst>
              <a:ext uri="{FF2B5EF4-FFF2-40B4-BE49-F238E27FC236}">
                <a16:creationId xmlns="" xmlns:a16="http://schemas.microsoft.com/office/drawing/2014/main" id="{0C634DDE-57AF-8145-AB6B-D946518935C8}"/>
              </a:ext>
            </a:extLst>
          </p:cNvPr>
          <p:cNvPicPr>
            <a:picLocks noChangeAspect="1"/>
          </p:cNvPicPr>
          <p:nvPr/>
        </p:nvPicPr>
        <p:blipFill rotWithShape="1">
          <a:blip r:embed="rId3"/>
          <a:srcRect l="12483" r="982" b="1"/>
          <a:stretch/>
        </p:blipFill>
        <p:spPr>
          <a:xfrm>
            <a:off x="6141720" y="621553"/>
            <a:ext cx="5601546" cy="5178492"/>
          </a:xfrm>
          <a:prstGeom prst="rect">
            <a:avLst/>
          </a:prstGeom>
        </p:spPr>
      </p:pic>
      <p:sp>
        <p:nvSpPr>
          <p:cNvPr id="17" name="Rectangle 16">
            <a:extLst>
              <a:ext uri="{FF2B5EF4-FFF2-40B4-BE49-F238E27FC236}">
                <a16:creationId xmlns="" xmlns:a16="http://schemas.microsoft.com/office/drawing/2014/main" id="{D54EC586-DBC6-420F-A910-59AC50ABF98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3" y="5873675"/>
            <a:ext cx="11296733" cy="51689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888332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F92989FB-1024-49B7-BDF1-B3CE27D486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146A8E7-5DB7-5148-800F-E0831BDB1ACF}"/>
              </a:ext>
            </a:extLst>
          </p:cNvPr>
          <p:cNvSpPr>
            <a:spLocks noGrp="1"/>
          </p:cNvSpPr>
          <p:nvPr>
            <p:ph type="title"/>
          </p:nvPr>
        </p:nvSpPr>
        <p:spPr>
          <a:xfrm>
            <a:off x="746228" y="1037967"/>
            <a:ext cx="3054091" cy="4709131"/>
          </a:xfrm>
        </p:spPr>
        <p:txBody>
          <a:bodyPr anchor="ctr">
            <a:normAutofit/>
          </a:bodyPr>
          <a:lstStyle/>
          <a:p>
            <a:r>
              <a:rPr lang="en-US" dirty="0"/>
              <a:t>ontology</a:t>
            </a:r>
          </a:p>
        </p:txBody>
      </p:sp>
      <p:sp>
        <p:nvSpPr>
          <p:cNvPr id="12" name="Rectangle 11">
            <a:extLst>
              <a:ext uri="{FF2B5EF4-FFF2-40B4-BE49-F238E27FC236}">
                <a16:creationId xmlns="" xmlns:a16="http://schemas.microsoft.com/office/drawing/2014/main" id="{2987D6F4-EC95-4EF1-A8AD-4B70386CEE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 xmlns:a16="http://schemas.microsoft.com/office/drawing/2014/main" id="{F5F792DF-9D0A-4DB6-9A9E-7312F5A7E8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 xmlns:a16="http://schemas.microsoft.com/office/drawing/2014/main" id="{88BDB2FF-1548-4CC4-BF45-0545EC16ED2A}"/>
              </a:ext>
            </a:extLst>
          </p:cNvPr>
          <p:cNvGraphicFramePr>
            <a:graphicFrameLocks noGrp="1"/>
          </p:cNvGraphicFramePr>
          <p:nvPr>
            <p:ph idx="1"/>
            <p:extLst>
              <p:ext uri="{D42A27DB-BD31-4B8C-83A1-F6EECF244321}">
                <p14:modId xmlns:p14="http://schemas.microsoft.com/office/powerpoint/2010/main" val="179893280"/>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29793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0F161291-765C-4033-9E84-52C51C6A5A6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37F69638-8A6F-45AB-B9EC-9D8C8FC37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94A2854C-9529-FB4A-ACD0-1AA0405F1BD4}"/>
              </a:ext>
            </a:extLst>
          </p:cNvPr>
          <p:cNvPicPr>
            <a:picLocks noChangeAspect="1"/>
          </p:cNvPicPr>
          <p:nvPr/>
        </p:nvPicPr>
        <p:blipFill>
          <a:blip r:embed="rId2"/>
          <a:stretch>
            <a:fillRect/>
          </a:stretch>
        </p:blipFill>
        <p:spPr>
          <a:xfrm>
            <a:off x="643467" y="757259"/>
            <a:ext cx="10905066" cy="5343482"/>
          </a:xfrm>
          <a:prstGeom prst="rect">
            <a:avLst/>
          </a:prstGeom>
        </p:spPr>
      </p:pic>
    </p:spTree>
    <p:extLst>
      <p:ext uri="{BB962C8B-B14F-4D97-AF65-F5344CB8AC3E}">
        <p14:creationId xmlns:p14="http://schemas.microsoft.com/office/powerpoint/2010/main" val="1149878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0F161291-765C-4033-9E84-52C51C6A5A6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37F69638-8A6F-45AB-B9EC-9D8C8FC37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 xmlns:a16="http://schemas.microsoft.com/office/drawing/2014/main" id="{653CEBE3-62FA-1946-8369-1B86C948240B}"/>
              </a:ext>
            </a:extLst>
          </p:cNvPr>
          <p:cNvPicPr>
            <a:picLocks noChangeAspect="1"/>
          </p:cNvPicPr>
          <p:nvPr/>
        </p:nvPicPr>
        <p:blipFill>
          <a:blip r:embed="rId2"/>
          <a:stretch>
            <a:fillRect/>
          </a:stretch>
        </p:blipFill>
        <p:spPr>
          <a:xfrm>
            <a:off x="1143941" y="643467"/>
            <a:ext cx="9904117" cy="5571066"/>
          </a:xfrm>
          <a:prstGeom prst="rect">
            <a:avLst/>
          </a:prstGeom>
        </p:spPr>
      </p:pic>
    </p:spTree>
    <p:extLst>
      <p:ext uri="{BB962C8B-B14F-4D97-AF65-F5344CB8AC3E}">
        <p14:creationId xmlns:p14="http://schemas.microsoft.com/office/powerpoint/2010/main" val="4262704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0F161291-765C-4033-9E84-52C51C6A5A6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 xmlns:a16="http://schemas.microsoft.com/office/drawing/2014/main" id="{37F69638-8A6F-45AB-B9EC-9D8C8FC3718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 xmlns:a16="http://schemas.microsoft.com/office/drawing/2014/main" id="{DD4F0350-5ED4-0845-85DD-2A1D70425DE6}"/>
              </a:ext>
            </a:extLst>
          </p:cNvPr>
          <p:cNvPicPr>
            <a:picLocks noChangeAspect="1"/>
          </p:cNvPicPr>
          <p:nvPr/>
        </p:nvPicPr>
        <p:blipFill>
          <a:blip r:embed="rId2"/>
          <a:stretch>
            <a:fillRect/>
          </a:stretch>
        </p:blipFill>
        <p:spPr>
          <a:xfrm>
            <a:off x="3400997" y="643467"/>
            <a:ext cx="5390006" cy="5571066"/>
          </a:xfrm>
          <a:prstGeom prst="rect">
            <a:avLst/>
          </a:prstGeom>
        </p:spPr>
      </p:pic>
    </p:spTree>
    <p:extLst>
      <p:ext uri="{BB962C8B-B14F-4D97-AF65-F5344CB8AC3E}">
        <p14:creationId xmlns:p14="http://schemas.microsoft.com/office/powerpoint/2010/main" val="28200109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23956" y="1218359"/>
            <a:ext cx="5195607" cy="5016035"/>
          </a:xfrm>
          <a:prstGeom prst="rect">
            <a:avLst/>
          </a:prstGeom>
        </p:spPr>
      </p:pic>
    </p:spTree>
    <p:extLst>
      <p:ext uri="{BB962C8B-B14F-4D97-AF65-F5344CB8AC3E}">
        <p14:creationId xmlns:p14="http://schemas.microsoft.com/office/powerpoint/2010/main" val="1138989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3564" y="1717990"/>
            <a:ext cx="11029616" cy="988332"/>
          </a:xfrm>
        </p:spPr>
        <p:txBody>
          <a:bodyPr>
            <a:normAutofit fontScale="90000"/>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There </a:t>
            </a:r>
            <a:r>
              <a:rPr lang="en-GB" dirty="0"/>
              <a:t>is a big debate in social sciences as to the nature of facts and therefore, the valid way of conducting research</a:t>
            </a:r>
          </a:p>
        </p:txBody>
      </p:sp>
    </p:spTree>
    <p:extLst>
      <p:ext uri="{BB962C8B-B14F-4D97-AF65-F5344CB8AC3E}">
        <p14:creationId xmlns:p14="http://schemas.microsoft.com/office/powerpoint/2010/main" val="35932599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E6C8E6EB-4C59-429B-97E4-72A058CFC4F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a:extLst>
              <a:ext uri="{FF2B5EF4-FFF2-40B4-BE49-F238E27FC236}">
                <a16:creationId xmlns="" xmlns:a16="http://schemas.microsoft.com/office/drawing/2014/main" id="{B5B90362-AFCC-46A9-B41C-A257A8C5B31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 xmlns:a16="http://schemas.microsoft.com/office/drawing/2014/main" id="{F71EF7F1-38BA-471D-8CD4-2A9AE8E3552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14">
            <a:extLst>
              <a:ext uri="{FF2B5EF4-FFF2-40B4-BE49-F238E27FC236}">
                <a16:creationId xmlns="" xmlns:a16="http://schemas.microsoft.com/office/drawing/2014/main" id="{C0524398-BFB4-4C4A-8317-83B8729F9B2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16">
            <a:extLst>
              <a:ext uri="{FF2B5EF4-FFF2-40B4-BE49-F238E27FC236}">
                <a16:creationId xmlns="" xmlns:a16="http://schemas.microsoft.com/office/drawing/2014/main" id="{E08D4B6A-8113-4DFB-B82E-B60CAC8E0A5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ill Sans MT" panose="020B0502020104020203"/>
              <a:ea typeface="+mn-ea"/>
              <a:cs typeface="+mn-cs"/>
            </a:endParaRPr>
          </a:p>
        </p:txBody>
      </p:sp>
      <p:sp>
        <p:nvSpPr>
          <p:cNvPr id="19" name="Rectangle 18">
            <a:extLst>
              <a:ext uri="{FF2B5EF4-FFF2-40B4-BE49-F238E27FC236}">
                <a16:creationId xmlns="" xmlns:a16="http://schemas.microsoft.com/office/drawing/2014/main" id="{9822E561-F97C-4CBB-A9A6-A6BF6317BC8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 xmlns:a16="http://schemas.microsoft.com/office/drawing/2014/main" id="{9C72C0F3-03F9-CB41-8CC5-E4379BF23427}"/>
              </a:ext>
            </a:extLst>
          </p:cNvPr>
          <p:cNvSpPr>
            <a:spLocks noGrp="1"/>
          </p:cNvSpPr>
          <p:nvPr>
            <p:ph type="title"/>
          </p:nvPr>
        </p:nvSpPr>
        <p:spPr>
          <a:xfrm>
            <a:off x="638620" y="863695"/>
            <a:ext cx="3511233" cy="3779995"/>
          </a:xfrm>
        </p:spPr>
        <p:txBody>
          <a:bodyPr vert="horz" lIns="91440" tIns="45720" rIns="91440" bIns="45720" rtlCol="0" anchor="ctr">
            <a:normAutofit/>
          </a:bodyPr>
          <a:lstStyle/>
          <a:p>
            <a:r>
              <a:rPr lang="en-US" sz="3600">
                <a:solidFill>
                  <a:srgbClr val="FFFFFF"/>
                </a:solidFill>
              </a:rPr>
              <a:t>Ontology is enough to do your head in </a:t>
            </a:r>
          </a:p>
        </p:txBody>
      </p:sp>
      <p:sp>
        <p:nvSpPr>
          <p:cNvPr id="21" name="Rectangle 20">
            <a:extLst>
              <a:ext uri="{FF2B5EF4-FFF2-40B4-BE49-F238E27FC236}">
                <a16:creationId xmlns="" xmlns:a16="http://schemas.microsoft.com/office/drawing/2014/main" id="{B01B0E58-A5C8-4CDA-A2E0-35DF94E5985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38620" y="457200"/>
            <a:ext cx="3511233" cy="9143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pic>
        <p:nvPicPr>
          <p:cNvPr id="4" name="Content Placeholder 3">
            <a:extLst>
              <a:ext uri="{FF2B5EF4-FFF2-40B4-BE49-F238E27FC236}">
                <a16:creationId xmlns="" xmlns:a16="http://schemas.microsoft.com/office/drawing/2014/main" id="{1C0102FD-0930-384A-B79B-3E31AE6F6ACD}"/>
              </a:ext>
            </a:extLst>
          </p:cNvPr>
          <p:cNvPicPr>
            <a:picLocks noGrp="1" noChangeAspect="1"/>
          </p:cNvPicPr>
          <p:nvPr>
            <p:ph idx="1"/>
          </p:nvPr>
        </p:nvPicPr>
        <p:blipFill rotWithShape="1">
          <a:blip r:embed="rId2"/>
          <a:srcRect r="-2" b="13047"/>
          <a:stretch/>
        </p:blipFill>
        <p:spPr>
          <a:xfrm>
            <a:off x="4654295" y="457200"/>
            <a:ext cx="7086151" cy="5899650"/>
          </a:xfrm>
          <a:prstGeom prst="rect">
            <a:avLst/>
          </a:prstGeom>
        </p:spPr>
      </p:pic>
    </p:spTree>
    <p:extLst>
      <p:ext uri="{BB962C8B-B14F-4D97-AF65-F5344CB8AC3E}">
        <p14:creationId xmlns:p14="http://schemas.microsoft.com/office/powerpoint/2010/main" val="3719554362"/>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2989FB-1024-49B7-BDF1-B3CE27D486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D10FF3A1-EF2A-1F46-83E6-7A2EF379780E}"/>
              </a:ext>
            </a:extLst>
          </p:cNvPr>
          <p:cNvSpPr>
            <a:spLocks noGrp="1"/>
          </p:cNvSpPr>
          <p:nvPr>
            <p:ph type="title"/>
          </p:nvPr>
        </p:nvSpPr>
        <p:spPr>
          <a:xfrm>
            <a:off x="746228" y="1037967"/>
            <a:ext cx="3054091" cy="4709131"/>
          </a:xfrm>
        </p:spPr>
        <p:txBody>
          <a:bodyPr anchor="ctr">
            <a:normAutofit/>
          </a:bodyPr>
          <a:lstStyle/>
          <a:p>
            <a:r>
              <a:rPr lang="en-US" sz="3400">
                <a:solidFill>
                  <a:schemeClr val="bg1">
                    <a:lumMod val="85000"/>
                    <a:lumOff val="15000"/>
                  </a:schemeClr>
                </a:solidFill>
              </a:rPr>
              <a:t>EPISTEMOLOGY</a:t>
            </a:r>
          </a:p>
        </p:txBody>
      </p:sp>
      <p:sp>
        <p:nvSpPr>
          <p:cNvPr id="12" name="Rectangle 11">
            <a:extLst>
              <a:ext uri="{FF2B5EF4-FFF2-40B4-BE49-F238E27FC236}">
                <a16:creationId xmlns="" xmlns:a16="http://schemas.microsoft.com/office/drawing/2014/main" id="{2987D6F4-EC95-4EF1-A8AD-4B70386CEE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 xmlns:a16="http://schemas.microsoft.com/office/drawing/2014/main" id="{F5F792DF-9D0A-4DB6-9A9E-7312F5A7E8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 xmlns:a16="http://schemas.microsoft.com/office/drawing/2014/main" id="{7BC7EA7B-802E-41F4-8926-C4475287AA3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 xmlns:a16="http://schemas.microsoft.com/office/drawing/2014/main" id="{C3B80A6E-66B5-4D09-B74F-BE9497D6647C}"/>
              </a:ext>
            </a:extLst>
          </p:cNvPr>
          <p:cNvGraphicFramePr>
            <a:graphicFrameLocks noGrp="1"/>
          </p:cNvGraphicFramePr>
          <p:nvPr>
            <p:ph idx="1"/>
            <p:extLst>
              <p:ext uri="{D42A27DB-BD31-4B8C-83A1-F6EECF244321}">
                <p14:modId xmlns:p14="http://schemas.microsoft.com/office/powerpoint/2010/main" val="681217280"/>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10994698"/>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69C4AB-C3A4-CE46-BA48-FDDCD0551935}"/>
              </a:ext>
            </a:extLst>
          </p:cNvPr>
          <p:cNvSpPr>
            <a:spLocks noGrp="1"/>
          </p:cNvSpPr>
          <p:nvPr>
            <p:ph type="title"/>
          </p:nvPr>
        </p:nvSpPr>
        <p:spPr>
          <a:xfrm>
            <a:off x="581192" y="702156"/>
            <a:ext cx="11029616" cy="1188720"/>
          </a:xfrm>
        </p:spPr>
        <p:txBody>
          <a:bodyPr>
            <a:normAutofit/>
          </a:bodyPr>
          <a:lstStyle/>
          <a:p>
            <a:r>
              <a:rPr lang="en-GB"/>
              <a:t>Comparing Epistemologies</a:t>
            </a:r>
            <a:endParaRPr lang="en-US" dirty="0"/>
          </a:p>
        </p:txBody>
      </p:sp>
      <p:graphicFrame>
        <p:nvGraphicFramePr>
          <p:cNvPr id="4" name="Content Placeholder 3">
            <a:extLst>
              <a:ext uri="{FF2B5EF4-FFF2-40B4-BE49-F238E27FC236}">
                <a16:creationId xmlns="" xmlns:a16="http://schemas.microsoft.com/office/drawing/2014/main" id="{0A83F77A-099D-3241-8419-1F81152C3333}"/>
              </a:ext>
            </a:extLst>
          </p:cNvPr>
          <p:cNvGraphicFramePr>
            <a:graphicFrameLocks noGrp="1"/>
          </p:cNvGraphicFramePr>
          <p:nvPr>
            <p:ph idx="1"/>
            <p:extLst>
              <p:ext uri="{D42A27DB-BD31-4B8C-83A1-F6EECF244321}">
                <p14:modId xmlns:p14="http://schemas.microsoft.com/office/powerpoint/2010/main" val="1781158259"/>
              </p:ext>
            </p:extLst>
          </p:nvPr>
        </p:nvGraphicFramePr>
        <p:xfrm>
          <a:off x="581025" y="2601350"/>
          <a:ext cx="11029951" cy="3294710"/>
        </p:xfrm>
        <a:graphic>
          <a:graphicData uri="http://schemas.openxmlformats.org/drawingml/2006/table">
            <a:tbl>
              <a:tblPr firstRow="1" bandRow="1">
                <a:tableStyleId>{5C22544A-7EE6-4342-B048-85BDC9FD1C3A}</a:tableStyleId>
              </a:tblPr>
              <a:tblGrid>
                <a:gridCol w="5084833">
                  <a:extLst>
                    <a:ext uri="{9D8B030D-6E8A-4147-A177-3AD203B41FA5}">
                      <a16:colId xmlns="" xmlns:a16="http://schemas.microsoft.com/office/drawing/2014/main" val="1555909721"/>
                    </a:ext>
                  </a:extLst>
                </a:gridCol>
                <a:gridCol w="5945118">
                  <a:extLst>
                    <a:ext uri="{9D8B030D-6E8A-4147-A177-3AD203B41FA5}">
                      <a16:colId xmlns="" xmlns:a16="http://schemas.microsoft.com/office/drawing/2014/main" val="2082564777"/>
                    </a:ext>
                  </a:extLst>
                </a:gridCol>
              </a:tblGrid>
              <a:tr h="579869">
                <a:tc>
                  <a:txBody>
                    <a:bodyPr/>
                    <a:lstStyle/>
                    <a:p>
                      <a:r>
                        <a:rPr lang="en-US" sz="2600"/>
                        <a:t>?</a:t>
                      </a:r>
                    </a:p>
                  </a:txBody>
                  <a:tcPr marL="131788" marR="131788" marT="65894" marB="65894"/>
                </a:tc>
                <a:tc>
                  <a:txBody>
                    <a:bodyPr/>
                    <a:lstStyle/>
                    <a:p>
                      <a:r>
                        <a:rPr lang="en-US" sz="2600"/>
                        <a:t>?</a:t>
                      </a:r>
                    </a:p>
                  </a:txBody>
                  <a:tcPr marL="131788" marR="131788" marT="65894" marB="65894"/>
                </a:tc>
                <a:extLst>
                  <a:ext uri="{0D108BD9-81ED-4DB2-BD59-A6C34878D82A}">
                    <a16:rowId xmlns="" xmlns:a16="http://schemas.microsoft.com/office/drawing/2014/main" val="932650577"/>
                  </a:ext>
                </a:extLst>
              </a:tr>
              <a:tr h="579869">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2600">
                          <a:solidFill>
                            <a:schemeClr val="tx1"/>
                          </a:solidFill>
                        </a:rPr>
                        <a:t>Knowledge is objective</a:t>
                      </a:r>
                    </a:p>
                  </a:txBody>
                  <a:tcPr marL="131788" marR="131788" marT="65894" marB="65894"/>
                </a:tc>
                <a:tc>
                  <a:txBody>
                    <a:bodyPr/>
                    <a:lstStyle/>
                    <a:p>
                      <a:r>
                        <a:rPr lang="en-GB" sz="2600">
                          <a:solidFill>
                            <a:schemeClr val="tx1"/>
                          </a:solidFill>
                        </a:rPr>
                        <a:t>Knowledge is subjective</a:t>
                      </a:r>
                      <a:endParaRPr lang="en-US" sz="2600"/>
                    </a:p>
                  </a:txBody>
                  <a:tcPr marL="131788" marR="131788" marT="65894" marB="65894"/>
                </a:tc>
                <a:extLst>
                  <a:ext uri="{0D108BD9-81ED-4DB2-BD59-A6C34878D82A}">
                    <a16:rowId xmlns="" xmlns:a16="http://schemas.microsoft.com/office/drawing/2014/main" val="2387370930"/>
                  </a:ext>
                </a:extLst>
              </a:tr>
              <a:tr h="579869">
                <a:tc>
                  <a:txBody>
                    <a:bodyPr/>
                    <a:lstStyle/>
                    <a:p>
                      <a:r>
                        <a:rPr lang="en-GB" sz="2600">
                          <a:solidFill>
                            <a:schemeClr val="tx1"/>
                          </a:solidFill>
                        </a:rPr>
                        <a:t>Hard data</a:t>
                      </a:r>
                      <a:endParaRPr lang="en-US" sz="2600"/>
                    </a:p>
                  </a:txBody>
                  <a:tcPr marL="131788" marR="131788" marT="65894" marB="65894"/>
                </a:tc>
                <a:tc>
                  <a:txBody>
                    <a:bodyPr/>
                    <a:lstStyle/>
                    <a:p>
                      <a:r>
                        <a:rPr lang="en-GB" sz="2600">
                          <a:solidFill>
                            <a:schemeClr val="tx1"/>
                          </a:solidFill>
                        </a:rPr>
                        <a:t>Meaning has action</a:t>
                      </a:r>
                      <a:endParaRPr lang="en-US" sz="2600"/>
                    </a:p>
                  </a:txBody>
                  <a:tcPr marL="131788" marR="131788" marT="65894" marB="65894"/>
                </a:tc>
                <a:extLst>
                  <a:ext uri="{0D108BD9-81ED-4DB2-BD59-A6C34878D82A}">
                    <a16:rowId xmlns="" xmlns:a16="http://schemas.microsoft.com/office/drawing/2014/main" val="1189683936"/>
                  </a:ext>
                </a:extLst>
              </a:tr>
              <a:tr h="579869">
                <a:tc>
                  <a:txBody>
                    <a:bodyPr/>
                    <a:lstStyle/>
                    <a:p>
                      <a:r>
                        <a:rPr lang="en-GB" sz="2600">
                          <a:solidFill>
                            <a:schemeClr val="tx1"/>
                          </a:solidFill>
                        </a:rPr>
                        <a:t>Can be measured</a:t>
                      </a:r>
                      <a:endParaRPr lang="en-US" sz="2600"/>
                    </a:p>
                  </a:txBody>
                  <a:tcPr marL="131788" marR="131788" marT="65894" marB="65894"/>
                </a:tc>
                <a:tc>
                  <a:txBody>
                    <a:bodyPr/>
                    <a:lstStyle/>
                    <a:p>
                      <a:r>
                        <a:rPr lang="en-GB" sz="2600">
                          <a:solidFill>
                            <a:schemeClr val="tx1"/>
                          </a:solidFill>
                        </a:rPr>
                        <a:t>Relies on interpretation</a:t>
                      </a:r>
                      <a:endParaRPr lang="en-US" sz="2600"/>
                    </a:p>
                  </a:txBody>
                  <a:tcPr marL="131788" marR="131788" marT="65894" marB="65894"/>
                </a:tc>
                <a:extLst>
                  <a:ext uri="{0D108BD9-81ED-4DB2-BD59-A6C34878D82A}">
                    <a16:rowId xmlns="" xmlns:a16="http://schemas.microsoft.com/office/drawing/2014/main" val="58339541"/>
                  </a:ext>
                </a:extLst>
              </a:tr>
              <a:tr h="975234">
                <a:tc>
                  <a:txBody>
                    <a:bodyPr/>
                    <a:lstStyle/>
                    <a:p>
                      <a:r>
                        <a:rPr lang="en-GB" sz="2600">
                          <a:solidFill>
                            <a:schemeClr val="tx1"/>
                          </a:solidFill>
                        </a:rPr>
                        <a:t>Natural and social world are the same</a:t>
                      </a:r>
                      <a:endParaRPr lang="en-US" sz="2600"/>
                    </a:p>
                  </a:txBody>
                  <a:tcPr marL="131788" marR="131788" marT="65894" marB="65894"/>
                </a:tc>
                <a:tc>
                  <a:txBody>
                    <a:bodyPr/>
                    <a:lstStyle/>
                    <a:p>
                      <a:r>
                        <a:rPr lang="en-GB" sz="2600">
                          <a:solidFill>
                            <a:schemeClr val="tx1"/>
                          </a:solidFill>
                        </a:rPr>
                        <a:t>Social world different to natural world </a:t>
                      </a:r>
                      <a:endParaRPr lang="en-US" sz="2600"/>
                    </a:p>
                  </a:txBody>
                  <a:tcPr marL="131788" marR="131788" marT="65894" marB="65894"/>
                </a:tc>
                <a:extLst>
                  <a:ext uri="{0D108BD9-81ED-4DB2-BD59-A6C34878D82A}">
                    <a16:rowId xmlns="" xmlns:a16="http://schemas.microsoft.com/office/drawing/2014/main" val="922388140"/>
                  </a:ext>
                </a:extLst>
              </a:tr>
            </a:tbl>
          </a:graphicData>
        </a:graphic>
      </p:graphicFrame>
    </p:spTree>
    <p:extLst>
      <p:ext uri="{BB962C8B-B14F-4D97-AF65-F5344CB8AC3E}">
        <p14:creationId xmlns:p14="http://schemas.microsoft.com/office/powerpoint/2010/main" val="13805643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2989FB-1024-49B7-BDF1-B3CE27D486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B4304F06-EC95-2E4D-90C8-D34BA2B75F7B}"/>
              </a:ext>
            </a:extLst>
          </p:cNvPr>
          <p:cNvSpPr>
            <a:spLocks noGrp="1"/>
          </p:cNvSpPr>
          <p:nvPr>
            <p:ph type="title"/>
          </p:nvPr>
        </p:nvSpPr>
        <p:spPr>
          <a:xfrm>
            <a:off x="746228" y="1037967"/>
            <a:ext cx="3054091" cy="4709131"/>
          </a:xfrm>
        </p:spPr>
        <p:txBody>
          <a:bodyPr anchor="ctr">
            <a:normAutofit/>
          </a:bodyPr>
          <a:lstStyle/>
          <a:p>
            <a:r>
              <a:rPr lang="en-US">
                <a:solidFill>
                  <a:schemeClr val="bg1">
                    <a:lumMod val="85000"/>
                    <a:lumOff val="15000"/>
                  </a:schemeClr>
                </a:solidFill>
              </a:rPr>
              <a:t>POSITIVISM</a:t>
            </a:r>
          </a:p>
        </p:txBody>
      </p:sp>
      <p:sp>
        <p:nvSpPr>
          <p:cNvPr id="12" name="Rectangle 11">
            <a:extLst>
              <a:ext uri="{FF2B5EF4-FFF2-40B4-BE49-F238E27FC236}">
                <a16:creationId xmlns="" xmlns:a16="http://schemas.microsoft.com/office/drawing/2014/main" id="{2987D6F4-EC95-4EF1-A8AD-4B70386CEE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 xmlns:a16="http://schemas.microsoft.com/office/drawing/2014/main" id="{F5F792DF-9D0A-4DB6-9A9E-7312F5A7E8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 xmlns:a16="http://schemas.microsoft.com/office/drawing/2014/main" id="{7BC7EA7B-802E-41F4-8926-C4475287AA3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 xmlns:a16="http://schemas.microsoft.com/office/drawing/2014/main" id="{687032EB-0A24-48F6-8372-1B8C5EF612EB}"/>
              </a:ext>
            </a:extLst>
          </p:cNvPr>
          <p:cNvGraphicFramePr>
            <a:graphicFrameLocks noGrp="1"/>
          </p:cNvGraphicFramePr>
          <p:nvPr>
            <p:ph idx="1"/>
            <p:extLst>
              <p:ext uri="{D42A27DB-BD31-4B8C-83A1-F6EECF244321}">
                <p14:modId xmlns:p14="http://schemas.microsoft.com/office/powerpoint/2010/main" val="13241072"/>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7845263"/>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10000"/>
              </a:schemeClr>
            </a:gs>
            <a:gs pos="100000">
              <a:schemeClr val="bg2">
                <a:shade val="98000"/>
                <a:satMod val="110000"/>
                <a:lumMod val="86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F92989FB-1024-49B7-BDF1-B3CE27D486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1999"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65DB512-33A4-4042-8873-FB03CD44DFA4}"/>
              </a:ext>
            </a:extLst>
          </p:cNvPr>
          <p:cNvSpPr>
            <a:spLocks noGrp="1"/>
          </p:cNvSpPr>
          <p:nvPr>
            <p:ph type="title"/>
          </p:nvPr>
        </p:nvSpPr>
        <p:spPr>
          <a:xfrm>
            <a:off x="746228" y="1037967"/>
            <a:ext cx="3054091" cy="4709131"/>
          </a:xfrm>
        </p:spPr>
        <p:txBody>
          <a:bodyPr anchor="ctr">
            <a:normAutofit/>
          </a:bodyPr>
          <a:lstStyle/>
          <a:p>
            <a:r>
              <a:rPr lang="en-US">
                <a:solidFill>
                  <a:schemeClr val="bg1">
                    <a:lumMod val="85000"/>
                    <a:lumOff val="15000"/>
                  </a:schemeClr>
                </a:solidFill>
              </a:rPr>
              <a:t>POSITIVIST</a:t>
            </a:r>
          </a:p>
        </p:txBody>
      </p:sp>
      <p:sp>
        <p:nvSpPr>
          <p:cNvPr id="12" name="Rectangle 11">
            <a:extLst>
              <a:ext uri="{FF2B5EF4-FFF2-40B4-BE49-F238E27FC236}">
                <a16:creationId xmlns="" xmlns:a16="http://schemas.microsoft.com/office/drawing/2014/main" id="{2987D6F4-EC95-4EF1-A8AD-4B70386CEE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 xmlns:a16="http://schemas.microsoft.com/office/drawing/2014/main" id="{F5F792DF-9D0A-4DB6-9A9E-7312F5A7E8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7498080" cy="9144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15">
            <a:extLst>
              <a:ext uri="{FF2B5EF4-FFF2-40B4-BE49-F238E27FC236}">
                <a16:creationId xmlns="" xmlns:a16="http://schemas.microsoft.com/office/drawing/2014/main" id="{7BC7EA7B-802E-41F4-8926-C4475287AA3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6851" y="723898"/>
            <a:ext cx="7498616" cy="5676901"/>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 xmlns:a16="http://schemas.microsoft.com/office/drawing/2014/main" id="{34134AF6-BC6F-4E30-85E9-FAB6B7B26CA7}"/>
              </a:ext>
            </a:extLst>
          </p:cNvPr>
          <p:cNvGraphicFramePr>
            <a:graphicFrameLocks noGrp="1"/>
          </p:cNvGraphicFramePr>
          <p:nvPr>
            <p:ph idx="1"/>
            <p:extLst>
              <p:ext uri="{D42A27DB-BD31-4B8C-83A1-F6EECF244321}">
                <p14:modId xmlns:p14="http://schemas.microsoft.com/office/powerpoint/2010/main" val="2227603704"/>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3668254"/>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 xmlns:a16="http://schemas.microsoft.com/office/drawing/2014/main" id="{F92989FB-1024-49B7-BDF1-B3CE27D4862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1999"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50DF4DDB-7E83-F94C-923B-07E0DD64AF94}"/>
              </a:ext>
            </a:extLst>
          </p:cNvPr>
          <p:cNvSpPr>
            <a:spLocks noGrp="1"/>
          </p:cNvSpPr>
          <p:nvPr>
            <p:ph type="title"/>
          </p:nvPr>
        </p:nvSpPr>
        <p:spPr>
          <a:xfrm>
            <a:off x="746228" y="1037967"/>
            <a:ext cx="3054091" cy="4709131"/>
          </a:xfrm>
        </p:spPr>
        <p:txBody>
          <a:bodyPr anchor="ctr">
            <a:normAutofit/>
          </a:bodyPr>
          <a:lstStyle/>
          <a:p>
            <a:r>
              <a:rPr lang="en-US" sz="3100"/>
              <a:t>INTERPRETIVIST</a:t>
            </a:r>
          </a:p>
        </p:txBody>
      </p:sp>
      <p:sp>
        <p:nvSpPr>
          <p:cNvPr id="12" name="Rectangle 11">
            <a:extLst>
              <a:ext uri="{FF2B5EF4-FFF2-40B4-BE49-F238E27FC236}">
                <a16:creationId xmlns="" xmlns:a16="http://schemas.microsoft.com/office/drawing/2014/main" id="{2987D6F4-EC95-4EF1-A8AD-4B70386CEE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13">
            <a:extLst>
              <a:ext uri="{FF2B5EF4-FFF2-40B4-BE49-F238E27FC236}">
                <a16:creationId xmlns="" xmlns:a16="http://schemas.microsoft.com/office/drawing/2014/main" id="{F5F792DF-9D0A-4DB6-9A9E-7312F5A7E87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41830" y="457200"/>
            <a:ext cx="749808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 xmlns:a16="http://schemas.microsoft.com/office/drawing/2014/main" id="{CCBDE30B-F1AE-48BD-809F-261E913236C2}"/>
              </a:ext>
            </a:extLst>
          </p:cNvPr>
          <p:cNvGraphicFramePr>
            <a:graphicFrameLocks noGrp="1"/>
          </p:cNvGraphicFramePr>
          <p:nvPr>
            <p:ph idx="1"/>
            <p:extLst>
              <p:ext uri="{D42A27DB-BD31-4B8C-83A1-F6EECF244321}">
                <p14:modId xmlns:p14="http://schemas.microsoft.com/office/powerpoint/2010/main" val="2683627493"/>
              </p:ext>
            </p:extLst>
          </p:nvPr>
        </p:nvGraphicFramePr>
        <p:xfrm>
          <a:off x="4598438" y="1207783"/>
          <a:ext cx="7012370" cy="47091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7132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A43B05A4-157F-403C-939A-ED1B6A0A02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E1663067-128A-1B4D-A994-0252A5E644C7}"/>
              </a:ext>
            </a:extLst>
          </p:cNvPr>
          <p:cNvSpPr>
            <a:spLocks noGrp="1"/>
          </p:cNvSpPr>
          <p:nvPr>
            <p:ph type="title"/>
          </p:nvPr>
        </p:nvSpPr>
        <p:spPr>
          <a:xfrm>
            <a:off x="581192" y="1507414"/>
            <a:ext cx="5120255" cy="3903332"/>
          </a:xfrm>
        </p:spPr>
        <p:txBody>
          <a:bodyPr anchor="t">
            <a:normAutofit/>
          </a:bodyPr>
          <a:lstStyle/>
          <a:p>
            <a:r>
              <a:rPr lang="en-US" sz="4000">
                <a:solidFill>
                  <a:schemeClr val="tx1">
                    <a:lumMod val="85000"/>
                    <a:lumOff val="15000"/>
                  </a:schemeClr>
                </a:solidFill>
              </a:rPr>
              <a:t>POSITIVISM</a:t>
            </a:r>
          </a:p>
        </p:txBody>
      </p:sp>
      <p:sp>
        <p:nvSpPr>
          <p:cNvPr id="10" name="Rectangle 9">
            <a:extLst>
              <a:ext uri="{FF2B5EF4-FFF2-40B4-BE49-F238E27FC236}">
                <a16:creationId xmlns="" xmlns:a16="http://schemas.microsoft.com/office/drawing/2014/main" id="{E8CCE107-A70B-4916-9A0B-751C70B9B59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453642"/>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11">
            <a:extLst>
              <a:ext uri="{FF2B5EF4-FFF2-40B4-BE49-F238E27FC236}">
                <a16:creationId xmlns="" xmlns:a16="http://schemas.microsoft.com/office/drawing/2014/main" id="{9A925BC7-7CC5-4A0C-9B3D-8829EBF281B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flipV="1">
            <a:off x="4244340" y="3329711"/>
            <a:ext cx="3703320" cy="5872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 xmlns:a16="http://schemas.microsoft.com/office/drawing/2014/main" id="{66A12AA9-9046-5F44-9E2F-DF565016FF18}"/>
              </a:ext>
            </a:extLst>
          </p:cNvPr>
          <p:cNvSpPr>
            <a:spLocks noGrp="1"/>
          </p:cNvSpPr>
          <p:nvPr>
            <p:ph idx="1"/>
          </p:nvPr>
        </p:nvSpPr>
        <p:spPr>
          <a:xfrm>
            <a:off x="6441743" y="1507415"/>
            <a:ext cx="4819091" cy="3903331"/>
          </a:xfrm>
          <a:ln w="57150">
            <a:noFill/>
          </a:ln>
        </p:spPr>
        <p:txBody>
          <a:bodyPr anchor="t">
            <a:normAutofit/>
          </a:bodyPr>
          <a:lstStyle/>
          <a:p>
            <a:r>
              <a:rPr lang="en-GB" sz="2000"/>
              <a:t>Positivism is the view that research can and should use the methods of the _________ ___________ . Positivists do believe that research should use _____________ methods and aim to identify and measure social structures. </a:t>
            </a:r>
            <a:endParaRPr lang="en-US" sz="2000"/>
          </a:p>
        </p:txBody>
      </p:sp>
      <p:sp>
        <p:nvSpPr>
          <p:cNvPr id="14" name="Rectangle 13">
            <a:extLst>
              <a:ext uri="{FF2B5EF4-FFF2-40B4-BE49-F238E27FC236}">
                <a16:creationId xmlns="" xmlns:a16="http://schemas.microsoft.com/office/drawing/2014/main" id="{6E67D916-28C7-4965-BA3C-287FB857979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6534" y="5878019"/>
            <a:ext cx="11298933" cy="512708"/>
          </a:xfrm>
          <a:prstGeom prst="rect">
            <a:avLst/>
          </a:prstGeom>
          <a:solidFill>
            <a:srgbClr val="969FA7">
              <a:alpha val="70000"/>
            </a:srgb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72708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B373F125-DEF3-41D6-9918-AB21A2ACC37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71E9F226-EB6E-48C9-ADDA-636DE4BF4EB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7526677" y="485678"/>
            <a:ext cx="4174743" cy="5888772"/>
          </a:xfrm>
          <a:prstGeom prst="rect">
            <a:avLst/>
          </a:prstGeom>
          <a:solidFill>
            <a:srgbClr val="4653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76239656-FC8E-F64F-A5B1-F7928FC9F3FE}"/>
              </a:ext>
            </a:extLst>
          </p:cNvPr>
          <p:cNvSpPr>
            <a:spLocks noGrp="1"/>
          </p:cNvSpPr>
          <p:nvPr>
            <p:ph type="title"/>
          </p:nvPr>
        </p:nvSpPr>
        <p:spPr>
          <a:xfrm>
            <a:off x="7963094" y="1113764"/>
            <a:ext cx="3269749" cy="4624327"/>
          </a:xfrm>
        </p:spPr>
        <p:txBody>
          <a:bodyPr anchor="ctr">
            <a:normAutofit/>
          </a:bodyPr>
          <a:lstStyle/>
          <a:p>
            <a:r>
              <a:rPr lang="en-US" sz="3200">
                <a:solidFill>
                  <a:srgbClr val="FFFFFF"/>
                </a:solidFill>
              </a:rPr>
              <a:t>INTERPREVISTS</a:t>
            </a:r>
          </a:p>
        </p:txBody>
      </p:sp>
      <p:sp>
        <p:nvSpPr>
          <p:cNvPr id="3" name="Content Placeholder 2">
            <a:extLst>
              <a:ext uri="{FF2B5EF4-FFF2-40B4-BE49-F238E27FC236}">
                <a16:creationId xmlns="" xmlns:a16="http://schemas.microsoft.com/office/drawing/2014/main" id="{2792B078-E94B-4148-B068-EEB76B9A4F8F}"/>
              </a:ext>
            </a:extLst>
          </p:cNvPr>
          <p:cNvSpPr>
            <a:spLocks noGrp="1"/>
          </p:cNvSpPr>
          <p:nvPr>
            <p:ph idx="1"/>
          </p:nvPr>
        </p:nvSpPr>
        <p:spPr>
          <a:xfrm>
            <a:off x="927916" y="1113764"/>
            <a:ext cx="6108179" cy="4624327"/>
          </a:xfrm>
        </p:spPr>
        <p:txBody>
          <a:bodyPr anchor="ctr">
            <a:normAutofit/>
          </a:bodyPr>
          <a:lstStyle/>
          <a:p>
            <a:r>
              <a:rPr lang="en-GB" dirty="0"/>
              <a:t>Interpretivists argue the opposite. They take the view that since human beings think and reflect, scientific methods are inappropriate for the study of society. Unlike objects in nature, human beings can change their ___________ if they know they are being observed. So interpretivists argue that if we want to understand social action, we have to delve into the _______________ and ________________which that action has for people.  Take the example of crime.  A _______________ would argue that researchers can simply measure crime using quantitative methods and identify patterns and correlations.  _______________  would argue that we need to understand what people mean by crime, how they come to categorise certain actions as ‘criminal’ and then investigate who comes to be seen as criminal in a particular society.</a:t>
            </a:r>
          </a:p>
          <a:p>
            <a:endParaRPr lang="en-US" dirty="0"/>
          </a:p>
        </p:txBody>
      </p:sp>
    </p:spTree>
    <p:extLst>
      <p:ext uri="{BB962C8B-B14F-4D97-AF65-F5344CB8AC3E}">
        <p14:creationId xmlns:p14="http://schemas.microsoft.com/office/powerpoint/2010/main" val="17498398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0205B4-1F38-684F-AE1B-9CDCED9ABDAF}"/>
              </a:ext>
            </a:extLst>
          </p:cNvPr>
          <p:cNvSpPr>
            <a:spLocks noGrp="1"/>
          </p:cNvSpPr>
          <p:nvPr>
            <p:ph type="title"/>
          </p:nvPr>
        </p:nvSpPr>
        <p:spPr/>
        <p:txBody>
          <a:bodyPr/>
          <a:lstStyle/>
          <a:p>
            <a:r>
              <a:rPr lang="en-US"/>
              <a:t>Research paradigms</a:t>
            </a:r>
          </a:p>
        </p:txBody>
      </p:sp>
      <p:sp>
        <p:nvSpPr>
          <p:cNvPr id="3" name="Content Placeholder 2">
            <a:extLst>
              <a:ext uri="{FF2B5EF4-FFF2-40B4-BE49-F238E27FC236}">
                <a16:creationId xmlns="" xmlns:a16="http://schemas.microsoft.com/office/drawing/2014/main" id="{644FCB2A-3129-5242-A08E-7442FC7D669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738370596"/>
      </p:ext>
    </p:extLst>
  </p:cSld>
  <p:clrMapOvr>
    <a:masterClrMapping/>
  </p:clrMapOvr>
</p:sld>
</file>

<file path=ppt/theme/theme1.xml><?xml version="1.0" encoding="utf-8"?>
<a:theme xmlns:a="http://schemas.openxmlformats.org/drawingml/2006/main" name="DividendVTI">
  <a:themeElements>
    <a:clrScheme name="AnalogousFromRegularSeedLeftStep">
      <a:dk1>
        <a:srgbClr val="000000"/>
      </a:dk1>
      <a:lt1>
        <a:srgbClr val="FFFFFF"/>
      </a:lt1>
      <a:dk2>
        <a:srgbClr val="412624"/>
      </a:dk2>
      <a:lt2>
        <a:srgbClr val="E2E5E8"/>
      </a:lt2>
      <a:accent1>
        <a:srgbClr val="C37F4D"/>
      </a:accent1>
      <a:accent2>
        <a:srgbClr val="B13C3B"/>
      </a:accent2>
      <a:accent3>
        <a:srgbClr val="C34D7D"/>
      </a:accent3>
      <a:accent4>
        <a:srgbClr val="B13B9D"/>
      </a:accent4>
      <a:accent5>
        <a:srgbClr val="A64DC3"/>
      </a:accent5>
      <a:accent6>
        <a:srgbClr val="6A43B5"/>
      </a:accent6>
      <a:hlink>
        <a:srgbClr val="3F89BF"/>
      </a:hlink>
      <a:folHlink>
        <a:srgbClr val="7F7F7F"/>
      </a:folHlink>
    </a:clrScheme>
    <a:fontScheme name="Dividend">
      <a:majorFont>
        <a:latin typeface="Univers Condensed"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Univers"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TotalTime>
  <Words>663</Words>
  <Application>Microsoft Office PowerPoint</Application>
  <PresentationFormat>Widescreen</PresentationFormat>
  <Paragraphs>200</Paragraphs>
  <Slides>34</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Calibri</vt:lpstr>
      <vt:lpstr>Gill Sans MT</vt:lpstr>
      <vt:lpstr>Univers</vt:lpstr>
      <vt:lpstr>Univers Condensed</vt:lpstr>
      <vt:lpstr>Wingdings 2</vt:lpstr>
      <vt:lpstr>DividendVTI</vt:lpstr>
      <vt:lpstr>Research methodology</vt:lpstr>
      <vt:lpstr>Who would you save?</vt:lpstr>
      <vt:lpstr>Choices</vt:lpstr>
      <vt:lpstr>CEO, male, 40 years old </vt:lpstr>
      <vt:lpstr>Professional wrestler, male, 28 </vt:lpstr>
      <vt:lpstr>Farmer, male, 46 </vt:lpstr>
      <vt:lpstr>Surfer, male, 21 </vt:lpstr>
      <vt:lpstr>Police Officer, male, 39 </vt:lpstr>
      <vt:lpstr>Homemaker, female, 35 </vt:lpstr>
      <vt:lpstr>Nurse, male, 40 </vt:lpstr>
      <vt:lpstr>Doctor, female, 62 </vt:lpstr>
      <vt:lpstr>Comedian, male, 35 </vt:lpstr>
      <vt:lpstr>Handicapped boy, male, 8 </vt:lpstr>
      <vt:lpstr>Pregnant teenager, female, 17 </vt:lpstr>
      <vt:lpstr>  Lawyer, female, 36 </vt:lpstr>
      <vt:lpstr>Buddhist Monk, male, 29</vt:lpstr>
      <vt:lpstr>Who to save? Who to not save?</vt:lpstr>
      <vt:lpstr>Conceptions of social reality </vt:lpstr>
      <vt:lpstr>PowerPoint Presentation</vt:lpstr>
      <vt:lpstr>ontology</vt:lpstr>
      <vt:lpstr>PowerPoint Presentation</vt:lpstr>
      <vt:lpstr>PowerPoint Presentation</vt:lpstr>
      <vt:lpstr>PowerPoint Presentation</vt:lpstr>
      <vt:lpstr>PowerPoint Presentation</vt:lpstr>
      <vt:lpstr>      There is a big debate in social sciences as to the nature of facts and therefore, the valid way of conducting research</vt:lpstr>
      <vt:lpstr>Ontology is enough to do your head in </vt:lpstr>
      <vt:lpstr>EPISTEMOLOGY</vt:lpstr>
      <vt:lpstr>Comparing Epistemologies</vt:lpstr>
      <vt:lpstr>POSITIVISM</vt:lpstr>
      <vt:lpstr>POSITIVIST</vt:lpstr>
      <vt:lpstr>INTERPRETIVIST</vt:lpstr>
      <vt:lpstr>POSITIVISM</vt:lpstr>
      <vt:lpstr>INTERPREVISTS</vt:lpstr>
      <vt:lpstr>Research paradigms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methodology</dc:title>
  <dc:creator>caroline jawad</dc:creator>
  <cp:lastModifiedBy>Administrator</cp:lastModifiedBy>
  <cp:revision>7</cp:revision>
  <cp:lastPrinted>2020-02-25T08:36:31Z</cp:lastPrinted>
  <dcterms:created xsi:type="dcterms:W3CDTF">2020-02-18T20:40:24Z</dcterms:created>
  <dcterms:modified xsi:type="dcterms:W3CDTF">2020-02-25T08:38:26Z</dcterms:modified>
</cp:coreProperties>
</file>