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9" r:id="rId4"/>
    <p:sldId id="266" r:id="rId5"/>
    <p:sldId id="263" r:id="rId6"/>
    <p:sldId id="265" r:id="rId7"/>
    <p:sldId id="260" r:id="rId8"/>
    <p:sldId id="258"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48864" autoAdjust="0"/>
  </p:normalViewPr>
  <p:slideViewPr>
    <p:cSldViewPr snapToGrid="0">
      <p:cViewPr varScale="1">
        <p:scale>
          <a:sx n="41" d="100"/>
          <a:sy n="41" d="100"/>
        </p:scale>
        <p:origin x="211"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7D80CF0-06A7-4DB9-81A4-40D237CF0C8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14A78E03-538A-4F23-A898-88B71DE1EB0A}"/>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8473A5-6B2F-46EC-B270-B24A2ACC0F65}" type="datetimeFigureOut">
              <a:rPr lang="en-GB" smtClean="0"/>
              <a:t>25/11/2019</a:t>
            </a:fld>
            <a:endParaRPr lang="en-GB"/>
          </a:p>
        </p:txBody>
      </p:sp>
      <p:sp>
        <p:nvSpPr>
          <p:cNvPr id="4" name="Slide Image Placeholder 3">
            <a:extLst>
              <a:ext uri="{FF2B5EF4-FFF2-40B4-BE49-F238E27FC236}">
                <a16:creationId xmlns:a16="http://schemas.microsoft.com/office/drawing/2014/main" id="{82B7FEC0-4D77-4850-8757-1E91198DA2CB}"/>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a:extLst>
              <a:ext uri="{FF2B5EF4-FFF2-40B4-BE49-F238E27FC236}">
                <a16:creationId xmlns:a16="http://schemas.microsoft.com/office/drawing/2014/main" id="{E49A3F0D-DD76-4756-A65D-FD69BFC813D0}"/>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3ABC7772-C336-457B-892D-F165FE8F1A48}"/>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a:extLst>
              <a:ext uri="{FF2B5EF4-FFF2-40B4-BE49-F238E27FC236}">
                <a16:creationId xmlns:a16="http://schemas.microsoft.com/office/drawing/2014/main" id="{691BF850-48DB-40E6-AB23-7266DD5BFACC}"/>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554F73-4422-4DB8-9F84-A56BBD6AF985}"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my name is Jamie Moorman and today I will be presenting my marketing plan for the RCAHMW.</a:t>
            </a:r>
          </a:p>
        </p:txBody>
      </p:sp>
      <p:sp>
        <p:nvSpPr>
          <p:cNvPr id="4" name="Slide Number Placeholder 3"/>
          <p:cNvSpPr>
            <a:spLocks noGrp="1"/>
          </p:cNvSpPr>
          <p:nvPr>
            <p:ph type="sldNum" sz="quarter" idx="5"/>
          </p:nvPr>
        </p:nvSpPr>
        <p:spPr/>
        <p:txBody>
          <a:bodyPr/>
          <a:lstStyle/>
          <a:p>
            <a:fld id="{5287A583-84ED-45CE-BDEF-228DA41C317A}" type="slidenum">
              <a:rPr lang="en-GB" smtClean="0"/>
              <a:t>1</a:t>
            </a:fld>
            <a:endParaRPr lang="en-GB"/>
          </a:p>
        </p:txBody>
      </p:sp>
    </p:spTree>
    <p:extLst>
      <p:ext uri="{BB962C8B-B14F-4D97-AF65-F5344CB8AC3E}">
        <p14:creationId xmlns:p14="http://schemas.microsoft.com/office/powerpoint/2010/main" val="10016180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RCAHMW has the leading role in promoting and developing Welsh archaeology/heritage. It was established in 1908 with this function in mind. The commission is based in Aberystwyth, and has led the way in researching and explaining the history of Wales.</a:t>
            </a:r>
          </a:p>
          <a:p>
            <a:endParaRPr lang="en-GB" dirty="0"/>
          </a:p>
          <a:p>
            <a:r>
              <a:rPr lang="en-GB" dirty="0"/>
              <a:t>The CBHC describe themselves as an ‘Assembly Sponsored Government Body’</a:t>
            </a:r>
          </a:p>
          <a:p>
            <a:endParaRPr lang="en-GB" dirty="0"/>
          </a:p>
        </p:txBody>
      </p:sp>
      <p:sp>
        <p:nvSpPr>
          <p:cNvPr id="4" name="Slide Number Placeholder 3"/>
          <p:cNvSpPr>
            <a:spLocks noGrp="1"/>
          </p:cNvSpPr>
          <p:nvPr>
            <p:ph type="sldNum" sz="quarter" idx="5"/>
          </p:nvPr>
        </p:nvSpPr>
        <p:spPr/>
        <p:txBody>
          <a:bodyPr/>
          <a:lstStyle/>
          <a:p>
            <a:fld id="{5287A583-84ED-45CE-BDEF-228DA41C317A}" type="slidenum">
              <a:rPr lang="en-GB" smtClean="0"/>
              <a:t>2</a:t>
            </a:fld>
            <a:endParaRPr lang="en-GB"/>
          </a:p>
        </p:txBody>
      </p:sp>
    </p:spTree>
    <p:extLst>
      <p:ext uri="{BB962C8B-B14F-4D97-AF65-F5344CB8AC3E}">
        <p14:creationId xmlns:p14="http://schemas.microsoft.com/office/powerpoint/2010/main" val="15342222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studying the Royal Commission, I had no idea who they were, and this is the issue I aim to resolve. The two most important thing the Royal Commission needs is publicity, and awareness. The Royal Commission has all the resources to be a popular and well known organisation, however, as mentioned by them, there is minimal marketing. Following this presentation, I will discuss how the CBHC can improve their marketing. </a:t>
            </a:r>
          </a:p>
          <a:p>
            <a:endParaRPr lang="en-GB" dirty="0"/>
          </a:p>
          <a:p>
            <a:r>
              <a:rPr lang="en-GB" dirty="0"/>
              <a:t>The Royal Commission have tasked me to concentrate on one of their areas and see how they can improve. </a:t>
            </a:r>
          </a:p>
        </p:txBody>
      </p:sp>
      <p:sp>
        <p:nvSpPr>
          <p:cNvPr id="4" name="Slide Number Placeholder 3"/>
          <p:cNvSpPr>
            <a:spLocks noGrp="1"/>
          </p:cNvSpPr>
          <p:nvPr>
            <p:ph type="sldNum" sz="quarter" idx="5"/>
          </p:nvPr>
        </p:nvSpPr>
        <p:spPr/>
        <p:txBody>
          <a:bodyPr/>
          <a:lstStyle/>
          <a:p>
            <a:fld id="{5287A583-84ED-45CE-BDEF-228DA41C317A}" type="slidenum">
              <a:rPr lang="en-GB" smtClean="0"/>
              <a:t>3</a:t>
            </a:fld>
            <a:endParaRPr lang="en-GB"/>
          </a:p>
        </p:txBody>
      </p:sp>
    </p:spTree>
    <p:extLst>
      <p:ext uri="{BB962C8B-B14F-4D97-AF65-F5344CB8AC3E}">
        <p14:creationId xmlns:p14="http://schemas.microsoft.com/office/powerpoint/2010/main" val="33245184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at the SWOT analysis, the Royal Commission clearly has many strengths that make them an potentially successful organisation. This SWOT analysis was presented to me by the Royal Commission themselves, therefore they know their strengths, weaknesses, opportunities and threats. </a:t>
            </a:r>
          </a:p>
          <a:p>
            <a:endParaRPr lang="en-GB" dirty="0"/>
          </a:p>
          <a:p>
            <a:endParaRPr lang="en-GB" dirty="0"/>
          </a:p>
        </p:txBody>
      </p:sp>
      <p:sp>
        <p:nvSpPr>
          <p:cNvPr id="4" name="Slide Number Placeholder 3"/>
          <p:cNvSpPr>
            <a:spLocks noGrp="1"/>
          </p:cNvSpPr>
          <p:nvPr>
            <p:ph type="sldNum" sz="quarter" idx="5"/>
          </p:nvPr>
        </p:nvSpPr>
        <p:spPr/>
        <p:txBody>
          <a:bodyPr/>
          <a:lstStyle/>
          <a:p>
            <a:fld id="{10554F73-4422-4DB8-9F84-A56BBD6AF985}" type="slidenum">
              <a:rPr lang="en-GB" smtClean="0"/>
              <a:t>4</a:t>
            </a:fld>
            <a:endParaRPr lang="en-GB"/>
          </a:p>
        </p:txBody>
      </p:sp>
    </p:spTree>
    <p:extLst>
      <p:ext uri="{BB962C8B-B14F-4D97-AF65-F5344CB8AC3E}">
        <p14:creationId xmlns:p14="http://schemas.microsoft.com/office/powerpoint/2010/main" val="36535729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a visit to The Royal Commission, I decided the best way to reach more people is through creating a mobile App.</a:t>
            </a:r>
          </a:p>
          <a:p>
            <a:endParaRPr lang="en-GB" dirty="0"/>
          </a:p>
          <a:p>
            <a:r>
              <a:rPr lang="en-GB" dirty="0"/>
              <a:t>This is due to how people act these days.</a:t>
            </a:r>
          </a:p>
          <a:p>
            <a:endParaRPr lang="en-GB" dirty="0"/>
          </a:p>
          <a:p>
            <a:r>
              <a:rPr lang="en-GB" dirty="0"/>
              <a:t>By using segmentation, I can divide the market by specific user groups. I shall be segmenting the market through using psychographics and behavioural patterns to choose my target market.</a:t>
            </a:r>
          </a:p>
          <a:p>
            <a:endParaRPr lang="en-GB" dirty="0"/>
          </a:p>
          <a:p>
            <a:r>
              <a:rPr lang="en-GB" dirty="0"/>
              <a:t>Psychographics – Psychographics are described as t</a:t>
            </a:r>
            <a:r>
              <a:rPr lang="en-GB" sz="1200" b="0" i="0" kern="1200" dirty="0">
                <a:solidFill>
                  <a:schemeClr val="tx1"/>
                </a:solidFill>
                <a:effectLst/>
                <a:latin typeface="+mn-lt"/>
                <a:ea typeface="+mn-ea"/>
                <a:cs typeface="+mn-cs"/>
              </a:rPr>
              <a:t>he study of consumers based on their activities, interests, and opinions - </a:t>
            </a:r>
            <a:r>
              <a:rPr lang="en-GB" sz="1200" b="1" i="0" kern="1200" dirty="0">
                <a:solidFill>
                  <a:schemeClr val="tx1"/>
                </a:solidFill>
                <a:effectLst/>
                <a:latin typeface="+mn-lt"/>
                <a:ea typeface="+mn-ea"/>
                <a:cs typeface="+mn-cs"/>
              </a:rPr>
              <a:t>cbinsights.com.</a:t>
            </a:r>
          </a:p>
          <a:p>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Analysing how people act in today’s society, I found that 95% of households have at least one mobile phone - </a:t>
            </a:r>
            <a:r>
              <a:rPr lang="en-GB" sz="1200" b="1" i="0" kern="1200" dirty="0">
                <a:solidFill>
                  <a:schemeClr val="tx1"/>
                </a:solidFill>
                <a:effectLst/>
                <a:latin typeface="+mn-lt"/>
                <a:ea typeface="+mn-ea"/>
                <a:cs typeface="+mn-cs"/>
              </a:rPr>
              <a:t>statista.com. </a:t>
            </a:r>
            <a:r>
              <a:rPr lang="en-GB" sz="1200" b="0" i="0" kern="1200" dirty="0">
                <a:solidFill>
                  <a:schemeClr val="tx1"/>
                </a:solidFill>
                <a:effectLst/>
                <a:latin typeface="+mn-lt"/>
                <a:ea typeface="+mn-ea"/>
                <a:cs typeface="+mn-cs"/>
              </a:rPr>
              <a:t>As this number is so high, it would be foolish not to take advantage of this to boost the popularity of the Royal Commission.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Behavioural-graphics – Analysing the behaviour of existing supporters of the Royal Commission will show how to gear an App to reach more people. The supporters of the Royal Commission are interested not only in history, but local welsh history, as this is what the Royal Commission is about.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Using this, the app I am proposing will have big focus on local maps and local information.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app would focus not only on historical maps, but a virtual tour guide on the app. 76% liked this idea. 68% liked the historic maps and 52% liked the idea of having alerts at points of interest, similar to the existing app </a:t>
            </a:r>
            <a:r>
              <a:rPr lang="en-GB" sz="1200" b="0" i="0" kern="1200" dirty="0" err="1">
                <a:solidFill>
                  <a:schemeClr val="tx1"/>
                </a:solidFill>
                <a:effectLst/>
                <a:latin typeface="+mn-lt"/>
                <a:ea typeface="+mn-ea"/>
                <a:cs typeface="+mn-cs"/>
              </a:rPr>
              <a:t>Pokemon</a:t>
            </a:r>
            <a:r>
              <a:rPr lang="en-GB" sz="1200" b="0" i="0" kern="1200" dirty="0">
                <a:solidFill>
                  <a:schemeClr val="tx1"/>
                </a:solidFill>
                <a:effectLst/>
                <a:latin typeface="+mn-lt"/>
                <a:ea typeface="+mn-ea"/>
                <a:cs typeface="+mn-cs"/>
              </a:rPr>
              <a:t> GO. I do believe three ideas will be sufficient for an app like this.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 to sum up, I propose a </a:t>
            </a:r>
            <a:r>
              <a:rPr lang="en-GB" sz="1200" b="0" i="0" kern="1200" dirty="0" err="1">
                <a:solidFill>
                  <a:schemeClr val="tx1"/>
                </a:solidFill>
                <a:effectLst/>
                <a:latin typeface="+mn-lt"/>
                <a:ea typeface="+mn-ea"/>
                <a:cs typeface="+mn-cs"/>
              </a:rPr>
              <a:t>Pokemon</a:t>
            </a:r>
            <a:r>
              <a:rPr lang="en-GB" sz="1200" b="0" i="0" kern="1200" dirty="0">
                <a:solidFill>
                  <a:schemeClr val="tx1"/>
                </a:solidFill>
                <a:effectLst/>
                <a:latin typeface="+mn-lt"/>
                <a:ea typeface="+mn-ea"/>
                <a:cs typeface="+mn-cs"/>
              </a:rPr>
              <a:t> GO style, with alerts in an area of interest, local maps with pins in areas of historical importance and visual/audiological information on the area of interest. </a:t>
            </a:r>
          </a:p>
          <a:p>
            <a:endParaRPr lang="en-GB" dirty="0"/>
          </a:p>
        </p:txBody>
      </p:sp>
      <p:sp>
        <p:nvSpPr>
          <p:cNvPr id="4" name="Slide Number Placeholder 3"/>
          <p:cNvSpPr>
            <a:spLocks noGrp="1"/>
          </p:cNvSpPr>
          <p:nvPr>
            <p:ph type="sldNum" sz="quarter" idx="5"/>
          </p:nvPr>
        </p:nvSpPr>
        <p:spPr/>
        <p:txBody>
          <a:bodyPr/>
          <a:lstStyle/>
          <a:p>
            <a:fld id="{5287A583-84ED-45CE-BDEF-228DA41C317A}" type="slidenum">
              <a:rPr lang="en-GB" smtClean="0"/>
              <a:t>5</a:t>
            </a:fld>
            <a:endParaRPr lang="en-GB"/>
          </a:p>
        </p:txBody>
      </p:sp>
    </p:spTree>
    <p:extLst>
      <p:ext uri="{BB962C8B-B14F-4D97-AF65-F5344CB8AC3E}">
        <p14:creationId xmlns:p14="http://schemas.microsoft.com/office/powerpoint/2010/main" val="12095263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market research came in the form of a questionnaire. Ideally, I wanted 50 responses, however I only got 30, this however is not a bad response, as I gained a breadth of answers. </a:t>
            </a:r>
          </a:p>
          <a:p>
            <a:endParaRPr lang="en-GB" dirty="0"/>
          </a:p>
          <a:p>
            <a:r>
              <a:rPr lang="en-GB" dirty="0"/>
              <a:t>The results of the market research, as seen in the handouts provided, show how successful the survey was. </a:t>
            </a:r>
          </a:p>
          <a:p>
            <a:endParaRPr lang="en-GB" dirty="0"/>
          </a:p>
          <a:p>
            <a:r>
              <a:rPr lang="en-GB" dirty="0"/>
              <a:t>As mentioned above, I did not know who the Royal Commission were, and I am not the only one. Over 76.6% of people who answered the survey do not know who the Royal Commission are, showing the need for more publicity. However, of the 30 respondents, 80% of people have an interest in local history. </a:t>
            </a:r>
          </a:p>
          <a:p>
            <a:endParaRPr lang="en-GB" dirty="0"/>
          </a:p>
          <a:p>
            <a:r>
              <a:rPr lang="en-GB" dirty="0"/>
              <a:t>Another issue that I found with The Royal Commission is its location. Aberystwyth is a difficult place to get to. This is backed up by nearly 93.5% of the survey participants who answered either no or maybe to travelling up to Aberystwyth. Only 6% said they’d be happy to travel all that way. </a:t>
            </a:r>
          </a:p>
          <a:p>
            <a:endParaRPr lang="en-GB" dirty="0"/>
          </a:p>
          <a:p>
            <a:r>
              <a:rPr lang="en-GB" dirty="0"/>
              <a:t>73% said they would make use of the maps on </a:t>
            </a:r>
            <a:r>
              <a:rPr lang="en-GB" dirty="0" err="1"/>
              <a:t>coflein</a:t>
            </a:r>
            <a:r>
              <a:rPr lang="en-GB" dirty="0"/>
              <a:t>, and  I think using these maps in the app is a good idea as people will like the app if it has aspects people like of the  existing properties.</a:t>
            </a:r>
          </a:p>
          <a:p>
            <a:endParaRPr lang="en-GB" dirty="0"/>
          </a:p>
          <a:p>
            <a:r>
              <a:rPr lang="en-GB" dirty="0"/>
              <a:t>60% decided they like the idea of an app.</a:t>
            </a:r>
          </a:p>
          <a:p>
            <a:endParaRPr lang="en-GB" dirty="0"/>
          </a:p>
          <a:p>
            <a:r>
              <a:rPr lang="en-GB" dirty="0"/>
              <a:t>The best part of the survey results is the age demographic. People aged 16 to 50+. The majority of participants (33.33%) were aged 21 to 25, showing a correlation between people aged 21 – 25 and wanting an app, which gives a nice demographic.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surveymonkey.com</a:t>
            </a:r>
          </a:p>
          <a:p>
            <a:endParaRPr lang="en-GB" dirty="0"/>
          </a:p>
          <a:p>
            <a:endParaRPr lang="en-GB" dirty="0"/>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10554F73-4422-4DB8-9F84-A56BBD6AF985}" type="slidenum">
              <a:rPr lang="en-GB" smtClean="0"/>
              <a:t>6</a:t>
            </a:fld>
            <a:endParaRPr lang="en-GB"/>
          </a:p>
        </p:txBody>
      </p:sp>
    </p:spTree>
    <p:extLst>
      <p:ext uri="{BB962C8B-B14F-4D97-AF65-F5344CB8AC3E}">
        <p14:creationId xmlns:p14="http://schemas.microsoft.com/office/powerpoint/2010/main" val="26386473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These 5 P’s are taken from the 7 P’s. </a:t>
            </a:r>
            <a:r>
              <a:rPr lang="en-GB" sz="1200" b="0" i="0" kern="1200" dirty="0">
                <a:solidFill>
                  <a:schemeClr val="tx1"/>
                </a:solidFill>
                <a:effectLst/>
                <a:latin typeface="+mn-lt"/>
                <a:ea typeface="+mn-ea"/>
                <a:cs typeface="+mn-cs"/>
              </a:rPr>
              <a:t> The 7Ps model was originally devised by E. Jerome McCarthy and published in 1960 in his book Basic Marketing. A Managerial Approach. - </a:t>
            </a:r>
            <a:r>
              <a:rPr lang="en-GB" sz="1200" b="1" i="0" kern="1200" dirty="0">
                <a:solidFill>
                  <a:schemeClr val="tx1"/>
                </a:solidFill>
                <a:effectLst/>
                <a:latin typeface="+mn-lt"/>
                <a:ea typeface="+mn-ea"/>
                <a:cs typeface="+mn-cs"/>
              </a:rPr>
              <a:t>smartinsights.com</a:t>
            </a:r>
            <a:endParaRPr lang="en-GB" b="1" i="0" dirty="0"/>
          </a:p>
          <a:p>
            <a:r>
              <a:rPr lang="en-GB" dirty="0"/>
              <a:t>I believe these principles are the most important one’s to analyse as they give the best marketing framework.				</a:t>
            </a:r>
          </a:p>
          <a:p>
            <a:endParaRPr lang="en-GB" dirty="0"/>
          </a:p>
          <a:p>
            <a:r>
              <a:rPr lang="en-GB" dirty="0"/>
              <a:t>Product -  The product name will be the CBHC app, available on most app stores, such as the app store or play store. It is important to have an icon synonymous with the Royal Commission, therefore the app logo should be the CBHC logo. A recognised logo goes a long way in this respect.</a:t>
            </a:r>
          </a:p>
          <a:p>
            <a:endParaRPr lang="en-GB" dirty="0"/>
          </a:p>
          <a:p>
            <a:r>
              <a:rPr lang="en-GB" dirty="0"/>
              <a:t>Place – As this is an app, there is no exact place for this as its all online or on an app, so place doesn’t apply in this instance. However, the other side of this coin is the app is a place oriented app, as it encourages people to go outside and learn about local history.</a:t>
            </a:r>
          </a:p>
          <a:p>
            <a:endParaRPr lang="en-GB" dirty="0"/>
          </a:p>
          <a:p>
            <a:r>
              <a:rPr lang="en-GB" dirty="0"/>
              <a:t>Promotion – The Royal Commission’s best communication outreach is their social media. Their Facebook page has over 7,300 likes and their twitter account has over 6,000 followers. Due to this, they can reach over 13000 accounts in the welsh area. On pamphlets the Royal Commission produce, the app could be advertised on those too.</a:t>
            </a:r>
          </a:p>
          <a:p>
            <a:endParaRPr lang="en-GB" dirty="0"/>
          </a:p>
          <a:p>
            <a:r>
              <a:rPr lang="en-GB" dirty="0"/>
              <a:t>Price – The app itself will be free to download, however I suggest the app has a link to the </a:t>
            </a:r>
            <a:r>
              <a:rPr lang="en-GB" dirty="0" err="1"/>
              <a:t>coflein</a:t>
            </a:r>
            <a:r>
              <a:rPr lang="en-GB" dirty="0"/>
              <a:t> site that has a shop. Although no new prices are being added, more people will become aware of the shop, therefore more sales are likely. This idea indirectly affects sales as opposed to directly.</a:t>
            </a:r>
          </a:p>
          <a:p>
            <a:endParaRPr lang="en-GB" dirty="0"/>
          </a:p>
          <a:p>
            <a:r>
              <a:rPr lang="en-GB" dirty="0"/>
              <a:t>People – This idea affects many people, there are many stakeholders to this app. The internal stakeholders (</a:t>
            </a:r>
            <a:r>
              <a:rPr lang="en-GB" sz="1200" b="0" i="0" kern="1200" dirty="0">
                <a:solidFill>
                  <a:schemeClr val="tx1"/>
                </a:solidFill>
                <a:effectLst/>
                <a:latin typeface="+mn-lt"/>
                <a:ea typeface="+mn-ea"/>
                <a:cs typeface="+mn-cs"/>
              </a:rPr>
              <a:t>groups or individuals who work within an organisation or project-  </a:t>
            </a:r>
            <a:r>
              <a:rPr lang="en-GB" sz="1200" b="1" i="0" kern="1200" dirty="0">
                <a:solidFill>
                  <a:schemeClr val="tx1"/>
                </a:solidFill>
                <a:effectLst/>
                <a:latin typeface="+mn-lt"/>
                <a:ea typeface="+mn-ea"/>
                <a:cs typeface="+mn-cs"/>
              </a:rPr>
              <a:t>stakeholdermap.com), </a:t>
            </a:r>
            <a:r>
              <a:rPr lang="en-GB" sz="1200" b="0" i="0" kern="1200" dirty="0">
                <a:solidFill>
                  <a:schemeClr val="tx1"/>
                </a:solidFill>
                <a:effectLst/>
                <a:latin typeface="+mn-lt"/>
                <a:ea typeface="+mn-ea"/>
                <a:cs typeface="+mn-cs"/>
              </a:rPr>
              <a:t>such as employees, who are the most important stakeholder, have a huge input and stake in this idea as this could be the a turning point for the Royal Commission in terms of publicity. The external stakeholders (those who do not have a direct tie to the company - </a:t>
            </a:r>
            <a:r>
              <a:rPr lang="en-GB" sz="1200" b="1" i="0" kern="1200" dirty="0">
                <a:solidFill>
                  <a:schemeClr val="tx1"/>
                </a:solidFill>
                <a:effectLst/>
                <a:latin typeface="+mn-lt"/>
                <a:ea typeface="+mn-ea"/>
                <a:cs typeface="+mn-cs"/>
              </a:rPr>
              <a:t>https://smallbusiness.chron.com</a:t>
            </a:r>
            <a:r>
              <a:rPr lang="en-GB" sz="1200" b="0" i="0" kern="1200" dirty="0">
                <a:solidFill>
                  <a:schemeClr val="tx1"/>
                </a:solidFill>
                <a:effectLst/>
                <a:latin typeface="+mn-lt"/>
                <a:ea typeface="+mn-ea"/>
                <a:cs typeface="+mn-cs"/>
              </a:rPr>
              <a:t>), are interested in a new product such as this as it gives them a chance to discover who the Royal Commission are, as well as what they do, positively impacting them.</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br>
              <a:rPr lang="en-GB" dirty="0"/>
            </a:br>
            <a:endParaRPr lang="en-GB" dirty="0"/>
          </a:p>
        </p:txBody>
      </p:sp>
      <p:sp>
        <p:nvSpPr>
          <p:cNvPr id="4" name="Slide Number Placeholder 3"/>
          <p:cNvSpPr>
            <a:spLocks noGrp="1"/>
          </p:cNvSpPr>
          <p:nvPr>
            <p:ph type="sldNum" sz="quarter" idx="5"/>
          </p:nvPr>
        </p:nvSpPr>
        <p:spPr/>
        <p:txBody>
          <a:bodyPr/>
          <a:lstStyle/>
          <a:p>
            <a:fld id="{10554F73-4422-4DB8-9F84-A56BBD6AF985}" type="slidenum">
              <a:rPr lang="en-GB" smtClean="0"/>
              <a:t>7</a:t>
            </a:fld>
            <a:endParaRPr lang="en-GB"/>
          </a:p>
        </p:txBody>
      </p:sp>
    </p:spTree>
    <p:extLst>
      <p:ext uri="{BB962C8B-B14F-4D97-AF65-F5344CB8AC3E}">
        <p14:creationId xmlns:p14="http://schemas.microsoft.com/office/powerpoint/2010/main" val="1723881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Marketing Concept has been described differently by different authors, for example Felton (1959, p. 55) describes the marketing concept as </a:t>
            </a:r>
            <a:r>
              <a:rPr lang="en-GB" b="1" i="1" dirty="0"/>
              <a:t>“a corporate state of mind that insists on the integration and coordination of all marketing functions.” </a:t>
            </a:r>
            <a:endParaRPr lang="en-GB" b="0" i="0" dirty="0"/>
          </a:p>
          <a:p>
            <a:endParaRPr lang="en-GB" b="0" i="0" dirty="0"/>
          </a:p>
          <a:p>
            <a:r>
              <a:rPr lang="en-GB" b="0" i="0" dirty="0" err="1"/>
              <a:t>Konopa</a:t>
            </a:r>
            <a:r>
              <a:rPr lang="en-GB" b="0" i="0" dirty="0"/>
              <a:t> and Calabro (1971, p. 9), </a:t>
            </a:r>
            <a:r>
              <a:rPr lang="en-GB" b="1" i="1" dirty="0"/>
              <a:t>“described it as the external consumer orientation”, </a:t>
            </a:r>
            <a:r>
              <a:rPr lang="en-GB" b="0" i="0" dirty="0"/>
              <a:t>based around production function and profit goals as an alternative to sales volume goals.</a:t>
            </a:r>
          </a:p>
          <a:p>
            <a:endParaRPr lang="en-GB" b="0" i="0" dirty="0"/>
          </a:p>
          <a:p>
            <a:r>
              <a:rPr lang="en-GB" b="0" i="0" dirty="0"/>
              <a:t>The marketing concept has been so heralded by marketing academics and practitioners that its acceptance as the optimal marketing management philosophy is almost universal – Houston – (1986, p. 1), and as such, is universally used by marketing teams as the optimal form of planning. </a:t>
            </a:r>
          </a:p>
          <a:p>
            <a:endParaRPr lang="en-GB" b="0" i="0" dirty="0"/>
          </a:p>
          <a:p>
            <a:r>
              <a:rPr lang="en-GB" dirty="0"/>
              <a:t>Critics view the marketing concept as the best concept when comparing each concept. </a:t>
            </a:r>
            <a:r>
              <a:rPr lang="en-GB" b="1" dirty="0"/>
              <a:t>Keith (1960) </a:t>
            </a:r>
            <a:r>
              <a:rPr lang="en-GB" dirty="0"/>
              <a:t>describes the production and sales concepts as inferior and antecedent to the marketing concept. </a:t>
            </a:r>
          </a:p>
          <a:p>
            <a:endParaRPr lang="en-GB" dirty="0"/>
          </a:p>
          <a:p>
            <a:r>
              <a:rPr lang="en-GB" b="1" dirty="0"/>
              <a:t>Kotler and Armstrong (2010) </a:t>
            </a:r>
            <a:r>
              <a:rPr lang="en-GB" dirty="0"/>
              <a:t>said this when discussing the marketing concept: “The Marketing concept holds that achieving organisational goals depends on knowing the needs and wants of target markets and delivering the desired satisfaction better than other competitors do.”</a:t>
            </a:r>
          </a:p>
          <a:p>
            <a:endParaRPr lang="en-GB" dirty="0"/>
          </a:p>
          <a:p>
            <a:r>
              <a:rPr lang="en-GB" dirty="0"/>
              <a:t>This emphasises the importance of the marketing concept, as field specialists have praised the marketing concept. A video by </a:t>
            </a:r>
            <a:r>
              <a:rPr lang="en-GB" b="1" dirty="0"/>
              <a:t>Tim </a:t>
            </a:r>
            <a:r>
              <a:rPr lang="en-GB" b="1" dirty="0" err="1"/>
              <a:t>Friesner</a:t>
            </a:r>
            <a:r>
              <a:rPr lang="en-GB" dirty="0"/>
              <a:t>, a lecturer at the University of Winchester, places the marketing concept above the selling concept and the production concept. This is due to whilst the production and selling concepts focus on producing higher quality products and selling more products respectively, the marketing concept focusses on market orientation and on what the customer really needs, as opposed to thinking solely of profit.  </a:t>
            </a:r>
          </a:p>
          <a:p>
            <a:endParaRPr lang="en-GB" dirty="0"/>
          </a:p>
          <a:p>
            <a:r>
              <a:rPr lang="en-GB" dirty="0"/>
              <a:t>The marketing concept focusses on customer needs, and ends with customer satisfaction. For a service such as this, the marketing concept is ideal.</a:t>
            </a:r>
          </a:p>
          <a:p>
            <a:endParaRPr lang="en-GB" dirty="0"/>
          </a:p>
          <a:p>
            <a:r>
              <a:rPr lang="en-GB" dirty="0"/>
              <a:t>Keith’s article also states how the marketing concept has never been under any form of formal scrutiny.</a:t>
            </a:r>
          </a:p>
          <a:p>
            <a:endParaRPr lang="en-GB" dirty="0"/>
          </a:p>
          <a:p>
            <a:r>
              <a:rPr lang="en-GB" dirty="0"/>
              <a:t>Looking at how the marketing concept works and applying it to the app marketing campaign, the market, as discussed earlier, has a demographic of aged 21-25, a psychographic of people who use their phones often and are interested in local history. The focus is on the customer needs, and as the customers here are the Royal Commission, and their needs are for more publicity, and an improvement on their existing social presence, and this app achieves that. And the endgame, profits are achieved through customer satisfaction, so if the secondary customers, the Royal Commission’s potential customer base, using the app as a gateway to paid services (secondary function of the app,) then profits are almost certain.</a:t>
            </a:r>
          </a:p>
          <a:p>
            <a:endParaRPr lang="en-GB" b="1" dirty="0"/>
          </a:p>
          <a:p>
            <a:endParaRPr lang="en-GB" b="1" dirty="0"/>
          </a:p>
        </p:txBody>
      </p:sp>
      <p:sp>
        <p:nvSpPr>
          <p:cNvPr id="4" name="Slide Number Placeholder 3"/>
          <p:cNvSpPr>
            <a:spLocks noGrp="1"/>
          </p:cNvSpPr>
          <p:nvPr>
            <p:ph type="sldNum" sz="quarter" idx="5"/>
          </p:nvPr>
        </p:nvSpPr>
        <p:spPr/>
        <p:txBody>
          <a:bodyPr/>
          <a:lstStyle/>
          <a:p>
            <a:fld id="{5287A583-84ED-45CE-BDEF-228DA41C317A}" type="slidenum">
              <a:rPr lang="en-GB" smtClean="0"/>
              <a:t>8</a:t>
            </a:fld>
            <a:endParaRPr lang="en-GB"/>
          </a:p>
        </p:txBody>
      </p:sp>
    </p:spTree>
    <p:extLst>
      <p:ext uri="{BB962C8B-B14F-4D97-AF65-F5344CB8AC3E}">
        <p14:creationId xmlns:p14="http://schemas.microsoft.com/office/powerpoint/2010/main" val="34322523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554F73-4422-4DB8-9F84-A56BBD6AF985}" type="slidenum">
              <a:rPr lang="en-GB" smtClean="0"/>
              <a:t>9</a:t>
            </a:fld>
            <a:endParaRPr lang="en-GB"/>
          </a:p>
        </p:txBody>
      </p:sp>
    </p:spTree>
    <p:extLst>
      <p:ext uri="{BB962C8B-B14F-4D97-AF65-F5344CB8AC3E}">
        <p14:creationId xmlns:p14="http://schemas.microsoft.com/office/powerpoint/2010/main" val="44508420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141C326E-0B3C-4335-A1B0-A0E3443E4AB2}" type="datetimeFigureOut">
              <a:rPr lang="en-GB" smtClean="0"/>
              <a:t>25/11/2019</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C8889845-C835-4211-84AB-570EFA043AD1}"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24540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1C326E-0B3C-4335-A1B0-A0E3443E4AB2}"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89845-C835-4211-84AB-570EFA043AD1}" type="slidenum">
              <a:rPr lang="en-GB" smtClean="0"/>
              <a:t>‹#›</a:t>
            </a:fld>
            <a:endParaRPr lang="en-GB"/>
          </a:p>
        </p:txBody>
      </p:sp>
    </p:spTree>
    <p:extLst>
      <p:ext uri="{BB962C8B-B14F-4D97-AF65-F5344CB8AC3E}">
        <p14:creationId xmlns:p14="http://schemas.microsoft.com/office/powerpoint/2010/main" val="2319140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1C326E-0B3C-4335-A1B0-A0E3443E4AB2}"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89845-C835-4211-84AB-570EFA043AD1}"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7045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1C326E-0B3C-4335-A1B0-A0E3443E4AB2}"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889845-C835-4211-84AB-570EFA043AD1}" type="slidenum">
              <a:rPr lang="en-GB" smtClean="0"/>
              <a:t>‹#›</a:t>
            </a:fld>
            <a:endParaRPr lang="en-GB"/>
          </a:p>
        </p:txBody>
      </p:sp>
    </p:spTree>
    <p:extLst>
      <p:ext uri="{BB962C8B-B14F-4D97-AF65-F5344CB8AC3E}">
        <p14:creationId xmlns:p14="http://schemas.microsoft.com/office/powerpoint/2010/main" val="3789253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1C326E-0B3C-4335-A1B0-A0E3443E4AB2}" type="datetimeFigureOut">
              <a:rPr lang="en-GB" smtClean="0"/>
              <a:t>25/11/2019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889845-C835-4211-84AB-570EFA043AD1}"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68231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1C326E-0B3C-4335-A1B0-A0E3443E4AB2}" type="datetimeFigureOut">
              <a:rPr lang="en-GB" smtClean="0"/>
              <a:t>25/11/2019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889845-C835-4211-84AB-570EFA043AD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0813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1C326E-0B3C-4335-A1B0-A0E3443E4AB2}" type="datetimeFigureOut">
              <a:rPr lang="en-GB" smtClean="0"/>
              <a:t>25/11/2019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889845-C835-4211-84AB-570EFA043AD1}" type="slidenum">
              <a:rPr lang="en-GB" smtClean="0"/>
              <a:t>‹#›</a:t>
            </a:fld>
            <a:endParaRPr lang="en-GB"/>
          </a:p>
        </p:txBody>
      </p:sp>
    </p:spTree>
    <p:extLst>
      <p:ext uri="{BB962C8B-B14F-4D97-AF65-F5344CB8AC3E}">
        <p14:creationId xmlns:p14="http://schemas.microsoft.com/office/powerpoint/2010/main" val="2959254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1C326E-0B3C-4335-A1B0-A0E3443E4AB2}"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889845-C835-4211-84AB-570EFA043AD1}"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0898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1C326E-0B3C-4335-A1B0-A0E3443E4AB2}"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889845-C835-4211-84AB-570EFA043AD1}" type="slidenum">
              <a:rPr lang="en-GB" smtClean="0"/>
              <a:t>‹#›</a:t>
            </a:fld>
            <a:endParaRPr lang="en-GB"/>
          </a:p>
        </p:txBody>
      </p:sp>
    </p:spTree>
    <p:extLst>
      <p:ext uri="{BB962C8B-B14F-4D97-AF65-F5344CB8AC3E}">
        <p14:creationId xmlns:p14="http://schemas.microsoft.com/office/powerpoint/2010/main" val="15529059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1C326E-0B3C-4335-A1B0-A0E3443E4AB2}"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889845-C835-4211-84AB-570EFA043AD1}" type="slidenum">
              <a:rPr lang="en-GB" smtClean="0"/>
              <a:t>‹#›</a:t>
            </a:fld>
            <a:endParaRPr lang="en-GB"/>
          </a:p>
        </p:txBody>
      </p:sp>
    </p:spTree>
    <p:extLst>
      <p:ext uri="{BB962C8B-B14F-4D97-AF65-F5344CB8AC3E}">
        <p14:creationId xmlns:p14="http://schemas.microsoft.com/office/powerpoint/2010/main" val="8869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1C326E-0B3C-4335-A1B0-A0E3443E4AB2}"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89845-C835-4211-84AB-570EFA043AD1}"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593114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1C326E-0B3C-4335-A1B0-A0E3443E4AB2}"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89845-C835-4211-84AB-570EFA043AD1}"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214527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1C326E-0B3C-4335-A1B0-A0E3443E4AB2}"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89845-C835-4211-84AB-570EFA043AD1}" type="slidenum">
              <a:rPr lang="en-GB" smtClean="0"/>
              <a:t>‹#›</a:t>
            </a:fld>
            <a:endParaRPr lang="en-GB"/>
          </a:p>
        </p:txBody>
      </p:sp>
    </p:spTree>
    <p:extLst>
      <p:ext uri="{BB962C8B-B14F-4D97-AF65-F5344CB8AC3E}">
        <p14:creationId xmlns:p14="http://schemas.microsoft.com/office/powerpoint/2010/main" val="8374368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1C326E-0B3C-4335-A1B0-A0E3443E4AB2}"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89845-C835-4211-84AB-570EFA043AD1}"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43111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1C326E-0B3C-4335-A1B0-A0E3443E4AB2}"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89845-C835-4211-84AB-570EFA043AD1}"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690119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1C326E-0B3C-4335-A1B0-A0E3443E4AB2}"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89845-C835-4211-84AB-570EFA043AD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375772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1C326E-0B3C-4335-A1B0-A0E3443E4AB2}"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89845-C835-4211-84AB-570EFA043AD1}"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3985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41C326E-0B3C-4335-A1B0-A0E3443E4AB2}" type="datetimeFigureOut">
              <a:rPr lang="en-GB" smtClean="0"/>
              <a:t>25/11/2019</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8889845-C835-4211-84AB-570EFA043AD1}" type="slidenum">
              <a:rPr lang="en-GB" smtClean="0"/>
              <a:t>‹#›</a:t>
            </a:fld>
            <a:endParaRPr lang="en-GB"/>
          </a:p>
        </p:txBody>
      </p:sp>
    </p:spTree>
    <p:extLst>
      <p:ext uri="{BB962C8B-B14F-4D97-AF65-F5344CB8AC3E}">
        <p14:creationId xmlns:p14="http://schemas.microsoft.com/office/powerpoint/2010/main" val="38475558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i.pinimg.com/originals/04/d7/74/04d774924aba965dcfd3acd33658ab2e.png" TargetMode="External"/><Relationship Id="rId13" Type="http://schemas.openxmlformats.org/officeDocument/2006/relationships/hyperlink" Target="https://smallbusiness.chron.com/external-stakeholders-company-64041.html" TargetMode="External"/><Relationship Id="rId3" Type="http://schemas.openxmlformats.org/officeDocument/2006/relationships/hyperlink" Target="https://rcahmw.gov.uk/about-us/" TargetMode="External"/><Relationship Id="rId7" Type="http://schemas.openxmlformats.org/officeDocument/2006/relationships/hyperlink" Target="https://www.coflein.gov.uk/en/mapping" TargetMode="External"/><Relationship Id="rId12" Type="http://schemas.openxmlformats.org/officeDocument/2006/relationships/hyperlink" Target="https://www.stakeholdermap.com/internal-stakeholders.html"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statista.com/statistics/289167/mobile-phone-penetration-in-the-uk/" TargetMode="External"/><Relationship Id="rId11" Type="http://schemas.openxmlformats.org/officeDocument/2006/relationships/hyperlink" Target="https://www.smartinsights.com/marketing-planning/marketing-models/how-to-use-the-7ps-marketing-mix/" TargetMode="External"/><Relationship Id="rId5" Type="http://schemas.openxmlformats.org/officeDocument/2006/relationships/hyperlink" Target="https://www.cbinsights.com/research/what-is-psychographics/" TargetMode="External"/><Relationship Id="rId10" Type="http://schemas.openxmlformats.org/officeDocument/2006/relationships/hyperlink" Target="https://yt3.ggpht.com/a/AGF-l7-oo8k4_VRBotguFEFcCvXtMG7MR78NpPp34Q=s900-c-k-c0xffffffff-no-rj-mo" TargetMode="External"/><Relationship Id="rId4" Type="http://schemas.openxmlformats.org/officeDocument/2006/relationships/hyperlink" Target="https://images.app.goo.gl/GTgUyEPVsiMtGqeb7" TargetMode="External"/><Relationship Id="rId9" Type="http://schemas.openxmlformats.org/officeDocument/2006/relationships/hyperlink" Target="https://www.surveymonkey.com/analyze/ResToFaAYOLu2DZMbyCpk_2FZaaasAx9QLo4NESEiwt_2Fg_3D?tab_clicked=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3B87F-C4CD-499D-8438-6450F9F5EE84}"/>
              </a:ext>
            </a:extLst>
          </p:cNvPr>
          <p:cNvSpPr>
            <a:spLocks noGrp="1"/>
          </p:cNvSpPr>
          <p:nvPr>
            <p:ph type="ctrTitle"/>
          </p:nvPr>
        </p:nvSpPr>
        <p:spPr/>
        <p:txBody>
          <a:bodyPr>
            <a:normAutofit fontScale="90000"/>
          </a:bodyPr>
          <a:lstStyle/>
          <a:p>
            <a:r>
              <a:rPr lang="en-GB" dirty="0"/>
              <a:t>Royal Commission on the Ancient and Historical Monuments of Wales – Marketing Plan</a:t>
            </a:r>
          </a:p>
        </p:txBody>
      </p:sp>
      <p:sp>
        <p:nvSpPr>
          <p:cNvPr id="3" name="Subtitle 2">
            <a:extLst>
              <a:ext uri="{FF2B5EF4-FFF2-40B4-BE49-F238E27FC236}">
                <a16:creationId xmlns:a16="http://schemas.microsoft.com/office/drawing/2014/main" id="{2E389586-7D3B-4D4B-A0D4-83FD802BA70B}"/>
              </a:ext>
            </a:extLst>
          </p:cNvPr>
          <p:cNvSpPr>
            <a:spLocks noGrp="1"/>
          </p:cNvSpPr>
          <p:nvPr>
            <p:ph type="subTitle" idx="1"/>
          </p:nvPr>
        </p:nvSpPr>
        <p:spPr/>
        <p:txBody>
          <a:bodyPr/>
          <a:lstStyle/>
          <a:p>
            <a:r>
              <a:rPr lang="en-GB" dirty="0"/>
              <a:t>BSMP 5003 – Social and Ethical Marketing</a:t>
            </a:r>
          </a:p>
        </p:txBody>
      </p:sp>
    </p:spTree>
    <p:extLst>
      <p:ext uri="{BB962C8B-B14F-4D97-AF65-F5344CB8AC3E}">
        <p14:creationId xmlns:p14="http://schemas.microsoft.com/office/powerpoint/2010/main" val="32616352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E044A-E5A9-471B-8FB2-C997F16CFD75}"/>
              </a:ext>
            </a:extLst>
          </p:cNvPr>
          <p:cNvSpPr>
            <a:spLocks noGrp="1"/>
          </p:cNvSpPr>
          <p:nvPr>
            <p:ph type="title"/>
          </p:nvPr>
        </p:nvSpPr>
        <p:spPr/>
        <p:txBody>
          <a:bodyPr/>
          <a:lstStyle/>
          <a:p>
            <a:r>
              <a:rPr lang="en-GB" dirty="0"/>
              <a:t>Who are they?</a:t>
            </a:r>
          </a:p>
        </p:txBody>
      </p:sp>
      <p:sp>
        <p:nvSpPr>
          <p:cNvPr id="3" name="Content Placeholder 2">
            <a:extLst>
              <a:ext uri="{FF2B5EF4-FFF2-40B4-BE49-F238E27FC236}">
                <a16:creationId xmlns:a16="http://schemas.microsoft.com/office/drawing/2014/main" id="{C950195A-2FD8-490C-B3BE-6C6E708C379B}"/>
              </a:ext>
            </a:extLst>
          </p:cNvPr>
          <p:cNvSpPr>
            <a:spLocks noGrp="1"/>
          </p:cNvSpPr>
          <p:nvPr>
            <p:ph idx="1"/>
          </p:nvPr>
        </p:nvSpPr>
        <p:spPr/>
        <p:txBody>
          <a:bodyPr>
            <a:normAutofit/>
          </a:bodyPr>
          <a:lstStyle/>
          <a:p>
            <a:r>
              <a:rPr lang="en-GB" dirty="0"/>
              <a:t>RCAHMW</a:t>
            </a:r>
          </a:p>
          <a:p>
            <a:r>
              <a:rPr lang="en-GB" dirty="0"/>
              <a:t>Development and promotion of Welsh archaeology,</a:t>
            </a:r>
          </a:p>
          <a:p>
            <a:r>
              <a:rPr lang="en-GB" dirty="0"/>
              <a:t>Established in 1908,</a:t>
            </a:r>
          </a:p>
          <a:p>
            <a:r>
              <a:rPr lang="en-GB" dirty="0"/>
              <a:t> Based in Aberystwyth,</a:t>
            </a:r>
          </a:p>
          <a:p>
            <a:r>
              <a:rPr lang="en-GB" dirty="0"/>
              <a:t>Sponsored by the Welsh Government,</a:t>
            </a:r>
          </a:p>
          <a:p>
            <a:endParaRPr lang="en-GB" dirty="0"/>
          </a:p>
          <a:p>
            <a:endParaRPr lang="en-GB" dirty="0"/>
          </a:p>
          <a:p>
            <a:endParaRPr lang="en-GB" dirty="0"/>
          </a:p>
        </p:txBody>
      </p:sp>
    </p:spTree>
    <p:extLst>
      <p:ext uri="{BB962C8B-B14F-4D97-AF65-F5344CB8AC3E}">
        <p14:creationId xmlns:p14="http://schemas.microsoft.com/office/powerpoint/2010/main" val="831402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E8F3A-E673-4D9F-81AE-B29C219EB517}"/>
              </a:ext>
            </a:extLst>
          </p:cNvPr>
          <p:cNvSpPr>
            <a:spLocks noGrp="1"/>
          </p:cNvSpPr>
          <p:nvPr>
            <p:ph type="title"/>
          </p:nvPr>
        </p:nvSpPr>
        <p:spPr/>
        <p:txBody>
          <a:bodyPr/>
          <a:lstStyle/>
          <a:p>
            <a:r>
              <a:rPr lang="en-GB" dirty="0"/>
              <a:t>Commission needs</a:t>
            </a:r>
          </a:p>
        </p:txBody>
      </p:sp>
      <p:sp>
        <p:nvSpPr>
          <p:cNvPr id="3" name="Content Placeholder 2">
            <a:extLst>
              <a:ext uri="{FF2B5EF4-FFF2-40B4-BE49-F238E27FC236}">
                <a16:creationId xmlns:a16="http://schemas.microsoft.com/office/drawing/2014/main" id="{666FA724-BBE8-4051-BB63-6372449C028B}"/>
              </a:ext>
            </a:extLst>
          </p:cNvPr>
          <p:cNvSpPr>
            <a:spLocks noGrp="1"/>
          </p:cNvSpPr>
          <p:nvPr>
            <p:ph idx="1"/>
          </p:nvPr>
        </p:nvSpPr>
        <p:spPr/>
        <p:txBody>
          <a:bodyPr/>
          <a:lstStyle/>
          <a:p>
            <a:r>
              <a:rPr lang="en-GB" sz="7200" b="1" dirty="0"/>
              <a:t>Publicity, </a:t>
            </a:r>
          </a:p>
          <a:p>
            <a:r>
              <a:rPr lang="en-GB" sz="7200" b="1" dirty="0"/>
              <a:t>Awareness,</a:t>
            </a:r>
          </a:p>
          <a:p>
            <a:endParaRPr lang="en-GB" dirty="0"/>
          </a:p>
        </p:txBody>
      </p:sp>
    </p:spTree>
    <p:extLst>
      <p:ext uri="{BB962C8B-B14F-4D97-AF65-F5344CB8AC3E}">
        <p14:creationId xmlns:p14="http://schemas.microsoft.com/office/powerpoint/2010/main" val="914597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150FB-A8E2-470B-A1A1-EAFE6B12C741}"/>
              </a:ext>
            </a:extLst>
          </p:cNvPr>
          <p:cNvSpPr>
            <a:spLocks noGrp="1"/>
          </p:cNvSpPr>
          <p:nvPr>
            <p:ph type="title"/>
          </p:nvPr>
        </p:nvSpPr>
        <p:spPr>
          <a:xfrm>
            <a:off x="965720" y="375223"/>
            <a:ext cx="9601196" cy="1303867"/>
          </a:xfrm>
        </p:spPr>
        <p:txBody>
          <a:bodyPr/>
          <a:lstStyle/>
          <a:p>
            <a:r>
              <a:rPr lang="en-GB" dirty="0"/>
              <a:t>SWOT Analysis</a:t>
            </a:r>
          </a:p>
        </p:txBody>
      </p:sp>
      <p:pic>
        <p:nvPicPr>
          <p:cNvPr id="1026" name="Picture 2" descr="Image result for swot analysis template">
            <a:extLst>
              <a:ext uri="{FF2B5EF4-FFF2-40B4-BE49-F238E27FC236}">
                <a16:creationId xmlns:a16="http://schemas.microsoft.com/office/drawing/2014/main" id="{B10264AF-6CA0-4BFB-B3B2-B60DA7B90C2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26367" y="1458482"/>
            <a:ext cx="9703837" cy="48672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5C327BF-2C33-47EC-A7E7-DC5D2427282A}"/>
              </a:ext>
            </a:extLst>
          </p:cNvPr>
          <p:cNvSpPr txBox="1"/>
          <p:nvPr/>
        </p:nvSpPr>
        <p:spPr>
          <a:xfrm>
            <a:off x="1287624" y="1922106"/>
            <a:ext cx="4478694" cy="1938992"/>
          </a:xfrm>
          <a:prstGeom prst="rect">
            <a:avLst/>
          </a:prstGeom>
          <a:noFill/>
        </p:spPr>
        <p:txBody>
          <a:bodyPr wrap="square" rtlCol="0">
            <a:spAutoFit/>
          </a:bodyPr>
          <a:lstStyle/>
          <a:p>
            <a:pPr marL="285750" indent="-285750">
              <a:buFont typeface="Arial" panose="020B0604020202020204" pitchFamily="34" charset="0"/>
              <a:buChar char="•"/>
            </a:pPr>
            <a:r>
              <a:rPr lang="en-GB" sz="2400" b="1" dirty="0"/>
              <a:t>Work on a subject many are interested in</a:t>
            </a:r>
          </a:p>
          <a:p>
            <a:pPr marL="285750" indent="-285750">
              <a:buFont typeface="Arial" panose="020B0604020202020204" pitchFamily="34" charset="0"/>
              <a:buChar char="•"/>
            </a:pPr>
            <a:r>
              <a:rPr lang="en-GB" sz="2400" b="1" dirty="0"/>
              <a:t>Large database and archive of information</a:t>
            </a:r>
          </a:p>
          <a:p>
            <a:pPr marL="285750" indent="-285750">
              <a:buFont typeface="Arial" panose="020B0604020202020204" pitchFamily="34" charset="0"/>
              <a:buChar char="•"/>
            </a:pPr>
            <a:r>
              <a:rPr lang="en-GB" sz="2400" b="1" dirty="0"/>
              <a:t>Enthusiastic specialist staff</a:t>
            </a:r>
          </a:p>
        </p:txBody>
      </p:sp>
      <p:sp>
        <p:nvSpPr>
          <p:cNvPr id="5" name="TextBox 4">
            <a:extLst>
              <a:ext uri="{FF2B5EF4-FFF2-40B4-BE49-F238E27FC236}">
                <a16:creationId xmlns:a16="http://schemas.microsoft.com/office/drawing/2014/main" id="{28CDD22E-B0EF-42C8-86E7-06DFE0920531}"/>
              </a:ext>
            </a:extLst>
          </p:cNvPr>
          <p:cNvSpPr txBox="1"/>
          <p:nvPr/>
        </p:nvSpPr>
        <p:spPr>
          <a:xfrm>
            <a:off x="5952931" y="1922106"/>
            <a:ext cx="4478694" cy="2215991"/>
          </a:xfrm>
          <a:prstGeom prst="rect">
            <a:avLst/>
          </a:prstGeom>
          <a:noFill/>
        </p:spPr>
        <p:txBody>
          <a:bodyPr wrap="square" rtlCol="0">
            <a:spAutoFit/>
          </a:bodyPr>
          <a:lstStyle/>
          <a:p>
            <a:pPr marL="285750" indent="-285750">
              <a:buFont typeface="Arial" panose="020B0604020202020204" pitchFamily="34" charset="0"/>
              <a:buChar char="•"/>
            </a:pPr>
            <a:r>
              <a:rPr lang="en-GB" sz="2400" b="1" dirty="0"/>
              <a:t>No marketing budget</a:t>
            </a:r>
          </a:p>
          <a:p>
            <a:pPr marL="285750" indent="-285750">
              <a:buFont typeface="Arial" panose="020B0604020202020204" pitchFamily="34" charset="0"/>
              <a:buChar char="•"/>
            </a:pPr>
            <a:r>
              <a:rPr lang="en-GB" sz="2400" b="1" dirty="0"/>
              <a:t>Diverse brands (NMRW, RCAHMW)</a:t>
            </a:r>
          </a:p>
          <a:p>
            <a:pPr marL="285750" indent="-285750">
              <a:buFont typeface="Arial" panose="020B0604020202020204" pitchFamily="34" charset="0"/>
              <a:buChar char="•"/>
            </a:pPr>
            <a:r>
              <a:rPr lang="en-GB" sz="2400" b="1" dirty="0"/>
              <a:t>Limited diversity in current user base</a:t>
            </a:r>
            <a:r>
              <a:rPr lang="en-GB" dirty="0"/>
              <a:t>.</a:t>
            </a:r>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68850DD3-858D-4FA8-A21B-39E722F4CC63}"/>
              </a:ext>
            </a:extLst>
          </p:cNvPr>
          <p:cNvSpPr txBox="1"/>
          <p:nvPr/>
        </p:nvSpPr>
        <p:spPr>
          <a:xfrm>
            <a:off x="1287624" y="4261183"/>
            <a:ext cx="4478694" cy="1938992"/>
          </a:xfrm>
          <a:prstGeom prst="rect">
            <a:avLst/>
          </a:prstGeom>
          <a:noFill/>
        </p:spPr>
        <p:txBody>
          <a:bodyPr wrap="square" rtlCol="0">
            <a:spAutoFit/>
          </a:bodyPr>
          <a:lstStyle/>
          <a:p>
            <a:pPr marL="342900" indent="-342900">
              <a:buFont typeface="Arial" panose="020B0604020202020204" pitchFamily="34" charset="0"/>
              <a:buChar char="•"/>
            </a:pPr>
            <a:r>
              <a:rPr lang="en-GB" sz="2400" b="1" dirty="0"/>
              <a:t>Working with other organisations and campaigns.</a:t>
            </a:r>
          </a:p>
          <a:p>
            <a:pPr marL="342900" indent="-342900">
              <a:buFont typeface="Arial" panose="020B0604020202020204" pitchFamily="34" charset="0"/>
              <a:buChar char="•"/>
            </a:pPr>
            <a:r>
              <a:rPr lang="en-GB" sz="2400" b="1" dirty="0"/>
              <a:t>Established social media followers</a:t>
            </a:r>
          </a:p>
          <a:p>
            <a:pPr marL="342900" indent="-342900">
              <a:buFont typeface="Arial" panose="020B0604020202020204" pitchFamily="34" charset="0"/>
              <a:buChar char="•"/>
            </a:pPr>
            <a:r>
              <a:rPr lang="en-GB" sz="2400" b="1" dirty="0"/>
              <a:t>Externally funded projects</a:t>
            </a:r>
          </a:p>
        </p:txBody>
      </p:sp>
      <p:sp>
        <p:nvSpPr>
          <p:cNvPr id="7" name="TextBox 6">
            <a:extLst>
              <a:ext uri="{FF2B5EF4-FFF2-40B4-BE49-F238E27FC236}">
                <a16:creationId xmlns:a16="http://schemas.microsoft.com/office/drawing/2014/main" id="{DD34626B-DA31-4FAF-809E-BC72B4824976}"/>
              </a:ext>
            </a:extLst>
          </p:cNvPr>
          <p:cNvSpPr txBox="1"/>
          <p:nvPr/>
        </p:nvSpPr>
        <p:spPr>
          <a:xfrm>
            <a:off x="5952931" y="4261183"/>
            <a:ext cx="4739951" cy="1569660"/>
          </a:xfrm>
          <a:prstGeom prst="rect">
            <a:avLst/>
          </a:prstGeom>
          <a:noFill/>
        </p:spPr>
        <p:txBody>
          <a:bodyPr wrap="square" rtlCol="0">
            <a:spAutoFit/>
          </a:bodyPr>
          <a:lstStyle/>
          <a:p>
            <a:pPr marL="285750" indent="-285750">
              <a:buFont typeface="Arial" panose="020B0604020202020204" pitchFamily="34" charset="0"/>
              <a:buChar char="•"/>
            </a:pPr>
            <a:r>
              <a:rPr lang="en-GB" sz="2400" b="1" dirty="0"/>
              <a:t>Confusion with other organisations (</a:t>
            </a:r>
            <a:r>
              <a:rPr lang="en-GB" sz="2400" b="1" dirty="0" err="1"/>
              <a:t>Cadw</a:t>
            </a:r>
            <a:r>
              <a:rPr lang="en-GB" sz="2400" b="1" dirty="0"/>
              <a:t>, Welsh Archaeological Trusts)</a:t>
            </a:r>
          </a:p>
          <a:p>
            <a:pPr marL="285750" indent="-285750">
              <a:buFont typeface="Arial" panose="020B0604020202020204" pitchFamily="34" charset="0"/>
              <a:buChar char="•"/>
            </a:pPr>
            <a:r>
              <a:rPr lang="en-GB" sz="2400" b="1" dirty="0"/>
              <a:t>Information too technical</a:t>
            </a:r>
          </a:p>
        </p:txBody>
      </p:sp>
    </p:spTree>
    <p:extLst>
      <p:ext uri="{BB962C8B-B14F-4D97-AF65-F5344CB8AC3E}">
        <p14:creationId xmlns:p14="http://schemas.microsoft.com/office/powerpoint/2010/main" val="1231732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34822-AB00-4A9F-99D7-4BB0127DEF37}"/>
              </a:ext>
            </a:extLst>
          </p:cNvPr>
          <p:cNvSpPr>
            <a:spLocks noGrp="1"/>
          </p:cNvSpPr>
          <p:nvPr>
            <p:ph type="title"/>
          </p:nvPr>
        </p:nvSpPr>
        <p:spPr/>
        <p:txBody>
          <a:bodyPr/>
          <a:lstStyle/>
          <a:p>
            <a:r>
              <a:rPr lang="en-GB" dirty="0"/>
              <a:t>CBHC App</a:t>
            </a:r>
          </a:p>
        </p:txBody>
      </p:sp>
      <p:pic>
        <p:nvPicPr>
          <p:cNvPr id="8" name="Content Placeholder 7">
            <a:extLst>
              <a:ext uri="{FF2B5EF4-FFF2-40B4-BE49-F238E27FC236}">
                <a16:creationId xmlns:a16="http://schemas.microsoft.com/office/drawing/2014/main" id="{9590B8C9-D56D-41EB-B89A-44EC0A34AAF3}"/>
              </a:ext>
            </a:extLst>
          </p:cNvPr>
          <p:cNvPicPr>
            <a:picLocks noGrp="1" noChangeAspect="1"/>
          </p:cNvPicPr>
          <p:nvPr>
            <p:ph idx="1"/>
          </p:nvPr>
        </p:nvPicPr>
        <p:blipFill rotWithShape="1">
          <a:blip r:embed="rId3"/>
          <a:srcRect l="12930" t="12940" r="10840" b="5148"/>
          <a:stretch/>
        </p:blipFill>
        <p:spPr>
          <a:xfrm>
            <a:off x="599492" y="1894115"/>
            <a:ext cx="5896947" cy="3564294"/>
          </a:xfrm>
          <a:prstGeom prst="rect">
            <a:avLst/>
          </a:prstGeom>
        </p:spPr>
      </p:pic>
      <p:pic>
        <p:nvPicPr>
          <p:cNvPr id="5" name="Picture 4">
            <a:extLst>
              <a:ext uri="{FF2B5EF4-FFF2-40B4-BE49-F238E27FC236}">
                <a16:creationId xmlns:a16="http://schemas.microsoft.com/office/drawing/2014/main" id="{941A975D-D190-482C-B930-3A0DA7B1BF6F}"/>
              </a:ext>
            </a:extLst>
          </p:cNvPr>
          <p:cNvPicPr>
            <a:picLocks noChangeAspect="1"/>
          </p:cNvPicPr>
          <p:nvPr/>
        </p:nvPicPr>
        <p:blipFill>
          <a:blip r:embed="rId4"/>
          <a:stretch>
            <a:fillRect/>
          </a:stretch>
        </p:blipFill>
        <p:spPr>
          <a:xfrm>
            <a:off x="7543800" y="865415"/>
            <a:ext cx="3810000" cy="2857500"/>
          </a:xfrm>
          <a:prstGeom prst="rect">
            <a:avLst/>
          </a:prstGeom>
        </p:spPr>
      </p:pic>
      <p:cxnSp>
        <p:nvCxnSpPr>
          <p:cNvPr id="10" name="Straight Arrow Connector 9">
            <a:extLst>
              <a:ext uri="{FF2B5EF4-FFF2-40B4-BE49-F238E27FC236}">
                <a16:creationId xmlns:a16="http://schemas.microsoft.com/office/drawing/2014/main" id="{B2150757-07D4-43CE-ACAF-7F5DA66F8DD2}"/>
              </a:ext>
            </a:extLst>
          </p:cNvPr>
          <p:cNvCxnSpPr>
            <a:cxnSpLocks/>
          </p:cNvCxnSpPr>
          <p:nvPr/>
        </p:nvCxnSpPr>
        <p:spPr>
          <a:xfrm flipH="1" flipV="1">
            <a:off x="2761861" y="4217437"/>
            <a:ext cx="4478694" cy="802432"/>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0E6382A4-8851-43A9-9AE3-13D2E5ADF7AE}"/>
              </a:ext>
            </a:extLst>
          </p:cNvPr>
          <p:cNvCxnSpPr>
            <a:cxnSpLocks/>
          </p:cNvCxnSpPr>
          <p:nvPr/>
        </p:nvCxnSpPr>
        <p:spPr>
          <a:xfrm flipH="1" flipV="1">
            <a:off x="1679510" y="4217437"/>
            <a:ext cx="765110" cy="1906554"/>
          </a:xfrm>
          <a:prstGeom prst="straightConnector1">
            <a:avLst/>
          </a:prstGeom>
          <a:ln>
            <a:solidFill>
              <a:srgbClr val="FF0000"/>
            </a:solidFill>
            <a:tailEnd type="triangle"/>
          </a:ln>
        </p:spPr>
        <p:style>
          <a:lnRef idx="1">
            <a:schemeClr val="accent2"/>
          </a:lnRef>
          <a:fillRef idx="0">
            <a:schemeClr val="accent2"/>
          </a:fillRef>
          <a:effectRef idx="0">
            <a:schemeClr val="accent2"/>
          </a:effectRef>
          <a:fontRef idx="minor">
            <a:schemeClr val="tx1"/>
          </a:fontRef>
        </p:style>
      </p:cxnSp>
      <p:cxnSp>
        <p:nvCxnSpPr>
          <p:cNvPr id="12" name="Straight Arrow Connector 11">
            <a:extLst>
              <a:ext uri="{FF2B5EF4-FFF2-40B4-BE49-F238E27FC236}">
                <a16:creationId xmlns:a16="http://schemas.microsoft.com/office/drawing/2014/main" id="{C5A5C38A-6000-4ADA-AA56-80D7EF350FAC}"/>
              </a:ext>
            </a:extLst>
          </p:cNvPr>
          <p:cNvCxnSpPr>
            <a:cxnSpLocks/>
          </p:cNvCxnSpPr>
          <p:nvPr/>
        </p:nvCxnSpPr>
        <p:spPr>
          <a:xfrm flipH="1">
            <a:off x="3769567" y="1352938"/>
            <a:ext cx="1679511" cy="1782148"/>
          </a:xfrm>
          <a:prstGeom prst="straightConnector1">
            <a:avLst/>
          </a:prstGeom>
          <a:ln>
            <a:solidFill>
              <a:srgbClr val="FF0000"/>
            </a:solidFill>
            <a:tailEnd type="triangle"/>
          </a:ln>
        </p:spPr>
        <p:style>
          <a:lnRef idx="3">
            <a:schemeClr val="accent2"/>
          </a:lnRef>
          <a:fillRef idx="0">
            <a:schemeClr val="accent2"/>
          </a:fillRef>
          <a:effectRef idx="2">
            <a:schemeClr val="accent2"/>
          </a:effectRef>
          <a:fontRef idx="minor">
            <a:schemeClr val="tx1"/>
          </a:fontRef>
        </p:style>
      </p:cxnSp>
      <p:cxnSp>
        <p:nvCxnSpPr>
          <p:cNvPr id="13" name="Straight Arrow Connector 12">
            <a:extLst>
              <a:ext uri="{FF2B5EF4-FFF2-40B4-BE49-F238E27FC236}">
                <a16:creationId xmlns:a16="http://schemas.microsoft.com/office/drawing/2014/main" id="{FA6B4F8B-3103-4109-9135-5787C501C7E9}"/>
              </a:ext>
            </a:extLst>
          </p:cNvPr>
          <p:cNvCxnSpPr>
            <a:cxnSpLocks/>
          </p:cNvCxnSpPr>
          <p:nvPr/>
        </p:nvCxnSpPr>
        <p:spPr>
          <a:xfrm>
            <a:off x="1679510" y="1690688"/>
            <a:ext cx="1595535" cy="1738312"/>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1BCB6A12-EB96-44EA-B338-9DE6433A3F05}"/>
              </a:ext>
            </a:extLst>
          </p:cNvPr>
          <p:cNvSpPr/>
          <p:nvPr/>
        </p:nvSpPr>
        <p:spPr>
          <a:xfrm>
            <a:off x="1265465" y="5477170"/>
            <a:ext cx="5008204" cy="954107"/>
          </a:xfrm>
          <a:prstGeom prst="rect">
            <a:avLst/>
          </a:prstGeom>
        </p:spPr>
        <p:txBody>
          <a:bodyPr wrap="square">
            <a:spAutoFit/>
          </a:bodyPr>
          <a:lstStyle/>
          <a:p>
            <a:r>
              <a:rPr lang="en-GB" sz="2800" b="1" dirty="0">
                <a:solidFill>
                  <a:srgbClr val="FF0000"/>
                </a:solidFill>
              </a:rPr>
              <a:t>https://www.coflein.gov.uk/en/mapping</a:t>
            </a:r>
          </a:p>
        </p:txBody>
      </p:sp>
      <p:sp>
        <p:nvSpPr>
          <p:cNvPr id="21" name="Rectangle 20">
            <a:extLst>
              <a:ext uri="{FF2B5EF4-FFF2-40B4-BE49-F238E27FC236}">
                <a16:creationId xmlns:a16="http://schemas.microsoft.com/office/drawing/2014/main" id="{14B71CCF-DB80-4B97-A2C0-B617C4A29801}"/>
              </a:ext>
            </a:extLst>
          </p:cNvPr>
          <p:cNvSpPr/>
          <p:nvPr/>
        </p:nvSpPr>
        <p:spPr>
          <a:xfrm>
            <a:off x="6910483" y="3839632"/>
            <a:ext cx="4443317" cy="1015663"/>
          </a:xfrm>
          <a:prstGeom prst="rect">
            <a:avLst/>
          </a:prstGeom>
        </p:spPr>
        <p:txBody>
          <a:bodyPr wrap="square">
            <a:spAutoFit/>
          </a:bodyPr>
          <a:lstStyle/>
          <a:p>
            <a:r>
              <a:rPr lang="en-GB" sz="2000" b="1" dirty="0">
                <a:solidFill>
                  <a:srgbClr val="FF0000"/>
                </a:solidFill>
              </a:rPr>
              <a:t>https://i.pinimg.com/originals/04/d7/74/04d774924aba965dcfd3acd33658ab2e.png</a:t>
            </a:r>
          </a:p>
        </p:txBody>
      </p:sp>
    </p:spTree>
    <p:extLst>
      <p:ext uri="{BB962C8B-B14F-4D97-AF65-F5344CB8AC3E}">
        <p14:creationId xmlns:p14="http://schemas.microsoft.com/office/powerpoint/2010/main" val="2589374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F7F48-F663-4702-A4CB-8C6F87404DA6}"/>
              </a:ext>
            </a:extLst>
          </p:cNvPr>
          <p:cNvSpPr>
            <a:spLocks noGrp="1"/>
          </p:cNvSpPr>
          <p:nvPr>
            <p:ph type="title"/>
          </p:nvPr>
        </p:nvSpPr>
        <p:spPr/>
        <p:txBody>
          <a:bodyPr/>
          <a:lstStyle/>
          <a:p>
            <a:r>
              <a:rPr lang="en-GB" dirty="0"/>
              <a:t>Market research</a:t>
            </a:r>
          </a:p>
        </p:txBody>
      </p:sp>
      <p:pic>
        <p:nvPicPr>
          <p:cNvPr id="4" name="Content Placeholder 3">
            <a:extLst>
              <a:ext uri="{FF2B5EF4-FFF2-40B4-BE49-F238E27FC236}">
                <a16:creationId xmlns:a16="http://schemas.microsoft.com/office/drawing/2014/main" id="{99D7D9D8-B91B-49AD-A338-45CB41F20899}"/>
              </a:ext>
            </a:extLst>
          </p:cNvPr>
          <p:cNvPicPr>
            <a:picLocks noGrp="1" noChangeAspect="1"/>
          </p:cNvPicPr>
          <p:nvPr>
            <p:ph idx="1"/>
          </p:nvPr>
        </p:nvPicPr>
        <p:blipFill rotWithShape="1">
          <a:blip r:embed="rId3"/>
          <a:srcRect l="33918" t="30522" r="9392" b="12868"/>
          <a:stretch/>
        </p:blipFill>
        <p:spPr>
          <a:xfrm>
            <a:off x="0" y="365123"/>
            <a:ext cx="4385388" cy="2463282"/>
          </a:xfrm>
          <a:prstGeom prst="rect">
            <a:avLst/>
          </a:prstGeom>
        </p:spPr>
      </p:pic>
      <p:pic>
        <p:nvPicPr>
          <p:cNvPr id="8" name="Picture 7">
            <a:extLst>
              <a:ext uri="{FF2B5EF4-FFF2-40B4-BE49-F238E27FC236}">
                <a16:creationId xmlns:a16="http://schemas.microsoft.com/office/drawing/2014/main" id="{E40E3073-2979-4D94-B856-F3B083785D1D}"/>
              </a:ext>
            </a:extLst>
          </p:cNvPr>
          <p:cNvPicPr>
            <a:picLocks noChangeAspect="1"/>
          </p:cNvPicPr>
          <p:nvPr/>
        </p:nvPicPr>
        <p:blipFill rotWithShape="1">
          <a:blip r:embed="rId4"/>
          <a:srcRect l="33597" t="26667" r="21327" b="29796"/>
          <a:stretch/>
        </p:blipFill>
        <p:spPr>
          <a:xfrm rot="16200000">
            <a:off x="3612022" y="1100207"/>
            <a:ext cx="3219061" cy="1748896"/>
          </a:xfrm>
          <a:prstGeom prst="rect">
            <a:avLst/>
          </a:prstGeom>
        </p:spPr>
      </p:pic>
      <p:pic>
        <p:nvPicPr>
          <p:cNvPr id="5" name="Picture 4">
            <a:extLst>
              <a:ext uri="{FF2B5EF4-FFF2-40B4-BE49-F238E27FC236}">
                <a16:creationId xmlns:a16="http://schemas.microsoft.com/office/drawing/2014/main" id="{7209F596-5704-4C47-9A78-484F0F0056AB}"/>
              </a:ext>
            </a:extLst>
          </p:cNvPr>
          <p:cNvPicPr>
            <a:picLocks noChangeAspect="1"/>
          </p:cNvPicPr>
          <p:nvPr/>
        </p:nvPicPr>
        <p:blipFill rotWithShape="1">
          <a:blip r:embed="rId5"/>
          <a:srcRect l="35965" t="20806" r="5805" b="31494"/>
          <a:stretch/>
        </p:blipFill>
        <p:spPr>
          <a:xfrm rot="16200000">
            <a:off x="-1036179" y="4069994"/>
            <a:ext cx="3806890" cy="1754155"/>
          </a:xfrm>
          <a:prstGeom prst="rect">
            <a:avLst/>
          </a:prstGeom>
        </p:spPr>
      </p:pic>
      <p:pic>
        <p:nvPicPr>
          <p:cNvPr id="6" name="Picture 5">
            <a:extLst>
              <a:ext uri="{FF2B5EF4-FFF2-40B4-BE49-F238E27FC236}">
                <a16:creationId xmlns:a16="http://schemas.microsoft.com/office/drawing/2014/main" id="{DD2F4C0E-A194-41FA-B0F2-ABF99417701C}"/>
              </a:ext>
            </a:extLst>
          </p:cNvPr>
          <p:cNvPicPr>
            <a:picLocks noChangeAspect="1"/>
          </p:cNvPicPr>
          <p:nvPr/>
        </p:nvPicPr>
        <p:blipFill rotWithShape="1">
          <a:blip r:embed="rId6"/>
          <a:srcRect l="33597" t="19591" r="10765" b="39429"/>
          <a:stretch/>
        </p:blipFill>
        <p:spPr>
          <a:xfrm>
            <a:off x="1744344" y="3275967"/>
            <a:ext cx="4233993" cy="1754155"/>
          </a:xfrm>
          <a:prstGeom prst="rect">
            <a:avLst/>
          </a:prstGeom>
        </p:spPr>
      </p:pic>
      <p:pic>
        <p:nvPicPr>
          <p:cNvPr id="7" name="Picture 6">
            <a:extLst>
              <a:ext uri="{FF2B5EF4-FFF2-40B4-BE49-F238E27FC236}">
                <a16:creationId xmlns:a16="http://schemas.microsoft.com/office/drawing/2014/main" id="{0B451B2D-2432-4672-B0DD-7CFA14497CD6}"/>
              </a:ext>
            </a:extLst>
          </p:cNvPr>
          <p:cNvPicPr>
            <a:picLocks noChangeAspect="1"/>
          </p:cNvPicPr>
          <p:nvPr/>
        </p:nvPicPr>
        <p:blipFill rotWithShape="1">
          <a:blip r:embed="rId7"/>
          <a:srcRect l="33596" t="34830" r="7628" b="13851"/>
          <a:stretch/>
        </p:blipFill>
        <p:spPr>
          <a:xfrm>
            <a:off x="1881193" y="5110691"/>
            <a:ext cx="3340359" cy="1640595"/>
          </a:xfrm>
          <a:prstGeom prst="rect">
            <a:avLst/>
          </a:prstGeom>
        </p:spPr>
      </p:pic>
      <p:pic>
        <p:nvPicPr>
          <p:cNvPr id="9" name="Picture 8">
            <a:extLst>
              <a:ext uri="{FF2B5EF4-FFF2-40B4-BE49-F238E27FC236}">
                <a16:creationId xmlns:a16="http://schemas.microsoft.com/office/drawing/2014/main" id="{008BCD2B-1E46-4570-BBD6-75D88E3D6D59}"/>
              </a:ext>
            </a:extLst>
          </p:cNvPr>
          <p:cNvPicPr>
            <a:picLocks noChangeAspect="1"/>
          </p:cNvPicPr>
          <p:nvPr/>
        </p:nvPicPr>
        <p:blipFill rotWithShape="1">
          <a:blip r:embed="rId8"/>
          <a:srcRect l="33597" t="19320" r="12143" b="26466"/>
          <a:stretch/>
        </p:blipFill>
        <p:spPr>
          <a:xfrm rot="5400000">
            <a:off x="5452668" y="1128824"/>
            <a:ext cx="3710475" cy="2085362"/>
          </a:xfrm>
          <a:prstGeom prst="rect">
            <a:avLst/>
          </a:prstGeom>
        </p:spPr>
      </p:pic>
      <p:pic>
        <p:nvPicPr>
          <p:cNvPr id="10" name="Picture 9">
            <a:extLst>
              <a:ext uri="{FF2B5EF4-FFF2-40B4-BE49-F238E27FC236}">
                <a16:creationId xmlns:a16="http://schemas.microsoft.com/office/drawing/2014/main" id="{F04E7CDD-9C6A-42ED-927C-BD390E021AE5}"/>
              </a:ext>
            </a:extLst>
          </p:cNvPr>
          <p:cNvPicPr>
            <a:picLocks noChangeAspect="1"/>
          </p:cNvPicPr>
          <p:nvPr/>
        </p:nvPicPr>
        <p:blipFill rotWithShape="1">
          <a:blip r:embed="rId9"/>
          <a:srcRect l="35969" t="12626" r="20103" b="42500"/>
          <a:stretch/>
        </p:blipFill>
        <p:spPr>
          <a:xfrm>
            <a:off x="8658808" y="283938"/>
            <a:ext cx="3284376" cy="1887275"/>
          </a:xfrm>
          <a:prstGeom prst="rect">
            <a:avLst/>
          </a:prstGeom>
        </p:spPr>
      </p:pic>
      <p:pic>
        <p:nvPicPr>
          <p:cNvPr id="11" name="Picture 10">
            <a:extLst>
              <a:ext uri="{FF2B5EF4-FFF2-40B4-BE49-F238E27FC236}">
                <a16:creationId xmlns:a16="http://schemas.microsoft.com/office/drawing/2014/main" id="{C51618C1-C0D5-43E1-A880-7779E41DE60A}"/>
              </a:ext>
            </a:extLst>
          </p:cNvPr>
          <p:cNvPicPr>
            <a:picLocks noChangeAspect="1"/>
          </p:cNvPicPr>
          <p:nvPr/>
        </p:nvPicPr>
        <p:blipFill rotWithShape="1">
          <a:blip r:embed="rId10"/>
          <a:srcRect l="34133" t="32844" r="10306" b="11646"/>
          <a:stretch/>
        </p:blipFill>
        <p:spPr>
          <a:xfrm>
            <a:off x="5522384" y="4747853"/>
            <a:ext cx="3571041" cy="2006867"/>
          </a:xfrm>
          <a:prstGeom prst="rect">
            <a:avLst/>
          </a:prstGeom>
        </p:spPr>
      </p:pic>
      <p:pic>
        <p:nvPicPr>
          <p:cNvPr id="12" name="Picture 11">
            <a:extLst>
              <a:ext uri="{FF2B5EF4-FFF2-40B4-BE49-F238E27FC236}">
                <a16:creationId xmlns:a16="http://schemas.microsoft.com/office/drawing/2014/main" id="{2E7D6660-F095-4E6C-9BE5-01B269907BBA}"/>
              </a:ext>
            </a:extLst>
          </p:cNvPr>
          <p:cNvPicPr>
            <a:picLocks noChangeAspect="1"/>
          </p:cNvPicPr>
          <p:nvPr/>
        </p:nvPicPr>
        <p:blipFill rotWithShape="1">
          <a:blip r:embed="rId11"/>
          <a:srcRect l="33979" t="17416" r="20409" b="25478"/>
          <a:stretch/>
        </p:blipFill>
        <p:spPr>
          <a:xfrm rot="16200000">
            <a:off x="8256852" y="2930492"/>
            <a:ext cx="4137177" cy="2913612"/>
          </a:xfrm>
          <a:prstGeom prst="rect">
            <a:avLst/>
          </a:prstGeom>
        </p:spPr>
      </p:pic>
    </p:spTree>
    <p:extLst>
      <p:ext uri="{BB962C8B-B14F-4D97-AF65-F5344CB8AC3E}">
        <p14:creationId xmlns:p14="http://schemas.microsoft.com/office/powerpoint/2010/main" val="2867512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EDC5E-1B3B-41E6-ACB1-97EFE9D0261A}"/>
              </a:ext>
            </a:extLst>
          </p:cNvPr>
          <p:cNvSpPr>
            <a:spLocks noGrp="1"/>
          </p:cNvSpPr>
          <p:nvPr>
            <p:ph type="title"/>
          </p:nvPr>
        </p:nvSpPr>
        <p:spPr/>
        <p:txBody>
          <a:bodyPr/>
          <a:lstStyle/>
          <a:p>
            <a:r>
              <a:rPr lang="en-GB" dirty="0"/>
              <a:t>5 P’s</a:t>
            </a:r>
          </a:p>
        </p:txBody>
      </p:sp>
      <p:sp>
        <p:nvSpPr>
          <p:cNvPr id="3" name="Content Placeholder 2">
            <a:extLst>
              <a:ext uri="{FF2B5EF4-FFF2-40B4-BE49-F238E27FC236}">
                <a16:creationId xmlns:a16="http://schemas.microsoft.com/office/drawing/2014/main" id="{0E55EA2E-D6BE-4F03-BAEB-959B8B0A6DDD}"/>
              </a:ext>
            </a:extLst>
          </p:cNvPr>
          <p:cNvSpPr>
            <a:spLocks noGrp="1"/>
          </p:cNvSpPr>
          <p:nvPr>
            <p:ph idx="1"/>
          </p:nvPr>
        </p:nvSpPr>
        <p:spPr/>
        <p:txBody>
          <a:bodyPr/>
          <a:lstStyle/>
          <a:p>
            <a:r>
              <a:rPr lang="en-GB" dirty="0"/>
              <a:t>Product,</a:t>
            </a:r>
          </a:p>
          <a:p>
            <a:r>
              <a:rPr lang="en-GB" dirty="0"/>
              <a:t>Place,</a:t>
            </a:r>
          </a:p>
          <a:p>
            <a:r>
              <a:rPr lang="en-GB" dirty="0"/>
              <a:t>Promotion,</a:t>
            </a:r>
          </a:p>
          <a:p>
            <a:r>
              <a:rPr lang="en-GB" dirty="0"/>
              <a:t>Price,</a:t>
            </a:r>
          </a:p>
          <a:p>
            <a:r>
              <a:rPr lang="en-GB" dirty="0"/>
              <a:t>People,</a:t>
            </a:r>
          </a:p>
          <a:p>
            <a:pPr marL="0" indent="0">
              <a:buNone/>
            </a:pPr>
            <a:endParaRPr lang="en-GB" dirty="0"/>
          </a:p>
        </p:txBody>
      </p:sp>
      <p:pic>
        <p:nvPicPr>
          <p:cNvPr id="4" name="Picture 3">
            <a:extLst>
              <a:ext uri="{FF2B5EF4-FFF2-40B4-BE49-F238E27FC236}">
                <a16:creationId xmlns:a16="http://schemas.microsoft.com/office/drawing/2014/main" id="{F66BF16C-475E-471D-B229-7D25D8D9B240}"/>
              </a:ext>
            </a:extLst>
          </p:cNvPr>
          <p:cNvPicPr>
            <a:picLocks noChangeAspect="1"/>
          </p:cNvPicPr>
          <p:nvPr/>
        </p:nvPicPr>
        <p:blipFill>
          <a:blip r:embed="rId3"/>
          <a:stretch>
            <a:fillRect/>
          </a:stretch>
        </p:blipFill>
        <p:spPr>
          <a:xfrm>
            <a:off x="7465250" y="1027906"/>
            <a:ext cx="2401094" cy="2401094"/>
          </a:xfrm>
          <a:prstGeom prst="rect">
            <a:avLst/>
          </a:prstGeom>
        </p:spPr>
      </p:pic>
      <p:sp>
        <p:nvSpPr>
          <p:cNvPr id="5" name="Rectangle 4">
            <a:extLst>
              <a:ext uri="{FF2B5EF4-FFF2-40B4-BE49-F238E27FC236}">
                <a16:creationId xmlns:a16="http://schemas.microsoft.com/office/drawing/2014/main" id="{61B47BAA-C333-420E-A075-8E0A2AFE3FF1}"/>
              </a:ext>
            </a:extLst>
          </p:cNvPr>
          <p:cNvSpPr/>
          <p:nvPr/>
        </p:nvSpPr>
        <p:spPr>
          <a:xfrm>
            <a:off x="5617797" y="3474774"/>
            <a:ext cx="6096000" cy="1015663"/>
          </a:xfrm>
          <a:prstGeom prst="rect">
            <a:avLst/>
          </a:prstGeom>
        </p:spPr>
        <p:txBody>
          <a:bodyPr>
            <a:spAutoFit/>
          </a:bodyPr>
          <a:lstStyle/>
          <a:p>
            <a:r>
              <a:rPr lang="en-GB" sz="2000" b="1" dirty="0">
                <a:solidFill>
                  <a:srgbClr val="FF0000"/>
                </a:solidFill>
              </a:rPr>
              <a:t>https://yt3.ggpht.com/a/AGF-l7-oo8k4_VRBotguFEFcCvXtMG7MR78NpPp34Q=s900-c-k-c0xffffffff-no-rj-mo</a:t>
            </a:r>
          </a:p>
        </p:txBody>
      </p:sp>
    </p:spTree>
    <p:extLst>
      <p:ext uri="{BB962C8B-B14F-4D97-AF65-F5344CB8AC3E}">
        <p14:creationId xmlns:p14="http://schemas.microsoft.com/office/powerpoint/2010/main" val="443261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B7E51-2114-47E1-844D-0AFFD8260C68}"/>
              </a:ext>
            </a:extLst>
          </p:cNvPr>
          <p:cNvSpPr>
            <a:spLocks noGrp="1"/>
          </p:cNvSpPr>
          <p:nvPr>
            <p:ph type="title"/>
          </p:nvPr>
        </p:nvSpPr>
        <p:spPr/>
        <p:txBody>
          <a:bodyPr/>
          <a:lstStyle/>
          <a:p>
            <a:r>
              <a:rPr lang="en-GB" dirty="0"/>
              <a:t>The Marketing Concept</a:t>
            </a:r>
          </a:p>
        </p:txBody>
      </p:sp>
      <p:sp>
        <p:nvSpPr>
          <p:cNvPr id="3" name="Content Placeholder 2">
            <a:extLst>
              <a:ext uri="{FF2B5EF4-FFF2-40B4-BE49-F238E27FC236}">
                <a16:creationId xmlns:a16="http://schemas.microsoft.com/office/drawing/2014/main" id="{DFCA7EEA-A06B-43D1-A011-37EB4E3F2589}"/>
              </a:ext>
            </a:extLst>
          </p:cNvPr>
          <p:cNvSpPr>
            <a:spLocks noGrp="1"/>
          </p:cNvSpPr>
          <p:nvPr>
            <p:ph idx="1"/>
          </p:nvPr>
        </p:nvSpPr>
        <p:spPr>
          <a:xfrm>
            <a:off x="1200114" y="2833758"/>
            <a:ext cx="9696484" cy="2648795"/>
          </a:xfrm>
        </p:spPr>
        <p:txBody>
          <a:bodyPr>
            <a:normAutofit fontScale="70000" lnSpcReduction="20000"/>
          </a:bodyPr>
          <a:lstStyle/>
          <a:p>
            <a:endParaRPr lang="en-GB" dirty="0"/>
          </a:p>
          <a:p>
            <a:endParaRPr lang="en-GB" dirty="0"/>
          </a:p>
          <a:p>
            <a:endParaRPr lang="en-GB" dirty="0"/>
          </a:p>
          <a:p>
            <a:endParaRPr lang="en-GB" dirty="0"/>
          </a:p>
          <a:p>
            <a:endParaRPr lang="en-GB" dirty="0"/>
          </a:p>
          <a:p>
            <a:r>
              <a:rPr lang="en-GB" dirty="0"/>
              <a:t>https://iedunote.com/marketing-concept</a:t>
            </a:r>
          </a:p>
          <a:p>
            <a:pPr marL="0" indent="0">
              <a:buNone/>
            </a:pPr>
            <a:r>
              <a:rPr lang="en-GB" dirty="0"/>
              <a:t>Houston, F. (1986). The Marketing Concept: What It Is and What It Is Not. </a:t>
            </a:r>
            <a:r>
              <a:rPr lang="en-GB" i="1" dirty="0"/>
              <a:t>Journal of Marketing,</a:t>
            </a:r>
            <a:r>
              <a:rPr lang="en-GB" dirty="0"/>
              <a:t> </a:t>
            </a:r>
            <a:r>
              <a:rPr lang="en-GB" i="1" dirty="0"/>
              <a:t>50</a:t>
            </a:r>
            <a:r>
              <a:rPr lang="en-GB" dirty="0"/>
              <a:t>(2), 81-87. doi:10.2307/1251602 - 2</a:t>
            </a:r>
          </a:p>
        </p:txBody>
      </p:sp>
      <p:pic>
        <p:nvPicPr>
          <p:cNvPr id="1030" name="Picture 6" descr="Image result for marketing concept vs selling concept vs production concept&quot;">
            <a:extLst>
              <a:ext uri="{FF2B5EF4-FFF2-40B4-BE49-F238E27FC236}">
                <a16:creationId xmlns:a16="http://schemas.microsoft.com/office/drawing/2014/main" id="{2FE43CE4-DA9B-4257-8DD4-714556E6FA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12163" y="2620514"/>
            <a:ext cx="5603584" cy="3082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0888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48CB4-4E4D-460C-B95C-2410538D42AA}"/>
              </a:ext>
            </a:extLst>
          </p:cNvPr>
          <p:cNvSpPr>
            <a:spLocks noGrp="1"/>
          </p:cNvSpPr>
          <p:nvPr>
            <p:ph type="title"/>
          </p:nvPr>
        </p:nvSpPr>
        <p:spPr>
          <a:xfrm>
            <a:off x="1295401" y="758197"/>
            <a:ext cx="9601196" cy="772023"/>
          </a:xfrm>
        </p:spPr>
        <p:txBody>
          <a:bodyPr/>
          <a:lstStyle/>
          <a:p>
            <a:r>
              <a:rPr lang="en-GB" dirty="0"/>
              <a:t>References</a:t>
            </a:r>
          </a:p>
        </p:txBody>
      </p:sp>
      <p:sp>
        <p:nvSpPr>
          <p:cNvPr id="3" name="Content Placeholder 2">
            <a:extLst>
              <a:ext uri="{FF2B5EF4-FFF2-40B4-BE49-F238E27FC236}">
                <a16:creationId xmlns:a16="http://schemas.microsoft.com/office/drawing/2014/main" id="{62BCC6A8-4C0F-46D4-B7B7-E1488189D9CB}"/>
              </a:ext>
            </a:extLst>
          </p:cNvPr>
          <p:cNvSpPr>
            <a:spLocks noGrp="1"/>
          </p:cNvSpPr>
          <p:nvPr>
            <p:ph idx="1"/>
          </p:nvPr>
        </p:nvSpPr>
        <p:spPr>
          <a:xfrm>
            <a:off x="1295401" y="1530219"/>
            <a:ext cx="9601196" cy="4702629"/>
          </a:xfrm>
        </p:spPr>
        <p:txBody>
          <a:bodyPr>
            <a:normAutofit fontScale="85000" lnSpcReduction="20000"/>
          </a:bodyPr>
          <a:lstStyle/>
          <a:p>
            <a:pPr marL="457200" indent="-457200">
              <a:buFont typeface="+mj-lt"/>
              <a:buAutoNum type="arabicPeriod"/>
            </a:pPr>
            <a:r>
              <a:rPr lang="en-GB" sz="1700" dirty="0"/>
              <a:t>RCAHMW | About Us. (2019). Retrieved 28 November 2019, from </a:t>
            </a:r>
            <a:r>
              <a:rPr lang="en-GB" sz="1700" dirty="0">
                <a:hlinkClick r:id="rId3"/>
              </a:rPr>
              <a:t>https://rcahmw.gov.uk/about-us/</a:t>
            </a:r>
            <a:endParaRPr lang="en-GB" sz="1700" dirty="0"/>
          </a:p>
          <a:p>
            <a:pPr marL="457200" indent="-457200">
              <a:buFont typeface="+mj-lt"/>
              <a:buAutoNum type="arabicPeriod"/>
            </a:pPr>
            <a:r>
              <a:rPr lang="en-GB" sz="1700" dirty="0"/>
              <a:t>Aha!. </a:t>
            </a:r>
            <a:r>
              <a:rPr lang="en-GB" sz="1700" i="1" dirty="0"/>
              <a:t>SWOT Analysis template</a:t>
            </a:r>
            <a:r>
              <a:rPr lang="en-GB" sz="1700" dirty="0"/>
              <a:t> [Image]. Retrieved from </a:t>
            </a:r>
            <a:r>
              <a:rPr lang="en-GB" sz="1700" dirty="0">
                <a:hlinkClick r:id="rId4"/>
              </a:rPr>
              <a:t>https://images.app.goo.gl/GTgUyEPVsiMtGqeb7</a:t>
            </a:r>
            <a:endParaRPr lang="en-GB" sz="1700" dirty="0"/>
          </a:p>
          <a:p>
            <a:pPr marL="457200" indent="-457200">
              <a:buFont typeface="+mj-lt"/>
              <a:buAutoNum type="arabicPeriod"/>
            </a:pPr>
            <a:r>
              <a:rPr lang="en-GB" sz="1700" dirty="0"/>
              <a:t>What Is Psychographics? Understanding The ‘Dark Arts’ Of Marketing That Brought Down Cambridge Analytica. (2018). Retrieved 28 November 2019, from </a:t>
            </a:r>
            <a:r>
              <a:rPr lang="en-GB" sz="1700" dirty="0">
                <a:hlinkClick r:id="rId5"/>
              </a:rPr>
              <a:t>https://www.cbinsights.com/research/what-is-psychographics/</a:t>
            </a:r>
            <a:endParaRPr lang="en-GB" sz="1700" dirty="0"/>
          </a:p>
          <a:p>
            <a:pPr marL="457200" indent="-457200">
              <a:buFont typeface="+mj-lt"/>
              <a:buAutoNum type="arabicPeriod"/>
            </a:pPr>
            <a:r>
              <a:rPr lang="en-GB" sz="1700" dirty="0"/>
              <a:t>UK: mobile phone ownership 1996-2018 | Statista. (2019). Retrieved 28 November 2019, from </a:t>
            </a:r>
            <a:r>
              <a:rPr lang="en-GB" sz="1700" dirty="0">
                <a:hlinkClick r:id="rId6"/>
              </a:rPr>
              <a:t>https://www.statista.com/statistics/289167/mobile-phone-penetration-in-the-uk/</a:t>
            </a:r>
            <a:endParaRPr lang="en-GB" sz="1700" dirty="0"/>
          </a:p>
          <a:p>
            <a:pPr marL="457200" indent="-457200">
              <a:buFont typeface="+mj-lt"/>
              <a:buAutoNum type="arabicPeriod"/>
            </a:pPr>
            <a:r>
              <a:rPr lang="en-GB" sz="1700" dirty="0"/>
              <a:t>RCAHMW. </a:t>
            </a:r>
            <a:r>
              <a:rPr lang="en-GB" sz="1700" i="1" dirty="0"/>
              <a:t>Topological Map of Carmarthen</a:t>
            </a:r>
            <a:r>
              <a:rPr lang="en-GB" sz="1700" dirty="0"/>
              <a:t> [Image]. Retrieved from </a:t>
            </a:r>
            <a:r>
              <a:rPr lang="en-GB" sz="1700" dirty="0">
                <a:hlinkClick r:id="rId7"/>
              </a:rPr>
              <a:t>https://www.coflein.gov.uk/en/mapping</a:t>
            </a:r>
            <a:endParaRPr lang="en-GB" sz="1700" dirty="0"/>
          </a:p>
          <a:p>
            <a:pPr marL="457200" indent="-457200">
              <a:buFont typeface="+mj-lt"/>
              <a:buAutoNum type="arabicPeriod"/>
            </a:pPr>
            <a:r>
              <a:rPr lang="en-GB" sz="1700" i="1" dirty="0"/>
              <a:t>Example of pop up notification</a:t>
            </a:r>
            <a:r>
              <a:rPr lang="en-GB" sz="1700" dirty="0"/>
              <a:t>. [Image]. Retrieved from </a:t>
            </a:r>
            <a:r>
              <a:rPr lang="en-GB" sz="1700" dirty="0">
                <a:hlinkClick r:id="rId8"/>
              </a:rPr>
              <a:t>https://i.pinimg.com/originals/04/d7/74/04d774924aba965dcfd3acd33658ab2e.png</a:t>
            </a:r>
            <a:r>
              <a:rPr lang="en-GB" sz="1700" dirty="0"/>
              <a:t> </a:t>
            </a:r>
          </a:p>
          <a:p>
            <a:pPr marL="457200" indent="-457200">
              <a:buFont typeface="+mj-lt"/>
              <a:buAutoNum type="arabicPeriod"/>
            </a:pPr>
            <a:r>
              <a:rPr lang="en-GB" sz="1700" dirty="0"/>
              <a:t>CBHC Market Research. (2019). Retrieved 28 November 2019, from </a:t>
            </a:r>
            <a:r>
              <a:rPr lang="en-GB" sz="1700" dirty="0">
                <a:hlinkClick r:id="rId9"/>
              </a:rPr>
              <a:t>https://www.surveymonkey.com/analyze/ResToFaAYOLu2DZMbyCpk_2FZaaasAx9QLo4NESEiwt_2Fg_3D?tab_clicked=1</a:t>
            </a:r>
            <a:r>
              <a:rPr lang="en-GB" sz="1700" dirty="0"/>
              <a:t> </a:t>
            </a:r>
          </a:p>
          <a:p>
            <a:pPr marL="457200" indent="-457200">
              <a:buFont typeface="+mj-lt"/>
              <a:buAutoNum type="arabicPeriod"/>
            </a:pPr>
            <a:r>
              <a:rPr lang="en-GB" sz="1700" dirty="0"/>
              <a:t>RCAHMW. </a:t>
            </a:r>
            <a:r>
              <a:rPr lang="en-GB" sz="1700" i="1" dirty="0"/>
              <a:t>Logo of RCAHMW</a:t>
            </a:r>
            <a:r>
              <a:rPr lang="en-GB" sz="1700" dirty="0"/>
              <a:t> [Image]. Retrieved from </a:t>
            </a:r>
            <a:r>
              <a:rPr lang="en-GB" sz="1700" dirty="0">
                <a:hlinkClick r:id="rId10"/>
              </a:rPr>
              <a:t>https://yt3.ggpht.com/a/AGF-l7-oo8k4_VRBotguFEFcCvXtMG7MR78NpPp34Q=s900-c-k-c0xffffffff-no-rj-mo</a:t>
            </a:r>
            <a:endParaRPr lang="en-GB" sz="1700" dirty="0"/>
          </a:p>
          <a:p>
            <a:pPr marL="457200" indent="-457200">
              <a:buFont typeface="+mj-lt"/>
              <a:buAutoNum type="arabicPeriod"/>
            </a:pPr>
            <a:r>
              <a:rPr lang="en-GB" sz="1700" dirty="0"/>
              <a:t>Hanlon, A. (2019). How to use the 7Ps Marketing Mix? - Smart Insights. Retrieved 28 November 2019, from </a:t>
            </a:r>
            <a:r>
              <a:rPr lang="en-GB" sz="1700" dirty="0">
                <a:hlinkClick r:id="rId11"/>
              </a:rPr>
              <a:t>https://www.smartinsights.com/marketing-planning/marketing-models/how-to-use-the-7ps-marketing-mix/</a:t>
            </a:r>
            <a:r>
              <a:rPr lang="en-GB" sz="1700" dirty="0"/>
              <a:t> </a:t>
            </a:r>
          </a:p>
          <a:p>
            <a:pPr marL="457200" indent="-457200">
              <a:buFont typeface="+mj-lt"/>
              <a:buAutoNum type="arabicPeriod"/>
            </a:pPr>
            <a:r>
              <a:rPr lang="en-GB" sz="1700" dirty="0"/>
              <a:t>Internal Stakeholders | Who are Internal Stakeholders?. (2019). Retrieved 28 November 2019, from </a:t>
            </a:r>
            <a:r>
              <a:rPr lang="en-GB" sz="1700" dirty="0">
                <a:hlinkClick r:id="rId12"/>
              </a:rPr>
              <a:t>https://www.stakeholdermap.com/internal-stakeholders.html</a:t>
            </a:r>
            <a:endParaRPr lang="en-GB" sz="1700" dirty="0"/>
          </a:p>
          <a:p>
            <a:pPr marL="457200" indent="-457200">
              <a:buFont typeface="+mj-lt"/>
              <a:buAutoNum type="arabicPeriod"/>
            </a:pPr>
            <a:r>
              <a:rPr lang="en-GB" sz="1700" dirty="0"/>
              <a:t>Who are the External Stakeholders of a Company?. (2019). Retrieved 28 November 2019, from </a:t>
            </a:r>
            <a:r>
              <a:rPr lang="en-GB" sz="1700" dirty="0">
                <a:hlinkClick r:id="rId13"/>
              </a:rPr>
              <a:t>https://smallbusiness.chron.com/external-stakeholders-company-64041.html</a:t>
            </a:r>
            <a:r>
              <a:rPr lang="en-GB" sz="1700" dirty="0"/>
              <a:t> </a:t>
            </a:r>
          </a:p>
          <a:p>
            <a:pPr marL="457200" indent="-457200">
              <a:buFont typeface="+mj-lt"/>
              <a:buAutoNum type="arabicPeriod"/>
            </a:pPr>
            <a:endParaRPr lang="en-GB" sz="1400" dirty="0"/>
          </a:p>
          <a:p>
            <a:pPr marL="457200" indent="-457200">
              <a:buFont typeface="+mj-lt"/>
              <a:buAutoNum type="arabicPeriod"/>
            </a:pPr>
            <a:endParaRPr lang="en-GB" sz="1300" dirty="0"/>
          </a:p>
          <a:p>
            <a:pPr marL="457200" indent="-457200">
              <a:buFont typeface="+mj-lt"/>
              <a:buAutoNum type="arabicPeriod"/>
            </a:pPr>
            <a:endParaRPr lang="en-GB" sz="1300" dirty="0"/>
          </a:p>
          <a:p>
            <a:pPr marL="457200" indent="-457200">
              <a:buFont typeface="+mj-lt"/>
              <a:buAutoNum type="arabicPeriod"/>
            </a:pPr>
            <a:endParaRPr lang="en-GB" sz="1200" dirty="0"/>
          </a:p>
          <a:p>
            <a:pPr marL="457200" indent="-457200">
              <a:buFont typeface="+mj-lt"/>
              <a:buAutoNum type="arabicPeriod"/>
            </a:pPr>
            <a:endParaRPr lang="en-GB" sz="1200" dirty="0"/>
          </a:p>
          <a:p>
            <a:pPr marL="457200" indent="-457200">
              <a:buFont typeface="+mj-lt"/>
              <a:buAutoNum type="arabicPeriod"/>
            </a:pPr>
            <a:endParaRPr lang="en-GB" sz="1200" dirty="0"/>
          </a:p>
          <a:p>
            <a:pPr marL="457200" indent="-457200">
              <a:buFont typeface="+mj-lt"/>
              <a:buAutoNum type="arabicPeriod"/>
            </a:pPr>
            <a:endParaRPr lang="en-GB" sz="1200" dirty="0"/>
          </a:p>
          <a:p>
            <a:pPr marL="0" indent="0">
              <a:buNone/>
            </a:pPr>
            <a:endParaRPr lang="en-GB" sz="1200" dirty="0"/>
          </a:p>
          <a:p>
            <a:pPr marL="457200" indent="-457200">
              <a:buFont typeface="+mj-lt"/>
              <a:buAutoNum type="arabicPeriod"/>
            </a:pPr>
            <a:endParaRPr lang="en-GB" sz="1200" dirty="0"/>
          </a:p>
          <a:p>
            <a:pPr marL="457200" indent="-457200">
              <a:buFont typeface="+mj-lt"/>
              <a:buAutoNum type="arabicPeriod"/>
            </a:pPr>
            <a:endParaRPr lang="en-GB" sz="1800" dirty="0"/>
          </a:p>
          <a:p>
            <a:pPr marL="457200" indent="-457200">
              <a:buFont typeface="+mj-lt"/>
              <a:buAutoNum type="arabicPeriod"/>
            </a:pPr>
            <a:endParaRPr lang="en-GB" sz="1800" dirty="0"/>
          </a:p>
          <a:p>
            <a:pPr marL="457200" indent="-457200">
              <a:buFont typeface="+mj-lt"/>
              <a:buAutoNum type="arabicPeriod"/>
            </a:pPr>
            <a:endParaRPr lang="en-GB" sz="1800" dirty="0"/>
          </a:p>
          <a:p>
            <a:pPr marL="457200" indent="-457200">
              <a:buFont typeface="+mj-lt"/>
              <a:buAutoNum type="arabicPeriod"/>
            </a:pPr>
            <a:endParaRPr lang="en-GB" dirty="0"/>
          </a:p>
        </p:txBody>
      </p:sp>
    </p:spTree>
    <p:extLst>
      <p:ext uri="{BB962C8B-B14F-4D97-AF65-F5344CB8AC3E}">
        <p14:creationId xmlns:p14="http://schemas.microsoft.com/office/powerpoint/2010/main" val="227275921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2303</Words>
  <Application>Microsoft Office PowerPoint</Application>
  <PresentationFormat>Widescreen</PresentationFormat>
  <Paragraphs>152</Paragraphs>
  <Slides>9</Slides>
  <Notes>9</Notes>
  <HiddenSlides>1</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Garamond</vt:lpstr>
      <vt:lpstr>Organic</vt:lpstr>
      <vt:lpstr>Royal Commission on the Ancient and Historical Monuments of Wales – Marketing Plan</vt:lpstr>
      <vt:lpstr>Who are they?</vt:lpstr>
      <vt:lpstr>Commission needs</vt:lpstr>
      <vt:lpstr>SWOT Analysis</vt:lpstr>
      <vt:lpstr>CBHC App</vt:lpstr>
      <vt:lpstr>Market research</vt:lpstr>
      <vt:lpstr>5 P’s</vt:lpstr>
      <vt:lpstr>The Marketing Concept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Royal Commission on the Ancient and Historical Monuments of Wales – Marketing Plan</dc:title>
  <dc:creator>jamie.moorman28@outlook.com</dc:creator>
  <cp:lastModifiedBy>Jamie Dorrell (1802683)</cp:lastModifiedBy>
  <cp:revision>290</cp:revision>
  <dcterms:created xsi:type="dcterms:W3CDTF">2019-10-09T16:30:29Z</dcterms:created>
  <dcterms:modified xsi:type="dcterms:W3CDTF">2019-11-28T21:23:40Z</dcterms:modified>
</cp:coreProperties>
</file>