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0287000"/>
  <p:notesSz cx="6858000" cy="9144000"/>
  <p:embeddedFontLst>
    <p:embeddedFont>
      <p:font typeface="Bebas Neue Cyrillic" panose="020B0604020202020204" charset="0"/>
      <p:regular r:id="rId10"/>
    </p:embeddedFont>
    <p:embeddedFont>
      <p:font typeface="Roboto Bold" panose="020B0604020202020204" charset="0"/>
      <p:regular r:id="rId11"/>
    </p:embeddedFont>
    <p:embeddedFont>
      <p:font typeface="Roboto Italics" panose="020B0604020202020204" charset="0"/>
      <p:regular r:id="rId12"/>
    </p:embeddedFon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Arimo" panose="020B0604020202020204" charset="0"/>
      <p:regular r:id="rId17"/>
    </p:embeddedFont>
    <p:embeddedFont>
      <p:font typeface="Prompt Medium" panose="020B0604020202020204" charset="-34"/>
      <p:regular r:id="rId18"/>
    </p:embeddedFont>
    <p:embeddedFont>
      <p:font typeface="Roboto" panose="020B0604020202020204" charset="0"/>
      <p:regular r:id="rId19"/>
    </p:embeddedFont>
    <p:embeddedFont>
      <p:font typeface="Prompt Medium Bold" panose="020B0604020202020204" charset="-34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4" d="100"/>
          <a:sy n="44" d="100"/>
        </p:scale>
        <p:origin x="792" y="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18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font" Target="fonts/font7.fntdata"/><Relationship Id="rId20" Type="http://schemas.openxmlformats.org/officeDocument/2006/relationships/font" Target="fonts/font1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6.fntdata"/><Relationship Id="rId23" Type="http://schemas.openxmlformats.org/officeDocument/2006/relationships/theme" Target="theme/theme1.xml"/><Relationship Id="rId10" Type="http://schemas.openxmlformats.org/officeDocument/2006/relationships/font" Target="fonts/font1.fntdata"/><Relationship Id="rId19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5.fntdata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06-Aug-20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AutoShape 4"/>
          <p:cNvSpPr/>
          <p:nvPr/>
        </p:nvSpPr>
        <p:spPr>
          <a:xfrm>
            <a:off x="7759818" y="4828269"/>
            <a:ext cx="614595" cy="630461"/>
          </a:xfrm>
          <a:prstGeom prst="rect">
            <a:avLst/>
          </a:prstGeom>
          <a:solidFill>
            <a:srgbClr val="FFEA4F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47" r="3247"/>
          <a:stretch>
            <a:fillRect/>
          </a:stretch>
        </p:blipFill>
        <p:spPr>
          <a:xfrm>
            <a:off x="1568382" y="604728"/>
            <a:ext cx="9171393" cy="6540959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779759" y="1009650"/>
            <a:ext cx="8015985" cy="26100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199" spc="95">
                <a:solidFill>
                  <a:srgbClr val="FFFFFF"/>
                </a:solidFill>
                <a:latin typeface="Roboto Bold"/>
              </a:rPr>
              <a:t>Excellence on deman</a:t>
            </a:r>
            <a:r>
              <a:rPr lang="en-US" sz="3199" spc="95">
                <a:solidFill>
                  <a:srgbClr val="FFFFFF"/>
                </a:solidFill>
                <a:latin typeface="Roboto"/>
              </a:rPr>
              <a:t>d</a:t>
            </a:r>
          </a:p>
          <a:p>
            <a:pPr algn="r">
              <a:lnSpc>
                <a:spcPts val="3840"/>
              </a:lnSpc>
            </a:pPr>
            <a:endParaRPr lang="en-US" sz="3199" spc="95">
              <a:solidFill>
                <a:srgbClr val="FFFFFF"/>
              </a:solidFill>
              <a:latin typeface="Roboto"/>
            </a:endParaRPr>
          </a:p>
          <a:p>
            <a:pPr algn="ctr">
              <a:lnSpc>
                <a:spcPts val="5040"/>
              </a:lnSpc>
            </a:pPr>
            <a:r>
              <a:rPr lang="en-US" sz="4200" spc="126">
                <a:solidFill>
                  <a:srgbClr val="FFFFFF"/>
                </a:solidFill>
                <a:latin typeface="Roboto Bold"/>
              </a:rPr>
              <a:t>CONSULTANCY PITCH</a:t>
            </a:r>
          </a:p>
          <a:p>
            <a:pPr algn="r">
              <a:lnSpc>
                <a:spcPts val="3840"/>
              </a:lnSpc>
            </a:pPr>
            <a:endParaRPr lang="en-US" sz="4200" spc="126">
              <a:solidFill>
                <a:srgbClr val="FFFFFF"/>
              </a:solidFill>
              <a:latin typeface="Roboto Bold"/>
            </a:endParaRPr>
          </a:p>
          <a:p>
            <a:pPr algn="r">
              <a:lnSpc>
                <a:spcPts val="3839"/>
              </a:lnSpc>
            </a:pPr>
            <a:endParaRPr lang="en-US" sz="4200" spc="126">
              <a:solidFill>
                <a:srgbClr val="FFFFFF"/>
              </a:solidFill>
              <a:latin typeface="Roboto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144000" y="3835794"/>
            <a:ext cx="8651744" cy="54225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3999"/>
              </a:lnSpc>
            </a:pPr>
            <a:r>
              <a:rPr lang="en-US" sz="13999" spc="419">
                <a:solidFill>
                  <a:srgbClr val="FFFFFF"/>
                </a:solidFill>
                <a:latin typeface="Bebas Neue Cyrillic"/>
              </a:rPr>
              <a:t>TOTAL BUSINESS CONSULTANCY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rcRect t="5000" b="500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grpSp>
        <p:nvGrpSpPr>
          <p:cNvPr id="4" name="Group 4"/>
          <p:cNvGrpSpPr/>
          <p:nvPr/>
        </p:nvGrpSpPr>
        <p:grpSpPr>
          <a:xfrm>
            <a:off x="379812" y="379531"/>
            <a:ext cx="12120241" cy="9527939"/>
            <a:chOff x="0" y="0"/>
            <a:chExt cx="16160322" cy="12703918"/>
          </a:xfrm>
        </p:grpSpPr>
        <p:sp>
          <p:nvSpPr>
            <p:cNvPr id="5" name="TextBox 5"/>
            <p:cNvSpPr txBox="1"/>
            <p:nvPr/>
          </p:nvSpPr>
          <p:spPr>
            <a:xfrm>
              <a:off x="0" y="9525"/>
              <a:ext cx="16160322" cy="119768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6867"/>
                </a:lnSpc>
              </a:pPr>
              <a:r>
                <a:rPr lang="en-US" sz="5971" dirty="0">
                  <a:solidFill>
                    <a:srgbClr val="FFEA4F"/>
                  </a:solidFill>
                  <a:latin typeface="Bebas Neue Cyrillic"/>
                </a:rPr>
                <a:t>WHO WE ARE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 dirty="0">
                  <a:solidFill>
                    <a:srgbClr val="1D1E20"/>
                  </a:solidFill>
                  <a:latin typeface="Prompt Medium Bold"/>
                </a:rPr>
                <a:t>THE COMPANY WAS FOUNDED IN 2008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 dirty="0">
                  <a:solidFill>
                    <a:srgbClr val="1D1E20"/>
                  </a:solidFill>
                  <a:latin typeface="Prompt Medium Bold"/>
                </a:rPr>
                <a:t>LOCATED IN LONDON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 dirty="0">
                  <a:solidFill>
                    <a:srgbClr val="1D1E20"/>
                  </a:solidFill>
                  <a:latin typeface="Prompt Medium Bold"/>
                </a:rPr>
                <a:t>FAMILY COMPANY</a:t>
              </a:r>
            </a:p>
            <a:p>
              <a:pPr marL="635435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 dirty="0">
                  <a:solidFill>
                    <a:srgbClr val="1D1E20"/>
                  </a:solidFill>
                  <a:latin typeface="Prompt Medium Bold"/>
                </a:rPr>
                <a:t>12 YEARS OF SUCCESSFUL BUSINESS</a:t>
              </a:r>
            </a:p>
            <a:p>
              <a:pPr marL="635436" lvl="1" indent="-317718">
                <a:lnSpc>
                  <a:spcPts val="3384"/>
                </a:lnSpc>
                <a:buFont typeface="Arial"/>
                <a:buChar char="•"/>
              </a:pPr>
              <a:r>
                <a:rPr lang="en-US" sz="2943" dirty="0">
                  <a:solidFill>
                    <a:srgbClr val="1D1E20"/>
                  </a:solidFill>
                  <a:latin typeface="Prompt Medium Bold"/>
                </a:rPr>
                <a:t>EXPERIENCE WORKING WITH OVER 50 BRANDS IN MORE THAN 10 COUNTRIES.</a:t>
              </a:r>
            </a:p>
            <a:p>
              <a:pPr>
                <a:lnSpc>
                  <a:spcPts val="3384"/>
                </a:lnSpc>
              </a:pPr>
              <a:endParaRPr lang="en-US" sz="2943" dirty="0">
                <a:solidFill>
                  <a:srgbClr val="1D1E20"/>
                </a:solidFill>
                <a:latin typeface="Prompt Medium Bold"/>
              </a:endParaRPr>
            </a:p>
            <a:p>
              <a:pPr>
                <a:lnSpc>
                  <a:spcPts val="6867"/>
                </a:lnSpc>
              </a:pPr>
              <a:r>
                <a:rPr lang="en-US" sz="2943" dirty="0">
                  <a:solidFill>
                    <a:srgbClr val="FFEA4F"/>
                  </a:solidFill>
                  <a:latin typeface="Prompt Medium"/>
                </a:rPr>
                <a:t>                                  WHAT ARE THE COSTS</a:t>
              </a:r>
            </a:p>
            <a:p>
              <a:pPr>
                <a:lnSpc>
                  <a:spcPts val="6867"/>
                </a:lnSpc>
              </a:pPr>
              <a:endParaRPr lang="en-US" sz="2943" dirty="0">
                <a:solidFill>
                  <a:srgbClr val="FFEA4F"/>
                </a:solidFill>
                <a:latin typeface="Prompt Medium"/>
              </a:endParaRP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Prompt Medium"/>
                </a:rPr>
                <a:t>£2000 FOR THE AUDIT. RE-AUDITS FOR THOSE CONTESTED £50 + EXPENSES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Prompt Medium"/>
                </a:rPr>
                <a:t>UP-FRONT 15%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Prompt Medium"/>
                </a:rPr>
                <a:t>ACOMODATION FOR 2 PEOPLE + COMPLETE MEALS</a:t>
              </a:r>
            </a:p>
            <a:p>
              <a:pPr marL="604521" lvl="1" indent="-302261">
                <a:lnSpc>
                  <a:spcPts val="3220"/>
                </a:lnSpc>
                <a:buFont typeface="Arial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Prompt Medium"/>
                </a:rPr>
                <a:t>TRAVEL EXPENSES FOR 1</a:t>
              </a:r>
            </a:p>
            <a:p>
              <a:pPr marL="604520" lvl="1" indent="-302260">
                <a:lnSpc>
                  <a:spcPts val="3220"/>
                </a:lnSpc>
                <a:buFont typeface="Arial"/>
                <a:buChar char="•"/>
              </a:pPr>
              <a:r>
                <a:rPr lang="en-US" sz="2800" dirty="0">
                  <a:solidFill>
                    <a:srgbClr val="000000"/>
                  </a:solidFill>
                  <a:latin typeface="Prompt Medium"/>
                </a:rPr>
                <a:t>ONE SMALL MEETING ROOM , TWICE A WEEK FOR 2 HOURS</a:t>
              </a:r>
            </a:p>
            <a:p>
              <a:pPr>
                <a:lnSpc>
                  <a:spcPts val="6867"/>
                </a:lnSpc>
              </a:pPr>
              <a:endParaRPr lang="en-US" sz="2800" dirty="0">
                <a:solidFill>
                  <a:srgbClr val="000000"/>
                </a:solidFill>
                <a:latin typeface="Prompt Medium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2239475"/>
              <a:ext cx="16160322" cy="46444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687"/>
                </a:lnSpc>
              </a:pPr>
              <a:endParaRPr/>
            </a:p>
          </p:txBody>
        </p:sp>
      </p:grp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1751384" y="6519009"/>
            <a:ext cx="4787775" cy="3195840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4350" r="24350"/>
          <a:stretch>
            <a:fillRect/>
          </a:stretch>
        </p:blipFill>
        <p:spPr>
          <a:xfrm>
            <a:off x="12867339" y="498320"/>
            <a:ext cx="4011396" cy="521958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3" name="AutoShape 3"/>
          <p:cNvSpPr/>
          <p:nvPr/>
        </p:nvSpPr>
        <p:spPr>
          <a:xfrm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AutoShape 4"/>
          <p:cNvSpPr/>
          <p:nvPr/>
        </p:nvSpPr>
        <p:spPr>
          <a:xfrm>
            <a:off x="16812546" y="8800012"/>
            <a:ext cx="446754" cy="458288"/>
          </a:xfrm>
          <a:prstGeom prst="rect">
            <a:avLst/>
          </a:prstGeom>
          <a:solidFill>
            <a:srgbClr val="1D1E20"/>
          </a:solidFill>
        </p:spPr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325864" y="5370943"/>
            <a:ext cx="6317588" cy="442231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9019529" y="5372644"/>
            <a:ext cx="6907833" cy="3885656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704633" y="684620"/>
            <a:ext cx="6926877" cy="377426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8090047" y="1028700"/>
            <a:ext cx="10197953" cy="3442056"/>
            <a:chOff x="0" y="0"/>
            <a:chExt cx="13597270" cy="4589408"/>
          </a:xfrm>
        </p:grpSpPr>
        <p:sp>
          <p:nvSpPr>
            <p:cNvPr id="9" name="TextBox 9"/>
            <p:cNvSpPr txBox="1"/>
            <p:nvPr/>
          </p:nvSpPr>
          <p:spPr>
            <a:xfrm>
              <a:off x="0" y="38100"/>
              <a:ext cx="13597270" cy="18872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0897"/>
                </a:lnSpc>
              </a:pPr>
              <a:r>
                <a:rPr lang="en-US" sz="9476">
                  <a:solidFill>
                    <a:srgbClr val="1D1E20"/>
                  </a:solidFill>
                  <a:latin typeface="Bebas Neue Cyrillic"/>
                </a:rPr>
                <a:t>OUR CUSTOMERS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231513"/>
              <a:ext cx="13597270" cy="235789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Holiday Inn Express Madrid, Spain</a:t>
              </a:r>
            </a:p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Park Plaza Westminster London Bridge, UK</a:t>
              </a:r>
            </a:p>
            <a:p>
              <a:pPr algn="just">
                <a:lnSpc>
                  <a:spcPts val="4622"/>
                </a:lnSpc>
              </a:pPr>
              <a:r>
                <a:rPr lang="en-US" sz="3852" spc="115">
                  <a:solidFill>
                    <a:srgbClr val="0A724C"/>
                  </a:solidFill>
                  <a:latin typeface="Roboto Bold"/>
                </a:rPr>
                <a:t>JW Marriott Bucharest Romania</a:t>
              </a:r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5927362" y="8782663"/>
            <a:ext cx="621486" cy="4739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000" spc="89">
                <a:solidFill>
                  <a:srgbClr val="1D1E20"/>
                </a:solidFill>
                <a:latin typeface="Roboto Bold"/>
              </a:rPr>
              <a:t>03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D1E2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4" name="TextBox 4"/>
          <p:cNvSpPr txBox="1"/>
          <p:nvPr/>
        </p:nvSpPr>
        <p:spPr>
          <a:xfrm>
            <a:off x="413614" y="2094445"/>
            <a:ext cx="4493235" cy="7648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89434" lvl="1" indent="-457200">
              <a:lnSpc>
                <a:spcPts val="4308"/>
              </a:lnSpc>
              <a:buFont typeface="Arial" panose="020B0604020202020204" pitchFamily="34" charset="0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analyze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, in detail, whether the Sheraton Skyline hotel meets all quality conditions and standards</a:t>
            </a:r>
          </a:p>
          <a:p>
            <a:pPr marL="664467" lvl="1" indent="-332233">
              <a:lnSpc>
                <a:spcPts val="4308"/>
              </a:lnSpc>
              <a:buFont typeface="Arial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analyze 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any problems or shortcomings</a:t>
            </a:r>
          </a:p>
          <a:p>
            <a:pPr marL="664467" lvl="1" indent="-332233" algn="l">
              <a:lnSpc>
                <a:spcPts val="4308"/>
              </a:lnSpc>
              <a:buFont typeface="Arial"/>
              <a:buChar char="•"/>
            </a:pPr>
            <a:r>
              <a:rPr lang="en-US" sz="3077" dirty="0" smtClean="0">
                <a:solidFill>
                  <a:srgbClr val="FFFFFF"/>
                </a:solidFill>
                <a:latin typeface="Prompt Medium"/>
              </a:rPr>
              <a:t>provide  </a:t>
            </a:r>
            <a:r>
              <a:rPr lang="en-US" sz="3077" dirty="0">
                <a:solidFill>
                  <a:srgbClr val="FFFFFF"/>
                </a:solidFill>
                <a:latin typeface="Prompt Medium"/>
              </a:rPr>
              <a:t>solution and recommendation for any issues discovered 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411921" y="4953733"/>
            <a:ext cx="6468002" cy="430456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2044079" y="4923778"/>
            <a:ext cx="6243921" cy="415543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578849" y="254948"/>
            <a:ext cx="5909990" cy="3934809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879923" y="180942"/>
            <a:ext cx="6134810" cy="4082822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86913" y="283523"/>
            <a:ext cx="6260961" cy="16428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US" sz="8000" dirty="0">
                <a:solidFill>
                  <a:srgbClr val="FFFFFF"/>
                </a:solidFill>
                <a:latin typeface="Bebas Neue Cyrillic"/>
              </a:rPr>
              <a:t> </a:t>
            </a:r>
            <a:r>
              <a:rPr lang="en-US" sz="8000" dirty="0" smtClean="0">
                <a:solidFill>
                  <a:srgbClr val="FFFFFF"/>
                </a:solidFill>
                <a:latin typeface="Bebas Neue Cyrillic"/>
              </a:rPr>
              <a:t>PURPOSE</a:t>
            </a:r>
          </a:p>
          <a:p>
            <a:r>
              <a:rPr lang="en-US" sz="2676" dirty="0" smtClean="0">
                <a:solidFill>
                  <a:srgbClr val="FFFFFF"/>
                </a:solidFill>
                <a:latin typeface="Arimo"/>
              </a:rPr>
              <a:t>Objectives</a:t>
            </a:r>
            <a:endParaRPr lang="en-US" sz="2676" dirty="0">
              <a:solidFill>
                <a:srgbClr val="FFFFFF"/>
              </a:solidFill>
              <a:latin typeface="Arim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4" name="AutoShape 4"/>
          <p:cNvSpPr/>
          <p:nvPr/>
        </p:nvSpPr>
        <p:spPr>
          <a:xfrm>
            <a:off x="16812546" y="1028700"/>
            <a:ext cx="446754" cy="458288"/>
          </a:xfrm>
          <a:prstGeom prst="rect">
            <a:avLst/>
          </a:prstGeom>
          <a:solidFill>
            <a:srgbClr val="FFEA4F"/>
          </a:solidFill>
        </p:spPr>
      </p:sp>
      <p:grpSp>
        <p:nvGrpSpPr>
          <p:cNvPr id="5" name="Group 5"/>
          <p:cNvGrpSpPr/>
          <p:nvPr/>
        </p:nvGrpSpPr>
        <p:grpSpPr>
          <a:xfrm>
            <a:off x="1730880" y="-150324"/>
            <a:ext cx="7725496" cy="9805088"/>
            <a:chOff x="0" y="0"/>
            <a:chExt cx="10300662" cy="13073451"/>
          </a:xfrm>
        </p:grpSpPr>
        <p:sp>
          <p:nvSpPr>
            <p:cNvPr id="6" name="TextBox 6"/>
            <p:cNvSpPr txBox="1"/>
            <p:nvPr/>
          </p:nvSpPr>
          <p:spPr>
            <a:xfrm>
              <a:off x="0" y="47625"/>
              <a:ext cx="10300662" cy="22395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12945"/>
                </a:lnSpc>
              </a:pPr>
              <a:r>
                <a:rPr lang="en-US" sz="11257">
                  <a:solidFill>
                    <a:srgbClr val="1D1E20"/>
                  </a:solidFill>
                  <a:latin typeface="Bebas Neue Cyrillic"/>
                </a:rPr>
                <a:t> DELIVERABLES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782235"/>
              <a:ext cx="10300662" cy="1029121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12-week placement</a:t>
              </a:r>
            </a:p>
            <a:p>
              <a:pPr marL="911404" lvl="1" indent="-455702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Audited departments: Food and Beverage; Kitchen; Front Office; Housekeeping; Leisure; Sales &amp; Marketing; Finance; Human Resources and Maintenance</a:t>
              </a:r>
            </a:p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Recommendations</a:t>
              </a:r>
            </a:p>
            <a:p>
              <a:pPr marL="911404" lvl="1" indent="-455702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Points</a:t>
              </a:r>
            </a:p>
            <a:p>
              <a:pPr marL="911406" lvl="1" indent="-455703" algn="just">
                <a:lnSpc>
                  <a:spcPts val="5065"/>
                </a:lnSpc>
                <a:buFont typeface="Arial"/>
                <a:buChar char="•"/>
              </a:pPr>
              <a:r>
                <a:rPr lang="en-US" sz="4221" spc="126">
                  <a:solidFill>
                    <a:srgbClr val="1D1E20"/>
                  </a:solidFill>
                  <a:latin typeface="Roboto"/>
                </a:rPr>
                <a:t>Pass and Fail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02248" y="5642602"/>
            <a:ext cx="7057052" cy="4012162"/>
            <a:chOff x="0" y="0"/>
            <a:chExt cx="9409403" cy="5349550"/>
          </a:xfrm>
        </p:grpSpPr>
        <p:sp>
          <p:nvSpPr>
            <p:cNvPr id="9" name="TextBox 9"/>
            <p:cNvSpPr txBox="1"/>
            <p:nvPr/>
          </p:nvSpPr>
          <p:spPr>
            <a:xfrm>
              <a:off x="0" y="19050"/>
              <a:ext cx="9409403" cy="160635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9200"/>
                </a:lnSpc>
              </a:pPr>
              <a:r>
                <a:rPr lang="en-US" sz="8000">
                  <a:solidFill>
                    <a:srgbClr val="1D1E20"/>
                  </a:solidFill>
                  <a:latin typeface="Bebas Neue Cyrillic"/>
                </a:rPr>
                <a:t> ASSUMPTIONS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2001336"/>
              <a:ext cx="9409403" cy="334821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09629" lvl="1" indent="-354815">
                <a:lnSpc>
                  <a:spcPts val="3944"/>
                </a:lnSpc>
                <a:buFont typeface="Arial"/>
                <a:buChar char="•"/>
              </a:pPr>
              <a:r>
                <a:rPr lang="en-US" sz="3286" spc="98" dirty="0">
                  <a:solidFill>
                    <a:srgbClr val="1D1E20"/>
                  </a:solidFill>
                  <a:latin typeface="Roboto"/>
                </a:rPr>
                <a:t>Because of Covid-19, we </a:t>
              </a:r>
              <a:r>
                <a:rPr lang="en-US" sz="3290" spc="78" dirty="0">
                  <a:solidFill>
                    <a:srgbClr val="1D1E20"/>
                  </a:solidFill>
                  <a:latin typeface="Roboto" panose="020B0604020202020204" charset="0"/>
                  <a:ea typeface="Roboto" panose="020B0604020202020204" charset="0"/>
                </a:rPr>
                <a:t>will have to follow the rules imposed by the government</a:t>
              </a:r>
            </a:p>
            <a:p>
              <a:pPr marL="709629" lvl="1" indent="-354815" algn="just">
                <a:lnSpc>
                  <a:spcPts val="3944"/>
                </a:lnSpc>
                <a:buFont typeface="Arial"/>
                <a:buChar char="•"/>
              </a:pPr>
              <a:r>
                <a:rPr lang="en-US" sz="3286" spc="98" dirty="0">
                  <a:solidFill>
                    <a:srgbClr val="1D1E20"/>
                  </a:solidFill>
                  <a:latin typeface="Roboto"/>
                </a:rPr>
                <a:t>less staff due to </a:t>
              </a:r>
              <a:r>
                <a:rPr lang="en-US" sz="3286" spc="98" dirty="0" err="1">
                  <a:solidFill>
                    <a:srgbClr val="1D1E20"/>
                  </a:solidFill>
                  <a:latin typeface="Roboto"/>
                </a:rPr>
                <a:t>Brexit</a:t>
              </a:r>
              <a:endParaRPr lang="en-US" sz="3286" spc="98" dirty="0">
                <a:solidFill>
                  <a:srgbClr val="1D1E20"/>
                </a:solidFill>
                <a:latin typeface="Roboto"/>
              </a:endParaRPr>
            </a:p>
            <a:p>
              <a:pPr marL="709631" lvl="1" indent="-354815" algn="just">
                <a:lnSpc>
                  <a:spcPts val="3944"/>
                </a:lnSpc>
                <a:buFont typeface="Arial"/>
                <a:buChar char="•"/>
              </a:pPr>
              <a:r>
                <a:rPr lang="en-US" sz="3286" spc="98" dirty="0">
                  <a:solidFill>
                    <a:srgbClr val="1D1E20"/>
                  </a:solidFill>
                  <a:latin typeface="Roboto"/>
                </a:rPr>
                <a:t>less tourists arrivals on airport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9963677" y="526718"/>
            <a:ext cx="5807536" cy="4225502"/>
            <a:chOff x="0" y="0"/>
            <a:chExt cx="7743381" cy="5634003"/>
          </a:xfrm>
        </p:grpSpPr>
        <p:sp>
          <p:nvSpPr>
            <p:cNvPr id="12" name="TextBox 12"/>
            <p:cNvSpPr txBox="1"/>
            <p:nvPr/>
          </p:nvSpPr>
          <p:spPr>
            <a:xfrm>
              <a:off x="0" y="19050"/>
              <a:ext cx="7743381" cy="16063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9200"/>
                </a:lnSpc>
              </a:pPr>
              <a:r>
                <a:rPr lang="en-US" sz="8000">
                  <a:solidFill>
                    <a:srgbClr val="1D1E20"/>
                  </a:solidFill>
                  <a:latin typeface="Bebas Neue Cyrillic"/>
                </a:rPr>
                <a:t> CONSTRAINTS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1967699"/>
              <a:ext cx="7743381" cy="366630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the global pandemic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Brexit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reduced activity at Heathrow Airport</a:t>
              </a:r>
            </a:p>
            <a:p>
              <a:pPr marL="647699" lvl="1" indent="-323849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sustainability trend</a:t>
              </a:r>
            </a:p>
            <a:p>
              <a:pPr marL="647700" lvl="1" indent="-323850" algn="just">
                <a:lnSpc>
                  <a:spcPts val="3599"/>
                </a:lnSpc>
                <a:buFont typeface="Arial"/>
                <a:buChar char="•"/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advanced technology.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4" name="AutoShape 4"/>
          <p:cNvSpPr/>
          <p:nvPr/>
        </p:nvSpPr>
        <p:spPr>
          <a:xfrm>
            <a:off x="10036188" y="0"/>
            <a:ext cx="8251812" cy="102870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5" name="TextBox 5"/>
          <p:cNvSpPr txBox="1"/>
          <p:nvPr/>
        </p:nvSpPr>
        <p:spPr>
          <a:xfrm>
            <a:off x="2638313" y="1631876"/>
            <a:ext cx="6505687" cy="236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00"/>
              </a:lnSpc>
            </a:pPr>
            <a:r>
              <a:rPr lang="en-US" sz="8000">
                <a:solidFill>
                  <a:srgbClr val="1D1E20"/>
                </a:solidFill>
                <a:latin typeface="Bebas Neue Cyrillic"/>
              </a:rPr>
              <a:t>TOTAL BUSINESS CONSULTING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11124447" y="4675511"/>
            <a:ext cx="5633517" cy="935978"/>
            <a:chOff x="0" y="0"/>
            <a:chExt cx="7511356" cy="1247970"/>
          </a:xfrm>
        </p:grpSpPr>
        <p:sp>
          <p:nvSpPr>
            <p:cNvPr id="7" name="TextBox 7"/>
            <p:cNvSpPr txBox="1"/>
            <p:nvPr/>
          </p:nvSpPr>
          <p:spPr>
            <a:xfrm>
              <a:off x="2110671" y="309728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Revenue Management</a:t>
              </a:r>
            </a:p>
          </p:txBody>
        </p:sp>
        <p:pic>
          <p:nvPicPr>
            <p:cNvPr id="8" name="Picture 8"/>
            <p:cNvPicPr>
              <a:picLocks noChangeAspect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>
            <a:xfrm>
              <a:off x="0" y="0"/>
              <a:ext cx="1247970" cy="1247970"/>
            </a:xfrm>
            <a:prstGeom prst="rect">
              <a:avLst/>
            </a:prstGeom>
          </p:spPr>
        </p:pic>
      </p:grpSp>
      <p:grpSp>
        <p:nvGrpSpPr>
          <p:cNvPr id="9" name="Group 9"/>
          <p:cNvGrpSpPr/>
          <p:nvPr/>
        </p:nvGrpSpPr>
        <p:grpSpPr>
          <a:xfrm>
            <a:off x="11432523" y="2742071"/>
            <a:ext cx="5546329" cy="805541"/>
            <a:chOff x="0" y="0"/>
            <a:chExt cx="7395105" cy="1074054"/>
          </a:xfrm>
        </p:grpSpPr>
        <p:sp>
          <p:nvSpPr>
            <p:cNvPr id="10" name="TextBox 10"/>
            <p:cNvSpPr txBox="1"/>
            <p:nvPr/>
          </p:nvSpPr>
          <p:spPr>
            <a:xfrm>
              <a:off x="1994420" y="222771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Brand Consultancy</a:t>
              </a:r>
            </a:p>
          </p:txBody>
        </p:sp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>
            <a:xfrm>
              <a:off x="0" y="0"/>
              <a:ext cx="1015470" cy="1074054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1403099" y="6724478"/>
            <a:ext cx="5575753" cy="820451"/>
            <a:chOff x="0" y="0"/>
            <a:chExt cx="7434338" cy="1093935"/>
          </a:xfrm>
        </p:grpSpPr>
        <p:sp>
          <p:nvSpPr>
            <p:cNvPr id="13" name="TextBox 13"/>
            <p:cNvSpPr txBox="1"/>
            <p:nvPr/>
          </p:nvSpPr>
          <p:spPr>
            <a:xfrm>
              <a:off x="2033653" y="232711"/>
              <a:ext cx="5400685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3599"/>
                </a:lnSpc>
              </a:pPr>
              <a:r>
                <a:rPr lang="en-US" sz="2999" spc="89">
                  <a:solidFill>
                    <a:srgbClr val="FFFFFF"/>
                  </a:solidFill>
                  <a:latin typeface="Roboto"/>
                </a:rPr>
                <a:t>People Development</a:t>
              </a:r>
            </a:p>
          </p:txBody>
        </p:sp>
        <p:pic>
          <p:nvPicPr>
            <p:cNvPr id="14" name="Picture 14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1093935" cy="1093935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6878734" y="0"/>
            <a:ext cx="1409266" cy="5143500"/>
          </a:xfrm>
          <a:prstGeom prst="rect">
            <a:avLst/>
          </a:prstGeom>
          <a:solidFill>
            <a:srgbClr val="FFEA4F"/>
          </a:solidFill>
        </p:spPr>
      </p:sp>
      <p:sp>
        <p:nvSpPr>
          <p:cNvPr id="3" name="AutoShape 3"/>
          <p:cNvSpPr/>
          <p:nvPr/>
        </p:nvSpPr>
        <p:spPr>
          <a:xfrm>
            <a:off x="16878734" y="514350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138" t="26447" r="42712" b="29061"/>
          <a:stretch>
            <a:fillRect/>
          </a:stretch>
        </p:blipFill>
        <p:spPr>
          <a:xfrm>
            <a:off x="8035930" y="4672322"/>
            <a:ext cx="4284607" cy="436531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028700" y="8808495"/>
            <a:ext cx="446754" cy="458288"/>
          </a:xfrm>
          <a:prstGeom prst="rect">
            <a:avLst/>
          </a:prstGeom>
          <a:solidFill>
            <a:srgbClr val="FFEA4F"/>
          </a:solidFill>
        </p:spPr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182" t="10500" b="17360"/>
          <a:stretch>
            <a:fillRect/>
          </a:stretch>
        </p:blipFill>
        <p:spPr>
          <a:xfrm>
            <a:off x="8035930" y="451628"/>
            <a:ext cx="4284607" cy="4023687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1028700" y="1047750"/>
            <a:ext cx="3048321" cy="236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200"/>
              </a:lnSpc>
            </a:pPr>
            <a:r>
              <a:rPr lang="en-US" sz="8000">
                <a:solidFill>
                  <a:srgbClr val="1D1E20"/>
                </a:solidFill>
                <a:latin typeface="Bebas Neue Cyrillic"/>
              </a:rPr>
              <a:t>OUR TEAM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12465297" y="1626064"/>
            <a:ext cx="5995584" cy="1323322"/>
            <a:chOff x="0" y="0"/>
            <a:chExt cx="7994112" cy="1764430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267165"/>
              <a:ext cx="7994112" cy="4972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79"/>
                </a:lnSpc>
              </a:pPr>
              <a:endParaRPr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0"/>
              <a:ext cx="7994112" cy="101591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 spc="74">
                  <a:solidFill>
                    <a:srgbClr val="1D1E20"/>
                  </a:solidFill>
                  <a:latin typeface="Roboto Italics"/>
                </a:rPr>
                <a:t>Mihaela Costea</a:t>
              </a:r>
            </a:p>
            <a:p>
              <a:pPr>
                <a:lnSpc>
                  <a:spcPts val="2999"/>
                </a:lnSpc>
              </a:pPr>
              <a:r>
                <a:rPr lang="en-US" sz="2499" spc="74">
                  <a:solidFill>
                    <a:srgbClr val="1D1E20"/>
                  </a:solidFill>
                  <a:latin typeface="Roboto Italics"/>
                </a:rPr>
                <a:t>Project Manager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040346" y="8327841"/>
            <a:ext cx="5995584" cy="1060686"/>
            <a:chOff x="-2378841" y="-100263"/>
            <a:chExt cx="7994112" cy="1414249"/>
          </a:xfrm>
        </p:grpSpPr>
        <p:sp>
          <p:nvSpPr>
            <p:cNvPr id="13" name="TextBox 13"/>
            <p:cNvSpPr txBox="1"/>
            <p:nvPr/>
          </p:nvSpPr>
          <p:spPr>
            <a:xfrm>
              <a:off x="-2378841" y="816722"/>
              <a:ext cx="7994112" cy="4972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79"/>
                </a:lnSpc>
              </a:pPr>
              <a:r>
                <a:rPr lang="en-US" sz="2400" spc="72" dirty="0">
                  <a:solidFill>
                    <a:srgbClr val="1D1E20"/>
                  </a:solidFill>
                  <a:latin typeface="Roboto"/>
                </a:rPr>
                <a:t>Strategy Director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-2378841" y="-100263"/>
              <a:ext cx="7994112" cy="5129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999"/>
                </a:lnSpc>
              </a:pPr>
              <a:r>
                <a:rPr lang="en-US" sz="2499" spc="74" dirty="0" smtClean="0">
                  <a:solidFill>
                    <a:srgbClr val="1D1E20"/>
                  </a:solidFill>
                  <a:latin typeface="Roboto Italics"/>
                </a:rPr>
                <a:t>David</a:t>
              </a:r>
              <a:r>
                <a:rPr lang="en-US" sz="2499" spc="74" dirty="0" smtClean="0">
                  <a:solidFill>
                    <a:srgbClr val="1D1E20"/>
                  </a:solidFill>
                  <a:latin typeface="Roboto Italics"/>
                </a:rPr>
                <a:t> </a:t>
              </a:r>
              <a:r>
                <a:rPr lang="en-US" sz="2499" spc="74" dirty="0">
                  <a:solidFill>
                    <a:srgbClr val="1D1E20"/>
                  </a:solidFill>
                  <a:latin typeface="Roboto Italics"/>
                </a:rPr>
                <a:t>Brown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638179" y="5993529"/>
            <a:ext cx="5649821" cy="1247007"/>
            <a:chOff x="0" y="0"/>
            <a:chExt cx="7533095" cy="1662676"/>
          </a:xfrm>
        </p:grpSpPr>
        <p:sp>
          <p:nvSpPr>
            <p:cNvPr id="16" name="TextBox 16"/>
            <p:cNvSpPr txBox="1"/>
            <p:nvPr/>
          </p:nvSpPr>
          <p:spPr>
            <a:xfrm>
              <a:off x="0" y="1184014"/>
              <a:ext cx="7533095" cy="47866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713"/>
                </a:lnSpc>
              </a:pPr>
              <a:r>
                <a:rPr lang="en-US" sz="2360" spc="67" dirty="0">
                  <a:solidFill>
                    <a:srgbClr val="1D1E20"/>
                  </a:solidFill>
                  <a:latin typeface="Roboto"/>
                </a:rPr>
                <a:t>Consultant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7533095" cy="9763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>
                <a:lnSpc>
                  <a:spcPts val="2826"/>
                </a:lnSpc>
              </a:pPr>
              <a:r>
                <a:rPr lang="en-US" sz="2355" spc="70" dirty="0">
                  <a:solidFill>
                    <a:srgbClr val="1D1E20"/>
                  </a:solidFill>
                  <a:latin typeface="Roboto Italics"/>
                </a:rPr>
                <a:t>Roxanne Alexandra Taylor </a:t>
              </a:r>
            </a:p>
            <a:p>
              <a:pPr>
                <a:lnSpc>
                  <a:spcPts val="2826"/>
                </a:lnSpc>
              </a:pPr>
              <a:endParaRPr lang="en-US" sz="2355" spc="70" dirty="0">
                <a:solidFill>
                  <a:srgbClr val="1D1E20"/>
                </a:solidFill>
                <a:latin typeface="Roboto Italics"/>
              </a:endParaRPr>
            </a:p>
          </p:txBody>
        </p:sp>
      </p:grp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776" t="6599" r="36615" b="51922"/>
          <a:stretch/>
        </p:blipFill>
        <p:spPr>
          <a:xfrm>
            <a:off x="609600" y="3529638"/>
            <a:ext cx="4876800" cy="453456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A4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-10800000">
            <a:off x="0" y="5143500"/>
            <a:ext cx="1409266" cy="5143500"/>
          </a:xfrm>
          <a:prstGeom prst="rect">
            <a:avLst/>
          </a:prstGeom>
          <a:solidFill>
            <a:srgbClr val="FFFFFF"/>
          </a:solidFill>
        </p:spPr>
      </p:sp>
      <p:sp>
        <p:nvSpPr>
          <p:cNvPr id="3" name="AutoShape 3"/>
          <p:cNvSpPr/>
          <p:nvPr/>
        </p:nvSpPr>
        <p:spPr>
          <a:xfrm rot="-10800000">
            <a:off x="0" y="0"/>
            <a:ext cx="1409266" cy="5143500"/>
          </a:xfrm>
          <a:prstGeom prst="rect">
            <a:avLst/>
          </a:prstGeom>
          <a:solidFill>
            <a:srgbClr val="1D1E20"/>
          </a:solidFill>
        </p:spPr>
      </p:sp>
      <p:sp>
        <p:nvSpPr>
          <p:cNvPr id="5" name="TextBox 5"/>
          <p:cNvSpPr txBox="1"/>
          <p:nvPr/>
        </p:nvSpPr>
        <p:spPr>
          <a:xfrm>
            <a:off x="5334000" y="785044"/>
            <a:ext cx="6193958" cy="12000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9200"/>
              </a:lnSpc>
            </a:pPr>
            <a:r>
              <a:rPr lang="en-US" sz="8000" dirty="0">
                <a:solidFill>
                  <a:srgbClr val="1D1E20"/>
                </a:solidFill>
                <a:latin typeface="Bebas Neue Cyrillic"/>
              </a:rPr>
              <a:t>WORK WITH US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5562600" y="6002744"/>
            <a:ext cx="6193958" cy="4284256"/>
            <a:chOff x="0" y="0"/>
            <a:chExt cx="8258610" cy="5712342"/>
          </a:xfrm>
        </p:grpSpPr>
        <p:sp>
          <p:nvSpPr>
            <p:cNvPr id="7" name="TextBox 7"/>
            <p:cNvSpPr txBox="1"/>
            <p:nvPr/>
          </p:nvSpPr>
          <p:spPr>
            <a:xfrm>
              <a:off x="0" y="5093353"/>
              <a:ext cx="8258610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 dirty="0">
                  <a:solidFill>
                    <a:srgbClr val="1D1E20"/>
                  </a:solidFill>
                  <a:latin typeface="Roboto"/>
                </a:rPr>
                <a:t>(+44) </a:t>
              </a:r>
              <a:r>
                <a:rPr lang="en-US" sz="2999" spc="89" dirty="0" smtClean="0">
                  <a:solidFill>
                    <a:srgbClr val="1D1E20"/>
                  </a:solidFill>
                  <a:latin typeface="Roboto"/>
                </a:rPr>
                <a:t>0756 778990</a:t>
              </a:r>
              <a:endParaRPr lang="en-US" sz="2999" spc="89" dirty="0">
                <a:solidFill>
                  <a:srgbClr val="1D1E20"/>
                </a:solidFill>
                <a:latin typeface="Roboto"/>
              </a:endParaRP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3189239"/>
              <a:ext cx="8258610" cy="12284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 dirty="0">
                  <a:solidFill>
                    <a:srgbClr val="1D1E20"/>
                  </a:solidFill>
                  <a:latin typeface="Roboto"/>
                </a:rPr>
                <a:t>www.total-business-consultancy.com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894589"/>
              <a:ext cx="8258610" cy="6189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tbconsultancy@yahoo.com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9525"/>
              <a:ext cx="8258610" cy="122845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12 Worland Road, London,</a:t>
              </a:r>
            </a:p>
            <a:p>
              <a:pPr algn="r">
                <a:lnSpc>
                  <a:spcPts val="3599"/>
                </a:lnSpc>
              </a:pPr>
              <a:r>
                <a:rPr lang="en-US" sz="2999" spc="89">
                  <a:solidFill>
                    <a:srgbClr val="1D1E20"/>
                  </a:solidFill>
                  <a:latin typeface="Roboto"/>
                </a:rPr>
                <a:t>United Kingdom 12345</a:t>
              </a:r>
            </a:p>
          </p:txBody>
        </p:sp>
      </p:grpSp>
      <p:pic>
        <p:nvPicPr>
          <p:cNvPr id="11" name="Picture 10" descr="Job search tips: Facing job hunting head-on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3921" y="1941504"/>
            <a:ext cx="10058400" cy="393040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255</Words>
  <Application>Microsoft Office PowerPoint</Application>
  <PresentationFormat>Custom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8" baseType="lpstr">
      <vt:lpstr>Bebas Neue Cyrillic</vt:lpstr>
      <vt:lpstr>Roboto Bold</vt:lpstr>
      <vt:lpstr>Roboto Italics</vt:lpstr>
      <vt:lpstr>Arial</vt:lpstr>
      <vt:lpstr>Calibri</vt:lpstr>
      <vt:lpstr>Arimo</vt:lpstr>
      <vt:lpstr>Prompt Medium</vt:lpstr>
      <vt:lpstr>Roboto</vt:lpstr>
      <vt:lpstr>Prompt Medium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total business consultancy</dc:title>
  <cp:lastModifiedBy>Roxie Perfie</cp:lastModifiedBy>
  <cp:revision>5</cp:revision>
  <dcterms:created xsi:type="dcterms:W3CDTF">2006-08-16T00:00:00Z</dcterms:created>
  <dcterms:modified xsi:type="dcterms:W3CDTF">2020-08-06T13:44:39Z</dcterms:modified>
  <dc:identifier>DAEEBFw8SIs</dc:identifier>
</cp:coreProperties>
</file>