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2" r:id="rId2"/>
    <p:sldId id="264" r:id="rId3"/>
    <p:sldId id="263" r:id="rId4"/>
    <p:sldId id="265" r:id="rId5"/>
    <p:sldId id="266" r:id="rId6"/>
    <p:sldId id="267" r:id="rId7"/>
    <p:sldId id="268"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340" autoAdjust="0"/>
  </p:normalViewPr>
  <p:slideViewPr>
    <p:cSldViewPr snapToGrid="0">
      <p:cViewPr>
        <p:scale>
          <a:sx n="50" d="100"/>
          <a:sy n="50" d="100"/>
        </p:scale>
        <p:origin x="1284"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F0FD6-498A-4279-82B0-DE3AF4EA7B35}"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EA9DC3-5936-47C1-B424-1530CA4BC32F}" type="slidenum">
              <a:rPr lang="en-GB" smtClean="0"/>
              <a:t>‹#›</a:t>
            </a:fld>
            <a:endParaRPr lang="en-GB"/>
          </a:p>
        </p:txBody>
      </p:sp>
    </p:spTree>
    <p:extLst>
      <p:ext uri="{BB962C8B-B14F-4D97-AF65-F5344CB8AC3E}">
        <p14:creationId xmlns:p14="http://schemas.microsoft.com/office/powerpoint/2010/main" val="923485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1</a:t>
            </a:fld>
            <a:endParaRPr lang="en-GB"/>
          </a:p>
        </p:txBody>
      </p:sp>
    </p:spTree>
    <p:extLst>
      <p:ext uri="{BB962C8B-B14F-4D97-AF65-F5344CB8AC3E}">
        <p14:creationId xmlns:p14="http://schemas.microsoft.com/office/powerpoint/2010/main" val="2665047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2</a:t>
            </a:fld>
            <a:endParaRPr lang="en-GB"/>
          </a:p>
        </p:txBody>
      </p:sp>
    </p:spTree>
    <p:extLst>
      <p:ext uri="{BB962C8B-B14F-4D97-AF65-F5344CB8AC3E}">
        <p14:creationId xmlns:p14="http://schemas.microsoft.com/office/powerpoint/2010/main" val="3283557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3</a:t>
            </a:fld>
            <a:endParaRPr lang="en-GB"/>
          </a:p>
        </p:txBody>
      </p:sp>
    </p:spTree>
    <p:extLst>
      <p:ext uri="{BB962C8B-B14F-4D97-AF65-F5344CB8AC3E}">
        <p14:creationId xmlns:p14="http://schemas.microsoft.com/office/powerpoint/2010/main" val="3698174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4</a:t>
            </a:fld>
            <a:endParaRPr lang="en-GB"/>
          </a:p>
        </p:txBody>
      </p:sp>
    </p:spTree>
    <p:extLst>
      <p:ext uri="{BB962C8B-B14F-4D97-AF65-F5344CB8AC3E}">
        <p14:creationId xmlns:p14="http://schemas.microsoft.com/office/powerpoint/2010/main" val="4022297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5</a:t>
            </a:fld>
            <a:endParaRPr lang="en-GB"/>
          </a:p>
        </p:txBody>
      </p:sp>
    </p:spTree>
    <p:extLst>
      <p:ext uri="{BB962C8B-B14F-4D97-AF65-F5344CB8AC3E}">
        <p14:creationId xmlns:p14="http://schemas.microsoft.com/office/powerpoint/2010/main" val="1503369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6</a:t>
            </a:fld>
            <a:endParaRPr lang="en-GB"/>
          </a:p>
        </p:txBody>
      </p:sp>
    </p:spTree>
    <p:extLst>
      <p:ext uri="{BB962C8B-B14F-4D97-AF65-F5344CB8AC3E}">
        <p14:creationId xmlns:p14="http://schemas.microsoft.com/office/powerpoint/2010/main" val="75100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EA9DC3-5936-47C1-B424-1530CA4BC32F}" type="slidenum">
              <a:rPr lang="en-GB" smtClean="0"/>
              <a:t>7</a:t>
            </a:fld>
            <a:endParaRPr lang="en-GB"/>
          </a:p>
        </p:txBody>
      </p:sp>
    </p:spTree>
    <p:extLst>
      <p:ext uri="{BB962C8B-B14F-4D97-AF65-F5344CB8AC3E}">
        <p14:creationId xmlns:p14="http://schemas.microsoft.com/office/powerpoint/2010/main" val="3696253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17BC9-C01B-E247-2662-5B936435F9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EBFAEF-FD14-ECCA-F118-FBD856F67B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A8E8E1-8AFE-D199-CDCC-4620E5209728}"/>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EDC7F1E1-52F4-26FD-6542-933688544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4DD924-71CD-78B7-E8AC-CDEDF2AD4804}"/>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185815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A1DF-A0F6-0F6E-7EB3-42510D7AA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8415EF-4C03-B5DD-F5C0-D0CFB4580A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6A6F08-0371-4197-D329-D11EDAFD2B5B}"/>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A745FD33-8F21-D8D5-0495-CC7A67B78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E61D2-D2A1-4CD3-FD67-0DC689421B09}"/>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102580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CB78-111E-FFEC-0FD7-D8263867DC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E0B240-82A0-970F-44E0-9AB28EB17F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61C974-AE3B-3693-5629-A6A5A92666B0}"/>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09EC5603-D311-201D-32B8-822EED044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83DB6C-2AB5-E306-AE97-597545E958AB}"/>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2506504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C8EC3-C291-93A5-BB56-19FF6810A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4965A9-20F2-FA5A-1CAB-636D2182C7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5BB85C-808C-2F08-DA85-A294918362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D3EA38-647D-FD8D-C0AD-C806BA6DC4DC}"/>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6" name="Footer Placeholder 5">
            <a:extLst>
              <a:ext uri="{FF2B5EF4-FFF2-40B4-BE49-F238E27FC236}">
                <a16:creationId xmlns:a16="http://schemas.microsoft.com/office/drawing/2014/main" id="{7398A6F8-3571-3A38-C594-9B1BEBD96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0868BC-40AB-07B9-9509-123456B8E20B}"/>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1276403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6A1C1-5C9B-B7AD-5107-7262582328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AA505A-8880-E47F-1582-0BCF4E556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38EAE9-B38D-6892-43D3-D4DC22CFD7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DEEF69-0D4F-A231-F3E3-20E0FBF4A5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6A2E5F-7095-3E5D-C4CC-6A96FAC043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D118E3-740E-3360-2459-7F81F3926AC6}"/>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8" name="Footer Placeholder 7">
            <a:extLst>
              <a:ext uri="{FF2B5EF4-FFF2-40B4-BE49-F238E27FC236}">
                <a16:creationId xmlns:a16="http://schemas.microsoft.com/office/drawing/2014/main" id="{012DAD12-BAB6-DAAA-7369-46492939F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A6A349-3F3C-BF3C-6A07-B96A31E705B8}"/>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2101091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D005B-F019-8C02-6C1A-F5A12AC38A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66FA43-72EB-5927-884A-046461EEC38B}"/>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4" name="Footer Placeholder 3">
            <a:extLst>
              <a:ext uri="{FF2B5EF4-FFF2-40B4-BE49-F238E27FC236}">
                <a16:creationId xmlns:a16="http://schemas.microsoft.com/office/drawing/2014/main" id="{EF0CB91A-7AD3-6052-9ED3-4744646C64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3AD8A-9135-B578-5A19-4D5DEEE189C8}"/>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897883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A9E60F-36E1-53E4-32A0-D935EF83C156}"/>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3" name="Footer Placeholder 2">
            <a:extLst>
              <a:ext uri="{FF2B5EF4-FFF2-40B4-BE49-F238E27FC236}">
                <a16:creationId xmlns:a16="http://schemas.microsoft.com/office/drawing/2014/main" id="{3034E334-B916-348E-3ED3-21F83BB507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A0D760-C180-013D-2707-DD530ADD7F25}"/>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26439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0265-427A-CAD4-7362-F925744A5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4BE907-BBA0-60EA-4B47-E29D7348C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4C517D-3FC5-DF40-1E65-F3C9FCBAC8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AAC1EB-A8DF-406C-897C-13A104186876}"/>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6" name="Footer Placeholder 5">
            <a:extLst>
              <a:ext uri="{FF2B5EF4-FFF2-40B4-BE49-F238E27FC236}">
                <a16:creationId xmlns:a16="http://schemas.microsoft.com/office/drawing/2014/main" id="{169731FE-3193-0459-28FB-197A18D9C4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3811E-29C9-60F2-D253-F457DE72883C}"/>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678196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D4F5-AF95-0697-50AA-D79C0FB08F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441B0C-B592-3F85-243F-704C8A45EE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2BCB5D-8CCE-4855-AB15-797280085E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20DA8-C3C8-4806-AFE1-90396637ADEE}"/>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6" name="Footer Placeholder 5">
            <a:extLst>
              <a:ext uri="{FF2B5EF4-FFF2-40B4-BE49-F238E27FC236}">
                <a16:creationId xmlns:a16="http://schemas.microsoft.com/office/drawing/2014/main" id="{FEB95863-E852-7FCB-879B-B75AB54675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D06F9A-9E78-B7DB-8DF7-8A450F4F17F5}"/>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4107513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48B5C-41ED-203D-B61C-3490009137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2681F7-1211-D7C7-5463-E81C8C9DA8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C67B1B-54AC-8BBE-12BF-BF1AE6154727}"/>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39EB7EB2-AAAF-6B0A-C439-AC5245B9D5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77B54-9009-8C34-9081-C3BBD59AF694}"/>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1989092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75CD-83DE-D7BF-A133-7A09FAE16E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1AD13D-1269-5E72-371D-3BFE8EB2C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ABA03-4DAA-B3EA-C05D-882E42B4E8DE}"/>
              </a:ext>
            </a:extLst>
          </p:cNvPr>
          <p:cNvSpPr>
            <a:spLocks noGrp="1"/>
          </p:cNvSpPr>
          <p:nvPr>
            <p:ph type="dt" sz="half" idx="10"/>
          </p:nvPr>
        </p:nvSpPr>
        <p:spPr/>
        <p:txBody>
          <a:body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B43D477E-8B6F-B0C6-5D62-592305304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737A1-8085-BF20-F0D7-04FBA5BED4A1}"/>
              </a:ext>
            </a:extLst>
          </p:cNvPr>
          <p:cNvSpPr>
            <a:spLocks noGrp="1"/>
          </p:cNvSpPr>
          <p:nvPr>
            <p:ph type="sldNum" sz="quarter" idx="12"/>
          </p:nvPr>
        </p:nvSpPr>
        <p:spPr/>
        <p:txBody>
          <a:bodyPr/>
          <a:lstStyle/>
          <a:p>
            <a:fld id="{B93649E5-0405-433E-BA0D-73E5F8DD5854}" type="slidenum">
              <a:rPr lang="en-GB" smtClean="0"/>
              <a:t>‹#›</a:t>
            </a:fld>
            <a:endParaRPr lang="en-GB"/>
          </a:p>
        </p:txBody>
      </p:sp>
    </p:spTree>
    <p:extLst>
      <p:ext uri="{BB962C8B-B14F-4D97-AF65-F5344CB8AC3E}">
        <p14:creationId xmlns:p14="http://schemas.microsoft.com/office/powerpoint/2010/main" val="85108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764DAD-6EB9-FD93-13D2-B17E574B76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C880EE-330E-6895-E79E-4C4BB22F0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167CCE-6DCF-E8EB-84F6-EA31191D5A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4D20A0-3EB6-408D-82EF-97ACF987DB52}" type="datetimeFigureOut">
              <a:rPr lang="en-GB" smtClean="0"/>
              <a:t>15/03/2026</a:t>
            </a:fld>
            <a:endParaRPr lang="en-GB"/>
          </a:p>
        </p:txBody>
      </p:sp>
      <p:sp>
        <p:nvSpPr>
          <p:cNvPr id="5" name="Footer Placeholder 4">
            <a:extLst>
              <a:ext uri="{FF2B5EF4-FFF2-40B4-BE49-F238E27FC236}">
                <a16:creationId xmlns:a16="http://schemas.microsoft.com/office/drawing/2014/main" id="{4C14329D-BBD0-9A26-4D3F-3E6ADC70D7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F69703-599F-3D50-A381-8869887E0C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649E5-0405-433E-BA0D-73E5F8DD5854}" type="slidenum">
              <a:rPr lang="en-GB" smtClean="0"/>
              <a:t>‹#›</a:t>
            </a:fld>
            <a:endParaRPr lang="en-GB"/>
          </a:p>
        </p:txBody>
      </p:sp>
    </p:spTree>
    <p:extLst>
      <p:ext uri="{BB962C8B-B14F-4D97-AF65-F5344CB8AC3E}">
        <p14:creationId xmlns:p14="http://schemas.microsoft.com/office/powerpoint/2010/main" val="3739932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www.nice.org.uk/guidance/ng226" TargetMode="External"/><Relationship Id="rId3" Type="http://schemas.openxmlformats.org/officeDocument/2006/relationships/slideLayout" Target="../slideLayouts/slideLayout2.xml"/><Relationship Id="rId7" Type="http://schemas.openxmlformats.org/officeDocument/2006/relationships/hyperlink" Target="https://theros.org.uk/information-and-support/osteoporosis/causes/"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ncbi.nlm.nih.gov/books/NBK613072/" TargetMode="External"/><Relationship Id="rId5" Type="http://schemas.openxmlformats.org/officeDocument/2006/relationships/hyperlink" Target="https://www.nhs.uk/conditions/osteoarthritis/treatment" TargetMode="External"/><Relationship Id="rId10" Type="http://schemas.openxmlformats.org/officeDocument/2006/relationships/image" Target="../media/image1.png"/><Relationship Id="rId4" Type="http://schemas.openxmlformats.org/officeDocument/2006/relationships/hyperlink" Target="https://www.nhs.uk/conditions/osteoarthritis/" TargetMode="External"/><Relationship Id="rId9" Type="http://schemas.openxmlformats.org/officeDocument/2006/relationships/hyperlink" Target="https://www.rheumatology.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606F7-BEF6-2FB0-C39A-CC3A7F5F5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2E4DF-0292-E6C6-9BB5-8AB38A605359}"/>
              </a:ext>
            </a:extLst>
          </p:cNvPr>
          <p:cNvSpPr>
            <a:spLocks noGrp="1"/>
          </p:cNvSpPr>
          <p:nvPr>
            <p:ph type="ctrTitle"/>
          </p:nvPr>
        </p:nvSpPr>
        <p:spPr>
          <a:xfrm>
            <a:off x="1524000" y="2428080"/>
            <a:ext cx="9144000" cy="1655763"/>
          </a:xfrm>
        </p:spPr>
        <p:txBody>
          <a:bodyPr>
            <a:normAutofit fontScale="90000"/>
          </a:bodyPr>
          <a:lstStyle/>
          <a:p>
            <a:r>
              <a:rPr lang="en-GB" b="1" dirty="0"/>
              <a:t>BSc Health and Social Care</a:t>
            </a:r>
            <a:br>
              <a:rPr lang="en-GB" b="1" dirty="0"/>
            </a:br>
            <a:r>
              <a:rPr lang="en-GB" b="1" dirty="0"/>
              <a:t>Introduction to Physiology</a:t>
            </a:r>
            <a:br>
              <a:rPr lang="en-GB" b="1" dirty="0"/>
            </a:br>
            <a:r>
              <a:rPr lang="en-GB" b="1" dirty="0"/>
              <a:t>BMHP5023</a:t>
            </a:r>
            <a:br>
              <a:rPr lang="en-GB" dirty="0"/>
            </a:br>
            <a:endParaRPr lang="en-GB" dirty="0"/>
          </a:p>
        </p:txBody>
      </p:sp>
      <p:sp>
        <p:nvSpPr>
          <p:cNvPr id="3" name="Subtitle 2">
            <a:extLst>
              <a:ext uri="{FF2B5EF4-FFF2-40B4-BE49-F238E27FC236}">
                <a16:creationId xmlns:a16="http://schemas.microsoft.com/office/drawing/2014/main" id="{05626838-E073-3B6B-7FA6-6E988B471888}"/>
              </a:ext>
            </a:extLst>
          </p:cNvPr>
          <p:cNvSpPr>
            <a:spLocks noGrp="1"/>
          </p:cNvSpPr>
          <p:nvPr>
            <p:ph type="subTitle" idx="1"/>
          </p:nvPr>
        </p:nvSpPr>
        <p:spPr/>
        <p:txBody>
          <a:bodyPr/>
          <a:lstStyle/>
          <a:p>
            <a:r>
              <a:rPr lang="en-GB" dirty="0"/>
              <a:t>Samina Akhtar</a:t>
            </a:r>
          </a:p>
          <a:p>
            <a:r>
              <a:rPr lang="en-GB" dirty="0"/>
              <a:t>Number: 2427571</a:t>
            </a:r>
          </a:p>
        </p:txBody>
      </p:sp>
      <p:pic>
        <p:nvPicPr>
          <p:cNvPr id="10" name="Recorded Sound">
            <a:hlinkClick r:id="" action="ppaction://media"/>
            <a:extLst>
              <a:ext uri="{FF2B5EF4-FFF2-40B4-BE49-F238E27FC236}">
                <a16:creationId xmlns:a16="http://schemas.microsoft.com/office/drawing/2014/main" id="{B4175813-C861-03E1-8D64-143E4EC6BE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3535054"/>
      </p:ext>
    </p:extLst>
  </p:cSld>
  <p:clrMapOvr>
    <a:masterClrMapping/>
  </p:clrMapOvr>
  <mc:AlternateContent xmlns:mc="http://schemas.openxmlformats.org/markup-compatibility/2006" xmlns:p14="http://schemas.microsoft.com/office/powerpoint/2010/main">
    <mc:Choice Requires="p14">
      <p:transition spd="slow" p14:dur="2000" advTm="4048"/>
    </mc:Choice>
    <mc:Fallback xmlns="">
      <p:transition spd="slow" advTm="4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8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38C8-032B-955F-C882-D237FF94FD10}"/>
              </a:ext>
            </a:extLst>
          </p:cNvPr>
          <p:cNvSpPr>
            <a:spLocks noGrp="1"/>
          </p:cNvSpPr>
          <p:nvPr>
            <p:ph type="title"/>
          </p:nvPr>
        </p:nvSpPr>
        <p:spPr/>
        <p:txBody>
          <a:bodyPr/>
          <a:lstStyle/>
          <a:p>
            <a:pPr algn="ctr"/>
            <a:r>
              <a:rPr lang="en-GB" dirty="0"/>
              <a:t>Anatomy and Physiology – Musculoskeletal System</a:t>
            </a:r>
          </a:p>
        </p:txBody>
      </p:sp>
      <p:sp>
        <p:nvSpPr>
          <p:cNvPr id="5" name="TextBox 4">
            <a:extLst>
              <a:ext uri="{FF2B5EF4-FFF2-40B4-BE49-F238E27FC236}">
                <a16:creationId xmlns:a16="http://schemas.microsoft.com/office/drawing/2014/main" id="{17490839-37DD-826D-F663-8FEB4E4D44E6}"/>
              </a:ext>
            </a:extLst>
          </p:cNvPr>
          <p:cNvSpPr txBox="1"/>
          <p:nvPr/>
        </p:nvSpPr>
        <p:spPr>
          <a:xfrm>
            <a:off x="434939" y="1690688"/>
            <a:ext cx="11322121" cy="2308324"/>
          </a:xfrm>
          <a:prstGeom prst="rect">
            <a:avLst/>
          </a:prstGeom>
          <a:noFill/>
        </p:spPr>
        <p:txBody>
          <a:bodyPr wrap="square" rtlCol="0">
            <a:spAutoFit/>
          </a:bodyPr>
          <a:lstStyle/>
          <a:p>
            <a:r>
              <a:rPr lang="en-US" dirty="0"/>
              <a:t>The skeletal system includes bones, joints, cartilages, and ligaments. It supports the body, facilitates movement with muscles, protects organs, produces blood cells, and stores and releases calcium to maintain homeostasis.</a:t>
            </a:r>
          </a:p>
          <a:p>
            <a:endParaRPr lang="en-US" dirty="0"/>
          </a:p>
          <a:p>
            <a:r>
              <a:rPr lang="en-US" dirty="0"/>
              <a:t>The skeletal system is subdivided into two major divisions called the axial skeleton and the appendicular skeleton. </a:t>
            </a:r>
          </a:p>
          <a:p>
            <a:endParaRPr lang="en-US" dirty="0"/>
          </a:p>
          <a:p>
            <a:endParaRPr lang="en-US" dirty="0"/>
          </a:p>
          <a:p>
            <a:endParaRPr lang="en-US" dirty="0"/>
          </a:p>
          <a:p>
            <a:endParaRPr lang="en-GB" dirty="0"/>
          </a:p>
        </p:txBody>
      </p:sp>
      <p:sp>
        <p:nvSpPr>
          <p:cNvPr id="6" name="Rectangle 5">
            <a:extLst>
              <a:ext uri="{FF2B5EF4-FFF2-40B4-BE49-F238E27FC236}">
                <a16:creationId xmlns:a16="http://schemas.microsoft.com/office/drawing/2014/main" id="{7B18A5E7-725F-82F2-C7A2-9436E3BB2AC0}"/>
              </a:ext>
            </a:extLst>
          </p:cNvPr>
          <p:cNvSpPr>
            <a:spLocks noChangeArrowheads="1"/>
          </p:cNvSpPr>
          <p:nvPr/>
        </p:nvSpPr>
        <p:spPr bwMode="auto">
          <a:xfrm>
            <a:off x="7643973" y="6031210"/>
            <a:ext cx="445506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2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Ernstmeyer</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Christman, 2024)</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D56AD3C8-E02A-4273-C6FE-13A2D05942D1}"/>
              </a:ext>
            </a:extLst>
          </p:cNvPr>
          <p:cNvPicPr>
            <a:picLocks noChangeAspect="1"/>
          </p:cNvPicPr>
          <p:nvPr/>
        </p:nvPicPr>
        <p:blipFill>
          <a:blip r:embed="rId5"/>
          <a:stretch>
            <a:fillRect/>
          </a:stretch>
        </p:blipFill>
        <p:spPr>
          <a:xfrm>
            <a:off x="434939" y="3102082"/>
            <a:ext cx="3324307" cy="3390793"/>
          </a:xfrm>
          <a:prstGeom prst="rect">
            <a:avLst/>
          </a:prstGeom>
        </p:spPr>
      </p:pic>
      <p:pic>
        <p:nvPicPr>
          <p:cNvPr id="8" name="Picture 7">
            <a:extLst>
              <a:ext uri="{FF2B5EF4-FFF2-40B4-BE49-F238E27FC236}">
                <a16:creationId xmlns:a16="http://schemas.microsoft.com/office/drawing/2014/main" id="{6CAB06C6-DE77-AB8F-5168-7D378BF6A498}"/>
              </a:ext>
            </a:extLst>
          </p:cNvPr>
          <p:cNvPicPr>
            <a:picLocks noChangeAspect="1"/>
          </p:cNvPicPr>
          <p:nvPr/>
        </p:nvPicPr>
        <p:blipFill>
          <a:blip r:embed="rId6"/>
          <a:stretch>
            <a:fillRect/>
          </a:stretch>
        </p:blipFill>
        <p:spPr>
          <a:xfrm>
            <a:off x="4588980" y="2871248"/>
            <a:ext cx="1507019" cy="3390794"/>
          </a:xfrm>
          <a:prstGeom prst="rect">
            <a:avLst/>
          </a:prstGeom>
        </p:spPr>
      </p:pic>
      <p:pic>
        <p:nvPicPr>
          <p:cNvPr id="14" name="Recorded Sound">
            <a:hlinkClick r:id="" action="ppaction://media"/>
            <a:extLst>
              <a:ext uri="{FF2B5EF4-FFF2-40B4-BE49-F238E27FC236}">
                <a16:creationId xmlns:a16="http://schemas.microsoft.com/office/drawing/2014/main" id="{C8B60367-6CED-604B-7EAB-7A877430D0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566400" y="3316486"/>
            <a:ext cx="406400" cy="406400"/>
          </a:xfrm>
          <a:prstGeom prst="rect">
            <a:avLst/>
          </a:prstGeom>
        </p:spPr>
      </p:pic>
    </p:spTree>
    <p:extLst>
      <p:ext uri="{BB962C8B-B14F-4D97-AF65-F5344CB8AC3E}">
        <p14:creationId xmlns:p14="http://schemas.microsoft.com/office/powerpoint/2010/main" val="3750969241"/>
      </p:ext>
    </p:extLst>
  </p:cSld>
  <p:clrMapOvr>
    <a:masterClrMapping/>
  </p:clrMapOvr>
  <mc:AlternateContent xmlns:mc="http://schemas.openxmlformats.org/markup-compatibility/2006">
    <mc:Choice xmlns:p14="http://schemas.microsoft.com/office/powerpoint/2010/main" Requires="p14">
      <p:transition spd="slow" p14:dur="2000" advTm="12138"/>
    </mc:Choice>
    <mc:Fallback>
      <p:transition spd="slow" advTm="12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88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8E4B9-CBB3-4CA4-A5E9-8FDD41AA4DE7}"/>
              </a:ext>
            </a:extLst>
          </p:cNvPr>
          <p:cNvSpPr>
            <a:spLocks noGrp="1"/>
          </p:cNvSpPr>
          <p:nvPr>
            <p:ph type="title"/>
          </p:nvPr>
        </p:nvSpPr>
        <p:spPr/>
        <p:txBody>
          <a:bodyPr/>
          <a:lstStyle/>
          <a:p>
            <a:pPr algn="ctr"/>
            <a:r>
              <a:rPr lang="en-GB" dirty="0"/>
              <a:t>Musculoskeletal Disorder – Osteoarthritis </a:t>
            </a:r>
          </a:p>
        </p:txBody>
      </p:sp>
      <p:sp>
        <p:nvSpPr>
          <p:cNvPr id="3" name="Content Placeholder 2">
            <a:extLst>
              <a:ext uri="{FF2B5EF4-FFF2-40B4-BE49-F238E27FC236}">
                <a16:creationId xmlns:a16="http://schemas.microsoft.com/office/drawing/2014/main" id="{DDAB1D12-B119-9511-1E5C-6CC6A9449E47}"/>
              </a:ext>
            </a:extLst>
          </p:cNvPr>
          <p:cNvSpPr>
            <a:spLocks noGrp="1"/>
          </p:cNvSpPr>
          <p:nvPr>
            <p:ph idx="1"/>
          </p:nvPr>
        </p:nvSpPr>
        <p:spPr>
          <a:xfrm>
            <a:off x="838200" y="1537949"/>
            <a:ext cx="10515600" cy="4351338"/>
          </a:xfrm>
        </p:spPr>
        <p:txBody>
          <a:bodyPr>
            <a:normAutofit fontScale="85000" lnSpcReduction="20000"/>
          </a:bodyPr>
          <a:lstStyle/>
          <a:p>
            <a:r>
              <a:rPr lang="en-US" dirty="0"/>
              <a:t>The main symptoms of osteoarthritis are joint pain and stiffness, and problems moving the joint.</a:t>
            </a:r>
          </a:p>
          <a:p>
            <a:r>
              <a:rPr lang="en-US" dirty="0"/>
              <a:t>Some people also have symptoms such as:</a:t>
            </a:r>
          </a:p>
          <a:p>
            <a:r>
              <a:rPr lang="en-US" dirty="0"/>
              <a:t>swelling</a:t>
            </a:r>
          </a:p>
          <a:p>
            <a:r>
              <a:rPr lang="en-US" dirty="0"/>
              <a:t>tenderness</a:t>
            </a:r>
          </a:p>
          <a:p>
            <a:r>
              <a:rPr lang="en-US" dirty="0"/>
              <a:t>grating or crackling sound when moving the affected joints</a:t>
            </a:r>
          </a:p>
          <a:p>
            <a:r>
              <a:rPr lang="en-US" dirty="0"/>
              <a:t>The severity of osteoarthritis symptoms can vary greatly from person to person, and between different affected joints.</a:t>
            </a:r>
          </a:p>
          <a:p>
            <a:r>
              <a:rPr lang="en-US" dirty="0"/>
              <a:t>For some people, the symptoms can be mild and may come and go. Other people can experience more continuous and severe problems which make it difficult to carry out everyday activities.</a:t>
            </a:r>
          </a:p>
          <a:p>
            <a:r>
              <a:rPr lang="en-US" dirty="0"/>
              <a:t>Almost any joint can be affected by osteoarthritis, but the condition most often causes problems in the knees, hips and small joints of the hands.</a:t>
            </a:r>
          </a:p>
          <a:p>
            <a:endParaRPr lang="en-GB" dirty="0"/>
          </a:p>
        </p:txBody>
      </p:sp>
      <p:sp>
        <p:nvSpPr>
          <p:cNvPr id="7" name="Rectangle 3">
            <a:extLst>
              <a:ext uri="{FF2B5EF4-FFF2-40B4-BE49-F238E27FC236}">
                <a16:creationId xmlns:a16="http://schemas.microsoft.com/office/drawing/2014/main" id="{1A59359B-3B8F-E796-7ECD-3601416FD719}"/>
              </a:ext>
            </a:extLst>
          </p:cNvPr>
          <p:cNvSpPr>
            <a:spLocks noChangeArrowheads="1"/>
          </p:cNvSpPr>
          <p:nvPr/>
        </p:nvSpPr>
        <p:spPr bwMode="auto">
          <a:xfrm>
            <a:off x="9842643" y="6031210"/>
            <a:ext cx="193033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2023b)</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pic>
        <p:nvPicPr>
          <p:cNvPr id="9" name="Recorded Sound">
            <a:hlinkClick r:id="" action="ppaction://media"/>
            <a:extLst>
              <a:ext uri="{FF2B5EF4-FFF2-40B4-BE49-F238E27FC236}">
                <a16:creationId xmlns:a16="http://schemas.microsoft.com/office/drawing/2014/main" id="{6D6466AF-B1AA-25A2-BC62-50CED34994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7400" y="2184400"/>
            <a:ext cx="406400" cy="406400"/>
          </a:xfrm>
          <a:prstGeom prst="rect">
            <a:avLst/>
          </a:prstGeom>
        </p:spPr>
      </p:pic>
    </p:spTree>
    <p:extLst>
      <p:ext uri="{BB962C8B-B14F-4D97-AF65-F5344CB8AC3E}">
        <p14:creationId xmlns:p14="http://schemas.microsoft.com/office/powerpoint/2010/main" val="1329222824"/>
      </p:ext>
    </p:extLst>
  </p:cSld>
  <p:clrMapOvr>
    <a:masterClrMapping/>
  </p:clrMapOvr>
  <mc:AlternateContent xmlns:mc="http://schemas.openxmlformats.org/markup-compatibility/2006">
    <mc:Choice xmlns:p14="http://schemas.microsoft.com/office/powerpoint/2010/main" Requires="p14">
      <p:transition spd="slow" p14:dur="2000" advTm="74596"/>
    </mc:Choice>
    <mc:Fallback>
      <p:transition spd="slow" advTm="74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79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C645-C769-A7BD-ECE5-2D641F3CFF4C}"/>
              </a:ext>
            </a:extLst>
          </p:cNvPr>
          <p:cNvSpPr>
            <a:spLocks noGrp="1"/>
          </p:cNvSpPr>
          <p:nvPr>
            <p:ph type="title"/>
          </p:nvPr>
        </p:nvSpPr>
        <p:spPr/>
        <p:txBody>
          <a:bodyPr/>
          <a:lstStyle/>
          <a:p>
            <a:pPr algn="ctr"/>
            <a:r>
              <a:rPr lang="en-GB" dirty="0"/>
              <a:t>Patient Profile – Care Plan</a:t>
            </a:r>
          </a:p>
        </p:txBody>
      </p:sp>
      <p:sp>
        <p:nvSpPr>
          <p:cNvPr id="3" name="Content Placeholder 2">
            <a:extLst>
              <a:ext uri="{FF2B5EF4-FFF2-40B4-BE49-F238E27FC236}">
                <a16:creationId xmlns:a16="http://schemas.microsoft.com/office/drawing/2014/main" id="{F577C5F3-2CF8-0198-3FAC-F19C76C2D4C0}"/>
              </a:ext>
            </a:extLst>
          </p:cNvPr>
          <p:cNvSpPr>
            <a:spLocks noGrp="1"/>
          </p:cNvSpPr>
          <p:nvPr>
            <p:ph idx="1"/>
          </p:nvPr>
        </p:nvSpPr>
        <p:spPr>
          <a:xfrm>
            <a:off x="838200" y="1825625"/>
            <a:ext cx="10515600" cy="3935095"/>
          </a:xfrm>
        </p:spPr>
        <p:txBody>
          <a:bodyPr/>
          <a:lstStyle/>
          <a:p>
            <a:r>
              <a:rPr lang="en-GB" dirty="0"/>
              <a:t>Name: Mariam Smith</a:t>
            </a:r>
          </a:p>
          <a:p>
            <a:r>
              <a:rPr lang="en-GB" dirty="0"/>
              <a:t>Age: 68</a:t>
            </a:r>
          </a:p>
          <a:p>
            <a:r>
              <a:rPr lang="en-GB" dirty="0"/>
              <a:t>Gender: Female </a:t>
            </a:r>
          </a:p>
          <a:p>
            <a:r>
              <a:rPr lang="en-GB" dirty="0"/>
              <a:t>Occupation: Retired School Cleaner </a:t>
            </a:r>
          </a:p>
          <a:p>
            <a:r>
              <a:rPr lang="en-GB" dirty="0"/>
              <a:t>Living Situation: Lives at home alone with pet dog.</a:t>
            </a:r>
          </a:p>
          <a:p>
            <a:r>
              <a:rPr lang="en-GB" dirty="0"/>
              <a:t>Lifestyle: Limited mobility despite having a dog (has a dog walker), BMI of 31, history of knee injury from work.</a:t>
            </a:r>
          </a:p>
        </p:txBody>
      </p:sp>
      <p:pic>
        <p:nvPicPr>
          <p:cNvPr id="5" name="Recorded Sound">
            <a:hlinkClick r:id="" action="ppaction://media"/>
            <a:extLst>
              <a:ext uri="{FF2B5EF4-FFF2-40B4-BE49-F238E27FC236}">
                <a16:creationId xmlns:a16="http://schemas.microsoft.com/office/drawing/2014/main" id="{C569A8E3-0794-7BA4-36C6-A70BB8D3A1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02800" y="1622425"/>
            <a:ext cx="406400" cy="406400"/>
          </a:xfrm>
          <a:prstGeom prst="rect">
            <a:avLst/>
          </a:prstGeom>
        </p:spPr>
      </p:pic>
    </p:spTree>
    <p:extLst>
      <p:ext uri="{BB962C8B-B14F-4D97-AF65-F5344CB8AC3E}">
        <p14:creationId xmlns:p14="http://schemas.microsoft.com/office/powerpoint/2010/main" val="246779814"/>
      </p:ext>
    </p:extLst>
  </p:cSld>
  <p:clrMapOvr>
    <a:masterClrMapping/>
  </p:clrMapOvr>
  <mc:AlternateContent xmlns:mc="http://schemas.openxmlformats.org/markup-compatibility/2006">
    <mc:Choice xmlns:p14="http://schemas.microsoft.com/office/powerpoint/2010/main" Requires="p14">
      <p:transition spd="slow" p14:dur="2000" advTm="35934"/>
    </mc:Choice>
    <mc:Fallback>
      <p:transition spd="slow" advTm="35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1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7374-E782-E839-F390-04836F950558}"/>
              </a:ext>
            </a:extLst>
          </p:cNvPr>
          <p:cNvSpPr>
            <a:spLocks noGrp="1"/>
          </p:cNvSpPr>
          <p:nvPr>
            <p:ph type="title"/>
          </p:nvPr>
        </p:nvSpPr>
        <p:spPr>
          <a:xfrm>
            <a:off x="845820" y="-88801"/>
            <a:ext cx="10515600" cy="1325563"/>
          </a:xfrm>
        </p:spPr>
        <p:txBody>
          <a:bodyPr/>
          <a:lstStyle/>
          <a:p>
            <a:pPr algn="ctr"/>
            <a:r>
              <a:rPr lang="en-GB" dirty="0"/>
              <a:t>Risk Factors - Osteoarthritis</a:t>
            </a:r>
          </a:p>
        </p:txBody>
      </p:sp>
      <p:sp>
        <p:nvSpPr>
          <p:cNvPr id="4" name="Rectangle 1">
            <a:extLst>
              <a:ext uri="{FF2B5EF4-FFF2-40B4-BE49-F238E27FC236}">
                <a16:creationId xmlns:a16="http://schemas.microsoft.com/office/drawing/2014/main" id="{85974068-8D4A-2313-55EB-2E11C9977895}"/>
              </a:ext>
            </a:extLst>
          </p:cNvPr>
          <p:cNvSpPr>
            <a:spLocks noGrp="1" noChangeArrowheads="1"/>
          </p:cNvSpPr>
          <p:nvPr>
            <p:ph idx="1"/>
          </p:nvPr>
        </p:nvSpPr>
        <p:spPr bwMode="auto">
          <a:xfrm>
            <a:off x="350520" y="1046471"/>
            <a:ext cx="10119360" cy="53860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Genetics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Your genes influence the size and strength of your bones.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Having a parent with a hip fracture increases your own fracture risk.</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Ageing</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Bone density naturally decreases from your late 30s onward.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Bone tissue becomes weaker with age, increasing fracture risk even if density is normal.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Balance often worsens with age, raising the chance of falls and broken bones.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Being a Woman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Women have a higher risk of osteoporosis and fractures.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Bone loss speeds up after menopause due to lower </a:t>
            </a:r>
            <a:r>
              <a:rPr kumimoji="0" lang="en-US" altLang="en-US" sz="1800" b="0" i="0" u="none" strike="noStrike" cap="none" normalizeH="0" baseline="0" dirty="0" err="1">
                <a:ln>
                  <a:noFill/>
                </a:ln>
                <a:solidFill>
                  <a:schemeClr val="tx1"/>
                </a:solidFill>
                <a:effectLst/>
                <a:latin typeface="Arial" panose="020B0604020202020204" pitchFamily="34" charset="0"/>
              </a:rPr>
              <a:t>oestrogen</a:t>
            </a:r>
            <a:r>
              <a:rPr kumimoji="0" lang="en-US" altLang="en-US" sz="1800" b="0" i="0" u="none" strike="noStrike" cap="none" normalizeH="0" baseline="0" dirty="0">
                <a:ln>
                  <a:noFill/>
                </a:ln>
                <a:solidFill>
                  <a:schemeClr val="tx1"/>
                </a:solidFill>
                <a:effectLst/>
                <a:latin typeface="Arial" panose="020B0604020202020204" pitchFamily="34" charset="0"/>
              </a:rPr>
              <a:t> levels.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Women tend to live longer, increasing exposure to age‑related bone loss.</a:t>
            </a: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Women generally have smaller bones, which increases fracture risk.</a:t>
            </a:r>
          </a:p>
          <a:p>
            <a:pPr marL="0" lvl="0" indent="0" eaLnBrk="0" fontAlgn="base" hangingPunct="0">
              <a:lnSpc>
                <a:spcPct val="100000"/>
              </a:lnSpc>
              <a:spcBef>
                <a:spcPct val="0"/>
              </a:spcBef>
              <a:spcAft>
                <a:spcPct val="0"/>
              </a:spcAft>
            </a:pPr>
            <a:r>
              <a:rPr lang="en-US" altLang="en-US" sz="1800" b="1" dirty="0">
                <a:latin typeface="Arial" panose="020B0604020202020204" pitchFamily="34" charset="0"/>
              </a:rPr>
              <a:t>History of Broken Bones</a:t>
            </a:r>
            <a:endParaRPr lang="en-US" altLang="en-US" sz="1800" dirty="0">
              <a:latin typeface="Arial" panose="020B0604020202020204" pitchFamily="34" charset="0"/>
            </a:endParaRP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Previous fractures make future fractures more likely.</a:t>
            </a: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One fracture increases the risk of another by two to three times.</a:t>
            </a:r>
          </a:p>
          <a:p>
            <a:pPr marL="0" lvl="0" indent="0" eaLnBrk="0" fontAlgn="base" hangingPunct="0">
              <a:lnSpc>
                <a:spcPct val="100000"/>
              </a:lnSpc>
              <a:spcBef>
                <a:spcPct val="0"/>
              </a:spcBef>
              <a:spcAft>
                <a:spcPct val="0"/>
              </a:spcAft>
            </a:pPr>
            <a:r>
              <a:rPr lang="en-US" altLang="en-US" sz="1800" b="1" dirty="0">
                <a:latin typeface="Arial" panose="020B0604020202020204" pitchFamily="34" charset="0"/>
              </a:rPr>
              <a:t>High BMI</a:t>
            </a:r>
            <a:endParaRPr lang="en-US" altLang="en-US" sz="1800" dirty="0">
              <a:latin typeface="Arial" panose="020B0604020202020204" pitchFamily="34" charset="0"/>
            </a:endParaRP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Extra body weight can put more stress on bones and joints.</a:t>
            </a: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Falls may cause more forceful impact, increasing fracture risk.</a:t>
            </a:r>
          </a:p>
          <a:p>
            <a:pPr marL="0" lv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Although higher BMI can increase bone density, it does not fully protect against fractures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7A32E56A-ABF4-8A7D-1EFE-6CD056DD2BFA}"/>
              </a:ext>
            </a:extLst>
          </p:cNvPr>
          <p:cNvSpPr>
            <a:spLocks noChangeArrowheads="1"/>
          </p:cNvSpPr>
          <p:nvPr/>
        </p:nvSpPr>
        <p:spPr bwMode="auto">
          <a:xfrm>
            <a:off x="7635112" y="5382666"/>
            <a:ext cx="455688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(Royal Osteoporosis Society, 2022)</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pic>
        <p:nvPicPr>
          <p:cNvPr id="10" name="Recorded Sound">
            <a:hlinkClick r:id="" action="ppaction://media"/>
            <a:extLst>
              <a:ext uri="{FF2B5EF4-FFF2-40B4-BE49-F238E27FC236}">
                <a16:creationId xmlns:a16="http://schemas.microsoft.com/office/drawing/2014/main" id="{B6E1EB74-FEC8-F2D7-AB40-8640604730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09250" y="1236762"/>
            <a:ext cx="406400" cy="406400"/>
          </a:xfrm>
          <a:prstGeom prst="rect">
            <a:avLst/>
          </a:prstGeom>
        </p:spPr>
      </p:pic>
    </p:spTree>
    <p:extLst>
      <p:ext uri="{BB962C8B-B14F-4D97-AF65-F5344CB8AC3E}">
        <p14:creationId xmlns:p14="http://schemas.microsoft.com/office/powerpoint/2010/main" val="1598168191"/>
      </p:ext>
    </p:extLst>
  </p:cSld>
  <p:clrMapOvr>
    <a:masterClrMapping/>
  </p:clrMapOvr>
  <mc:AlternateContent xmlns:mc="http://schemas.openxmlformats.org/markup-compatibility/2006">
    <mc:Choice xmlns:p14="http://schemas.microsoft.com/office/powerpoint/2010/main" Requires="p14">
      <p:transition spd="slow" p14:dur="2000" advTm="141980"/>
    </mc:Choice>
    <mc:Fallback>
      <p:transition spd="slow" advTm="141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95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333D-2E4B-1409-823D-431B6E6E130A}"/>
              </a:ext>
            </a:extLst>
          </p:cNvPr>
          <p:cNvSpPr>
            <a:spLocks noGrp="1"/>
          </p:cNvSpPr>
          <p:nvPr>
            <p:ph type="title"/>
          </p:nvPr>
        </p:nvSpPr>
        <p:spPr/>
        <p:txBody>
          <a:bodyPr/>
          <a:lstStyle/>
          <a:p>
            <a:pPr algn="ctr"/>
            <a:r>
              <a:rPr lang="en-GB" dirty="0"/>
              <a:t>Evidence Based Care Plan</a:t>
            </a:r>
          </a:p>
        </p:txBody>
      </p:sp>
      <p:sp>
        <p:nvSpPr>
          <p:cNvPr id="3" name="Content Placeholder 2">
            <a:extLst>
              <a:ext uri="{FF2B5EF4-FFF2-40B4-BE49-F238E27FC236}">
                <a16:creationId xmlns:a16="http://schemas.microsoft.com/office/drawing/2014/main" id="{2A3CDD5F-2138-ADD1-7427-2DC78D5055A9}"/>
              </a:ext>
            </a:extLst>
          </p:cNvPr>
          <p:cNvSpPr>
            <a:spLocks noGrp="1"/>
          </p:cNvSpPr>
          <p:nvPr>
            <p:ph idx="1"/>
          </p:nvPr>
        </p:nvSpPr>
        <p:spPr>
          <a:xfrm>
            <a:off x="320040" y="1451490"/>
            <a:ext cx="11033760" cy="4849495"/>
          </a:xfrm>
        </p:spPr>
        <p:txBody>
          <a:bodyPr>
            <a:normAutofit fontScale="92500" lnSpcReduction="10000"/>
          </a:bodyPr>
          <a:lstStyle/>
          <a:p>
            <a:r>
              <a:rPr lang="en-US" sz="2400" dirty="0"/>
              <a:t>I recommend Mariam begins a </a:t>
            </a:r>
            <a:r>
              <a:rPr lang="en-US" sz="2400" dirty="0" err="1"/>
              <a:t>programme</a:t>
            </a:r>
            <a:r>
              <a:rPr lang="en-US" sz="2400" dirty="0"/>
              <a:t> of </a:t>
            </a:r>
            <a:r>
              <a:rPr lang="en-US" sz="2400" b="1" dirty="0"/>
              <a:t>therapeutic exercise tailored to her needs</a:t>
            </a:r>
            <a:r>
              <a:rPr lang="en-US" sz="2400" dirty="0"/>
              <a:t>, as the guideline states to “offer therapeutic exercise tailored to their needs,” with the option of supervised sessions to build confidence and ensure correct technique.</a:t>
            </a:r>
          </a:p>
          <a:p>
            <a:r>
              <a:rPr lang="en-US" sz="2400" dirty="0"/>
              <a:t> I will explain that some increase in pain is expected at first but that “doing regular and consistent exercise… will be beneficial for their joints,” and I will encourage long‑term adherence. If she is living with overweight or obesity, I will advise that weight loss can improve pain and function, noting that “any amount of weight loss is likely to be beneficial.” </a:t>
            </a:r>
          </a:p>
          <a:p>
            <a:r>
              <a:rPr lang="en-US" sz="2400" dirty="0"/>
              <a:t>As she currently avoids walking her dog, I will support her in gradually increasing safe physical activity while considering a </a:t>
            </a:r>
            <a:r>
              <a:rPr lang="en-US" sz="2400" b="1" dirty="0"/>
              <a:t>walking aid</a:t>
            </a:r>
            <a:r>
              <a:rPr lang="en-US" sz="2400" dirty="0"/>
              <a:t> if mobility is limited, in line with the recommendation to “consider walking aids for people with lower limb osteoarthritis.” </a:t>
            </a:r>
          </a:p>
          <a:p>
            <a:r>
              <a:rPr lang="en-US" sz="2400" dirty="0"/>
              <a:t>For symptom relief, I will recommend </a:t>
            </a:r>
            <a:r>
              <a:rPr lang="en-US" sz="2400" b="1" dirty="0"/>
              <a:t>topical NSAIDs</a:t>
            </a:r>
            <a:r>
              <a:rPr lang="en-US" sz="2400" dirty="0"/>
              <a:t> as first‑line pharmacological treatment, used alongside exercise and at the lowest effective dose. I will not offer acupuncture, TENS, ultrasound, or other electrotherapies, as the guideline states “do not offer… electrotherapy treatments.” Follow‑up will be patient‑initiated unless her needs indicate planned review, and she will be advised to seek reassessment if symptoms worsen or agreed strategies are not effective.</a:t>
            </a:r>
            <a:endParaRPr lang="en-GB" sz="2400" dirty="0"/>
          </a:p>
        </p:txBody>
      </p:sp>
      <p:pic>
        <p:nvPicPr>
          <p:cNvPr id="4" name="Recorded Sound">
            <a:hlinkClick r:id="" action="ppaction://media"/>
            <a:extLst>
              <a:ext uri="{FF2B5EF4-FFF2-40B4-BE49-F238E27FC236}">
                <a16:creationId xmlns:a16="http://schemas.microsoft.com/office/drawing/2014/main" id="{18EFD2F9-0CA2-5ECB-FBE8-A8986AAB00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0600" y="365125"/>
            <a:ext cx="406400" cy="406400"/>
          </a:xfrm>
          <a:prstGeom prst="rect">
            <a:avLst/>
          </a:prstGeom>
        </p:spPr>
      </p:pic>
      <p:sp>
        <p:nvSpPr>
          <p:cNvPr id="6" name="TextBox 5">
            <a:extLst>
              <a:ext uri="{FF2B5EF4-FFF2-40B4-BE49-F238E27FC236}">
                <a16:creationId xmlns:a16="http://schemas.microsoft.com/office/drawing/2014/main" id="{3D0B2A6B-38AB-C0EA-7605-FEA9EA10D380}"/>
              </a:ext>
            </a:extLst>
          </p:cNvPr>
          <p:cNvSpPr txBox="1"/>
          <p:nvPr/>
        </p:nvSpPr>
        <p:spPr>
          <a:xfrm>
            <a:off x="10134600" y="5931653"/>
            <a:ext cx="6096000" cy="369332"/>
          </a:xfrm>
          <a:prstGeom prst="rect">
            <a:avLst/>
          </a:prstGeom>
          <a:noFill/>
        </p:spPr>
        <p:txBody>
          <a:bodyPr wrap="square">
            <a:spAutoFit/>
          </a:bodyPr>
          <a:lstStyle/>
          <a:p>
            <a:r>
              <a:rPr lang="en-US" dirty="0"/>
              <a:t>NICE. (2022). </a:t>
            </a:r>
            <a:endParaRPr lang="en-GB" dirty="0"/>
          </a:p>
        </p:txBody>
      </p:sp>
    </p:spTree>
    <p:extLst>
      <p:ext uri="{BB962C8B-B14F-4D97-AF65-F5344CB8AC3E}">
        <p14:creationId xmlns:p14="http://schemas.microsoft.com/office/powerpoint/2010/main" val="2352809526"/>
      </p:ext>
    </p:extLst>
  </p:cSld>
  <p:clrMapOvr>
    <a:masterClrMapping/>
  </p:clrMapOvr>
  <mc:AlternateContent xmlns:mc="http://schemas.openxmlformats.org/markup-compatibility/2006">
    <mc:Choice xmlns:p14="http://schemas.microsoft.com/office/powerpoint/2010/main" Requires="p14">
      <p:transition spd="slow" p14:dur="2000" advTm="167406"/>
    </mc:Choice>
    <mc:Fallback>
      <p:transition spd="slow" advTm="167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4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988A-248E-96E2-8A97-551F14BABBAC}"/>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76BF39E2-2022-E1FD-DF0E-E3AAA0DA9481}"/>
              </a:ext>
            </a:extLst>
          </p:cNvPr>
          <p:cNvSpPr>
            <a:spLocks noGrp="1"/>
          </p:cNvSpPr>
          <p:nvPr>
            <p:ph idx="1"/>
          </p:nvPr>
        </p:nvSpPr>
        <p:spPr/>
        <p:txBody>
          <a:bodyPr>
            <a:normAutofit/>
          </a:bodyPr>
          <a:lstStyle/>
          <a:p>
            <a:r>
              <a:rPr lang="en-GB" sz="4000" dirty="0"/>
              <a:t>Osteoarthritis disrupts normal musculoskeletal function.</a:t>
            </a:r>
          </a:p>
          <a:p>
            <a:r>
              <a:rPr lang="en-GB" sz="4000" dirty="0"/>
              <a:t>Early intervention such as physiotherapy, exercise and weight management can improve quality of life.</a:t>
            </a:r>
          </a:p>
          <a:p>
            <a:r>
              <a:rPr lang="en-GB" sz="4000" dirty="0"/>
              <a:t>Understanding normal anatomy and disease mechanisms helps planning effective care.</a:t>
            </a:r>
          </a:p>
        </p:txBody>
      </p:sp>
      <p:pic>
        <p:nvPicPr>
          <p:cNvPr id="6" name="Recorded Sound">
            <a:hlinkClick r:id="" action="ppaction://media"/>
            <a:extLst>
              <a:ext uri="{FF2B5EF4-FFF2-40B4-BE49-F238E27FC236}">
                <a16:creationId xmlns:a16="http://schemas.microsoft.com/office/drawing/2014/main" id="{4BB31180-215C-0194-37FC-E3C7F63808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77400" y="731837"/>
            <a:ext cx="406400" cy="406400"/>
          </a:xfrm>
          <a:prstGeom prst="rect">
            <a:avLst/>
          </a:prstGeom>
        </p:spPr>
      </p:pic>
      <p:sp>
        <p:nvSpPr>
          <p:cNvPr id="8" name="TextBox 7">
            <a:extLst>
              <a:ext uri="{FF2B5EF4-FFF2-40B4-BE49-F238E27FC236}">
                <a16:creationId xmlns:a16="http://schemas.microsoft.com/office/drawing/2014/main" id="{A7495425-E0C5-73BD-4D9E-AA120F022E05}"/>
              </a:ext>
            </a:extLst>
          </p:cNvPr>
          <p:cNvSpPr txBox="1"/>
          <p:nvPr/>
        </p:nvSpPr>
        <p:spPr>
          <a:xfrm>
            <a:off x="7696200" y="5942568"/>
            <a:ext cx="6096000" cy="369332"/>
          </a:xfrm>
          <a:prstGeom prst="rect">
            <a:avLst/>
          </a:prstGeom>
          <a:noFill/>
        </p:spPr>
        <p:txBody>
          <a:bodyPr wrap="square">
            <a:spAutoFit/>
          </a:bodyPr>
          <a:lstStyle/>
          <a:p>
            <a:r>
              <a:rPr lang="en-US" dirty="0"/>
              <a:t>American College of Rheumatology. (2023). </a:t>
            </a:r>
            <a:endParaRPr lang="en-GB" dirty="0"/>
          </a:p>
        </p:txBody>
      </p:sp>
    </p:spTree>
    <p:extLst>
      <p:ext uri="{BB962C8B-B14F-4D97-AF65-F5344CB8AC3E}">
        <p14:creationId xmlns:p14="http://schemas.microsoft.com/office/powerpoint/2010/main" val="1493119891"/>
      </p:ext>
    </p:extLst>
  </p:cSld>
  <p:clrMapOvr>
    <a:masterClrMapping/>
  </p:clrMapOvr>
  <mc:AlternateContent xmlns:mc="http://schemas.openxmlformats.org/markup-compatibility/2006">
    <mc:Choice xmlns:p14="http://schemas.microsoft.com/office/powerpoint/2010/main" Requires="p14">
      <p:transition spd="slow" p14:dur="2000" advTm="88922"/>
    </mc:Choice>
    <mc:Fallback>
      <p:transition spd="slow" advTm="8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1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1126-BE85-EE8B-BF02-A9D1C6320077}"/>
              </a:ext>
            </a:extLst>
          </p:cNvPr>
          <p:cNvSpPr>
            <a:spLocks noGrp="1"/>
          </p:cNvSpPr>
          <p:nvPr>
            <p:ph type="title"/>
          </p:nvPr>
        </p:nvSpPr>
        <p:spPr/>
        <p:txBody>
          <a:bodyPr/>
          <a:lstStyle/>
          <a:p>
            <a:pPr algn="ctr"/>
            <a:r>
              <a:rPr lang="en-GB" dirty="0"/>
              <a:t>References</a:t>
            </a:r>
          </a:p>
        </p:txBody>
      </p:sp>
      <p:sp>
        <p:nvSpPr>
          <p:cNvPr id="6" name="Rectangle 2">
            <a:extLst>
              <a:ext uri="{FF2B5EF4-FFF2-40B4-BE49-F238E27FC236}">
                <a16:creationId xmlns:a16="http://schemas.microsoft.com/office/drawing/2014/main" id="{680CA465-4C59-EDFE-D5E0-B88C5AC05E5D}"/>
              </a:ext>
            </a:extLst>
          </p:cNvPr>
          <p:cNvSpPr>
            <a:spLocks noChangeArrowheads="1"/>
          </p:cNvSpPr>
          <p:nvPr/>
        </p:nvSpPr>
        <p:spPr bwMode="auto">
          <a:xfrm>
            <a:off x="203200" y="1359179"/>
            <a:ext cx="11569700" cy="5663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(2023b). </a:t>
            </a:r>
            <a:r>
              <a:rPr kumimoji="0" lang="en-US" altLang="en-US" sz="15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Osteoarthritis</a:t>
            </a:r>
            <a:r>
              <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Available at: </a:t>
            </a:r>
            <a:r>
              <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https://www.nhs.uk/conditions/osteoarthritis/</a:t>
            </a:r>
            <a:r>
              <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r>
              <a:rPr lang="en-US" altLang="en-US" sz="1600" dirty="0">
                <a:latin typeface="Times New Roman" panose="02020603050405020304" pitchFamily="18" charset="0"/>
                <a:cs typeface="Times New Roman" panose="02020603050405020304" pitchFamily="18" charset="0"/>
              </a:rPr>
              <a:t>NHS (2023c). </a:t>
            </a:r>
            <a:r>
              <a:rPr lang="en-US" altLang="en-US" sz="1600" i="1" dirty="0">
                <a:latin typeface="Times New Roman" panose="02020603050405020304" pitchFamily="18" charset="0"/>
                <a:cs typeface="Times New Roman" panose="02020603050405020304" pitchFamily="18" charset="0"/>
              </a:rPr>
              <a:t>Treatment - osteoarthritis</a:t>
            </a:r>
            <a:r>
              <a:rPr lang="en-US" altLang="en-US" sz="1600" dirty="0">
                <a:latin typeface="Times New Roman" panose="02020603050405020304" pitchFamily="18" charset="0"/>
                <a:cs typeface="Times New Roman" panose="02020603050405020304" pitchFamily="18" charset="0"/>
              </a:rPr>
              <a:t>. [online] NHS. Available at: </a:t>
            </a:r>
            <a:r>
              <a:rPr lang="en-US" altLang="en-US" sz="1600" dirty="0">
                <a:latin typeface="Times New Roman" panose="02020603050405020304" pitchFamily="18" charset="0"/>
                <a:cs typeface="Times New Roman" panose="02020603050405020304" pitchFamily="18" charset="0"/>
                <a:hlinkClick r:id="rId5"/>
              </a:rPr>
              <a:t>https://www.nhs.uk/conditions/osteoarthritis/treatment</a:t>
            </a:r>
            <a:endParaRPr lang="en-US" altLang="en-US"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r>
              <a:rPr lang="en-US" altLang="en-US" sz="1600" dirty="0">
                <a:latin typeface="Times New Roman" panose="02020603050405020304" pitchFamily="18" charset="0"/>
                <a:cs typeface="Times New Roman" panose="02020603050405020304" pitchFamily="18" charset="0"/>
              </a:rPr>
              <a:t>NHS Inform (2024). </a:t>
            </a:r>
            <a:r>
              <a:rPr lang="en-US" altLang="en-US" sz="1600" i="1" dirty="0">
                <a:latin typeface="Times New Roman" panose="02020603050405020304" pitchFamily="18" charset="0"/>
                <a:cs typeface="Times New Roman" panose="02020603050405020304" pitchFamily="18" charset="0"/>
              </a:rPr>
              <a:t>Osteoarthritis</a:t>
            </a:r>
            <a:r>
              <a:rPr lang="en-US" altLang="en-US" sz="1600" dirty="0">
                <a:latin typeface="Times New Roman" panose="02020603050405020304" pitchFamily="18" charset="0"/>
                <a:cs typeface="Times New Roman" panose="02020603050405020304" pitchFamily="18" charset="0"/>
              </a:rPr>
              <a:t>. [online] NHS inform. Available at: https://www.nhsinform.scot/illnesses-and-conditions/muscle-bone-and-joints/conditions-that-can-affect-multiple-parts-of-the-body/osteoarthritis/.</a:t>
            </a:r>
            <a:endPar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r>
              <a:rPr lang="en-US" altLang="en-US" sz="1500" dirty="0">
                <a:latin typeface="Times New Roman" panose="02020603050405020304" pitchFamily="18" charset="0"/>
                <a:cs typeface="Times New Roman" panose="02020603050405020304" pitchFamily="18" charset="0"/>
              </a:rPr>
              <a:t>R., </a:t>
            </a:r>
            <a:r>
              <a:rPr lang="en-US" altLang="en-US" sz="1500" dirty="0" err="1">
                <a:latin typeface="Times New Roman" panose="02020603050405020304" pitchFamily="18" charset="0"/>
                <a:cs typeface="Times New Roman" panose="02020603050405020304" pitchFamily="18" charset="0"/>
              </a:rPr>
              <a:t>Ernstmeyer</a:t>
            </a:r>
            <a:r>
              <a:rPr lang="en-US" altLang="en-US" sz="1500" dirty="0">
                <a:latin typeface="Times New Roman" panose="02020603050405020304" pitchFamily="18" charset="0"/>
                <a:cs typeface="Times New Roman" panose="02020603050405020304" pitchFamily="18" charset="0"/>
              </a:rPr>
              <a:t>, K. and Christman, E. (2024). </a:t>
            </a:r>
            <a:r>
              <a:rPr lang="en-US" altLang="en-US" sz="1500" i="1" dirty="0">
                <a:latin typeface="Times New Roman" panose="02020603050405020304" pitchFamily="18" charset="0"/>
                <a:cs typeface="Times New Roman" panose="02020603050405020304" pitchFamily="18" charset="0"/>
              </a:rPr>
              <a:t>Chapter 10 Musculoskeletal System Alterations</a:t>
            </a:r>
            <a:r>
              <a:rPr lang="en-US" altLang="en-US" sz="1500" dirty="0">
                <a:latin typeface="Times New Roman" panose="02020603050405020304" pitchFamily="18" charset="0"/>
                <a:cs typeface="Times New Roman" panose="02020603050405020304" pitchFamily="18" charset="0"/>
              </a:rPr>
              <a:t>. [online] Nih.gov. Available at: </a:t>
            </a:r>
            <a:r>
              <a:rPr lang="en-US" altLang="en-US" sz="1500" dirty="0">
                <a:latin typeface="Times New Roman" panose="02020603050405020304" pitchFamily="18" charset="0"/>
                <a:cs typeface="Times New Roman" panose="02020603050405020304" pitchFamily="18" charset="0"/>
                <a:hlinkClick r:id="rId6"/>
              </a:rPr>
              <a:t>https://www.ncbi.nlm.nih.gov/books/NBK613072/</a:t>
            </a:r>
            <a:r>
              <a:rPr lang="en-US" altLang="en-US" sz="1500" dirty="0">
                <a:latin typeface="Times New Roman" panose="02020603050405020304" pitchFamily="18" charset="0"/>
                <a:cs typeface="Times New Roman" panose="02020603050405020304" pitchFamily="18" charset="0"/>
              </a:rPr>
              <a:t>.</a:t>
            </a:r>
          </a:p>
          <a:p>
            <a:pPr lvl="0" eaLnBrk="0" fontAlgn="base" hangingPunct="0">
              <a:spcBef>
                <a:spcPct val="0"/>
              </a:spcBef>
              <a:spcAft>
                <a:spcPct val="0"/>
              </a:spcAft>
            </a:pPr>
            <a:endParaRPr lang="en-US" altLang="en-US" sz="1500" dirty="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r>
              <a:rPr lang="en-US" altLang="en-US" sz="1500" dirty="0">
                <a:latin typeface="Times New Roman" panose="02020603050405020304" pitchFamily="18" charset="0"/>
                <a:cs typeface="Times New Roman" panose="02020603050405020304" pitchFamily="18" charset="0"/>
              </a:rPr>
              <a:t>Royal Osteoporosis Society (2022). </a:t>
            </a:r>
            <a:r>
              <a:rPr lang="en-US" altLang="en-US" sz="1500" i="1" dirty="0">
                <a:latin typeface="Times New Roman" panose="02020603050405020304" pitchFamily="18" charset="0"/>
                <a:cs typeface="Times New Roman" panose="02020603050405020304" pitchFamily="18" charset="0"/>
              </a:rPr>
              <a:t>Osteoporosis causes - Osteoporosis risk factors | ROS</a:t>
            </a:r>
            <a:r>
              <a:rPr lang="en-US" altLang="en-US" sz="1500" dirty="0">
                <a:latin typeface="Times New Roman" panose="02020603050405020304" pitchFamily="18" charset="0"/>
                <a:cs typeface="Times New Roman" panose="02020603050405020304" pitchFamily="18" charset="0"/>
              </a:rPr>
              <a:t>. [online] theros.org.uk. Available at: </a:t>
            </a:r>
            <a:r>
              <a:rPr lang="en-US" altLang="en-US" sz="1500" dirty="0">
                <a:latin typeface="Times New Roman" panose="02020603050405020304" pitchFamily="18" charset="0"/>
                <a:cs typeface="Times New Roman" panose="02020603050405020304" pitchFamily="18" charset="0"/>
                <a:hlinkClick r:id="rId7"/>
              </a:rPr>
              <a:t>https://theros.org.uk/information-and-support/osteoporosis/causes/</a:t>
            </a:r>
            <a:r>
              <a:rPr lang="en-US" altLang="en-US" sz="1500" dirty="0">
                <a:latin typeface="Times New Roman" panose="02020603050405020304" pitchFamily="18" charset="0"/>
                <a:cs typeface="Times New Roman" panose="02020603050405020304" pitchFamily="18" charset="0"/>
              </a:rPr>
              <a:t>.</a:t>
            </a:r>
          </a:p>
          <a:p>
            <a:pPr eaLnBrk="0" fontAlgn="base" hangingPunct="0">
              <a:spcBef>
                <a:spcPct val="0"/>
              </a:spcBef>
              <a:spcAft>
                <a:spcPct val="0"/>
              </a:spcAft>
            </a:pPr>
            <a:endParaRPr lang="en-US" altLang="en-US" sz="1500" dirty="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r>
              <a:rPr lang="en-US" sz="1500" dirty="0"/>
              <a:t>Zhang, W., et al. (2020). Osteoarthritis: Pathogenesis and treatment options. Nature Reviews Rheumatology, 16, 609–621.</a:t>
            </a:r>
          </a:p>
          <a:p>
            <a:pPr eaLnBrk="0" fontAlgn="base" hangingPunct="0">
              <a:spcBef>
                <a:spcPct val="0"/>
              </a:spcBef>
              <a:spcAft>
                <a:spcPct val="0"/>
              </a:spcAft>
            </a:pPr>
            <a:endParaRPr lang="en-US" altLang="en-US" sz="1500" dirty="0">
              <a:latin typeface="Arial" panose="020B0604020202020204" pitchFamily="34" charset="0"/>
            </a:endParaRPr>
          </a:p>
          <a:p>
            <a:pPr eaLnBrk="0" fontAlgn="base" hangingPunct="0">
              <a:spcBef>
                <a:spcPct val="0"/>
              </a:spcBef>
              <a:spcAft>
                <a:spcPct val="0"/>
              </a:spcAft>
            </a:pPr>
            <a:r>
              <a:rPr lang="en-US" sz="1500" dirty="0"/>
              <a:t>NICE. (2022). Osteoarthritis: Care and management. </a:t>
            </a:r>
            <a:r>
              <a:rPr lang="en-US" sz="1500" dirty="0">
                <a:hlinkClick r:id="rId8"/>
              </a:rPr>
              <a:t>https://www.nice.org.uk/guidance/ng226</a:t>
            </a:r>
            <a:endParaRPr lang="en-US" sz="1500" dirty="0"/>
          </a:p>
          <a:p>
            <a:pPr eaLnBrk="0" fontAlgn="base" hangingPunct="0">
              <a:spcBef>
                <a:spcPct val="0"/>
              </a:spcBef>
              <a:spcAft>
                <a:spcPct val="0"/>
              </a:spcAft>
            </a:pPr>
            <a:endParaRPr lang="en-US" sz="1500" dirty="0"/>
          </a:p>
          <a:p>
            <a:pPr eaLnBrk="0" fontAlgn="base" hangingPunct="0">
              <a:spcBef>
                <a:spcPct val="0"/>
              </a:spcBef>
              <a:spcAft>
                <a:spcPct val="0"/>
              </a:spcAft>
            </a:pPr>
            <a:r>
              <a:rPr lang="en-US" sz="1500" dirty="0"/>
              <a:t>American College of Rheumatology. (2023). Osteoarthritis Overview. </a:t>
            </a:r>
            <a:r>
              <a:rPr lang="en-US" sz="1500" dirty="0">
                <a:hlinkClick r:id="rId9"/>
              </a:rPr>
              <a:t>https://www.rheumatology.org</a:t>
            </a:r>
            <a:endParaRPr lang="en-US" sz="1500" dirty="0"/>
          </a:p>
          <a:p>
            <a:pPr eaLnBrk="0" fontAlgn="base" hangingPunct="0">
              <a:spcBef>
                <a:spcPct val="0"/>
              </a:spcBef>
              <a:spcAft>
                <a:spcPct val="0"/>
              </a:spcAft>
            </a:pPr>
            <a:endParaRPr lang="en-US" sz="1500" dirty="0"/>
          </a:p>
          <a:p>
            <a:pPr eaLnBrk="0" fontAlgn="base" hangingPunct="0">
              <a:spcBef>
                <a:spcPct val="0"/>
              </a:spcBef>
              <a:spcAft>
                <a:spcPct val="0"/>
              </a:spcAft>
            </a:pPr>
            <a:endParaRPr lang="en-US" sz="1500" dirty="0"/>
          </a:p>
          <a:p>
            <a:pPr eaLnBrk="0" fontAlgn="base" hangingPunct="0">
              <a:spcBef>
                <a:spcPct val="0"/>
              </a:spcBef>
              <a:spcAft>
                <a:spcPct val="0"/>
              </a:spcAft>
            </a:pPr>
            <a:endParaRPr lang="en-US" dirty="0"/>
          </a:p>
          <a:p>
            <a:pPr eaLnBrk="0" fontAlgn="base" hangingPunct="0">
              <a:spcBef>
                <a:spcPct val="0"/>
              </a:spcBef>
              <a:spcAft>
                <a:spcPct val="0"/>
              </a:spcAft>
            </a:pPr>
            <a:endParaRPr lang="en-US" altLang="en-US" sz="2800" dirty="0">
              <a:latin typeface="Arial" panose="020B0604020202020204" pitchFamily="34" charset="0"/>
            </a:endParaRPr>
          </a:p>
          <a:p>
            <a:pPr lvl="0"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 name="Recorded Sound">
            <a:hlinkClick r:id="" action="ppaction://media"/>
            <a:extLst>
              <a:ext uri="{FF2B5EF4-FFF2-40B4-BE49-F238E27FC236}">
                <a16:creationId xmlns:a16="http://schemas.microsoft.com/office/drawing/2014/main" id="{811D6822-1F9B-F7F5-B778-434504BA25E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50600" y="608806"/>
            <a:ext cx="406400" cy="406400"/>
          </a:xfrm>
          <a:prstGeom prst="rect">
            <a:avLst/>
          </a:prstGeom>
        </p:spPr>
      </p:pic>
    </p:spTree>
    <p:extLst>
      <p:ext uri="{BB962C8B-B14F-4D97-AF65-F5344CB8AC3E}">
        <p14:creationId xmlns:p14="http://schemas.microsoft.com/office/powerpoint/2010/main" val="4254731190"/>
      </p:ext>
    </p:extLst>
  </p:cSld>
  <p:clrMapOvr>
    <a:masterClrMapping/>
  </p:clrMapOvr>
  <mc:AlternateContent xmlns:mc="http://schemas.openxmlformats.org/markup-compatibility/2006">
    <mc:Choice xmlns:p14="http://schemas.microsoft.com/office/powerpoint/2010/main" Requires="p14">
      <p:transition spd="slow" p14:dur="2000" advTm="15524"/>
    </mc:Choice>
    <mc:Fallback>
      <p:transition spd="slow" advTm="15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2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9992</TotalTime>
  <Words>1006</Words>
  <Application>Microsoft Office PowerPoint</Application>
  <PresentationFormat>Widescreen</PresentationFormat>
  <Paragraphs>86</Paragraphs>
  <Slides>8</Slides>
  <Notes>7</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BSc Health and Social Care Introduction to Physiology BMHP5023 </vt:lpstr>
      <vt:lpstr>Anatomy and Physiology – Musculoskeletal System</vt:lpstr>
      <vt:lpstr>Musculoskeletal Disorder – Osteoarthritis </vt:lpstr>
      <vt:lpstr>Patient Profile – Care Plan</vt:lpstr>
      <vt:lpstr>Risk Factors - Osteoarthritis</vt:lpstr>
      <vt:lpstr>Evidence Based Care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Samina Akhtar (2427571)</dc:creator>
  <cp:lastModifiedBy>Samina Akhtar (2427571)</cp:lastModifiedBy>
  <cp:revision>5</cp:revision>
  <dcterms:created xsi:type="dcterms:W3CDTF">2026-03-08T16:18:34Z</dcterms:created>
  <dcterms:modified xsi:type="dcterms:W3CDTF">2026-03-22T14:17:32Z</dcterms:modified>
</cp:coreProperties>
</file>