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70" r:id="rId11"/>
    <p:sldId id="271" r:id="rId12"/>
    <p:sldId id="272" r:id="rId13"/>
    <p:sldId id="273" r:id="rId14"/>
    <p:sldId id="274" r:id="rId15"/>
    <p:sldId id="275" r:id="rId16"/>
    <p:sldId id="276" r:id="rId17"/>
    <p:sldId id="277" r:id="rId18"/>
    <p:sldId id="278" r:id="rId19"/>
    <p:sldId id="279" r:id="rId20"/>
    <p:sldId id="265" r:id="rId21"/>
    <p:sldId id="266" r:id="rId22"/>
    <p:sldId id="267" r:id="rId23"/>
    <p:sldId id="268"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174" y="-47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en-US" smtClean="0"/>
              <a:t>Click to edit Master title style</a:t>
            </a:r>
            <a:endParaRPr lang="en-US" dirty="0"/>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57CADC0-70BB-4597-B846-E34A32134013}" type="datetimeFigureOut">
              <a:rPr lang="en-GB" smtClean="0"/>
              <a:t>21/04/2013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C20309-5345-4E4A-8FBF-1344AB17BF38}"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4" name="Date Placeholder 3"/>
          <p:cNvSpPr>
            <a:spLocks noGrp="1"/>
          </p:cNvSpPr>
          <p:nvPr>
            <p:ph type="dt" sz="half" idx="10"/>
          </p:nvPr>
        </p:nvSpPr>
        <p:spPr/>
        <p:txBody>
          <a:bodyPr/>
          <a:lstStyle/>
          <a:p>
            <a:fld id="{957CADC0-70BB-4597-B846-E34A32134013}" type="datetimeFigureOut">
              <a:rPr lang="en-GB" smtClean="0"/>
              <a:t>21/04/2013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C20309-5345-4E4A-8FBF-1344AB17BF38}"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en-US" smtClean="0"/>
              <a:t>Click to edit Master title style</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57CADC0-70BB-4597-B846-E34A32134013}" type="datetimeFigureOut">
              <a:rPr lang="en-GB" smtClean="0"/>
              <a:t>21/04/2013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C20309-5345-4E4A-8FBF-1344AB17BF38}"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57CADC0-70BB-4597-B846-E34A32134013}" type="datetimeFigureOut">
              <a:rPr lang="en-GB" smtClean="0"/>
              <a:t>21/04/2013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C20309-5345-4E4A-8FBF-1344AB17BF38}"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009442" y="1812927"/>
            <a:ext cx="3471277"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63280" y="1812927"/>
            <a:ext cx="3471275"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57CADC0-70BB-4597-B846-E34A32134013}" type="datetimeFigureOut">
              <a:rPr lang="en-GB" smtClean="0"/>
              <a:t>21/04/2013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C20309-5345-4E4A-8FBF-1344AB17BF38}"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57CADC0-70BB-4597-B846-E34A32134013}" type="datetimeFigureOut">
              <a:rPr lang="en-GB" smtClean="0"/>
              <a:t>21/04/2013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C20309-5345-4E4A-8FBF-1344AB17BF38}"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7CADC0-70BB-4597-B846-E34A32134013}" type="datetimeFigureOut">
              <a:rPr lang="en-GB" smtClean="0"/>
              <a:t>21/04/2013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C20309-5345-4E4A-8FBF-1344AB17BF38}"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7CADC0-70BB-4597-B846-E34A32134013}" type="datetimeFigureOut">
              <a:rPr lang="en-GB" smtClean="0"/>
              <a:t>21/04/2013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C20309-5345-4E4A-8FBF-1344AB17BF38}"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3" y="1387058"/>
            <a:ext cx="3297953" cy="1113254"/>
          </a:xfrm>
        </p:spPr>
        <p:txBody>
          <a:bodyPr anchor="b">
            <a:normAutofit/>
          </a:bodyPr>
          <a:lstStyle>
            <a:lvl1pPr algn="l">
              <a:defRPr sz="2400" b="0"/>
            </a:lvl1pPr>
          </a:lstStyle>
          <a:p>
            <a:r>
              <a:rPr lang="en-US" smtClean="0"/>
              <a:t>Click to edit Master title style</a:t>
            </a:r>
            <a:endParaRPr lang="en-US"/>
          </a:p>
        </p:txBody>
      </p:sp>
      <p:sp>
        <p:nvSpPr>
          <p:cNvPr id="4" name="Text Placeholder 3"/>
          <p:cNvSpPr>
            <a:spLocks noGrp="1"/>
          </p:cNvSpPr>
          <p:nvPr>
            <p:ph type="body" sz="half" idx="2"/>
          </p:nvPr>
        </p:nvSpPr>
        <p:spPr>
          <a:xfrm>
            <a:off x="1009443" y="2500312"/>
            <a:ext cx="3297954"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7CADC0-70BB-4597-B846-E34A32134013}" type="datetimeFigureOut">
              <a:rPr lang="en-GB" smtClean="0"/>
              <a:t>21/04/2013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C20309-5345-4E4A-8FBF-1344AB17BF38}" type="slidenum">
              <a:rPr lang="en-GB" smtClean="0"/>
              <a:t>‹#›</a:t>
            </a:fld>
            <a:endParaRPr lang="en-GB"/>
          </a:p>
        </p:txBody>
      </p:sp>
      <p:grpSp>
        <p:nvGrpSpPr>
          <p:cNvPr id="16" name="Group 15"/>
          <p:cNvGrpSpPr/>
          <p:nvPr/>
        </p:nvGrpSpPr>
        <p:grpSpPr>
          <a:xfrm>
            <a:off x="4516154" y="994387"/>
            <a:ext cx="1847138" cy="1530439"/>
            <a:chOff x="4718762" y="993075"/>
            <a:chExt cx="1847138" cy="1530439"/>
          </a:xfrm>
        </p:grpSpPr>
        <p:sp>
          <p:nvSpPr>
            <p:cNvPr id="32" name="Oval 31"/>
            <p:cNvSpPr/>
            <p:nvPr/>
          </p:nvSpPr>
          <p:spPr>
            <a:xfrm>
              <a:off x="5479247" y="1436861"/>
              <a:ext cx="1086653" cy="1086653"/>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tx2">
                <a:lumMod val="75000"/>
              </a:schemeClr>
            </a:solidFill>
            <a:ln>
              <a:solidFill>
                <a:schemeClr val="tx2">
                  <a:lumMod val="75000"/>
                </a:schemeClr>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Picture Placeholder 17"/>
          <p:cNvSpPr>
            <a:spLocks noGrp="1"/>
          </p:cNvSpPr>
          <p:nvPr>
            <p:ph type="pic" sz="quarter" idx="14"/>
          </p:nvPr>
        </p:nvSpPr>
        <p:spPr>
          <a:xfrm>
            <a:off x="4674192" y="1601512"/>
            <a:ext cx="3429000" cy="3429000"/>
          </a:xfrm>
          <a:prstGeom prst="ellipse">
            <a:avLst/>
          </a:prstGeom>
          <a:ln w="76200">
            <a:solidFill>
              <a:schemeClr val="tx2">
                <a:lumMod val="75000"/>
              </a:schemeClr>
            </a:solidFill>
          </a:ln>
        </p:spPr>
        <p:txBody>
          <a:bodyPr/>
          <a:lstStyle/>
          <a:p>
            <a:r>
              <a:rPr lang="en-US" smtClean="0"/>
              <a:t>Click icon to add picture</a:t>
            </a:r>
            <a:endParaRPr lang="en-US"/>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7CADC0-70BB-4597-B846-E34A32134013}" type="datetimeFigureOut">
              <a:rPr lang="en-GB" smtClean="0"/>
              <a:t>21/04/2013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C20309-5345-4E4A-8FBF-1344AB17BF38}"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7CADC0-70BB-4597-B846-E34A32134013}" type="datetimeFigureOut">
              <a:rPr lang="en-GB" smtClean="0"/>
              <a:t>21/04/2013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C20309-5345-4E4A-8FBF-1344AB17BF38}" type="slidenum">
              <a:rPr lang="en-GB" smtClean="0"/>
              <a:t>‹#›</a:t>
            </a:fld>
            <a:endParaRPr lang="en-GB"/>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56" name="Oval 55"/>
          <p:cNvSpPr>
            <a:spLocks noChangeAspect="1"/>
          </p:cNvSpPr>
          <p:nvPr/>
        </p:nvSpPr>
        <p:spPr>
          <a:xfrm>
            <a:off x="-69625" y="4042576"/>
            <a:ext cx="1743945" cy="1909234"/>
          </a:xfrm>
          <a:custGeom>
            <a:avLst/>
            <a:gdLst/>
            <a:ahLst/>
            <a:cxnLst/>
            <a:rect l="l" t="t" r="r" b="b"/>
            <a:pathLst>
              <a:path w="1743945" h="1909234">
                <a:moveTo>
                  <a:pt x="789328" y="0"/>
                </a:moveTo>
                <a:cubicBezTo>
                  <a:pt x="1316548" y="0"/>
                  <a:pt x="1743945" y="427397"/>
                  <a:pt x="1743945" y="954617"/>
                </a:cubicBezTo>
                <a:cubicBezTo>
                  <a:pt x="1743945" y="1481837"/>
                  <a:pt x="1316548" y="1909234"/>
                  <a:pt x="789328" y="1909234"/>
                </a:cubicBezTo>
                <a:cubicBezTo>
                  <a:pt x="461080" y="1909234"/>
                  <a:pt x="171527" y="1743562"/>
                  <a:pt x="0" y="1491086"/>
                </a:cubicBezTo>
                <a:lnTo>
                  <a:pt x="0" y="418149"/>
                </a:lnTo>
                <a:cubicBezTo>
                  <a:pt x="171527" y="165673"/>
                  <a:pt x="461080" y="0"/>
                  <a:pt x="789328"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3" name="Oval 52"/>
          <p:cNvSpPr>
            <a:spLocks noChangeAspect="1"/>
          </p:cNvSpPr>
          <p:nvPr/>
        </p:nvSpPr>
        <p:spPr>
          <a:xfrm>
            <a:off x="520638" y="1095310"/>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2" name="Oval 51"/>
          <p:cNvSpPr>
            <a:spLocks noChangeAspect="1"/>
          </p:cNvSpPr>
          <p:nvPr/>
        </p:nvSpPr>
        <p:spPr>
          <a:xfrm>
            <a:off x="1878729" y="282933"/>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4" name="Oval 53"/>
          <p:cNvSpPr>
            <a:spLocks noChangeAspect="1"/>
          </p:cNvSpPr>
          <p:nvPr/>
        </p:nvSpPr>
        <p:spPr>
          <a:xfrm>
            <a:off x="520637" y="5729135"/>
            <a:ext cx="1909234" cy="1193756"/>
          </a:xfrm>
          <a:custGeom>
            <a:avLst/>
            <a:gdLst/>
            <a:ahLst/>
            <a:cxnLst/>
            <a:rect l="l" t="t" r="r" b="b"/>
            <a:pathLst>
              <a:path w="1909234" h="1193756">
                <a:moveTo>
                  <a:pt x="954617" y="0"/>
                </a:moveTo>
                <a:cubicBezTo>
                  <a:pt x="1481837" y="0"/>
                  <a:pt x="1909234" y="427397"/>
                  <a:pt x="1909234" y="954617"/>
                </a:cubicBezTo>
                <a:cubicBezTo>
                  <a:pt x="1909234" y="1037305"/>
                  <a:pt x="1898721" y="1117537"/>
                  <a:pt x="1877819" y="1193756"/>
                </a:cubicBezTo>
                <a:lnTo>
                  <a:pt x="31415" y="1193756"/>
                </a:lnTo>
                <a:cubicBezTo>
                  <a:pt x="10513" y="1117537"/>
                  <a:pt x="0" y="1037305"/>
                  <a:pt x="0" y="954617"/>
                </a:cubicBezTo>
                <a:cubicBezTo>
                  <a:pt x="0" y="427397"/>
                  <a:pt x="427397" y="0"/>
                  <a:pt x="954617"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0" name="Oval 129"/>
          <p:cNvSpPr>
            <a:spLocks noChangeAspect="1"/>
          </p:cNvSpPr>
          <p:nvPr/>
        </p:nvSpPr>
        <p:spPr>
          <a:xfrm>
            <a:off x="-46711" y="-61709"/>
            <a:ext cx="1449107" cy="1677064"/>
          </a:xfrm>
          <a:custGeom>
            <a:avLst/>
            <a:gdLst/>
            <a:ahLst/>
            <a:cxnLst/>
            <a:rect l="l" t="t" r="r" b="b"/>
            <a:pathLst>
              <a:path w="1449107" h="1677064">
                <a:moveTo>
                  <a:pt x="0" y="0"/>
                </a:moveTo>
                <a:lnTo>
                  <a:pt x="1112019" y="0"/>
                </a:lnTo>
                <a:cubicBezTo>
                  <a:pt x="1319407" y="171874"/>
                  <a:pt x="1449107" y="432014"/>
                  <a:pt x="1449107" y="722447"/>
                </a:cubicBezTo>
                <a:cubicBezTo>
                  <a:pt x="1449107" y="1249667"/>
                  <a:pt x="1021710" y="1677064"/>
                  <a:pt x="494490" y="1677064"/>
                </a:cubicBezTo>
                <a:cubicBezTo>
                  <a:pt x="313232" y="1677064"/>
                  <a:pt x="143772" y="1626546"/>
                  <a:pt x="0" y="1537872"/>
                </a:cubicBezTo>
                <a:close/>
              </a:path>
            </a:pathLst>
          </a:custGeom>
          <a:solidFill>
            <a:schemeClr val="tx2">
              <a:lumMod val="75000"/>
              <a:alpha val="14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1" name="Oval 130"/>
          <p:cNvSpPr>
            <a:spLocks noChangeAspect="1"/>
          </p:cNvSpPr>
          <p:nvPr/>
        </p:nvSpPr>
        <p:spPr>
          <a:xfrm>
            <a:off x="924113" y="-161623"/>
            <a:ext cx="1909233" cy="1909233"/>
          </a:xfrm>
          <a:prstGeom prst="ellipse">
            <a:avLst/>
          </a:prstGeom>
          <a:solidFill>
            <a:schemeClr val="tx2">
              <a:lumMod val="75000"/>
              <a:alpha val="2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2" name="Oval 131"/>
          <p:cNvSpPr>
            <a:spLocks noChangeAspect="1"/>
          </p:cNvSpPr>
          <p:nvPr/>
        </p:nvSpPr>
        <p:spPr>
          <a:xfrm>
            <a:off x="0" y="660738"/>
            <a:ext cx="1909233" cy="1909233"/>
          </a:xfrm>
          <a:prstGeom prst="ellipse">
            <a:avLst/>
          </a:pr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3" name="Oval 132"/>
          <p:cNvSpPr>
            <a:spLocks noChangeAspect="1"/>
          </p:cNvSpPr>
          <p:nvPr/>
        </p:nvSpPr>
        <p:spPr>
          <a:xfrm>
            <a:off x="7497531" y="-61709"/>
            <a:ext cx="1694467" cy="1677064"/>
          </a:xfrm>
          <a:custGeom>
            <a:avLst/>
            <a:gdLst/>
            <a:ahLst/>
            <a:cxnLst/>
            <a:rect l="l" t="t" r="r" b="b"/>
            <a:pathLst>
              <a:path w="1694467" h="1677064">
                <a:moveTo>
                  <a:pt x="337088" y="0"/>
                </a:moveTo>
                <a:lnTo>
                  <a:pt x="1573463" y="0"/>
                </a:lnTo>
                <a:cubicBezTo>
                  <a:pt x="1618202" y="37449"/>
                  <a:pt x="1658454" y="79950"/>
                  <a:pt x="1694467" y="126010"/>
                </a:cubicBezTo>
                <a:lnTo>
                  <a:pt x="1694467" y="1318884"/>
                </a:lnTo>
                <a:cubicBezTo>
                  <a:pt x="1522840" y="1538397"/>
                  <a:pt x="1254922" y="1677064"/>
                  <a:pt x="954617" y="1677064"/>
                </a:cubicBezTo>
                <a:cubicBezTo>
                  <a:pt x="427397" y="1677064"/>
                  <a:pt x="0" y="1249667"/>
                  <a:pt x="0" y="722447"/>
                </a:cubicBezTo>
                <a:cubicBezTo>
                  <a:pt x="0" y="432014"/>
                  <a:pt x="129700" y="171874"/>
                  <a:pt x="337088" y="0"/>
                </a:cubicBezTo>
                <a:close/>
              </a:path>
            </a:pathLst>
          </a:custGeom>
          <a:solidFill>
            <a:schemeClr val="accent3">
              <a:lumMod val="60000"/>
              <a:lumOff val="40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4" name="Oval 133"/>
          <p:cNvSpPr>
            <a:spLocks noChangeAspect="1"/>
          </p:cNvSpPr>
          <p:nvPr/>
        </p:nvSpPr>
        <p:spPr>
          <a:xfrm>
            <a:off x="6117502" y="-61708"/>
            <a:ext cx="1909234" cy="1705448"/>
          </a:xfrm>
          <a:custGeom>
            <a:avLst/>
            <a:gdLst/>
            <a:ahLst/>
            <a:cxnLst/>
            <a:rect l="l" t="t" r="r" b="b"/>
            <a:pathLst>
              <a:path w="1909234" h="1705448">
                <a:moveTo>
                  <a:pt x="371490" y="0"/>
                </a:moveTo>
                <a:lnTo>
                  <a:pt x="1537745" y="0"/>
                </a:lnTo>
                <a:cubicBezTo>
                  <a:pt x="1764760" y="171517"/>
                  <a:pt x="1909234" y="444302"/>
                  <a:pt x="1909234" y="750831"/>
                </a:cubicBezTo>
                <a:cubicBezTo>
                  <a:pt x="1909234" y="1278051"/>
                  <a:pt x="1481837" y="1705448"/>
                  <a:pt x="954617" y="1705448"/>
                </a:cubicBezTo>
                <a:cubicBezTo>
                  <a:pt x="427397" y="1705448"/>
                  <a:pt x="0" y="1278051"/>
                  <a:pt x="0" y="750831"/>
                </a:cubicBezTo>
                <a:cubicBezTo>
                  <a:pt x="0" y="444302"/>
                  <a:pt x="144474" y="171517"/>
                  <a:pt x="371490" y="0"/>
                </a:cubicBezTo>
                <a:close/>
              </a:path>
            </a:pathLst>
          </a:cu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5" name="Oval 134"/>
          <p:cNvSpPr>
            <a:spLocks noChangeAspect="1"/>
          </p:cNvSpPr>
          <p:nvPr/>
        </p:nvSpPr>
        <p:spPr>
          <a:xfrm>
            <a:off x="7494454" y="1095309"/>
            <a:ext cx="1697544" cy="1909234"/>
          </a:xfrm>
          <a:custGeom>
            <a:avLst/>
            <a:gdLst/>
            <a:ahLst/>
            <a:cxnLst/>
            <a:rect l="l" t="t" r="r" b="b"/>
            <a:pathLst>
              <a:path w="1697544" h="1909234">
                <a:moveTo>
                  <a:pt x="954617" y="0"/>
                </a:moveTo>
                <a:cubicBezTo>
                  <a:pt x="1256666" y="0"/>
                  <a:pt x="1525952" y="140283"/>
                  <a:pt x="1697544" y="361910"/>
                </a:cubicBezTo>
                <a:lnTo>
                  <a:pt x="1697544" y="1547324"/>
                </a:lnTo>
                <a:cubicBezTo>
                  <a:pt x="1525952" y="1768951"/>
                  <a:pt x="1256666" y="1909234"/>
                  <a:pt x="954617" y="1909234"/>
                </a:cubicBezTo>
                <a:cubicBezTo>
                  <a:pt x="427397" y="1909234"/>
                  <a:pt x="0" y="1481837"/>
                  <a:pt x="0" y="954617"/>
                </a:cubicBezTo>
                <a:cubicBezTo>
                  <a:pt x="0" y="427397"/>
                  <a:pt x="427397" y="0"/>
                  <a:pt x="954617" y="0"/>
                </a:cubicBezTo>
                <a:close/>
              </a:path>
            </a:pathLst>
          </a:cu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6" name="Oval 135"/>
          <p:cNvSpPr>
            <a:spLocks noChangeAspect="1"/>
          </p:cNvSpPr>
          <p:nvPr/>
        </p:nvSpPr>
        <p:spPr>
          <a:xfrm>
            <a:off x="8056674" y="5140346"/>
            <a:ext cx="1137194" cy="1759729"/>
          </a:xfrm>
          <a:custGeom>
            <a:avLst/>
            <a:gdLst/>
            <a:ahLst/>
            <a:cxnLst/>
            <a:rect l="l" t="t" r="r" b="b"/>
            <a:pathLst>
              <a:path w="1137194" h="1759729">
                <a:moveTo>
                  <a:pt x="954617" y="0"/>
                </a:moveTo>
                <a:cubicBezTo>
                  <a:pt x="1017088" y="0"/>
                  <a:pt x="1078157" y="6001"/>
                  <a:pt x="1137194" y="17897"/>
                </a:cubicBezTo>
                <a:lnTo>
                  <a:pt x="1137194" y="1759729"/>
                </a:lnTo>
                <a:lnTo>
                  <a:pt x="443151" y="1759729"/>
                </a:lnTo>
                <a:cubicBezTo>
                  <a:pt x="176544" y="1591075"/>
                  <a:pt x="0" y="1293463"/>
                  <a:pt x="0" y="954617"/>
                </a:cubicBezTo>
                <a:cubicBezTo>
                  <a:pt x="0" y="427397"/>
                  <a:pt x="427397" y="0"/>
                  <a:pt x="954617"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7" name="Oval 136"/>
          <p:cNvSpPr>
            <a:spLocks noChangeAspect="1"/>
          </p:cNvSpPr>
          <p:nvPr/>
        </p:nvSpPr>
        <p:spPr>
          <a:xfrm>
            <a:off x="6661711" y="4362912"/>
            <a:ext cx="1909233" cy="1909233"/>
          </a:xfrm>
          <a:prstGeom prst="ellipse">
            <a:avLst/>
          </a:prstGeom>
          <a:solidFill>
            <a:schemeClr val="tx2">
              <a:lumMod val="75000"/>
              <a:alpha val="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8" name="Oval 137"/>
          <p:cNvSpPr>
            <a:spLocks noChangeAspect="1"/>
          </p:cNvSpPr>
          <p:nvPr/>
        </p:nvSpPr>
        <p:spPr>
          <a:xfrm>
            <a:off x="-69625" y="4948766"/>
            <a:ext cx="1353860" cy="1909234"/>
          </a:xfrm>
          <a:custGeom>
            <a:avLst/>
            <a:gdLst/>
            <a:ahLst/>
            <a:cxnLst/>
            <a:rect l="l" t="t" r="r" b="b"/>
            <a:pathLst>
              <a:path w="1353860" h="1909234">
                <a:moveTo>
                  <a:pt x="399243" y="0"/>
                </a:moveTo>
                <a:cubicBezTo>
                  <a:pt x="926463" y="0"/>
                  <a:pt x="1353860" y="427397"/>
                  <a:pt x="1353860" y="954617"/>
                </a:cubicBezTo>
                <a:cubicBezTo>
                  <a:pt x="1353860" y="1481837"/>
                  <a:pt x="926463" y="1909234"/>
                  <a:pt x="399243" y="1909234"/>
                </a:cubicBezTo>
                <a:cubicBezTo>
                  <a:pt x="256544" y="1909234"/>
                  <a:pt x="121158" y="1877924"/>
                  <a:pt x="0" y="1820890"/>
                </a:cubicBezTo>
                <a:lnTo>
                  <a:pt x="0" y="88345"/>
                </a:lnTo>
                <a:cubicBezTo>
                  <a:pt x="121158" y="31311"/>
                  <a:pt x="256544" y="0"/>
                  <a:pt x="399243" y="0"/>
                </a:cubicBezTo>
                <a:close/>
              </a:path>
            </a:pathLst>
          </a:custGeom>
          <a:solidFill>
            <a:schemeClr val="tx2">
              <a:lumMod val="75000"/>
              <a:alpha val="16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39" name="Oval 138"/>
          <p:cNvSpPr>
            <a:spLocks noChangeAspect="1"/>
          </p:cNvSpPr>
          <p:nvPr/>
        </p:nvSpPr>
        <p:spPr>
          <a:xfrm>
            <a:off x="708471" y="4790336"/>
            <a:ext cx="1909233" cy="1909233"/>
          </a:xfrm>
          <a:prstGeom prst="ellipse">
            <a:avLst/>
          </a:pr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40" name="Oval 139"/>
          <p:cNvSpPr>
            <a:spLocks noChangeAspect="1"/>
          </p:cNvSpPr>
          <p:nvPr/>
        </p:nvSpPr>
        <p:spPr>
          <a:xfrm>
            <a:off x="6117503" y="783988"/>
            <a:ext cx="1909233" cy="1909233"/>
          </a:xfrm>
          <a:prstGeom prst="ellipse">
            <a:avLst/>
          </a:prstGeom>
          <a:solidFill>
            <a:schemeClr val="tx2">
              <a:lumMod val="75000"/>
              <a:alpha val="15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41" name="Oval 140"/>
          <p:cNvSpPr>
            <a:spLocks noChangeAspect="1"/>
          </p:cNvSpPr>
          <p:nvPr/>
        </p:nvSpPr>
        <p:spPr>
          <a:xfrm>
            <a:off x="6459053" y="5140346"/>
            <a:ext cx="1909233" cy="1909233"/>
          </a:xfrm>
          <a:prstGeom prst="ellipse">
            <a:avLst/>
          </a:prstGeom>
          <a:solidFill>
            <a:schemeClr val="tx2">
              <a:lumMod val="75000"/>
              <a:alpha val="10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118" name="Oval 117"/>
          <p:cNvSpPr>
            <a:spLocks noChangeAspect="1"/>
          </p:cNvSpPr>
          <p:nvPr/>
        </p:nvSpPr>
        <p:spPr>
          <a:xfrm>
            <a:off x="8398204" y="597861"/>
            <a:ext cx="793794" cy="1252918"/>
          </a:xfrm>
          <a:custGeom>
            <a:avLst/>
            <a:gdLst/>
            <a:ahLst/>
            <a:cxnLst/>
            <a:rect l="l" t="t" r="r" b="b"/>
            <a:pathLst>
              <a:path w="793794" h="1252918">
                <a:moveTo>
                  <a:pt x="626459" y="0"/>
                </a:moveTo>
                <a:cubicBezTo>
                  <a:pt x="684682" y="0"/>
                  <a:pt x="741049" y="7943"/>
                  <a:pt x="793794" y="25480"/>
                </a:cubicBezTo>
                <a:lnTo>
                  <a:pt x="793794" y="1227438"/>
                </a:lnTo>
                <a:cubicBezTo>
                  <a:pt x="741049" y="1244975"/>
                  <a:pt x="684682" y="1252918"/>
                  <a:pt x="626459" y="1252918"/>
                </a:cubicBezTo>
                <a:cubicBezTo>
                  <a:pt x="280475" y="1252918"/>
                  <a:pt x="0" y="972443"/>
                  <a:pt x="0" y="626459"/>
                </a:cubicBezTo>
                <a:cubicBezTo>
                  <a:pt x="0" y="280475"/>
                  <a:pt x="280475" y="0"/>
                  <a:pt x="626459" y="0"/>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9" name="Oval 118"/>
          <p:cNvSpPr>
            <a:spLocks noChangeAspect="1"/>
          </p:cNvSpPr>
          <p:nvPr/>
        </p:nvSpPr>
        <p:spPr>
          <a:xfrm>
            <a:off x="6350100" y="206512"/>
            <a:ext cx="1041276" cy="1041276"/>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0" name="Oval 119"/>
          <p:cNvSpPr>
            <a:spLocks noChangeAspect="1"/>
          </p:cNvSpPr>
          <p:nvPr/>
        </p:nvSpPr>
        <p:spPr>
          <a:xfrm>
            <a:off x="6872127" y="1450645"/>
            <a:ext cx="1218253" cy="1218253"/>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1" name="Oval 120"/>
          <p:cNvSpPr>
            <a:spLocks noChangeAspect="1"/>
          </p:cNvSpPr>
          <p:nvPr/>
        </p:nvSpPr>
        <p:spPr>
          <a:xfrm>
            <a:off x="7219068" y="2049927"/>
            <a:ext cx="1041276" cy="1041276"/>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2" name="Oval 121"/>
          <p:cNvSpPr>
            <a:spLocks noChangeAspect="1"/>
          </p:cNvSpPr>
          <p:nvPr/>
        </p:nvSpPr>
        <p:spPr>
          <a:xfrm>
            <a:off x="7749416" y="2661634"/>
            <a:ext cx="721308" cy="721308"/>
          </a:xfrm>
          <a:prstGeom prst="ellipse">
            <a:avLst/>
          </a:pr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3" name="Oval 122"/>
          <p:cNvSpPr>
            <a:spLocks noChangeAspect="1"/>
          </p:cNvSpPr>
          <p:nvPr/>
        </p:nvSpPr>
        <p:spPr>
          <a:xfrm>
            <a:off x="685054" y="-100976"/>
            <a:ext cx="1193676" cy="697815"/>
          </a:xfrm>
          <a:custGeom>
            <a:avLst/>
            <a:gdLst/>
            <a:ahLst/>
            <a:cxnLst/>
            <a:rect l="l" t="t" r="r" b="b"/>
            <a:pathLst>
              <a:path w="1193676" h="697815">
                <a:moveTo>
                  <a:pt x="10179" y="0"/>
                </a:moveTo>
                <a:lnTo>
                  <a:pt x="1183497" y="0"/>
                </a:lnTo>
                <a:cubicBezTo>
                  <a:pt x="1190746" y="32633"/>
                  <a:pt x="1193676" y="66463"/>
                  <a:pt x="1193676" y="100977"/>
                </a:cubicBezTo>
                <a:cubicBezTo>
                  <a:pt x="1193676" y="430602"/>
                  <a:pt x="926463" y="697815"/>
                  <a:pt x="596838" y="697815"/>
                </a:cubicBezTo>
                <a:cubicBezTo>
                  <a:pt x="267213" y="697815"/>
                  <a:pt x="0" y="430602"/>
                  <a:pt x="0" y="100977"/>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4" name="Oval 123"/>
          <p:cNvSpPr>
            <a:spLocks noChangeAspect="1"/>
          </p:cNvSpPr>
          <p:nvPr/>
        </p:nvSpPr>
        <p:spPr>
          <a:xfrm>
            <a:off x="1502638" y="-100976"/>
            <a:ext cx="1029028" cy="459889"/>
          </a:xfrm>
          <a:custGeom>
            <a:avLst/>
            <a:gdLst/>
            <a:ahLst/>
            <a:cxnLst/>
            <a:rect l="l" t="t" r="r" b="b"/>
            <a:pathLst>
              <a:path w="1029028" h="459889">
                <a:moveTo>
                  <a:pt x="0" y="0"/>
                </a:moveTo>
                <a:lnTo>
                  <a:pt x="1029028" y="0"/>
                </a:lnTo>
                <a:cubicBezTo>
                  <a:pt x="1001386" y="259074"/>
                  <a:pt x="781401" y="459889"/>
                  <a:pt x="514514" y="459889"/>
                </a:cubicBezTo>
                <a:cubicBezTo>
                  <a:pt x="247627" y="459889"/>
                  <a:pt x="27642" y="259074"/>
                  <a:pt x="0" y="0"/>
                </a:cubicBez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5" name="Oval 124"/>
          <p:cNvSpPr>
            <a:spLocks noChangeAspect="1"/>
          </p:cNvSpPr>
          <p:nvPr/>
        </p:nvSpPr>
        <p:spPr>
          <a:xfrm>
            <a:off x="-69624" y="-100976"/>
            <a:ext cx="590263" cy="612289"/>
          </a:xfrm>
          <a:custGeom>
            <a:avLst/>
            <a:gdLst/>
            <a:ahLst/>
            <a:cxnLst/>
            <a:rect l="l" t="t" r="r" b="b"/>
            <a:pathLst>
              <a:path w="590263" h="612289">
                <a:moveTo>
                  <a:pt x="0" y="0"/>
                </a:moveTo>
                <a:lnTo>
                  <a:pt x="581024" y="0"/>
                </a:lnTo>
                <a:cubicBezTo>
                  <a:pt x="587493" y="29611"/>
                  <a:pt x="590263" y="60308"/>
                  <a:pt x="590263" y="91651"/>
                </a:cubicBezTo>
                <a:cubicBezTo>
                  <a:pt x="590263" y="379191"/>
                  <a:pt x="357165" y="612289"/>
                  <a:pt x="69625" y="612289"/>
                </a:cubicBezTo>
                <a:lnTo>
                  <a:pt x="0" y="605270"/>
                </a:lnTo>
                <a:close/>
              </a:path>
            </a:pathLst>
          </a:custGeom>
          <a:solidFill>
            <a:schemeClr val="tx2">
              <a:lumMod val="75000"/>
              <a:alpha val="10000"/>
            </a:schemeClr>
          </a:solidFill>
          <a:ln w="177800" cap="rnd" cmpd="sng" algn="ctr">
            <a:solidFill>
              <a:schemeClr val="tx2">
                <a:lumMod val="60000"/>
                <a:lumOff val="40000"/>
                <a:alpha val="6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6" name="Oval 125"/>
          <p:cNvSpPr>
            <a:spLocks noChangeAspect="1"/>
          </p:cNvSpPr>
          <p:nvPr/>
        </p:nvSpPr>
        <p:spPr>
          <a:xfrm>
            <a:off x="277432" y="4321783"/>
            <a:ext cx="1396887" cy="1396887"/>
          </a:xfrm>
          <a:prstGeom prst="ellipse">
            <a:avLst/>
          </a:pr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7" name="Oval 126"/>
          <p:cNvSpPr>
            <a:spLocks noChangeAspect="1"/>
          </p:cNvSpPr>
          <p:nvPr/>
        </p:nvSpPr>
        <p:spPr>
          <a:xfrm>
            <a:off x="5792131" y="6489965"/>
            <a:ext cx="1115939" cy="443769"/>
          </a:xfrm>
          <a:custGeom>
            <a:avLst/>
            <a:gdLst/>
            <a:ahLst/>
            <a:cxnLst/>
            <a:rect l="l" t="t" r="r" b="b"/>
            <a:pathLst>
              <a:path w="1115939" h="443769">
                <a:moveTo>
                  <a:pt x="557969" y="0"/>
                </a:moveTo>
                <a:cubicBezTo>
                  <a:pt x="830120" y="0"/>
                  <a:pt x="1058049" y="189335"/>
                  <a:pt x="1115939" y="443769"/>
                </a:cubicBezTo>
                <a:lnTo>
                  <a:pt x="0" y="443769"/>
                </a:lnTo>
                <a:cubicBezTo>
                  <a:pt x="57889" y="189335"/>
                  <a:pt x="285818" y="0"/>
                  <a:pt x="557969"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8" name="Oval 127"/>
          <p:cNvSpPr>
            <a:spLocks noChangeAspect="1"/>
          </p:cNvSpPr>
          <p:nvPr/>
        </p:nvSpPr>
        <p:spPr>
          <a:xfrm>
            <a:off x="6127999" y="6408840"/>
            <a:ext cx="1237019" cy="524894"/>
          </a:xfrm>
          <a:custGeom>
            <a:avLst/>
            <a:gdLst/>
            <a:ahLst/>
            <a:cxnLst/>
            <a:rect l="l" t="t" r="r" b="b"/>
            <a:pathLst>
              <a:path w="1237019" h="524894">
                <a:moveTo>
                  <a:pt x="618509" y="0"/>
                </a:moveTo>
                <a:cubicBezTo>
                  <a:pt x="930325" y="0"/>
                  <a:pt x="1189147" y="226891"/>
                  <a:pt x="1237019" y="524894"/>
                </a:cubicBezTo>
                <a:lnTo>
                  <a:pt x="0" y="524894"/>
                </a:lnTo>
                <a:cubicBezTo>
                  <a:pt x="47872" y="226891"/>
                  <a:pt x="306694" y="0"/>
                  <a:pt x="618509"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29" name="Oval 128"/>
          <p:cNvSpPr>
            <a:spLocks noChangeAspect="1"/>
          </p:cNvSpPr>
          <p:nvPr/>
        </p:nvSpPr>
        <p:spPr>
          <a:xfrm>
            <a:off x="7577655" y="6408841"/>
            <a:ext cx="1211408" cy="524893"/>
          </a:xfrm>
          <a:custGeom>
            <a:avLst/>
            <a:gdLst/>
            <a:ahLst/>
            <a:cxnLst/>
            <a:rect l="l" t="t" r="r" b="b"/>
            <a:pathLst>
              <a:path w="1211408" h="524893">
                <a:moveTo>
                  <a:pt x="605704" y="0"/>
                </a:moveTo>
                <a:cubicBezTo>
                  <a:pt x="914574" y="0"/>
                  <a:pt x="1170243" y="227782"/>
                  <a:pt x="1211408" y="524893"/>
                </a:cubicBezTo>
                <a:lnTo>
                  <a:pt x="0" y="524893"/>
                </a:lnTo>
                <a:cubicBezTo>
                  <a:pt x="41165" y="227782"/>
                  <a:pt x="296834" y="0"/>
                  <a:pt x="605704" y="0"/>
                </a:cubicBezTo>
                <a:close/>
              </a:path>
            </a:pathLst>
          </a:custGeom>
          <a:solidFill>
            <a:schemeClr val="tx2">
              <a:lumMod val="75000"/>
              <a:alpha val="6000"/>
            </a:schemeClr>
          </a:solidFill>
          <a:ln w="177800" cap="rnd" cmpd="sng" algn="ctr">
            <a:solidFill>
              <a:schemeClr val="tx2">
                <a:lumMod val="60000"/>
                <a:lumOff val="40000"/>
                <a:alpha val="400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7" name="Oval 96"/>
          <p:cNvSpPr>
            <a:spLocks noChangeAspect="1"/>
          </p:cNvSpPr>
          <p:nvPr/>
        </p:nvSpPr>
        <p:spPr>
          <a:xfrm>
            <a:off x="11073" y="4941986"/>
            <a:ext cx="611230" cy="611230"/>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8" name="Oval 97"/>
          <p:cNvSpPr>
            <a:spLocks noChangeAspect="1"/>
          </p:cNvSpPr>
          <p:nvPr/>
        </p:nvSpPr>
        <p:spPr>
          <a:xfrm>
            <a:off x="-69625" y="6172569"/>
            <a:ext cx="778097" cy="750322"/>
          </a:xfrm>
          <a:custGeom>
            <a:avLst/>
            <a:gdLst/>
            <a:ahLst/>
            <a:cxnLst/>
            <a:rect l="l" t="t" r="r" b="b"/>
            <a:pathLst>
              <a:path w="778097" h="750322">
                <a:moveTo>
                  <a:pt x="261411" y="0"/>
                </a:moveTo>
                <a:cubicBezTo>
                  <a:pt x="546769" y="0"/>
                  <a:pt x="778097" y="231328"/>
                  <a:pt x="778097" y="516686"/>
                </a:cubicBezTo>
                <a:cubicBezTo>
                  <a:pt x="778097" y="601179"/>
                  <a:pt x="757816" y="680934"/>
                  <a:pt x="719843" y="750322"/>
                </a:cubicBezTo>
                <a:lnTo>
                  <a:pt x="0" y="750322"/>
                </a:lnTo>
                <a:lnTo>
                  <a:pt x="0" y="73330"/>
                </a:lnTo>
                <a:cubicBezTo>
                  <a:pt x="75863" y="26083"/>
                  <a:pt x="165591" y="0"/>
                  <a:pt x="261411"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99" name="Oval 98"/>
          <p:cNvSpPr>
            <a:spLocks noChangeAspect="1"/>
          </p:cNvSpPr>
          <p:nvPr/>
        </p:nvSpPr>
        <p:spPr>
          <a:xfrm>
            <a:off x="-69625" y="5158575"/>
            <a:ext cx="563524" cy="897560"/>
          </a:xfrm>
          <a:custGeom>
            <a:avLst/>
            <a:gdLst/>
            <a:ahLst/>
            <a:cxnLst/>
            <a:rect l="l" t="t" r="r" b="b"/>
            <a:pathLst>
              <a:path w="563524" h="897560">
                <a:moveTo>
                  <a:pt x="114744" y="0"/>
                </a:moveTo>
                <a:cubicBezTo>
                  <a:pt x="362598" y="0"/>
                  <a:pt x="563524" y="200926"/>
                  <a:pt x="563524" y="448780"/>
                </a:cubicBezTo>
                <a:cubicBezTo>
                  <a:pt x="563524" y="696634"/>
                  <a:pt x="362598" y="897560"/>
                  <a:pt x="114744" y="897560"/>
                </a:cubicBezTo>
                <a:cubicBezTo>
                  <a:pt x="74918" y="897560"/>
                  <a:pt x="36304" y="892373"/>
                  <a:pt x="0" y="880900"/>
                </a:cubicBezTo>
                <a:lnTo>
                  <a:pt x="0" y="16661"/>
                </a:lnTo>
                <a:cubicBezTo>
                  <a:pt x="36304" y="5188"/>
                  <a:pt x="74918" y="0"/>
                  <a:pt x="114744"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0" name="Oval 99"/>
          <p:cNvSpPr>
            <a:spLocks noChangeAspect="1"/>
          </p:cNvSpPr>
          <p:nvPr/>
        </p:nvSpPr>
        <p:spPr>
          <a:xfrm>
            <a:off x="-25758" y="482386"/>
            <a:ext cx="598416" cy="905704"/>
          </a:xfrm>
          <a:custGeom>
            <a:avLst/>
            <a:gdLst/>
            <a:ahLst/>
            <a:cxnLst/>
            <a:rect l="l" t="t" r="r" b="b"/>
            <a:pathLst>
              <a:path w="598416" h="905704">
                <a:moveTo>
                  <a:pt x="145564" y="0"/>
                </a:moveTo>
                <a:cubicBezTo>
                  <a:pt x="395667" y="0"/>
                  <a:pt x="598416" y="202749"/>
                  <a:pt x="598416" y="452852"/>
                </a:cubicBezTo>
                <a:cubicBezTo>
                  <a:pt x="598416" y="702955"/>
                  <a:pt x="395667" y="905704"/>
                  <a:pt x="145564" y="905704"/>
                </a:cubicBezTo>
                <a:cubicBezTo>
                  <a:pt x="94398" y="905704"/>
                  <a:pt x="45214" y="897218"/>
                  <a:pt x="0" y="879648"/>
                </a:cubicBezTo>
                <a:lnTo>
                  <a:pt x="0" y="26056"/>
                </a:lnTo>
                <a:cubicBezTo>
                  <a:pt x="45214" y="8486"/>
                  <a:pt x="94398" y="0"/>
                  <a:pt x="145564" y="0"/>
                </a:cubicBezTo>
                <a:close/>
              </a:path>
            </a:pathLst>
          </a:cu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1" name="Oval 100"/>
          <p:cNvSpPr>
            <a:spLocks noChangeAspect="1"/>
          </p:cNvSpPr>
          <p:nvPr/>
        </p:nvSpPr>
        <p:spPr>
          <a:xfrm>
            <a:off x="474208" y="836793"/>
            <a:ext cx="910817" cy="910817"/>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2" name="Oval 101"/>
          <p:cNvSpPr>
            <a:spLocks noChangeAspect="1"/>
          </p:cNvSpPr>
          <p:nvPr/>
        </p:nvSpPr>
        <p:spPr>
          <a:xfrm>
            <a:off x="319223" y="1452260"/>
            <a:ext cx="772993" cy="772993"/>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3" name="Oval 102"/>
          <p:cNvSpPr>
            <a:spLocks noChangeAspect="1"/>
          </p:cNvSpPr>
          <p:nvPr/>
        </p:nvSpPr>
        <p:spPr>
          <a:xfrm>
            <a:off x="371257" y="1886983"/>
            <a:ext cx="610366" cy="610366"/>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4" name="Oval 103"/>
          <p:cNvSpPr>
            <a:spLocks noChangeAspect="1"/>
          </p:cNvSpPr>
          <p:nvPr/>
        </p:nvSpPr>
        <p:spPr>
          <a:xfrm>
            <a:off x="154676" y="1919682"/>
            <a:ext cx="521764" cy="521764"/>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5" name="Oval 104"/>
          <p:cNvSpPr>
            <a:spLocks noChangeAspect="1"/>
          </p:cNvSpPr>
          <p:nvPr/>
        </p:nvSpPr>
        <p:spPr>
          <a:xfrm>
            <a:off x="7302517" y="-61709"/>
            <a:ext cx="910818" cy="750833"/>
          </a:xfrm>
          <a:custGeom>
            <a:avLst/>
            <a:gdLst/>
            <a:ahLst/>
            <a:cxnLst/>
            <a:rect l="l" t="t" r="r" b="b"/>
            <a:pathLst>
              <a:path w="910818" h="750833">
                <a:moveTo>
                  <a:pt x="111441" y="0"/>
                </a:moveTo>
                <a:lnTo>
                  <a:pt x="799378" y="0"/>
                </a:lnTo>
                <a:cubicBezTo>
                  <a:pt x="869408" y="78400"/>
                  <a:pt x="910818" y="182076"/>
                  <a:pt x="910818" y="295424"/>
                </a:cubicBezTo>
                <a:cubicBezTo>
                  <a:pt x="910818" y="546939"/>
                  <a:pt x="706924" y="750833"/>
                  <a:pt x="455409" y="750833"/>
                </a:cubicBezTo>
                <a:cubicBezTo>
                  <a:pt x="203894" y="750833"/>
                  <a:pt x="0" y="546939"/>
                  <a:pt x="0" y="295424"/>
                </a:cubicBezTo>
                <a:cubicBezTo>
                  <a:pt x="0" y="182076"/>
                  <a:pt x="41410" y="78400"/>
                  <a:pt x="111441"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6" name="Oval 105"/>
          <p:cNvSpPr>
            <a:spLocks noChangeAspect="1"/>
          </p:cNvSpPr>
          <p:nvPr/>
        </p:nvSpPr>
        <p:spPr>
          <a:xfrm>
            <a:off x="8718124" y="-61709"/>
            <a:ext cx="473874" cy="613011"/>
          </a:xfrm>
          <a:custGeom>
            <a:avLst/>
            <a:gdLst/>
            <a:ahLst/>
            <a:cxnLst/>
            <a:rect l="l" t="t" r="r" b="b"/>
            <a:pathLst>
              <a:path w="473874" h="613011">
                <a:moveTo>
                  <a:pt x="29684" y="0"/>
                </a:moveTo>
                <a:lnTo>
                  <a:pt x="473874" y="0"/>
                </a:lnTo>
                <a:lnTo>
                  <a:pt x="473874" y="611150"/>
                </a:lnTo>
                <a:cubicBezTo>
                  <a:pt x="467789" y="612887"/>
                  <a:pt x="461614" y="613011"/>
                  <a:pt x="455409" y="613011"/>
                </a:cubicBezTo>
                <a:cubicBezTo>
                  <a:pt x="203894" y="613011"/>
                  <a:pt x="0" y="409117"/>
                  <a:pt x="0" y="157602"/>
                </a:cubicBezTo>
                <a:cubicBezTo>
                  <a:pt x="0" y="101995"/>
                  <a:pt x="9966" y="48716"/>
                  <a:pt x="29684"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7" name="Oval 106"/>
          <p:cNvSpPr>
            <a:spLocks noChangeAspect="1"/>
          </p:cNvSpPr>
          <p:nvPr/>
        </p:nvSpPr>
        <p:spPr>
          <a:xfrm>
            <a:off x="7748238" y="282933"/>
            <a:ext cx="1128521" cy="1128521"/>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8" name="Oval 107"/>
          <p:cNvSpPr>
            <a:spLocks noChangeAspect="1"/>
          </p:cNvSpPr>
          <p:nvPr/>
        </p:nvSpPr>
        <p:spPr>
          <a:xfrm>
            <a:off x="8914718" y="749603"/>
            <a:ext cx="277280" cy="907992"/>
          </a:xfrm>
          <a:custGeom>
            <a:avLst/>
            <a:gdLst/>
            <a:ahLst/>
            <a:cxnLst/>
            <a:rect l="l" t="t" r="r" b="b"/>
            <a:pathLst>
              <a:path w="277280" h="907992">
                <a:moveTo>
                  <a:pt x="277280" y="0"/>
                </a:moveTo>
                <a:lnTo>
                  <a:pt x="277280" y="907992"/>
                </a:lnTo>
                <a:cubicBezTo>
                  <a:pt x="112021" y="824131"/>
                  <a:pt x="0" y="652146"/>
                  <a:pt x="0" y="453996"/>
                </a:cubicBezTo>
                <a:cubicBezTo>
                  <a:pt x="0" y="255847"/>
                  <a:pt x="112021" y="83861"/>
                  <a:pt x="277280" y="0"/>
                </a:cubicBezTo>
                <a:close/>
              </a:path>
            </a:pathLst>
          </a:cu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09" name="Oval 108"/>
          <p:cNvSpPr>
            <a:spLocks noChangeAspect="1"/>
          </p:cNvSpPr>
          <p:nvPr/>
        </p:nvSpPr>
        <p:spPr>
          <a:xfrm>
            <a:off x="7590871" y="728498"/>
            <a:ext cx="969734" cy="969734"/>
          </a:xfrm>
          <a:prstGeom prst="ellipse">
            <a:avLst/>
          </a:prstGeom>
          <a:solidFill>
            <a:schemeClr val="accent3">
              <a:lumMod val="60000"/>
              <a:lumOff val="40000"/>
              <a:alpha val="5000"/>
            </a:schemeClr>
          </a:solidFill>
          <a:ln w="63500" cap="rnd" cmpd="sng" algn="ctr">
            <a:solidFill>
              <a:schemeClr val="accent3">
                <a:lumMod val="60000"/>
                <a:lumOff val="40000"/>
                <a:alpha val="30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0" name="Oval 109"/>
          <p:cNvSpPr>
            <a:spLocks noChangeAspect="1"/>
          </p:cNvSpPr>
          <p:nvPr/>
        </p:nvSpPr>
        <p:spPr>
          <a:xfrm>
            <a:off x="7470041" y="1326476"/>
            <a:ext cx="608190" cy="608190"/>
          </a:xfrm>
          <a:prstGeom prst="ellipse">
            <a:avLst/>
          </a:prstGeom>
          <a:solidFill>
            <a:schemeClr val="accent3">
              <a:lumMod val="60000"/>
              <a:lumOff val="40000"/>
              <a:alpha val="5000"/>
            </a:schemeClr>
          </a:solidFill>
          <a:ln w="12700" cap="rnd" cmpd="sng" algn="ctr">
            <a:solidFill>
              <a:schemeClr val="accent3">
                <a:lumMod val="60000"/>
                <a:lumOff val="40000"/>
                <a:alpha val="30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1" name="Oval 110"/>
          <p:cNvSpPr>
            <a:spLocks noChangeAspect="1"/>
          </p:cNvSpPr>
          <p:nvPr/>
        </p:nvSpPr>
        <p:spPr>
          <a:xfrm>
            <a:off x="7629941" y="5611427"/>
            <a:ext cx="738345" cy="738345"/>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2" name="Oval 111"/>
          <p:cNvSpPr>
            <a:spLocks noChangeAspect="1"/>
          </p:cNvSpPr>
          <p:nvPr/>
        </p:nvSpPr>
        <p:spPr>
          <a:xfrm>
            <a:off x="6972882" y="5242254"/>
            <a:ext cx="738345" cy="738345"/>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3" name="Oval 112"/>
          <p:cNvSpPr>
            <a:spLocks noChangeAspect="1"/>
          </p:cNvSpPr>
          <p:nvPr/>
        </p:nvSpPr>
        <p:spPr>
          <a:xfrm>
            <a:off x="7494454" y="4928166"/>
            <a:ext cx="738345" cy="738345"/>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4" name="Oval 113"/>
          <p:cNvSpPr>
            <a:spLocks noChangeAspect="1"/>
          </p:cNvSpPr>
          <p:nvPr/>
        </p:nvSpPr>
        <p:spPr>
          <a:xfrm>
            <a:off x="8229034" y="5666511"/>
            <a:ext cx="605634" cy="605634"/>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5" name="Oval 114"/>
          <p:cNvSpPr>
            <a:spLocks noChangeAspect="1"/>
          </p:cNvSpPr>
          <p:nvPr/>
        </p:nvSpPr>
        <p:spPr>
          <a:xfrm>
            <a:off x="8078231" y="4097842"/>
            <a:ext cx="553549" cy="553549"/>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6" name="Oval 115"/>
          <p:cNvSpPr>
            <a:spLocks noChangeAspect="1"/>
          </p:cNvSpPr>
          <p:nvPr/>
        </p:nvSpPr>
        <p:spPr>
          <a:xfrm>
            <a:off x="8411816" y="5057878"/>
            <a:ext cx="553549" cy="553549"/>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117" name="Oval 116"/>
          <p:cNvSpPr>
            <a:spLocks noChangeAspect="1"/>
          </p:cNvSpPr>
          <p:nvPr/>
        </p:nvSpPr>
        <p:spPr>
          <a:xfrm>
            <a:off x="8688590" y="4790335"/>
            <a:ext cx="503408" cy="553550"/>
          </a:xfrm>
          <a:custGeom>
            <a:avLst/>
            <a:gdLst/>
            <a:ahLst/>
            <a:cxnLst/>
            <a:rect l="l" t="t" r="r" b="b"/>
            <a:pathLst>
              <a:path w="503408" h="553550">
                <a:moveTo>
                  <a:pt x="276775" y="0"/>
                </a:moveTo>
                <a:cubicBezTo>
                  <a:pt x="370698" y="0"/>
                  <a:pt x="453694" y="46784"/>
                  <a:pt x="503408" y="118545"/>
                </a:cubicBezTo>
                <a:lnTo>
                  <a:pt x="503408" y="435005"/>
                </a:lnTo>
                <a:cubicBezTo>
                  <a:pt x="453694" y="506767"/>
                  <a:pt x="370698" y="553550"/>
                  <a:pt x="276775" y="553550"/>
                </a:cubicBezTo>
                <a:cubicBezTo>
                  <a:pt x="123916" y="553550"/>
                  <a:pt x="0" y="429634"/>
                  <a:pt x="0" y="276775"/>
                </a:cubicBezTo>
                <a:cubicBezTo>
                  <a:pt x="0" y="123916"/>
                  <a:pt x="123916" y="0"/>
                  <a:pt x="276775" y="0"/>
                </a:cubicBezTo>
                <a:close/>
              </a:path>
            </a:pathLst>
          </a:cu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1">
                    <a:tint val="75000"/>
                  </a:schemeClr>
                </a:solidFill>
              </a:defRPr>
            </a:lvl1pPr>
          </a:lstStyle>
          <a:p>
            <a:fld id="{957CADC0-70BB-4597-B846-E34A32134013}" type="datetimeFigureOut">
              <a:rPr lang="en-GB" smtClean="0"/>
              <a:t>21/04/2013</a:t>
            </a:fld>
            <a:endParaRPr lang="en-GB"/>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1">
                    <a:tint val="75000"/>
                  </a:schemeClr>
                </a:solidFill>
              </a:defRPr>
            </a:lvl1pPr>
          </a:lstStyle>
          <a:p>
            <a:fld id="{39C20309-5345-4E4A-8FBF-1344AB17BF38}" type="slidenum">
              <a:rPr lang="en-GB" smtClean="0"/>
              <a:t>‹#›</a:t>
            </a:fld>
            <a:endParaRPr lang="en-GB"/>
          </a:p>
        </p:txBody>
      </p:sp>
      <p:sp>
        <p:nvSpPr>
          <p:cNvPr id="55" name="Oval 54"/>
          <p:cNvSpPr>
            <a:spLocks noChangeAspect="1"/>
          </p:cNvSpPr>
          <p:nvPr/>
        </p:nvSpPr>
        <p:spPr>
          <a:xfrm>
            <a:off x="1583172" y="5454223"/>
            <a:ext cx="1909234" cy="1468668"/>
          </a:xfrm>
          <a:custGeom>
            <a:avLst/>
            <a:gdLst/>
            <a:ahLst/>
            <a:cxnLst/>
            <a:rect l="l" t="t" r="r" b="b"/>
            <a:pathLst>
              <a:path w="1909234" h="1468668">
                <a:moveTo>
                  <a:pt x="954617" y="0"/>
                </a:moveTo>
                <a:cubicBezTo>
                  <a:pt x="1481837" y="0"/>
                  <a:pt x="1909234" y="427397"/>
                  <a:pt x="1909234" y="954617"/>
                </a:cubicBezTo>
                <a:cubicBezTo>
                  <a:pt x="1909234" y="1144075"/>
                  <a:pt x="1854043" y="1320642"/>
                  <a:pt x="1758159" y="1468668"/>
                </a:cubicBezTo>
                <a:lnTo>
                  <a:pt x="151075" y="1468668"/>
                </a:lnTo>
                <a:cubicBezTo>
                  <a:pt x="55192" y="1320642"/>
                  <a:pt x="0" y="1144075"/>
                  <a:pt x="0" y="954617"/>
                </a:cubicBezTo>
                <a:cubicBezTo>
                  <a:pt x="0" y="427397"/>
                  <a:pt x="427397" y="0"/>
                  <a:pt x="954617"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57" name="Oval 56"/>
          <p:cNvSpPr>
            <a:spLocks noChangeAspect="1"/>
          </p:cNvSpPr>
          <p:nvPr/>
        </p:nvSpPr>
        <p:spPr>
          <a:xfrm>
            <a:off x="8570944" y="3382942"/>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8" name="Oval 57"/>
          <p:cNvSpPr>
            <a:spLocks noChangeAspect="1"/>
          </p:cNvSpPr>
          <p:nvPr/>
        </p:nvSpPr>
        <p:spPr>
          <a:xfrm>
            <a:off x="8398204" y="3536097"/>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59" name="Oval 58"/>
          <p:cNvSpPr>
            <a:spLocks noChangeAspect="1"/>
          </p:cNvSpPr>
          <p:nvPr/>
        </p:nvSpPr>
        <p:spPr>
          <a:xfrm>
            <a:off x="8608408" y="3688497"/>
            <a:ext cx="306310" cy="306310"/>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0" name="Oval 59"/>
          <p:cNvSpPr>
            <a:spLocks noChangeAspect="1"/>
          </p:cNvSpPr>
          <p:nvPr/>
        </p:nvSpPr>
        <p:spPr>
          <a:xfrm>
            <a:off x="154676" y="2698928"/>
            <a:ext cx="467627" cy="467627"/>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1" name="Oval 60"/>
          <p:cNvSpPr>
            <a:spLocks noChangeAspect="1"/>
          </p:cNvSpPr>
          <p:nvPr/>
        </p:nvSpPr>
        <p:spPr>
          <a:xfrm>
            <a:off x="474208" y="3166555"/>
            <a:ext cx="458770" cy="458770"/>
          </a:xfrm>
          <a:prstGeom prst="ellipse">
            <a:avLst/>
          </a:prstGeom>
          <a:solidFill>
            <a:schemeClr val="accent3">
              <a:lumMod val="60000"/>
              <a:lumOff val="40000"/>
              <a:alpha val="5000"/>
            </a:schemeClr>
          </a:solidFill>
          <a:ln w="12700" cap="rnd" cmpd="sng" algn="ctr">
            <a:solidFill>
              <a:schemeClr val="accent3">
                <a:lumMod val="60000"/>
                <a:lumOff val="40000"/>
                <a:alpha val="15000"/>
              </a:schemeClr>
            </a:solidFill>
            <a:prstDash val="solid"/>
            <a:round/>
            <a:headEnd type="none" w="med" len="med"/>
            <a:tailEnd type="none" w="med" len="med"/>
          </a:ln>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2" name="Oval 61"/>
          <p:cNvSpPr>
            <a:spLocks noChangeAspect="1"/>
          </p:cNvSpPr>
          <p:nvPr/>
        </p:nvSpPr>
        <p:spPr>
          <a:xfrm>
            <a:off x="270258" y="3382942"/>
            <a:ext cx="352045" cy="352045"/>
          </a:xfrm>
          <a:prstGeom prst="ellipse">
            <a:avLst/>
          </a:prstGeom>
          <a:solidFill>
            <a:schemeClr val="accent3">
              <a:lumMod val="60000"/>
              <a:lumOff val="40000"/>
              <a:alpha val="5000"/>
            </a:schemeClr>
          </a:solidFill>
          <a:ln w="63500" cap="rnd" cmpd="sng" algn="ctr">
            <a:solidFill>
              <a:schemeClr val="accent3">
                <a:lumMod val="60000"/>
                <a:lumOff val="40000"/>
                <a:alpha val="15000"/>
              </a:schemeClr>
            </a:solidFill>
            <a:prstDash val="solid"/>
            <a:round/>
            <a:headEnd type="none" w="med" len="med"/>
            <a:tailEnd type="none" w="med" len="med"/>
          </a:ln>
          <a:effectLst>
            <a:softEdge rad="63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
        <p:nvSpPr>
          <p:cNvPr id="63" name="Oval 62"/>
          <p:cNvSpPr>
            <a:spLocks noChangeAspect="1"/>
          </p:cNvSpPr>
          <p:nvPr/>
        </p:nvSpPr>
        <p:spPr>
          <a:xfrm>
            <a:off x="-86601" y="2581479"/>
            <a:ext cx="1360441" cy="1909234"/>
          </a:xfrm>
          <a:custGeom>
            <a:avLst/>
            <a:gdLst/>
            <a:ahLst/>
            <a:cxnLst/>
            <a:rect l="l" t="t" r="r" b="b"/>
            <a:pathLst>
              <a:path w="1360441" h="1909234">
                <a:moveTo>
                  <a:pt x="405824" y="0"/>
                </a:moveTo>
                <a:cubicBezTo>
                  <a:pt x="933044" y="0"/>
                  <a:pt x="1360441" y="427397"/>
                  <a:pt x="1360441" y="954617"/>
                </a:cubicBezTo>
                <a:cubicBezTo>
                  <a:pt x="1360441" y="1481837"/>
                  <a:pt x="933044" y="1909234"/>
                  <a:pt x="405824" y="1909234"/>
                </a:cubicBezTo>
                <a:cubicBezTo>
                  <a:pt x="260527" y="1909234"/>
                  <a:pt x="122812" y="1876773"/>
                  <a:pt x="0" y="1817719"/>
                </a:cubicBezTo>
                <a:lnTo>
                  <a:pt x="0" y="91515"/>
                </a:lnTo>
                <a:cubicBezTo>
                  <a:pt x="122812" y="32461"/>
                  <a:pt x="260527" y="0"/>
                  <a:pt x="405824" y="0"/>
                </a:cubicBezTo>
                <a:close/>
              </a:path>
            </a:pathLst>
          </a:custGeom>
          <a:solidFill>
            <a:schemeClr val="tx2">
              <a:lumMod val="75000"/>
              <a:alpha val="8000"/>
            </a:schemeClr>
          </a:solidFill>
          <a:ln w="330200" cap="rnd" cmpd="sng" algn="ctr">
            <a:solidFill>
              <a:schemeClr val="accent3">
                <a:lumMod val="60000"/>
                <a:lumOff val="40000"/>
                <a:alpha val="0"/>
              </a:schemeClr>
            </a:solidFill>
            <a:prstDash val="solid"/>
            <a:round/>
            <a:headEnd type="none" w="med" len="med"/>
            <a:tailEnd type="none" w="med" len="med"/>
          </a:ln>
          <a:effectLst>
            <a:softEdge rad="3175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ln w="317500">
                <a:solidFill>
                  <a:schemeClr val="tx1"/>
                </a:solidFill>
              </a:ln>
            </a:endParaRPr>
          </a:p>
        </p:txBody>
      </p:sp>
      <p:sp>
        <p:nvSpPr>
          <p:cNvPr id="64" name="Oval 63"/>
          <p:cNvSpPr>
            <a:spLocks noChangeAspect="1"/>
          </p:cNvSpPr>
          <p:nvPr/>
        </p:nvSpPr>
        <p:spPr>
          <a:xfrm>
            <a:off x="6173123" y="2395416"/>
            <a:ext cx="1218253" cy="1218253"/>
          </a:xfrm>
          <a:prstGeom prst="ellipse">
            <a:avLst/>
          </a:prstGeom>
          <a:solidFill>
            <a:schemeClr val="tx2">
              <a:lumMod val="75000"/>
              <a:alpha val="10000"/>
            </a:schemeClr>
          </a:solidFill>
          <a:ln w="177800" cap="rnd" cmpd="sng" algn="ctr">
            <a:solidFill>
              <a:schemeClr val="tx2">
                <a:lumMod val="60000"/>
                <a:lumOff val="40000"/>
                <a:alpha val="0"/>
              </a:schemeClr>
            </a:solidFill>
            <a:prstDash val="solid"/>
            <a:round/>
            <a:headEnd type="none" w="med" len="med"/>
            <a:tailEnd type="none" w="med" len="med"/>
          </a:ln>
          <a:effectLst>
            <a:softEdge rad="152400"/>
          </a:effectLst>
        </p:spPr>
        <p:style>
          <a:lnRef idx="3">
            <a:schemeClr val="lt1"/>
          </a:lnRef>
          <a:fillRef idx="1">
            <a:schemeClr val="accent3"/>
          </a:fillRef>
          <a:effectRef idx="1">
            <a:schemeClr val="accent3"/>
          </a:effectRef>
          <a:fontRef idx="minor">
            <a:schemeClr val="lt1"/>
          </a:fontRef>
        </p:style>
        <p:txBody>
          <a:bodyPr rtlCol="0" anchor="ctr"/>
          <a:lstStyle/>
          <a:p>
            <a:pPr algn="ctr"/>
            <a:endParaRPr lang="en-US"/>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par>
    </p:tnLst>
  </p:timing>
  <p:txStyles>
    <p:titleStyle>
      <a:lvl1pPr algn="l" defTabSz="457200" rtl="0" eaLnBrk="1" latinLnBrk="0" hangingPunct="1">
        <a:spcBef>
          <a:spcPct val="0"/>
        </a:spcBef>
        <a:buNone/>
        <a:defRPr sz="3200" kern="1200">
          <a:solidFill>
            <a:schemeClr val="tx1"/>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2"/>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2"/>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2"/>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2"/>
        </a:buClr>
        <a:buFont typeface="Wingdings 2" charset="2"/>
        <a:buChar char=""/>
        <a:defRPr sz="12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sz="3200" dirty="0" smtClean="0"/>
              <a:t>TRRS5008: Sects</a:t>
            </a:r>
            <a:r>
              <a:rPr lang="en-GB" sz="3200" dirty="0"/>
              <a:t>, Self and Society: Alternative Spirituality in the </a:t>
            </a:r>
            <a:r>
              <a:rPr lang="en-GB" sz="3200" dirty="0" smtClean="0"/>
              <a:t>West</a:t>
            </a:r>
            <a:endParaRPr lang="en-GB" sz="3200" dirty="0"/>
          </a:p>
        </p:txBody>
      </p:sp>
      <p:sp>
        <p:nvSpPr>
          <p:cNvPr id="3" name="Subtitle 2"/>
          <p:cNvSpPr>
            <a:spLocks noGrp="1"/>
          </p:cNvSpPr>
          <p:nvPr>
            <p:ph type="subTitle" idx="1"/>
          </p:nvPr>
        </p:nvSpPr>
        <p:spPr/>
        <p:txBody>
          <a:bodyPr>
            <a:noAutofit/>
          </a:bodyPr>
          <a:lstStyle/>
          <a:p>
            <a:pPr algn="ctr"/>
            <a:r>
              <a:rPr lang="en-GB" sz="4800" dirty="0"/>
              <a:t>“New Age” </a:t>
            </a:r>
          </a:p>
        </p:txBody>
      </p:sp>
    </p:spTree>
    <p:extLst>
      <p:ext uri="{BB962C8B-B14F-4D97-AF65-F5344CB8AC3E}">
        <p14:creationId xmlns:p14="http://schemas.microsoft.com/office/powerpoint/2010/main" val="25509954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lvl="0"/>
            <a:r>
              <a:rPr lang="en-GB" dirty="0"/>
              <a:t>“The post-modern era is one where belief has become fragmented, a matter of personal preference and a commodity to be packaged for the spiritual marketplace</a:t>
            </a:r>
            <a:r>
              <a:rPr lang="en-GB" dirty="0" smtClean="0"/>
              <a:t>” (Hunt, 2002, 40).</a:t>
            </a:r>
            <a:endParaRPr lang="en-GB" dirty="0"/>
          </a:p>
          <a:p>
            <a:pPr lvl="0"/>
            <a:r>
              <a:rPr lang="en-GB" dirty="0"/>
              <a:t>“Post modernity … establishes the freedom for individuals to create and sustain the self-image of their choice.  Hence, traditional forms of religion give way to those congruent with contemporary culture, above all, consumerism</a:t>
            </a:r>
            <a:r>
              <a:rPr lang="en-GB" dirty="0" smtClean="0"/>
              <a:t>” </a:t>
            </a:r>
            <a:r>
              <a:rPr lang="en-GB" dirty="0"/>
              <a:t>(Hunt, 2002, 40).</a:t>
            </a:r>
            <a:endParaRPr lang="en-GB" dirty="0"/>
          </a:p>
          <a:p>
            <a:pPr marL="0" indent="0">
              <a:buNone/>
            </a:pPr>
            <a:endParaRPr lang="en-GB" dirty="0"/>
          </a:p>
        </p:txBody>
      </p:sp>
    </p:spTree>
    <p:extLst>
      <p:ext uri="{BB962C8B-B14F-4D97-AF65-F5344CB8AC3E}">
        <p14:creationId xmlns:p14="http://schemas.microsoft.com/office/powerpoint/2010/main" val="3728299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Academic/Outsider Definitions</a:t>
            </a:r>
            <a:br>
              <a:rPr lang="en-GB" dirty="0"/>
            </a:br>
            <a:endParaRPr lang="en-GB" dirty="0"/>
          </a:p>
        </p:txBody>
      </p:sp>
      <p:sp>
        <p:nvSpPr>
          <p:cNvPr id="3" name="Content Placeholder 2"/>
          <p:cNvSpPr>
            <a:spLocks noGrp="1"/>
          </p:cNvSpPr>
          <p:nvPr>
            <p:ph idx="1"/>
          </p:nvPr>
        </p:nvSpPr>
        <p:spPr/>
        <p:txBody>
          <a:bodyPr/>
          <a:lstStyle/>
          <a:p>
            <a:pPr lvl="0"/>
            <a:r>
              <a:rPr lang="en-GB" sz="3200" dirty="0"/>
              <a:t>Steven Sutcliffe </a:t>
            </a:r>
            <a:r>
              <a:rPr lang="en-GB" sz="3200" dirty="0" smtClean="0"/>
              <a:t>(2003, 9) says </a:t>
            </a:r>
            <a:r>
              <a:rPr lang="en-GB" sz="3200" dirty="0"/>
              <a:t>“New Age” is a label and a phenomena.</a:t>
            </a:r>
          </a:p>
          <a:p>
            <a:pPr lvl="0"/>
            <a:r>
              <a:rPr lang="en-GB" sz="3200" dirty="0"/>
              <a:t>Paul Heelas and Linda </a:t>
            </a:r>
            <a:r>
              <a:rPr lang="en-GB" sz="3200" dirty="0" err="1"/>
              <a:t>Woodhead</a:t>
            </a:r>
            <a:r>
              <a:rPr lang="en-GB" sz="3200" dirty="0"/>
              <a:t> </a:t>
            </a:r>
            <a:r>
              <a:rPr lang="en-GB" sz="3200" dirty="0" smtClean="0"/>
              <a:t>(2005) “subjective </a:t>
            </a:r>
            <a:r>
              <a:rPr lang="en-GB" sz="3200" dirty="0"/>
              <a:t>life spirituality”.  </a:t>
            </a:r>
          </a:p>
          <a:p>
            <a:endParaRPr lang="en-GB" dirty="0"/>
          </a:p>
        </p:txBody>
      </p:sp>
    </p:spTree>
    <p:extLst>
      <p:ext uri="{BB962C8B-B14F-4D97-AF65-F5344CB8AC3E}">
        <p14:creationId xmlns:p14="http://schemas.microsoft.com/office/powerpoint/2010/main" val="3509381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lvl="0"/>
            <a:r>
              <a:rPr lang="en-GB" dirty="0"/>
              <a:t>George </a:t>
            </a:r>
            <a:r>
              <a:rPr lang="en-GB" dirty="0" smtClean="0"/>
              <a:t>Chryssides (1999, 315):</a:t>
            </a:r>
            <a:endParaRPr lang="en-GB" dirty="0"/>
          </a:p>
          <a:p>
            <a:pPr marL="0" indent="0">
              <a:buNone/>
            </a:pPr>
            <a:r>
              <a:rPr lang="en-GB" dirty="0"/>
              <a:t>A cursory browse through a New Age bookshop’s shelves will yield a plethora of material on meditation, visualization, interpretation of dreams, self-improvement, astrology, Tarot and crystals.  The paranormal is well covered, with material on extrasensory perception, telepathy, clairvoyance, </a:t>
            </a:r>
            <a:r>
              <a:rPr lang="en-GB" dirty="0" err="1"/>
              <a:t>psychometry</a:t>
            </a:r>
            <a:r>
              <a:rPr lang="en-GB" dirty="0"/>
              <a:t>, divination…precognition, out-of-body experiences, and more.  The New Age interest in alternative spirituality includes channelling, spirit guides and angels, as well as eastern religions such as Hinduism, Buddhism, Sufism and Taoism.  Traditional writings like the </a:t>
            </a:r>
            <a:r>
              <a:rPr lang="en-GB" i="1" dirty="0"/>
              <a:t>I </a:t>
            </a:r>
            <a:r>
              <a:rPr lang="en-GB" i="1" dirty="0" err="1"/>
              <a:t>Ching</a:t>
            </a:r>
            <a:r>
              <a:rPr lang="en-GB" dirty="0"/>
              <a:t>…the </a:t>
            </a:r>
            <a:r>
              <a:rPr lang="en-GB" i="1" dirty="0"/>
              <a:t>Tao </a:t>
            </a:r>
            <a:r>
              <a:rPr lang="en-GB" i="1" dirty="0" err="1"/>
              <a:t>Te</a:t>
            </a:r>
            <a:r>
              <a:rPr lang="en-GB" i="1" dirty="0"/>
              <a:t> </a:t>
            </a:r>
            <a:r>
              <a:rPr lang="en-GB" i="1" dirty="0" err="1"/>
              <a:t>Ching</a:t>
            </a:r>
            <a:r>
              <a:rPr lang="en-GB" dirty="0"/>
              <a:t> and the Bhagavad Gita tend to be featured, together with Buddhism writings, principally from the Zen and Tibetan traditions. </a:t>
            </a:r>
          </a:p>
        </p:txBody>
      </p:sp>
    </p:spTree>
    <p:extLst>
      <p:ext uri="{BB962C8B-B14F-4D97-AF65-F5344CB8AC3E}">
        <p14:creationId xmlns:p14="http://schemas.microsoft.com/office/powerpoint/2010/main" val="656946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lvl="0"/>
            <a:r>
              <a:rPr lang="en-GB" dirty="0"/>
              <a:t>Eileen </a:t>
            </a:r>
            <a:r>
              <a:rPr lang="en-GB" dirty="0" smtClean="0"/>
              <a:t>Barker (1992, 189): </a:t>
            </a:r>
            <a:endParaRPr lang="en-GB" dirty="0"/>
          </a:p>
          <a:p>
            <a:pPr marL="0" indent="0">
              <a:buNone/>
            </a:pPr>
            <a:r>
              <a:rPr lang="en-GB" dirty="0"/>
              <a:t>The New Age 'label' has been applied relatively indiscriminately both by those for whom it is a proud affirmation, and by those for whom it is a term of abuse.  [It is] a number of groups and individuals that have a number of beliefs and orientations that have what...Wittgenstein has called a 'family resemblance' - two members of the family may bear almost no resemblance to each other, although they both resemble a third member</a:t>
            </a:r>
            <a:r>
              <a:rPr lang="en-GB" dirty="0" smtClean="0"/>
              <a:t>.</a:t>
            </a:r>
            <a:endParaRPr lang="en-GB" dirty="0"/>
          </a:p>
        </p:txBody>
      </p:sp>
    </p:spTree>
    <p:extLst>
      <p:ext uri="{BB962C8B-B14F-4D97-AF65-F5344CB8AC3E}">
        <p14:creationId xmlns:p14="http://schemas.microsoft.com/office/powerpoint/2010/main" val="2854731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a:t>And 'Believers in the New Age will emphasise the spiritual rather than the religious, but they too will often have been seeking for a 'home' in which they can share their experiences and seek, with other seekers, the fruits of the Age of </a:t>
            </a:r>
            <a:r>
              <a:rPr lang="en-GB" dirty="0" smtClean="0"/>
              <a:t>Aquarius‘ (Barker, 1992, 29) .</a:t>
            </a:r>
          </a:p>
          <a:p>
            <a:pPr marL="0" indent="0">
              <a:buNone/>
            </a:pPr>
            <a:r>
              <a:rPr lang="en-GB" dirty="0" smtClean="0"/>
              <a:t>And </a:t>
            </a:r>
            <a:endParaRPr lang="en-GB" dirty="0"/>
          </a:p>
          <a:p>
            <a:r>
              <a:rPr lang="en-GB" dirty="0"/>
              <a:t>Most people connected with the New Age would see themselves as seekers who are exploring new and exciting frontiers.  Several individuals belong to a number of different groups - some will also belong to a more traditional religious group, but be wanting to open themselves up to new ideas and experiences; others are 'New Age' through having rejected traditional religious and philosophical options as </a:t>
            </a:r>
            <a:r>
              <a:rPr lang="en-GB" dirty="0" smtClean="0"/>
              <a:t>bankrupt‘ (Barker, 1992, 189).</a:t>
            </a:r>
            <a:endParaRPr lang="en-GB" dirty="0"/>
          </a:p>
        </p:txBody>
      </p:sp>
    </p:spTree>
    <p:extLst>
      <p:ext uri="{BB962C8B-B14F-4D97-AF65-F5344CB8AC3E}">
        <p14:creationId xmlns:p14="http://schemas.microsoft.com/office/powerpoint/2010/main" val="4184487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9442" y="675725"/>
            <a:ext cx="7125113" cy="521028"/>
          </a:xfrm>
        </p:spPr>
        <p:txBody>
          <a:bodyPr/>
          <a:lstStyle/>
          <a:p>
            <a:endParaRPr lang="en-GB" dirty="0"/>
          </a:p>
        </p:txBody>
      </p:sp>
      <p:sp>
        <p:nvSpPr>
          <p:cNvPr id="3" name="Content Placeholder 2"/>
          <p:cNvSpPr>
            <a:spLocks noGrp="1"/>
          </p:cNvSpPr>
          <p:nvPr>
            <p:ph idx="1"/>
          </p:nvPr>
        </p:nvSpPr>
        <p:spPr>
          <a:xfrm>
            <a:off x="1009443" y="1556793"/>
            <a:ext cx="7125112" cy="4302006"/>
          </a:xfrm>
        </p:spPr>
        <p:txBody>
          <a:bodyPr>
            <a:normAutofit lnSpcReduction="10000"/>
          </a:bodyPr>
          <a:lstStyle/>
          <a:p>
            <a:pPr lvl="0"/>
            <a:r>
              <a:rPr lang="en-GB" dirty="0"/>
              <a:t>Peter </a:t>
            </a:r>
            <a:r>
              <a:rPr lang="en-GB" dirty="0" smtClean="0"/>
              <a:t>Clarke (2006, 25): </a:t>
            </a:r>
            <a:r>
              <a:rPr lang="en-GB" dirty="0"/>
              <a:t>“…the concept New Age Movement itself is such a slippery one that trying to locate it and capture its meaning is – to borrow the phrase used by the philosopher Gilbert Ryle to describe the difficulty of locating and identifying the soul – like trying to catch an eel using a knitting needle”.  </a:t>
            </a:r>
          </a:p>
          <a:p>
            <a:pPr lvl="0"/>
            <a:r>
              <a:rPr lang="en-GB" dirty="0"/>
              <a:t>Daren </a:t>
            </a:r>
            <a:r>
              <a:rPr lang="en-GB" dirty="0" smtClean="0"/>
              <a:t>Kemp (2004): </a:t>
            </a:r>
            <a:endParaRPr lang="en-GB" dirty="0"/>
          </a:p>
          <a:p>
            <a:pPr marL="0" indent="0">
              <a:buNone/>
            </a:pPr>
            <a:r>
              <a:rPr lang="en-GB" dirty="0"/>
              <a:t>Thus the New Ager views New Age as a revolutionary period of history dictated by the stars; the Christian apologist has often defined New Age as a cult; the historian of ideas understands it as a manifestation of the perennial tradition; the philosopher sees New Age as a monist or holistic worldview; the sociologist describes New Age as a new religious movement (NRM); while the psychologist describes it as a form of narcissism.  </a:t>
            </a:r>
          </a:p>
          <a:p>
            <a:pPr marL="0" indent="0">
              <a:buNone/>
            </a:pPr>
            <a:endParaRPr lang="en-GB" dirty="0"/>
          </a:p>
        </p:txBody>
      </p:sp>
    </p:spTree>
    <p:extLst>
      <p:ext uri="{BB962C8B-B14F-4D97-AF65-F5344CB8AC3E}">
        <p14:creationId xmlns:p14="http://schemas.microsoft.com/office/powerpoint/2010/main" val="1332092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lvl="0"/>
            <a:r>
              <a:rPr lang="en-GB" dirty="0" err="1"/>
              <a:t>Wouter</a:t>
            </a:r>
            <a:r>
              <a:rPr lang="en-GB" dirty="0"/>
              <a:t> </a:t>
            </a:r>
            <a:r>
              <a:rPr lang="en-GB" dirty="0" err="1"/>
              <a:t>Hanegraaff</a:t>
            </a:r>
            <a:r>
              <a:rPr lang="en-GB" dirty="0"/>
              <a:t> </a:t>
            </a:r>
            <a:r>
              <a:rPr lang="en-GB" dirty="0" smtClean="0"/>
              <a:t> (2006, 250-252) distinguishes </a:t>
            </a:r>
            <a:r>
              <a:rPr lang="en-GB" dirty="0"/>
              <a:t>between New Age in a “wide” or “general” sense and New Age in a “strict” sense.  He cites the roots of New Age in 1950s UFO culture, inspired by Alice Bailey and Rudolf Steiner, which he describes as the occultist millenarianism of the early New Age movement.  This went on, in the 1960s and 1970s, to influence utopian communities such as Findhorn and early figures such as David Spangler and George Trevelyan.  There was a shift from the passive to the active, where the role of humanity in ushering in the new age was emphasised.  This, says </a:t>
            </a:r>
            <a:r>
              <a:rPr lang="en-GB" dirty="0" err="1"/>
              <a:t>Hanegraaff</a:t>
            </a:r>
            <a:r>
              <a:rPr lang="en-GB" dirty="0"/>
              <a:t>, symbolises New Age in the strict sense.  </a:t>
            </a:r>
            <a:r>
              <a:rPr lang="en-GB" dirty="0" err="1"/>
              <a:t>Hanegraaff’s</a:t>
            </a:r>
            <a:r>
              <a:rPr lang="en-GB" dirty="0"/>
              <a:t> New Age in the general sense emerged from the end of the 1970s and “…became a catch-all term for the much more extensive and complex cultic milieu of the 1980s and beyond.  This is how the New Age movement in a strict sense was absorbed by the New Age movement in a general sense”. </a:t>
            </a:r>
          </a:p>
        </p:txBody>
      </p:sp>
    </p:spTree>
    <p:extLst>
      <p:ext uri="{BB962C8B-B14F-4D97-AF65-F5344CB8AC3E}">
        <p14:creationId xmlns:p14="http://schemas.microsoft.com/office/powerpoint/2010/main" val="3444679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lvl="0"/>
            <a:r>
              <a:rPr lang="en-GB" dirty="0" err="1" smtClean="0"/>
              <a:t>Hanegraaff</a:t>
            </a:r>
            <a:r>
              <a:rPr lang="en-GB" dirty="0" smtClean="0"/>
              <a:t> (2006, 250) </a:t>
            </a:r>
            <a:r>
              <a:rPr lang="en-GB" dirty="0"/>
              <a:t>From the end of the 1970s it “…became a catch-all term for the much more extensive and complex cultic milieu of the 1980s and beyond.  This is how the New Age movement in a strict sense was absorbed by the New Age movement in a general sense”. </a:t>
            </a:r>
            <a:endParaRPr lang="en-GB" dirty="0" smtClean="0"/>
          </a:p>
          <a:p>
            <a:pPr lvl="0"/>
            <a:r>
              <a:rPr lang="en-GB" dirty="0" smtClean="0"/>
              <a:t>And</a:t>
            </a:r>
          </a:p>
          <a:p>
            <a:pPr marL="0" lvl="0" indent="0">
              <a:buNone/>
            </a:pPr>
            <a:r>
              <a:rPr lang="en-GB" dirty="0" smtClean="0"/>
              <a:t>“</a:t>
            </a:r>
            <a:r>
              <a:rPr lang="en-GB" dirty="0"/>
              <a:t>The New Age movement in a strict sense still exists but its membership is rather strongly dominated by the baby boomers generation and tends to be perceived as somewhat old-fashioned by new-generation New Agers</a:t>
            </a:r>
            <a:r>
              <a:rPr lang="en-GB" dirty="0" smtClean="0"/>
              <a:t>” (2006, 252).</a:t>
            </a:r>
            <a:endParaRPr lang="en-GB" dirty="0"/>
          </a:p>
        </p:txBody>
      </p:sp>
    </p:spTree>
    <p:extLst>
      <p:ext uri="{BB962C8B-B14F-4D97-AF65-F5344CB8AC3E}">
        <p14:creationId xmlns:p14="http://schemas.microsoft.com/office/powerpoint/2010/main" val="2108549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dirty="0"/>
              <a:t>And, “As a buzzword, New Age refers to a wide array of spiritual practices and beliefs which share as their most common denominator the fact that they are perceived as ‘alternative’ from the perspectives of mainstream Western society</a:t>
            </a:r>
            <a:r>
              <a:rPr lang="en-GB" dirty="0" smtClean="0"/>
              <a:t>” (2006, 249. </a:t>
            </a:r>
          </a:p>
          <a:p>
            <a:r>
              <a:rPr lang="en-GB" dirty="0" smtClean="0"/>
              <a:t>And </a:t>
            </a:r>
            <a:r>
              <a:rPr lang="en-GB" dirty="0"/>
              <a:t>“…New Age religion is radically new: a manifestation </a:t>
            </a:r>
            <a:r>
              <a:rPr lang="en-GB" i="1" dirty="0"/>
              <a:t>par excellence</a:t>
            </a:r>
            <a:r>
              <a:rPr lang="en-GB" dirty="0"/>
              <a:t>, of postmodern consumer society, the members of which use, recycle, combine and adapt existing religious ideas and practices as they see fit</a:t>
            </a:r>
            <a:r>
              <a:rPr lang="en-GB" dirty="0" smtClean="0"/>
              <a:t>” (2006, 249-250).</a:t>
            </a:r>
            <a:r>
              <a:rPr lang="en-GB" baseline="30000" dirty="0" smtClean="0"/>
              <a:t> </a:t>
            </a:r>
            <a:endParaRPr lang="en-GB" dirty="0"/>
          </a:p>
          <a:p>
            <a:pPr marL="0" indent="0">
              <a:buNone/>
            </a:pPr>
            <a:r>
              <a:rPr lang="en-GB" dirty="0"/>
              <a:t>And</a:t>
            </a:r>
          </a:p>
          <a:p>
            <a:r>
              <a:rPr lang="en-GB" dirty="0"/>
              <a:t>The New age started out as an idealistic movement, inspired by deeply-felt concern about the world situation, and firmly committed to change.  This idealism still survives in some quarters; but now in the mid-1990s, it may legitimately be doubted whether a New Age movement which has become increasingly subservient to the laws of the marketplace is likely to provide a viable alternative to a culture of liberal utilitarianism</a:t>
            </a:r>
            <a:r>
              <a:rPr lang="en-GB" dirty="0" smtClean="0"/>
              <a:t>.</a:t>
            </a:r>
            <a:endParaRPr lang="en-GB" dirty="0"/>
          </a:p>
        </p:txBody>
      </p:sp>
    </p:spTree>
    <p:extLst>
      <p:ext uri="{BB962C8B-B14F-4D97-AF65-F5344CB8AC3E}">
        <p14:creationId xmlns:p14="http://schemas.microsoft.com/office/powerpoint/2010/main" val="3754388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lvl="0"/>
            <a:r>
              <a:rPr lang="en-GB" dirty="0"/>
              <a:t>Stephen Sutcliffe </a:t>
            </a:r>
            <a:r>
              <a:rPr lang="en-GB" dirty="0" smtClean="0"/>
              <a:t>(2003, 3) </a:t>
            </a:r>
            <a:endParaRPr lang="en-GB" dirty="0"/>
          </a:p>
          <a:p>
            <a:pPr marL="0" indent="0">
              <a:buNone/>
            </a:pPr>
            <a:r>
              <a:rPr lang="en-GB" dirty="0"/>
              <a:t>…’New Age’ represents at its narrowest a specific </a:t>
            </a:r>
            <a:r>
              <a:rPr lang="en-GB" dirty="0" err="1"/>
              <a:t>millennialistic</a:t>
            </a:r>
            <a:r>
              <a:rPr lang="en-GB" dirty="0"/>
              <a:t> emblem, and at its most diffuse – at its most symbolically </a:t>
            </a:r>
            <a:r>
              <a:rPr lang="en-GB" dirty="0" err="1"/>
              <a:t>overdetermined</a:t>
            </a:r>
            <a:r>
              <a:rPr lang="en-GB" dirty="0"/>
              <a:t> – a loose idiom of humanistic potential and psychotherapeutic change that would be, and has been, called anything from ‘human potential’ to ‘mind body spirit’, from ‘holistic’ to ‘spiritual growth’.  </a:t>
            </a:r>
          </a:p>
          <a:p>
            <a:pPr lvl="0"/>
            <a:r>
              <a:rPr lang="en-GB" dirty="0"/>
              <a:t>Peter </a:t>
            </a:r>
            <a:r>
              <a:rPr lang="en-GB" dirty="0" smtClean="0"/>
              <a:t>Clarke (2006, 25-6): </a:t>
            </a:r>
            <a:r>
              <a:rPr lang="en-GB" dirty="0"/>
              <a:t>“Prior to the 1970s when New Age Spirituality started to become a global pursuit it was largely an interest of a coterie of elite poets and intellectuals…Today it is a mass movement on a worldwide scale</a:t>
            </a:r>
            <a:r>
              <a:rPr lang="en-GB" dirty="0" smtClean="0"/>
              <a:t>”.</a:t>
            </a:r>
            <a:endParaRPr lang="en-GB" dirty="0"/>
          </a:p>
        </p:txBody>
      </p:sp>
    </p:spTree>
    <p:extLst>
      <p:ext uri="{BB962C8B-B14F-4D97-AF65-F5344CB8AC3E}">
        <p14:creationId xmlns:p14="http://schemas.microsoft.com/office/powerpoint/2010/main" val="12296866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lvl="0"/>
            <a:r>
              <a:rPr lang="en-GB" dirty="0"/>
              <a:t>The </a:t>
            </a:r>
            <a:r>
              <a:rPr lang="en-GB" dirty="0" err="1"/>
              <a:t>Encyclopedia</a:t>
            </a:r>
            <a:r>
              <a:rPr lang="en-GB" dirty="0"/>
              <a:t> of New </a:t>
            </a:r>
            <a:r>
              <a:rPr lang="en-GB" dirty="0" smtClean="0"/>
              <a:t>Religions (</a:t>
            </a:r>
            <a:r>
              <a:rPr lang="en-GB" dirty="0" err="1" smtClean="0"/>
              <a:t>york</a:t>
            </a:r>
            <a:r>
              <a:rPr lang="en-GB" dirty="0" smtClean="0"/>
              <a:t>, 2004, 308ff): </a:t>
            </a:r>
            <a:r>
              <a:rPr lang="en-GB" dirty="0"/>
              <a:t>“New Age traditions are religious and quasi-religious orientations that have been emerging as a self-conscious movement in the latter half of the 20</a:t>
            </a:r>
            <a:r>
              <a:rPr lang="en-GB" baseline="30000" dirty="0"/>
              <a:t>th</a:t>
            </a:r>
            <a:r>
              <a:rPr lang="en-GB" dirty="0"/>
              <a:t> century…New Age is highly diversified and means many different things to different people”.   </a:t>
            </a:r>
          </a:p>
          <a:p>
            <a:pPr lvl="0"/>
            <a:r>
              <a:rPr lang="en-GB" dirty="0"/>
              <a:t>John </a:t>
            </a:r>
            <a:r>
              <a:rPr lang="en-GB" dirty="0" smtClean="0"/>
              <a:t>Saliba (1995, 24): </a:t>
            </a:r>
            <a:r>
              <a:rPr lang="en-GB" dirty="0"/>
              <a:t>New Age “…is a rather complex amalgamation of thought and practice that unites Western and Eastern religious beliefs and practices.  Organic farming, unorthodox healing techniques, meditation and yoga, the development of higher consciousness, various occult practices, and belief in reincarnation all appear as part of the New Age Movement”. </a:t>
            </a:r>
          </a:p>
          <a:p>
            <a:pPr lvl="0"/>
            <a:r>
              <a:rPr lang="en-GB" dirty="0"/>
              <a:t>Paul </a:t>
            </a:r>
            <a:r>
              <a:rPr lang="en-GB" dirty="0" smtClean="0"/>
              <a:t>Heelas (1996, 1): </a:t>
            </a:r>
            <a:r>
              <a:rPr lang="en-GB" dirty="0"/>
              <a:t>We hear of 'New Age travellers' and 'New Age yuppies'.  The New Age is to be found in the ashram and in the boardroom. </a:t>
            </a:r>
            <a:endParaRPr lang="en-GB" dirty="0"/>
          </a:p>
        </p:txBody>
      </p:sp>
    </p:spTree>
    <p:extLst>
      <p:ext uri="{BB962C8B-B14F-4D97-AF65-F5344CB8AC3E}">
        <p14:creationId xmlns:p14="http://schemas.microsoft.com/office/powerpoint/2010/main" val="2863838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lvl="0"/>
            <a:r>
              <a:rPr lang="en-GB" dirty="0"/>
              <a:t>David </a:t>
            </a:r>
            <a:r>
              <a:rPr lang="en-GB" dirty="0" smtClean="0"/>
              <a:t>Barrett (2001, 250): </a:t>
            </a:r>
            <a:r>
              <a:rPr lang="en-GB" dirty="0"/>
              <a:t>'The New Age, from the 1960s onwards, has been characterized by syncretism, seeking after truth and peace...' </a:t>
            </a:r>
          </a:p>
          <a:p>
            <a:pPr lvl="0"/>
            <a:r>
              <a:rPr lang="en-GB" dirty="0" err="1"/>
              <a:t>Nevill</a:t>
            </a:r>
            <a:r>
              <a:rPr lang="en-GB" dirty="0"/>
              <a:t> </a:t>
            </a:r>
            <a:r>
              <a:rPr lang="en-GB" dirty="0" smtClean="0"/>
              <a:t>Drury (2004, 230): </a:t>
            </a:r>
            <a:r>
              <a:rPr lang="en-GB" dirty="0"/>
              <a:t>New Age is a “phrase connoting the post psychedelic Aquarian Age believed by some to herald a new era of mystical and spiritual enlightenment.  It has become a popular label for the many alternative approaches to spirituality in Western culture”.</a:t>
            </a:r>
          </a:p>
          <a:p>
            <a:pPr lvl="0"/>
            <a:r>
              <a:rPr lang="en-GB" dirty="0"/>
              <a:t>Adam </a:t>
            </a:r>
            <a:r>
              <a:rPr lang="en-GB" dirty="0" err="1" smtClean="0"/>
              <a:t>Possamai</a:t>
            </a:r>
            <a:r>
              <a:rPr lang="en-GB" dirty="0" smtClean="0"/>
              <a:t> (2005, 1): </a:t>
            </a:r>
            <a:r>
              <a:rPr lang="en-GB" dirty="0"/>
              <a:t>“…New Age is being used in the literature and in everyday life as a </a:t>
            </a:r>
            <a:r>
              <a:rPr lang="en-GB" dirty="0" err="1"/>
              <a:t>meronymy</a:t>
            </a:r>
            <a:r>
              <a:rPr lang="en-GB" dirty="0"/>
              <a:t>; that is New Age is being used as the single descriptor for a range of distinguishable religious phenomena which comprise a family of which New Age is a member”.</a:t>
            </a:r>
          </a:p>
          <a:p>
            <a:pPr marL="0" indent="0">
              <a:buNone/>
            </a:pPr>
            <a:endParaRPr lang="en-GB" dirty="0"/>
          </a:p>
        </p:txBody>
      </p:sp>
    </p:spTree>
    <p:extLst>
      <p:ext uri="{BB962C8B-B14F-4D97-AF65-F5344CB8AC3E}">
        <p14:creationId xmlns:p14="http://schemas.microsoft.com/office/powerpoint/2010/main" val="741939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Insider Definitions</a:t>
            </a:r>
            <a:br>
              <a:rPr lang="en-GB" dirty="0"/>
            </a:br>
            <a:endParaRPr lang="en-GB" dirty="0"/>
          </a:p>
        </p:txBody>
      </p:sp>
      <p:sp>
        <p:nvSpPr>
          <p:cNvPr id="3" name="Content Placeholder 2"/>
          <p:cNvSpPr>
            <a:spLocks noGrp="1"/>
          </p:cNvSpPr>
          <p:nvPr>
            <p:ph idx="1"/>
          </p:nvPr>
        </p:nvSpPr>
        <p:spPr/>
        <p:txBody>
          <a:bodyPr>
            <a:normAutofit fontScale="92500"/>
          </a:bodyPr>
          <a:lstStyle/>
          <a:p>
            <a:pPr lvl="0"/>
            <a:r>
              <a:rPr lang="en-GB" dirty="0"/>
              <a:t>William </a:t>
            </a:r>
            <a:r>
              <a:rPr lang="en-GB" dirty="0" smtClean="0"/>
              <a:t>Bloom (2991, xvi): </a:t>
            </a:r>
            <a:r>
              <a:rPr lang="en-GB" dirty="0"/>
              <a:t>“…the New Age phenomenon as the visible tip of the iceberg of a mass movement in which humanity is reasserting its right to explore spirituality in total freedom.  The constraints of religious and intellectual ideology are falling away”. </a:t>
            </a:r>
          </a:p>
          <a:p>
            <a:r>
              <a:rPr lang="en-GB" dirty="0"/>
              <a:t>Bloom promotes Holism as the new </a:t>
            </a:r>
            <a:r>
              <a:rPr lang="en-GB" dirty="0" smtClean="0"/>
              <a:t>spirituality (2005, 3):</a:t>
            </a:r>
            <a:endParaRPr lang="en-GB" dirty="0"/>
          </a:p>
          <a:p>
            <a:pPr marL="0" indent="0">
              <a:buNone/>
            </a:pPr>
            <a:r>
              <a:rPr lang="en-GB" dirty="0" smtClean="0"/>
              <a:t>Something </a:t>
            </a:r>
            <a:r>
              <a:rPr lang="en-GB" dirty="0"/>
              <a:t>new is emerging and we can see evidence of it all over the world.  It is a new philosophy; a new spirituality.  It has no organization and it makes no claims to exclusive truth.  At the moment it has little status alongside the other religions and faith communities that claim public and official space, but it may well become the major form of spirituality on our globe.  This new holistic spirituality and philosophy is hugely hopeful, intelligent and practical.</a:t>
            </a:r>
          </a:p>
          <a:p>
            <a:pPr marL="0" indent="0">
              <a:buNone/>
            </a:pPr>
            <a:endParaRPr lang="en-GB" dirty="0"/>
          </a:p>
        </p:txBody>
      </p:sp>
    </p:spTree>
    <p:extLst>
      <p:ext uri="{BB962C8B-B14F-4D97-AF65-F5344CB8AC3E}">
        <p14:creationId xmlns:p14="http://schemas.microsoft.com/office/powerpoint/2010/main" val="12717676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And “To call this new spirituality ‘Holism’ or ‘Holistic’ is pragmatic and appropriate”, that it expresses “an open-hearted approach to spirituality” and is a “Contemporary, open-minded spirituality with no leader or dogma</a:t>
            </a:r>
            <a:r>
              <a:rPr lang="en-GB" dirty="0" smtClean="0"/>
              <a:t>” (Bloom, 2005, 5-6). </a:t>
            </a:r>
            <a:endParaRPr lang="en-GB" dirty="0"/>
          </a:p>
          <a:p>
            <a:r>
              <a:rPr lang="en-GB" dirty="0"/>
              <a:t>And “…there may be people who are content in their traditional faiths, but want also to show that they are open-hearted and open-minded, and thus might describe themselves as ‘Holistic Christian’, ‘Holistic Muslim’, ‘Holistic Atheist’ and so on</a:t>
            </a:r>
            <a:r>
              <a:rPr lang="en-GB" dirty="0" smtClean="0"/>
              <a:t>” (2005, 7).</a:t>
            </a:r>
            <a:endParaRPr lang="en-GB" dirty="0"/>
          </a:p>
        </p:txBody>
      </p:sp>
    </p:spTree>
    <p:extLst>
      <p:ext uri="{BB962C8B-B14F-4D97-AF65-F5344CB8AC3E}">
        <p14:creationId xmlns:p14="http://schemas.microsoft.com/office/powerpoint/2010/main" val="27577482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lvl="0"/>
            <a:r>
              <a:rPr lang="en-GB" dirty="0"/>
              <a:t>Edward de Bono’s </a:t>
            </a:r>
            <a:r>
              <a:rPr lang="en-GB" dirty="0" smtClean="0"/>
              <a:t>(2006) H</a:t>
            </a:r>
            <a:r>
              <a:rPr lang="en-GB" dirty="0"/>
              <a:t>+ “H+ is a way of life that is fully compatible with any other religion or framework: Christianity, Islam, Judaism, Hinduism, etc.  H+ does not impinge upon or compete with other belief systems.  You can keep all the beliefs and values of those other religions and simply add H+ to them”.</a:t>
            </a:r>
          </a:p>
          <a:p>
            <a:pPr lvl="0"/>
            <a:r>
              <a:rPr lang="en-GB" dirty="0" err="1"/>
              <a:t>Satish</a:t>
            </a:r>
            <a:r>
              <a:rPr lang="en-GB" dirty="0"/>
              <a:t> Kumar </a:t>
            </a:r>
            <a:r>
              <a:rPr lang="en-GB" dirty="0" smtClean="0"/>
              <a:t>(2005, 74 and 175) “soul</a:t>
            </a:r>
            <a:r>
              <a:rPr lang="en-GB" dirty="0"/>
              <a:t>, soil, society”.  </a:t>
            </a:r>
            <a:r>
              <a:rPr lang="en-GB" i="1" dirty="0"/>
              <a:t>You Are Therefore I Am”.</a:t>
            </a:r>
            <a:r>
              <a:rPr lang="en-GB" dirty="0"/>
              <a:t> Descartes’ “I think, therefore I am” encapsulates the western </a:t>
            </a:r>
            <a:r>
              <a:rPr lang="en-GB" dirty="0" err="1"/>
              <a:t>mindset</a:t>
            </a:r>
            <a:r>
              <a:rPr lang="en-GB" dirty="0"/>
              <a:t> and has “divided mind and matter, separated soul and body and looked at the world as a collection of objects to be analysed, compartmentalised, classified, and controlled”. </a:t>
            </a:r>
          </a:p>
          <a:p>
            <a:pPr lvl="0"/>
            <a:r>
              <a:rPr lang="en-GB" dirty="0" err="1" smtClean="0"/>
              <a:t>Vivianne</a:t>
            </a:r>
            <a:r>
              <a:rPr lang="en-GB" dirty="0" smtClean="0"/>
              <a:t> Crowley (1994, 54) : </a:t>
            </a:r>
            <a:r>
              <a:rPr lang="en-GB" dirty="0"/>
              <a:t>“The New Age refers to our entry into a new month of the cosmic year.  Once every 2,000 years or so, the position of the signs of the zodiac appears to change in relation to the Earth.  The relevant sign is now Aquarius”. </a:t>
            </a:r>
          </a:p>
          <a:p>
            <a:endParaRPr lang="en-GB" dirty="0"/>
          </a:p>
        </p:txBody>
      </p:sp>
    </p:spTree>
    <p:extLst>
      <p:ext uri="{BB962C8B-B14F-4D97-AF65-F5344CB8AC3E}">
        <p14:creationId xmlns:p14="http://schemas.microsoft.com/office/powerpoint/2010/main" val="6913176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pPr lvl="0"/>
            <a:r>
              <a:rPr lang="en-GB" dirty="0"/>
              <a:t>Jack </a:t>
            </a:r>
            <a:r>
              <a:rPr lang="en-GB" dirty="0" smtClean="0"/>
              <a:t>Schafer (</a:t>
            </a:r>
            <a:r>
              <a:rPr lang="en-GB" dirty="0"/>
              <a:t>http://www.newageinfo.com/whatis.htm </a:t>
            </a:r>
            <a:r>
              <a:rPr lang="en-GB" dirty="0" smtClean="0"/>
              <a:t>)</a:t>
            </a:r>
            <a:endParaRPr lang="en-GB" dirty="0"/>
          </a:p>
          <a:p>
            <a:pPr marL="0" indent="0">
              <a:buNone/>
            </a:pPr>
            <a:r>
              <a:rPr lang="en-GB" dirty="0"/>
              <a:t>In pondering this question, I went to every Internet site, magazine and book I could put my hands on. I contacted some of the organizations and churches that fall under the banner of New Age and New Thought, compiling literally hundreds of pages of information. I have spoken with friends who are Hindus, Muslims, Buddhists, Jews, as well as Christians.  I came to the conclusion that New Age is a collective and on-going process. As such, I am simply unable to put this concept of inner thought and process into words that would satisfy everyone, anyone, or even myself</a:t>
            </a:r>
            <a:r>
              <a:rPr lang="en-GB" dirty="0" smtClean="0"/>
              <a:t>.</a:t>
            </a:r>
            <a:endParaRPr lang="en-GB" dirty="0"/>
          </a:p>
          <a:p>
            <a:r>
              <a:rPr lang="en-GB" dirty="0"/>
              <a:t>Barbara </a:t>
            </a:r>
            <a:r>
              <a:rPr lang="en-GB" dirty="0" smtClean="0"/>
              <a:t>Whitworth (2004, 21): </a:t>
            </a:r>
            <a:r>
              <a:rPr lang="en-GB" dirty="0"/>
              <a:t>“Presently…we are set to move or have already moved from the sign of Pisces into the sign of Aquarius and according to astrologers this will bring about major changes in the nature of civilization on earth”.  http://www.newageinfo.com/whatis.htm [6.3.12]</a:t>
            </a:r>
          </a:p>
          <a:p>
            <a:pPr marL="0" indent="0">
              <a:buNone/>
            </a:pPr>
            <a:endParaRPr lang="en-GB" dirty="0"/>
          </a:p>
        </p:txBody>
      </p:sp>
    </p:spTree>
    <p:extLst>
      <p:ext uri="{BB962C8B-B14F-4D97-AF65-F5344CB8AC3E}">
        <p14:creationId xmlns:p14="http://schemas.microsoft.com/office/powerpoint/2010/main" val="2112127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Critics</a:t>
            </a:r>
            <a:br>
              <a:rPr lang="en-GB" dirty="0"/>
            </a:br>
            <a:endParaRPr lang="en-GB" dirty="0"/>
          </a:p>
        </p:txBody>
      </p:sp>
      <p:sp>
        <p:nvSpPr>
          <p:cNvPr id="3" name="Content Placeholder 2"/>
          <p:cNvSpPr>
            <a:spLocks noGrp="1"/>
          </p:cNvSpPr>
          <p:nvPr>
            <p:ph idx="1"/>
          </p:nvPr>
        </p:nvSpPr>
        <p:spPr/>
        <p:txBody>
          <a:bodyPr>
            <a:normAutofit fontScale="92500"/>
          </a:bodyPr>
          <a:lstStyle/>
          <a:p>
            <a:pPr lvl="0"/>
            <a:r>
              <a:rPr lang="en-GB" dirty="0"/>
              <a:t>Martin </a:t>
            </a:r>
            <a:r>
              <a:rPr lang="en-GB" dirty="0" smtClean="0"/>
              <a:t>Palmer (1994, 128): </a:t>
            </a:r>
            <a:r>
              <a:rPr lang="en-GB" dirty="0"/>
              <a:t>“I regret that Taoism has been so exploited by ‘New Age’ writers who wouldn’t know a Chinese character if it bit them, and whose knowledge of Taoism is limited to reading a translation of the </a:t>
            </a:r>
            <a:r>
              <a:rPr lang="en-GB" i="1" dirty="0"/>
              <a:t>Tao </a:t>
            </a:r>
            <a:r>
              <a:rPr lang="en-GB" i="1" dirty="0" err="1"/>
              <a:t>Te</a:t>
            </a:r>
            <a:r>
              <a:rPr lang="en-GB" i="1" dirty="0"/>
              <a:t> </a:t>
            </a:r>
            <a:r>
              <a:rPr lang="en-GB" i="1" dirty="0" err="1"/>
              <a:t>Ching</a:t>
            </a:r>
            <a:r>
              <a:rPr lang="en-GB" i="1" dirty="0"/>
              <a:t>”. </a:t>
            </a:r>
            <a:r>
              <a:rPr lang="en-GB" dirty="0"/>
              <a:t> </a:t>
            </a:r>
          </a:p>
          <a:p>
            <a:pPr marL="0" indent="0">
              <a:buNone/>
            </a:pPr>
            <a:endParaRPr lang="en-GB" dirty="0"/>
          </a:p>
          <a:p>
            <a:pPr lvl="0"/>
            <a:r>
              <a:rPr lang="en-GB" dirty="0"/>
              <a:t>Stephen </a:t>
            </a:r>
            <a:r>
              <a:rPr lang="en-GB" dirty="0" smtClean="0"/>
              <a:t>Hunt (2002, 43): Religion </a:t>
            </a:r>
            <a:r>
              <a:rPr lang="en-GB" dirty="0"/>
              <a:t>is thus reduced to what it does for individuals in this world and not the next.  It will tend to advance a philosophy of human potential, health, and wealth – whatever the spiritualized clothing it is dressed up in.  It will be void of an abstract system of morality imposed by divine beings which demand human obedience.  The tendency will be to play down beliefs that the divine impinges its will upon this world.</a:t>
            </a:r>
          </a:p>
          <a:p>
            <a:endParaRPr lang="en-GB" dirty="0"/>
          </a:p>
        </p:txBody>
      </p:sp>
    </p:spTree>
    <p:extLst>
      <p:ext uri="{BB962C8B-B14F-4D97-AF65-F5344CB8AC3E}">
        <p14:creationId xmlns:p14="http://schemas.microsoft.com/office/powerpoint/2010/main" val="2332879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pPr lvl="0"/>
            <a:r>
              <a:rPr lang="en-GB" dirty="0"/>
              <a:t>MD </a:t>
            </a:r>
            <a:r>
              <a:rPr lang="en-GB" dirty="0" smtClean="0"/>
              <a:t>Faber (1996, 15): </a:t>
            </a:r>
            <a:r>
              <a:rPr lang="en-GB" dirty="0"/>
              <a:t>'In its mildest and least virulent expression New Age thinking is merely frivolous and vaguely neurotic; in its most severe and virulent expression, it is destructive of intelligence and clear perception, and seriously or even pathologically delusional to boot'. </a:t>
            </a:r>
          </a:p>
          <a:p>
            <a:pPr lvl="0"/>
            <a:r>
              <a:rPr lang="en-GB" dirty="0"/>
              <a:t>Ron </a:t>
            </a:r>
            <a:r>
              <a:rPr lang="en-GB" dirty="0" smtClean="0"/>
              <a:t>Rhodes (1995, back cover) President </a:t>
            </a:r>
            <a:r>
              <a:rPr lang="en-GB" dirty="0"/>
              <a:t>of Reasoning from the Scriptures Ministries, states that “…the New Age Movement is broad, diffuse, hard to nail down - and insidiously dangerous. </a:t>
            </a:r>
          </a:p>
          <a:p>
            <a:pPr lvl="0"/>
            <a:r>
              <a:rPr lang="en-GB" dirty="0"/>
              <a:t>Douglas </a:t>
            </a:r>
            <a:r>
              <a:rPr lang="en-GB" dirty="0" err="1"/>
              <a:t>Groothuis</a:t>
            </a:r>
            <a:r>
              <a:rPr lang="en-GB" dirty="0"/>
              <a:t>: “…a deep cultural trend attracting scores of people from all walks of life.  It claims to offer spiritual reality, fulfilment and world harmony.  Yet its promises spring from what turns out to be a spiritual counterfeit</a:t>
            </a:r>
            <a:r>
              <a:rPr lang="en-GB" dirty="0" smtClean="0"/>
              <a:t>” (Rhodes, 1995, 19). </a:t>
            </a:r>
            <a:endParaRPr lang="en-GB" dirty="0"/>
          </a:p>
          <a:p>
            <a:endParaRPr lang="en-GB" dirty="0"/>
          </a:p>
        </p:txBody>
      </p:sp>
    </p:spTree>
    <p:extLst>
      <p:ext uri="{BB962C8B-B14F-4D97-AF65-F5344CB8AC3E}">
        <p14:creationId xmlns:p14="http://schemas.microsoft.com/office/powerpoint/2010/main" val="11630906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lvl="0"/>
            <a:r>
              <a:rPr lang="en-GB" dirty="0"/>
              <a:t>Walter </a:t>
            </a:r>
            <a:r>
              <a:rPr lang="en-GB" dirty="0" smtClean="0"/>
              <a:t>Martin (</a:t>
            </a:r>
            <a:r>
              <a:rPr lang="en-GB" dirty="0" err="1" smtClean="0"/>
              <a:t>Groothuis</a:t>
            </a:r>
            <a:r>
              <a:rPr lang="en-GB" dirty="0" smtClean="0"/>
              <a:t>, 1988) </a:t>
            </a:r>
            <a:r>
              <a:rPr lang="en-GB" dirty="0"/>
              <a:t>praises </a:t>
            </a:r>
            <a:r>
              <a:rPr lang="en-GB" dirty="0" err="1"/>
              <a:t>Groothuis</a:t>
            </a:r>
            <a:r>
              <a:rPr lang="en-GB" dirty="0"/>
              <a:t> for putting “…his finger on the festering ulcer of the penetration of New Age thinking…” </a:t>
            </a:r>
          </a:p>
          <a:p>
            <a:pPr lvl="0"/>
            <a:r>
              <a:rPr lang="en-GB" dirty="0"/>
              <a:t>RN Baer </a:t>
            </a:r>
            <a:r>
              <a:rPr lang="en-GB" dirty="0" smtClean="0"/>
              <a:t>(1989, 160-1) writes </a:t>
            </a:r>
            <a:r>
              <a:rPr lang="en-GB" dirty="0"/>
              <a:t>of the ‘oh-so-loving-and-peaceful New Age Movement…the real face behind the luminously enlightened outer face of the New Age.  Even unknown to most New Agers, this real face is that of devouring darkness – the face of the enemy and his demons</a:t>
            </a:r>
            <a:r>
              <a:rPr lang="en-GB" dirty="0" smtClean="0"/>
              <a:t>’.</a:t>
            </a:r>
            <a:endParaRPr lang="en-GB" dirty="0"/>
          </a:p>
        </p:txBody>
      </p:sp>
    </p:spTree>
    <p:extLst>
      <p:ext uri="{BB962C8B-B14F-4D97-AF65-F5344CB8AC3E}">
        <p14:creationId xmlns:p14="http://schemas.microsoft.com/office/powerpoint/2010/main" val="10549611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sz="2800" dirty="0" err="1" smtClean="0"/>
              <a:t>Hanegraaff</a:t>
            </a:r>
            <a:r>
              <a:rPr lang="en-GB" sz="2800" dirty="0" smtClean="0"/>
              <a:t> (1996, 524): </a:t>
            </a:r>
            <a:r>
              <a:rPr lang="en-GB" sz="2800" dirty="0"/>
              <a:t>‘</a:t>
            </a:r>
            <a:r>
              <a:rPr lang="en-GB" sz="2800" i="1" dirty="0"/>
              <a:t>The New Age movement tends to make each private individual into the </a:t>
            </a:r>
            <a:r>
              <a:rPr lang="en-GB" sz="2800" i="1" dirty="0" err="1"/>
              <a:t>center</a:t>
            </a:r>
            <a:r>
              <a:rPr lang="en-GB" sz="2800" i="1" dirty="0"/>
              <a:t> of his or her symbolic world</a:t>
            </a:r>
            <a:r>
              <a:rPr lang="en-GB" sz="2800" dirty="0"/>
              <a:t>’.</a:t>
            </a:r>
          </a:p>
          <a:p>
            <a:endParaRPr lang="en-GB" dirty="0"/>
          </a:p>
        </p:txBody>
      </p:sp>
    </p:spTree>
    <p:extLst>
      <p:ext uri="{BB962C8B-B14F-4D97-AF65-F5344CB8AC3E}">
        <p14:creationId xmlns:p14="http://schemas.microsoft.com/office/powerpoint/2010/main" val="436528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Bibliography</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a:t>Baer, RN (1989) </a:t>
            </a:r>
            <a:r>
              <a:rPr lang="en-GB" i="1" dirty="0"/>
              <a:t>Inside the New Age Nightmare</a:t>
            </a:r>
            <a:r>
              <a:rPr lang="en-GB" dirty="0"/>
              <a:t>, Huntington House Inc.</a:t>
            </a:r>
            <a:br>
              <a:rPr lang="en-GB" dirty="0"/>
            </a:br>
            <a:r>
              <a:rPr lang="en-GB" dirty="0"/>
              <a:t>Barker, E (1992) </a:t>
            </a:r>
            <a:r>
              <a:rPr lang="en-GB" i="1" dirty="0"/>
              <a:t>New Religious Movements: A Practical Introduction</a:t>
            </a:r>
            <a:r>
              <a:rPr lang="en-GB" dirty="0"/>
              <a:t>, London, HMSO.</a:t>
            </a:r>
          </a:p>
          <a:p>
            <a:pPr marL="0" indent="0">
              <a:buNone/>
            </a:pPr>
            <a:r>
              <a:rPr lang="en-GB" dirty="0"/>
              <a:t>Barrett, D (2001) </a:t>
            </a:r>
            <a:r>
              <a:rPr lang="en-GB" i="1" dirty="0"/>
              <a:t>The New Believers</a:t>
            </a:r>
            <a:r>
              <a:rPr lang="en-GB" dirty="0"/>
              <a:t>, London: </a:t>
            </a:r>
            <a:r>
              <a:rPr lang="en-GB" dirty="0" err="1"/>
              <a:t>Cassell</a:t>
            </a:r>
            <a:r>
              <a:rPr lang="en-GB" dirty="0"/>
              <a:t>.</a:t>
            </a:r>
            <a:br>
              <a:rPr lang="en-GB" dirty="0"/>
            </a:br>
            <a:r>
              <a:rPr lang="en-GB" dirty="0"/>
              <a:t>Bloom, W </a:t>
            </a:r>
            <a:r>
              <a:rPr lang="en-GB" dirty="0" err="1"/>
              <a:t>ed</a:t>
            </a:r>
            <a:r>
              <a:rPr lang="en-GB" dirty="0"/>
              <a:t> (1991) </a:t>
            </a:r>
            <a:r>
              <a:rPr lang="en-GB" i="1" dirty="0"/>
              <a:t>The New Age, An Anthology of Essential Writings</a:t>
            </a:r>
            <a:r>
              <a:rPr lang="en-GB" dirty="0"/>
              <a:t>, London, Rider.</a:t>
            </a:r>
            <a:br>
              <a:rPr lang="en-GB" dirty="0"/>
            </a:br>
            <a:r>
              <a:rPr lang="en-GB" dirty="0"/>
              <a:t>Bloom, William (2005) </a:t>
            </a:r>
            <a:r>
              <a:rPr lang="en-GB" i="1" dirty="0" err="1"/>
              <a:t>Soulution</a:t>
            </a:r>
            <a:r>
              <a:rPr lang="en-GB" i="1" dirty="0"/>
              <a:t>, The Holistic Manifesto</a:t>
            </a:r>
            <a:r>
              <a:rPr lang="en-GB" dirty="0"/>
              <a:t>, London, Hay House UK </a:t>
            </a:r>
            <a:r>
              <a:rPr lang="en-GB" dirty="0" err="1"/>
              <a:t>Ltd.Chryssides</a:t>
            </a:r>
            <a:r>
              <a:rPr lang="en-GB" dirty="0"/>
              <a:t>, G (1999) </a:t>
            </a:r>
            <a:r>
              <a:rPr lang="en-GB" i="1" dirty="0"/>
              <a:t>Exploring New Religions</a:t>
            </a:r>
            <a:r>
              <a:rPr lang="en-GB" dirty="0"/>
              <a:t>, London, </a:t>
            </a:r>
            <a:r>
              <a:rPr lang="en-GB" dirty="0" err="1"/>
              <a:t>Cassell</a:t>
            </a:r>
            <a:r>
              <a:rPr lang="en-GB" dirty="0"/>
              <a:t>.  </a:t>
            </a:r>
          </a:p>
          <a:p>
            <a:pPr marL="0" indent="0">
              <a:buNone/>
            </a:pPr>
            <a:r>
              <a:rPr lang="en-GB" dirty="0"/>
              <a:t>Clarke, P (2006) </a:t>
            </a:r>
            <a:r>
              <a:rPr lang="en-GB" i="1" dirty="0"/>
              <a:t>New Religions in Global Perspective</a:t>
            </a:r>
            <a:r>
              <a:rPr lang="en-GB" dirty="0"/>
              <a:t>, Abingdon, Routledge.</a:t>
            </a:r>
          </a:p>
          <a:p>
            <a:pPr marL="0" indent="0">
              <a:buNone/>
            </a:pPr>
            <a:r>
              <a:rPr lang="en-GB" dirty="0"/>
              <a:t>Crowley, V (1994)</a:t>
            </a:r>
            <a:r>
              <a:rPr lang="en-GB" i="1" dirty="0"/>
              <a:t> Phoenix from the Flame, Pagan Spirituality in the Western World</a:t>
            </a:r>
            <a:r>
              <a:rPr lang="en-GB" dirty="0"/>
              <a:t>, London, </a:t>
            </a:r>
            <a:r>
              <a:rPr lang="en-GB" dirty="0" err="1"/>
              <a:t>Thorsons</a:t>
            </a:r>
            <a:r>
              <a:rPr lang="en-GB" dirty="0"/>
              <a:t>.  </a:t>
            </a:r>
            <a:br>
              <a:rPr lang="en-GB" dirty="0"/>
            </a:br>
            <a:r>
              <a:rPr lang="en-GB" dirty="0"/>
              <a:t>De Bono, Edward (2006) </a:t>
            </a:r>
            <a:r>
              <a:rPr lang="en-GB" i="1" dirty="0"/>
              <a:t>A New Religion? H+</a:t>
            </a:r>
            <a:r>
              <a:rPr lang="en-GB" dirty="0"/>
              <a:t>, London, Vermilion.</a:t>
            </a:r>
            <a:br>
              <a:rPr lang="en-GB" dirty="0"/>
            </a:br>
            <a:r>
              <a:rPr lang="en-GB" dirty="0"/>
              <a:t>Drury, </a:t>
            </a:r>
            <a:r>
              <a:rPr lang="en-GB" dirty="0" err="1"/>
              <a:t>Nevill</a:t>
            </a:r>
            <a:r>
              <a:rPr lang="en-GB" dirty="0"/>
              <a:t> (2004) </a:t>
            </a:r>
            <a:r>
              <a:rPr lang="en-GB" i="1" dirty="0"/>
              <a:t>The Dictionary of the Esoteric</a:t>
            </a:r>
            <a:r>
              <a:rPr lang="en-GB" dirty="0"/>
              <a:t>, London, Watkins Publishing.</a:t>
            </a:r>
            <a:br>
              <a:rPr lang="en-GB" dirty="0"/>
            </a:br>
            <a:r>
              <a:rPr lang="en-GB" dirty="0"/>
              <a:t>Faber, MD (1996) </a:t>
            </a:r>
            <a:r>
              <a:rPr lang="en-GB" i="1" dirty="0"/>
              <a:t>New Age Thinking</a:t>
            </a:r>
            <a:r>
              <a:rPr lang="en-GB" dirty="0"/>
              <a:t>, Ottawa: University of Ottawa press.</a:t>
            </a:r>
          </a:p>
          <a:p>
            <a:pPr marL="0" indent="0">
              <a:buNone/>
            </a:pPr>
            <a:r>
              <a:rPr lang="en-GB" dirty="0" smtClean="0"/>
              <a:t>York</a:t>
            </a:r>
            <a:r>
              <a:rPr lang="en-GB" dirty="0"/>
              <a:t>, M (2004) “New Age Traditions”, in </a:t>
            </a:r>
            <a:r>
              <a:rPr lang="en-GB" i="1" dirty="0" err="1"/>
              <a:t>Encyclopedia</a:t>
            </a:r>
            <a:r>
              <a:rPr lang="en-GB" i="1" dirty="0"/>
              <a:t> of New Religions</a:t>
            </a:r>
            <a:r>
              <a:rPr lang="en-GB" dirty="0"/>
              <a:t>, Partridge, C </a:t>
            </a:r>
            <a:r>
              <a:rPr lang="en-GB" dirty="0" err="1"/>
              <a:t>ed</a:t>
            </a:r>
            <a:r>
              <a:rPr lang="en-GB" dirty="0"/>
              <a:t>, Oxford, Lion Publishing Plc.</a:t>
            </a:r>
            <a:br>
              <a:rPr lang="en-GB" dirty="0"/>
            </a:br>
            <a:endParaRPr lang="en-GB" dirty="0"/>
          </a:p>
        </p:txBody>
      </p:sp>
    </p:spTree>
    <p:extLst>
      <p:ext uri="{BB962C8B-B14F-4D97-AF65-F5344CB8AC3E}">
        <p14:creationId xmlns:p14="http://schemas.microsoft.com/office/powerpoint/2010/main" val="2253196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pPr marL="0" indent="0">
              <a:buNone/>
            </a:pPr>
            <a:r>
              <a:rPr lang="en-GB" dirty="0" err="1"/>
              <a:t>Hanegraaff</a:t>
            </a:r>
            <a:r>
              <a:rPr lang="en-GB" dirty="0"/>
              <a:t>, WJ (1996) </a:t>
            </a:r>
            <a:r>
              <a:rPr lang="en-GB" i="1" dirty="0"/>
              <a:t>New Age Religion and Western Culture</a:t>
            </a:r>
            <a:r>
              <a:rPr lang="en-GB" dirty="0"/>
              <a:t>, New York: EJ Brill.</a:t>
            </a:r>
            <a:br>
              <a:rPr lang="en-GB" dirty="0"/>
            </a:br>
            <a:r>
              <a:rPr lang="en-GB" dirty="0" err="1"/>
              <a:t>Hanegraaff</a:t>
            </a:r>
            <a:r>
              <a:rPr lang="en-GB" dirty="0"/>
              <a:t>, WJ (2006) “New Age religion”, in </a:t>
            </a:r>
            <a:r>
              <a:rPr lang="en-GB" dirty="0" err="1"/>
              <a:t>Woodhead</a:t>
            </a:r>
            <a:r>
              <a:rPr lang="en-GB" dirty="0"/>
              <a:t>, L, Fletcher, P, Hunt, Heelas, P (1996) </a:t>
            </a:r>
            <a:r>
              <a:rPr lang="en-GB" i="1" dirty="0"/>
              <a:t>The New Age</a:t>
            </a:r>
            <a:r>
              <a:rPr lang="en-GB" dirty="0"/>
              <a:t>, Oxford, Blackwell.</a:t>
            </a:r>
            <a:br>
              <a:rPr lang="en-GB" dirty="0"/>
            </a:br>
            <a:r>
              <a:rPr lang="en-GB" dirty="0"/>
              <a:t>Hunt, Stephen (2002) </a:t>
            </a:r>
            <a:r>
              <a:rPr lang="en-GB" i="1" dirty="0"/>
              <a:t>Religion in Western Society</a:t>
            </a:r>
            <a:r>
              <a:rPr lang="en-GB" dirty="0"/>
              <a:t>, Basingstoke, Palgrave.</a:t>
            </a:r>
            <a:br>
              <a:rPr lang="en-GB" dirty="0"/>
            </a:br>
            <a:r>
              <a:rPr lang="en-GB" dirty="0" err="1"/>
              <a:t>Kawanami</a:t>
            </a:r>
            <a:r>
              <a:rPr lang="en-GB" dirty="0"/>
              <a:t>, H &amp; Smith, D, </a:t>
            </a:r>
            <a:r>
              <a:rPr lang="en-GB" dirty="0" err="1"/>
              <a:t>eds</a:t>
            </a:r>
            <a:r>
              <a:rPr lang="en-GB" dirty="0"/>
              <a:t> (2006) </a:t>
            </a:r>
            <a:r>
              <a:rPr lang="en-GB" i="1" dirty="0"/>
              <a:t>Religions in the Modern World</a:t>
            </a:r>
            <a:r>
              <a:rPr lang="en-GB" dirty="0"/>
              <a:t>, London, Kumar, S (2005) </a:t>
            </a:r>
            <a:r>
              <a:rPr lang="en-GB" i="1" dirty="0"/>
              <a:t>You Are Therefore I Am</a:t>
            </a:r>
            <a:r>
              <a:rPr lang="en-GB" dirty="0"/>
              <a:t>, Totnes, Green Books.</a:t>
            </a:r>
            <a:br>
              <a:rPr lang="en-GB" dirty="0"/>
            </a:br>
            <a:r>
              <a:rPr lang="en-GB" dirty="0"/>
              <a:t>Routledge.</a:t>
            </a:r>
          </a:p>
          <a:p>
            <a:pPr marL="0" indent="0">
              <a:buNone/>
            </a:pPr>
            <a:r>
              <a:rPr lang="en-GB" dirty="0"/>
              <a:t>Kemp, D (2004) </a:t>
            </a:r>
            <a:r>
              <a:rPr lang="en-GB" i="1" dirty="0"/>
              <a:t>New Age: A Guide</a:t>
            </a:r>
            <a:r>
              <a:rPr lang="en-GB" dirty="0"/>
              <a:t>, Edinburgh, Edinburgh University Press.</a:t>
            </a:r>
          </a:p>
          <a:p>
            <a:pPr marL="0" indent="0">
              <a:buNone/>
            </a:pPr>
            <a:r>
              <a:rPr lang="en-GB" dirty="0"/>
              <a:t>Martin, W, in </a:t>
            </a:r>
            <a:r>
              <a:rPr lang="en-GB" dirty="0" err="1"/>
              <a:t>Groothuis</a:t>
            </a:r>
            <a:r>
              <a:rPr lang="en-GB" dirty="0"/>
              <a:t>, D (1988) </a:t>
            </a:r>
            <a:r>
              <a:rPr lang="en-GB" i="1" dirty="0"/>
              <a:t>Confronting the New Age</a:t>
            </a:r>
            <a:r>
              <a:rPr lang="en-GB" dirty="0"/>
              <a:t>, Illinois: </a:t>
            </a:r>
            <a:r>
              <a:rPr lang="en-GB" dirty="0" err="1"/>
              <a:t>InterVarsity</a:t>
            </a:r>
            <a:r>
              <a:rPr lang="en-GB" dirty="0"/>
              <a:t> Press, foreword.</a:t>
            </a:r>
            <a:br>
              <a:rPr lang="en-GB" dirty="0"/>
            </a:br>
            <a:r>
              <a:rPr lang="en-GB" dirty="0"/>
              <a:t>Rhodes, R (1995) </a:t>
            </a:r>
            <a:r>
              <a:rPr lang="en-GB" i="1" dirty="0"/>
              <a:t>New Age Movement</a:t>
            </a:r>
            <a:r>
              <a:rPr lang="en-GB" dirty="0"/>
              <a:t>, Carlisle, OM Publishing.</a:t>
            </a:r>
            <a:br>
              <a:rPr lang="en-GB" dirty="0"/>
            </a:br>
            <a:r>
              <a:rPr lang="en-GB" dirty="0"/>
              <a:t>Saliba, John (1995) </a:t>
            </a:r>
            <a:r>
              <a:rPr lang="en-GB" i="1" dirty="0"/>
              <a:t>Perspectives on New Religious Movements</a:t>
            </a:r>
            <a:r>
              <a:rPr lang="en-GB" dirty="0"/>
              <a:t>, London: Geoffrey Chapman. </a:t>
            </a:r>
            <a:br>
              <a:rPr lang="en-GB" dirty="0"/>
            </a:br>
            <a:r>
              <a:rPr lang="en-GB" dirty="0"/>
              <a:t>Palmer, M (1994) </a:t>
            </a:r>
            <a:r>
              <a:rPr lang="en-GB" i="1" dirty="0"/>
              <a:t>The Elements of Taoism</a:t>
            </a:r>
            <a:r>
              <a:rPr lang="en-GB" dirty="0"/>
              <a:t>, Shaftesbury, Element Books Limited.</a:t>
            </a:r>
            <a:br>
              <a:rPr lang="en-GB" dirty="0"/>
            </a:br>
            <a:r>
              <a:rPr lang="en-GB" dirty="0" err="1"/>
              <a:t>Possamai</a:t>
            </a:r>
            <a:r>
              <a:rPr lang="en-GB" dirty="0"/>
              <a:t>, A (2005) </a:t>
            </a:r>
            <a:r>
              <a:rPr lang="en-GB" i="1" dirty="0"/>
              <a:t>In Search of New Age </a:t>
            </a:r>
            <a:r>
              <a:rPr lang="en-GB" i="1" dirty="0" err="1"/>
              <a:t>Spiritualities</a:t>
            </a:r>
            <a:r>
              <a:rPr lang="en-GB" dirty="0"/>
              <a:t>, London, </a:t>
            </a:r>
            <a:r>
              <a:rPr lang="en-GB" dirty="0" err="1"/>
              <a:t>Ashgate</a:t>
            </a:r>
            <a:r>
              <a:rPr lang="en-GB" dirty="0"/>
              <a:t>.</a:t>
            </a:r>
            <a:br>
              <a:rPr lang="en-GB" dirty="0"/>
            </a:br>
            <a:r>
              <a:rPr lang="en-GB" dirty="0"/>
              <a:t>Sutcliffe, S (2003) </a:t>
            </a:r>
            <a:r>
              <a:rPr lang="en-GB" i="1" dirty="0"/>
              <a:t>Children of the New Age</a:t>
            </a:r>
            <a:r>
              <a:rPr lang="en-GB" dirty="0"/>
              <a:t>, London, Routledge.</a:t>
            </a:r>
          </a:p>
          <a:p>
            <a:pPr marL="0" indent="0">
              <a:buNone/>
            </a:pPr>
            <a:r>
              <a:rPr lang="en-GB" dirty="0"/>
              <a:t>Stephen (2002) </a:t>
            </a:r>
            <a:r>
              <a:rPr lang="en-GB" i="1" dirty="0"/>
              <a:t>Religion in Western Society</a:t>
            </a:r>
            <a:r>
              <a:rPr lang="en-GB" dirty="0"/>
              <a:t>, Basingstoke, Palgrave.</a:t>
            </a:r>
          </a:p>
          <a:p>
            <a:pPr marL="0" indent="0">
              <a:buNone/>
            </a:pPr>
            <a:r>
              <a:rPr lang="en-GB" dirty="0"/>
              <a:t>Whitworth, B (2004) </a:t>
            </a:r>
            <a:r>
              <a:rPr lang="en-GB" i="1" dirty="0"/>
              <a:t>New Age </a:t>
            </a:r>
            <a:r>
              <a:rPr lang="en-GB" i="1" dirty="0" err="1"/>
              <a:t>Encyclopedia</a:t>
            </a:r>
            <a:r>
              <a:rPr lang="en-GB" dirty="0"/>
              <a:t>, New Jersey, The Career Press.</a:t>
            </a:r>
          </a:p>
        </p:txBody>
      </p:sp>
    </p:spTree>
    <p:extLst>
      <p:ext uri="{BB962C8B-B14F-4D97-AF65-F5344CB8AC3E}">
        <p14:creationId xmlns:p14="http://schemas.microsoft.com/office/powerpoint/2010/main" val="1650761353"/>
      </p:ext>
    </p:extLst>
  </p:cSld>
  <p:clrMapOvr>
    <a:masterClrMapping/>
  </p:clrMapOvr>
</p:sld>
</file>

<file path=ppt/theme/theme1.xml><?xml version="1.0" encoding="utf-8"?>
<a:theme xmlns:a="http://schemas.openxmlformats.org/drawingml/2006/main" name="Summer">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Summer">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ummer">
      <a:fillStyleLst>
        <a:solidFill>
          <a:schemeClr val="phClr"/>
        </a:solidFill>
        <a:gradFill rotWithShape="1">
          <a:gsLst>
            <a:gs pos="0">
              <a:schemeClr val="phClr">
                <a:tint val="70000"/>
                <a:lumMod val="110000"/>
              </a:schemeClr>
            </a:gs>
            <a:gs pos="100000">
              <a:schemeClr val="phClr">
                <a:tint val="90000"/>
              </a:schemeClr>
            </a:gs>
          </a:gsLst>
          <a:lin ang="5400000" scaled="1"/>
        </a:gradFill>
        <a:gradFill rotWithShape="1">
          <a:gsLst>
            <a:gs pos="0">
              <a:schemeClr val="phClr">
                <a:tint val="98000"/>
                <a:satMod val="120000"/>
                <a:lumMod val="110000"/>
              </a:schemeClr>
            </a:gs>
            <a:gs pos="100000">
              <a:schemeClr val="phClr">
                <a:shade val="90000"/>
                <a:lumMod val="9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97000"/>
                <a:shade val="80000"/>
                <a:hueMod val="110000"/>
                <a:satMod val="120000"/>
              </a:schemeClr>
            </a:gs>
            <a:gs pos="100000">
              <a:schemeClr val="phClr">
                <a:shade val="60000"/>
                <a:hueMod val="40000"/>
                <a:satMod val="120000"/>
                <a:lumMod val="103000"/>
              </a:schemeClr>
            </a:gs>
          </a:gsLst>
          <a:lin ang="5400000" scaled="1"/>
        </a:gradFill>
        <a:gradFill rotWithShape="1">
          <a:gsLst>
            <a:gs pos="0">
              <a:schemeClr val="phClr">
                <a:tint val="97000"/>
                <a:shade val="80000"/>
                <a:hueMod val="110000"/>
                <a:satMod val="130000"/>
                <a:lumMod val="100000"/>
              </a:schemeClr>
            </a:gs>
            <a:gs pos="100000">
              <a:schemeClr val="phClr">
                <a:shade val="60000"/>
                <a:hueMod val="40000"/>
                <a:satMod val="120000"/>
                <a:lumMod val="103000"/>
              </a:schemeClr>
            </a:gs>
          </a:gsLst>
          <a:path path="circle">
            <a:fillToRect l="50000" t="50000" r="10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Summer</Template>
  <TotalTime>111</TotalTime>
  <Words>2354</Words>
  <Application>Microsoft Office PowerPoint</Application>
  <PresentationFormat>On-screen Show (4:3)</PresentationFormat>
  <Paragraphs>67</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Summer</vt:lpstr>
      <vt:lpstr>TRRS5008: Sects, Self and Society: Alternative Spirituality in the West</vt:lpstr>
      <vt:lpstr>PowerPoint Presentation</vt:lpstr>
      <vt:lpstr>Academic/Outsider Definitions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Insider Definitions </vt:lpstr>
      <vt:lpstr>PowerPoint Presentation</vt:lpstr>
      <vt:lpstr>PowerPoint Presentation</vt:lpstr>
      <vt:lpstr>PowerPoint Presentation</vt:lpstr>
      <vt:lpstr>Critics </vt:lpstr>
      <vt:lpstr>PowerPoint Presentation</vt:lpstr>
      <vt:lpstr>PowerPoint Presentation</vt:lpstr>
      <vt:lpstr>PowerPoint Presentation</vt:lpstr>
      <vt:lpstr>Bibliography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16</cp:revision>
  <dcterms:created xsi:type="dcterms:W3CDTF">2013-04-21T19:16:55Z</dcterms:created>
  <dcterms:modified xsi:type="dcterms:W3CDTF">2013-04-21T21:07:56Z</dcterms:modified>
</cp:coreProperties>
</file>