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6" r:id="rId3"/>
    <p:sldId id="257" r:id="rId4"/>
    <p:sldId id="259" r:id="rId5"/>
  </p:sldIdLst>
  <p:sldSz cx="10790238" cy="749776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62" userDrawn="1">
          <p15:clr>
            <a:srgbClr val="A4A3A4"/>
          </p15:clr>
        </p15:guide>
        <p15:guide id="2" pos="3399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74AA7C-1A80-43BF-A758-C79C049E42A3}" v="1211" dt="2023-06-08T11:12:09.9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263" autoAdjust="0"/>
    <p:restoredTop sz="94660"/>
  </p:normalViewPr>
  <p:slideViewPr>
    <p:cSldViewPr snapToGrid="0" showGuides="1">
      <p:cViewPr>
        <p:scale>
          <a:sx n="89" d="100"/>
          <a:sy n="89" d="100"/>
        </p:scale>
        <p:origin x="792" y="456"/>
      </p:cViewPr>
      <p:guideLst>
        <p:guide orient="horz" pos="2362"/>
        <p:guide pos="3399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9268" y="1227065"/>
            <a:ext cx="9171702" cy="2610332"/>
          </a:xfrm>
        </p:spPr>
        <p:txBody>
          <a:bodyPr anchor="b"/>
          <a:lstStyle>
            <a:lvl1pPr algn="ctr">
              <a:defRPr sz="65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48780" y="3938062"/>
            <a:ext cx="8092679" cy="1810223"/>
          </a:xfrm>
        </p:spPr>
        <p:txBody>
          <a:bodyPr/>
          <a:lstStyle>
            <a:lvl1pPr marL="0" indent="0" algn="ctr">
              <a:buNone/>
              <a:defRPr sz="2624"/>
            </a:lvl1pPr>
            <a:lvl2pPr marL="499857" indent="0" algn="ctr">
              <a:buNone/>
              <a:defRPr sz="2187"/>
            </a:lvl2pPr>
            <a:lvl3pPr marL="999714" indent="0" algn="ctr">
              <a:buNone/>
              <a:defRPr sz="1968"/>
            </a:lvl3pPr>
            <a:lvl4pPr marL="1499570" indent="0" algn="ctr">
              <a:buNone/>
              <a:defRPr sz="1749"/>
            </a:lvl4pPr>
            <a:lvl5pPr marL="1999427" indent="0" algn="ctr">
              <a:buNone/>
              <a:defRPr sz="1749"/>
            </a:lvl5pPr>
            <a:lvl6pPr marL="2499284" indent="0" algn="ctr">
              <a:buNone/>
              <a:defRPr sz="1749"/>
            </a:lvl6pPr>
            <a:lvl7pPr marL="2999141" indent="0" algn="ctr">
              <a:buNone/>
              <a:defRPr sz="1749"/>
            </a:lvl7pPr>
            <a:lvl8pPr marL="3498997" indent="0" algn="ctr">
              <a:buNone/>
              <a:defRPr sz="1749"/>
            </a:lvl8pPr>
            <a:lvl9pPr marL="3998854" indent="0" algn="ctr">
              <a:buNone/>
              <a:defRPr sz="1749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860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157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210" y="1869236"/>
            <a:ext cx="9306580" cy="3118861"/>
          </a:xfrm>
        </p:spPr>
        <p:txBody>
          <a:bodyPr anchor="b"/>
          <a:lstStyle>
            <a:lvl1pPr>
              <a:defRPr sz="65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210" y="5017602"/>
            <a:ext cx="9306580" cy="1640135"/>
          </a:xfrm>
        </p:spPr>
        <p:txBody>
          <a:bodyPr/>
          <a:lstStyle>
            <a:lvl1pPr marL="0" indent="0">
              <a:buNone/>
              <a:defRPr sz="2624">
                <a:solidFill>
                  <a:schemeClr val="tx1"/>
                </a:solidFill>
              </a:defRPr>
            </a:lvl1pPr>
            <a:lvl2pPr marL="499857" indent="0">
              <a:buNone/>
              <a:defRPr sz="2187">
                <a:solidFill>
                  <a:schemeClr val="tx1">
                    <a:tint val="75000"/>
                  </a:schemeClr>
                </a:solidFill>
              </a:defRPr>
            </a:lvl2pPr>
            <a:lvl3pPr marL="999714" indent="0">
              <a:buNone/>
              <a:defRPr sz="1968">
                <a:solidFill>
                  <a:schemeClr val="tx1">
                    <a:tint val="75000"/>
                  </a:schemeClr>
                </a:solidFill>
              </a:defRPr>
            </a:lvl3pPr>
            <a:lvl4pPr marL="1499570" indent="0">
              <a:buNone/>
              <a:defRPr sz="1749">
                <a:solidFill>
                  <a:schemeClr val="tx1">
                    <a:tint val="75000"/>
                  </a:schemeClr>
                </a:solidFill>
              </a:defRPr>
            </a:lvl4pPr>
            <a:lvl5pPr marL="1999427" indent="0">
              <a:buNone/>
              <a:defRPr sz="1749">
                <a:solidFill>
                  <a:schemeClr val="tx1">
                    <a:tint val="75000"/>
                  </a:schemeClr>
                </a:solidFill>
              </a:defRPr>
            </a:lvl5pPr>
            <a:lvl6pPr marL="2499284" indent="0">
              <a:buNone/>
              <a:defRPr sz="1749">
                <a:solidFill>
                  <a:schemeClr val="tx1">
                    <a:tint val="75000"/>
                  </a:schemeClr>
                </a:solidFill>
              </a:defRPr>
            </a:lvl6pPr>
            <a:lvl7pPr marL="2999141" indent="0">
              <a:buNone/>
              <a:defRPr sz="1749">
                <a:solidFill>
                  <a:schemeClr val="tx1">
                    <a:tint val="75000"/>
                  </a:schemeClr>
                </a:solidFill>
              </a:defRPr>
            </a:lvl7pPr>
            <a:lvl8pPr marL="3498997" indent="0">
              <a:buNone/>
              <a:defRPr sz="1749">
                <a:solidFill>
                  <a:schemeClr val="tx1">
                    <a:tint val="75000"/>
                  </a:schemeClr>
                </a:solidFill>
              </a:defRPr>
            </a:lvl8pPr>
            <a:lvl9pPr marL="3998854" indent="0">
              <a:buNone/>
              <a:defRPr sz="174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6447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1829" y="1995932"/>
            <a:ext cx="4585851" cy="47572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62558" y="1995932"/>
            <a:ext cx="4585851" cy="47572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2599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3234" y="399188"/>
            <a:ext cx="9306580" cy="14492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3235" y="1837994"/>
            <a:ext cx="4564776" cy="900772"/>
          </a:xfrm>
        </p:spPr>
        <p:txBody>
          <a:bodyPr anchor="b"/>
          <a:lstStyle>
            <a:lvl1pPr marL="0" indent="0">
              <a:buNone/>
              <a:defRPr sz="2624" b="1"/>
            </a:lvl1pPr>
            <a:lvl2pPr marL="499857" indent="0">
              <a:buNone/>
              <a:defRPr sz="2187" b="1"/>
            </a:lvl2pPr>
            <a:lvl3pPr marL="999714" indent="0">
              <a:buNone/>
              <a:defRPr sz="1968" b="1"/>
            </a:lvl3pPr>
            <a:lvl4pPr marL="1499570" indent="0">
              <a:buNone/>
              <a:defRPr sz="1749" b="1"/>
            </a:lvl4pPr>
            <a:lvl5pPr marL="1999427" indent="0">
              <a:buNone/>
              <a:defRPr sz="1749" b="1"/>
            </a:lvl5pPr>
            <a:lvl6pPr marL="2499284" indent="0">
              <a:buNone/>
              <a:defRPr sz="1749" b="1"/>
            </a:lvl6pPr>
            <a:lvl7pPr marL="2999141" indent="0">
              <a:buNone/>
              <a:defRPr sz="1749" b="1"/>
            </a:lvl7pPr>
            <a:lvl8pPr marL="3498997" indent="0">
              <a:buNone/>
              <a:defRPr sz="1749" b="1"/>
            </a:lvl8pPr>
            <a:lvl9pPr marL="3998854" indent="0">
              <a:buNone/>
              <a:defRPr sz="174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3235" y="2738766"/>
            <a:ext cx="4564776" cy="4028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62558" y="1837994"/>
            <a:ext cx="4587257" cy="900772"/>
          </a:xfrm>
        </p:spPr>
        <p:txBody>
          <a:bodyPr anchor="b"/>
          <a:lstStyle>
            <a:lvl1pPr marL="0" indent="0">
              <a:buNone/>
              <a:defRPr sz="2624" b="1"/>
            </a:lvl1pPr>
            <a:lvl2pPr marL="499857" indent="0">
              <a:buNone/>
              <a:defRPr sz="2187" b="1"/>
            </a:lvl2pPr>
            <a:lvl3pPr marL="999714" indent="0">
              <a:buNone/>
              <a:defRPr sz="1968" b="1"/>
            </a:lvl3pPr>
            <a:lvl4pPr marL="1499570" indent="0">
              <a:buNone/>
              <a:defRPr sz="1749" b="1"/>
            </a:lvl4pPr>
            <a:lvl5pPr marL="1999427" indent="0">
              <a:buNone/>
              <a:defRPr sz="1749" b="1"/>
            </a:lvl5pPr>
            <a:lvl6pPr marL="2499284" indent="0">
              <a:buNone/>
              <a:defRPr sz="1749" b="1"/>
            </a:lvl6pPr>
            <a:lvl7pPr marL="2999141" indent="0">
              <a:buNone/>
              <a:defRPr sz="1749" b="1"/>
            </a:lvl7pPr>
            <a:lvl8pPr marL="3498997" indent="0">
              <a:buNone/>
              <a:defRPr sz="1749" b="1"/>
            </a:lvl8pPr>
            <a:lvl9pPr marL="3998854" indent="0">
              <a:buNone/>
              <a:defRPr sz="174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62558" y="2738766"/>
            <a:ext cx="4587257" cy="4028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8615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0873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4868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3234" y="499851"/>
            <a:ext cx="3480133" cy="1749478"/>
          </a:xfrm>
        </p:spPr>
        <p:txBody>
          <a:bodyPr anchor="b"/>
          <a:lstStyle>
            <a:lvl1pPr>
              <a:defRPr sz="34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7257" y="1079541"/>
            <a:ext cx="5462558" cy="5328271"/>
          </a:xfrm>
        </p:spPr>
        <p:txBody>
          <a:bodyPr/>
          <a:lstStyle>
            <a:lvl1pPr>
              <a:defRPr sz="3499"/>
            </a:lvl1pPr>
            <a:lvl2pPr>
              <a:defRPr sz="3061"/>
            </a:lvl2pPr>
            <a:lvl3pPr>
              <a:defRPr sz="2624"/>
            </a:lvl3pPr>
            <a:lvl4pPr>
              <a:defRPr sz="2187"/>
            </a:lvl4pPr>
            <a:lvl5pPr>
              <a:defRPr sz="2187"/>
            </a:lvl5pPr>
            <a:lvl6pPr>
              <a:defRPr sz="2187"/>
            </a:lvl6pPr>
            <a:lvl7pPr>
              <a:defRPr sz="2187"/>
            </a:lvl7pPr>
            <a:lvl8pPr>
              <a:defRPr sz="2187"/>
            </a:lvl8pPr>
            <a:lvl9pPr>
              <a:defRPr sz="218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3234" y="2249329"/>
            <a:ext cx="3480133" cy="4167160"/>
          </a:xfrm>
        </p:spPr>
        <p:txBody>
          <a:bodyPr/>
          <a:lstStyle>
            <a:lvl1pPr marL="0" indent="0">
              <a:buNone/>
              <a:defRPr sz="1749"/>
            </a:lvl1pPr>
            <a:lvl2pPr marL="499857" indent="0">
              <a:buNone/>
              <a:defRPr sz="1531"/>
            </a:lvl2pPr>
            <a:lvl3pPr marL="999714" indent="0">
              <a:buNone/>
              <a:defRPr sz="1312"/>
            </a:lvl3pPr>
            <a:lvl4pPr marL="1499570" indent="0">
              <a:buNone/>
              <a:defRPr sz="1093"/>
            </a:lvl4pPr>
            <a:lvl5pPr marL="1999427" indent="0">
              <a:buNone/>
              <a:defRPr sz="1093"/>
            </a:lvl5pPr>
            <a:lvl6pPr marL="2499284" indent="0">
              <a:buNone/>
              <a:defRPr sz="1093"/>
            </a:lvl6pPr>
            <a:lvl7pPr marL="2999141" indent="0">
              <a:buNone/>
              <a:defRPr sz="1093"/>
            </a:lvl7pPr>
            <a:lvl8pPr marL="3498997" indent="0">
              <a:buNone/>
              <a:defRPr sz="1093"/>
            </a:lvl8pPr>
            <a:lvl9pPr marL="3998854" indent="0">
              <a:buNone/>
              <a:defRPr sz="109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784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3234" y="499851"/>
            <a:ext cx="3480133" cy="1749478"/>
          </a:xfrm>
        </p:spPr>
        <p:txBody>
          <a:bodyPr anchor="b"/>
          <a:lstStyle>
            <a:lvl1pPr>
              <a:defRPr sz="34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87257" y="1079541"/>
            <a:ext cx="5462558" cy="5328271"/>
          </a:xfrm>
        </p:spPr>
        <p:txBody>
          <a:bodyPr anchor="t"/>
          <a:lstStyle>
            <a:lvl1pPr marL="0" indent="0">
              <a:buNone/>
              <a:defRPr sz="3499"/>
            </a:lvl1pPr>
            <a:lvl2pPr marL="499857" indent="0">
              <a:buNone/>
              <a:defRPr sz="3061"/>
            </a:lvl2pPr>
            <a:lvl3pPr marL="999714" indent="0">
              <a:buNone/>
              <a:defRPr sz="2624"/>
            </a:lvl3pPr>
            <a:lvl4pPr marL="1499570" indent="0">
              <a:buNone/>
              <a:defRPr sz="2187"/>
            </a:lvl4pPr>
            <a:lvl5pPr marL="1999427" indent="0">
              <a:buNone/>
              <a:defRPr sz="2187"/>
            </a:lvl5pPr>
            <a:lvl6pPr marL="2499284" indent="0">
              <a:buNone/>
              <a:defRPr sz="2187"/>
            </a:lvl6pPr>
            <a:lvl7pPr marL="2999141" indent="0">
              <a:buNone/>
              <a:defRPr sz="2187"/>
            </a:lvl7pPr>
            <a:lvl8pPr marL="3498997" indent="0">
              <a:buNone/>
              <a:defRPr sz="2187"/>
            </a:lvl8pPr>
            <a:lvl9pPr marL="3998854" indent="0">
              <a:buNone/>
              <a:defRPr sz="218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3234" y="2249329"/>
            <a:ext cx="3480133" cy="4167160"/>
          </a:xfrm>
        </p:spPr>
        <p:txBody>
          <a:bodyPr/>
          <a:lstStyle>
            <a:lvl1pPr marL="0" indent="0">
              <a:buNone/>
              <a:defRPr sz="1749"/>
            </a:lvl1pPr>
            <a:lvl2pPr marL="499857" indent="0">
              <a:buNone/>
              <a:defRPr sz="1531"/>
            </a:lvl2pPr>
            <a:lvl3pPr marL="999714" indent="0">
              <a:buNone/>
              <a:defRPr sz="1312"/>
            </a:lvl3pPr>
            <a:lvl4pPr marL="1499570" indent="0">
              <a:buNone/>
              <a:defRPr sz="1093"/>
            </a:lvl4pPr>
            <a:lvl5pPr marL="1999427" indent="0">
              <a:buNone/>
              <a:defRPr sz="1093"/>
            </a:lvl5pPr>
            <a:lvl6pPr marL="2499284" indent="0">
              <a:buNone/>
              <a:defRPr sz="1093"/>
            </a:lvl6pPr>
            <a:lvl7pPr marL="2999141" indent="0">
              <a:buNone/>
              <a:defRPr sz="1093"/>
            </a:lvl7pPr>
            <a:lvl8pPr marL="3498997" indent="0">
              <a:buNone/>
              <a:defRPr sz="1093"/>
            </a:lvl8pPr>
            <a:lvl9pPr marL="3998854" indent="0">
              <a:buNone/>
              <a:defRPr sz="109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158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674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721765" y="399186"/>
            <a:ext cx="2326645" cy="635400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1830" y="399186"/>
            <a:ext cx="6845057" cy="635400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C35E3-B2A3-4BC7-9A4D-1A114674F1C5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447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41829" y="399188"/>
            <a:ext cx="9306580" cy="14492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1829" y="1995932"/>
            <a:ext cx="9306580" cy="47572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1829" y="6949317"/>
            <a:ext cx="2427804" cy="39918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1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3C35E3-B2A3-4BC7-9A4D-1A114674F1C5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74267" y="6949317"/>
            <a:ext cx="3641705" cy="39918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31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605" y="6949317"/>
            <a:ext cx="2427804" cy="39918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1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153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99714" rtl="0" eaLnBrk="1" latinLnBrk="0" hangingPunct="1">
        <a:lnSpc>
          <a:spcPct val="90000"/>
        </a:lnSpc>
        <a:spcBef>
          <a:spcPct val="0"/>
        </a:spcBef>
        <a:buNone/>
        <a:defRPr sz="481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9928" indent="-249928" algn="l" defTabSz="999714" rtl="0" eaLnBrk="1" latinLnBrk="0" hangingPunct="1">
        <a:lnSpc>
          <a:spcPct val="90000"/>
        </a:lnSpc>
        <a:spcBef>
          <a:spcPts val="1093"/>
        </a:spcBef>
        <a:buFont typeface="Arial" panose="020B0604020202020204" pitchFamily="34" charset="0"/>
        <a:buChar char="•"/>
        <a:defRPr sz="3061" kern="1200">
          <a:solidFill>
            <a:schemeClr val="tx1"/>
          </a:solidFill>
          <a:latin typeface="+mn-lt"/>
          <a:ea typeface="+mn-ea"/>
          <a:cs typeface="+mn-cs"/>
        </a:defRPr>
      </a:lvl1pPr>
      <a:lvl2pPr marL="749785" indent="-249928" algn="l" defTabSz="999714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2624" kern="1200">
          <a:solidFill>
            <a:schemeClr val="tx1"/>
          </a:solidFill>
          <a:latin typeface="+mn-lt"/>
          <a:ea typeface="+mn-ea"/>
          <a:cs typeface="+mn-cs"/>
        </a:defRPr>
      </a:lvl2pPr>
      <a:lvl3pPr marL="1249642" indent="-249928" algn="l" defTabSz="999714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2187" kern="1200">
          <a:solidFill>
            <a:schemeClr val="tx1"/>
          </a:solidFill>
          <a:latin typeface="+mn-lt"/>
          <a:ea typeface="+mn-ea"/>
          <a:cs typeface="+mn-cs"/>
        </a:defRPr>
      </a:lvl3pPr>
      <a:lvl4pPr marL="1749499" indent="-249928" algn="l" defTabSz="999714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1968" kern="1200">
          <a:solidFill>
            <a:schemeClr val="tx1"/>
          </a:solidFill>
          <a:latin typeface="+mn-lt"/>
          <a:ea typeface="+mn-ea"/>
          <a:cs typeface="+mn-cs"/>
        </a:defRPr>
      </a:lvl4pPr>
      <a:lvl5pPr marL="2249355" indent="-249928" algn="l" defTabSz="999714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1968" kern="1200">
          <a:solidFill>
            <a:schemeClr val="tx1"/>
          </a:solidFill>
          <a:latin typeface="+mn-lt"/>
          <a:ea typeface="+mn-ea"/>
          <a:cs typeface="+mn-cs"/>
        </a:defRPr>
      </a:lvl5pPr>
      <a:lvl6pPr marL="2749212" indent="-249928" algn="l" defTabSz="999714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1968" kern="1200">
          <a:solidFill>
            <a:schemeClr val="tx1"/>
          </a:solidFill>
          <a:latin typeface="+mn-lt"/>
          <a:ea typeface="+mn-ea"/>
          <a:cs typeface="+mn-cs"/>
        </a:defRPr>
      </a:lvl6pPr>
      <a:lvl7pPr marL="3249069" indent="-249928" algn="l" defTabSz="999714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1968" kern="1200">
          <a:solidFill>
            <a:schemeClr val="tx1"/>
          </a:solidFill>
          <a:latin typeface="+mn-lt"/>
          <a:ea typeface="+mn-ea"/>
          <a:cs typeface="+mn-cs"/>
        </a:defRPr>
      </a:lvl7pPr>
      <a:lvl8pPr marL="3748926" indent="-249928" algn="l" defTabSz="999714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1968" kern="1200">
          <a:solidFill>
            <a:schemeClr val="tx1"/>
          </a:solidFill>
          <a:latin typeface="+mn-lt"/>
          <a:ea typeface="+mn-ea"/>
          <a:cs typeface="+mn-cs"/>
        </a:defRPr>
      </a:lvl8pPr>
      <a:lvl9pPr marL="4248782" indent="-249928" algn="l" defTabSz="999714" rtl="0" eaLnBrk="1" latinLnBrk="0" hangingPunct="1">
        <a:lnSpc>
          <a:spcPct val="90000"/>
        </a:lnSpc>
        <a:spcBef>
          <a:spcPts val="547"/>
        </a:spcBef>
        <a:buFont typeface="Arial" panose="020B0604020202020204" pitchFamily="34" charset="0"/>
        <a:buChar char="•"/>
        <a:defRPr sz="196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1pPr>
      <a:lvl2pPr marL="499857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2pPr>
      <a:lvl3pPr marL="999714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3pPr>
      <a:lvl4pPr marL="1499570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4pPr>
      <a:lvl5pPr marL="1999427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5pPr>
      <a:lvl6pPr marL="2499284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6pPr>
      <a:lvl7pPr marL="2999141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7pPr>
      <a:lvl8pPr marL="3498997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8pPr>
      <a:lvl9pPr marL="3998854" algn="l" defTabSz="999714" rtl="0" eaLnBrk="1" latinLnBrk="0" hangingPunct="1">
        <a:defRPr sz="196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787539" cy="749776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790237" cy="2566397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8BEC99-9B60-4E7F-74DE-8A1CD3B39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828" y="438649"/>
            <a:ext cx="9306580" cy="1473822"/>
          </a:xfrm>
        </p:spPr>
        <p:txBody>
          <a:bodyPr>
            <a:normAutofit/>
          </a:bodyPr>
          <a:lstStyle/>
          <a:p>
            <a:pPr algn="ctr"/>
            <a:r>
              <a:rPr lang="en-GB" sz="4000" b="1" i="0" dirty="0">
                <a:effectLst/>
                <a:latin typeface="Segoe UI" panose="020B0502040204020203" pitchFamily="34" charset="0"/>
              </a:rPr>
              <a:t>Food and </a:t>
            </a:r>
            <a:r>
              <a:rPr lang="en-GB" sz="4000" b="1" i="0" dirty="0" err="1">
                <a:effectLst/>
                <a:latin typeface="Segoe UI" panose="020B0502040204020203" pitchFamily="34" charset="0"/>
              </a:rPr>
              <a:t>Baverege</a:t>
            </a:r>
            <a:r>
              <a:rPr lang="en-GB" sz="4000" b="1" i="0" dirty="0">
                <a:effectLst/>
                <a:latin typeface="Segoe UI" panose="020B0502040204020203" pitchFamily="34" charset="0"/>
              </a:rPr>
              <a:t> </a:t>
            </a:r>
            <a:br>
              <a:rPr lang="en-GB" sz="4000" b="1" i="0" dirty="0">
                <a:effectLst/>
                <a:latin typeface="Segoe UI" panose="020B0502040204020203" pitchFamily="34" charset="0"/>
              </a:rPr>
            </a:br>
            <a:r>
              <a:rPr lang="en-GB" sz="4000" b="1" i="0" dirty="0">
                <a:effectLst/>
                <a:latin typeface="Segoe UI" panose="020B0502040204020203" pitchFamily="34" charset="0"/>
              </a:rPr>
              <a:t>A2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6D42E-F38B-816D-3EAB-86CA8F6AAA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828" y="2828102"/>
            <a:ext cx="9306580" cy="39250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b="1" dirty="0"/>
              <a:t>Hotel Trinity </a:t>
            </a:r>
          </a:p>
          <a:p>
            <a:pPr marL="0" indent="0" algn="ctr">
              <a:buNone/>
            </a:pPr>
            <a:r>
              <a:rPr lang="en-GB" sz="4800" b="1"/>
              <a:t>Menu</a:t>
            </a:r>
            <a:endParaRPr lang="en-GB" sz="4800" b="1" dirty="0"/>
          </a:p>
          <a:p>
            <a:pPr marL="0" indent="0" algn="ctr">
              <a:buNone/>
            </a:pPr>
            <a:endParaRPr lang="en-GB" sz="4800" b="1" dirty="0"/>
          </a:p>
          <a:p>
            <a:pPr marL="0" indent="0" algn="ctr">
              <a:buNone/>
            </a:pPr>
            <a:r>
              <a:rPr lang="en-GB" sz="1600" b="1" dirty="0"/>
              <a:t>Student Name:</a:t>
            </a:r>
          </a:p>
          <a:p>
            <a:pPr marL="0" indent="0" algn="ctr">
              <a:buNone/>
            </a:pPr>
            <a:r>
              <a:rPr lang="en-GB" sz="1600" b="1" dirty="0"/>
              <a:t>Student Id:</a:t>
            </a:r>
          </a:p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8267285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6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787539" cy="749776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18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790237" cy="6800054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16EB83-7F7E-43B4-E01E-30C8014776C3}"/>
              </a:ext>
            </a:extLst>
          </p:cNvPr>
          <p:cNvSpPr txBox="1"/>
          <p:nvPr/>
        </p:nvSpPr>
        <p:spPr>
          <a:xfrm>
            <a:off x="1492074" y="543100"/>
            <a:ext cx="2781749" cy="24739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 defTabSz="338328">
              <a:lnSpc>
                <a:spcPct val="107000"/>
              </a:lnSpc>
              <a:spcAft>
                <a:spcPts val="592"/>
              </a:spcAft>
            </a:pPr>
            <a:r>
              <a:rPr lang="en-US" sz="1332" b="1" kern="1200">
                <a:solidFill>
                  <a:schemeClr val="tx1"/>
                </a:solidFill>
                <a:latin typeface="Algerian" panose="04020705040A02060702" pitchFamily="82" charset="0"/>
                <a:ea typeface="+mn-ea"/>
                <a:cs typeface="Times New Roman" panose="02020603050405020304" pitchFamily="18" charset="0"/>
              </a:rPr>
              <a:t>Starters</a:t>
            </a:r>
          </a:p>
          <a:p>
            <a:pPr defTabSz="338328">
              <a:lnSpc>
                <a:spcPct val="107000"/>
              </a:lnSpc>
              <a:spcAft>
                <a:spcPts val="592"/>
              </a:spcAft>
            </a:pPr>
            <a:r>
              <a:rPr lang="en-US" sz="1184" b="1" kern="1200">
                <a:solidFill>
                  <a:schemeClr val="tx1"/>
                </a:solidFill>
                <a:latin typeface="Times New Roman"/>
                <a:ea typeface="+mn-ea"/>
                <a:cs typeface="Times New Roman"/>
              </a:rPr>
              <a:t>Lemon aioli                              6.30</a:t>
            </a:r>
            <a:endParaRPr lang="en-US" sz="1184" b="1" kern="120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defTabSz="338328">
              <a:lnSpc>
                <a:spcPct val="107000"/>
              </a:lnSpc>
              <a:spcAft>
                <a:spcPts val="592"/>
              </a:spcAft>
            </a:pPr>
            <a:r>
              <a:rPr lang="en-US" sz="1184" i="1" kern="1200">
                <a:solidFill>
                  <a:schemeClr val="tx1"/>
                </a:solidFill>
                <a:latin typeface="Times New Roman"/>
                <a:ea typeface="+mn-ea"/>
                <a:cs typeface="Times New Roman"/>
              </a:rPr>
              <a:t>Served with crab cakes </a:t>
            </a:r>
          </a:p>
          <a:p>
            <a:pPr defTabSz="338328">
              <a:lnSpc>
                <a:spcPct val="107000"/>
              </a:lnSpc>
              <a:spcAft>
                <a:spcPts val="592"/>
              </a:spcAft>
            </a:pPr>
            <a:r>
              <a:rPr lang="en-US" sz="1184" b="1" kern="1200">
                <a:solidFill>
                  <a:schemeClr val="tx1"/>
                </a:solidFill>
                <a:latin typeface="Times New Roman"/>
                <a:ea typeface="+mn-ea"/>
                <a:cs typeface="Times New Roman"/>
              </a:rPr>
              <a:t>Smoked salmon crostini          6.10</a:t>
            </a:r>
          </a:p>
          <a:p>
            <a:pPr defTabSz="338328">
              <a:lnSpc>
                <a:spcPct val="107000"/>
              </a:lnSpc>
              <a:spcAft>
                <a:spcPts val="592"/>
              </a:spcAft>
            </a:pPr>
            <a:r>
              <a:rPr lang="en-US" sz="1184" i="1" kern="1200">
                <a:solidFill>
                  <a:schemeClr val="tx1"/>
                </a:solidFill>
                <a:latin typeface="Times New Roman"/>
                <a:ea typeface="+mn-ea"/>
                <a:cs typeface="Times New Roman"/>
              </a:rPr>
              <a:t>Served with cream cheese</a:t>
            </a:r>
            <a:endParaRPr lang="en-US" sz="1184" i="1" kern="120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defTabSz="338328">
              <a:lnSpc>
                <a:spcPct val="107000"/>
              </a:lnSpc>
              <a:spcAft>
                <a:spcPts val="592"/>
              </a:spcAft>
            </a:pPr>
            <a:r>
              <a:rPr lang="en-US" sz="1184" b="1" kern="1200">
                <a:solidFill>
                  <a:schemeClr val="tx1"/>
                </a:solidFill>
                <a:latin typeface="Times New Roman"/>
                <a:ea typeface="+mn-ea"/>
                <a:cs typeface="Times New Roman"/>
              </a:rPr>
              <a:t>British cheese platter              7.00</a:t>
            </a:r>
          </a:p>
          <a:p>
            <a:pPr defTabSz="338328">
              <a:lnSpc>
                <a:spcPct val="107000"/>
              </a:lnSpc>
              <a:spcAft>
                <a:spcPts val="592"/>
              </a:spcAft>
            </a:pPr>
            <a:r>
              <a:rPr lang="en-US" sz="1184" i="1" kern="1200">
                <a:solidFill>
                  <a:schemeClr val="tx1"/>
                </a:solidFill>
                <a:latin typeface="Times New Roman"/>
                <a:ea typeface="+mn-ea"/>
                <a:cs typeface="Times New Roman"/>
              </a:rPr>
              <a:t>Served with chutneys and crackers</a:t>
            </a:r>
            <a:endParaRPr lang="en-US" sz="1184" i="1" kern="120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defTabSz="338328">
              <a:lnSpc>
                <a:spcPct val="107000"/>
              </a:lnSpc>
              <a:spcAft>
                <a:spcPts val="592"/>
              </a:spcAft>
            </a:pPr>
            <a:r>
              <a:rPr lang="en-US" sz="1184" b="1" kern="1200">
                <a:solidFill>
                  <a:schemeClr val="tx1"/>
                </a:solidFill>
                <a:latin typeface="Times New Roman"/>
                <a:ea typeface="+mn-ea"/>
                <a:cs typeface="Times New Roman"/>
              </a:rPr>
              <a:t>Mushroom bruschetta                5.50</a:t>
            </a:r>
            <a:endParaRPr lang="en-US" sz="1184" b="1" kern="120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defTabSz="338328"/>
            <a:r>
              <a:rPr lang="en-US" sz="1184" i="1" kern="1200">
                <a:solidFill>
                  <a:schemeClr val="tx1"/>
                </a:solidFill>
                <a:latin typeface="+mn-lt"/>
                <a:ea typeface="+mn-ea"/>
                <a:cs typeface="Calibri"/>
              </a:rPr>
              <a:t>Served with Balsamic glaze</a:t>
            </a:r>
            <a:endParaRPr lang="en-US" sz="1600" i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3A4D8E-340C-1231-A193-0CFB71400EF3}"/>
              </a:ext>
            </a:extLst>
          </p:cNvPr>
          <p:cNvSpPr txBox="1"/>
          <p:nvPr/>
        </p:nvSpPr>
        <p:spPr>
          <a:xfrm>
            <a:off x="6372933" y="351604"/>
            <a:ext cx="2830794" cy="33323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 defTabSz="338328">
              <a:lnSpc>
                <a:spcPct val="107000"/>
              </a:lnSpc>
              <a:spcAft>
                <a:spcPts val="592"/>
              </a:spcAft>
            </a:pPr>
            <a:r>
              <a:rPr lang="en-US" sz="1480" b="1" kern="1200">
                <a:solidFill>
                  <a:schemeClr val="tx1"/>
                </a:solidFill>
                <a:latin typeface="Algerian"/>
                <a:ea typeface="+mn-ea"/>
                <a:cs typeface="Times New Roman"/>
              </a:rPr>
              <a:t>Mains</a:t>
            </a:r>
          </a:p>
          <a:p>
            <a:pPr defTabSz="338328">
              <a:lnSpc>
                <a:spcPct val="107000"/>
              </a:lnSpc>
              <a:spcAft>
                <a:spcPts val="592"/>
              </a:spcAft>
            </a:pPr>
            <a:r>
              <a:rPr lang="en-US" sz="1184" b="1" kern="1200">
                <a:solidFill>
                  <a:schemeClr val="tx1"/>
                </a:solidFill>
                <a:latin typeface="Times New Roman"/>
                <a:ea typeface="+mn-ea"/>
                <a:cs typeface="Times New Roman"/>
              </a:rPr>
              <a:t>Fish and chips                              11.50</a:t>
            </a:r>
          </a:p>
          <a:p>
            <a:pPr defTabSz="338328">
              <a:lnSpc>
                <a:spcPct val="107000"/>
              </a:lnSpc>
              <a:spcAft>
                <a:spcPts val="592"/>
              </a:spcAft>
            </a:pPr>
            <a:r>
              <a:rPr lang="en-US" sz="1184" i="1" kern="1200">
                <a:solidFill>
                  <a:schemeClr val="tx1"/>
                </a:solidFill>
                <a:latin typeface="Times New Roman"/>
                <a:ea typeface="+mn-ea"/>
                <a:cs typeface="Times New Roman"/>
              </a:rPr>
              <a:t>Served with mushy peas and tartar sauce</a:t>
            </a:r>
            <a:endParaRPr lang="en-US" sz="1184" i="1" kern="120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defTabSz="338328">
              <a:lnSpc>
                <a:spcPct val="107000"/>
              </a:lnSpc>
              <a:spcAft>
                <a:spcPts val="592"/>
              </a:spcAft>
            </a:pPr>
            <a:r>
              <a:rPr lang="en-US" sz="1184" b="1" kern="1200">
                <a:solidFill>
                  <a:schemeClr val="tx1"/>
                </a:solidFill>
                <a:latin typeface="Times New Roman"/>
                <a:ea typeface="+mn-ea"/>
                <a:cs typeface="Times New Roman"/>
              </a:rPr>
              <a:t>Linguine with seafood                 14.50</a:t>
            </a:r>
          </a:p>
          <a:p>
            <a:pPr defTabSz="338328">
              <a:lnSpc>
                <a:spcPct val="107000"/>
              </a:lnSpc>
              <a:spcAft>
                <a:spcPts val="592"/>
              </a:spcAft>
            </a:pPr>
            <a:r>
              <a:rPr lang="en-US" sz="1184" i="1" kern="1200">
                <a:solidFill>
                  <a:schemeClr val="tx1"/>
                </a:solidFill>
                <a:latin typeface="Times New Roman"/>
                <a:ea typeface="+mn-ea"/>
                <a:cs typeface="Times New Roman"/>
              </a:rPr>
              <a:t>Served with garlic butter sauce</a:t>
            </a:r>
            <a:endParaRPr lang="en-US" sz="1184" i="1" kern="120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defTabSz="338328">
              <a:lnSpc>
                <a:spcPct val="107000"/>
              </a:lnSpc>
              <a:spcAft>
                <a:spcPts val="592"/>
              </a:spcAft>
            </a:pPr>
            <a:r>
              <a:rPr lang="en-US" sz="1184" b="1" kern="1200">
                <a:solidFill>
                  <a:schemeClr val="tx1"/>
                </a:solidFill>
                <a:latin typeface="Times New Roman"/>
                <a:ea typeface="+mn-ea"/>
                <a:cs typeface="Times New Roman"/>
              </a:rPr>
              <a:t>Grilled sirloin steak                    12.50</a:t>
            </a:r>
          </a:p>
          <a:p>
            <a:pPr defTabSz="338328">
              <a:lnSpc>
                <a:spcPct val="107000"/>
              </a:lnSpc>
              <a:spcAft>
                <a:spcPts val="592"/>
              </a:spcAft>
            </a:pPr>
            <a:r>
              <a:rPr lang="en-US" sz="1184" i="1" kern="1200">
                <a:solidFill>
                  <a:schemeClr val="tx1"/>
                </a:solidFill>
                <a:latin typeface="Times New Roman"/>
                <a:ea typeface="+mn-ea"/>
                <a:cs typeface="Times New Roman"/>
              </a:rPr>
              <a:t>Served </a:t>
            </a:r>
            <a:r>
              <a:rPr lang="en-US" sz="1184" i="1" kern="1200">
                <a:solidFill>
                  <a:schemeClr val="tx1"/>
                </a:solidFill>
                <a:latin typeface="+mn-lt"/>
                <a:ea typeface="+mn-lt"/>
                <a:cs typeface="+mn-lt"/>
              </a:rPr>
              <a:t>Roasted Vegetables and Peppercorn Sauce</a:t>
            </a:r>
          </a:p>
          <a:p>
            <a:pPr defTabSz="338328">
              <a:lnSpc>
                <a:spcPct val="107000"/>
              </a:lnSpc>
              <a:spcAft>
                <a:spcPts val="592"/>
              </a:spcAft>
            </a:pPr>
            <a:r>
              <a:rPr lang="en-US" sz="1184" b="1" kern="1200">
                <a:solidFill>
                  <a:schemeClr val="tx1"/>
                </a:solidFill>
                <a:latin typeface="Times New Roman"/>
                <a:ea typeface="+mn-ea"/>
                <a:cs typeface="Times New Roman"/>
              </a:rPr>
              <a:t>Mexican grilled chicken             13.50</a:t>
            </a:r>
          </a:p>
          <a:p>
            <a:pPr defTabSz="338328">
              <a:lnSpc>
                <a:spcPct val="107000"/>
              </a:lnSpc>
              <a:spcAft>
                <a:spcPts val="592"/>
              </a:spcAft>
            </a:pPr>
            <a:r>
              <a:rPr lang="en-US" sz="1184" i="1" kern="1200">
                <a:solidFill>
                  <a:schemeClr val="tx1"/>
                </a:solidFill>
                <a:latin typeface="Times New Roman"/>
                <a:ea typeface="+mn-ea"/>
                <a:cs typeface="Times New Roman"/>
              </a:rPr>
              <a:t>Served with guacamole and salsa</a:t>
            </a:r>
            <a:endParaRPr lang="en-US" sz="1184" i="1" kern="120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defTabSz="338328">
              <a:lnSpc>
                <a:spcPct val="107000"/>
              </a:lnSpc>
              <a:spcAft>
                <a:spcPts val="592"/>
              </a:spcAft>
            </a:pPr>
            <a:endParaRPr lang="en-US" sz="1184" i="1" kern="120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2" name="Picture 2" descr="Text, logo&#10;&#10;Description automatically generated">
            <a:extLst>
              <a:ext uri="{FF2B5EF4-FFF2-40B4-BE49-F238E27FC236}">
                <a16:creationId xmlns:a16="http://schemas.microsoft.com/office/drawing/2014/main" id="{38B2FF1C-198C-3775-E6E8-67E4698EB5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5939" y="249925"/>
            <a:ext cx="2352229" cy="1025012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B2B4CBDD-9F51-CF0C-A04B-FA807C0BA6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3416" y="1710833"/>
            <a:ext cx="2142308" cy="1599369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5228346" y="2742702"/>
            <a:ext cx="227948" cy="29732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338328">
              <a:spcAft>
                <a:spcPts val="600"/>
              </a:spcAft>
            </a:pPr>
            <a:r>
              <a:rPr lang="en-GB" sz="1332" kern="1200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+mn-cs"/>
              </a:rPr>
              <a:t> </a:t>
            </a:r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228346" y="2742702"/>
            <a:ext cx="227948" cy="29732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338328">
              <a:spcAft>
                <a:spcPts val="600"/>
              </a:spcAft>
            </a:pPr>
            <a:r>
              <a:rPr lang="en-GB" sz="1332" kern="1200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+mn-cs"/>
              </a:rPr>
              <a:t> </a:t>
            </a:r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6565" y="3450903"/>
            <a:ext cx="1956181" cy="221407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933" y="3121926"/>
            <a:ext cx="2892046" cy="127194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3371" y="3450903"/>
            <a:ext cx="2958936" cy="221407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933" y="4393871"/>
            <a:ext cx="2953298" cy="127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42666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787539" cy="749776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463B99A-73EE-4FBB-B7C4-F9F9BCC25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787539" cy="749776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790237" cy="6800054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AutoShape 2" descr="Top Adult Beverage Trends in Hotels | Bar &amp; Restaura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161EC7-D5FA-4DD9-3E98-8F35349B590E}"/>
              </a:ext>
            </a:extLst>
          </p:cNvPr>
          <p:cNvSpPr txBox="1"/>
          <p:nvPr/>
        </p:nvSpPr>
        <p:spPr>
          <a:xfrm>
            <a:off x="4800683" y="585889"/>
            <a:ext cx="4620273" cy="129205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 defTabSz="333939">
              <a:lnSpc>
                <a:spcPct val="107000"/>
              </a:lnSpc>
              <a:spcAft>
                <a:spcPts val="584"/>
              </a:spcAft>
            </a:pPr>
            <a:r>
              <a:rPr lang="en-US" sz="1315" b="1" kern="1200">
                <a:solidFill>
                  <a:schemeClr val="tx1"/>
                </a:solidFill>
                <a:latin typeface="Algerian" panose="04020705040A02060702" pitchFamily="82" charset="0"/>
                <a:ea typeface="+mn-ea"/>
                <a:cs typeface="Times New Roman" panose="02020603050405020304" pitchFamily="18" charset="0"/>
              </a:rPr>
              <a:t>Beverages</a:t>
            </a:r>
          </a:p>
          <a:p>
            <a:pPr defTabSz="333939">
              <a:lnSpc>
                <a:spcPct val="107000"/>
              </a:lnSpc>
              <a:spcAft>
                <a:spcPts val="584"/>
              </a:spcAft>
            </a:pPr>
            <a:r>
              <a:rPr lang="en-US" sz="1023" b="1" kern="1200">
                <a:solidFill>
                  <a:schemeClr val="tx1"/>
                </a:solidFill>
                <a:latin typeface="+mn-lt"/>
                <a:ea typeface="+mn-lt"/>
                <a:cs typeface="+mn-lt"/>
              </a:rPr>
              <a:t>Pimm's Cup</a:t>
            </a:r>
            <a:r>
              <a:rPr lang="en-US" sz="1023" b="1" kern="1200">
                <a:solidFill>
                  <a:schemeClr val="tx1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US" sz="1023" b="1" kern="1200">
                <a:solidFill>
                  <a:schemeClr val="tx1"/>
                </a:solidFill>
                <a:latin typeface="+mn-lt"/>
                <a:ea typeface="+mn-lt"/>
                <a:cs typeface="+mn-lt"/>
              </a:rPr>
              <a:t>(Traditional British Summer Cocktail)</a:t>
            </a:r>
            <a:r>
              <a:rPr lang="en-US" sz="1023" b="1" kern="12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.</a:t>
            </a:r>
            <a:r>
              <a:rPr lang="en-US" sz="1023" b="1" kern="1200">
                <a:solidFill>
                  <a:schemeClr val="tx1"/>
                </a:solidFill>
                <a:latin typeface="Times New Roman"/>
                <a:ea typeface="+mn-ea"/>
                <a:cs typeface="Times New Roman"/>
              </a:rPr>
              <a:t>                           8.50</a:t>
            </a:r>
          </a:p>
          <a:p>
            <a:pPr defTabSz="333939">
              <a:lnSpc>
                <a:spcPct val="107000"/>
              </a:lnSpc>
              <a:spcAft>
                <a:spcPts val="584"/>
              </a:spcAft>
            </a:pPr>
            <a:r>
              <a:rPr lang="en-US" sz="1023" b="1" kern="1200">
                <a:solidFill>
                  <a:schemeClr val="tx1"/>
                </a:solidFill>
                <a:latin typeface="+mn-lt"/>
                <a:ea typeface="+mn-lt"/>
                <a:cs typeface="+mn-lt"/>
              </a:rPr>
              <a:t>Elderflower Presse (Alcohol-free)</a:t>
            </a:r>
            <a:r>
              <a:rPr lang="en-US" sz="1023" b="1" kern="1200">
                <a:solidFill>
                  <a:schemeClr val="tx1"/>
                </a:solidFill>
                <a:latin typeface="Times New Roman"/>
                <a:ea typeface="+mn-ea"/>
                <a:cs typeface="Times New Roman"/>
              </a:rPr>
              <a:t>                                                       6.00</a:t>
            </a:r>
          </a:p>
          <a:p>
            <a:pPr defTabSz="333939">
              <a:lnSpc>
                <a:spcPct val="107000"/>
              </a:lnSpc>
              <a:spcAft>
                <a:spcPts val="584"/>
              </a:spcAft>
            </a:pPr>
            <a:r>
              <a:rPr lang="en-US" sz="1023" b="1" kern="1200">
                <a:solidFill>
                  <a:schemeClr val="tx1"/>
                </a:solidFill>
                <a:latin typeface="+mn-lt"/>
                <a:ea typeface="+mn-lt"/>
                <a:cs typeface="+mn-lt"/>
              </a:rPr>
              <a:t>Various Craft Beers from Local Breweries</a:t>
            </a:r>
            <a:r>
              <a:rPr lang="en-US" sz="1023" b="1" kern="1200">
                <a:solidFill>
                  <a:schemeClr val="tx1"/>
                </a:solidFill>
                <a:latin typeface="Times New Roman"/>
                <a:ea typeface="+mn-ea"/>
                <a:cs typeface="Times New Roman"/>
              </a:rPr>
              <a:t>   </a:t>
            </a:r>
            <a:r>
              <a:rPr lang="en-US" sz="876" b="1" kern="1200">
                <a:solidFill>
                  <a:schemeClr val="tx1"/>
                </a:solidFill>
                <a:latin typeface="Times New Roman"/>
                <a:ea typeface="+mn-ea"/>
                <a:cs typeface="Times New Roman"/>
              </a:rPr>
              <a:t>                                             10.50</a:t>
            </a:r>
          </a:p>
          <a:p>
            <a:pPr defTabSz="333939">
              <a:lnSpc>
                <a:spcPct val="107000"/>
              </a:lnSpc>
              <a:spcAft>
                <a:spcPts val="584"/>
              </a:spcAft>
            </a:pPr>
            <a:r>
              <a:rPr lang="en-US" sz="1023" b="1" kern="1200">
                <a:solidFill>
                  <a:schemeClr val="tx1"/>
                </a:solidFill>
                <a:latin typeface="+mn-lt"/>
                <a:ea typeface="+mn-lt"/>
                <a:cs typeface="+mn-lt"/>
              </a:rPr>
              <a:t>Mexican rice milk beverage called horchata</a:t>
            </a:r>
            <a:r>
              <a:rPr lang="en-US" sz="1023" b="1" kern="1200">
                <a:solidFill>
                  <a:schemeClr val="tx1"/>
                </a:solidFill>
                <a:latin typeface="Times New Roman"/>
                <a:ea typeface="+mn-ea"/>
                <a:cs typeface="Times New Roman"/>
              </a:rPr>
              <a:t>                                       3</a:t>
            </a:r>
            <a:r>
              <a:rPr lang="en-US" sz="876" b="1" kern="1200">
                <a:solidFill>
                  <a:schemeClr val="tx1"/>
                </a:solidFill>
                <a:latin typeface="Times New Roman"/>
                <a:ea typeface="+mn-ea"/>
                <a:cs typeface="Times New Roman"/>
              </a:rPr>
              <a:t>.50</a:t>
            </a:r>
            <a:endParaRPr lang="en-US">
              <a:latin typeface="Times New Roman"/>
              <a:cs typeface="Times New Roman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D1E7A8-C30A-4F62-9903-DFAA0958C33F}"/>
              </a:ext>
            </a:extLst>
          </p:cNvPr>
          <p:cNvSpPr txBox="1"/>
          <p:nvPr/>
        </p:nvSpPr>
        <p:spPr>
          <a:xfrm>
            <a:off x="1304162" y="249925"/>
            <a:ext cx="3101436" cy="29941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 defTabSz="333939">
              <a:lnSpc>
                <a:spcPct val="107000"/>
              </a:lnSpc>
              <a:spcAft>
                <a:spcPts val="584"/>
              </a:spcAft>
            </a:pPr>
            <a:r>
              <a:rPr lang="en-US" sz="1461" b="1" kern="1200">
                <a:solidFill>
                  <a:schemeClr val="tx1"/>
                </a:solidFill>
                <a:latin typeface="Algerian" panose="04020705040A02060702" pitchFamily="82" charset="0"/>
                <a:ea typeface="+mn-ea"/>
                <a:cs typeface="Times New Roman" panose="02020603050405020304" pitchFamily="18" charset="0"/>
              </a:rPr>
              <a:t>Desserts</a:t>
            </a:r>
          </a:p>
          <a:p>
            <a:pPr defTabSz="333939">
              <a:lnSpc>
                <a:spcPct val="107000"/>
              </a:lnSpc>
              <a:spcAft>
                <a:spcPts val="584"/>
              </a:spcAft>
            </a:pPr>
            <a:r>
              <a:rPr lang="en-US" sz="1169" b="1" kern="1200">
                <a:solidFill>
                  <a:schemeClr val="tx1"/>
                </a:solidFill>
                <a:latin typeface="+mn-lt"/>
                <a:ea typeface="+mn-lt"/>
                <a:cs typeface="+mn-lt"/>
              </a:rPr>
              <a:t>Chocolate Cake Without Flour and Raspberry Coulis</a:t>
            </a:r>
            <a:r>
              <a:rPr lang="en-US" sz="1169" b="1" kern="1200">
                <a:solidFill>
                  <a:schemeClr val="tx1"/>
                </a:solidFill>
                <a:latin typeface="Calibri"/>
                <a:ea typeface="+mn-lt"/>
                <a:cs typeface="Calibri"/>
              </a:rPr>
              <a:t>........................................................</a:t>
            </a:r>
            <a:r>
              <a:rPr lang="en-US" sz="1169" b="1" kern="1200">
                <a:solidFill>
                  <a:schemeClr val="tx1"/>
                </a:solidFill>
                <a:latin typeface="Times New Roman"/>
                <a:ea typeface="+mn-ea"/>
                <a:cs typeface="Times New Roman"/>
              </a:rPr>
              <a:t> 3.00</a:t>
            </a:r>
            <a:endParaRPr lang="en-US" sz="1315" kern="1200">
              <a:solidFill>
                <a:schemeClr val="tx1"/>
              </a:solidFill>
              <a:latin typeface="Times New Roman"/>
              <a:ea typeface="+mn-ea"/>
              <a:cs typeface="Times New Roman"/>
            </a:endParaRPr>
          </a:p>
          <a:p>
            <a:pPr defTabSz="333939">
              <a:lnSpc>
                <a:spcPct val="107000"/>
              </a:lnSpc>
              <a:spcAft>
                <a:spcPts val="584"/>
              </a:spcAft>
            </a:pPr>
            <a:r>
              <a:rPr lang="en-US" sz="1169" b="1" kern="1200">
                <a:solidFill>
                  <a:schemeClr val="tx1"/>
                </a:solidFill>
                <a:latin typeface="+mn-lt"/>
                <a:ea typeface="+mn-lt"/>
                <a:cs typeface="+mn-lt"/>
              </a:rPr>
              <a:t>Tart with Fresh Fruit and Vanilla Pastry Cream</a:t>
            </a:r>
            <a:r>
              <a:rPr lang="en-US" sz="1169" b="1" kern="1200">
                <a:solidFill>
                  <a:schemeClr val="tx1"/>
                </a:solidFill>
                <a:latin typeface="Calibri"/>
                <a:ea typeface="+mn-lt"/>
                <a:cs typeface="Calibri"/>
              </a:rPr>
              <a:t>........................................................5</a:t>
            </a:r>
            <a:r>
              <a:rPr lang="en-US" sz="1169" b="1" kern="12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.50</a:t>
            </a:r>
            <a:endParaRPr lang="en-US" sz="1315" kern="1200">
              <a:solidFill>
                <a:schemeClr val="tx1"/>
              </a:solidFill>
              <a:latin typeface="Times New Roman"/>
              <a:ea typeface="+mn-ea"/>
              <a:cs typeface="Times New Roman"/>
            </a:endParaRPr>
          </a:p>
          <a:p>
            <a:pPr defTabSz="333939">
              <a:lnSpc>
                <a:spcPct val="107000"/>
              </a:lnSpc>
              <a:spcAft>
                <a:spcPts val="584"/>
              </a:spcAft>
            </a:pPr>
            <a:r>
              <a:rPr lang="en-US" sz="1169" b="1" kern="1200">
                <a:solidFill>
                  <a:schemeClr val="tx1"/>
                </a:solidFill>
                <a:latin typeface="+mn-lt"/>
                <a:ea typeface="+mn-lt"/>
                <a:cs typeface="+mn-lt"/>
              </a:rPr>
              <a:t>Pie made of lemon meringue and almonds.....................................................</a:t>
            </a:r>
            <a:r>
              <a:rPr lang="en-US" sz="1169" b="1" kern="1200">
                <a:solidFill>
                  <a:schemeClr val="tx1"/>
                </a:solidFill>
                <a:latin typeface="Calibri"/>
                <a:ea typeface="+mn-ea"/>
                <a:cs typeface="Calibri"/>
              </a:rPr>
              <a:t>4</a:t>
            </a:r>
            <a:r>
              <a:rPr lang="en-US" sz="1169" b="1" kern="1200">
                <a:solidFill>
                  <a:schemeClr val="tx1"/>
                </a:solidFill>
                <a:latin typeface="Times New Roman"/>
                <a:ea typeface="+mn-ea"/>
                <a:cs typeface="Times New Roman"/>
              </a:rPr>
              <a:t>.20</a:t>
            </a:r>
            <a:endParaRPr lang="en-US" sz="1315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333939">
              <a:lnSpc>
                <a:spcPct val="107000"/>
              </a:lnSpc>
              <a:spcAft>
                <a:spcPts val="584"/>
              </a:spcAft>
            </a:pPr>
            <a:r>
              <a:rPr lang="en-US" sz="1169" b="1" kern="1200">
                <a:solidFill>
                  <a:schemeClr val="tx1"/>
                </a:solidFill>
                <a:latin typeface="+mn-lt"/>
                <a:ea typeface="+mn-lt"/>
                <a:cs typeface="+mn-lt"/>
              </a:rPr>
              <a:t>Fresh Strawberries, Whipped Cream, and Meringue</a:t>
            </a:r>
            <a:r>
              <a:rPr lang="en-US" sz="1169" b="1" kern="1200">
                <a:solidFill>
                  <a:schemeClr val="tx1"/>
                </a:solidFill>
                <a:latin typeface="Calibri"/>
                <a:ea typeface="+mn-lt"/>
                <a:cs typeface="Calibri"/>
              </a:rPr>
              <a:t>................................................  </a:t>
            </a:r>
            <a:r>
              <a:rPr lang="en-US" sz="1169" b="1" kern="1200">
                <a:solidFill>
                  <a:schemeClr val="tx1"/>
                </a:solidFill>
                <a:latin typeface="Times New Roman"/>
                <a:ea typeface="+mn-lt"/>
                <a:cs typeface="Times New Roman"/>
              </a:rPr>
              <a:t> 4.50</a:t>
            </a:r>
            <a:r>
              <a:rPr lang="en-US" sz="1169" b="1" kern="1200">
                <a:solidFill>
                  <a:schemeClr val="tx1"/>
                </a:solidFill>
                <a:latin typeface="Times New Roman"/>
                <a:ea typeface="+mn-ea"/>
                <a:cs typeface="Times New Roman"/>
              </a:rPr>
              <a:t>     </a:t>
            </a:r>
            <a:endParaRPr lang="en-US" sz="1315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333939">
              <a:lnSpc>
                <a:spcPct val="107000"/>
              </a:lnSpc>
              <a:spcAft>
                <a:spcPts val="584"/>
              </a:spcAft>
            </a:pPr>
            <a:endParaRPr lang="en-US" sz="1169" b="1" kern="120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52C30E-804E-26D5-2C03-EC4B987F31E7}"/>
              </a:ext>
            </a:extLst>
          </p:cNvPr>
          <p:cNvSpPr txBox="1"/>
          <p:nvPr/>
        </p:nvSpPr>
        <p:spPr>
          <a:xfrm>
            <a:off x="3739775" y="3253883"/>
            <a:ext cx="2544705" cy="23991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33939" fontAlgn="base">
              <a:spcAft>
                <a:spcPts val="528"/>
              </a:spcAft>
            </a:pPr>
            <a:r>
              <a:rPr lang="en-US" sz="1315" b="1" i="1" kern="120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N/B. </a:t>
            </a:r>
            <a:r>
              <a:rPr lang="en-US" sz="1315" b="1" i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For those with special dietary needs, the menu offers vegetarian options for appetizers, entrées, and desserts. Additionally, there will be dairy-free and gluten-free options, guaranteeing that diners with certain dietary requirements may have a pleasurable eating experience.</a:t>
            </a:r>
            <a:r>
              <a:rPr lang="en-US" sz="1315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​</a:t>
            </a:r>
          </a:p>
          <a:p>
            <a:pPr defTabSz="333939" fontAlgn="base">
              <a:spcAft>
                <a:spcPts val="528"/>
              </a:spcAft>
            </a:pPr>
            <a:r>
              <a:rPr lang="en-US" sz="1315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​</a:t>
            </a:r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1840" y="2960818"/>
            <a:ext cx="2289924" cy="270415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4481" y="2078656"/>
            <a:ext cx="2711900" cy="128277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6261" y="2078656"/>
            <a:ext cx="1727318" cy="120171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2492" y="3507969"/>
            <a:ext cx="2563890" cy="2157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129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787539" cy="749776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790237" cy="2566397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D53C0E-B86C-50C6-7F37-1F1A8125E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828" y="438649"/>
            <a:ext cx="9306580" cy="1473822"/>
          </a:xfrm>
        </p:spPr>
        <p:txBody>
          <a:bodyPr>
            <a:normAutofit/>
          </a:bodyPr>
          <a:lstStyle/>
          <a:p>
            <a:r>
              <a:rPr lang="en-GB" sz="5300">
                <a:solidFill>
                  <a:srgbClr val="FFFFFF"/>
                </a:solidFill>
              </a:rPr>
              <a:t>References</a:t>
            </a:r>
            <a:endParaRPr lang="en-GB" sz="5300" dirty="0">
              <a:solidFill>
                <a:srgbClr val="FFFFFF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E86A69D-D5BC-E33D-5F05-23078A7238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6901" y="2805823"/>
            <a:ext cx="5424436" cy="3925887"/>
          </a:xfrm>
        </p:spPr>
      </p:pic>
    </p:spTree>
    <p:extLst>
      <p:ext uri="{BB962C8B-B14F-4D97-AF65-F5344CB8AC3E}">
        <p14:creationId xmlns:p14="http://schemas.microsoft.com/office/powerpoint/2010/main" val="9280608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0</TotalTime>
  <Words>208</Words>
  <PresentationFormat>Custom</PresentationFormat>
  <Paragraphs>39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Algerian</vt:lpstr>
      <vt:lpstr>Arial</vt:lpstr>
      <vt:lpstr>Calibri</vt:lpstr>
      <vt:lpstr>Calibri Light</vt:lpstr>
      <vt:lpstr>Segoe UI</vt:lpstr>
      <vt:lpstr>Times New Roman</vt:lpstr>
      <vt:lpstr>Office Theme</vt:lpstr>
      <vt:lpstr>Food and Baverege  A2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2022-11-18T10:49:48Z</dcterms:created>
  <dcterms:modified xsi:type="dcterms:W3CDTF">2023-06-09T20:07:07Z</dcterms:modified>
</cp:coreProperties>
</file>