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6" r:id="rId3"/>
    <p:sldId id="262" r:id="rId5"/>
    <p:sldId id="259" r:id="rId6"/>
    <p:sldId id="260" r:id="rId7"/>
    <p:sldId id="261" r:id="rId8"/>
    <p:sldId id="257" r:id="rId9"/>
    <p:sldId id="263" r:id="rId10"/>
    <p:sldId id="258" r:id="rId11"/>
    <p:sldId id="266" r:id="rId12"/>
    <p:sldId id="267"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0" autoAdjust="0"/>
  </p:normalViewPr>
  <p:slideViewPr>
    <p:cSldViewPr snapToGrid="0">
      <p:cViewPr>
        <p:scale>
          <a:sx n="80" d="100"/>
          <a:sy n="80" d="100"/>
        </p:scale>
        <p:origin x="492" y="-5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6951EA6-3425-4CDE-80A8-AECD1689C0DA}"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6D9E074B-D956-40C8-9B57-73266B4FD9D6}">
      <dgm:prSet phldrT="[Text]"/>
      <dgm:spPr/>
      <dgm:t>
        <a:bodyPr/>
        <a:lstStyle/>
        <a:p>
          <a:r>
            <a:rPr lang="en-US" dirty="0"/>
            <a:t>Personal finance management has become very critical in the current era and for students, it is very necessary to manage their finances properly. In that case, dedicated application may help students and general public to manage their personal and family finance properly.</a:t>
          </a:r>
        </a:p>
      </dgm:t>
    </dgm:pt>
    <dgm:pt modelId="{200CF277-9BB1-485C-A65C-B7049C02CE74}" cxnId="{5246E494-7076-4E5D-B780-661145BA386F}" type="parTrans">
      <dgm:prSet/>
      <dgm:spPr/>
      <dgm:t>
        <a:bodyPr/>
        <a:lstStyle/>
        <a:p>
          <a:endParaRPr lang="en-US"/>
        </a:p>
      </dgm:t>
    </dgm:pt>
    <dgm:pt modelId="{2791D90D-1F33-4D4C-8F46-296B2C311347}" cxnId="{5246E494-7076-4E5D-B780-661145BA386F}" type="sibTrans">
      <dgm:prSet/>
      <dgm:spPr/>
      <dgm:t>
        <a:bodyPr/>
        <a:lstStyle/>
        <a:p>
          <a:endParaRPr lang="en-US"/>
        </a:p>
      </dgm:t>
    </dgm:pt>
    <dgm:pt modelId="{C26A25F5-9630-4EF1-AE36-41655E0F802B}">
      <dgm:prSet phldrT="[Text]"/>
      <dgm:spPr/>
      <dgm:t>
        <a:bodyPr/>
        <a:lstStyle/>
        <a:p>
          <a:r>
            <a:rPr lang="en-US" dirty="0"/>
            <a:t>The Idea of TallyBook came from the need of personal finance management of a university student. The application will be available for everyone through the android and IOS platform</a:t>
          </a:r>
        </a:p>
      </dgm:t>
    </dgm:pt>
    <dgm:pt modelId="{676E238B-DD93-4A95-A3E3-17AE5811277E}" cxnId="{59F3F199-F8E5-484B-A667-8902B92A25E9}" type="parTrans">
      <dgm:prSet/>
      <dgm:spPr/>
      <dgm:t>
        <a:bodyPr/>
        <a:lstStyle/>
        <a:p>
          <a:endParaRPr lang="en-US"/>
        </a:p>
      </dgm:t>
    </dgm:pt>
    <dgm:pt modelId="{9587FA43-F1BC-4495-99C9-0B088EAD374B}" cxnId="{59F3F199-F8E5-484B-A667-8902B92A25E9}" type="sibTrans">
      <dgm:prSet/>
      <dgm:spPr/>
      <dgm:t>
        <a:bodyPr/>
        <a:lstStyle/>
        <a:p>
          <a:endParaRPr lang="en-US"/>
        </a:p>
      </dgm:t>
    </dgm:pt>
    <dgm:pt modelId="{739D8429-1FCA-4274-94B3-C05032A614EA}">
      <dgm:prSet phldrT="[Text]"/>
      <dgm:spPr/>
      <dgm:t>
        <a:bodyPr/>
        <a:lstStyle/>
        <a:p>
          <a:r>
            <a:rPr lang="en-US" dirty="0"/>
            <a:t>An in-app live chat will be available for managing customer feedback. And, customers may get instant solutions upon the availability of the service. </a:t>
          </a:r>
        </a:p>
      </dgm:t>
    </dgm:pt>
    <dgm:pt modelId="{A476F768-454F-4630-9E31-BC58193DEB23}" cxnId="{ABA05A5C-5E14-4202-870B-EC7579F568E0}" type="parTrans">
      <dgm:prSet/>
      <dgm:spPr/>
      <dgm:t>
        <a:bodyPr/>
        <a:lstStyle/>
        <a:p>
          <a:endParaRPr lang="en-US"/>
        </a:p>
      </dgm:t>
    </dgm:pt>
    <dgm:pt modelId="{18D1DE35-DF15-4581-B306-3342B777C1A1}" cxnId="{ABA05A5C-5E14-4202-870B-EC7579F568E0}" type="sibTrans">
      <dgm:prSet/>
      <dgm:spPr/>
      <dgm:t>
        <a:bodyPr/>
        <a:lstStyle/>
        <a:p>
          <a:endParaRPr lang="en-US"/>
        </a:p>
      </dgm:t>
    </dgm:pt>
    <dgm:pt modelId="{593F5AFE-619F-49F9-ABC5-E82138164E8A}">
      <dgm:prSet phldrT="[Text]"/>
      <dgm:spPr/>
      <dgm:t>
        <a:bodyPr/>
        <a:lstStyle/>
        <a:p>
          <a:r>
            <a:rPr lang="en-US" dirty="0"/>
            <a:t>TallyBook will be launched in both IOS and Android platforms. The application will be initially free for everyone but there will be in-app ads to manage the cost for maintenance.</a:t>
          </a:r>
        </a:p>
      </dgm:t>
    </dgm:pt>
    <dgm:pt modelId="{DEE9C5D6-8E59-4F3F-8E11-4AEB8D2B710B}" cxnId="{ED0EC72E-5034-41C6-82E0-6FF5371F984A}" type="parTrans">
      <dgm:prSet/>
      <dgm:spPr/>
      <dgm:t>
        <a:bodyPr/>
        <a:lstStyle/>
        <a:p>
          <a:endParaRPr lang="en-US"/>
        </a:p>
      </dgm:t>
    </dgm:pt>
    <dgm:pt modelId="{F3DE37C0-CAB7-432A-ABF0-C1ECD4C3CA92}" cxnId="{ED0EC72E-5034-41C6-82E0-6FF5371F984A}" type="sibTrans">
      <dgm:prSet/>
      <dgm:spPr/>
      <dgm:t>
        <a:bodyPr/>
        <a:lstStyle/>
        <a:p>
          <a:endParaRPr lang="en-US"/>
        </a:p>
      </dgm:t>
    </dgm:pt>
    <dgm:pt modelId="{C94EA6E8-347D-452C-BC22-BCD7DC385AB8}" type="pres">
      <dgm:prSet presAssocID="{96951EA6-3425-4CDE-80A8-AECD1689C0DA}" presName="diagram" presStyleCnt="0">
        <dgm:presLayoutVars>
          <dgm:dir/>
          <dgm:resizeHandles val="exact"/>
        </dgm:presLayoutVars>
      </dgm:prSet>
      <dgm:spPr/>
    </dgm:pt>
    <dgm:pt modelId="{7C64EC4C-5640-4402-A3BC-EF0462C00369}" type="pres">
      <dgm:prSet presAssocID="{6D9E074B-D956-40C8-9B57-73266B4FD9D6}" presName="node" presStyleLbl="node1" presStyleIdx="0" presStyleCnt="4">
        <dgm:presLayoutVars>
          <dgm:bulletEnabled val="1"/>
        </dgm:presLayoutVars>
      </dgm:prSet>
      <dgm:spPr/>
    </dgm:pt>
    <dgm:pt modelId="{DE5B26D2-C147-49E3-B30D-0CBF3A091374}" type="pres">
      <dgm:prSet presAssocID="{2791D90D-1F33-4D4C-8F46-296B2C311347}" presName="sibTrans" presStyleCnt="0"/>
      <dgm:spPr/>
    </dgm:pt>
    <dgm:pt modelId="{2877D535-2764-46B0-BA2B-1BD3A4D1BD74}" type="pres">
      <dgm:prSet presAssocID="{C26A25F5-9630-4EF1-AE36-41655E0F802B}" presName="node" presStyleLbl="node1" presStyleIdx="1" presStyleCnt="4" custLinFactNeighborX="2016">
        <dgm:presLayoutVars>
          <dgm:bulletEnabled val="1"/>
        </dgm:presLayoutVars>
      </dgm:prSet>
      <dgm:spPr/>
    </dgm:pt>
    <dgm:pt modelId="{5E12CB0D-7249-4C45-9AB6-5576E7F41179}" type="pres">
      <dgm:prSet presAssocID="{9587FA43-F1BC-4495-99C9-0B088EAD374B}" presName="sibTrans" presStyleCnt="0"/>
      <dgm:spPr/>
    </dgm:pt>
    <dgm:pt modelId="{5C3186D7-6E55-4CA3-BA1A-49C73FB54A87}" type="pres">
      <dgm:prSet presAssocID="{739D8429-1FCA-4274-94B3-C05032A614EA}" presName="node" presStyleLbl="node1" presStyleIdx="2" presStyleCnt="4" custLinFactX="-7506" custLinFactY="17323" custLinFactNeighborX="-100000" custLinFactNeighborY="100000">
        <dgm:presLayoutVars>
          <dgm:bulletEnabled val="1"/>
        </dgm:presLayoutVars>
      </dgm:prSet>
      <dgm:spPr/>
    </dgm:pt>
    <dgm:pt modelId="{8F158B6D-0B6B-42EF-96EC-53D12DD80621}" type="pres">
      <dgm:prSet presAssocID="{18D1DE35-DF15-4581-B306-3342B777C1A1}" presName="sibTrans" presStyleCnt="0"/>
      <dgm:spPr/>
    </dgm:pt>
    <dgm:pt modelId="{D49EA4B5-5BCE-4B2E-9AA4-45F30E955C73}" type="pres">
      <dgm:prSet presAssocID="{593F5AFE-619F-49F9-ABC5-E82138164E8A}" presName="node" presStyleLbl="node1" presStyleIdx="3" presStyleCnt="4" custLinFactX="-9432" custLinFactNeighborX="-100000">
        <dgm:presLayoutVars>
          <dgm:bulletEnabled val="1"/>
        </dgm:presLayoutVars>
      </dgm:prSet>
      <dgm:spPr/>
    </dgm:pt>
  </dgm:ptLst>
  <dgm:cxnLst>
    <dgm:cxn modelId="{ED0EC72E-5034-41C6-82E0-6FF5371F984A}" srcId="{96951EA6-3425-4CDE-80A8-AECD1689C0DA}" destId="{593F5AFE-619F-49F9-ABC5-E82138164E8A}" srcOrd="3" destOrd="0" parTransId="{DEE9C5D6-8E59-4F3F-8E11-4AEB8D2B710B}" sibTransId="{F3DE37C0-CAB7-432A-ABF0-C1ECD4C3CA92}"/>
    <dgm:cxn modelId="{ABA05A5C-5E14-4202-870B-EC7579F568E0}" srcId="{96951EA6-3425-4CDE-80A8-AECD1689C0DA}" destId="{739D8429-1FCA-4274-94B3-C05032A614EA}" srcOrd="2" destOrd="0" parTransId="{A476F768-454F-4630-9E31-BC58193DEB23}" sibTransId="{18D1DE35-DF15-4581-B306-3342B777C1A1}"/>
    <dgm:cxn modelId="{5246E494-7076-4E5D-B780-661145BA386F}" srcId="{96951EA6-3425-4CDE-80A8-AECD1689C0DA}" destId="{6D9E074B-D956-40C8-9B57-73266B4FD9D6}" srcOrd="0" destOrd="0" parTransId="{200CF277-9BB1-485C-A65C-B7049C02CE74}" sibTransId="{2791D90D-1F33-4D4C-8F46-296B2C311347}"/>
    <dgm:cxn modelId="{FC707596-A957-4A9E-A0D5-61F39E804536}" type="presOf" srcId="{6D9E074B-D956-40C8-9B57-73266B4FD9D6}" destId="{7C64EC4C-5640-4402-A3BC-EF0462C00369}" srcOrd="0" destOrd="0" presId="urn:microsoft.com/office/officeart/2005/8/layout/default"/>
    <dgm:cxn modelId="{59F3F199-F8E5-484B-A667-8902B92A25E9}" srcId="{96951EA6-3425-4CDE-80A8-AECD1689C0DA}" destId="{C26A25F5-9630-4EF1-AE36-41655E0F802B}" srcOrd="1" destOrd="0" parTransId="{676E238B-DD93-4A95-A3E3-17AE5811277E}" sibTransId="{9587FA43-F1BC-4495-99C9-0B088EAD374B}"/>
    <dgm:cxn modelId="{771F86CB-1949-4E73-A92D-3881D8AB6F07}" type="presOf" srcId="{593F5AFE-619F-49F9-ABC5-E82138164E8A}" destId="{D49EA4B5-5BCE-4B2E-9AA4-45F30E955C73}" srcOrd="0" destOrd="0" presId="urn:microsoft.com/office/officeart/2005/8/layout/default"/>
    <dgm:cxn modelId="{2D7812CF-D3B4-454A-BDDC-D5319039412E}" type="presOf" srcId="{739D8429-1FCA-4274-94B3-C05032A614EA}" destId="{5C3186D7-6E55-4CA3-BA1A-49C73FB54A87}" srcOrd="0" destOrd="0" presId="urn:microsoft.com/office/officeart/2005/8/layout/default"/>
    <dgm:cxn modelId="{53912FE9-1437-44CF-8C13-4AB6A17EB8E0}" type="presOf" srcId="{96951EA6-3425-4CDE-80A8-AECD1689C0DA}" destId="{C94EA6E8-347D-452C-BC22-BCD7DC385AB8}" srcOrd="0" destOrd="0" presId="urn:microsoft.com/office/officeart/2005/8/layout/default"/>
    <dgm:cxn modelId="{EA6A3CF3-A4B9-478C-B4F6-C85BB3D1F7DB}" type="presOf" srcId="{C26A25F5-9630-4EF1-AE36-41655E0F802B}" destId="{2877D535-2764-46B0-BA2B-1BD3A4D1BD74}" srcOrd="0" destOrd="0" presId="urn:microsoft.com/office/officeart/2005/8/layout/default"/>
    <dgm:cxn modelId="{14DDC96C-F845-4051-B400-8BD4E98FCA46}" type="presParOf" srcId="{C94EA6E8-347D-452C-BC22-BCD7DC385AB8}" destId="{7C64EC4C-5640-4402-A3BC-EF0462C00369}" srcOrd="0" destOrd="0" presId="urn:microsoft.com/office/officeart/2005/8/layout/default"/>
    <dgm:cxn modelId="{A0FC77F0-3E75-41D3-9414-FB00B913B472}" type="presParOf" srcId="{C94EA6E8-347D-452C-BC22-BCD7DC385AB8}" destId="{DE5B26D2-C147-49E3-B30D-0CBF3A091374}" srcOrd="1" destOrd="0" presId="urn:microsoft.com/office/officeart/2005/8/layout/default"/>
    <dgm:cxn modelId="{FAE7E130-BCE3-4709-9EAE-8308A653CCB1}" type="presParOf" srcId="{C94EA6E8-347D-452C-BC22-BCD7DC385AB8}" destId="{2877D535-2764-46B0-BA2B-1BD3A4D1BD74}" srcOrd="2" destOrd="0" presId="urn:microsoft.com/office/officeart/2005/8/layout/default"/>
    <dgm:cxn modelId="{76CB9777-B80D-403E-B561-5E83EE2271EC}" type="presParOf" srcId="{C94EA6E8-347D-452C-BC22-BCD7DC385AB8}" destId="{5E12CB0D-7249-4C45-9AB6-5576E7F41179}" srcOrd="3" destOrd="0" presId="urn:microsoft.com/office/officeart/2005/8/layout/default"/>
    <dgm:cxn modelId="{3929ABFA-FD41-4D28-826B-098063D36BBB}" type="presParOf" srcId="{C94EA6E8-347D-452C-BC22-BCD7DC385AB8}" destId="{5C3186D7-6E55-4CA3-BA1A-49C73FB54A87}" srcOrd="4" destOrd="0" presId="urn:microsoft.com/office/officeart/2005/8/layout/default"/>
    <dgm:cxn modelId="{E9C3A280-F9E6-41EB-80D7-EA18492989CE}" type="presParOf" srcId="{C94EA6E8-347D-452C-BC22-BCD7DC385AB8}" destId="{8F158B6D-0B6B-42EF-96EC-53D12DD80621}" srcOrd="5" destOrd="0" presId="urn:microsoft.com/office/officeart/2005/8/layout/default"/>
    <dgm:cxn modelId="{A62B1D5B-6188-48CD-92EA-071B155D991B}" type="presParOf" srcId="{C94EA6E8-347D-452C-BC22-BCD7DC385AB8}" destId="{D49EA4B5-5BCE-4B2E-9AA4-45F30E955C73}" srcOrd="6" destOrd="0" presId="urn:microsoft.com/office/officeart/2005/8/layout/defaul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10131425" cy="3649662"/>
        <a:chOff x="0" y="0"/>
        <a:chExt cx="10131425" cy="3649662"/>
      </a:xfrm>
    </dsp:grpSpPr>
    <dsp:sp modelId="{7C64EC4C-5640-4402-A3BC-EF0462C00369}">
      <dsp:nvSpPr>
        <dsp:cNvPr id="3" name="Rectangles 2"/>
        <dsp:cNvSpPr/>
      </dsp:nvSpPr>
      <dsp:spPr bwMode="white">
        <a:xfrm>
          <a:off x="585723" y="3104"/>
          <a:ext cx="2804940" cy="1682964"/>
        </a:xfrm>
        <a:prstGeom prst="rect">
          <a:avLst/>
        </a:prstGeom>
      </dsp:spPr>
      <dsp:style>
        <a:lnRef idx="2">
          <a:schemeClr val="lt1"/>
        </a:lnRef>
        <a:fillRef idx="1">
          <a:schemeClr val="accent4">
            <a:hueOff val="0"/>
            <a:satOff val="0"/>
            <a:lumOff val="0"/>
            <a:alpha val="100000"/>
          </a:schemeClr>
        </a:fillRef>
        <a:effectRef idx="0">
          <a:scrgbClr r="0" g="0" b="0"/>
        </a:effectRef>
        <a:fontRef idx="minor">
          <a:schemeClr val="lt1"/>
        </a:fontRef>
      </dsp:style>
      <dsp:txBody>
        <a:bodyPr lIns="45719" tIns="45719" rIns="45719" bIns="45719"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dirty="0"/>
            <a:t>Personal finance management has become very critical in the current era and for students, it is very necessary to manage their finances properly. In that case, dedicated application may help students and general public to manage their personal and family finance properly.</a:t>
          </a:r>
        </a:p>
      </dsp:txBody>
      <dsp:txXfrm>
        <a:off x="585723" y="3104"/>
        <a:ext cx="2804940" cy="1682964"/>
      </dsp:txXfrm>
    </dsp:sp>
    <dsp:sp modelId="{2877D535-2764-46B0-BA2B-1BD3A4D1BD74}">
      <dsp:nvSpPr>
        <dsp:cNvPr id="4" name="Rectangles 3"/>
        <dsp:cNvSpPr/>
      </dsp:nvSpPr>
      <dsp:spPr bwMode="white">
        <a:xfrm>
          <a:off x="3727705" y="3104"/>
          <a:ext cx="2804940" cy="1682964"/>
        </a:xfrm>
        <a:prstGeom prst="rect">
          <a:avLst/>
        </a:prstGeom>
      </dsp:spPr>
      <dsp:style>
        <a:lnRef idx="2">
          <a:schemeClr val="lt1"/>
        </a:lnRef>
        <a:fillRef idx="1">
          <a:schemeClr val="accent4">
            <a:hueOff val="-499999"/>
            <a:satOff val="-3398"/>
            <a:lumOff val="-3528"/>
            <a:alpha val="100000"/>
          </a:schemeClr>
        </a:fillRef>
        <a:effectRef idx="0">
          <a:scrgbClr r="0" g="0" b="0"/>
        </a:effectRef>
        <a:fontRef idx="minor">
          <a:schemeClr val="lt1"/>
        </a:fontRef>
      </dsp:style>
      <dsp:txBody>
        <a:bodyPr lIns="45719" tIns="45719" rIns="45719" bIns="45719"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dirty="0"/>
            <a:t>The Idea of TallyBook came from the need of personal finance management of a university student. The application will be available for everyone through the android and IOS platform</a:t>
          </a:r>
        </a:p>
      </dsp:txBody>
      <dsp:txXfrm>
        <a:off x="3727705" y="3104"/>
        <a:ext cx="2804940" cy="1682964"/>
      </dsp:txXfrm>
    </dsp:sp>
    <dsp:sp modelId="{5C3186D7-6E55-4CA3-BA1A-49C73FB54A87}">
      <dsp:nvSpPr>
        <dsp:cNvPr id="5" name="Rectangles 4"/>
        <dsp:cNvSpPr/>
      </dsp:nvSpPr>
      <dsp:spPr bwMode="white">
        <a:xfrm>
          <a:off x="3741113" y="1966698"/>
          <a:ext cx="2804940" cy="1682964"/>
        </a:xfrm>
        <a:prstGeom prst="rect">
          <a:avLst/>
        </a:prstGeom>
      </dsp:spPr>
      <dsp:style>
        <a:lnRef idx="2">
          <a:schemeClr val="lt1"/>
        </a:lnRef>
        <a:fillRef idx="1">
          <a:schemeClr val="accent4">
            <a:hueOff val="-999999"/>
            <a:satOff val="-6796"/>
            <a:lumOff val="-7058"/>
            <a:alpha val="100000"/>
          </a:schemeClr>
        </a:fillRef>
        <a:effectRef idx="0">
          <a:scrgbClr r="0" g="0" b="0"/>
        </a:effectRef>
        <a:fontRef idx="minor">
          <a:schemeClr val="lt1"/>
        </a:fontRef>
      </dsp:style>
      <dsp:txBody>
        <a:bodyPr lIns="45719" tIns="45719" rIns="45719" bIns="45719"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dirty="0"/>
            <a:t>An in-app live chat will be available for managing customer feedback. And, customers may get instant solutions upon the availability of the service. </a:t>
          </a:r>
        </a:p>
      </dsp:txBody>
      <dsp:txXfrm>
        <a:off x="3741113" y="1966698"/>
        <a:ext cx="2804940" cy="1682964"/>
      </dsp:txXfrm>
    </dsp:sp>
    <dsp:sp modelId="{D49EA4B5-5BCE-4B2E-9AA4-45F30E955C73}">
      <dsp:nvSpPr>
        <dsp:cNvPr id="6" name="Rectangles 5"/>
        <dsp:cNvSpPr/>
      </dsp:nvSpPr>
      <dsp:spPr bwMode="white">
        <a:xfrm>
          <a:off x="596213" y="1963594"/>
          <a:ext cx="2804940" cy="1682964"/>
        </a:xfrm>
        <a:prstGeom prst="rect">
          <a:avLst/>
        </a:prstGeom>
      </dsp:spPr>
      <dsp:style>
        <a:lnRef idx="2">
          <a:schemeClr val="lt1"/>
        </a:lnRef>
        <a:fillRef idx="1">
          <a:schemeClr val="accent4">
            <a:hueOff val="-1500000"/>
            <a:satOff val="-10195"/>
            <a:lumOff val="-10587"/>
            <a:alpha val="100000"/>
          </a:schemeClr>
        </a:fillRef>
        <a:effectRef idx="0">
          <a:scrgbClr r="0" g="0" b="0"/>
        </a:effectRef>
        <a:fontRef idx="minor">
          <a:schemeClr val="lt1"/>
        </a:fontRef>
      </dsp:style>
      <dsp:txBody>
        <a:bodyPr lIns="45719" tIns="45719" rIns="45719" bIns="45719"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r>
            <a:rPr lang="en-US" dirty="0"/>
            <a:t>TallyBook will be launched in both IOS and Android platforms. The application will be initially free for everyone but there will be in-app ads to manage the cost for maintenance.</a:t>
          </a:r>
        </a:p>
      </dsp:txBody>
      <dsp:txXfrm>
        <a:off x="596213" y="1963594"/>
        <a:ext cx="2804940" cy="16829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48A13A-8614-4C25-8531-E4C11291B79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5C07C-2D7E-4BFE-BE2A-993CED76DBF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4F5C07C-2D7E-4BFE-BE2A-993CED76DBF4}"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2CB77977-F833-4C99-B5BE-C44EFB0E5E33}"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BAFD10D1-E106-4CEE-B2DE-5A8D93F6724F}"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BAFD10D1-E106-4CEE-B2DE-5A8D93F6724F}"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FD10D1-E106-4CEE-B2DE-5A8D93F6724F}"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AFD10D1-E106-4CEE-B2DE-5A8D93F6724F}"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BAFD10D1-E106-4CEE-B2DE-5A8D93F6724F}"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BAFD10D1-E106-4CEE-B2DE-5A8D93F6724F}"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BAFD10D1-E106-4CEE-B2DE-5A8D93F6724F}"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endParaRPr lang="en-US" sz="8000" dirty="0">
              <a:solidFill>
                <a:schemeClr val="tx1"/>
              </a:solidFill>
              <a:effectLst/>
            </a:endParaRP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endParaRPr lang="en-US" sz="8000" dirty="0">
              <a:solidFill>
                <a:schemeClr val="tx1"/>
              </a:solidFill>
              <a:effectLst/>
            </a:endParaRP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endParaRPr lang="en-US"/>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endParaRPr lang="en-US" sz="8000" dirty="0">
              <a:solidFill>
                <a:schemeClr val="tx1"/>
              </a:solidFill>
              <a:effectLst/>
            </a:endParaRP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endParaRPr lang="en-US" sz="8000" dirty="0">
              <a:solidFill>
                <a:schemeClr val="tx1"/>
              </a:solidFill>
              <a:effectLst/>
            </a:endParaRP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endParaRPr lang="en-US"/>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endParaRPr lang="en-US"/>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BAFD10D1-E106-4CEE-B2DE-5A8D93F6724F}"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B77977-F833-4C99-B5BE-C44EFB0E5E33}"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AFD10D1-E106-4CEE-B2DE-5A8D93F6724F}" type="datetimeFigureOut">
              <a:rPr lang="en-US" smtClean="0"/>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CB77977-F833-4C99-B5BE-C44EFB0E5E33}" type="slidenum">
              <a:rPr lang="en-US" smtClean="0"/>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panose="020B0604020202020204"/>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panose="020B0604020202020204"/>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panose="020B0604020202020204"/>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panose="020B0604020202020204"/>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image" Target="../media/image9.png"/><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7.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2.xml"/><Relationship Id="rId4" Type="http://schemas.openxmlformats.org/officeDocument/2006/relationships/image" Target="../media/image15.png"/><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8.xml"/><Relationship Id="rId7" Type="http://schemas.openxmlformats.org/officeDocument/2006/relationships/slideLayout" Target="../slideLayouts/slideLayout2.xml"/><Relationship Id="rId6" Type="http://schemas.openxmlformats.org/officeDocument/2006/relationships/image" Target="../media/image5.png"/><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57045" y="337820"/>
            <a:ext cx="9403080" cy="1812290"/>
          </a:xfrm>
        </p:spPr>
        <p:txBody>
          <a:bodyPr anchor="t" anchorCtr="0">
            <a:noAutofit/>
          </a:bodyPr>
          <a:lstStyle/>
          <a:p>
            <a:pPr algn="l">
              <a:lnSpc>
                <a:spcPct val="150000"/>
              </a:lnSpc>
            </a:pPr>
            <a:r>
              <a:rPr lang="en-US" sz="5400" dirty="0"/>
              <a:t>PROPOSAL PITCH PRESENTATION</a:t>
            </a:r>
            <a:endParaRPr lang="en-US" sz="5400" dirty="0"/>
          </a:p>
        </p:txBody>
      </p:sp>
      <p:sp>
        <p:nvSpPr>
          <p:cNvPr id="2" name="Title 1"/>
          <p:cNvSpPr>
            <a:spLocks noGrp="1"/>
          </p:cNvSpPr>
          <p:nvPr>
            <p:ph type="ctrTitle"/>
          </p:nvPr>
        </p:nvSpPr>
        <p:spPr>
          <a:xfrm>
            <a:off x="2319655" y="2932430"/>
            <a:ext cx="8840470" cy="2727960"/>
          </a:xfrm>
        </p:spPr>
        <p:txBody>
          <a:bodyPr anchor="t" anchorCtr="0">
            <a:normAutofit/>
          </a:bodyPr>
          <a:lstStyle/>
          <a:p>
            <a:pPr algn="l"/>
            <a:r>
              <a:rPr lang="en-US" altLang="en-GB" sz="2400" dirty="0"/>
              <a:t>MODULE NAME:  Managing projects in the organization</a:t>
            </a:r>
            <a:br>
              <a:rPr lang="en-US" altLang="en-GB" sz="2400" dirty="0"/>
            </a:br>
            <a:r>
              <a:rPr lang="en-US" altLang="en-GB" sz="2400" dirty="0"/>
              <a:t>module code:   BMSW 5104</a:t>
            </a:r>
            <a:br>
              <a:rPr lang="en-US" altLang="en-GB" sz="2400" dirty="0"/>
            </a:br>
            <a:r>
              <a:rPr lang="en-US" altLang="en-GB" sz="2400" dirty="0"/>
              <a:t>LECURER NAME:  ADEREMI OJEBODE</a:t>
            </a:r>
            <a:br>
              <a:rPr lang="en-US" altLang="en-GB" sz="2400" dirty="0"/>
            </a:br>
            <a:r>
              <a:rPr lang="en-US" altLang="en-GB" sz="2400" dirty="0"/>
              <a:t>STUDENT ID:         MARINA IVANOVA - 2128092</a:t>
            </a:r>
            <a:br>
              <a:rPr lang="en-US" altLang="en-GB" sz="2400" dirty="0"/>
            </a:br>
            <a:r>
              <a:rPr lang="en-US" altLang="en-GB" sz="2400" dirty="0"/>
              <a:t>                                NEDYALKO RADEV - 2128093</a:t>
            </a:r>
            <a:br>
              <a:rPr lang="en-GB"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US" dirty="0"/>
          </a:p>
        </p:txBody>
      </p:sp>
      <p:sp>
        <p:nvSpPr>
          <p:cNvPr id="3" name="Content Placeholder 2"/>
          <p:cNvSpPr>
            <a:spLocks noGrp="1"/>
          </p:cNvSpPr>
          <p:nvPr>
            <p:ph idx="1"/>
          </p:nvPr>
        </p:nvSpPr>
        <p:spPr>
          <a:xfrm>
            <a:off x="685800" y="2471420"/>
            <a:ext cx="7433310" cy="3705860"/>
          </a:xfrm>
        </p:spPr>
        <p:txBody>
          <a:bodyPr anchor="t"/>
          <a:lstStyle/>
          <a:p>
            <a:r>
              <a:rPr lang="en-US" dirty="0"/>
              <a:t>For managing successful projects in the workplace, it is important to generate a proper project management plan. </a:t>
            </a:r>
            <a:endParaRPr lang="en-US" dirty="0"/>
          </a:p>
          <a:p>
            <a:r>
              <a:rPr lang="en-US" dirty="0"/>
              <a:t>A project management plan outlines the activities of a project and prepares a to-do list for completing the project.</a:t>
            </a:r>
            <a:endParaRPr lang="en-US" dirty="0"/>
          </a:p>
          <a:p>
            <a:r>
              <a:rPr lang="en-US" dirty="0"/>
              <a:t>In this presentation, we will be presenting:</a:t>
            </a:r>
            <a:endParaRPr lang="en-US" dirty="0"/>
          </a:p>
          <a:p>
            <a:pPr marL="0" indent="0">
              <a:buNone/>
            </a:pPr>
            <a:r>
              <a:rPr lang="en-US" dirty="0"/>
              <a:t>      - our new product launching project</a:t>
            </a:r>
            <a:endParaRPr lang="en-US" dirty="0"/>
          </a:p>
          <a:p>
            <a:pPr marL="0" indent="0">
              <a:buNone/>
            </a:pPr>
            <a:r>
              <a:rPr lang="en-US" dirty="0"/>
              <a:t>      - our project outlines how we want to start and what will be our success  </a:t>
            </a:r>
            <a:endParaRPr lang="en-US" dirty="0"/>
          </a:p>
          <a:p>
            <a:pPr marL="0" indent="0">
              <a:buNone/>
            </a:pPr>
            <a:r>
              <a:rPr lang="en-US" dirty="0"/>
              <a:t>         indicators                                           </a:t>
            </a:r>
            <a:endParaRPr lang="en-US" dirty="0"/>
          </a:p>
        </p:txBody>
      </p:sp>
      <p:pic>
        <p:nvPicPr>
          <p:cNvPr id="4" name="Picture 3"/>
          <p:cNvPicPr>
            <a:picLocks noChangeAspect="1"/>
          </p:cNvPicPr>
          <p:nvPr/>
        </p:nvPicPr>
        <p:blipFill>
          <a:blip r:embed="rId1"/>
          <a:stretch>
            <a:fillRect/>
          </a:stretch>
        </p:blipFill>
        <p:spPr>
          <a:xfrm>
            <a:off x="8238242" y="307386"/>
            <a:ext cx="3787217" cy="280800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Outline</a:t>
            </a:r>
            <a:endParaRPr lang="en-US" dirty="0"/>
          </a:p>
        </p:txBody>
      </p:sp>
      <p:sp>
        <p:nvSpPr>
          <p:cNvPr id="3" name="Content Placeholder 2"/>
          <p:cNvSpPr>
            <a:spLocks noGrp="1"/>
          </p:cNvSpPr>
          <p:nvPr>
            <p:ph idx="1"/>
          </p:nvPr>
        </p:nvSpPr>
        <p:spPr>
          <a:xfrm>
            <a:off x="685801" y="2142067"/>
            <a:ext cx="8618455" cy="3649133"/>
          </a:xfrm>
        </p:spPr>
        <p:txBody>
          <a:bodyPr anchor="t">
            <a:normAutofit/>
          </a:bodyPr>
          <a:lstStyle/>
          <a:p>
            <a:r>
              <a:rPr lang="en-US" b="1" dirty="0"/>
              <a:t>Project Name: </a:t>
            </a:r>
            <a:r>
              <a:rPr lang="en-US" dirty="0"/>
              <a:t>TallyBook </a:t>
            </a:r>
            <a:endParaRPr lang="en-US" dirty="0"/>
          </a:p>
          <a:p>
            <a:r>
              <a:rPr lang="en-US" b="1" dirty="0"/>
              <a:t>Estimated Duration: </a:t>
            </a:r>
            <a:r>
              <a:rPr lang="en-US" dirty="0"/>
              <a:t>06 months</a:t>
            </a:r>
            <a:endParaRPr lang="en-US" dirty="0"/>
          </a:p>
          <a:p>
            <a:r>
              <a:rPr lang="en-US" b="1" dirty="0"/>
              <a:t>Product Name: </a:t>
            </a:r>
            <a:r>
              <a:rPr lang="en-US" dirty="0"/>
              <a:t>TallyBook</a:t>
            </a:r>
            <a:endParaRPr lang="en-US" dirty="0"/>
          </a:p>
          <a:p>
            <a:r>
              <a:rPr lang="en-US" b="1" dirty="0"/>
              <a:t>Type: </a:t>
            </a:r>
            <a:r>
              <a:rPr lang="en-US" dirty="0"/>
              <a:t>Mobile Application</a:t>
            </a:r>
            <a:endParaRPr lang="en-US" dirty="0"/>
          </a:p>
          <a:p>
            <a:r>
              <a:rPr lang="en-US" b="1" dirty="0"/>
              <a:t>Description: </a:t>
            </a:r>
            <a:r>
              <a:rPr lang="en-US" dirty="0"/>
              <a:t>TallyBook is a mobile app that allows the user to effectively manage his finances </a:t>
            </a:r>
            <a:endParaRPr lang="en-US" dirty="0"/>
          </a:p>
          <a:p>
            <a:r>
              <a:rPr lang="en-US" b="1" dirty="0"/>
              <a:t>Target Customers: </a:t>
            </a:r>
            <a:r>
              <a:rPr lang="en-US" dirty="0"/>
              <a:t>University students</a:t>
            </a:r>
            <a:endParaRPr lang="en-US" dirty="0"/>
          </a:p>
          <a:p>
            <a:r>
              <a:rPr lang="en-US" b="1" dirty="0"/>
              <a:t>Marketing Approach: </a:t>
            </a:r>
            <a:r>
              <a:rPr lang="en-US" dirty="0"/>
              <a:t>Social media marketing</a:t>
            </a:r>
            <a:endParaRPr lang="en-US" dirty="0"/>
          </a:p>
          <a:p>
            <a:r>
              <a:rPr lang="en-US" b="1" dirty="0"/>
              <a:t>Income Generation: </a:t>
            </a:r>
            <a:r>
              <a:rPr lang="en-US" dirty="0"/>
              <a:t>Through in-app ads</a:t>
            </a:r>
            <a:endParaRPr lang="en-US" dirty="0"/>
          </a:p>
        </p:txBody>
      </p:sp>
      <p:pic>
        <p:nvPicPr>
          <p:cNvPr id="4" name="Picture 3"/>
          <p:cNvPicPr>
            <a:picLocks noChangeAspect="1"/>
          </p:cNvPicPr>
          <p:nvPr/>
        </p:nvPicPr>
        <p:blipFill>
          <a:blip r:embed="rId1"/>
          <a:stretch>
            <a:fillRect/>
          </a:stretch>
        </p:blipFill>
        <p:spPr>
          <a:xfrm>
            <a:off x="9015254" y="1532467"/>
            <a:ext cx="2947458" cy="471593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Scope of the Project</a:t>
            </a:r>
            <a:endParaRPr lang="en-US" dirty="0"/>
          </a:p>
        </p:txBody>
      </p:sp>
      <p:sp>
        <p:nvSpPr>
          <p:cNvPr id="3" name="Content Placeholder 2"/>
          <p:cNvSpPr>
            <a:spLocks noGrp="1"/>
          </p:cNvSpPr>
          <p:nvPr>
            <p:ph idx="1"/>
          </p:nvPr>
        </p:nvSpPr>
        <p:spPr>
          <a:xfrm>
            <a:off x="685802" y="2142067"/>
            <a:ext cx="6808508" cy="3649133"/>
          </a:xfrm>
        </p:spPr>
        <p:txBody>
          <a:bodyPr>
            <a:normAutofit lnSpcReduction="10000"/>
          </a:bodyPr>
          <a:lstStyle/>
          <a:p>
            <a:r>
              <a:rPr lang="en-US" dirty="0"/>
              <a:t>Has a very big scope for market expansion and market development (Guo and Zhang, 2022). </a:t>
            </a:r>
            <a:endParaRPr lang="en-US" dirty="0"/>
          </a:p>
          <a:p>
            <a:r>
              <a:rPr lang="en-US" dirty="0"/>
              <a:t>Will help the general population to have a proper account of personal transactions.</a:t>
            </a:r>
            <a:endParaRPr lang="en-US" dirty="0"/>
          </a:p>
          <a:p>
            <a:r>
              <a:rPr lang="en-US" dirty="0"/>
              <a:t>It is a futuristic product</a:t>
            </a:r>
            <a:endParaRPr lang="en-US" dirty="0"/>
          </a:p>
          <a:p>
            <a:r>
              <a:rPr lang="en-US" dirty="0"/>
              <a:t>Will help users to explore investment opportunities by </a:t>
            </a:r>
            <a:r>
              <a:rPr lang="en-US" dirty="0" err="1"/>
              <a:t>analysing</a:t>
            </a:r>
            <a:r>
              <a:rPr lang="en-US" dirty="0"/>
              <a:t> current savings</a:t>
            </a:r>
            <a:endParaRPr lang="en-US" dirty="0"/>
          </a:p>
          <a:p>
            <a:r>
              <a:rPr lang="en-US" dirty="0"/>
              <a:t>Initially, the software will be free for all</a:t>
            </a:r>
            <a:endParaRPr lang="en-US" dirty="0"/>
          </a:p>
          <a:p>
            <a:r>
              <a:rPr lang="en-US" dirty="0"/>
              <a:t>Once reach the desired customer count, we will introduce a subscription system for the existing and new customers (</a:t>
            </a:r>
            <a:r>
              <a:rPr lang="en-US" dirty="0" err="1"/>
              <a:t>Marnada</a:t>
            </a:r>
            <a:r>
              <a:rPr lang="en-US" dirty="0"/>
              <a:t> et al., 2022).</a:t>
            </a:r>
            <a:endParaRPr lang="en-US" dirty="0"/>
          </a:p>
          <a:p>
            <a:endParaRPr lang="en-US" dirty="0"/>
          </a:p>
        </p:txBody>
      </p:sp>
      <p:pic>
        <p:nvPicPr>
          <p:cNvPr id="4" name="Picture 3"/>
          <p:cNvPicPr>
            <a:picLocks noChangeAspect="1"/>
          </p:cNvPicPr>
          <p:nvPr/>
        </p:nvPicPr>
        <p:blipFill>
          <a:blip r:embed="rId1"/>
          <a:stretch>
            <a:fillRect/>
          </a:stretch>
        </p:blipFill>
        <p:spPr>
          <a:xfrm>
            <a:off x="7669193" y="226244"/>
            <a:ext cx="4033493" cy="1989056"/>
          </a:xfrm>
          <a:prstGeom prst="rect">
            <a:avLst/>
          </a:prstGeom>
        </p:spPr>
      </p:pic>
      <p:pic>
        <p:nvPicPr>
          <p:cNvPr id="5" name="Picture 4"/>
          <p:cNvPicPr>
            <a:picLocks noChangeAspect="1"/>
          </p:cNvPicPr>
          <p:nvPr/>
        </p:nvPicPr>
        <p:blipFill>
          <a:blip r:embed="rId2"/>
          <a:stretch>
            <a:fillRect/>
          </a:stretch>
        </p:blipFill>
        <p:spPr>
          <a:xfrm>
            <a:off x="7669193" y="2215300"/>
            <a:ext cx="4305893" cy="1456267"/>
          </a:xfrm>
          <a:prstGeom prst="rect">
            <a:avLst/>
          </a:prstGeom>
        </p:spPr>
      </p:pic>
      <p:pic>
        <p:nvPicPr>
          <p:cNvPr id="1028" name="Picture 4" descr="In-App Advertis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7688" y="3600865"/>
            <a:ext cx="4006390" cy="165204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stretch>
            <a:fillRect/>
          </a:stretch>
        </p:blipFill>
        <p:spPr>
          <a:xfrm>
            <a:off x="7767687" y="5401732"/>
            <a:ext cx="4006391" cy="123674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Literature Review</a:t>
            </a:r>
            <a:endParaRPr lang="en-US" dirty="0"/>
          </a:p>
        </p:txBody>
      </p:sp>
      <p:sp>
        <p:nvSpPr>
          <p:cNvPr id="3" name="Content Placeholder 2"/>
          <p:cNvSpPr>
            <a:spLocks noGrp="1"/>
          </p:cNvSpPr>
          <p:nvPr>
            <p:ph idx="1"/>
          </p:nvPr>
        </p:nvSpPr>
        <p:spPr>
          <a:xfrm>
            <a:off x="685802" y="2142067"/>
            <a:ext cx="6808508" cy="3649133"/>
          </a:xfrm>
        </p:spPr>
        <p:txBody>
          <a:bodyPr anchor="t"/>
          <a:lstStyle/>
          <a:p>
            <a:r>
              <a:rPr lang="en-US" dirty="0"/>
              <a:t>According to </a:t>
            </a:r>
            <a:r>
              <a:rPr lang="en-US" dirty="0" err="1"/>
              <a:t>Gobel</a:t>
            </a:r>
            <a:r>
              <a:rPr lang="en-US" dirty="0"/>
              <a:t> (2019), upon entering college, students worldwide are faced with significant financial considerations, but their knowledge of personal finance is limited. When students start earning more money in the future, their ability to handle and manage their finances will allow them to live better lives. </a:t>
            </a:r>
            <a:endParaRPr lang="en-US" dirty="0"/>
          </a:p>
          <a:p>
            <a:r>
              <a:rPr lang="en-US" dirty="0"/>
              <a:t>According to Knox (2020), students continue to face the challenging task of managing their finances globally. </a:t>
            </a:r>
            <a:endParaRPr lang="en-US" dirty="0"/>
          </a:p>
          <a:p>
            <a:r>
              <a:rPr lang="en-US" dirty="0"/>
              <a:t>However, financial education is essential because it offers a chance to develop a greater sense of accountability for handling money and averting any errors that may require a long time to correct (Lowey, 2018).</a:t>
            </a:r>
            <a:endParaRPr lang="en-US" dirty="0"/>
          </a:p>
        </p:txBody>
      </p:sp>
      <p:pic>
        <p:nvPicPr>
          <p:cNvPr id="4" name="Picture 3"/>
          <p:cNvPicPr>
            <a:picLocks noChangeAspect="1"/>
          </p:cNvPicPr>
          <p:nvPr/>
        </p:nvPicPr>
        <p:blipFill>
          <a:blip r:embed="rId1"/>
          <a:stretch>
            <a:fillRect/>
          </a:stretch>
        </p:blipFill>
        <p:spPr>
          <a:xfrm>
            <a:off x="8008369" y="2142067"/>
            <a:ext cx="3988809" cy="280982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 Break Down Structure</a:t>
            </a:r>
            <a:endParaRPr lang="en-US" dirty="0"/>
          </a:p>
        </p:txBody>
      </p:sp>
      <p:pic>
        <p:nvPicPr>
          <p:cNvPr id="15" name="Content Placeholder 14"/>
          <p:cNvPicPr>
            <a:picLocks noGrp="1" noChangeAspect="1"/>
          </p:cNvPicPr>
          <p:nvPr>
            <p:ph idx="1"/>
          </p:nvPr>
        </p:nvPicPr>
        <p:blipFill>
          <a:blip r:embed="rId1"/>
          <a:stretch>
            <a:fillRect/>
          </a:stretch>
        </p:blipFill>
        <p:spPr>
          <a:xfrm>
            <a:off x="6914658" y="2471395"/>
            <a:ext cx="4892032" cy="2703920"/>
          </a:xfrm>
        </p:spPr>
      </p:pic>
      <p:sp>
        <p:nvSpPr>
          <p:cNvPr id="16" name="TextBox 15"/>
          <p:cNvSpPr txBox="1"/>
          <p:nvPr/>
        </p:nvSpPr>
        <p:spPr>
          <a:xfrm>
            <a:off x="471340" y="2083324"/>
            <a:ext cx="6061435" cy="3539430"/>
          </a:xfrm>
          <a:prstGeom prst="rect">
            <a:avLst/>
          </a:prstGeom>
          <a:noFill/>
        </p:spPr>
        <p:txBody>
          <a:bodyPr wrap="square" rtlCol="0">
            <a:spAutoFit/>
          </a:bodyPr>
          <a:lstStyle/>
          <a:p>
            <a:r>
              <a:rPr lang="en-US" sz="2800" dirty="0"/>
              <a:t>The work breakdown structure consists of five stages:</a:t>
            </a:r>
            <a:endParaRPr lang="en-US" sz="2800" dirty="0"/>
          </a:p>
          <a:p>
            <a:pPr marL="285750" indent="-285750">
              <a:buFont typeface="Arial" panose="020B0604020202020204" pitchFamily="34" charset="0"/>
              <a:buChar char="•"/>
            </a:pPr>
            <a:r>
              <a:rPr lang="en-US" sz="2800" dirty="0"/>
              <a:t>Initiation</a:t>
            </a:r>
            <a:endParaRPr lang="en-US" sz="2800" dirty="0"/>
          </a:p>
          <a:p>
            <a:pPr marL="285750" indent="-285750">
              <a:buFont typeface="Arial" panose="020B0604020202020204" pitchFamily="34" charset="0"/>
              <a:buChar char="•"/>
            </a:pPr>
            <a:r>
              <a:rPr lang="en-US" sz="2800" dirty="0"/>
              <a:t>Software Development</a:t>
            </a:r>
            <a:endParaRPr lang="en-US" sz="2800" dirty="0"/>
          </a:p>
          <a:p>
            <a:pPr marL="285750" indent="-285750">
              <a:buFont typeface="Arial" panose="020B0604020202020204" pitchFamily="34" charset="0"/>
              <a:buChar char="•"/>
            </a:pPr>
            <a:r>
              <a:rPr lang="en-US" sz="2800" dirty="0"/>
              <a:t>Marketing</a:t>
            </a:r>
            <a:endParaRPr lang="en-US" sz="2800" dirty="0"/>
          </a:p>
          <a:p>
            <a:pPr marL="285750" indent="-285750">
              <a:buFont typeface="Arial" panose="020B0604020202020204" pitchFamily="34" charset="0"/>
              <a:buChar char="•"/>
            </a:pPr>
            <a:r>
              <a:rPr lang="en-US" sz="2800" dirty="0"/>
              <a:t>Launching</a:t>
            </a:r>
            <a:endParaRPr lang="en-US" sz="2800" dirty="0"/>
          </a:p>
          <a:p>
            <a:pPr marL="285750" indent="-285750">
              <a:buFont typeface="Arial" panose="020B0604020202020204" pitchFamily="34" charset="0"/>
              <a:buChar char="•"/>
            </a:pPr>
            <a:r>
              <a:rPr lang="en-US" sz="2800" dirty="0"/>
              <a:t>Controlling and Managing Customer Feedback</a:t>
            </a:r>
            <a:endParaRPr lang="en-US" sz="2800" dirty="0"/>
          </a:p>
        </p:txBody>
      </p:sp>
      <p:sp>
        <p:nvSpPr>
          <p:cNvPr id="3" name="TextBox 2"/>
          <p:cNvSpPr txBox="1"/>
          <p:nvPr/>
        </p:nvSpPr>
        <p:spPr>
          <a:xfrm>
            <a:off x="2922105" y="5879068"/>
            <a:ext cx="5178286" cy="369332"/>
          </a:xfrm>
          <a:prstGeom prst="rect">
            <a:avLst/>
          </a:prstGeom>
          <a:noFill/>
        </p:spPr>
        <p:txBody>
          <a:bodyPr wrap="square" rtlCol="0">
            <a:spAutoFit/>
          </a:bodyPr>
          <a:lstStyle/>
          <a:p>
            <a:r>
              <a:rPr lang="en-US" b="1" dirty="0"/>
              <a:t>Source: </a:t>
            </a:r>
            <a:r>
              <a:rPr lang="en-GB" sz="1800" b="1" kern="0" dirty="0">
                <a:effectLst/>
                <a:latin typeface="Times New Roman" panose="02020603050405020304" pitchFamily="18" charset="0"/>
                <a:ea typeface="Times New Roman" panose="02020603050405020304" pitchFamily="18" charset="0"/>
              </a:rPr>
              <a:t>(</a:t>
            </a:r>
            <a:r>
              <a:rPr lang="en-GB" sz="1800" b="1" kern="0" dirty="0" err="1">
                <a:effectLst/>
                <a:latin typeface="Times New Roman" panose="02020603050405020304" pitchFamily="18" charset="0"/>
                <a:ea typeface="Times New Roman" panose="02020603050405020304" pitchFamily="18" charset="0"/>
              </a:rPr>
              <a:t>Zasa</a:t>
            </a:r>
            <a:r>
              <a:rPr lang="en-GB" sz="1800" b="1" kern="0" dirty="0">
                <a:effectLst/>
                <a:latin typeface="Times New Roman" panose="02020603050405020304" pitchFamily="18" charset="0"/>
                <a:ea typeface="Times New Roman" panose="02020603050405020304" pitchFamily="18" charset="0"/>
              </a:rPr>
              <a:t> et al., 2020) and (Tam et al., 2020)  </a:t>
            </a:r>
            <a:endParaRPr lang="en-US"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Success Criteria</a:t>
            </a:r>
            <a:endParaRPr lang="en-US" dirty="0"/>
          </a:p>
        </p:txBody>
      </p:sp>
      <p:sp>
        <p:nvSpPr>
          <p:cNvPr id="3" name="Content Placeholder 2"/>
          <p:cNvSpPr>
            <a:spLocks noGrp="1"/>
          </p:cNvSpPr>
          <p:nvPr>
            <p:ph idx="1"/>
          </p:nvPr>
        </p:nvSpPr>
        <p:spPr>
          <a:xfrm>
            <a:off x="685801" y="2142067"/>
            <a:ext cx="7326983" cy="3649133"/>
          </a:xfrm>
        </p:spPr>
        <p:txBody>
          <a:bodyPr anchor="t">
            <a:normAutofit/>
          </a:bodyPr>
          <a:lstStyle/>
          <a:p>
            <a:pPr marL="0" indent="0">
              <a:buNone/>
            </a:pPr>
            <a:r>
              <a:rPr lang="en-US" sz="2400" dirty="0"/>
              <a:t>The project success criteria for the TallyBook project include:</a:t>
            </a:r>
            <a:endParaRPr lang="en-US" sz="2400" dirty="0"/>
          </a:p>
          <a:p>
            <a:r>
              <a:rPr lang="en-US" sz="2400" b="1" dirty="0"/>
              <a:t>Proper customer awareness </a:t>
            </a:r>
            <a:endParaRPr lang="en-US" sz="2400" b="1" dirty="0"/>
          </a:p>
          <a:p>
            <a:r>
              <a:rPr lang="en-US" sz="2400" b="1" dirty="0"/>
              <a:t>Proper management of the software</a:t>
            </a:r>
            <a:endParaRPr lang="en-US" sz="2400" b="1" dirty="0"/>
          </a:p>
          <a:p>
            <a:r>
              <a:rPr lang="en-US" sz="2400" b="1" dirty="0"/>
              <a:t>Proper management of customer feedback</a:t>
            </a:r>
            <a:endParaRPr lang="en-US" sz="2400" b="1" dirty="0"/>
          </a:p>
          <a:p>
            <a:r>
              <a:rPr lang="en-US" sz="2400" b="1" dirty="0"/>
              <a:t>Proper advertising management</a:t>
            </a:r>
            <a:endParaRPr lang="en-US" sz="2400" b="1" dirty="0"/>
          </a:p>
        </p:txBody>
      </p:sp>
      <p:pic>
        <p:nvPicPr>
          <p:cNvPr id="4" name="Picture 3"/>
          <p:cNvPicPr>
            <a:picLocks noChangeAspect="1"/>
          </p:cNvPicPr>
          <p:nvPr/>
        </p:nvPicPr>
        <p:blipFill>
          <a:blip r:embed="rId1"/>
          <a:stretch>
            <a:fillRect/>
          </a:stretch>
        </p:blipFill>
        <p:spPr>
          <a:xfrm>
            <a:off x="8386846" y="214371"/>
            <a:ext cx="3606798" cy="1953793"/>
          </a:xfrm>
          <a:prstGeom prst="rect">
            <a:avLst/>
          </a:prstGeom>
        </p:spPr>
      </p:pic>
      <p:pic>
        <p:nvPicPr>
          <p:cNvPr id="2052" name="Picture 4" descr="15 Tips for Software Project Management Succ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6846" y="2178285"/>
            <a:ext cx="3606798" cy="185638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8386847" y="4044792"/>
            <a:ext cx="3606798" cy="1530088"/>
          </a:xfrm>
          <a:prstGeom prst="rect">
            <a:avLst/>
          </a:prstGeom>
        </p:spPr>
      </p:pic>
      <p:pic>
        <p:nvPicPr>
          <p:cNvPr id="2056" name="Picture 8" descr="The Top 5 Ad Management Companies Reviewed For 20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3673" y="5552772"/>
            <a:ext cx="3606797" cy="124866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33669" y="5456583"/>
            <a:ext cx="6549887" cy="369332"/>
          </a:xfrm>
          <a:prstGeom prst="rect">
            <a:avLst/>
          </a:prstGeom>
          <a:noFill/>
        </p:spPr>
        <p:txBody>
          <a:bodyPr wrap="square" rtlCol="0">
            <a:spAutoFit/>
          </a:bodyPr>
          <a:lstStyle/>
          <a:p>
            <a:r>
              <a:rPr lang="en-US" b="1" dirty="0"/>
              <a:t>Source: </a:t>
            </a:r>
            <a:r>
              <a:rPr lang="en-GB" sz="1800" b="1" kern="0" dirty="0">
                <a:effectLst/>
                <a:latin typeface="Times New Roman" panose="02020603050405020304" pitchFamily="18" charset="0"/>
                <a:ea typeface="Times New Roman" panose="02020603050405020304" pitchFamily="18" charset="0"/>
              </a:rPr>
              <a:t>(El Khatib et al., 2022) and (</a:t>
            </a:r>
            <a:r>
              <a:rPr lang="en-GB" sz="1800" b="1" kern="0" dirty="0" err="1">
                <a:effectLst/>
                <a:latin typeface="Times New Roman" panose="02020603050405020304" pitchFamily="18" charset="0"/>
                <a:ea typeface="Times New Roman" panose="02020603050405020304" pitchFamily="18" charset="0"/>
              </a:rPr>
              <a:t>Toljaga-Nikolić</a:t>
            </a:r>
            <a:r>
              <a:rPr lang="en-GB" sz="1800" b="1" kern="0" dirty="0">
                <a:effectLst/>
                <a:latin typeface="Times New Roman" panose="02020603050405020304" pitchFamily="18" charset="0"/>
                <a:ea typeface="Times New Roman" panose="02020603050405020304" pitchFamily="18" charset="0"/>
              </a:rPr>
              <a:t> et al., 2020) </a:t>
            </a:r>
            <a:endParaRPr lang="en-US"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Quad Chart</a:t>
            </a:r>
            <a:endParaRPr lang="en-US" dirty="0"/>
          </a:p>
        </p:txBody>
      </p:sp>
      <p:graphicFrame>
        <p:nvGraphicFramePr>
          <p:cNvPr id="10" name="Content Placeholder 9"/>
          <p:cNvGraphicFramePr>
            <a:graphicFrameLocks noGrp="1"/>
          </p:cNvGraphicFramePr>
          <p:nvPr>
            <p:ph idx="1"/>
          </p:nvPr>
        </p:nvGraphicFramePr>
        <p:xfrm>
          <a:off x="685800" y="2141538"/>
          <a:ext cx="10131425" cy="364966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11" name="Rectangle 10"/>
          <p:cNvSpPr/>
          <p:nvPr/>
        </p:nvSpPr>
        <p:spPr>
          <a:xfrm>
            <a:off x="339366" y="2573517"/>
            <a:ext cx="801278" cy="4242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Act</a:t>
            </a:r>
            <a:endParaRPr lang="en-US" dirty="0"/>
          </a:p>
        </p:txBody>
      </p:sp>
      <p:sp>
        <p:nvSpPr>
          <p:cNvPr id="12" name="Rectangle 11"/>
          <p:cNvSpPr/>
          <p:nvPr/>
        </p:nvSpPr>
        <p:spPr>
          <a:xfrm>
            <a:off x="7297913" y="2603366"/>
            <a:ext cx="801278" cy="4242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Plan</a:t>
            </a:r>
            <a:endParaRPr lang="en-US" dirty="0"/>
          </a:p>
        </p:txBody>
      </p:sp>
      <p:sp>
        <p:nvSpPr>
          <p:cNvPr id="13" name="Rectangle 12"/>
          <p:cNvSpPr/>
          <p:nvPr/>
        </p:nvSpPr>
        <p:spPr>
          <a:xfrm>
            <a:off x="7308910" y="4857942"/>
            <a:ext cx="801278" cy="4242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Do</a:t>
            </a:r>
            <a:endParaRPr lang="en-US" dirty="0"/>
          </a:p>
        </p:txBody>
      </p:sp>
      <p:sp>
        <p:nvSpPr>
          <p:cNvPr id="14" name="Rectangle 13"/>
          <p:cNvSpPr/>
          <p:nvPr/>
        </p:nvSpPr>
        <p:spPr>
          <a:xfrm>
            <a:off x="372363" y="5010344"/>
            <a:ext cx="801278" cy="4242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Check</a:t>
            </a:r>
            <a:endParaRPr lang="en-US" dirty="0"/>
          </a:p>
        </p:txBody>
      </p:sp>
      <p:sp>
        <p:nvSpPr>
          <p:cNvPr id="15" name="Arrow: Right 14"/>
          <p:cNvSpPr/>
          <p:nvPr/>
        </p:nvSpPr>
        <p:spPr>
          <a:xfrm>
            <a:off x="4091236" y="2931735"/>
            <a:ext cx="339362" cy="2545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Down 15"/>
          <p:cNvSpPr/>
          <p:nvPr/>
        </p:nvSpPr>
        <p:spPr>
          <a:xfrm>
            <a:off x="5731496" y="3846134"/>
            <a:ext cx="301657" cy="28280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Right 16"/>
          <p:cNvSpPr/>
          <p:nvPr/>
        </p:nvSpPr>
        <p:spPr>
          <a:xfrm rot="10800000">
            <a:off x="4072375" y="4907355"/>
            <a:ext cx="339362" cy="2545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Down 17"/>
          <p:cNvSpPr/>
          <p:nvPr/>
        </p:nvSpPr>
        <p:spPr>
          <a:xfrm rot="10800000">
            <a:off x="2612640" y="3817853"/>
            <a:ext cx="301655" cy="28280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p:cNvPicPr>
            <a:picLocks noChangeAspect="1"/>
          </p:cNvPicPr>
          <p:nvPr/>
        </p:nvPicPr>
        <p:blipFill>
          <a:blip r:embed="rId6"/>
          <a:stretch>
            <a:fillRect/>
          </a:stretch>
        </p:blipFill>
        <p:spPr>
          <a:xfrm>
            <a:off x="9015254" y="1532467"/>
            <a:ext cx="2947458" cy="4715933"/>
          </a:xfrm>
          <a:prstGeom prst="rect">
            <a:avLst/>
          </a:prstGeom>
        </p:spPr>
      </p:pic>
      <p:sp>
        <p:nvSpPr>
          <p:cNvPr id="3" name="TextBox 2"/>
          <p:cNvSpPr txBox="1"/>
          <p:nvPr/>
        </p:nvSpPr>
        <p:spPr>
          <a:xfrm>
            <a:off x="2914295" y="6097749"/>
            <a:ext cx="2961962" cy="369332"/>
          </a:xfrm>
          <a:prstGeom prst="rect">
            <a:avLst/>
          </a:prstGeom>
          <a:noFill/>
        </p:spPr>
        <p:txBody>
          <a:bodyPr wrap="square" rtlCol="0">
            <a:spAutoFit/>
          </a:bodyPr>
          <a:lstStyle/>
          <a:p>
            <a:r>
              <a:rPr lang="en-US" b="1" dirty="0"/>
              <a:t>Source: (</a:t>
            </a:r>
            <a:r>
              <a:rPr lang="en-US" b="1" dirty="0" err="1"/>
              <a:t>Puška</a:t>
            </a:r>
            <a:r>
              <a:rPr lang="en-US" b="1" dirty="0"/>
              <a:t> et al., 2020)</a:t>
            </a:r>
            <a:endParaRPr lang="en-US"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Risk</a:t>
            </a:r>
            <a:endParaRPr lang="en-US" dirty="0"/>
          </a:p>
        </p:txBody>
      </p:sp>
      <p:sp>
        <p:nvSpPr>
          <p:cNvPr id="3" name="Content Placeholder 2"/>
          <p:cNvSpPr>
            <a:spLocks noGrp="1"/>
          </p:cNvSpPr>
          <p:nvPr>
            <p:ph idx="1"/>
          </p:nvPr>
        </p:nvSpPr>
        <p:spPr>
          <a:xfrm>
            <a:off x="685802" y="2142067"/>
            <a:ext cx="6619459" cy="3649133"/>
          </a:xfrm>
        </p:spPr>
        <p:txBody>
          <a:bodyPr anchor="t">
            <a:normAutofit/>
          </a:bodyPr>
          <a:lstStyle/>
          <a:p>
            <a:pPr marL="0" indent="0">
              <a:buNone/>
            </a:pPr>
            <a:r>
              <a:rPr lang="en-US" sz="2400" dirty="0"/>
              <a:t>The risk associated with the project:</a:t>
            </a:r>
            <a:endParaRPr lang="en-US" sz="2400" dirty="0"/>
          </a:p>
          <a:p>
            <a:r>
              <a:rPr lang="en-US" sz="2400" dirty="0"/>
              <a:t> </a:t>
            </a:r>
            <a:r>
              <a:rPr lang="en-US" sz="2400" b="1" dirty="0"/>
              <a:t>Cost-related risk: </a:t>
            </a:r>
            <a:r>
              <a:rPr lang="en-US" sz="2400" dirty="0"/>
              <a:t>Inadequate funds can cause   suspension of services</a:t>
            </a:r>
            <a:endParaRPr lang="en-US" sz="2400" dirty="0"/>
          </a:p>
          <a:p>
            <a:r>
              <a:rPr lang="en-US" sz="2400" b="1" dirty="0"/>
              <a:t> Schedule-related risk: </a:t>
            </a:r>
            <a:r>
              <a:rPr lang="en-US" sz="2400" dirty="0"/>
              <a:t>Risk of not completing the  project within the desired time</a:t>
            </a:r>
            <a:endParaRPr lang="en-US" sz="2400" dirty="0"/>
          </a:p>
          <a:p>
            <a:r>
              <a:rPr lang="en-US" sz="2400" dirty="0"/>
              <a:t> </a:t>
            </a:r>
            <a:r>
              <a:rPr lang="en-US" sz="2400" b="1" dirty="0"/>
              <a:t>Performance-related risk: </a:t>
            </a:r>
            <a:r>
              <a:rPr lang="en-US" sz="2400" dirty="0"/>
              <a:t>Risk of losing customers or users if the app performance worsens </a:t>
            </a:r>
            <a:r>
              <a:rPr lang="da-DK" sz="2400" dirty="0"/>
              <a:t>(El Khatib et al., 2022) </a:t>
            </a:r>
            <a:r>
              <a:rPr lang="en-US" sz="2400" dirty="0"/>
              <a:t>.</a:t>
            </a:r>
            <a:endParaRPr lang="en-US" sz="2400" dirty="0"/>
          </a:p>
        </p:txBody>
      </p:sp>
      <p:pic>
        <p:nvPicPr>
          <p:cNvPr id="4" name="Picture 3"/>
          <p:cNvPicPr>
            <a:picLocks noChangeAspect="1"/>
          </p:cNvPicPr>
          <p:nvPr/>
        </p:nvPicPr>
        <p:blipFill>
          <a:blip r:embed="rId1"/>
          <a:stretch>
            <a:fillRect/>
          </a:stretch>
        </p:blipFill>
        <p:spPr>
          <a:xfrm>
            <a:off x="7444409" y="1441175"/>
            <a:ext cx="4573015" cy="504907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Mitigation Strategy</a:t>
            </a:r>
            <a:endParaRPr lang="en-US" dirty="0"/>
          </a:p>
        </p:txBody>
      </p:sp>
      <p:sp>
        <p:nvSpPr>
          <p:cNvPr id="3" name="Content Placeholder 2"/>
          <p:cNvSpPr>
            <a:spLocks noGrp="1"/>
          </p:cNvSpPr>
          <p:nvPr>
            <p:ph idx="1"/>
          </p:nvPr>
        </p:nvSpPr>
        <p:spPr>
          <a:xfrm>
            <a:off x="685802" y="2142067"/>
            <a:ext cx="5983356" cy="3649133"/>
          </a:xfrm>
        </p:spPr>
        <p:txBody>
          <a:bodyPr anchor="t">
            <a:normAutofit/>
          </a:bodyPr>
          <a:lstStyle/>
          <a:p>
            <a:pPr marL="0" indent="0">
              <a:buNone/>
            </a:pPr>
            <a:r>
              <a:rPr lang="en-US" sz="2400" dirty="0"/>
              <a:t>To mitigate the project risk, the following strategy can be followed:</a:t>
            </a:r>
            <a:endParaRPr lang="en-US" sz="2400" dirty="0"/>
          </a:p>
          <a:p>
            <a:r>
              <a:rPr lang="en-US" sz="2400" b="1" dirty="0"/>
              <a:t>Avoidance</a:t>
            </a:r>
            <a:endParaRPr lang="en-US" sz="2400" b="1" dirty="0"/>
          </a:p>
          <a:p>
            <a:r>
              <a:rPr lang="en-US" sz="2400" b="1" dirty="0"/>
              <a:t>Reduction</a:t>
            </a:r>
            <a:endParaRPr lang="en-US" sz="2400" b="1" dirty="0"/>
          </a:p>
          <a:p>
            <a:r>
              <a:rPr lang="en-US" sz="2400" b="1" dirty="0"/>
              <a:t>Transference</a:t>
            </a:r>
            <a:endParaRPr lang="en-US" sz="2400" b="1" dirty="0"/>
          </a:p>
          <a:p>
            <a:r>
              <a:rPr lang="en-US" sz="2400" b="1" dirty="0"/>
              <a:t>Acceptance</a:t>
            </a:r>
            <a:endParaRPr lang="en-US" sz="2400" b="1" dirty="0"/>
          </a:p>
        </p:txBody>
      </p:sp>
      <p:pic>
        <p:nvPicPr>
          <p:cNvPr id="1026" name="Picture 2" descr="5th Edition PMBOK® Guide—Chapter 11: Risk Strategies | 4squareview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533322" y="2142067"/>
            <a:ext cx="5514975" cy="32289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243141" y="5791200"/>
            <a:ext cx="6097656" cy="369332"/>
          </a:xfrm>
          <a:prstGeom prst="rect">
            <a:avLst/>
          </a:prstGeom>
          <a:noFill/>
        </p:spPr>
        <p:txBody>
          <a:bodyPr wrap="square">
            <a:spAutoFit/>
          </a:bodyPr>
          <a:lstStyle/>
          <a:p>
            <a:r>
              <a:rPr lang="en-US" b="1" dirty="0"/>
              <a:t>Source: </a:t>
            </a:r>
            <a:r>
              <a:rPr lang="en-GB" sz="1800" b="1" kern="0" dirty="0">
                <a:effectLst/>
                <a:latin typeface="Times New Roman" panose="02020603050405020304" pitchFamily="18" charset="0"/>
                <a:ea typeface="Times New Roman" panose="02020603050405020304" pitchFamily="18" charset="0"/>
              </a:rPr>
              <a:t>(</a:t>
            </a:r>
            <a:r>
              <a:rPr lang="en-GB" sz="1800" b="1" kern="0" dirty="0" err="1">
                <a:effectLst/>
                <a:latin typeface="Times New Roman" panose="02020603050405020304" pitchFamily="18" charset="0"/>
                <a:ea typeface="Times New Roman" panose="02020603050405020304" pitchFamily="18" charset="0"/>
              </a:rPr>
              <a:t>Toljaga-Nikolić</a:t>
            </a:r>
            <a:r>
              <a:rPr lang="en-GB" sz="1800" b="1" kern="0" dirty="0">
                <a:effectLst/>
                <a:latin typeface="Times New Roman" panose="02020603050405020304" pitchFamily="18" charset="0"/>
                <a:ea typeface="Times New Roman" panose="02020603050405020304" pitchFamily="18" charset="0"/>
              </a:rPr>
              <a:t> et al., 2020)</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US" dirty="0"/>
          </a:p>
        </p:txBody>
      </p:sp>
      <p:sp>
        <p:nvSpPr>
          <p:cNvPr id="3" name="Content Placeholder 2"/>
          <p:cNvSpPr>
            <a:spLocks noGrp="1"/>
          </p:cNvSpPr>
          <p:nvPr>
            <p:ph idx="1"/>
          </p:nvPr>
        </p:nvSpPr>
        <p:spPr/>
        <p:txBody>
          <a:bodyPr anchor="t"/>
          <a:lstStyle/>
          <a:p>
            <a:r>
              <a:rPr lang="en-US" dirty="0"/>
              <a:t>For the successful implementation of a project, it is necessary to ensure the success criteria of the project</a:t>
            </a:r>
            <a:endParaRPr lang="en-US" dirty="0"/>
          </a:p>
          <a:p>
            <a:r>
              <a:rPr lang="en-US" dirty="0"/>
              <a:t>In the case of this project, proper customer engagement and feedback management is needed to ensure the success of the project</a:t>
            </a:r>
            <a:endParaRPr lang="en-US" dirty="0"/>
          </a:p>
          <a:p>
            <a:r>
              <a:rPr lang="en-US" dirty="0"/>
              <a:t>Ensuring the proper ad management for maintaining the cost of the project is also necessary</a:t>
            </a:r>
            <a:endParaRPr lang="en-US" dirty="0"/>
          </a:p>
          <a:p>
            <a:r>
              <a:rPr lang="en-US" dirty="0"/>
              <a:t>By ensuring these criteria, the TallyBook project can be a success</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endParaRPr lang="en-US" dirty="0"/>
          </a:p>
        </p:txBody>
      </p:sp>
      <p:sp>
        <p:nvSpPr>
          <p:cNvPr id="3" name="Content Placeholder 2"/>
          <p:cNvSpPr>
            <a:spLocks noGrp="1"/>
          </p:cNvSpPr>
          <p:nvPr>
            <p:ph idx="1"/>
          </p:nvPr>
        </p:nvSpPr>
        <p:spPr/>
        <p:txBody>
          <a:bodyPr anchor="t">
            <a:normAutofit fontScale="62500" lnSpcReduction="20000"/>
          </a:bodyPr>
          <a:lstStyle/>
          <a:p>
            <a:r>
              <a:rPr lang="en-US" dirty="0"/>
              <a:t>El Khatib, M., </a:t>
            </a:r>
            <a:r>
              <a:rPr lang="en-US" dirty="0" err="1"/>
              <a:t>Kherbash</a:t>
            </a:r>
            <a:r>
              <a:rPr lang="en-US" dirty="0"/>
              <a:t>, A., Al Qassimi, A. and Al </a:t>
            </a:r>
            <a:r>
              <a:rPr lang="en-US" dirty="0" err="1"/>
              <a:t>Mheiri</a:t>
            </a:r>
            <a:r>
              <a:rPr lang="en-US" dirty="0"/>
              <a:t>, K. (2022). How Can Collaborative Work and Collaborative Systems Drive Operational Excellence in Project Management?. Journal of Service Science and Management, 15(3), pp.297-307.</a:t>
            </a:r>
            <a:endParaRPr lang="en-US" dirty="0"/>
          </a:p>
          <a:p>
            <a:r>
              <a:rPr lang="en-US" dirty="0" err="1"/>
              <a:t>Gobel</a:t>
            </a:r>
            <a:r>
              <a:rPr lang="en-US" dirty="0"/>
              <a:t>, R. (2019). Graduation Debt: How to Manage Student Loans and Live Your Life. Wiley-New Jersey.</a:t>
            </a:r>
            <a:endParaRPr lang="en-US" dirty="0"/>
          </a:p>
          <a:p>
            <a:r>
              <a:rPr lang="en-US" dirty="0"/>
              <a:t>Guo, K. and Zhang, L. (2022). Multi-objective optimization for improved project management: Current status and future directions. Automation in Construction, 139, p.104256.</a:t>
            </a:r>
            <a:endParaRPr lang="en-US" dirty="0"/>
          </a:p>
          <a:p>
            <a:r>
              <a:rPr lang="en-US" dirty="0"/>
              <a:t>Knox, S. (2020). Financial Basics: A money-management Guide for Students. 2nd OSUP – Ohio.</a:t>
            </a:r>
            <a:endParaRPr lang="en-US" dirty="0"/>
          </a:p>
          <a:p>
            <a:r>
              <a:rPr lang="en-US" dirty="0"/>
              <a:t>Lowry, E. (2018). Broke </a:t>
            </a:r>
            <a:r>
              <a:rPr lang="en-US" dirty="0" err="1"/>
              <a:t>Millenial</a:t>
            </a:r>
            <a:r>
              <a:rPr lang="en-US" dirty="0"/>
              <a:t> – Stop scrapping by and get your financial life together. Penguin – New York.</a:t>
            </a:r>
            <a:endParaRPr lang="en-US" dirty="0"/>
          </a:p>
          <a:p>
            <a:r>
              <a:rPr lang="en-US" dirty="0" err="1"/>
              <a:t>Marnada</a:t>
            </a:r>
            <a:r>
              <a:rPr lang="en-US" dirty="0"/>
              <a:t>, P., </a:t>
            </a:r>
            <a:r>
              <a:rPr lang="en-US" dirty="0" err="1"/>
              <a:t>Raharjo</a:t>
            </a:r>
            <a:r>
              <a:rPr lang="en-US" dirty="0"/>
              <a:t>, T., </a:t>
            </a:r>
            <a:r>
              <a:rPr lang="en-US" dirty="0" err="1"/>
              <a:t>Hardian</a:t>
            </a:r>
            <a:r>
              <a:rPr lang="en-US" dirty="0"/>
              <a:t>, B. and </a:t>
            </a:r>
            <a:r>
              <a:rPr lang="en-US" dirty="0" err="1"/>
              <a:t>Prasetyo</a:t>
            </a:r>
            <a:r>
              <a:rPr lang="en-US" dirty="0"/>
              <a:t>, A. (2022). Agile project management challenge in handling scope and change: A systematic literature review. Procedia Computer Science, 197, pp.290-300.</a:t>
            </a:r>
            <a:endParaRPr lang="en-US" dirty="0"/>
          </a:p>
          <a:p>
            <a:r>
              <a:rPr lang="en-US" dirty="0" err="1"/>
              <a:t>Puška</a:t>
            </a:r>
            <a:r>
              <a:rPr lang="en-US" dirty="0"/>
              <a:t>, A., </a:t>
            </a:r>
            <a:r>
              <a:rPr lang="en-US" dirty="0" err="1"/>
              <a:t>Stojanović</a:t>
            </a:r>
            <a:r>
              <a:rPr lang="en-US" dirty="0"/>
              <a:t>, I., </a:t>
            </a:r>
            <a:r>
              <a:rPr lang="en-US" dirty="0" err="1"/>
              <a:t>Maksimović</a:t>
            </a:r>
            <a:r>
              <a:rPr lang="en-US" dirty="0"/>
              <a:t>, A. and </a:t>
            </a:r>
            <a:r>
              <a:rPr lang="en-US" dirty="0" err="1"/>
              <a:t>Osmanović</a:t>
            </a:r>
            <a:r>
              <a:rPr lang="en-US" dirty="0"/>
              <a:t>, N. (2020). Evaluation software of project management by using measurement of alternatives and ranking according to compromise solution (MARCOS) method. Operational Research in Engineering Sciences: Theory and Applications, 3(1), pp.89-102.</a:t>
            </a:r>
            <a:endParaRPr lang="en-US" dirty="0"/>
          </a:p>
          <a:p>
            <a:r>
              <a:rPr lang="en-US" dirty="0"/>
              <a:t>Tam, C., da Costa Moura, E.J., Oliveira, T. and </a:t>
            </a:r>
            <a:r>
              <a:rPr lang="en-US" dirty="0" err="1"/>
              <a:t>Varajão</a:t>
            </a:r>
            <a:r>
              <a:rPr lang="en-US" dirty="0"/>
              <a:t>, J. (2020). The factors influencing the success of on-going agile software development projects. International Journal of Project Management, 38(3), pp.165-176.</a:t>
            </a:r>
            <a:endParaRPr lang="en-US" dirty="0"/>
          </a:p>
          <a:p>
            <a:r>
              <a:rPr lang="en-US" dirty="0" err="1"/>
              <a:t>Toljaga-Nikolić</a:t>
            </a:r>
            <a:r>
              <a:rPr lang="en-US" dirty="0"/>
              <a:t>, D., </a:t>
            </a:r>
            <a:r>
              <a:rPr lang="en-US" dirty="0" err="1"/>
              <a:t>Todorović</a:t>
            </a:r>
            <a:r>
              <a:rPr lang="en-US" dirty="0"/>
              <a:t>, M., </a:t>
            </a:r>
            <a:r>
              <a:rPr lang="en-US" dirty="0" err="1"/>
              <a:t>Dobrota</a:t>
            </a:r>
            <a:r>
              <a:rPr lang="en-US" dirty="0"/>
              <a:t>, M., </a:t>
            </a:r>
            <a:r>
              <a:rPr lang="en-US" dirty="0" err="1"/>
              <a:t>Obradović</a:t>
            </a:r>
            <a:r>
              <a:rPr lang="en-US" dirty="0"/>
              <a:t>, T. and </a:t>
            </a:r>
            <a:r>
              <a:rPr lang="en-US" dirty="0" err="1"/>
              <a:t>Obradović</a:t>
            </a:r>
            <a:r>
              <a:rPr lang="en-US" dirty="0"/>
              <a:t>, V. (2020). Project management and sustainability: Playing trick or treat with the planet. Sustainability, 12(20), p.8619.</a:t>
            </a:r>
            <a:endParaRPr lang="en-US" dirty="0"/>
          </a:p>
          <a:p>
            <a:r>
              <a:rPr lang="en-US" dirty="0" err="1"/>
              <a:t>Zasa</a:t>
            </a:r>
            <a:r>
              <a:rPr lang="en-US" dirty="0"/>
              <a:t>, F.P., </a:t>
            </a:r>
            <a:r>
              <a:rPr lang="en-US" dirty="0" err="1"/>
              <a:t>Patrucco</a:t>
            </a:r>
            <a:r>
              <a:rPr lang="en-US" dirty="0"/>
              <a:t>, A. and </a:t>
            </a:r>
            <a:r>
              <a:rPr lang="en-US" dirty="0" err="1"/>
              <a:t>Pellizzoni</a:t>
            </a:r>
            <a:r>
              <a:rPr lang="en-US" dirty="0"/>
              <a:t>, E. (2020). Managing the hybrid organization: How can agile and traditional project management coexist?. Research-Technology Management, 64(1), pp.54-63.</a:t>
            </a:r>
            <a:endParaRPr lang="en-US" dirty="0"/>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Celestial">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5436</Words>
  <Application>WPS Presentation</Application>
  <PresentationFormat>Widescreen</PresentationFormat>
  <Paragraphs>111</Paragraphs>
  <Slides>12</Slides>
  <Notes>12</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12</vt:i4>
      </vt:variant>
    </vt:vector>
  </HeadingPairs>
  <TitlesOfParts>
    <vt:vector size="22" baseType="lpstr">
      <vt:lpstr>Arial</vt:lpstr>
      <vt:lpstr>SimSun</vt:lpstr>
      <vt:lpstr>Wingdings</vt:lpstr>
      <vt:lpstr>Arial</vt:lpstr>
      <vt:lpstr>Times New Roman</vt:lpstr>
      <vt:lpstr>Calibri Light</vt:lpstr>
      <vt:lpstr>Calibri</vt:lpstr>
      <vt:lpstr>Microsoft YaHei</vt:lpstr>
      <vt:lpstr>Arial Unicode MS</vt:lpstr>
      <vt:lpstr>Celestial</vt:lpstr>
      <vt:lpstr>Managing Projects in the Workplace Proposal Pitch Presentation</vt:lpstr>
      <vt:lpstr>Introduction</vt:lpstr>
      <vt:lpstr>Project Outline</vt:lpstr>
      <vt:lpstr>Scope of the Project</vt:lpstr>
      <vt:lpstr>Literature Review</vt:lpstr>
      <vt:lpstr>Work Break Down Structure</vt:lpstr>
      <vt:lpstr>Project Success Criteria</vt:lpstr>
      <vt:lpstr>Quad Chart</vt:lpstr>
      <vt:lpstr>Project Risk</vt:lpstr>
      <vt:lpstr>Risk Mitigation Strategy</vt:lpstr>
      <vt:lpstr>Conclusion</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 Pitch Presentation </dc:title>
  <dc:creator/>
  <cp:lastModifiedBy>марина Иванова</cp:lastModifiedBy>
  <cp:revision>6</cp:revision>
  <dcterms:created xsi:type="dcterms:W3CDTF">2024-02-24T18:26:00Z</dcterms:created>
  <dcterms:modified xsi:type="dcterms:W3CDTF">2024-02-29T15:11:19Z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F2038DB4FF9740F4B25371144ABA8666_13</vt:lpwstr>
  </property>
  <property fmtid="{D5CDD505-2E9C-101B-9397-08002B2CF9AE}" pid="3" name="KSOProductBuildVer">
    <vt:lpwstr>2057-12.2.0.13431</vt:lpwstr>
  </property>
</Properties>
</file>