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6" r:id="rId7"/>
    <p:sldId id="267" r:id="rId8"/>
    <p:sldId id="289" r:id="rId9"/>
    <p:sldId id="290" r:id="rId10"/>
    <p:sldId id="291" r:id="rId11"/>
    <p:sldId id="292" r:id="rId12"/>
    <p:sldId id="293" r:id="rId13"/>
    <p:sldId id="294" r:id="rId14"/>
    <p:sldId id="295" r:id="rId15"/>
    <p:sldId id="296" r:id="rId16"/>
    <p:sldId id="297" r:id="rId17"/>
    <p:sldId id="298" r:id="rId18"/>
    <p:sldId id="299" r:id="rId19"/>
    <p:sldId id="300" r:id="rId20"/>
    <p:sldId id="281" r:id="rId21"/>
    <p:sldId id="301" r:id="rId22"/>
    <p:sldId id="268" r:id="rId23"/>
    <p:sldId id="269" r:id="rId24"/>
    <p:sldId id="270" r:id="rId25"/>
    <p:sldId id="271" r:id="rId26"/>
    <p:sldId id="273" r:id="rId27"/>
    <p:sldId id="272" r:id="rId28"/>
    <p:sldId id="274" r:id="rId29"/>
    <p:sldId id="275" r:id="rId30"/>
    <p:sldId id="277" r:id="rId31"/>
    <p:sldId id="276" r:id="rId32"/>
    <p:sldId id="278" r:id="rId33"/>
    <p:sldId id="279" r:id="rId34"/>
    <p:sldId id="280" r:id="rId35"/>
    <p:sldId id="282" r:id="rId36"/>
    <p:sldId id="286" r:id="rId37"/>
    <p:sldId id="288" r:id="rId38"/>
    <p:sldId id="285"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58B4EA-163F-4638-B939-C6B5C1F4CABE}" v="1" dt="2026-10-06T12:11:13.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105" d="100"/>
          <a:sy n="105" d="100"/>
        </p:scale>
        <p:origin x="856"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addSld delSld modSld">
      <pc:chgData name="Alisdair Cunningham" userId="67e8d9ba-4582-42f1-b26c-e866daa7f65b" providerId="ADAL" clId="{D55405F9-96CE-42DD-9571-C3D40844E8B0}" dt="2026-10-06T12:53:02.792" v="70" actId="20577"/>
      <pc:docMkLst>
        <pc:docMk/>
      </pc:docMkLst>
      <pc:sldChg chg="del">
        <pc:chgData name="Alisdair Cunningham" userId="67e8d9ba-4582-42f1-b26c-e866daa7f65b" providerId="ADAL" clId="{D55405F9-96CE-42DD-9571-C3D40844E8B0}" dt="2026-10-06T12:11:02.723" v="0" actId="47"/>
        <pc:sldMkLst>
          <pc:docMk/>
          <pc:sldMk cId="3724332419" sldId="258"/>
        </pc:sldMkLst>
      </pc:sldChg>
      <pc:sldChg chg="del">
        <pc:chgData name="Alisdair Cunningham" userId="67e8d9ba-4582-42f1-b26c-e866daa7f65b" providerId="ADAL" clId="{D55405F9-96CE-42DD-9571-C3D40844E8B0}" dt="2026-10-06T12:11:02.723" v="0" actId="47"/>
        <pc:sldMkLst>
          <pc:docMk/>
          <pc:sldMk cId="4022431490" sldId="259"/>
        </pc:sldMkLst>
      </pc:sldChg>
      <pc:sldChg chg="del">
        <pc:chgData name="Alisdair Cunningham" userId="67e8d9ba-4582-42f1-b26c-e866daa7f65b" providerId="ADAL" clId="{D55405F9-96CE-42DD-9571-C3D40844E8B0}" dt="2026-10-06T12:11:02.723" v="0" actId="47"/>
        <pc:sldMkLst>
          <pc:docMk/>
          <pc:sldMk cId="3820417693" sldId="260"/>
        </pc:sldMkLst>
      </pc:sldChg>
      <pc:sldChg chg="del">
        <pc:chgData name="Alisdair Cunningham" userId="67e8d9ba-4582-42f1-b26c-e866daa7f65b" providerId="ADAL" clId="{D55405F9-96CE-42DD-9571-C3D40844E8B0}" dt="2026-10-06T12:11:02.723" v="0" actId="47"/>
        <pc:sldMkLst>
          <pc:docMk/>
          <pc:sldMk cId="1165032736" sldId="261"/>
        </pc:sldMkLst>
      </pc:sldChg>
      <pc:sldChg chg="del">
        <pc:chgData name="Alisdair Cunningham" userId="67e8d9ba-4582-42f1-b26c-e866daa7f65b" providerId="ADAL" clId="{D55405F9-96CE-42DD-9571-C3D40844E8B0}" dt="2026-10-06T12:11:02.723" v="0" actId="47"/>
        <pc:sldMkLst>
          <pc:docMk/>
          <pc:sldMk cId="159470626" sldId="262"/>
        </pc:sldMkLst>
      </pc:sldChg>
      <pc:sldChg chg="del">
        <pc:chgData name="Alisdair Cunningham" userId="67e8d9ba-4582-42f1-b26c-e866daa7f65b" providerId="ADAL" clId="{D55405F9-96CE-42DD-9571-C3D40844E8B0}" dt="2026-10-06T12:11:02.723" v="0" actId="47"/>
        <pc:sldMkLst>
          <pc:docMk/>
          <pc:sldMk cId="4160537273" sldId="263"/>
        </pc:sldMkLst>
      </pc:sldChg>
      <pc:sldChg chg="del">
        <pc:chgData name="Alisdair Cunningham" userId="67e8d9ba-4582-42f1-b26c-e866daa7f65b" providerId="ADAL" clId="{D55405F9-96CE-42DD-9571-C3D40844E8B0}" dt="2026-10-06T12:11:02.723" v="0" actId="47"/>
        <pc:sldMkLst>
          <pc:docMk/>
          <pc:sldMk cId="2456332647" sldId="264"/>
        </pc:sldMkLst>
      </pc:sldChg>
      <pc:sldChg chg="del">
        <pc:chgData name="Alisdair Cunningham" userId="67e8d9ba-4582-42f1-b26c-e866daa7f65b" providerId="ADAL" clId="{D55405F9-96CE-42DD-9571-C3D40844E8B0}" dt="2026-10-06T12:11:02.723" v="0" actId="47"/>
        <pc:sldMkLst>
          <pc:docMk/>
          <pc:sldMk cId="194272289" sldId="265"/>
        </pc:sldMkLst>
      </pc:sldChg>
      <pc:sldChg chg="add">
        <pc:chgData name="Alisdair Cunningham" userId="67e8d9ba-4582-42f1-b26c-e866daa7f65b" providerId="ADAL" clId="{D55405F9-96CE-42DD-9571-C3D40844E8B0}" dt="2026-10-06T12:11:13.787" v="1"/>
        <pc:sldMkLst>
          <pc:docMk/>
          <pc:sldMk cId="865679803" sldId="266"/>
        </pc:sldMkLst>
      </pc:sldChg>
      <pc:sldChg chg="del">
        <pc:chgData name="Alisdair Cunningham" userId="67e8d9ba-4582-42f1-b26c-e866daa7f65b" providerId="ADAL" clId="{D55405F9-96CE-42DD-9571-C3D40844E8B0}" dt="2026-10-06T12:11:02.723" v="0" actId="47"/>
        <pc:sldMkLst>
          <pc:docMk/>
          <pc:sldMk cId="3510667706" sldId="266"/>
        </pc:sldMkLst>
      </pc:sldChg>
      <pc:sldChg chg="del">
        <pc:chgData name="Alisdair Cunningham" userId="67e8d9ba-4582-42f1-b26c-e866daa7f65b" providerId="ADAL" clId="{D55405F9-96CE-42DD-9571-C3D40844E8B0}" dt="2026-10-06T12:11:02.723" v="0" actId="47"/>
        <pc:sldMkLst>
          <pc:docMk/>
          <pc:sldMk cId="3318527904" sldId="267"/>
        </pc:sldMkLst>
      </pc:sldChg>
      <pc:sldChg chg="add">
        <pc:chgData name="Alisdair Cunningham" userId="67e8d9ba-4582-42f1-b26c-e866daa7f65b" providerId="ADAL" clId="{D55405F9-96CE-42DD-9571-C3D40844E8B0}" dt="2026-10-06T12:11:13.787" v="1"/>
        <pc:sldMkLst>
          <pc:docMk/>
          <pc:sldMk cId="4028353868" sldId="267"/>
        </pc:sldMkLst>
      </pc:sldChg>
      <pc:sldChg chg="modSp mod">
        <pc:chgData name="Alisdair Cunningham" userId="67e8d9ba-4582-42f1-b26c-e866daa7f65b" providerId="ADAL" clId="{D55405F9-96CE-42DD-9571-C3D40844E8B0}" dt="2026-10-06T12:52:30.896" v="52" actId="20577"/>
        <pc:sldMkLst>
          <pc:docMk/>
          <pc:sldMk cId="3995252138" sldId="279"/>
        </pc:sldMkLst>
        <pc:spChg chg="mod">
          <ac:chgData name="Alisdair Cunningham" userId="67e8d9ba-4582-42f1-b26c-e866daa7f65b" providerId="ADAL" clId="{D55405F9-96CE-42DD-9571-C3D40844E8B0}" dt="2026-10-06T12:52:30.896" v="52" actId="20577"/>
          <ac:spMkLst>
            <pc:docMk/>
            <pc:sldMk cId="3995252138" sldId="279"/>
            <ac:spMk id="3" creationId="{9BDEFAF9-235E-9EF9-31F4-56ABEAA203D9}"/>
          </ac:spMkLst>
        </pc:spChg>
      </pc:sldChg>
      <pc:sldChg chg="add">
        <pc:chgData name="Alisdair Cunningham" userId="67e8d9ba-4582-42f1-b26c-e866daa7f65b" providerId="ADAL" clId="{D55405F9-96CE-42DD-9571-C3D40844E8B0}" dt="2026-10-06T12:11:13.787" v="1"/>
        <pc:sldMkLst>
          <pc:docMk/>
          <pc:sldMk cId="904185973" sldId="281"/>
        </pc:sldMkLst>
      </pc:sldChg>
      <pc:sldChg chg="modSp mod">
        <pc:chgData name="Alisdair Cunningham" userId="67e8d9ba-4582-42f1-b26c-e866daa7f65b" providerId="ADAL" clId="{D55405F9-96CE-42DD-9571-C3D40844E8B0}" dt="2026-10-06T12:53:02.792" v="70" actId="20577"/>
        <pc:sldMkLst>
          <pc:docMk/>
          <pc:sldMk cId="849126869" sldId="282"/>
        </pc:sldMkLst>
        <pc:spChg chg="mod">
          <ac:chgData name="Alisdair Cunningham" userId="67e8d9ba-4582-42f1-b26c-e866daa7f65b" providerId="ADAL" clId="{D55405F9-96CE-42DD-9571-C3D40844E8B0}" dt="2026-10-06T12:53:02.792" v="70" actId="20577"/>
          <ac:spMkLst>
            <pc:docMk/>
            <pc:sldMk cId="849126869" sldId="282"/>
            <ac:spMk id="3" creationId="{AED3F88F-D46F-4352-8F09-1D0E40E645E5}"/>
          </ac:spMkLst>
        </pc:spChg>
      </pc:sldChg>
      <pc:sldChg chg="add">
        <pc:chgData name="Alisdair Cunningham" userId="67e8d9ba-4582-42f1-b26c-e866daa7f65b" providerId="ADAL" clId="{D55405F9-96CE-42DD-9571-C3D40844E8B0}" dt="2026-10-06T12:11:13.787" v="1"/>
        <pc:sldMkLst>
          <pc:docMk/>
          <pc:sldMk cId="862921877" sldId="289"/>
        </pc:sldMkLst>
      </pc:sldChg>
      <pc:sldChg chg="add">
        <pc:chgData name="Alisdair Cunningham" userId="67e8d9ba-4582-42f1-b26c-e866daa7f65b" providerId="ADAL" clId="{D55405F9-96CE-42DD-9571-C3D40844E8B0}" dt="2026-10-06T12:11:13.787" v="1"/>
        <pc:sldMkLst>
          <pc:docMk/>
          <pc:sldMk cId="3196907976" sldId="290"/>
        </pc:sldMkLst>
      </pc:sldChg>
      <pc:sldChg chg="add">
        <pc:chgData name="Alisdair Cunningham" userId="67e8d9ba-4582-42f1-b26c-e866daa7f65b" providerId="ADAL" clId="{D55405F9-96CE-42DD-9571-C3D40844E8B0}" dt="2026-10-06T12:11:13.787" v="1"/>
        <pc:sldMkLst>
          <pc:docMk/>
          <pc:sldMk cId="1725242256" sldId="291"/>
        </pc:sldMkLst>
      </pc:sldChg>
      <pc:sldChg chg="add">
        <pc:chgData name="Alisdair Cunningham" userId="67e8d9ba-4582-42f1-b26c-e866daa7f65b" providerId="ADAL" clId="{D55405F9-96CE-42DD-9571-C3D40844E8B0}" dt="2026-10-06T12:11:13.787" v="1"/>
        <pc:sldMkLst>
          <pc:docMk/>
          <pc:sldMk cId="1910017682" sldId="292"/>
        </pc:sldMkLst>
      </pc:sldChg>
      <pc:sldChg chg="add">
        <pc:chgData name="Alisdair Cunningham" userId="67e8d9ba-4582-42f1-b26c-e866daa7f65b" providerId="ADAL" clId="{D55405F9-96CE-42DD-9571-C3D40844E8B0}" dt="2026-10-06T12:11:13.787" v="1"/>
        <pc:sldMkLst>
          <pc:docMk/>
          <pc:sldMk cId="191202039" sldId="293"/>
        </pc:sldMkLst>
      </pc:sldChg>
      <pc:sldChg chg="add">
        <pc:chgData name="Alisdair Cunningham" userId="67e8d9ba-4582-42f1-b26c-e866daa7f65b" providerId="ADAL" clId="{D55405F9-96CE-42DD-9571-C3D40844E8B0}" dt="2026-10-06T12:11:13.787" v="1"/>
        <pc:sldMkLst>
          <pc:docMk/>
          <pc:sldMk cId="3100257431" sldId="294"/>
        </pc:sldMkLst>
      </pc:sldChg>
      <pc:sldChg chg="add">
        <pc:chgData name="Alisdair Cunningham" userId="67e8d9ba-4582-42f1-b26c-e866daa7f65b" providerId="ADAL" clId="{D55405F9-96CE-42DD-9571-C3D40844E8B0}" dt="2026-10-06T12:11:13.787" v="1"/>
        <pc:sldMkLst>
          <pc:docMk/>
          <pc:sldMk cId="2450501094" sldId="295"/>
        </pc:sldMkLst>
      </pc:sldChg>
      <pc:sldChg chg="add">
        <pc:chgData name="Alisdair Cunningham" userId="67e8d9ba-4582-42f1-b26c-e866daa7f65b" providerId="ADAL" clId="{D55405F9-96CE-42DD-9571-C3D40844E8B0}" dt="2026-10-06T12:11:13.787" v="1"/>
        <pc:sldMkLst>
          <pc:docMk/>
          <pc:sldMk cId="1913166591" sldId="296"/>
        </pc:sldMkLst>
      </pc:sldChg>
      <pc:sldChg chg="add">
        <pc:chgData name="Alisdair Cunningham" userId="67e8d9ba-4582-42f1-b26c-e866daa7f65b" providerId="ADAL" clId="{D55405F9-96CE-42DD-9571-C3D40844E8B0}" dt="2026-10-06T12:11:13.787" v="1"/>
        <pc:sldMkLst>
          <pc:docMk/>
          <pc:sldMk cId="1349782220" sldId="297"/>
        </pc:sldMkLst>
      </pc:sldChg>
      <pc:sldChg chg="add">
        <pc:chgData name="Alisdair Cunningham" userId="67e8d9ba-4582-42f1-b26c-e866daa7f65b" providerId="ADAL" clId="{D55405F9-96CE-42DD-9571-C3D40844E8B0}" dt="2026-10-06T12:11:13.787" v="1"/>
        <pc:sldMkLst>
          <pc:docMk/>
          <pc:sldMk cId="3167653321" sldId="298"/>
        </pc:sldMkLst>
      </pc:sldChg>
      <pc:sldChg chg="add">
        <pc:chgData name="Alisdair Cunningham" userId="67e8d9ba-4582-42f1-b26c-e866daa7f65b" providerId="ADAL" clId="{D55405F9-96CE-42DD-9571-C3D40844E8B0}" dt="2026-10-06T12:11:13.787" v="1"/>
        <pc:sldMkLst>
          <pc:docMk/>
          <pc:sldMk cId="50870378" sldId="299"/>
        </pc:sldMkLst>
      </pc:sldChg>
      <pc:sldChg chg="add">
        <pc:chgData name="Alisdair Cunningham" userId="67e8d9ba-4582-42f1-b26c-e866daa7f65b" providerId="ADAL" clId="{D55405F9-96CE-42DD-9571-C3D40844E8B0}" dt="2026-10-06T12:11:13.787" v="1"/>
        <pc:sldMkLst>
          <pc:docMk/>
          <pc:sldMk cId="1402178088" sldId="300"/>
        </pc:sldMkLst>
      </pc:sldChg>
      <pc:sldChg chg="add">
        <pc:chgData name="Alisdair Cunningham" userId="67e8d9ba-4582-42f1-b26c-e866daa7f65b" providerId="ADAL" clId="{D55405F9-96CE-42DD-9571-C3D40844E8B0}" dt="2026-10-06T12:11:13.787" v="1"/>
        <pc:sldMkLst>
          <pc:docMk/>
          <pc:sldMk cId="2695031969" sldId="30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92DAA1-1520-4CF6-97FE-1EDD0C0ED555}"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1229156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2DAA1-1520-4CF6-97FE-1EDD0C0ED555}"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2988321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2DAA1-1520-4CF6-97FE-1EDD0C0ED555}"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2819903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92DAA1-1520-4CF6-97FE-1EDD0C0ED555}"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2352990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92DAA1-1520-4CF6-97FE-1EDD0C0ED555}"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3213016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92DAA1-1520-4CF6-97FE-1EDD0C0ED555}"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2889371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92DAA1-1520-4CF6-97FE-1EDD0C0ED555}"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1427262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92DAA1-1520-4CF6-97FE-1EDD0C0ED555}"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4181308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B92DAA1-1520-4CF6-97FE-1EDD0C0ED555}"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1947202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2DAA1-1520-4CF6-97FE-1EDD0C0ED555}"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1156366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2DAA1-1520-4CF6-97FE-1EDD0C0ED555}"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D2D87-0E3A-4C99-9A52-C8C8B10B5FCA}" type="slidenum">
              <a:rPr lang="en-GB" smtClean="0"/>
              <a:t>‹#›</a:t>
            </a:fld>
            <a:endParaRPr lang="en-GB"/>
          </a:p>
        </p:txBody>
      </p:sp>
    </p:spTree>
    <p:extLst>
      <p:ext uri="{BB962C8B-B14F-4D97-AF65-F5344CB8AC3E}">
        <p14:creationId xmlns:p14="http://schemas.microsoft.com/office/powerpoint/2010/main" val="2937323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92DAA1-1520-4CF6-97FE-1EDD0C0ED555}" type="datetimeFigureOut">
              <a:rPr lang="en-GB" smtClean="0"/>
              <a:t>05/10/2026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3D2D87-0E3A-4C99-9A52-C8C8B10B5FCA}" type="slidenum">
              <a:rPr lang="en-GB" smtClean="0"/>
              <a:t>‹#›</a:t>
            </a:fld>
            <a:endParaRPr lang="en-GB"/>
          </a:p>
        </p:txBody>
      </p:sp>
    </p:spTree>
    <p:extLst>
      <p:ext uri="{BB962C8B-B14F-4D97-AF65-F5344CB8AC3E}">
        <p14:creationId xmlns:p14="http://schemas.microsoft.com/office/powerpoint/2010/main" val="15164685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digitalservices.uwtsd.ac.uk/wp-content/uploads/2025/12/Havard-en_v1.5-V2.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mailto:emily.wild@uwtsd.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uwtsd.ac.uk/media/1602/download?attachmen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1499-0B47-FD7A-D632-741A8B2E2992}"/>
              </a:ext>
            </a:extLst>
          </p:cNvPr>
          <p:cNvSpPr>
            <a:spLocks noGrp="1"/>
          </p:cNvSpPr>
          <p:nvPr>
            <p:ph type="ctrTitle"/>
          </p:nvPr>
        </p:nvSpPr>
        <p:spPr/>
        <p:txBody>
          <a:bodyPr>
            <a:normAutofit fontScale="90000"/>
          </a:bodyPr>
          <a:lstStyle/>
          <a:p>
            <a:r>
              <a:rPr lang="en-GB" b="1" dirty="0">
                <a:effectLst>
                  <a:outerShdw blurRad="38100" dist="38100" dir="2700000" algn="tl">
                    <a:srgbClr val="000000">
                      <a:alpha val="43137"/>
                    </a:srgbClr>
                  </a:outerShdw>
                </a:effectLst>
              </a:rPr>
              <a:t>Referencing 101</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Academic Misconduct</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Assessments</a:t>
            </a:r>
          </a:p>
        </p:txBody>
      </p:sp>
      <p:sp>
        <p:nvSpPr>
          <p:cNvPr id="3" name="Subtitle 2">
            <a:extLst>
              <a:ext uri="{FF2B5EF4-FFF2-40B4-BE49-F238E27FC236}">
                <a16:creationId xmlns:a16="http://schemas.microsoft.com/office/drawing/2014/main" id="{372DDD39-C556-FD66-55B4-D3C706113FEB}"/>
              </a:ext>
            </a:extLst>
          </p:cNvPr>
          <p:cNvSpPr>
            <a:spLocks noGrp="1"/>
          </p:cNvSpPr>
          <p:nvPr>
            <p:ph type="subTitle" idx="1"/>
          </p:nvPr>
        </p:nvSpPr>
        <p:spPr/>
        <p:txBody>
          <a:bodyPr/>
          <a:lstStyle/>
          <a:p>
            <a:r>
              <a:rPr lang="en-GB" dirty="0"/>
              <a:t>Dissertation information session #2</a:t>
            </a:r>
          </a:p>
          <a:p>
            <a:r>
              <a:rPr lang="en-GB" dirty="0"/>
              <a:t>07 October 2026</a:t>
            </a:r>
          </a:p>
          <a:p>
            <a:r>
              <a:rPr lang="en-GB" dirty="0"/>
              <a:t>Lara Hopkinson / Alisdair Cunningham</a:t>
            </a:r>
          </a:p>
        </p:txBody>
      </p:sp>
    </p:spTree>
    <p:extLst>
      <p:ext uri="{BB962C8B-B14F-4D97-AF65-F5344CB8AC3E}">
        <p14:creationId xmlns:p14="http://schemas.microsoft.com/office/powerpoint/2010/main" val="1144889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EBCA6-A2D4-294A-ED00-F352DFB781AA}"/>
              </a:ext>
            </a:extLst>
          </p:cNvPr>
          <p:cNvSpPr>
            <a:spLocks noGrp="1"/>
          </p:cNvSpPr>
          <p:nvPr>
            <p:ph type="title"/>
          </p:nvPr>
        </p:nvSpPr>
        <p:spPr>
          <a:xfrm>
            <a:off x="571352" y="350196"/>
            <a:ext cx="3485178" cy="1624520"/>
          </a:xfrm>
        </p:spPr>
        <p:txBody>
          <a:bodyPr anchor="ctr">
            <a:normAutofit/>
          </a:bodyPr>
          <a:lstStyle/>
          <a:p>
            <a:r>
              <a:rPr lang="en-GB" sz="3500" b="1">
                <a:effectLst>
                  <a:outerShdw blurRad="38100" dist="38100" dir="2700000" algn="tl">
                    <a:srgbClr val="000000">
                      <a:alpha val="43137"/>
                    </a:srgbClr>
                  </a:outerShdw>
                </a:effectLst>
              </a:rPr>
              <a:t>Overview</a:t>
            </a:r>
          </a:p>
        </p:txBody>
      </p:sp>
      <p:sp>
        <p:nvSpPr>
          <p:cNvPr id="3" name="Content Placeholder 2">
            <a:extLst>
              <a:ext uri="{FF2B5EF4-FFF2-40B4-BE49-F238E27FC236}">
                <a16:creationId xmlns:a16="http://schemas.microsoft.com/office/drawing/2014/main" id="{C1EF0909-FD09-44BA-E628-DA0AFD7DE98B}"/>
              </a:ext>
            </a:extLst>
          </p:cNvPr>
          <p:cNvSpPr>
            <a:spLocks noGrp="1"/>
          </p:cNvSpPr>
          <p:nvPr>
            <p:ph idx="1"/>
          </p:nvPr>
        </p:nvSpPr>
        <p:spPr>
          <a:xfrm>
            <a:off x="571351" y="2743200"/>
            <a:ext cx="3485179" cy="3613149"/>
          </a:xfrm>
        </p:spPr>
        <p:txBody>
          <a:bodyPr anchor="ctr">
            <a:normAutofit/>
          </a:bodyPr>
          <a:lstStyle/>
          <a:p>
            <a:r>
              <a:rPr lang="en-GB" sz="2100" dirty="0"/>
              <a:t>A quick run through on referencing…..</a:t>
            </a:r>
          </a:p>
          <a:p>
            <a:endParaRPr lang="en-GB" sz="2100" dirty="0"/>
          </a:p>
          <a:p>
            <a:r>
              <a:rPr lang="en-GB" sz="2100" dirty="0"/>
              <a:t>How to avoid academic misconduct</a:t>
            </a:r>
          </a:p>
          <a:p>
            <a:endParaRPr lang="en-GB" sz="2100" dirty="0"/>
          </a:p>
          <a:p>
            <a:r>
              <a:rPr lang="en-GB" sz="2100" dirty="0"/>
              <a:t>Assessments outline and forward planner</a:t>
            </a:r>
          </a:p>
        </p:txBody>
      </p:sp>
      <p:pic>
        <p:nvPicPr>
          <p:cNvPr id="5" name="Picture 4" descr="Angled shot of pen on a graph">
            <a:extLst>
              <a:ext uri="{FF2B5EF4-FFF2-40B4-BE49-F238E27FC236}">
                <a16:creationId xmlns:a16="http://schemas.microsoft.com/office/drawing/2014/main" id="{A249A180-E6A7-10A4-CB3B-96AE572ABA16}"/>
              </a:ext>
            </a:extLst>
          </p:cNvPr>
          <p:cNvPicPr>
            <a:picLocks noChangeAspect="1"/>
          </p:cNvPicPr>
          <p:nvPr/>
        </p:nvPicPr>
        <p:blipFill>
          <a:blip r:embed="rId2"/>
          <a:srcRect l="8992" r="46458" b="-2"/>
          <a:stretch/>
        </p:blipFill>
        <p:spPr>
          <a:xfrm>
            <a:off x="4572000" y="1"/>
            <a:ext cx="4577118" cy="6858000"/>
          </a:xfrm>
          <a:prstGeom prst="rect">
            <a:avLst/>
          </a:prstGeom>
        </p:spPr>
      </p:pic>
    </p:spTree>
    <p:extLst>
      <p:ext uri="{BB962C8B-B14F-4D97-AF65-F5344CB8AC3E}">
        <p14:creationId xmlns:p14="http://schemas.microsoft.com/office/powerpoint/2010/main" val="1416949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bstract blurred public library with bookshelves">
            <a:extLst>
              <a:ext uri="{FF2B5EF4-FFF2-40B4-BE49-F238E27FC236}">
                <a16:creationId xmlns:a16="http://schemas.microsoft.com/office/drawing/2014/main" id="{22DCB4DE-8D31-917B-86E6-E8FF2FC49C6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450F3-346F-46FB-5DFB-45E321426FD1}"/>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rPr>
              <a:t>Referencing 101</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5679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lose-up of question mark on a hardwood floor against a wall">
            <a:extLst>
              <a:ext uri="{FF2B5EF4-FFF2-40B4-BE49-F238E27FC236}">
                <a16:creationId xmlns:a16="http://schemas.microsoft.com/office/drawing/2014/main" id="{155A1FEA-7F23-51A5-E3A9-89D22767490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r="3433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25C3F-12B8-4B9F-B2A4-3A8E636709C5}"/>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rPr>
              <a:t>Why do we reference?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8353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78D498-336D-9CD7-74C4-295120128738}"/>
            </a:ext>
          </a:extLst>
        </p:cNvPr>
        <p:cNvGrpSpPr/>
        <p:nvPr/>
      </p:nvGrpSpPr>
      <p:grpSpPr>
        <a:xfrm>
          <a:off x="0" y="0"/>
          <a:ext cx="0" cy="0"/>
          <a:chOff x="0" y="0"/>
          <a:chExt cx="0" cy="0"/>
        </a:xfrm>
      </p:grpSpPr>
      <p:pic>
        <p:nvPicPr>
          <p:cNvPr id="5" name="Content Placeholder 4" descr="Close-up of question mark on a hardwood floor against a wall">
            <a:extLst>
              <a:ext uri="{FF2B5EF4-FFF2-40B4-BE49-F238E27FC236}">
                <a16:creationId xmlns:a16="http://schemas.microsoft.com/office/drawing/2014/main" id="{F4C7BB89-01AA-42C5-4794-13D2BBBC3E5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r="3433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625C87CF-C058-7C7D-305D-CFE6AA572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C4143-256F-A0EF-45BF-E3BBBC5DA981}"/>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rPr>
              <a:t>When do we reference?</a:t>
            </a:r>
          </a:p>
        </p:txBody>
      </p:sp>
      <p:cxnSp>
        <p:nvCxnSpPr>
          <p:cNvPr id="12" name="Straight Connector 11">
            <a:extLst>
              <a:ext uri="{FF2B5EF4-FFF2-40B4-BE49-F238E27FC236}">
                <a16:creationId xmlns:a16="http://schemas.microsoft.com/office/drawing/2014/main" id="{FA41DE1C-47A2-54AD-A1C8-FA04B966F9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5AFE605-1B5E-7E8B-D3A7-7524B88C4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2921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64E862-85F8-2112-6650-F1291AA75C80}"/>
            </a:ext>
          </a:extLst>
        </p:cNvPr>
        <p:cNvGrpSpPr/>
        <p:nvPr/>
      </p:nvGrpSpPr>
      <p:grpSpPr>
        <a:xfrm>
          <a:off x="0" y="0"/>
          <a:ext cx="0" cy="0"/>
          <a:chOff x="0" y="0"/>
          <a:chExt cx="0" cy="0"/>
        </a:xfrm>
      </p:grpSpPr>
      <p:pic>
        <p:nvPicPr>
          <p:cNvPr id="5" name="Content Placeholder 4" descr="Close-up of question mark on a hardwood floor against a wall">
            <a:extLst>
              <a:ext uri="{FF2B5EF4-FFF2-40B4-BE49-F238E27FC236}">
                <a16:creationId xmlns:a16="http://schemas.microsoft.com/office/drawing/2014/main" id="{EE0E9ACA-6196-36F1-84EE-9ECE28B20C2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r="3433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8C390699-025D-79DA-D6A9-CCE73C243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935D2-BCFF-9654-6B6E-13011EA4A35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rPr>
              <a:t>What referencing scheme do we use?</a:t>
            </a:r>
          </a:p>
        </p:txBody>
      </p:sp>
      <p:cxnSp>
        <p:nvCxnSpPr>
          <p:cNvPr id="12" name="Straight Connector 11">
            <a:extLst>
              <a:ext uri="{FF2B5EF4-FFF2-40B4-BE49-F238E27FC236}">
                <a16:creationId xmlns:a16="http://schemas.microsoft.com/office/drawing/2014/main" id="{39A44C13-3D70-DFA1-1F14-097C94C47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9B7BDFF-81F4-307A-0856-1CB20ECEA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907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E55F-1194-F4C9-7CE1-65D21B36C202}"/>
              </a:ext>
            </a:extLst>
          </p:cNvPr>
          <p:cNvSpPr>
            <a:spLocks noGrp="1"/>
          </p:cNvSpPr>
          <p:nvPr>
            <p:ph type="title"/>
          </p:nvPr>
        </p:nvSpPr>
        <p:spPr>
          <a:xfrm>
            <a:off x="364436" y="365126"/>
            <a:ext cx="3392556" cy="2311813"/>
          </a:xfrm>
        </p:spPr>
        <p:txBody>
          <a:bodyPr/>
          <a:lstStyle/>
          <a:p>
            <a:pPr algn="ctr"/>
            <a:r>
              <a:rPr lang="en-GB" b="1" dirty="0">
                <a:effectLst>
                  <a:outerShdw blurRad="38100" dist="38100" dir="2700000" algn="tl">
                    <a:srgbClr val="000000">
                      <a:alpha val="43137"/>
                    </a:srgbClr>
                  </a:outerShdw>
                </a:effectLst>
              </a:rPr>
              <a:t>Harvard referencing system</a:t>
            </a:r>
            <a:endParaRPr lang="en-US" b="1" dirty="0">
              <a:effectLst>
                <a:outerShdw blurRad="38100" dist="38100" dir="2700000" algn="tl">
                  <a:srgbClr val="000000">
                    <a:alpha val="43137"/>
                  </a:srgbClr>
                </a:outerShdw>
              </a:effectLst>
            </a:endParaRPr>
          </a:p>
        </p:txBody>
      </p:sp>
      <p:pic>
        <p:nvPicPr>
          <p:cNvPr id="1026" name="Picture 2">
            <a:hlinkClick r:id="rId2"/>
            <a:extLst>
              <a:ext uri="{FF2B5EF4-FFF2-40B4-BE49-F238E27FC236}">
                <a16:creationId xmlns:a16="http://schemas.microsoft.com/office/drawing/2014/main" id="{F6BF6D3A-537D-76DB-F79D-ECF5BC752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9562" y="695048"/>
            <a:ext cx="4565788" cy="5797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24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0D551-6D10-E953-2067-62C4F689C76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 quick quiz…..</a:t>
            </a:r>
            <a:endParaRPr lang="en-US" b="1"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6ADE38E3-C226-4721-85EE-7091EF9159EA}"/>
              </a:ext>
            </a:extLst>
          </p:cNvPr>
          <p:cNvGraphicFramePr>
            <a:graphicFrameLocks noGrp="1"/>
          </p:cNvGraphicFramePr>
          <p:nvPr>
            <p:ph idx="1"/>
          </p:nvPr>
        </p:nvGraphicFramePr>
        <p:xfrm>
          <a:off x="849117" y="3283712"/>
          <a:ext cx="7202557" cy="2271441"/>
        </p:xfrm>
        <a:graphic>
          <a:graphicData uri="http://schemas.openxmlformats.org/drawingml/2006/table">
            <a:tbl>
              <a:tblPr/>
              <a:tblGrid>
                <a:gridCol w="2658745">
                  <a:extLst>
                    <a:ext uri="{9D8B030D-6E8A-4147-A177-3AD203B41FA5}">
                      <a16:colId xmlns:a16="http://schemas.microsoft.com/office/drawing/2014/main" val="1060617284"/>
                    </a:ext>
                  </a:extLst>
                </a:gridCol>
                <a:gridCol w="4543812">
                  <a:extLst>
                    <a:ext uri="{9D8B030D-6E8A-4147-A177-3AD203B41FA5}">
                      <a16:colId xmlns:a16="http://schemas.microsoft.com/office/drawing/2014/main" val="3057699537"/>
                    </a:ext>
                  </a:extLst>
                </a:gridCol>
              </a:tblGrid>
              <a:tr h="371794">
                <a:tc>
                  <a:txBody>
                    <a:bodyPr/>
                    <a:lstStyle/>
                    <a:p>
                      <a:pPr algn="l" rtl="0" fontAlgn="base">
                        <a:lnSpc>
                          <a:spcPts val="1800"/>
                        </a:lnSpc>
                        <a:buNone/>
                      </a:pPr>
                      <a:r>
                        <a:rPr lang="en-GB" sz="1800" b="1" i="0">
                          <a:solidFill>
                            <a:srgbClr val="FFFFFF"/>
                          </a:solidFill>
                          <a:effectLst/>
                          <a:latin typeface="Calibri" panose="020F0502020204030204" pitchFamily="34" charset="0"/>
                        </a:rPr>
                        <a:t>Author​</a:t>
                      </a:r>
                      <a:endParaRPr lang="en-GB" b="1" i="0">
                        <a:solidFill>
                          <a:srgbClr val="FFFFFF"/>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21590" cap="flat" cmpd="sng" algn="ctr">
                      <a:solidFill>
                        <a:srgbClr val="FFFFFF"/>
                      </a:solidFill>
                      <a:prstDash val="solid"/>
                      <a:round/>
                      <a:headEnd type="none" w="med" len="med"/>
                      <a:tailEnd type="none" w="med" len="med"/>
                    </a:lnB>
                    <a:solidFill>
                      <a:srgbClr val="4472C4"/>
                    </a:solidFill>
                  </a:tcPr>
                </a:tc>
                <a:tc>
                  <a:txBody>
                    <a:bodyPr/>
                    <a:lstStyle/>
                    <a:p>
                      <a:pPr algn="l" rtl="0" fontAlgn="base">
                        <a:lnSpc>
                          <a:spcPts val="1800"/>
                        </a:lnSpc>
                        <a:buNone/>
                      </a:pPr>
                      <a:r>
                        <a:rPr lang="en-GB" sz="1800" b="1" i="0">
                          <a:solidFill>
                            <a:srgbClr val="FFFFFF"/>
                          </a:solidFill>
                          <a:effectLst/>
                          <a:latin typeface="Calibri" panose="020F0502020204030204" pitchFamily="34" charset="0"/>
                        </a:rPr>
                        <a:t>Citation​</a:t>
                      </a:r>
                      <a:endParaRPr lang="en-GB" b="1" i="0">
                        <a:solidFill>
                          <a:srgbClr val="FFFFFF"/>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2159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1292161381"/>
                  </a:ext>
                </a:extLst>
              </a:tr>
              <a:tr h="239058">
                <a:tc>
                  <a:txBody>
                    <a:bodyPr/>
                    <a:lstStyle/>
                    <a:p>
                      <a:pPr algn="l" rtl="0" fontAlgn="base">
                        <a:lnSpc>
                          <a:spcPts val="1800"/>
                        </a:lnSpc>
                        <a:buNone/>
                      </a:pPr>
                      <a:r>
                        <a:rPr lang="en-GB" sz="1800" b="0" i="0">
                          <a:solidFill>
                            <a:srgbClr val="000000"/>
                          </a:solidFill>
                          <a:effectLst/>
                          <a:latin typeface="Calibri" panose="020F0502020204030204" pitchFamily="34" charset="0"/>
                        </a:rPr>
                        <a:t>Single person ​</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21590"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21590"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067320706"/>
                  </a:ext>
                </a:extLst>
              </a:tr>
              <a:tr h="239058">
                <a:tc>
                  <a:txBody>
                    <a:bodyPr/>
                    <a:lstStyle/>
                    <a:p>
                      <a:pPr algn="l" rtl="0" fontAlgn="base">
                        <a:lnSpc>
                          <a:spcPts val="1800"/>
                        </a:lnSpc>
                        <a:buNone/>
                      </a:pPr>
                      <a:r>
                        <a:rPr lang="en-GB" sz="1800" b="0" i="0" dirty="0">
                          <a:solidFill>
                            <a:srgbClr val="000000"/>
                          </a:solidFill>
                          <a:effectLst/>
                          <a:latin typeface="Calibri" panose="020F0502020204030204" pitchFamily="34" charset="0"/>
                        </a:rPr>
                        <a:t>Two or three people​</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87326454"/>
                  </a:ext>
                </a:extLst>
              </a:tr>
              <a:tr h="239058">
                <a:tc>
                  <a:txBody>
                    <a:bodyPr/>
                    <a:lstStyle/>
                    <a:p>
                      <a:pPr algn="l" rtl="0" fontAlgn="base">
                        <a:lnSpc>
                          <a:spcPts val="1800"/>
                        </a:lnSpc>
                        <a:buNone/>
                      </a:pPr>
                      <a:r>
                        <a:rPr lang="en-GB" sz="1800" b="0" i="0" dirty="0">
                          <a:solidFill>
                            <a:srgbClr val="000000"/>
                          </a:solidFill>
                          <a:effectLst/>
                          <a:latin typeface="Calibri" panose="020F0502020204030204" pitchFamily="34" charset="0"/>
                        </a:rPr>
                        <a:t>Four or more people​</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da-DK" sz="1800" b="0" i="0" dirty="0" err="1">
                          <a:solidFill>
                            <a:srgbClr val="000000"/>
                          </a:solidFill>
                          <a:effectLst/>
                          <a:latin typeface="Calibri" panose="020F0502020204030204" pitchFamily="34" charset="0"/>
                        </a:rPr>
                        <a:t>e.g</a:t>
                      </a:r>
                      <a:r>
                        <a:rPr lang="da-DK" sz="1800" b="0" i="0" dirty="0">
                          <a:solidFill>
                            <a:srgbClr val="000000"/>
                          </a:solidFill>
                          <a:effectLst/>
                          <a:latin typeface="Calibri" panose="020F0502020204030204" pitchFamily="34" charset="0"/>
                        </a:rPr>
                        <a:t>. </a:t>
                      </a:r>
                      <a:endParaRPr lang="da-DK"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519666798"/>
                  </a:ext>
                </a:extLst>
              </a:tr>
              <a:tr h="239058">
                <a:tc>
                  <a:txBody>
                    <a:bodyPr/>
                    <a:lstStyle/>
                    <a:p>
                      <a:pPr algn="l" rtl="0" fontAlgn="base">
                        <a:lnSpc>
                          <a:spcPts val="1800"/>
                        </a:lnSpc>
                        <a:buNone/>
                      </a:pPr>
                      <a:r>
                        <a:rPr lang="en-GB" sz="1800" b="0" i="0">
                          <a:solidFill>
                            <a:srgbClr val="000000"/>
                          </a:solidFill>
                          <a:effectLst/>
                          <a:latin typeface="Calibri" panose="020F0502020204030204" pitchFamily="34" charset="0"/>
                        </a:rPr>
                        <a:t>Organisation​</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622067958"/>
                  </a:ext>
                </a:extLst>
              </a:tr>
              <a:tr h="597643">
                <a:tc>
                  <a:txBody>
                    <a:bodyPr/>
                    <a:lstStyle/>
                    <a:p>
                      <a:pPr algn="l" rtl="0" fontAlgn="base">
                        <a:lnSpc>
                          <a:spcPts val="1800"/>
                        </a:lnSpc>
                        <a:buNone/>
                      </a:pPr>
                      <a:r>
                        <a:rPr lang="en-GB" sz="1800" b="0" i="0">
                          <a:solidFill>
                            <a:srgbClr val="000000"/>
                          </a:solidFill>
                          <a:effectLst/>
                          <a:latin typeface="Calibri" panose="020F0502020204030204" pitchFamily="34" charset="0"/>
                        </a:rPr>
                        <a:t>Web page​</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134275226"/>
                  </a:ext>
                </a:extLst>
              </a:tr>
            </a:tbl>
          </a:graphicData>
        </a:graphic>
      </p:graphicFrame>
      <p:sp>
        <p:nvSpPr>
          <p:cNvPr id="5" name="Content Placeholder 2">
            <a:extLst>
              <a:ext uri="{FF2B5EF4-FFF2-40B4-BE49-F238E27FC236}">
                <a16:creationId xmlns:a16="http://schemas.microsoft.com/office/drawing/2014/main" id="{B7B8762F-189E-4DF2-89B4-58EE29DD611C}"/>
              </a:ext>
            </a:extLst>
          </p:cNvPr>
          <p:cNvSpPr txBox="1">
            <a:spLocks/>
          </p:cNvSpPr>
          <p:nvPr/>
        </p:nvSpPr>
        <p:spPr>
          <a:xfrm>
            <a:off x="628650" y="1825625"/>
            <a:ext cx="78867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Fill in the table below with example citations, as outlined:</a:t>
            </a:r>
          </a:p>
        </p:txBody>
      </p:sp>
    </p:spTree>
    <p:extLst>
      <p:ext uri="{BB962C8B-B14F-4D97-AF65-F5344CB8AC3E}">
        <p14:creationId xmlns:p14="http://schemas.microsoft.com/office/powerpoint/2010/main" val="1910017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005410-A25A-2EEE-F3EF-6CAA35C110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87A872-489D-02B9-EB06-912A59AB98A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 quick quiz…..</a:t>
            </a:r>
            <a:endParaRPr lang="en-US" b="1"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ACEF9F48-D3D8-0CA9-0D14-410E933C8EA2}"/>
              </a:ext>
            </a:extLst>
          </p:cNvPr>
          <p:cNvGraphicFramePr>
            <a:graphicFrameLocks noGrp="1"/>
          </p:cNvGraphicFramePr>
          <p:nvPr>
            <p:ph idx="1"/>
          </p:nvPr>
        </p:nvGraphicFramePr>
        <p:xfrm>
          <a:off x="849117" y="3283712"/>
          <a:ext cx="7202557" cy="2685099"/>
        </p:xfrm>
        <a:graphic>
          <a:graphicData uri="http://schemas.openxmlformats.org/drawingml/2006/table">
            <a:tbl>
              <a:tblPr/>
              <a:tblGrid>
                <a:gridCol w="2658745">
                  <a:extLst>
                    <a:ext uri="{9D8B030D-6E8A-4147-A177-3AD203B41FA5}">
                      <a16:colId xmlns:a16="http://schemas.microsoft.com/office/drawing/2014/main" val="1060617284"/>
                    </a:ext>
                  </a:extLst>
                </a:gridCol>
                <a:gridCol w="4543812">
                  <a:extLst>
                    <a:ext uri="{9D8B030D-6E8A-4147-A177-3AD203B41FA5}">
                      <a16:colId xmlns:a16="http://schemas.microsoft.com/office/drawing/2014/main" val="3057699537"/>
                    </a:ext>
                  </a:extLst>
                </a:gridCol>
              </a:tblGrid>
              <a:tr h="371794">
                <a:tc>
                  <a:txBody>
                    <a:bodyPr/>
                    <a:lstStyle/>
                    <a:p>
                      <a:pPr algn="l" rtl="0" fontAlgn="base">
                        <a:lnSpc>
                          <a:spcPts val="1800"/>
                        </a:lnSpc>
                        <a:buNone/>
                      </a:pPr>
                      <a:r>
                        <a:rPr lang="en-GB" sz="1800" b="1" i="0">
                          <a:solidFill>
                            <a:srgbClr val="FFFFFF"/>
                          </a:solidFill>
                          <a:effectLst/>
                          <a:latin typeface="Calibri" panose="020F0502020204030204" pitchFamily="34" charset="0"/>
                        </a:rPr>
                        <a:t>Author​</a:t>
                      </a:r>
                      <a:endParaRPr lang="en-GB" b="1" i="0">
                        <a:solidFill>
                          <a:srgbClr val="FFFFFF"/>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21590" cap="flat" cmpd="sng" algn="ctr">
                      <a:solidFill>
                        <a:srgbClr val="FFFFFF"/>
                      </a:solidFill>
                      <a:prstDash val="solid"/>
                      <a:round/>
                      <a:headEnd type="none" w="med" len="med"/>
                      <a:tailEnd type="none" w="med" len="med"/>
                    </a:lnB>
                    <a:solidFill>
                      <a:srgbClr val="4472C4"/>
                    </a:solidFill>
                  </a:tcPr>
                </a:tc>
                <a:tc>
                  <a:txBody>
                    <a:bodyPr/>
                    <a:lstStyle/>
                    <a:p>
                      <a:pPr algn="l" rtl="0" fontAlgn="base">
                        <a:lnSpc>
                          <a:spcPts val="1800"/>
                        </a:lnSpc>
                        <a:buNone/>
                      </a:pPr>
                      <a:r>
                        <a:rPr lang="en-GB" sz="1800" b="1" i="0">
                          <a:solidFill>
                            <a:srgbClr val="FFFFFF"/>
                          </a:solidFill>
                          <a:effectLst/>
                          <a:latin typeface="Calibri" panose="020F0502020204030204" pitchFamily="34" charset="0"/>
                        </a:rPr>
                        <a:t>Citation​</a:t>
                      </a:r>
                      <a:endParaRPr lang="en-GB" b="1" i="0">
                        <a:solidFill>
                          <a:srgbClr val="FFFFFF"/>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2159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1292161381"/>
                  </a:ext>
                </a:extLst>
              </a:tr>
              <a:tr h="239058">
                <a:tc>
                  <a:txBody>
                    <a:bodyPr/>
                    <a:lstStyle/>
                    <a:p>
                      <a:pPr algn="l" rtl="0" fontAlgn="base">
                        <a:lnSpc>
                          <a:spcPts val="1800"/>
                        </a:lnSpc>
                        <a:buNone/>
                      </a:pPr>
                      <a:r>
                        <a:rPr lang="en-GB" sz="1800" b="0" i="0">
                          <a:solidFill>
                            <a:srgbClr val="000000"/>
                          </a:solidFill>
                          <a:effectLst/>
                          <a:latin typeface="Calibri" panose="020F0502020204030204" pitchFamily="34" charset="0"/>
                        </a:rPr>
                        <a:t>Single person ​</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21590"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Smith, 2018​</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21590"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067320706"/>
                  </a:ext>
                </a:extLst>
              </a:tr>
              <a:tr h="239058">
                <a:tc>
                  <a:txBody>
                    <a:bodyPr/>
                    <a:lstStyle/>
                    <a:p>
                      <a:pPr algn="l" rtl="0" fontAlgn="base">
                        <a:lnSpc>
                          <a:spcPts val="1800"/>
                        </a:lnSpc>
                        <a:buNone/>
                      </a:pPr>
                      <a:r>
                        <a:rPr lang="en-GB" sz="1800" b="0" i="0" dirty="0">
                          <a:solidFill>
                            <a:srgbClr val="000000"/>
                          </a:solidFill>
                          <a:effectLst/>
                          <a:latin typeface="Calibri" panose="020F0502020204030204" pitchFamily="34" charset="0"/>
                        </a:rPr>
                        <a:t>Two or three people​</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Smith &amp; Havers, 2019​</a:t>
                      </a:r>
                    </a:p>
                    <a:p>
                      <a:pPr algn="l" rtl="0" fontAlgn="base">
                        <a:lnSpc>
                          <a:spcPts val="1800"/>
                        </a:lnSpc>
                        <a:buNone/>
                      </a:pPr>
                      <a:r>
                        <a:rPr lang="en-GB" sz="1800" b="0" i="0" dirty="0">
                          <a:solidFill>
                            <a:srgbClr val="000000"/>
                          </a:solidFill>
                          <a:effectLst/>
                          <a:latin typeface="Calibri" panose="020F0502020204030204" pitchFamily="34" charset="0"/>
                        </a:rPr>
                        <a:t>e.g. Havers, Fielding &amp; Jones, 2022</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887326454"/>
                  </a:ext>
                </a:extLst>
              </a:tr>
              <a:tr h="239058">
                <a:tc>
                  <a:txBody>
                    <a:bodyPr/>
                    <a:lstStyle/>
                    <a:p>
                      <a:pPr algn="l" rtl="0" fontAlgn="base">
                        <a:lnSpc>
                          <a:spcPts val="1800"/>
                        </a:lnSpc>
                        <a:buNone/>
                      </a:pPr>
                      <a:r>
                        <a:rPr lang="en-GB" sz="1800" b="0" i="0" dirty="0">
                          <a:solidFill>
                            <a:srgbClr val="000000"/>
                          </a:solidFill>
                          <a:effectLst/>
                          <a:latin typeface="Calibri" panose="020F0502020204030204" pitchFamily="34" charset="0"/>
                        </a:rPr>
                        <a:t>Four or more people​</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da-DK" sz="1800" b="0" i="0" dirty="0" err="1">
                          <a:solidFill>
                            <a:srgbClr val="000000"/>
                          </a:solidFill>
                          <a:effectLst/>
                          <a:latin typeface="Calibri" panose="020F0502020204030204" pitchFamily="34" charset="0"/>
                        </a:rPr>
                        <a:t>e.g</a:t>
                      </a:r>
                      <a:r>
                        <a:rPr lang="da-DK" sz="1800" b="0" i="0" dirty="0">
                          <a:solidFill>
                            <a:srgbClr val="000000"/>
                          </a:solidFill>
                          <a:effectLst/>
                          <a:latin typeface="Calibri" panose="020F0502020204030204" pitchFamily="34" charset="0"/>
                        </a:rPr>
                        <a:t>. Smith </a:t>
                      </a:r>
                      <a:r>
                        <a:rPr lang="da-DK" sz="1800" b="0" i="1" dirty="0">
                          <a:solidFill>
                            <a:srgbClr val="000000"/>
                          </a:solidFill>
                          <a:effectLst/>
                          <a:latin typeface="Calibri" panose="020F0502020204030204" pitchFamily="34" charset="0"/>
                        </a:rPr>
                        <a:t>et al</a:t>
                      </a:r>
                      <a:r>
                        <a:rPr lang="da-DK" sz="1800" b="0" i="0" dirty="0">
                          <a:solidFill>
                            <a:srgbClr val="000000"/>
                          </a:solidFill>
                          <a:effectLst/>
                          <a:latin typeface="Calibri" panose="020F0502020204030204" pitchFamily="34" charset="0"/>
                        </a:rPr>
                        <a:t>, 2020</a:t>
                      </a:r>
                      <a:endParaRPr lang="da-DK"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519666798"/>
                  </a:ext>
                </a:extLst>
              </a:tr>
              <a:tr h="239058">
                <a:tc>
                  <a:txBody>
                    <a:bodyPr/>
                    <a:lstStyle/>
                    <a:p>
                      <a:pPr algn="l" rtl="0" fontAlgn="base">
                        <a:lnSpc>
                          <a:spcPts val="1800"/>
                        </a:lnSpc>
                        <a:buNone/>
                      </a:pPr>
                      <a:r>
                        <a:rPr lang="en-GB" sz="1800" b="0" i="0">
                          <a:solidFill>
                            <a:srgbClr val="000000"/>
                          </a:solidFill>
                          <a:effectLst/>
                          <a:latin typeface="Calibri" panose="020F0502020204030204" pitchFamily="34" charset="0"/>
                        </a:rPr>
                        <a:t>Organisation​</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NASA, 2022​</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622067958"/>
                  </a:ext>
                </a:extLst>
              </a:tr>
              <a:tr h="597643">
                <a:tc>
                  <a:txBody>
                    <a:bodyPr/>
                    <a:lstStyle/>
                    <a:p>
                      <a:pPr algn="l" rtl="0" fontAlgn="base">
                        <a:lnSpc>
                          <a:spcPts val="1800"/>
                        </a:lnSpc>
                        <a:buNone/>
                      </a:pPr>
                      <a:r>
                        <a:rPr lang="en-GB" sz="1800" b="0" i="0">
                          <a:solidFill>
                            <a:srgbClr val="000000"/>
                          </a:solidFill>
                          <a:effectLst/>
                          <a:latin typeface="Calibri" panose="020F0502020204030204" pitchFamily="34" charset="0"/>
                        </a:rPr>
                        <a:t>Web page​</a:t>
                      </a:r>
                      <a:endParaRPr lang="en-GB" b="0" i="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tc>
                  <a:txBody>
                    <a:bodyPr/>
                    <a:lstStyle/>
                    <a:p>
                      <a:pPr algn="l" rtl="0" fontAlgn="base">
                        <a:lnSpc>
                          <a:spcPts val="1800"/>
                        </a:lnSpc>
                        <a:buNone/>
                      </a:pPr>
                      <a:r>
                        <a:rPr lang="en-GB" sz="1800" b="0" i="0" dirty="0">
                          <a:solidFill>
                            <a:srgbClr val="000000"/>
                          </a:solidFill>
                          <a:effectLst/>
                          <a:latin typeface="Calibri" panose="020F0502020204030204" pitchFamily="34" charset="0"/>
                        </a:rPr>
                        <a:t>e.g. BBC, 2021​</a:t>
                      </a:r>
                      <a:endParaRPr lang="en-GB" b="0" i="0" dirty="0">
                        <a:solidFill>
                          <a:srgbClr val="000000"/>
                        </a:solidFill>
                        <a:effectLst/>
                      </a:endParaRPr>
                    </a:p>
                    <a:p>
                      <a:pPr algn="l" rtl="0" fontAlgn="base">
                        <a:lnSpc>
                          <a:spcPts val="1800"/>
                        </a:lnSpc>
                        <a:buNone/>
                      </a:pPr>
                      <a:r>
                        <a:rPr lang="en-GB" sz="1800" b="0" i="0" dirty="0">
                          <a:solidFill>
                            <a:srgbClr val="000000"/>
                          </a:solidFill>
                          <a:effectLst/>
                          <a:latin typeface="Calibri" panose="020F0502020204030204" pitchFamily="34" charset="0"/>
                        </a:rPr>
                        <a:t>e.g. UK Government, 2019​</a:t>
                      </a:r>
                      <a:endParaRPr lang="en-GB" b="0" i="0" dirty="0">
                        <a:solidFill>
                          <a:srgbClr val="000000"/>
                        </a:solidFill>
                        <a:effectLst/>
                      </a:endParaRPr>
                    </a:p>
                    <a:p>
                      <a:pPr algn="l" rtl="0" fontAlgn="base">
                        <a:lnSpc>
                          <a:spcPts val="1800"/>
                        </a:lnSpc>
                        <a:buNone/>
                      </a:pPr>
                      <a:r>
                        <a:rPr lang="en-GB" sz="1800" b="0" i="0" dirty="0">
                          <a:solidFill>
                            <a:srgbClr val="000000"/>
                          </a:solidFill>
                          <a:effectLst/>
                          <a:latin typeface="Calibri" panose="020F0502020204030204" pitchFamily="34" charset="0"/>
                        </a:rPr>
                        <a:t>e.g. Designing Buildings Wiki, 2018​</a:t>
                      </a:r>
                      <a:endParaRPr lang="en-GB" b="0" i="0" dirty="0">
                        <a:solidFill>
                          <a:srgbClr val="000000"/>
                        </a:solidFill>
                        <a:effectLst/>
                      </a:endParaRPr>
                    </a:p>
                  </a:txBody>
                  <a:tcPr>
                    <a:lnL w="7195" cap="flat" cmpd="sng" algn="ctr">
                      <a:solidFill>
                        <a:srgbClr val="FFFFFF"/>
                      </a:solidFill>
                      <a:prstDash val="solid"/>
                      <a:round/>
                      <a:headEnd type="none" w="med" len="med"/>
                      <a:tailEnd type="none" w="med" len="med"/>
                    </a:lnL>
                    <a:lnR w="7195" cap="flat" cmpd="sng" algn="ctr">
                      <a:solidFill>
                        <a:srgbClr val="FFFFFF"/>
                      </a:solidFill>
                      <a:prstDash val="solid"/>
                      <a:round/>
                      <a:headEnd type="none" w="med" len="med"/>
                      <a:tailEnd type="none" w="med" len="med"/>
                    </a:lnR>
                    <a:lnT w="7195" cap="flat" cmpd="sng" algn="ctr">
                      <a:solidFill>
                        <a:srgbClr val="FFFFFF"/>
                      </a:solidFill>
                      <a:prstDash val="solid"/>
                      <a:round/>
                      <a:headEnd type="none" w="med" len="med"/>
                      <a:tailEnd type="none" w="med" len="med"/>
                    </a:lnT>
                    <a:lnB w="7195"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134275226"/>
                  </a:ext>
                </a:extLst>
              </a:tr>
            </a:tbl>
          </a:graphicData>
        </a:graphic>
      </p:graphicFrame>
      <p:sp>
        <p:nvSpPr>
          <p:cNvPr id="5" name="Content Placeholder 2">
            <a:extLst>
              <a:ext uri="{FF2B5EF4-FFF2-40B4-BE49-F238E27FC236}">
                <a16:creationId xmlns:a16="http://schemas.microsoft.com/office/drawing/2014/main" id="{2329C6AB-10BC-BDD3-3973-52168B6DA9DD}"/>
              </a:ext>
            </a:extLst>
          </p:cNvPr>
          <p:cNvSpPr txBox="1">
            <a:spLocks/>
          </p:cNvSpPr>
          <p:nvPr/>
        </p:nvSpPr>
        <p:spPr>
          <a:xfrm>
            <a:off x="628650" y="1825625"/>
            <a:ext cx="78867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Fill in the table below with example citations, as outlined:</a:t>
            </a:r>
          </a:p>
        </p:txBody>
      </p:sp>
    </p:spTree>
    <p:extLst>
      <p:ext uri="{BB962C8B-B14F-4D97-AF65-F5344CB8AC3E}">
        <p14:creationId xmlns:p14="http://schemas.microsoft.com/office/powerpoint/2010/main" val="191202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B0EC-98DB-1720-0EC5-5A1BD94365D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guidance…</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15FDE5F-C2CF-96E9-982F-CD24CFE42408}"/>
              </a:ext>
            </a:extLst>
          </p:cNvPr>
          <p:cNvSpPr>
            <a:spLocks noGrp="1"/>
          </p:cNvSpPr>
          <p:nvPr>
            <p:ph idx="1"/>
          </p:nvPr>
        </p:nvSpPr>
        <p:spPr/>
        <p:txBody>
          <a:bodyPr/>
          <a:lstStyle/>
          <a:p>
            <a:pPr fontAlgn="base"/>
            <a:r>
              <a:rPr lang="en-GB" dirty="0"/>
              <a:t>Try to avoid using the came citation over and over</a:t>
            </a:r>
            <a:r>
              <a:rPr lang="en-US" dirty="0"/>
              <a:t>​</a:t>
            </a:r>
          </a:p>
          <a:p>
            <a:pPr lvl="1" fontAlgn="base"/>
            <a:r>
              <a:rPr lang="en-GB" dirty="0"/>
              <a:t>Why could this be important?</a:t>
            </a:r>
            <a:r>
              <a:rPr lang="en-US" dirty="0"/>
              <a:t>​</a:t>
            </a:r>
          </a:p>
          <a:p>
            <a:pPr fontAlgn="base"/>
            <a:r>
              <a:rPr lang="en-GB" dirty="0"/>
              <a:t>You can name the author in text – how do you cite this?</a:t>
            </a:r>
            <a:r>
              <a:rPr lang="en-US" dirty="0"/>
              <a:t>​</a:t>
            </a:r>
          </a:p>
          <a:p>
            <a:pPr lvl="1" fontAlgn="base"/>
            <a:r>
              <a:rPr lang="en-GB" dirty="0"/>
              <a:t>Smith (2014) suggests that </a:t>
            </a:r>
            <a:r>
              <a:rPr lang="en-GB" dirty="0" err="1"/>
              <a:t>xyz</a:t>
            </a:r>
            <a:r>
              <a:rPr lang="en-GB" dirty="0"/>
              <a:t>​</a:t>
            </a:r>
          </a:p>
          <a:p>
            <a:pPr lvl="1" fontAlgn="base"/>
            <a:r>
              <a:rPr lang="en-GB" dirty="0"/>
              <a:t>NASA (2022) how that </a:t>
            </a:r>
            <a:r>
              <a:rPr lang="en-GB" dirty="0" err="1"/>
              <a:t>xyz</a:t>
            </a:r>
            <a:r>
              <a:rPr lang="en-GB" dirty="0"/>
              <a:t>​</a:t>
            </a:r>
          </a:p>
          <a:p>
            <a:pPr lvl="1" fontAlgn="base"/>
            <a:r>
              <a:rPr lang="en-GB" dirty="0"/>
              <a:t>It is noted in the work of Jones (2020) that using waste as a by product is a good use of resources.</a:t>
            </a:r>
            <a:r>
              <a:rPr lang="en-US" dirty="0"/>
              <a:t>​</a:t>
            </a:r>
          </a:p>
          <a:p>
            <a:endParaRPr lang="en-US" dirty="0"/>
          </a:p>
        </p:txBody>
      </p:sp>
    </p:spTree>
    <p:extLst>
      <p:ext uri="{BB962C8B-B14F-4D97-AF65-F5344CB8AC3E}">
        <p14:creationId xmlns:p14="http://schemas.microsoft.com/office/powerpoint/2010/main" val="3100257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51FA-A615-49E0-8334-EE6702252D6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more guidance…</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0EFCBE1-84EA-860C-AD0A-47182F89D563}"/>
              </a:ext>
            </a:extLst>
          </p:cNvPr>
          <p:cNvSpPr>
            <a:spLocks noGrp="1"/>
          </p:cNvSpPr>
          <p:nvPr>
            <p:ph idx="1"/>
          </p:nvPr>
        </p:nvSpPr>
        <p:spPr/>
        <p:txBody>
          <a:bodyPr>
            <a:normAutofit/>
          </a:bodyPr>
          <a:lstStyle/>
          <a:p>
            <a:pPr fontAlgn="base"/>
            <a:r>
              <a:rPr lang="en-GB" dirty="0"/>
              <a:t>The citation can be used where needed, or at the end of the sentence</a:t>
            </a:r>
            <a:r>
              <a:rPr lang="en-US" dirty="0"/>
              <a:t>​</a:t>
            </a:r>
          </a:p>
          <a:p>
            <a:pPr lvl="1" fontAlgn="base"/>
            <a:r>
              <a:rPr lang="en-GB" dirty="0"/>
              <a:t>Construction is a wasteful process (Jones, 2019), using a great deal of resources.</a:t>
            </a:r>
            <a:r>
              <a:rPr lang="en-US" dirty="0"/>
              <a:t>​</a:t>
            </a:r>
          </a:p>
          <a:p>
            <a:pPr lvl="1" fontAlgn="base"/>
            <a:r>
              <a:rPr lang="en-GB" dirty="0"/>
              <a:t>Construction is deemed an important sector of the economy (HM Government, 2013).</a:t>
            </a:r>
            <a:r>
              <a:rPr lang="en-US" dirty="0"/>
              <a:t>​</a:t>
            </a:r>
          </a:p>
          <a:p>
            <a:pPr fontAlgn="base"/>
            <a:r>
              <a:rPr lang="en-GB" dirty="0"/>
              <a:t>If you use multiple sources, list these at the end of the sentence in publication year order</a:t>
            </a:r>
            <a:r>
              <a:rPr lang="en-US" dirty="0"/>
              <a:t>​</a:t>
            </a:r>
          </a:p>
          <a:p>
            <a:pPr lvl="1" fontAlgn="base"/>
            <a:r>
              <a:rPr lang="en-GB" dirty="0"/>
              <a:t>Several researchers agree (Hughes, 2024; Kelvin, 2022; Smith, 2020).</a:t>
            </a:r>
            <a:r>
              <a:rPr lang="en-US" dirty="0"/>
              <a:t>​</a:t>
            </a:r>
          </a:p>
          <a:p>
            <a:endParaRPr lang="en-US" dirty="0"/>
          </a:p>
        </p:txBody>
      </p:sp>
    </p:spTree>
    <p:extLst>
      <p:ext uri="{BB962C8B-B14F-4D97-AF65-F5344CB8AC3E}">
        <p14:creationId xmlns:p14="http://schemas.microsoft.com/office/powerpoint/2010/main" val="245050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18D1-510F-4004-2FA0-A8F6AC5AB9E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about multiples of the same author and year?</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CC26860-E3D6-8B1C-E107-2DF6093788AE}"/>
              </a:ext>
            </a:extLst>
          </p:cNvPr>
          <p:cNvSpPr>
            <a:spLocks noGrp="1"/>
          </p:cNvSpPr>
          <p:nvPr>
            <p:ph idx="1"/>
          </p:nvPr>
        </p:nvSpPr>
        <p:spPr/>
        <p:txBody>
          <a:bodyPr>
            <a:normAutofit lnSpcReduction="10000"/>
          </a:bodyPr>
          <a:lstStyle/>
          <a:p>
            <a:pPr fontAlgn="base"/>
            <a:r>
              <a:rPr lang="en-GB" dirty="0"/>
              <a:t>This can happen e.g. Government documents</a:t>
            </a:r>
            <a:r>
              <a:rPr lang="en-US" dirty="0"/>
              <a:t>​</a:t>
            </a:r>
          </a:p>
          <a:p>
            <a:pPr fontAlgn="base"/>
            <a:endParaRPr lang="en-GB" dirty="0"/>
          </a:p>
          <a:p>
            <a:pPr lvl="1" fontAlgn="base"/>
            <a:r>
              <a:rPr lang="en-GB" dirty="0"/>
              <a:t>At broader strategy level, the UK Government has indicated its ambition to lead in the clean growth of the economy as a whole (lowering carbon emissions and using resources more efficiently) (HM Government, 2018; HM Government,2017a; HM Government, 2017b). </a:t>
            </a:r>
            <a:r>
              <a:rPr lang="en-US" dirty="0"/>
              <a:t>​</a:t>
            </a:r>
          </a:p>
          <a:p>
            <a:pPr fontAlgn="base"/>
            <a:endParaRPr lang="en-GB" dirty="0"/>
          </a:p>
          <a:p>
            <a:pPr fontAlgn="base"/>
            <a:r>
              <a:rPr lang="en-GB" dirty="0"/>
              <a:t>Suffix with a, b, c, etc. in the text</a:t>
            </a:r>
            <a:r>
              <a:rPr lang="en-US" dirty="0"/>
              <a:t>​</a:t>
            </a:r>
          </a:p>
          <a:p>
            <a:pPr fontAlgn="base"/>
            <a:r>
              <a:rPr lang="en-GB" dirty="0"/>
              <a:t>Make sure these are also in the reference list​</a:t>
            </a:r>
          </a:p>
          <a:p>
            <a:endParaRPr lang="en-US" dirty="0"/>
          </a:p>
        </p:txBody>
      </p:sp>
    </p:spTree>
    <p:extLst>
      <p:ext uri="{BB962C8B-B14F-4D97-AF65-F5344CB8AC3E}">
        <p14:creationId xmlns:p14="http://schemas.microsoft.com/office/powerpoint/2010/main" val="1913166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89DF-10DD-774D-F3FB-C09F2F0631D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Quotations </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DBEFF22-2291-336D-2B67-8AB0D6ED18FC}"/>
              </a:ext>
            </a:extLst>
          </p:cNvPr>
          <p:cNvSpPr>
            <a:spLocks noGrp="1"/>
          </p:cNvSpPr>
          <p:nvPr>
            <p:ph idx="1"/>
          </p:nvPr>
        </p:nvSpPr>
        <p:spPr/>
        <p:txBody>
          <a:bodyPr/>
          <a:lstStyle/>
          <a:p>
            <a:pPr fontAlgn="base"/>
            <a:r>
              <a:rPr lang="en-GB" dirty="0"/>
              <a:t>Useful where paraphrasing is difficult</a:t>
            </a:r>
            <a:r>
              <a:rPr lang="en-US" dirty="0"/>
              <a:t>​</a:t>
            </a:r>
          </a:p>
          <a:p>
            <a:pPr fontAlgn="base"/>
            <a:r>
              <a:rPr lang="en-GB" dirty="0"/>
              <a:t>Should be used </a:t>
            </a:r>
            <a:r>
              <a:rPr lang="en-GB" b="1" dirty="0"/>
              <a:t>sparingly</a:t>
            </a:r>
            <a:r>
              <a:rPr lang="en-US" dirty="0"/>
              <a:t>​</a:t>
            </a:r>
          </a:p>
          <a:p>
            <a:pPr lvl="1" fontAlgn="base"/>
            <a:r>
              <a:rPr lang="en-GB" dirty="0"/>
              <a:t>Why do you think this is important?</a:t>
            </a:r>
            <a:r>
              <a:rPr lang="en-US" dirty="0"/>
              <a:t>​</a:t>
            </a:r>
          </a:p>
          <a:p>
            <a:pPr fontAlgn="base"/>
            <a:r>
              <a:rPr lang="en-GB" dirty="0"/>
              <a:t>Needs clear definition</a:t>
            </a:r>
            <a:r>
              <a:rPr lang="en-US" dirty="0"/>
              <a:t>​</a:t>
            </a:r>
          </a:p>
          <a:p>
            <a:pPr fontAlgn="base"/>
            <a:r>
              <a:rPr lang="en-GB" dirty="0"/>
              <a:t>Always ask the question:</a:t>
            </a:r>
            <a:r>
              <a:rPr lang="en-US" dirty="0"/>
              <a:t>​</a:t>
            </a:r>
          </a:p>
          <a:p>
            <a:pPr lvl="1" fontAlgn="base"/>
            <a:r>
              <a:rPr lang="en-GB" dirty="0"/>
              <a:t>Could I paraphrase this?</a:t>
            </a:r>
            <a:r>
              <a:rPr lang="en-US" dirty="0"/>
              <a:t>​</a:t>
            </a:r>
          </a:p>
          <a:p>
            <a:endParaRPr lang="en-US" dirty="0"/>
          </a:p>
        </p:txBody>
      </p:sp>
    </p:spTree>
    <p:extLst>
      <p:ext uri="{BB962C8B-B14F-4D97-AF65-F5344CB8AC3E}">
        <p14:creationId xmlns:p14="http://schemas.microsoft.com/office/powerpoint/2010/main" val="1349782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3C58A7-444A-282F-AB1B-348AA9171ABB}"/>
              </a:ext>
            </a:extLst>
          </p:cNvPr>
          <p:cNvPicPr>
            <a:picLocks noChangeAspect="1"/>
          </p:cNvPicPr>
          <p:nvPr/>
        </p:nvPicPr>
        <p:blipFill>
          <a:blip r:embed="rId2"/>
          <a:srcRect l="36304" t="18641" r="17319" b="11685"/>
          <a:stretch>
            <a:fillRect/>
          </a:stretch>
        </p:blipFill>
        <p:spPr>
          <a:xfrm>
            <a:off x="1225826" y="148416"/>
            <a:ext cx="6347791" cy="6357711"/>
          </a:xfrm>
          <a:prstGeom prst="rect">
            <a:avLst/>
          </a:prstGeom>
        </p:spPr>
      </p:pic>
      <p:sp>
        <p:nvSpPr>
          <p:cNvPr id="6" name="TextBox 5">
            <a:extLst>
              <a:ext uri="{FF2B5EF4-FFF2-40B4-BE49-F238E27FC236}">
                <a16:creationId xmlns:a16="http://schemas.microsoft.com/office/drawing/2014/main" id="{A443A185-0A30-6A94-964A-353991102C30}"/>
              </a:ext>
            </a:extLst>
          </p:cNvPr>
          <p:cNvSpPr txBox="1"/>
          <p:nvPr/>
        </p:nvSpPr>
        <p:spPr>
          <a:xfrm>
            <a:off x="0" y="6488668"/>
            <a:ext cx="4723986" cy="369332"/>
          </a:xfrm>
          <a:prstGeom prst="rect">
            <a:avLst/>
          </a:prstGeom>
          <a:noFill/>
        </p:spPr>
        <p:txBody>
          <a:bodyPr wrap="none" rtlCol="0">
            <a:spAutoFit/>
          </a:bodyPr>
          <a:lstStyle/>
          <a:p>
            <a:r>
              <a:rPr lang="en-GB" dirty="0"/>
              <a:t>Source: UWTSD Harvard referencing guide, 2025</a:t>
            </a:r>
            <a:endParaRPr lang="en-US" dirty="0"/>
          </a:p>
        </p:txBody>
      </p:sp>
    </p:spTree>
    <p:extLst>
      <p:ext uri="{BB962C8B-B14F-4D97-AF65-F5344CB8AC3E}">
        <p14:creationId xmlns:p14="http://schemas.microsoft.com/office/powerpoint/2010/main" val="3167653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8655-5FB9-815B-9DFD-E56DA40C1CC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The reference list…</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18435B8-1134-E581-4FDD-3DDFC1053077}"/>
              </a:ext>
            </a:extLst>
          </p:cNvPr>
          <p:cNvSpPr>
            <a:spLocks noGrp="1"/>
          </p:cNvSpPr>
          <p:nvPr>
            <p:ph idx="1"/>
          </p:nvPr>
        </p:nvSpPr>
        <p:spPr/>
        <p:txBody>
          <a:bodyPr/>
          <a:lstStyle/>
          <a:p>
            <a:r>
              <a:rPr lang="en-GB" dirty="0"/>
              <a:t>How should you present this?</a:t>
            </a:r>
          </a:p>
          <a:p>
            <a:r>
              <a:rPr lang="en-GB" dirty="0"/>
              <a:t>What information is required?</a:t>
            </a:r>
          </a:p>
          <a:p>
            <a:endParaRPr lang="en-GB" dirty="0"/>
          </a:p>
          <a:p>
            <a:r>
              <a:rPr lang="en-GB" dirty="0"/>
              <a:t>Use the Harvard referencing guide to help you!</a:t>
            </a:r>
          </a:p>
          <a:p>
            <a:r>
              <a:rPr lang="en-GB" dirty="0"/>
              <a:t>If using software, ensure it is set correctly</a:t>
            </a:r>
          </a:p>
          <a:p>
            <a:pPr lvl="1"/>
            <a:r>
              <a:rPr lang="en-GB" dirty="0"/>
              <a:t>Also, correct entry of information is critical</a:t>
            </a:r>
            <a:endParaRPr lang="en-US" dirty="0"/>
          </a:p>
        </p:txBody>
      </p:sp>
    </p:spTree>
    <p:extLst>
      <p:ext uri="{BB962C8B-B14F-4D97-AF65-F5344CB8AC3E}">
        <p14:creationId xmlns:p14="http://schemas.microsoft.com/office/powerpoint/2010/main" val="50870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DC7C2DE-E74A-10A6-AE64-9AAEFA555139}"/>
              </a:ext>
            </a:extLst>
          </p:cNvPr>
          <p:cNvPicPr>
            <a:picLocks noChangeAspect="1"/>
          </p:cNvPicPr>
          <p:nvPr/>
        </p:nvPicPr>
        <p:blipFill>
          <a:blip r:embed="rId2"/>
          <a:srcRect l="27754" t="63315" r="28043" b="23424"/>
          <a:stretch>
            <a:fillRect/>
          </a:stretch>
        </p:blipFill>
        <p:spPr>
          <a:xfrm>
            <a:off x="4132686" y="5725865"/>
            <a:ext cx="4766148" cy="953230"/>
          </a:xfrm>
          <a:prstGeom prst="rect">
            <a:avLst/>
          </a:prstGeom>
        </p:spPr>
      </p:pic>
      <p:sp>
        <p:nvSpPr>
          <p:cNvPr id="2" name="Title 1">
            <a:extLst>
              <a:ext uri="{FF2B5EF4-FFF2-40B4-BE49-F238E27FC236}">
                <a16:creationId xmlns:a16="http://schemas.microsoft.com/office/drawing/2014/main" id="{09612AC3-7E32-1F5A-F470-1B478421F6E7}"/>
              </a:ext>
            </a:extLst>
          </p:cNvPr>
          <p:cNvSpPr>
            <a:spLocks noGrp="1"/>
          </p:cNvSpPr>
          <p:nvPr>
            <p:ph type="title"/>
          </p:nvPr>
        </p:nvSpPr>
        <p:spPr>
          <a:xfrm>
            <a:off x="628650" y="365127"/>
            <a:ext cx="3380133" cy="1291840"/>
          </a:xfrm>
        </p:spPr>
        <p:txBody>
          <a:bodyPr/>
          <a:lstStyle/>
          <a:p>
            <a:r>
              <a:rPr lang="en-GB" b="1" dirty="0">
                <a:effectLst>
                  <a:outerShdw blurRad="38100" dist="38100" dir="2700000" algn="tl">
                    <a:srgbClr val="000000">
                      <a:alpha val="43137"/>
                    </a:srgbClr>
                  </a:outerShdw>
                </a:effectLst>
              </a:rPr>
              <a:t>An example</a:t>
            </a:r>
            <a:endParaRPr lang="en-US" b="1" dirty="0">
              <a:effectLst>
                <a:outerShdw blurRad="38100" dist="38100" dir="2700000" algn="tl">
                  <a:srgbClr val="000000">
                    <a:alpha val="43137"/>
                  </a:srgbClr>
                </a:outerShdw>
              </a:effectLst>
            </a:endParaRPr>
          </a:p>
        </p:txBody>
      </p:sp>
      <p:pic>
        <p:nvPicPr>
          <p:cNvPr id="7" name="Content Placeholder 6">
            <a:extLst>
              <a:ext uri="{FF2B5EF4-FFF2-40B4-BE49-F238E27FC236}">
                <a16:creationId xmlns:a16="http://schemas.microsoft.com/office/drawing/2014/main" id="{F0ABDED8-E8EA-2249-BEF7-431239A7D8EB}"/>
              </a:ext>
            </a:extLst>
          </p:cNvPr>
          <p:cNvPicPr>
            <a:picLocks noGrp="1" noChangeAspect="1"/>
          </p:cNvPicPr>
          <p:nvPr>
            <p:ph idx="1"/>
          </p:nvPr>
        </p:nvPicPr>
        <p:blipFill>
          <a:blip r:embed="rId2"/>
          <a:srcRect l="28072" t="33421" r="27565" b="56215"/>
          <a:stretch>
            <a:fillRect/>
          </a:stretch>
        </p:blipFill>
        <p:spPr>
          <a:xfrm>
            <a:off x="4132691" y="5294096"/>
            <a:ext cx="4766143" cy="742269"/>
          </a:xfrm>
          <a:prstGeom prst="rect">
            <a:avLst/>
          </a:prstGeom>
        </p:spPr>
      </p:pic>
      <p:pic>
        <p:nvPicPr>
          <p:cNvPr id="5" name="Picture 4">
            <a:extLst>
              <a:ext uri="{FF2B5EF4-FFF2-40B4-BE49-F238E27FC236}">
                <a16:creationId xmlns:a16="http://schemas.microsoft.com/office/drawing/2014/main" id="{5C539EBD-971C-209A-229A-5C49C44015DA}"/>
              </a:ext>
            </a:extLst>
          </p:cNvPr>
          <p:cNvPicPr>
            <a:picLocks noChangeAspect="1"/>
          </p:cNvPicPr>
          <p:nvPr/>
        </p:nvPicPr>
        <p:blipFill>
          <a:blip r:embed="rId3"/>
          <a:srcRect l="28188" t="21485" r="27609" b="7446"/>
          <a:stretch>
            <a:fillRect/>
          </a:stretch>
        </p:blipFill>
        <p:spPr>
          <a:xfrm>
            <a:off x="4132687" y="258418"/>
            <a:ext cx="4766148" cy="5108714"/>
          </a:xfrm>
          <a:prstGeom prst="rect">
            <a:avLst/>
          </a:prstGeom>
        </p:spPr>
      </p:pic>
    </p:spTree>
    <p:extLst>
      <p:ext uri="{BB962C8B-B14F-4D97-AF65-F5344CB8AC3E}">
        <p14:creationId xmlns:p14="http://schemas.microsoft.com/office/powerpoint/2010/main" val="1402178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54668-20AF-DB2C-EB26-4F22AD833E0A}"/>
            </a:ext>
          </a:extLst>
        </p:cNvPr>
        <p:cNvGrpSpPr/>
        <p:nvPr/>
      </p:nvGrpSpPr>
      <p:grpSpPr>
        <a:xfrm>
          <a:off x="0" y="0"/>
          <a:ext cx="0" cy="0"/>
          <a:chOff x="0" y="0"/>
          <a:chExt cx="0" cy="0"/>
        </a:xfrm>
      </p:grpSpPr>
      <p:pic>
        <p:nvPicPr>
          <p:cNvPr id="5" name="Content Placeholder 4" descr="Close-up of question mark on a hardwood floor against a wall">
            <a:extLst>
              <a:ext uri="{FF2B5EF4-FFF2-40B4-BE49-F238E27FC236}">
                <a16:creationId xmlns:a16="http://schemas.microsoft.com/office/drawing/2014/main" id="{08038598-6BC5-8FBF-4E9F-764BCF816BC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r="3433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F376FE3-A99C-7A77-A252-79D33FDF5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30EF1-F98A-EBFA-A5F0-620D04BFDE28}"/>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rPr>
              <a:t>How do you search for sources?</a:t>
            </a:r>
          </a:p>
        </p:txBody>
      </p:sp>
      <p:cxnSp>
        <p:nvCxnSpPr>
          <p:cNvPr id="12" name="Straight Connector 11">
            <a:extLst>
              <a:ext uri="{FF2B5EF4-FFF2-40B4-BE49-F238E27FC236}">
                <a16:creationId xmlns:a16="http://schemas.microsoft.com/office/drawing/2014/main" id="{B92B9F70-BD22-0F84-8E5F-1891167BC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309F2EF-435D-39BD-F245-F4E998524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185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6832-04F4-4605-DFCD-B793469E270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guidance…..</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8D96A56-81E7-B68E-252F-6437D3C09EC6}"/>
              </a:ext>
            </a:extLst>
          </p:cNvPr>
          <p:cNvSpPr>
            <a:spLocks noGrp="1"/>
          </p:cNvSpPr>
          <p:nvPr>
            <p:ph idx="1"/>
          </p:nvPr>
        </p:nvSpPr>
        <p:spPr/>
        <p:txBody>
          <a:bodyPr/>
          <a:lstStyle/>
          <a:p>
            <a:r>
              <a:rPr lang="en-GB" dirty="0"/>
              <a:t>Use the UWTSD online library!</a:t>
            </a:r>
          </a:p>
          <a:p>
            <a:r>
              <a:rPr lang="en-GB" dirty="0"/>
              <a:t>Ensure more engagement with academic literature</a:t>
            </a:r>
          </a:p>
          <a:p>
            <a:r>
              <a:rPr lang="en-GB" dirty="0"/>
              <a:t>Use databases accordingly</a:t>
            </a:r>
          </a:p>
          <a:p>
            <a:pPr lvl="1"/>
            <a:r>
              <a:rPr lang="en-GB" dirty="0"/>
              <a:t>ScienceDirect is very good for this module!</a:t>
            </a:r>
          </a:p>
          <a:p>
            <a:r>
              <a:rPr lang="en-GB" dirty="0"/>
              <a:t>Ask tutors</a:t>
            </a:r>
          </a:p>
          <a:p>
            <a:r>
              <a:rPr lang="en-GB" dirty="0"/>
              <a:t>Talk to the Academic Liaison Librarian</a:t>
            </a:r>
          </a:p>
          <a:p>
            <a:pPr lvl="1"/>
            <a:r>
              <a:rPr lang="en-GB" dirty="0"/>
              <a:t>Emily Wild, </a:t>
            </a:r>
            <a:r>
              <a:rPr lang="en-GB" dirty="0">
                <a:hlinkClick r:id="rId2"/>
              </a:rPr>
              <a:t>emily.wild@uwtsd.ac.uk</a:t>
            </a:r>
            <a:r>
              <a:rPr lang="en-GB" dirty="0"/>
              <a:t> </a:t>
            </a:r>
            <a:endParaRPr lang="en-US" dirty="0"/>
          </a:p>
        </p:txBody>
      </p:sp>
    </p:spTree>
    <p:extLst>
      <p:ext uri="{BB962C8B-B14F-4D97-AF65-F5344CB8AC3E}">
        <p14:creationId xmlns:p14="http://schemas.microsoft.com/office/powerpoint/2010/main" val="2695031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850CD-64F6-0609-25C6-13DC777B9046}"/>
              </a:ext>
            </a:extLst>
          </p:cNvPr>
          <p:cNvSpPr>
            <a:spLocks noGrp="1"/>
          </p:cNvSpPr>
          <p:nvPr>
            <p:ph type="title"/>
          </p:nvPr>
        </p:nvSpPr>
        <p:spPr>
          <a:xfrm>
            <a:off x="571350" y="762001"/>
            <a:ext cx="4000647" cy="1708242"/>
          </a:xfrm>
        </p:spPr>
        <p:txBody>
          <a:bodyPr anchor="ctr">
            <a:normAutofit/>
          </a:bodyPr>
          <a:lstStyle/>
          <a:p>
            <a:r>
              <a:rPr lang="en-GB" sz="3500" b="1">
                <a:effectLst>
                  <a:outerShdw blurRad="38100" dist="38100" dir="2700000" algn="tl">
                    <a:srgbClr val="000000">
                      <a:alpha val="43137"/>
                    </a:srgbClr>
                  </a:outerShdw>
                </a:effectLst>
              </a:rPr>
              <a:t>Do we need to reference everything?</a:t>
            </a:r>
          </a:p>
        </p:txBody>
      </p:sp>
      <p:sp>
        <p:nvSpPr>
          <p:cNvPr id="3" name="Content Placeholder 2">
            <a:extLst>
              <a:ext uri="{FF2B5EF4-FFF2-40B4-BE49-F238E27FC236}">
                <a16:creationId xmlns:a16="http://schemas.microsoft.com/office/drawing/2014/main" id="{343C5358-57C1-FDD4-F647-3F083F2F1B0D}"/>
              </a:ext>
            </a:extLst>
          </p:cNvPr>
          <p:cNvSpPr>
            <a:spLocks noGrp="1"/>
          </p:cNvSpPr>
          <p:nvPr>
            <p:ph idx="1"/>
          </p:nvPr>
        </p:nvSpPr>
        <p:spPr>
          <a:xfrm>
            <a:off x="571350" y="2470244"/>
            <a:ext cx="4000647" cy="3769835"/>
          </a:xfrm>
        </p:spPr>
        <p:txBody>
          <a:bodyPr anchor="ctr">
            <a:normAutofit/>
          </a:bodyPr>
          <a:lstStyle/>
          <a:p>
            <a:r>
              <a:rPr lang="en-GB" sz="2100" dirty="0"/>
              <a:t>NOT if something is common knowledge…</a:t>
            </a:r>
          </a:p>
          <a:p>
            <a:pPr lvl="1"/>
            <a:r>
              <a:rPr lang="en-GB" sz="2100" dirty="0"/>
              <a:t>E.g. Paris is the capital of France</a:t>
            </a:r>
          </a:p>
          <a:p>
            <a:pPr lvl="1"/>
            <a:endParaRPr lang="en-GB" sz="2100" dirty="0"/>
          </a:p>
          <a:p>
            <a:r>
              <a:rPr lang="en-GB" sz="2100" dirty="0"/>
              <a:t>You must cite any specific knowledge you are using (from appropriate and credible sources)</a:t>
            </a:r>
          </a:p>
          <a:p>
            <a:r>
              <a:rPr lang="en-GB" sz="2100" dirty="0"/>
              <a:t>If you are in any doubt, cite it!</a:t>
            </a:r>
          </a:p>
        </p:txBody>
      </p:sp>
      <p:pic>
        <p:nvPicPr>
          <p:cNvPr id="5" name="Picture 4" descr="Telescope at top of the Eiffel Tower looking down out at the city">
            <a:extLst>
              <a:ext uri="{FF2B5EF4-FFF2-40B4-BE49-F238E27FC236}">
                <a16:creationId xmlns:a16="http://schemas.microsoft.com/office/drawing/2014/main" id="{303889DF-15A7-0A33-F3D7-B28765654CD5}"/>
              </a:ext>
            </a:extLst>
          </p:cNvPr>
          <p:cNvPicPr>
            <a:picLocks noChangeAspect="1"/>
          </p:cNvPicPr>
          <p:nvPr/>
        </p:nvPicPr>
        <p:blipFill>
          <a:blip r:embed="rId2"/>
          <a:srcRect l="39617" r="20487"/>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2277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0BD3-3B72-06CC-4001-ECA08BEE58D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helpful tips…</a:t>
            </a:r>
          </a:p>
        </p:txBody>
      </p:sp>
      <p:sp>
        <p:nvSpPr>
          <p:cNvPr id="3" name="Content Placeholder 2">
            <a:extLst>
              <a:ext uri="{FF2B5EF4-FFF2-40B4-BE49-F238E27FC236}">
                <a16:creationId xmlns:a16="http://schemas.microsoft.com/office/drawing/2014/main" id="{B2724493-3A9F-F380-BDF3-6B7A7FC5C16F}"/>
              </a:ext>
            </a:extLst>
          </p:cNvPr>
          <p:cNvSpPr>
            <a:spLocks noGrp="1"/>
          </p:cNvSpPr>
          <p:nvPr>
            <p:ph idx="1"/>
          </p:nvPr>
        </p:nvSpPr>
        <p:spPr/>
        <p:txBody>
          <a:bodyPr/>
          <a:lstStyle/>
          <a:p>
            <a:r>
              <a:rPr lang="en-GB" dirty="0"/>
              <a:t>Attend the session on sources of information.</a:t>
            </a:r>
          </a:p>
          <a:p>
            <a:r>
              <a:rPr lang="en-GB" dirty="0"/>
              <a:t>Ask your supervisors for help.</a:t>
            </a:r>
          </a:p>
          <a:p>
            <a:r>
              <a:rPr lang="en-GB" dirty="0"/>
              <a:t>Don’t be afraid of journal articles…..</a:t>
            </a:r>
          </a:p>
          <a:p>
            <a:r>
              <a:rPr lang="en-GB" dirty="0"/>
              <a:t>Make sure your sources are up to date *</a:t>
            </a:r>
          </a:p>
          <a:p>
            <a:r>
              <a:rPr lang="en-GB" dirty="0"/>
              <a:t>Use software to help you create your reference lists *</a:t>
            </a:r>
          </a:p>
          <a:p>
            <a:r>
              <a:rPr lang="en-GB" dirty="0"/>
              <a:t>Only include sources you have </a:t>
            </a:r>
            <a:r>
              <a:rPr lang="en-GB" u="sng" dirty="0"/>
              <a:t>actually</a:t>
            </a:r>
            <a:r>
              <a:rPr lang="en-GB" dirty="0"/>
              <a:t> used…</a:t>
            </a:r>
          </a:p>
          <a:p>
            <a:r>
              <a:rPr lang="en-GB" dirty="0"/>
              <a:t>Read as </a:t>
            </a:r>
            <a:r>
              <a:rPr lang="en-GB" u="sng" dirty="0"/>
              <a:t>widely</a:t>
            </a:r>
            <a:r>
              <a:rPr lang="en-GB" dirty="0"/>
              <a:t> as possible…..</a:t>
            </a:r>
          </a:p>
        </p:txBody>
      </p:sp>
    </p:spTree>
    <p:extLst>
      <p:ext uri="{BB962C8B-B14F-4D97-AF65-F5344CB8AC3E}">
        <p14:creationId xmlns:p14="http://schemas.microsoft.com/office/powerpoint/2010/main" val="3468065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20CF-5DD9-5FBE-6705-F05ECB236157}"/>
              </a:ext>
            </a:extLst>
          </p:cNvPr>
          <p:cNvSpPr>
            <a:spLocks noGrp="1"/>
          </p:cNvSpPr>
          <p:nvPr>
            <p:ph type="title"/>
          </p:nvPr>
        </p:nvSpPr>
        <p:spPr>
          <a:xfrm>
            <a:off x="1143000" y="4914855"/>
            <a:ext cx="6858000" cy="786703"/>
          </a:xfrm>
        </p:spPr>
        <p:txBody>
          <a:bodyPr vert="horz" lIns="91440" tIns="45720" rIns="91440" bIns="45720" rtlCol="0" anchor="b">
            <a:normAutofit/>
          </a:bodyPr>
          <a:lstStyle/>
          <a:p>
            <a:pPr algn="ctr"/>
            <a:r>
              <a:rPr lang="en-US" sz="3600" b="1" dirty="0">
                <a:effectLst>
                  <a:outerShdw blurRad="38100" dist="38100" dir="2700000" algn="tl">
                    <a:srgbClr val="000000">
                      <a:alpha val="43137"/>
                    </a:srgbClr>
                  </a:outerShdw>
                </a:effectLst>
              </a:rPr>
              <a:t>Academic misconduct</a:t>
            </a:r>
          </a:p>
        </p:txBody>
      </p:sp>
      <p:pic>
        <p:nvPicPr>
          <p:cNvPr id="5" name="Content Placeholder 4" descr="3D black question marks with one yellow question mark">
            <a:extLst>
              <a:ext uri="{FF2B5EF4-FFF2-40B4-BE49-F238E27FC236}">
                <a16:creationId xmlns:a16="http://schemas.microsoft.com/office/drawing/2014/main" id="{AAA744AD-85DC-54D7-DF6B-9C7B63BB503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4811" r="2724" b="1"/>
          <a:stretch/>
        </p:blipFill>
        <p:spPr>
          <a:xfrm>
            <a:off x="20" y="10"/>
            <a:ext cx="9143980" cy="4605671"/>
          </a:xfrm>
          <a:prstGeom prst="rect">
            <a:avLst/>
          </a:prstGeom>
        </p:spPr>
      </p:pic>
      <p:grpSp>
        <p:nvGrpSpPr>
          <p:cNvPr id="10" name="Group 9">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9" y="4525778"/>
            <a:ext cx="9155399" cy="123363"/>
            <a:chOff x="-5025" y="6737718"/>
            <a:chExt cx="12207200" cy="123363"/>
          </a:xfrm>
        </p:grpSpPr>
        <p:sp>
          <p:nvSpPr>
            <p:cNvPr id="11" name="Rectangle 10">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2071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08D89-07C6-AA59-7B96-55769F323A58}"/>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UWTSD Academic Misconduct Policy 2022/23</a:t>
            </a:r>
          </a:p>
        </p:txBody>
      </p:sp>
      <p:sp>
        <p:nvSpPr>
          <p:cNvPr id="3" name="Content Placeholder 2">
            <a:extLst>
              <a:ext uri="{FF2B5EF4-FFF2-40B4-BE49-F238E27FC236}">
                <a16:creationId xmlns:a16="http://schemas.microsoft.com/office/drawing/2014/main" id="{2C8F1DE4-6519-470D-7752-8B6D43958D1B}"/>
              </a:ext>
            </a:extLst>
          </p:cNvPr>
          <p:cNvSpPr>
            <a:spLocks noGrp="1"/>
          </p:cNvSpPr>
          <p:nvPr>
            <p:ph idx="1"/>
          </p:nvPr>
        </p:nvSpPr>
        <p:spPr/>
        <p:txBody>
          <a:bodyPr/>
          <a:lstStyle/>
          <a:p>
            <a:r>
              <a:rPr lang="en-GB" dirty="0"/>
              <a:t>“</a:t>
            </a:r>
            <a:r>
              <a:rPr lang="en-GB" i="1" dirty="0"/>
              <a:t>Any action by a student which gives or has the potential to give someone an unfair advantage in an examination or assessment, or might assist someone else to gain an unfair advantage, or any activity likely to undermine the integrity essential to scholarship and research</a:t>
            </a:r>
            <a:r>
              <a:rPr lang="en-GB" dirty="0"/>
              <a:t>”</a:t>
            </a:r>
          </a:p>
          <a:p>
            <a:pPr marL="0" indent="0">
              <a:buNone/>
            </a:pPr>
            <a:endParaRPr lang="en-GB" dirty="0"/>
          </a:p>
          <a:p>
            <a:pPr marL="0" indent="0">
              <a:buNone/>
            </a:pPr>
            <a:r>
              <a:rPr lang="en-GB" dirty="0">
                <a:hlinkClick r:id="rId2"/>
              </a:rPr>
              <a:t>https://www.uwtsd.ac.uk/media/1602/download?attachment</a:t>
            </a:r>
            <a:r>
              <a:rPr lang="en-GB" dirty="0"/>
              <a:t> </a:t>
            </a:r>
          </a:p>
        </p:txBody>
      </p:sp>
    </p:spTree>
    <p:extLst>
      <p:ext uri="{BB962C8B-B14F-4D97-AF65-F5344CB8AC3E}">
        <p14:creationId xmlns:p14="http://schemas.microsoft.com/office/powerpoint/2010/main" val="41787930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16F41F-72C2-C6BA-F7B4-0FD9BEB488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BE6C6-675E-2F11-B268-BF0F1E94E6B6}"/>
              </a:ext>
            </a:extLst>
          </p:cNvPr>
          <p:cNvSpPr>
            <a:spLocks noGrp="1"/>
          </p:cNvSpPr>
          <p:nvPr>
            <p:ph type="title"/>
          </p:nvPr>
        </p:nvSpPr>
        <p:spPr>
          <a:xfrm>
            <a:off x="1143000" y="4914855"/>
            <a:ext cx="6858000" cy="786703"/>
          </a:xfrm>
        </p:spPr>
        <p:txBody>
          <a:bodyPr vert="horz" lIns="91440" tIns="45720" rIns="91440" bIns="45720" rtlCol="0" anchor="b">
            <a:normAutofit/>
          </a:bodyPr>
          <a:lstStyle/>
          <a:p>
            <a:pPr algn="ctr"/>
            <a:r>
              <a:rPr lang="en-US" sz="3600" b="1" dirty="0">
                <a:effectLst>
                  <a:outerShdw blurRad="38100" dist="38100" dir="2700000" algn="tl">
                    <a:srgbClr val="000000">
                      <a:alpha val="43137"/>
                    </a:srgbClr>
                  </a:outerShdw>
                </a:effectLst>
              </a:rPr>
              <a:t>How might this be an issue?</a:t>
            </a:r>
          </a:p>
        </p:txBody>
      </p:sp>
      <p:pic>
        <p:nvPicPr>
          <p:cNvPr id="5" name="Content Placeholder 4" descr="3D black question marks with one yellow question mark">
            <a:extLst>
              <a:ext uri="{FF2B5EF4-FFF2-40B4-BE49-F238E27FC236}">
                <a16:creationId xmlns:a16="http://schemas.microsoft.com/office/drawing/2014/main" id="{CC49EFA5-AD84-7522-84EC-D863648024D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4811" r="2724" b="1"/>
          <a:stretch/>
        </p:blipFill>
        <p:spPr>
          <a:xfrm>
            <a:off x="20" y="10"/>
            <a:ext cx="9143980" cy="4605671"/>
          </a:xfrm>
          <a:prstGeom prst="rect">
            <a:avLst/>
          </a:prstGeom>
        </p:spPr>
      </p:pic>
      <p:grpSp>
        <p:nvGrpSpPr>
          <p:cNvPr id="10" name="Group 9">
            <a:extLst>
              <a:ext uri="{FF2B5EF4-FFF2-40B4-BE49-F238E27FC236}">
                <a16:creationId xmlns:a16="http://schemas.microsoft.com/office/drawing/2014/main" id="{63C4B258-04D4-0F88-9016-F35290EE69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9" y="4525778"/>
            <a:ext cx="9155399" cy="123363"/>
            <a:chOff x="-5025" y="6737718"/>
            <a:chExt cx="12207200" cy="123363"/>
          </a:xfrm>
        </p:grpSpPr>
        <p:sp>
          <p:nvSpPr>
            <p:cNvPr id="11" name="Rectangle 10">
              <a:extLst>
                <a:ext uri="{FF2B5EF4-FFF2-40B4-BE49-F238E27FC236}">
                  <a16:creationId xmlns:a16="http://schemas.microsoft.com/office/drawing/2014/main" id="{42DA1BF8-C5CA-DE74-D57A-BD633B39B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8ECAE4-47A1-5121-294B-0E4F8FA20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99319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B8F-F804-8A93-B792-31080A6F509C}"/>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definitions….</a:t>
            </a:r>
          </a:p>
        </p:txBody>
      </p:sp>
      <p:sp>
        <p:nvSpPr>
          <p:cNvPr id="3" name="Content Placeholder 2">
            <a:extLst>
              <a:ext uri="{FF2B5EF4-FFF2-40B4-BE49-F238E27FC236}">
                <a16:creationId xmlns:a16="http://schemas.microsoft.com/office/drawing/2014/main" id="{C3C79BF0-29CA-3436-0834-43BFBAD49A91}"/>
              </a:ext>
            </a:extLst>
          </p:cNvPr>
          <p:cNvSpPr>
            <a:spLocks noGrp="1"/>
          </p:cNvSpPr>
          <p:nvPr>
            <p:ph idx="1"/>
          </p:nvPr>
        </p:nvSpPr>
        <p:spPr/>
        <p:txBody>
          <a:bodyPr/>
          <a:lstStyle/>
          <a:p>
            <a:r>
              <a:rPr lang="en-GB" dirty="0"/>
              <a:t>Plagiarism: presenting others works as your own</a:t>
            </a:r>
          </a:p>
          <a:p>
            <a:r>
              <a:rPr lang="en-GB" dirty="0"/>
              <a:t>Self-plagiarism: submitting work that has already gained credit</a:t>
            </a:r>
          </a:p>
          <a:p>
            <a:r>
              <a:rPr lang="en-GB" dirty="0"/>
              <a:t>Falsifying data, evidence or experimental results</a:t>
            </a:r>
          </a:p>
          <a:p>
            <a:r>
              <a:rPr lang="en-GB" dirty="0"/>
              <a:t>False authorship including using Generative AI / work not authored by yourself</a:t>
            </a:r>
          </a:p>
          <a:p>
            <a:r>
              <a:rPr lang="en-GB" dirty="0"/>
              <a:t>Undertaking research without appropriate permissions</a:t>
            </a:r>
          </a:p>
        </p:txBody>
      </p:sp>
    </p:spTree>
    <p:extLst>
      <p:ext uri="{BB962C8B-B14F-4D97-AF65-F5344CB8AC3E}">
        <p14:creationId xmlns:p14="http://schemas.microsoft.com/office/powerpoint/2010/main" val="2445147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D1664-6F62-7466-885E-3581D5EB1B1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Poor academic practice?</a:t>
            </a:r>
          </a:p>
        </p:txBody>
      </p:sp>
      <p:sp>
        <p:nvSpPr>
          <p:cNvPr id="3" name="Content Placeholder 2">
            <a:extLst>
              <a:ext uri="{FF2B5EF4-FFF2-40B4-BE49-F238E27FC236}">
                <a16:creationId xmlns:a16="http://schemas.microsoft.com/office/drawing/2014/main" id="{3F1E4383-3B42-6046-AE0D-89B519C90D03}"/>
              </a:ext>
            </a:extLst>
          </p:cNvPr>
          <p:cNvSpPr>
            <a:spLocks noGrp="1"/>
          </p:cNvSpPr>
          <p:nvPr>
            <p:ph idx="1"/>
          </p:nvPr>
        </p:nvSpPr>
        <p:spPr/>
        <p:txBody>
          <a:bodyPr/>
          <a:lstStyle/>
          <a:p>
            <a:r>
              <a:rPr lang="en-GB" dirty="0"/>
              <a:t>“…</a:t>
            </a:r>
            <a:r>
              <a:rPr lang="en-GB" i="1" dirty="0"/>
              <a:t>is judged to be a minor breach of standard academic conventions, such as poorly attributed or incorrect referencing, or over-reliance on referenced material.  This also includes failure to adequately understand and follow assessment instructions</a:t>
            </a:r>
            <a:r>
              <a:rPr lang="en-GB" dirty="0"/>
              <a:t>”</a:t>
            </a:r>
          </a:p>
        </p:txBody>
      </p:sp>
    </p:spTree>
    <p:extLst>
      <p:ext uri="{BB962C8B-B14F-4D97-AF65-F5344CB8AC3E}">
        <p14:creationId xmlns:p14="http://schemas.microsoft.com/office/powerpoint/2010/main" val="85378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merican football team celebrating">
            <a:extLst>
              <a:ext uri="{FF2B5EF4-FFF2-40B4-BE49-F238E27FC236}">
                <a16:creationId xmlns:a16="http://schemas.microsoft.com/office/drawing/2014/main" id="{24A84B36-A857-15DC-39C3-E0A6239ED85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9858" r="1475"/>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D2ACD-E10B-DE9F-1E16-71CFE9A792B0}"/>
              </a:ext>
            </a:extLst>
          </p:cNvPr>
          <p:cNvSpPr>
            <a:spLocks noGrp="1"/>
          </p:cNvSpPr>
          <p:nvPr>
            <p:ph type="title"/>
          </p:nvPr>
        </p:nvSpPr>
        <p:spPr>
          <a:xfrm>
            <a:off x="392906" y="42595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effectLst>
                  <a:outerShdw blurRad="38100" dist="38100" dir="2700000" algn="tl">
                    <a:srgbClr val="000000">
                      <a:alpha val="43137"/>
                    </a:srgbClr>
                  </a:outerShdw>
                </a:effectLst>
              </a:rPr>
              <a:t>There is good news!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545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54F566-D781-5660-BF62-B3B7A754A4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91FE1B-0ED5-2C8E-5508-170799044DF1}"/>
              </a:ext>
            </a:extLst>
          </p:cNvPr>
          <p:cNvSpPr>
            <a:spLocks noGrp="1"/>
          </p:cNvSpPr>
          <p:nvPr>
            <p:ph type="title"/>
          </p:nvPr>
        </p:nvSpPr>
        <p:spPr>
          <a:xfrm>
            <a:off x="1143000" y="4914855"/>
            <a:ext cx="6858000" cy="786703"/>
          </a:xfrm>
        </p:spPr>
        <p:txBody>
          <a:bodyPr vert="horz" lIns="91440" tIns="45720" rIns="91440" bIns="45720" rtlCol="0" anchor="b">
            <a:normAutofit/>
          </a:bodyPr>
          <a:lstStyle/>
          <a:p>
            <a:pPr algn="ctr"/>
            <a:r>
              <a:rPr lang="en-US" sz="3600" b="1" dirty="0">
                <a:effectLst>
                  <a:outerShdw blurRad="38100" dist="38100" dir="2700000" algn="tl">
                    <a:srgbClr val="000000">
                      <a:alpha val="43137"/>
                    </a:srgbClr>
                  </a:outerShdw>
                </a:effectLst>
              </a:rPr>
              <a:t>Ways to avoid misconduct?</a:t>
            </a:r>
          </a:p>
        </p:txBody>
      </p:sp>
      <p:pic>
        <p:nvPicPr>
          <p:cNvPr id="5" name="Content Placeholder 4" descr="3D black question marks with one yellow question mark">
            <a:extLst>
              <a:ext uri="{FF2B5EF4-FFF2-40B4-BE49-F238E27FC236}">
                <a16:creationId xmlns:a16="http://schemas.microsoft.com/office/drawing/2014/main" id="{DB943B15-4CCE-A3B4-561B-A953FAF9546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4811" r="2724" b="1"/>
          <a:stretch/>
        </p:blipFill>
        <p:spPr>
          <a:xfrm>
            <a:off x="20" y="10"/>
            <a:ext cx="9143980" cy="4605671"/>
          </a:xfrm>
          <a:prstGeom prst="rect">
            <a:avLst/>
          </a:prstGeom>
        </p:spPr>
      </p:pic>
      <p:grpSp>
        <p:nvGrpSpPr>
          <p:cNvPr id="10" name="Group 9">
            <a:extLst>
              <a:ext uri="{FF2B5EF4-FFF2-40B4-BE49-F238E27FC236}">
                <a16:creationId xmlns:a16="http://schemas.microsoft.com/office/drawing/2014/main" id="{925F1630-5650-6FE2-8C59-BC4316119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9" y="4525778"/>
            <a:ext cx="9155399" cy="123363"/>
            <a:chOff x="-5025" y="6737718"/>
            <a:chExt cx="12207200" cy="123363"/>
          </a:xfrm>
        </p:grpSpPr>
        <p:sp>
          <p:nvSpPr>
            <p:cNvPr id="11" name="Rectangle 10">
              <a:extLst>
                <a:ext uri="{FF2B5EF4-FFF2-40B4-BE49-F238E27FC236}">
                  <a16:creationId xmlns:a16="http://schemas.microsoft.com/office/drawing/2014/main" id="{A02787D5-7E6F-29B1-36C5-179C0E90E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41916-F256-3CD1-33BD-2D994501E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315254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Person floating illustration">
            <a:extLst>
              <a:ext uri="{FF2B5EF4-FFF2-40B4-BE49-F238E27FC236}">
                <a16:creationId xmlns:a16="http://schemas.microsoft.com/office/drawing/2014/main" id="{B143B131-1D23-B1D1-71E1-89AED5D6C09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7477" r="1189"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D345F-C693-46A7-B7BC-58076E6443F1}"/>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a:solidFill>
                  <a:schemeClr val="tx1">
                    <a:lumMod val="85000"/>
                    <a:lumOff val="15000"/>
                  </a:schemeClr>
                </a:solidFill>
                <a:effectLst>
                  <a:outerShdw blurRad="38100" dist="38100" dir="2700000" algn="tl">
                    <a:srgbClr val="000000">
                      <a:alpha val="43137"/>
                    </a:srgbClr>
                  </a:outerShdw>
                </a:effectLst>
              </a:rPr>
              <a:t>Assessments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940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3FDF2F75-1716-4330-AB40-852B2A7944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23681" y="457200"/>
            <a:ext cx="5096637"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1793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92FAD-E14C-955A-9D65-AD52984338D2}"/>
              </a:ext>
            </a:extLst>
          </p:cNvPr>
          <p:cNvSpPr>
            <a:spLocks noGrp="1"/>
          </p:cNvSpPr>
          <p:nvPr>
            <p:ph type="title"/>
          </p:nvPr>
        </p:nvSpPr>
        <p:spPr>
          <a:xfrm>
            <a:off x="571352" y="350196"/>
            <a:ext cx="3485178" cy="1624520"/>
          </a:xfrm>
        </p:spPr>
        <p:txBody>
          <a:bodyPr anchor="ctr">
            <a:normAutofit/>
          </a:bodyPr>
          <a:lstStyle/>
          <a:p>
            <a:r>
              <a:rPr lang="en-GB" sz="3500" b="1" dirty="0">
                <a:effectLst>
                  <a:outerShdw blurRad="38100" dist="38100" dir="2700000" algn="tl">
                    <a:srgbClr val="000000">
                      <a:alpha val="43137"/>
                    </a:srgbClr>
                  </a:outerShdw>
                </a:effectLst>
              </a:rPr>
              <a:t>The assessment components</a:t>
            </a:r>
          </a:p>
        </p:txBody>
      </p:sp>
      <p:sp>
        <p:nvSpPr>
          <p:cNvPr id="3" name="Content Placeholder 2">
            <a:extLst>
              <a:ext uri="{FF2B5EF4-FFF2-40B4-BE49-F238E27FC236}">
                <a16:creationId xmlns:a16="http://schemas.microsoft.com/office/drawing/2014/main" id="{9BDEFAF9-235E-9EF9-31F4-56ABEAA203D9}"/>
              </a:ext>
            </a:extLst>
          </p:cNvPr>
          <p:cNvSpPr>
            <a:spLocks noGrp="1"/>
          </p:cNvSpPr>
          <p:nvPr>
            <p:ph idx="1"/>
          </p:nvPr>
        </p:nvSpPr>
        <p:spPr>
          <a:xfrm>
            <a:off x="571351" y="2743200"/>
            <a:ext cx="3485179" cy="3613149"/>
          </a:xfrm>
        </p:spPr>
        <p:txBody>
          <a:bodyPr anchor="ctr">
            <a:normAutofit/>
          </a:bodyPr>
          <a:lstStyle/>
          <a:p>
            <a:pPr marL="514350" indent="-514350">
              <a:buFont typeface="+mj-lt"/>
              <a:buAutoNum type="arabicPeriod"/>
            </a:pPr>
            <a:r>
              <a:rPr lang="en-GB" sz="2100" dirty="0"/>
              <a:t>Reflective seminar</a:t>
            </a:r>
          </a:p>
          <a:p>
            <a:pPr lvl="1"/>
            <a:r>
              <a:rPr lang="en-GB" sz="2100" dirty="0"/>
              <a:t>W/C 23rd November 2026</a:t>
            </a:r>
          </a:p>
          <a:p>
            <a:pPr lvl="1"/>
            <a:endParaRPr lang="en-GB" sz="2100" dirty="0"/>
          </a:p>
          <a:p>
            <a:pPr marL="514350" indent="-514350">
              <a:buFont typeface="+mj-lt"/>
              <a:buAutoNum type="arabicPeriod"/>
            </a:pPr>
            <a:r>
              <a:rPr lang="en-GB" sz="2100" dirty="0"/>
              <a:t>Written dissertation</a:t>
            </a:r>
          </a:p>
          <a:p>
            <a:pPr lvl="1"/>
            <a:r>
              <a:rPr lang="en-GB" sz="2100" dirty="0"/>
              <a:t>Wed 28 April 2027</a:t>
            </a:r>
          </a:p>
          <a:p>
            <a:pPr lvl="1"/>
            <a:endParaRPr lang="en-GB" sz="2100" dirty="0"/>
          </a:p>
          <a:p>
            <a:pPr marL="514350" indent="-514350">
              <a:buFont typeface="+mj-lt"/>
              <a:buAutoNum type="arabicPeriod"/>
            </a:pPr>
            <a:r>
              <a:rPr lang="en-GB" sz="2100" dirty="0"/>
              <a:t>Poster presentation</a:t>
            </a:r>
          </a:p>
          <a:p>
            <a:pPr lvl="1"/>
            <a:r>
              <a:rPr lang="en-GB" sz="2100" dirty="0"/>
              <a:t>W/C 24 May 2027</a:t>
            </a:r>
          </a:p>
        </p:txBody>
      </p:sp>
      <p:pic>
        <p:nvPicPr>
          <p:cNvPr id="5" name="Picture 4">
            <a:extLst>
              <a:ext uri="{FF2B5EF4-FFF2-40B4-BE49-F238E27FC236}">
                <a16:creationId xmlns:a16="http://schemas.microsoft.com/office/drawing/2014/main" id="{1EFFB3FD-774B-9700-29D6-3267AB9FDB54}"/>
              </a:ext>
            </a:extLst>
          </p:cNvPr>
          <p:cNvPicPr>
            <a:picLocks noChangeAspect="1"/>
          </p:cNvPicPr>
          <p:nvPr/>
        </p:nvPicPr>
        <p:blipFill>
          <a:blip r:embed="rId2"/>
          <a:srcRect l="28951" r="33507"/>
          <a:stretch/>
        </p:blipFill>
        <p:spPr>
          <a:xfrm>
            <a:off x="4572000" y="1"/>
            <a:ext cx="4577118" cy="6858000"/>
          </a:xfrm>
          <a:prstGeom prst="rect">
            <a:avLst/>
          </a:prstGeom>
        </p:spPr>
      </p:pic>
    </p:spTree>
    <p:extLst>
      <p:ext uri="{BB962C8B-B14F-4D97-AF65-F5344CB8AC3E}">
        <p14:creationId xmlns:p14="http://schemas.microsoft.com/office/powerpoint/2010/main" val="3995252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506A-BC3F-451C-DCEB-D077C91F0C21}"/>
              </a:ext>
            </a:extLst>
          </p:cNvPr>
          <p:cNvSpPr>
            <a:spLocks noGrp="1"/>
          </p:cNvSpPr>
          <p:nvPr>
            <p:ph type="title"/>
          </p:nvPr>
        </p:nvSpPr>
        <p:spPr>
          <a:xfrm>
            <a:off x="571352" y="350196"/>
            <a:ext cx="3485178" cy="1624520"/>
          </a:xfrm>
        </p:spPr>
        <p:txBody>
          <a:bodyPr anchor="ctr">
            <a:normAutofit/>
          </a:bodyPr>
          <a:lstStyle/>
          <a:p>
            <a:r>
              <a:rPr lang="en-GB" sz="3500" b="1">
                <a:effectLst>
                  <a:outerShdw blurRad="38100" dist="38100" dir="2700000" algn="tl">
                    <a:srgbClr val="000000">
                      <a:alpha val="43137"/>
                    </a:srgbClr>
                  </a:outerShdw>
                </a:effectLst>
              </a:rPr>
              <a:t>Reflective seminar</a:t>
            </a:r>
          </a:p>
        </p:txBody>
      </p:sp>
      <p:sp>
        <p:nvSpPr>
          <p:cNvPr id="3" name="Content Placeholder 2">
            <a:extLst>
              <a:ext uri="{FF2B5EF4-FFF2-40B4-BE49-F238E27FC236}">
                <a16:creationId xmlns:a16="http://schemas.microsoft.com/office/drawing/2014/main" id="{B5C4DB69-2856-EB25-3E4F-881754F7CA69}"/>
              </a:ext>
            </a:extLst>
          </p:cNvPr>
          <p:cNvSpPr>
            <a:spLocks noGrp="1"/>
          </p:cNvSpPr>
          <p:nvPr>
            <p:ph idx="1"/>
          </p:nvPr>
        </p:nvSpPr>
        <p:spPr>
          <a:xfrm>
            <a:off x="571351" y="2743200"/>
            <a:ext cx="3485179" cy="3613149"/>
          </a:xfrm>
        </p:spPr>
        <p:txBody>
          <a:bodyPr anchor="ctr">
            <a:normAutofit/>
          </a:bodyPr>
          <a:lstStyle/>
          <a:p>
            <a:pPr rtl="0" fontAlgn="base">
              <a:buFont typeface="Arial" panose="020B0604020202020204" pitchFamily="34" charset="0"/>
              <a:buChar char="•"/>
            </a:pPr>
            <a:r>
              <a:rPr lang="en-GB" sz="2100" b="0" i="0" u="none" strike="noStrike" dirty="0">
                <a:effectLst/>
                <a:latin typeface="Calibri" panose="020F0502020204030204" pitchFamily="34" charset="0"/>
              </a:rPr>
              <a:t>5-minute presentation of topic</a:t>
            </a:r>
            <a:r>
              <a:rPr lang="en-US" sz="2100" b="0" i="0" dirty="0">
                <a:effectLst/>
                <a:latin typeface="Calibri" panose="020F0502020204030204" pitchFamily="34" charset="0"/>
              </a:rPr>
              <a:t>​</a:t>
            </a:r>
            <a:endParaRPr lang="en-US" sz="2100" b="0" i="0" dirty="0">
              <a:effectLst/>
              <a:latin typeface="Arial" panose="020B0604020202020204" pitchFamily="34" charset="0"/>
            </a:endParaRPr>
          </a:p>
          <a:p>
            <a:pPr rtl="0" fontAlgn="base">
              <a:buFont typeface="Arial" panose="020B0604020202020204" pitchFamily="34" charset="0"/>
              <a:buChar char="•"/>
            </a:pPr>
            <a:r>
              <a:rPr lang="en-GB" sz="2100" b="0" i="0" u="none" strike="noStrike" dirty="0">
                <a:effectLst/>
                <a:latin typeface="Calibri" panose="020F0502020204030204" pitchFamily="34" charset="0"/>
              </a:rPr>
              <a:t>Articulate plan for work</a:t>
            </a:r>
            <a:r>
              <a:rPr lang="en-US" sz="2100" b="0" i="0" dirty="0">
                <a:effectLst/>
                <a:latin typeface="Calibri" panose="020F0502020204030204" pitchFamily="34" charset="0"/>
              </a:rPr>
              <a:t>​</a:t>
            </a:r>
            <a:endParaRPr lang="en-US" sz="2100" b="0" i="0" dirty="0">
              <a:effectLst/>
              <a:latin typeface="Arial" panose="020B0604020202020204" pitchFamily="34" charset="0"/>
            </a:endParaRPr>
          </a:p>
          <a:p>
            <a:pPr rtl="0" fontAlgn="base">
              <a:buFont typeface="Arial" panose="020B0604020202020204" pitchFamily="34" charset="0"/>
              <a:buChar char="•"/>
            </a:pPr>
            <a:r>
              <a:rPr lang="en-GB" sz="2100" b="0" i="0" u="none" strike="noStrike" dirty="0">
                <a:effectLst/>
                <a:latin typeface="Calibri" panose="020F0502020204030204" pitchFamily="34" charset="0"/>
              </a:rPr>
              <a:t>Include methods to use</a:t>
            </a:r>
            <a:r>
              <a:rPr lang="en-US" sz="2100" b="0" i="0" dirty="0">
                <a:effectLst/>
                <a:latin typeface="Calibri" panose="020F0502020204030204" pitchFamily="34" charset="0"/>
              </a:rPr>
              <a:t>​</a:t>
            </a:r>
            <a:endParaRPr lang="en-US" sz="2100" b="0" i="0" dirty="0">
              <a:effectLst/>
              <a:latin typeface="Arial" panose="020B0604020202020204" pitchFamily="34" charset="0"/>
            </a:endParaRPr>
          </a:p>
          <a:p>
            <a:pPr rtl="0" fontAlgn="base">
              <a:buFont typeface="Arial" panose="020B0604020202020204" pitchFamily="34" charset="0"/>
              <a:buChar char="•"/>
            </a:pPr>
            <a:r>
              <a:rPr lang="en-GB" sz="2100" b="0" i="0" u="none" strike="noStrike" dirty="0">
                <a:effectLst/>
                <a:latin typeface="Calibri" panose="020F0502020204030204" pitchFamily="34" charset="0"/>
              </a:rPr>
              <a:t>Can present formally / informally</a:t>
            </a:r>
            <a:r>
              <a:rPr lang="en-US" sz="2100" b="0" i="0" dirty="0">
                <a:effectLst/>
                <a:latin typeface="Calibri" panose="020F0502020204030204" pitchFamily="34" charset="0"/>
              </a:rPr>
              <a:t>​</a:t>
            </a:r>
            <a:endParaRPr lang="en-US" sz="2100" b="0" i="0" dirty="0">
              <a:effectLst/>
              <a:latin typeface="Arial" panose="020B0604020202020204" pitchFamily="34" charset="0"/>
            </a:endParaRPr>
          </a:p>
          <a:p>
            <a:pPr rtl="0" fontAlgn="base">
              <a:buFont typeface="Arial" panose="020B0604020202020204" pitchFamily="34" charset="0"/>
              <a:buChar char="•"/>
            </a:pPr>
            <a:r>
              <a:rPr lang="en-GB" sz="2100" b="0" i="0" u="none" strike="noStrike" dirty="0">
                <a:effectLst/>
                <a:latin typeface="Calibri" panose="020F0502020204030204" pitchFamily="34" charset="0"/>
              </a:rPr>
              <a:t>Will receive feedback</a:t>
            </a:r>
            <a:endParaRPr lang="en-US" sz="2100" b="0" i="0" dirty="0">
              <a:effectLst/>
              <a:latin typeface="Arial" panose="020B0604020202020204" pitchFamily="34" charset="0"/>
            </a:endParaRPr>
          </a:p>
          <a:p>
            <a:endParaRPr lang="en-GB" sz="2100" dirty="0"/>
          </a:p>
        </p:txBody>
      </p:sp>
      <p:pic>
        <p:nvPicPr>
          <p:cNvPr id="5" name="Picture 4" descr="Complex maths formulae on a blackboard">
            <a:extLst>
              <a:ext uri="{FF2B5EF4-FFF2-40B4-BE49-F238E27FC236}">
                <a16:creationId xmlns:a16="http://schemas.microsoft.com/office/drawing/2014/main" id="{77AE048B-8E6C-1B24-A8B4-883AE0A69947}"/>
              </a:ext>
            </a:extLst>
          </p:cNvPr>
          <p:cNvPicPr>
            <a:picLocks noChangeAspect="1"/>
          </p:cNvPicPr>
          <p:nvPr/>
        </p:nvPicPr>
        <p:blipFill>
          <a:blip r:embed="rId2"/>
          <a:srcRect l="32601" r="18677" b="-1"/>
          <a:stretch/>
        </p:blipFill>
        <p:spPr>
          <a:xfrm>
            <a:off x="4572000" y="1"/>
            <a:ext cx="4577118" cy="6858000"/>
          </a:xfrm>
          <a:prstGeom prst="rect">
            <a:avLst/>
          </a:prstGeom>
        </p:spPr>
      </p:pic>
    </p:spTree>
    <p:extLst>
      <p:ext uri="{BB962C8B-B14F-4D97-AF65-F5344CB8AC3E}">
        <p14:creationId xmlns:p14="http://schemas.microsoft.com/office/powerpoint/2010/main" val="140866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932BF-075D-FCC7-1447-C97C38966C73}"/>
              </a:ext>
            </a:extLst>
          </p:cNvPr>
          <p:cNvSpPr>
            <a:spLocks noGrp="1"/>
          </p:cNvSpPr>
          <p:nvPr>
            <p:ph type="title"/>
          </p:nvPr>
        </p:nvSpPr>
        <p:spPr>
          <a:xfrm>
            <a:off x="571352" y="350196"/>
            <a:ext cx="3485178" cy="1624520"/>
          </a:xfrm>
        </p:spPr>
        <p:txBody>
          <a:bodyPr anchor="ctr">
            <a:normAutofit/>
          </a:bodyPr>
          <a:lstStyle/>
          <a:p>
            <a:r>
              <a:rPr lang="en-GB" sz="3500" b="1" dirty="0">
                <a:effectLst>
                  <a:outerShdw blurRad="38100" dist="38100" dir="2700000" algn="tl">
                    <a:srgbClr val="000000">
                      <a:alpha val="43137"/>
                    </a:srgbClr>
                  </a:outerShdw>
                </a:effectLst>
              </a:rPr>
              <a:t>Written submission</a:t>
            </a:r>
          </a:p>
        </p:txBody>
      </p:sp>
      <p:sp>
        <p:nvSpPr>
          <p:cNvPr id="3" name="Content Placeholder 2">
            <a:extLst>
              <a:ext uri="{FF2B5EF4-FFF2-40B4-BE49-F238E27FC236}">
                <a16:creationId xmlns:a16="http://schemas.microsoft.com/office/drawing/2014/main" id="{AED3F88F-D46F-4352-8F09-1D0E40E645E5}"/>
              </a:ext>
            </a:extLst>
          </p:cNvPr>
          <p:cNvSpPr>
            <a:spLocks noGrp="1"/>
          </p:cNvSpPr>
          <p:nvPr>
            <p:ph idx="1"/>
          </p:nvPr>
        </p:nvSpPr>
        <p:spPr>
          <a:xfrm>
            <a:off x="571351" y="2743200"/>
            <a:ext cx="3485179" cy="3613149"/>
          </a:xfrm>
        </p:spPr>
        <p:txBody>
          <a:bodyPr anchor="ctr">
            <a:noAutofit/>
          </a:bodyPr>
          <a:lstStyle/>
          <a:p>
            <a:r>
              <a:rPr lang="en-GB" sz="2100" dirty="0"/>
              <a:t>Due 28</a:t>
            </a:r>
            <a:r>
              <a:rPr lang="en-GB" sz="2100" baseline="30000" dirty="0"/>
              <a:t>th</a:t>
            </a:r>
            <a:r>
              <a:rPr lang="en-GB" sz="2100" dirty="0"/>
              <a:t> April 2027</a:t>
            </a:r>
          </a:p>
          <a:p>
            <a:endParaRPr lang="en-GB" sz="2100" dirty="0"/>
          </a:p>
          <a:p>
            <a:r>
              <a:rPr lang="en-GB" sz="2100" dirty="0"/>
              <a:t>Upload by 23.59 </a:t>
            </a:r>
          </a:p>
          <a:p>
            <a:endParaRPr lang="en-GB" sz="2100" dirty="0"/>
          </a:p>
          <a:p>
            <a:r>
              <a:rPr lang="en-GB" sz="2100" dirty="0"/>
              <a:t>Submission to Turnitin only, including portfolio approach</a:t>
            </a:r>
          </a:p>
        </p:txBody>
      </p:sp>
      <p:pic>
        <p:nvPicPr>
          <p:cNvPr id="5" name="Picture 4" descr="A hand holding a pen and shading circles on a sheet">
            <a:extLst>
              <a:ext uri="{FF2B5EF4-FFF2-40B4-BE49-F238E27FC236}">
                <a16:creationId xmlns:a16="http://schemas.microsoft.com/office/drawing/2014/main" id="{ECB11D45-62FB-ABFF-3AF5-70546FBF9FDA}"/>
              </a:ext>
            </a:extLst>
          </p:cNvPr>
          <p:cNvPicPr>
            <a:picLocks noChangeAspect="1"/>
          </p:cNvPicPr>
          <p:nvPr/>
        </p:nvPicPr>
        <p:blipFill>
          <a:blip r:embed="rId2"/>
          <a:srcRect l="42797" r="18326" b="-2"/>
          <a:stretch/>
        </p:blipFill>
        <p:spPr>
          <a:xfrm>
            <a:off x="4572000" y="1"/>
            <a:ext cx="4577118" cy="6858000"/>
          </a:xfrm>
          <a:prstGeom prst="rect">
            <a:avLst/>
          </a:prstGeom>
        </p:spPr>
      </p:pic>
    </p:spTree>
    <p:extLst>
      <p:ext uri="{BB962C8B-B14F-4D97-AF65-F5344CB8AC3E}">
        <p14:creationId xmlns:p14="http://schemas.microsoft.com/office/powerpoint/2010/main" val="849126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A6BF5B-6F92-D000-E908-87CAD84E808A}"/>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C378247-CF22-45FD-D626-6D9BA656EE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526052EF-19CA-9D9C-F39B-CD0BE9450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10A9C-E4A3-E84D-3AFD-21ACD9B8EDA4}"/>
              </a:ext>
            </a:extLst>
          </p:cNvPr>
          <p:cNvSpPr>
            <a:spLocks noGrp="1"/>
          </p:cNvSpPr>
          <p:nvPr>
            <p:ph type="title"/>
          </p:nvPr>
        </p:nvSpPr>
        <p:spPr>
          <a:xfrm>
            <a:off x="571352" y="350196"/>
            <a:ext cx="3485178" cy="1624520"/>
          </a:xfrm>
        </p:spPr>
        <p:txBody>
          <a:bodyPr anchor="ctr">
            <a:normAutofit/>
          </a:bodyPr>
          <a:lstStyle/>
          <a:p>
            <a:r>
              <a:rPr lang="en-GB" sz="3500" b="1">
                <a:effectLst>
                  <a:outerShdw blurRad="38100" dist="38100" dir="2700000" algn="tl">
                    <a:srgbClr val="000000">
                      <a:alpha val="43137"/>
                    </a:srgbClr>
                  </a:outerShdw>
                </a:effectLst>
              </a:rPr>
              <a:t>Hand-in guidance</a:t>
            </a:r>
          </a:p>
        </p:txBody>
      </p:sp>
      <p:sp>
        <p:nvSpPr>
          <p:cNvPr id="3" name="Content Placeholder 2">
            <a:extLst>
              <a:ext uri="{FF2B5EF4-FFF2-40B4-BE49-F238E27FC236}">
                <a16:creationId xmlns:a16="http://schemas.microsoft.com/office/drawing/2014/main" id="{457B885B-4FED-4417-E827-D0980AAB2992}"/>
              </a:ext>
            </a:extLst>
          </p:cNvPr>
          <p:cNvSpPr>
            <a:spLocks noGrp="1"/>
          </p:cNvSpPr>
          <p:nvPr>
            <p:ph idx="1"/>
          </p:nvPr>
        </p:nvSpPr>
        <p:spPr>
          <a:xfrm>
            <a:off x="571351" y="2743200"/>
            <a:ext cx="3485179" cy="3613149"/>
          </a:xfrm>
        </p:spPr>
        <p:txBody>
          <a:bodyPr anchor="ctr">
            <a:noAutofit/>
          </a:bodyPr>
          <a:lstStyle/>
          <a:p>
            <a:r>
              <a:rPr lang="en-GB" sz="2100" dirty="0"/>
              <a:t>Use the draft upload – please!</a:t>
            </a:r>
          </a:p>
          <a:p>
            <a:r>
              <a:rPr lang="en-GB" sz="2100" dirty="0"/>
              <a:t>Ask supervisor to check final draft</a:t>
            </a:r>
          </a:p>
          <a:p>
            <a:r>
              <a:rPr lang="en-GB" sz="2100" dirty="0"/>
              <a:t>Proof-read</a:t>
            </a:r>
          </a:p>
          <a:p>
            <a:r>
              <a:rPr lang="en-GB" sz="2100" dirty="0"/>
              <a:t>Sense check</a:t>
            </a:r>
          </a:p>
          <a:p>
            <a:r>
              <a:rPr lang="en-GB" sz="2100" dirty="0"/>
              <a:t>Are all sections included?</a:t>
            </a:r>
          </a:p>
          <a:p>
            <a:r>
              <a:rPr lang="en-GB" sz="2100" dirty="0"/>
              <a:t>Have you uploaded the correct version?</a:t>
            </a:r>
          </a:p>
          <a:p>
            <a:r>
              <a:rPr lang="en-GB" sz="2100" dirty="0"/>
              <a:t>Include declarations</a:t>
            </a:r>
          </a:p>
        </p:txBody>
      </p:sp>
      <p:pic>
        <p:nvPicPr>
          <p:cNvPr id="5" name="Picture 4" descr="A hand holding a pen and shading circles on a sheet">
            <a:extLst>
              <a:ext uri="{FF2B5EF4-FFF2-40B4-BE49-F238E27FC236}">
                <a16:creationId xmlns:a16="http://schemas.microsoft.com/office/drawing/2014/main" id="{32AF3A35-578A-ECF0-B56D-B0F31D0A03E0}"/>
              </a:ext>
            </a:extLst>
          </p:cNvPr>
          <p:cNvPicPr>
            <a:picLocks noChangeAspect="1"/>
          </p:cNvPicPr>
          <p:nvPr/>
        </p:nvPicPr>
        <p:blipFill>
          <a:blip r:embed="rId2"/>
          <a:srcRect l="42797" r="18326" b="-2"/>
          <a:stretch/>
        </p:blipFill>
        <p:spPr>
          <a:xfrm>
            <a:off x="4572000" y="1"/>
            <a:ext cx="4577118" cy="6858000"/>
          </a:xfrm>
          <a:prstGeom prst="rect">
            <a:avLst/>
          </a:prstGeom>
        </p:spPr>
      </p:pic>
    </p:spTree>
    <p:extLst>
      <p:ext uri="{BB962C8B-B14F-4D97-AF65-F5344CB8AC3E}">
        <p14:creationId xmlns:p14="http://schemas.microsoft.com/office/powerpoint/2010/main" val="10874690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B8D309-3770-86D2-5967-13689339250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79A3794-3189-9204-E194-BAF16E4B1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03AF7ADB-1FF8-40A6-C644-0E5959C6A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753BF-2190-7DA0-E776-36E6D187BA39}"/>
              </a:ext>
            </a:extLst>
          </p:cNvPr>
          <p:cNvSpPr>
            <a:spLocks noGrp="1"/>
          </p:cNvSpPr>
          <p:nvPr>
            <p:ph type="title"/>
          </p:nvPr>
        </p:nvSpPr>
        <p:spPr>
          <a:xfrm>
            <a:off x="571352" y="350196"/>
            <a:ext cx="3485178" cy="1624520"/>
          </a:xfrm>
        </p:spPr>
        <p:txBody>
          <a:bodyPr anchor="ctr">
            <a:normAutofit/>
          </a:bodyPr>
          <a:lstStyle/>
          <a:p>
            <a:r>
              <a:rPr lang="en-GB" sz="3500" b="1" dirty="0">
                <a:effectLst>
                  <a:outerShdw blurRad="38100" dist="38100" dir="2700000" algn="tl">
                    <a:srgbClr val="000000">
                      <a:alpha val="43137"/>
                    </a:srgbClr>
                  </a:outerShdw>
                </a:effectLst>
              </a:rPr>
              <a:t>Poster presentation</a:t>
            </a:r>
          </a:p>
        </p:txBody>
      </p:sp>
      <p:sp>
        <p:nvSpPr>
          <p:cNvPr id="3" name="Content Placeholder 2">
            <a:extLst>
              <a:ext uri="{FF2B5EF4-FFF2-40B4-BE49-F238E27FC236}">
                <a16:creationId xmlns:a16="http://schemas.microsoft.com/office/drawing/2014/main" id="{08065235-8B3A-3AD4-8411-70E30D2DEBB5}"/>
              </a:ext>
            </a:extLst>
          </p:cNvPr>
          <p:cNvSpPr>
            <a:spLocks noGrp="1"/>
          </p:cNvSpPr>
          <p:nvPr>
            <p:ph idx="1"/>
          </p:nvPr>
        </p:nvSpPr>
        <p:spPr>
          <a:xfrm>
            <a:off x="452939" y="2567273"/>
            <a:ext cx="3485179" cy="4070350"/>
          </a:xfrm>
        </p:spPr>
        <p:txBody>
          <a:bodyPr anchor="ctr">
            <a:noAutofit/>
          </a:bodyPr>
          <a:lstStyle/>
          <a:p>
            <a:pPr algn="l" rtl="0" fontAlgn="base">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Preparation of poster outlining key aspects of work</a:t>
            </a:r>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10 min ‘presentation’ of poster</a:t>
            </a:r>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Answer questions</a:t>
            </a:r>
            <a:r>
              <a:rPr lang="en-US" sz="2400" b="0" i="0" dirty="0">
                <a:solidFill>
                  <a:srgbClr val="000000"/>
                </a:solidFill>
                <a:effectLst/>
                <a:latin typeface="Calibri" panose="020F0502020204030204" pitchFamily="34" charset="0"/>
              </a:rPr>
              <a:t>​</a:t>
            </a:r>
            <a:endParaRPr lang="en-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Scheduled after the summer exam period</a:t>
            </a:r>
            <a:r>
              <a:rPr lang="en-US" sz="2400" b="0" i="0" dirty="0">
                <a:solidFill>
                  <a:srgbClr val="000000"/>
                </a:solidFill>
                <a:effectLst/>
                <a:latin typeface="Calibri" panose="020F0502020204030204" pitchFamily="34" charset="0"/>
              </a:rPr>
              <a:t>​</a:t>
            </a:r>
            <a:endParaRPr lang="en-US" sz="2400" dirty="0">
              <a:solidFill>
                <a:srgbClr val="000000"/>
              </a:solidFill>
              <a:latin typeface="Calibri" panose="020F0502020204030204" pitchFamily="34" charset="0"/>
            </a:endParaRPr>
          </a:p>
          <a:p>
            <a:pPr algn="l" rtl="0" fontAlgn="base">
              <a:buFont typeface="Arial" panose="020B0604020202020204" pitchFamily="34" charset="0"/>
              <a:buChar char="•"/>
            </a:pPr>
            <a:r>
              <a:rPr lang="en-US" sz="2400" b="0" i="0" dirty="0">
                <a:solidFill>
                  <a:srgbClr val="000000"/>
                </a:solidFill>
                <a:effectLst/>
                <a:latin typeface="Calibri" panose="020F0502020204030204" pitchFamily="34" charset="0"/>
              </a:rPr>
              <a:t>Guidance session on poster development early May</a:t>
            </a:r>
            <a:endParaRPr lang="en-US" sz="2400" b="0" i="0" dirty="0">
              <a:solidFill>
                <a:srgbClr val="000000"/>
              </a:solidFill>
              <a:effectLst/>
              <a:latin typeface="Arial" panose="020B0604020202020204" pitchFamily="34" charset="0"/>
            </a:endParaRPr>
          </a:p>
          <a:p>
            <a:endParaRPr lang="en-GB" sz="2100" dirty="0"/>
          </a:p>
        </p:txBody>
      </p:sp>
      <p:pic>
        <p:nvPicPr>
          <p:cNvPr id="4" name="Content Placeholder 4" descr="Blank flyer on utility pole">
            <a:extLst>
              <a:ext uri="{FF2B5EF4-FFF2-40B4-BE49-F238E27FC236}">
                <a16:creationId xmlns:a16="http://schemas.microsoft.com/office/drawing/2014/main" id="{9F983219-DE7B-BBE2-0D2B-AB58B9A8A7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1180" y="59206"/>
            <a:ext cx="4958168" cy="6578417"/>
          </a:xfrm>
          <a:prstGeom prst="rect">
            <a:avLst/>
          </a:prstGeom>
        </p:spPr>
      </p:pic>
    </p:spTree>
    <p:extLst>
      <p:ext uri="{BB962C8B-B14F-4D97-AF65-F5344CB8AC3E}">
        <p14:creationId xmlns:p14="http://schemas.microsoft.com/office/powerpoint/2010/main" val="37190116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A9A047-7D88-82F0-FC5D-9D0AD29FD3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F4CAE-97CF-9AE7-9CC8-27C499BD64EE}"/>
              </a:ext>
            </a:extLst>
          </p:cNvPr>
          <p:cNvSpPr>
            <a:spLocks noGrp="1"/>
          </p:cNvSpPr>
          <p:nvPr>
            <p:ph type="title"/>
          </p:nvPr>
        </p:nvSpPr>
        <p:spPr>
          <a:xfrm>
            <a:off x="1143000" y="4914855"/>
            <a:ext cx="6858000" cy="786703"/>
          </a:xfrm>
        </p:spPr>
        <p:txBody>
          <a:bodyPr vert="horz" lIns="91440" tIns="45720" rIns="91440" bIns="45720" rtlCol="0" anchor="b">
            <a:normAutofit/>
          </a:bodyPr>
          <a:lstStyle/>
          <a:p>
            <a:pPr algn="ctr"/>
            <a:r>
              <a:rPr lang="en-US" sz="3600" b="1" dirty="0">
                <a:effectLst>
                  <a:outerShdw blurRad="38100" dist="38100" dir="2700000" algn="tl">
                    <a:srgbClr val="000000">
                      <a:alpha val="43137"/>
                    </a:srgbClr>
                  </a:outerShdw>
                </a:effectLst>
              </a:rPr>
              <a:t>Any questions?</a:t>
            </a:r>
          </a:p>
        </p:txBody>
      </p:sp>
      <p:pic>
        <p:nvPicPr>
          <p:cNvPr id="5" name="Content Placeholder 4" descr="3D black question marks with one yellow question mark">
            <a:extLst>
              <a:ext uri="{FF2B5EF4-FFF2-40B4-BE49-F238E27FC236}">
                <a16:creationId xmlns:a16="http://schemas.microsoft.com/office/drawing/2014/main" id="{26BFF7B6-24D5-1CE2-8E2B-3A1FFE141DD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4811" r="2724" b="1"/>
          <a:stretch/>
        </p:blipFill>
        <p:spPr>
          <a:xfrm>
            <a:off x="20" y="10"/>
            <a:ext cx="9143980" cy="4605671"/>
          </a:xfrm>
          <a:prstGeom prst="rect">
            <a:avLst/>
          </a:prstGeom>
        </p:spPr>
      </p:pic>
      <p:grpSp>
        <p:nvGrpSpPr>
          <p:cNvPr id="10" name="Group 9">
            <a:extLst>
              <a:ext uri="{FF2B5EF4-FFF2-40B4-BE49-F238E27FC236}">
                <a16:creationId xmlns:a16="http://schemas.microsoft.com/office/drawing/2014/main" id="{3BE861A8-901F-DBD9-590B-6D328B68C1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9" y="4525778"/>
            <a:ext cx="9155399" cy="123363"/>
            <a:chOff x="-5025" y="6737718"/>
            <a:chExt cx="12207200" cy="123363"/>
          </a:xfrm>
        </p:grpSpPr>
        <p:sp>
          <p:nvSpPr>
            <p:cNvPr id="11" name="Rectangle 10">
              <a:extLst>
                <a:ext uri="{FF2B5EF4-FFF2-40B4-BE49-F238E27FC236}">
                  <a16:creationId xmlns:a16="http://schemas.microsoft.com/office/drawing/2014/main" id="{A8F80F66-5CA6-C661-3B8E-F665C9D4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B5AFAC-16F6-6FDD-9027-6635A4C4E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075715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4A0A490DC72A4EB07500F93B5B4499" ma:contentTypeVersion="3" ma:contentTypeDescription="Create a new document." ma:contentTypeScope="" ma:versionID="78ac8a03ad6610ff074f9dc14aa48b31">
  <xsd:schema xmlns:xsd="http://www.w3.org/2001/XMLSchema" xmlns:xs="http://www.w3.org/2001/XMLSchema" xmlns:p="http://schemas.microsoft.com/office/2006/metadata/properties" xmlns:ns2="a7fb603b-31bc-42b6-bdb5-916d0db38b73" targetNamespace="http://schemas.microsoft.com/office/2006/metadata/properties" ma:root="true" ma:fieldsID="9356483d33e071fe958d7d8a8059938b" ns2:_="">
    <xsd:import namespace="a7fb603b-31bc-42b6-bdb5-916d0db38b73"/>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fb603b-31bc-42b6-bdb5-916d0db38b7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75ABF1-726A-4474-9AB9-7B2ED3E4DB1E}">
  <ds:schemaRefs>
    <ds:schemaRef ds:uri="http://schemas.microsoft.com/office/2006/metadata/properties"/>
    <ds:schemaRef ds:uri="http://schemas.microsoft.com/office/2006/documentManagement/types"/>
    <ds:schemaRef ds:uri="http://purl.org/dc/terms/"/>
    <ds:schemaRef ds:uri="http://www.w3.org/XML/1998/namespace"/>
    <ds:schemaRef ds:uri="http://schemas.openxmlformats.org/package/2006/metadata/core-properties"/>
    <ds:schemaRef ds:uri="a7fb603b-31bc-42b6-bdb5-916d0db38b73"/>
    <ds:schemaRef ds:uri="http://purl.org/dc/elements/1.1/"/>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5A53AFA7-88D4-4444-9E5F-726704A9C8BE}">
  <ds:schemaRefs>
    <ds:schemaRef ds:uri="http://schemas.microsoft.com/sharepoint/v3/contenttype/forms"/>
  </ds:schemaRefs>
</ds:datastoreItem>
</file>

<file path=customXml/itemProps3.xml><?xml version="1.0" encoding="utf-8"?>
<ds:datastoreItem xmlns:ds="http://schemas.openxmlformats.org/officeDocument/2006/customXml" ds:itemID="{ECA77893-80F3-484E-83D3-151E05EB19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fb603b-31bc-42b6-bdb5-916d0db38b7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1060</Words>
  <Application>Microsoft Office PowerPoint</Application>
  <PresentationFormat>On-screen Show (4:3)</PresentationFormat>
  <Paragraphs>158</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Aptos Display</vt:lpstr>
      <vt:lpstr>Arial</vt:lpstr>
      <vt:lpstr>Calibri</vt:lpstr>
      <vt:lpstr>Office Theme</vt:lpstr>
      <vt:lpstr>Referencing 101 Academic Misconduct Assessments</vt:lpstr>
      <vt:lpstr>Overview</vt:lpstr>
      <vt:lpstr>Referencing 101</vt:lpstr>
      <vt:lpstr>Why do we reference?</vt:lpstr>
      <vt:lpstr>When do we reference?</vt:lpstr>
      <vt:lpstr>What referencing scheme do we use?</vt:lpstr>
      <vt:lpstr>Harvard referencing system</vt:lpstr>
      <vt:lpstr>A quick quiz…..</vt:lpstr>
      <vt:lpstr>A quick quiz…..</vt:lpstr>
      <vt:lpstr>Some guidance…</vt:lpstr>
      <vt:lpstr>Some more guidance…</vt:lpstr>
      <vt:lpstr>What about multiples of the same author and year?</vt:lpstr>
      <vt:lpstr>Quotations </vt:lpstr>
      <vt:lpstr>PowerPoint Presentation</vt:lpstr>
      <vt:lpstr>The reference list…</vt:lpstr>
      <vt:lpstr>An example</vt:lpstr>
      <vt:lpstr>How do you search for sources?</vt:lpstr>
      <vt:lpstr>Some guidance…..</vt:lpstr>
      <vt:lpstr>Do we need to reference everything?</vt:lpstr>
      <vt:lpstr>Some helpful tips…</vt:lpstr>
      <vt:lpstr>Academic misconduct</vt:lpstr>
      <vt:lpstr>UWTSD Academic Misconduct Policy 2022/23</vt:lpstr>
      <vt:lpstr>How might this be an issue?</vt:lpstr>
      <vt:lpstr>Some definitions….</vt:lpstr>
      <vt:lpstr>Poor academic practice?</vt:lpstr>
      <vt:lpstr>There is good news!</vt:lpstr>
      <vt:lpstr>Ways to avoid misconduct?</vt:lpstr>
      <vt:lpstr>Assessments</vt:lpstr>
      <vt:lpstr>PowerPoint Presentation</vt:lpstr>
      <vt:lpstr>The assessment components</vt:lpstr>
      <vt:lpstr>Reflective seminar</vt:lpstr>
      <vt:lpstr>Written submission</vt:lpstr>
      <vt:lpstr>Hand-in guidance</vt:lpstr>
      <vt:lpstr>Poster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 Hopkinson</dc:creator>
  <cp:lastModifiedBy>Alisdair Cunningham</cp:lastModifiedBy>
  <cp:revision>3</cp:revision>
  <dcterms:created xsi:type="dcterms:W3CDTF">2024-10-14T08:58:39Z</dcterms:created>
  <dcterms:modified xsi:type="dcterms:W3CDTF">2026-10-06T12:53:05Z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0x010100664A0A490DC72A4EB07500F93B5B4499</vt:lpwstr>
  </property>
</Properties>
</file>