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m4a" ContentType="audi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3" r:id="rId4"/>
  </p:sldMasterIdLst>
  <p:notesMasterIdLst>
    <p:notesMasterId r:id="rId51"/>
  </p:notesMasterIdLst>
  <p:sldIdLst>
    <p:sldId id="257" r:id="rId5"/>
    <p:sldId id="259" r:id="rId6"/>
    <p:sldId id="269" r:id="rId7"/>
    <p:sldId id="270" r:id="rId8"/>
    <p:sldId id="271" r:id="rId9"/>
    <p:sldId id="453" r:id="rId10"/>
    <p:sldId id="272" r:id="rId11"/>
    <p:sldId id="310" r:id="rId12"/>
    <p:sldId id="301" r:id="rId13"/>
    <p:sldId id="454" r:id="rId14"/>
    <p:sldId id="320" r:id="rId15"/>
    <p:sldId id="322" r:id="rId16"/>
    <p:sldId id="302" r:id="rId17"/>
    <p:sldId id="303" r:id="rId18"/>
    <p:sldId id="304" r:id="rId19"/>
    <p:sldId id="446" r:id="rId20"/>
    <p:sldId id="335" r:id="rId21"/>
    <p:sldId id="333" r:id="rId22"/>
    <p:sldId id="276" r:id="rId23"/>
    <p:sldId id="336" r:id="rId24"/>
    <p:sldId id="277" r:id="rId25"/>
    <p:sldId id="337" r:id="rId26"/>
    <p:sldId id="338" r:id="rId27"/>
    <p:sldId id="350" r:id="rId28"/>
    <p:sldId id="351" r:id="rId29"/>
    <p:sldId id="352" r:id="rId30"/>
    <p:sldId id="353" r:id="rId31"/>
    <p:sldId id="354" r:id="rId32"/>
    <p:sldId id="355" r:id="rId33"/>
    <p:sldId id="356" r:id="rId34"/>
    <p:sldId id="357" r:id="rId35"/>
    <p:sldId id="358" r:id="rId36"/>
    <p:sldId id="359" r:id="rId37"/>
    <p:sldId id="360" r:id="rId38"/>
    <p:sldId id="361" r:id="rId39"/>
    <p:sldId id="341" r:id="rId40"/>
    <p:sldId id="342" r:id="rId41"/>
    <p:sldId id="343" r:id="rId42"/>
    <p:sldId id="344" r:id="rId43"/>
    <p:sldId id="345" r:id="rId44"/>
    <p:sldId id="346" r:id="rId45"/>
    <p:sldId id="347" r:id="rId46"/>
    <p:sldId id="348" r:id="rId47"/>
    <p:sldId id="349" r:id="rId48"/>
    <p:sldId id="340" r:id="rId49"/>
    <p:sldId id="300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922" autoAdjust="0"/>
    <p:restoredTop sz="94624"/>
  </p:normalViewPr>
  <p:slideViewPr>
    <p:cSldViewPr snapToGrid="0">
      <p:cViewPr>
        <p:scale>
          <a:sx n="60" d="100"/>
          <a:sy n="60" d="100"/>
        </p:scale>
        <p:origin x="1488" y="1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4" Type="http://schemas.openxmlformats.org/officeDocument/2006/relationships/slide" Target="slides/slide10.xml"/><Relationship Id="rId15" Type="http://schemas.openxmlformats.org/officeDocument/2006/relationships/slide" Target="slides/slide11.xml"/><Relationship Id="rId16" Type="http://schemas.openxmlformats.org/officeDocument/2006/relationships/slide" Target="slides/slide12.xml"/><Relationship Id="rId17" Type="http://schemas.openxmlformats.org/officeDocument/2006/relationships/slide" Target="slides/slide13.xml"/><Relationship Id="rId18" Type="http://schemas.openxmlformats.org/officeDocument/2006/relationships/slide" Target="slides/slide14.xml"/><Relationship Id="rId19" Type="http://schemas.openxmlformats.org/officeDocument/2006/relationships/slide" Target="slides/slide15.xml"/><Relationship Id="rId50" Type="http://schemas.openxmlformats.org/officeDocument/2006/relationships/slide" Target="slides/slide46.xml"/><Relationship Id="rId51" Type="http://schemas.openxmlformats.org/officeDocument/2006/relationships/notesMaster" Target="notesMasters/notesMaster1.xml"/><Relationship Id="rId52" Type="http://schemas.openxmlformats.org/officeDocument/2006/relationships/presProps" Target="presProps.xml"/><Relationship Id="rId53" Type="http://schemas.openxmlformats.org/officeDocument/2006/relationships/viewProps" Target="viewProps.xml"/><Relationship Id="rId54" Type="http://schemas.openxmlformats.org/officeDocument/2006/relationships/theme" Target="theme/theme1.xml"/><Relationship Id="rId55" Type="http://schemas.openxmlformats.org/officeDocument/2006/relationships/tableStyles" Target="tableStyles.xml"/><Relationship Id="rId40" Type="http://schemas.openxmlformats.org/officeDocument/2006/relationships/slide" Target="slides/slide36.xml"/><Relationship Id="rId41" Type="http://schemas.openxmlformats.org/officeDocument/2006/relationships/slide" Target="slides/slide37.xml"/><Relationship Id="rId42" Type="http://schemas.openxmlformats.org/officeDocument/2006/relationships/slide" Target="slides/slide38.xml"/><Relationship Id="rId43" Type="http://schemas.openxmlformats.org/officeDocument/2006/relationships/slide" Target="slides/slide39.xml"/><Relationship Id="rId44" Type="http://schemas.openxmlformats.org/officeDocument/2006/relationships/slide" Target="slides/slide40.xml"/><Relationship Id="rId45" Type="http://schemas.openxmlformats.org/officeDocument/2006/relationships/slide" Target="slides/slide41.xml"/><Relationship Id="rId46" Type="http://schemas.openxmlformats.org/officeDocument/2006/relationships/slide" Target="slides/slide42.xml"/><Relationship Id="rId47" Type="http://schemas.openxmlformats.org/officeDocument/2006/relationships/slide" Target="slides/slide43.xml"/><Relationship Id="rId48" Type="http://schemas.openxmlformats.org/officeDocument/2006/relationships/slide" Target="slides/slide44.xml"/><Relationship Id="rId49" Type="http://schemas.openxmlformats.org/officeDocument/2006/relationships/slide" Target="slides/slide45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9" Type="http://schemas.openxmlformats.org/officeDocument/2006/relationships/slide" Target="slides/slide5.xml"/><Relationship Id="rId30" Type="http://schemas.openxmlformats.org/officeDocument/2006/relationships/slide" Target="slides/slide26.xml"/><Relationship Id="rId31" Type="http://schemas.openxmlformats.org/officeDocument/2006/relationships/slide" Target="slides/slide27.xml"/><Relationship Id="rId32" Type="http://schemas.openxmlformats.org/officeDocument/2006/relationships/slide" Target="slides/slide28.xml"/><Relationship Id="rId33" Type="http://schemas.openxmlformats.org/officeDocument/2006/relationships/slide" Target="slides/slide29.xml"/><Relationship Id="rId34" Type="http://schemas.openxmlformats.org/officeDocument/2006/relationships/slide" Target="slides/slide30.xml"/><Relationship Id="rId35" Type="http://schemas.openxmlformats.org/officeDocument/2006/relationships/slide" Target="slides/slide31.xml"/><Relationship Id="rId36" Type="http://schemas.openxmlformats.org/officeDocument/2006/relationships/slide" Target="slides/slide32.xml"/><Relationship Id="rId37" Type="http://schemas.openxmlformats.org/officeDocument/2006/relationships/slide" Target="slides/slide33.xml"/><Relationship Id="rId38" Type="http://schemas.openxmlformats.org/officeDocument/2006/relationships/slide" Target="slides/slide34.xml"/><Relationship Id="rId39" Type="http://schemas.openxmlformats.org/officeDocument/2006/relationships/slide" Target="slides/slide35.xml"/><Relationship Id="rId20" Type="http://schemas.openxmlformats.org/officeDocument/2006/relationships/slide" Target="slides/slide16.xml"/><Relationship Id="rId21" Type="http://schemas.openxmlformats.org/officeDocument/2006/relationships/slide" Target="slides/slide17.xml"/><Relationship Id="rId22" Type="http://schemas.openxmlformats.org/officeDocument/2006/relationships/slide" Target="slides/slide18.xml"/><Relationship Id="rId23" Type="http://schemas.openxmlformats.org/officeDocument/2006/relationships/slide" Target="slides/slide19.xml"/><Relationship Id="rId24" Type="http://schemas.openxmlformats.org/officeDocument/2006/relationships/slide" Target="slides/slide20.xml"/><Relationship Id="rId25" Type="http://schemas.openxmlformats.org/officeDocument/2006/relationships/slide" Target="slides/slide21.xml"/><Relationship Id="rId26" Type="http://schemas.openxmlformats.org/officeDocument/2006/relationships/slide" Target="slides/slide22.xml"/><Relationship Id="rId27" Type="http://schemas.openxmlformats.org/officeDocument/2006/relationships/slide" Target="slides/slide23.xml"/><Relationship Id="rId28" Type="http://schemas.openxmlformats.org/officeDocument/2006/relationships/slide" Target="slides/slide24.xml"/><Relationship Id="rId29" Type="http://schemas.openxmlformats.org/officeDocument/2006/relationships/slide" Target="slides/slide25.xml"/><Relationship Id="rId10" Type="http://schemas.openxmlformats.org/officeDocument/2006/relationships/slide" Target="slides/slide6.xml"/><Relationship Id="rId11" Type="http://schemas.openxmlformats.org/officeDocument/2006/relationships/slide" Target="slides/slide7.xml"/><Relationship Id="rId12" Type="http://schemas.openxmlformats.org/officeDocument/2006/relationships/slide" Target="slides/slide8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79DF40-56DF-41B1-8DC4-836EDFA125DC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7560D6-944E-4EBF-BACA-2C9A9819AE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068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0EA2A06F-BCDA-4CB0-AAD0-A255306DBDCB}" type="slidenum">
              <a:rPr lang="zh-CN" altLang="en-US" smtClean="0"/>
              <a:pPr>
                <a:defRPr/>
              </a:pPr>
              <a:t>10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837431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11AC9B1-FD06-4238-BED2-875F2116BDBE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55146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396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7449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3940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31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4826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327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247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51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373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89149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2447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43D0D2-FE93-4EF6-AB0B-125CB036258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09D47D-2E66-4BEF-AFCD-4164C0C399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7238922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ABD23E-6279-4020-8615-39625346AC54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2D7500-7138-4A93-AA4B-A2F029F2936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86735541"/>
      </p:ext>
    </p:extLst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33567C-6462-4A2C-A3C6-526AAB92FB5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DA5085-CD4C-47D8-85F4-747B8718982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17257083"/>
      </p:ext>
    </p:extLst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DF64BC-BDA7-40EC-8A47-1308A762D8DB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D0EF05-A89C-4A70-9155-033696F37E3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08121154"/>
      </p:ext>
    </p:extLst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02A57F-C3F8-48E1-AB11-CE47ED66E6B1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D139C2-F5F6-435A-B698-0B324F25EF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22653622"/>
      </p:ext>
    </p:extLst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E593DE-D9CF-4358-9444-2E2201919058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36094E-09AF-45BE-A49F-4BC2B93D8AF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43107501"/>
      </p:ext>
    </p:extLst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0A90DE-6A1B-4B03-9ACD-2A7106E8383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4ED563-E8A3-4170-A71D-82A2E31D347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2007021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A688C02-910C-4CD5-84D5-30C7CAADCFA3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56C8F0-D90E-4891-B1C0-18ED745AB53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94701265"/>
      </p:ext>
    </p:extLst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E542EB-2FF0-4205-9689-A41165767E2E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736F6D-7B69-43E1-BCD2-F998EF80B03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95985675"/>
      </p:ext>
    </p:extLst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333FD3-39A2-423B-AFD3-E909D50F39A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9A98F4-BFEF-4E86-B54F-8AA8C46F635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59655289"/>
      </p:ext>
    </p:extLst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9EDDFA-0684-4D4C-85AD-062D08A05DE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136AC3-70EB-48F1-98D4-85483F2A348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75582490"/>
      </p:ext>
    </p:extLst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115888"/>
            <a:ext cx="10972800" cy="868362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09600" y="1844675"/>
            <a:ext cx="5384800" cy="42814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6197600" y="1844675"/>
            <a:ext cx="5384800" cy="206375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6197600" y="4060825"/>
            <a:ext cx="5384800" cy="2065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0DEB1D-54DF-1E48-97C6-395B29B7AB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39841913"/>
      </p:ext>
    </p:extLst>
  </p:cSld>
  <p:clrMapOvr>
    <a:masterClrMapping/>
  </p:clrMapOvr>
  <p:transition advClick="0" advTm="600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77297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794785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1806826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0235974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571348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54461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5464879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617285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0773879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641749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0ACD762F-2736-4F25-850A-6BE289F8A44D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49A42AB5-57EE-4973-98A9-8A9DDAF4251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68227669"/>
      </p:ext>
    </p:extLst>
  </p:cSld>
  <p:clrMapOvr>
    <a:masterClrMapping/>
  </p:clrMapOvr>
  <p:transition spd="slow"/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0BC4AC98-0AD4-4FB4-A62C-DB71E4DD7989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01FB8BAD-2DD1-4E00-9D16-9751DE7A645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24033777"/>
      </p:ext>
    </p:extLst>
  </p:cSld>
  <p:clrMapOvr>
    <a:masterClrMapping/>
  </p:clrMapOvr>
  <p:transition spd="slow"/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608A238A-C572-4FAE-8464-D99496A641E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983E757C-89C6-440C-B002-A99AA81E585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81606766"/>
      </p:ext>
    </p:extLst>
  </p:cSld>
  <p:clrMapOvr>
    <a:masterClrMapping/>
  </p:clrMapOvr>
  <p:transition spd="slow"/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3FEFB3F0-ACD3-47FD-AEBB-AC92575C9DEA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7E9A766B-9F43-4EAB-9711-9053841C55B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67686650"/>
      </p:ext>
    </p:extLst>
  </p:cSld>
  <p:clrMapOvr>
    <a:masterClrMapping/>
  </p:clrMapOvr>
  <p:transition spd="slow"/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B99E9872-C851-48BA-9E17-F5092E10A0B7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8FF6B7E6-06AA-48C5-8AF7-E766D48B7F8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55349642"/>
      </p:ext>
    </p:extLst>
  </p:cSld>
  <p:clrMapOvr>
    <a:masterClrMapping/>
  </p:clrMapOvr>
  <p:transition spd="slow"/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FA33481F-93A2-4040-B4A0-C2E0FF06AB9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2E87B3D4-32F0-4610-A450-7C4A0232D44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85824234"/>
      </p:ext>
    </p:extLst>
  </p:cSld>
  <p:clrMapOvr>
    <a:masterClrMapping/>
  </p:clrMapOvr>
  <p:transition spd="slow"/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A18B8E42-BE52-4B89-8C73-8FA9EF62257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9FD88F1D-1F6F-4EA9-A9AE-B6CF68F2158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39056421"/>
      </p:ext>
    </p:extLst>
  </p:cSld>
  <p:clrMapOvr>
    <a:masterClrMapping/>
  </p:clrMapOvr>
  <p:transition spd="slow"/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20F1AC3B-8AC6-4B9F-AD71-5299D5BA248F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B436ED60-2B16-495C-A43E-B830EC89C08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45801109"/>
      </p:ext>
    </p:extLst>
  </p:cSld>
  <p:clrMapOvr>
    <a:masterClrMapping/>
  </p:clrMapOvr>
  <p:transition spd="slow"/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61168E14-74F9-4ED9-BE9E-FB24DBE637E0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4AE864C0-4DD6-41E4-B4CE-45BA299B6E9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70620862"/>
      </p:ext>
    </p:extLst>
  </p:cSld>
  <p:clrMapOvr>
    <a:masterClrMapping/>
  </p:clrMapOvr>
  <p:transition spd="slow"/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348BD181-614B-473D-BD6D-1B9376883EB5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2CFA7B14-E7AF-4FB8-897B-B46239CE4CE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27135406"/>
      </p:ext>
    </p:extLst>
  </p:cSld>
  <p:clrMapOvr>
    <a:masterClrMapping/>
  </p:clrMapOvr>
  <p:transition spd="slow"/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89CC8F14-2BEE-45C2-B548-A4DE226EEC7C}" type="datetime1">
              <a:rPr lang="zh-CN" altLang="en-US"/>
              <a:pPr>
                <a:defRPr/>
              </a:pPr>
              <a:t>2020/5/28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>
                <a:latin typeface="Arial" panose="020B0604020202020204" pitchFamily="34" charset="0"/>
                <a:ea typeface="宋体" panose="02010600030101010101" pitchFamily="2" charset="-122"/>
              </a:defRPr>
            </a:lvl1pPr>
          </a:lstStyle>
          <a:p>
            <a:pPr>
              <a:defRPr/>
            </a:pPr>
            <a:fld id="{E06938C3-0565-416D-82A7-416DB838008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3990047"/>
      </p:ext>
    </p:extLst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theme" Target="../theme/theme3.xml"/><Relationship Id="rId1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5.xml"/></Relationships>
</file>

<file path=ppt/slideMasters/_rels/slideMaster4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Relationship Id="rId9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02988A-226E-4090-A719-8D0602BBF5D8}" type="datetimeFigureOut">
              <a:rPr lang="en-GB" smtClean="0"/>
              <a:t>28/05/2020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5B90A-DBE6-48A7-92FA-613072A01C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1454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19120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95" r:id="rId12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288E0-7875-42C4-84C8-98DBBD3BF4D2}" type="datetimeFigureOut">
              <a:rPr lang="zh-CN" altLang="en-US" smtClean="0"/>
              <a:t>2020/5/28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6826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 userDrawn="1"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1930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Relationship Id="rId2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6" Type="http://schemas.openxmlformats.org/officeDocument/2006/relationships/image" Target="../media/image8.jpg"/><Relationship Id="rId1" Type="http://schemas.openxmlformats.org/officeDocument/2006/relationships/slideLayout" Target="../slideLayouts/slideLayout25.xml"/><Relationship Id="rId2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Relationship Id="rId2" Type="http://schemas.openxmlformats.org/officeDocument/2006/relationships/notesSlide" Target="../notesSlides/notesSlid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4" Type="http://schemas.openxmlformats.org/officeDocument/2006/relationships/image" Target="../media/image9.jpeg"/><Relationship Id="rId5" Type="http://schemas.openxmlformats.org/officeDocument/2006/relationships/image" Target="../media/image10.png"/><Relationship Id="rId1" Type="http://schemas.microsoft.com/office/2007/relationships/media" Target="../media/media1.m4a"/><Relationship Id="rId2" Type="http://schemas.openxmlformats.org/officeDocument/2006/relationships/audio" Target="../media/media1.m4a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4" Type="http://schemas.openxmlformats.org/officeDocument/2006/relationships/image" Target="../media/image11.jpeg"/><Relationship Id="rId5" Type="http://schemas.openxmlformats.org/officeDocument/2006/relationships/image" Target="../media/image10.png"/><Relationship Id="rId1" Type="http://schemas.microsoft.com/office/2007/relationships/media" Target="../media/media2.m4a"/><Relationship Id="rId2" Type="http://schemas.openxmlformats.org/officeDocument/2006/relationships/audio" Target="../media/media2.m4a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Relationship Id="rId2" Type="http://schemas.openxmlformats.org/officeDocument/2006/relationships/notesSlide" Target="../notesSlides/notesSlide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image" Target="../media/image12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image" Target="../media/image13.jpeg"/><Relationship Id="rId3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4" Type="http://schemas.openxmlformats.org/officeDocument/2006/relationships/image" Target="../media/image15.jpeg"/><Relationship Id="rId5" Type="http://schemas.openxmlformats.org/officeDocument/2006/relationships/image" Target="../media/image10.png"/><Relationship Id="rId1" Type="http://schemas.microsoft.com/office/2007/relationships/media" Target="../media/media3.m4a"/><Relationship Id="rId2" Type="http://schemas.openxmlformats.org/officeDocument/2006/relationships/audio" Target="../media/media3.m4a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16.jpeg"/><Relationship Id="rId3" Type="http://schemas.openxmlformats.org/officeDocument/2006/relationships/image" Target="../media/image17.jpe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18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19.jpeg"/><Relationship Id="rId3" Type="http://schemas.openxmlformats.org/officeDocument/2006/relationships/image" Target="../media/image20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1.jpeg"/><Relationship Id="rId3" Type="http://schemas.openxmlformats.org/officeDocument/2006/relationships/image" Target="../media/image22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3.jpeg"/><Relationship Id="rId3" Type="http://schemas.openxmlformats.org/officeDocument/2006/relationships/image" Target="../media/image24.jpe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5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6.jpeg"/><Relationship Id="rId3" Type="http://schemas.openxmlformats.org/officeDocument/2006/relationships/image" Target="../media/image27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28.jpeg"/><Relationship Id="rId3" Type="http://schemas.openxmlformats.org/officeDocument/2006/relationships/image" Target="../media/image29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0.jpeg"/><Relationship Id="rId3" Type="http://schemas.openxmlformats.org/officeDocument/2006/relationships/image" Target="../media/image31.jpe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2.jpeg"/><Relationship Id="rId3" Type="http://schemas.openxmlformats.org/officeDocument/2006/relationships/image" Target="../media/image3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4" Type="http://schemas.openxmlformats.org/officeDocument/2006/relationships/image" Target="../media/image36.jpeg"/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4.jpe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7.jpeg"/><Relationship Id="rId3" Type="http://schemas.openxmlformats.org/officeDocument/2006/relationships/image" Target="../media/image38.jpe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39.jpeg"/><Relationship Id="rId3" Type="http://schemas.openxmlformats.org/officeDocument/2006/relationships/image" Target="../media/image40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4" Type="http://schemas.openxmlformats.org/officeDocument/2006/relationships/image" Target="../media/image43.jpeg"/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1.jpe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4.jpeg"/><Relationship Id="rId3" Type="http://schemas.openxmlformats.org/officeDocument/2006/relationships/image" Target="../media/image45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6.jpeg"/><Relationship Id="rId3" Type="http://schemas.openxmlformats.org/officeDocument/2006/relationships/image" Target="../media/image47.jpe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48.jpeg"/><Relationship Id="rId3" Type="http://schemas.openxmlformats.org/officeDocument/2006/relationships/image" Target="../media/image49.jpe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50.jpeg"/><Relationship Id="rId3" Type="http://schemas.openxmlformats.org/officeDocument/2006/relationships/image" Target="../media/image51.jpe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52.jpeg"/><Relationship Id="rId3" Type="http://schemas.openxmlformats.org/officeDocument/2006/relationships/image" Target="../media/image53.jpeg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54.jpeg"/><Relationship Id="rId3" Type="http://schemas.openxmlformats.org/officeDocument/2006/relationships/image" Target="../media/image55.jpeg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Relationship Id="rId2" Type="http://schemas.openxmlformats.org/officeDocument/2006/relationships/image" Target="../media/image56.jpeg"/><Relationship Id="rId3" Type="http://schemas.openxmlformats.org/officeDocument/2006/relationships/image" Target="../media/image57.jpeg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image" Target="../media/image58.png"/><Relationship Id="rId3" Type="http://schemas.openxmlformats.org/officeDocument/2006/relationships/image" Target="../media/image5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timg (6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1590" y="-31115"/>
            <a:ext cx="9165590" cy="3553460"/>
          </a:xfrm>
          <a:prstGeom prst="rect">
            <a:avLst/>
          </a:prstGeom>
        </p:spPr>
      </p:pic>
      <p:pic>
        <p:nvPicPr>
          <p:cNvPr id="5" name="图片 4" descr="timg (6)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4630994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520383"/>
            <a:ext cx="10515600" cy="1642110"/>
          </a:xfrm>
        </p:spPr>
        <p:txBody>
          <a:bodyPr>
            <a:normAutofit/>
            <a:scene3d>
              <a:camera prst="orthographicFront"/>
              <a:lightRig rig="threePt" dir="t"/>
            </a:scene3d>
          </a:bodyPr>
          <a:lstStyle/>
          <a:p>
            <a:pPr algn="ctr"/>
            <a:r>
              <a:rPr lang="en-US" altLang="zh-CN" sz="540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Welcome to </a:t>
            </a:r>
            <a:r>
              <a:rPr lang="en-US" altLang="zh-CN" sz="5400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Mandarin Class</a:t>
            </a:r>
            <a:endParaRPr lang="en-US" altLang="zh-CN" sz="540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117600" y="4324985"/>
            <a:ext cx="10515600" cy="2163445"/>
          </a:xfrm>
        </p:spPr>
        <p:txBody>
          <a:bodyPr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zh-CN" spc="-5" dirty="0">
              <a:solidFill>
                <a:srgbClr val="0033CC"/>
              </a:solidFill>
              <a:latin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127814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8200" y="427615"/>
            <a:ext cx="10515600" cy="1200584"/>
          </a:xfrm>
          <a:prstGeom prst="rect">
            <a:avLst/>
          </a:prstGeom>
        </p:spPr>
        <p:txBody>
          <a:bodyPr vert="horz" wrap="square" lIns="0" tIns="183133" rIns="0" bIns="0" rtlCol="0">
            <a:spAutoFit/>
          </a:bodyPr>
          <a:lstStyle/>
          <a:p>
            <a:pPr marL="2339340">
              <a:lnSpc>
                <a:spcPct val="100000"/>
              </a:lnSpc>
            </a:pPr>
            <a:r>
              <a:rPr lang="zh-CN" altLang="en-US" sz="3300" dirty="0" smtClean="0">
                <a:latin typeface="Arial" panose="020B0604020202020204"/>
                <a:cs typeface="Arial" panose="020B0604020202020204"/>
              </a:rPr>
              <a:t>             </a:t>
            </a:r>
            <a:r>
              <a:rPr lang="en-US" sz="3300" dirty="0" smtClean="0">
                <a:latin typeface="Arial" panose="020B0604020202020204"/>
                <a:cs typeface="Arial" panose="020B0604020202020204"/>
              </a:rPr>
              <a:t>Chinese name</a:t>
            </a:r>
            <a:br>
              <a:rPr lang="en-US" sz="3300" dirty="0" smtClean="0">
                <a:latin typeface="Arial" panose="020B0604020202020204"/>
                <a:cs typeface="Arial" panose="020B0604020202020204"/>
              </a:rPr>
            </a:br>
            <a:endParaRPr sz="3300" dirty="0">
              <a:latin typeface="Arial" panose="020B0604020202020204"/>
              <a:cs typeface="Arial" panose="020B06040202020202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06627" y="2500503"/>
            <a:ext cx="10753090" cy="26673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27100" indent="-914400" defTabSz="-635">
              <a:lnSpc>
                <a:spcPct val="100000"/>
              </a:lnSpc>
              <a:buAutoNum type="arabicPeriod"/>
              <a:tabLst>
                <a:tab pos="927100" algn="l"/>
              </a:tabLst>
            </a:pPr>
            <a:r>
              <a:rPr lang="en-US" sz="3200" spc="-5" dirty="0" smtClean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F</a:t>
            </a:r>
            <a:r>
              <a:rPr sz="3200" spc="-5" dirty="0" smtClean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amily </a:t>
            </a: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name </a:t>
            </a:r>
            <a:r>
              <a:rPr sz="320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first </a:t>
            </a: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and </a:t>
            </a:r>
            <a:r>
              <a:rPr sz="320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given </a:t>
            </a: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name</a:t>
            </a:r>
            <a:r>
              <a:rPr sz="3200" spc="-9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 </a:t>
            </a:r>
            <a:r>
              <a:rPr sz="320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second;</a:t>
            </a:r>
            <a:endParaRPr sz="3200" dirty="0">
              <a:latin typeface="Arial" panose="020B0604020202020204"/>
              <a:cs typeface="Arial" panose="020B0604020202020204"/>
            </a:endParaRPr>
          </a:p>
          <a:p>
            <a:pPr marL="927100" indent="-914400" defTabSz="-635">
              <a:lnSpc>
                <a:spcPct val="100000"/>
              </a:lnSpc>
              <a:spcBef>
                <a:spcPts val="770"/>
              </a:spcBef>
              <a:buAutoNum type="arabicPeriod"/>
              <a:tabLst>
                <a:tab pos="927100" algn="l"/>
              </a:tabLst>
            </a:pPr>
            <a:r>
              <a:rPr lang="en-US" sz="320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Chinese </a:t>
            </a:r>
            <a:r>
              <a:rPr sz="320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given </a:t>
            </a: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names, </a:t>
            </a:r>
            <a:r>
              <a:rPr sz="320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which are </a:t>
            </a: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usually one </a:t>
            </a:r>
            <a:r>
              <a:rPr sz="3200" spc="-1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or</a:t>
            </a:r>
            <a:r>
              <a:rPr sz="3200" spc="-7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 </a:t>
            </a:r>
            <a:r>
              <a:rPr sz="320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two</a:t>
            </a:r>
            <a:endParaRPr sz="3200" dirty="0">
              <a:latin typeface="Arial" panose="020B0604020202020204"/>
              <a:cs typeface="Arial" panose="020B0604020202020204"/>
            </a:endParaRPr>
          </a:p>
          <a:p>
            <a:pPr marL="12700">
              <a:lnSpc>
                <a:spcPct val="100000"/>
              </a:lnSpc>
            </a:pPr>
            <a:r>
              <a:rPr sz="320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characters in</a:t>
            </a:r>
            <a:r>
              <a:rPr sz="3200" spc="-12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 </a:t>
            </a: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length;</a:t>
            </a:r>
            <a:endParaRPr sz="3200" dirty="0">
              <a:latin typeface="Arial" panose="020B0604020202020204"/>
              <a:cs typeface="Arial" panose="020B0604020202020204"/>
            </a:endParaRPr>
          </a:p>
          <a:p>
            <a:pPr marL="927100" indent="-914400" defTabSz="-635">
              <a:lnSpc>
                <a:spcPct val="100000"/>
              </a:lnSpc>
              <a:spcBef>
                <a:spcPts val="770"/>
              </a:spcBef>
              <a:buAutoNum type="arabicPeriod" startAt="3"/>
              <a:tabLst>
                <a:tab pos="927100" algn="l"/>
              </a:tabLst>
            </a:pPr>
            <a:r>
              <a:rPr sz="320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The choice of some characters reflects </a:t>
            </a: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parents’</a:t>
            </a:r>
            <a:r>
              <a:rPr sz="3200" spc="-18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 </a:t>
            </a: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good</a:t>
            </a:r>
            <a:endParaRPr sz="3200" dirty="0">
              <a:latin typeface="Arial" panose="020B0604020202020204"/>
              <a:cs typeface="Arial" panose="020B0604020202020204"/>
            </a:endParaRPr>
          </a:p>
          <a:p>
            <a:pPr marL="12700">
              <a:lnSpc>
                <a:spcPct val="100000"/>
              </a:lnSpc>
            </a:pP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expectations towards </a:t>
            </a:r>
            <a:r>
              <a:rPr sz="3200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 </a:t>
            </a: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their</a:t>
            </a:r>
            <a:r>
              <a:rPr sz="3200" spc="-2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 </a:t>
            </a:r>
            <a:r>
              <a:rPr sz="3200" spc="-5" dirty="0">
                <a:solidFill>
                  <a:srgbClr val="0033CC"/>
                </a:solidFill>
                <a:latin typeface="Arial" panose="020B0604020202020204"/>
                <a:cs typeface="Arial" panose="020B0604020202020204"/>
              </a:rPr>
              <a:t>children.</a:t>
            </a:r>
            <a:endParaRPr sz="3200" dirty="0">
              <a:latin typeface="Arial" panose="020B0604020202020204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478126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396240"/>
            <a:ext cx="12192000" cy="897890"/>
          </a:xfrm>
          <a:custGeom>
            <a:avLst/>
            <a:gdLst/>
            <a:ahLst/>
            <a:cxnLst/>
            <a:rect l="l" t="t" r="r" b="b"/>
            <a:pathLst>
              <a:path w="12192000" h="897890">
                <a:moveTo>
                  <a:pt x="0" y="897636"/>
                </a:moveTo>
                <a:lnTo>
                  <a:pt x="12192000" y="897636"/>
                </a:lnTo>
                <a:lnTo>
                  <a:pt x="12192000" y="0"/>
                </a:lnTo>
                <a:lnTo>
                  <a:pt x="0" y="0"/>
                </a:lnTo>
                <a:lnTo>
                  <a:pt x="0" y="897636"/>
                </a:lnTo>
                <a:close/>
              </a:path>
            </a:pathLst>
          </a:custGeom>
          <a:noFill/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676373" y="1445270"/>
            <a:ext cx="10427335" cy="5022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900" lvl="0" indent="-342900">
              <a:buFont typeface="Arial" charset="0"/>
              <a:buChar char="•"/>
            </a:pPr>
            <a:r>
              <a:rPr lang="en-GB" altLang="zh-CN" sz="2400" dirty="0"/>
              <a:t>read Chinese Pinyin.</a:t>
            </a:r>
            <a:endParaRPr lang="zh-CN" altLang="zh-CN" sz="2400" dirty="0"/>
          </a:p>
          <a:p>
            <a:pPr marL="342900" lvl="0" indent="-342900">
              <a:buFont typeface="Arial" charset="0"/>
              <a:buChar char="•"/>
            </a:pPr>
            <a:r>
              <a:rPr lang="en-GB" altLang="zh-CN" sz="2400" dirty="0"/>
              <a:t>read </a:t>
            </a:r>
            <a:r>
              <a:rPr lang="zh-CN" altLang="en-US" sz="2400" dirty="0" smtClean="0"/>
              <a:t> </a:t>
            </a:r>
            <a:r>
              <a:rPr lang="en-GB" altLang="zh-CN" sz="2400" dirty="0" smtClean="0"/>
              <a:t> </a:t>
            </a:r>
            <a:r>
              <a:rPr lang="en-GB" altLang="zh-CN" sz="2400" dirty="0"/>
              <a:t>basic Chinese characters(</a:t>
            </a:r>
            <a:r>
              <a:rPr lang="en-GB" altLang="zh-CN" sz="2400" dirty="0" err="1"/>
              <a:t>i.e</a:t>
            </a:r>
            <a:r>
              <a:rPr lang="en-GB" altLang="zh-CN" sz="2400" dirty="0"/>
              <a:t>: individual business card , hotel information board, reminding board).</a:t>
            </a:r>
            <a:endParaRPr lang="zh-CN" altLang="zh-CN" sz="2400" dirty="0"/>
          </a:p>
          <a:p>
            <a:pPr marL="342900" lvl="0" indent="-342900">
              <a:buFont typeface="Arial" charset="0"/>
              <a:buChar char="•"/>
            </a:pPr>
            <a:r>
              <a:rPr lang="en-GB" altLang="zh-CN" sz="2400" dirty="0"/>
              <a:t>demonstrate that they can cope at very basic level in face-to-face exchanges in Chinese, for example: meeting and greeting, giving personal information, introducing self, functioning in commonplace situations.</a:t>
            </a:r>
            <a:endParaRPr lang="zh-CN" altLang="zh-CN" sz="2400" dirty="0"/>
          </a:p>
          <a:p>
            <a:pPr marL="342900" lvl="0" indent="-342900">
              <a:buFont typeface="Arial" charset="0"/>
              <a:buChar char="•"/>
            </a:pPr>
            <a:r>
              <a:rPr lang="en-GB" altLang="zh-CN" sz="2400" dirty="0"/>
              <a:t>know specific information from customer question (</a:t>
            </a:r>
            <a:r>
              <a:rPr lang="en-GB" altLang="zh-CN" sz="2400" dirty="0" err="1"/>
              <a:t>i.e:time</a:t>
            </a:r>
            <a:r>
              <a:rPr lang="en-GB" altLang="zh-CN" sz="2400" dirty="0"/>
              <a:t>, address, price, phone or room numbers);</a:t>
            </a:r>
            <a:endParaRPr lang="zh-CN" altLang="zh-CN" sz="2400" dirty="0"/>
          </a:p>
          <a:p>
            <a:pPr marL="342900" lvl="0" indent="-342900">
              <a:buFont typeface="Arial" charset="0"/>
              <a:buChar char="•"/>
            </a:pPr>
            <a:r>
              <a:rPr lang="en-GB" altLang="zh-CN" sz="2400" dirty="0"/>
              <a:t>translate or answer specific information in hotel management context (</a:t>
            </a:r>
            <a:r>
              <a:rPr lang="en-GB" altLang="zh-CN" sz="2400" dirty="0" err="1"/>
              <a:t>i.e:time</a:t>
            </a:r>
            <a:r>
              <a:rPr lang="en-GB" altLang="zh-CN" sz="2400" dirty="0"/>
              <a:t>, address, price, phone or room numbers, );</a:t>
            </a:r>
            <a:endParaRPr lang="zh-CN" altLang="zh-CN" sz="2400" dirty="0"/>
          </a:p>
          <a:p>
            <a:pPr marL="342900" lvl="0" indent="-342900">
              <a:buFont typeface="Arial" charset="0"/>
              <a:buChar char="•"/>
            </a:pPr>
            <a:r>
              <a:rPr lang="en-GB" altLang="zh-CN" sz="2400" dirty="0"/>
              <a:t>Reach level HSK1  (</a:t>
            </a:r>
            <a:r>
              <a:rPr lang="en-GB" altLang="zh-CN" sz="2400" dirty="0" err="1"/>
              <a:t>Hanyu</a:t>
            </a:r>
            <a:r>
              <a:rPr lang="en-GB" altLang="zh-CN" sz="2400" dirty="0"/>
              <a:t> </a:t>
            </a:r>
            <a:r>
              <a:rPr lang="en-GB" altLang="zh-CN" sz="2400" dirty="0" err="1"/>
              <a:t>Shuipin</a:t>
            </a:r>
            <a:r>
              <a:rPr lang="en-GB" altLang="zh-CN" sz="2400" dirty="0"/>
              <a:t> </a:t>
            </a:r>
            <a:r>
              <a:rPr lang="en-GB" altLang="zh-CN" sz="2400" dirty="0" err="1"/>
              <a:t>Kaoshi</a:t>
            </a:r>
            <a:r>
              <a:rPr lang="en-GB" altLang="zh-CN" sz="2400" dirty="0"/>
              <a:t>  level 1).</a:t>
            </a:r>
            <a:endParaRPr lang="zh-CN" altLang="zh-CN" sz="2400" dirty="0"/>
          </a:p>
          <a:p>
            <a:pPr marL="342900" lvl="0" indent="-3429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en-US" altLang="zh-CN" sz="3200" dirty="0" smtClean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You </a:t>
            </a:r>
            <a:r>
              <a:rPr lang="en-US" altLang="zh-CN" sz="3200" dirty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will </a:t>
            </a:r>
            <a:r>
              <a:rPr lang="en-US" altLang="zh-CN" sz="3200" dirty="0" err="1" smtClean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learn:</a:t>
            </a:r>
            <a:r>
              <a:rPr lang="en-US" altLang="zh-CN" sz="2400" dirty="0" err="1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M</a:t>
            </a:r>
            <a:r>
              <a:rPr lang="en-US" altLang="zh-CN" sz="2400" dirty="0" err="1" smtClean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ore</a:t>
            </a:r>
            <a:r>
              <a:rPr lang="en-US" altLang="zh-CN" sz="2400" dirty="0" smtClean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 </a:t>
            </a:r>
            <a:r>
              <a:rPr lang="en-US" altLang="zh-CN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than 150 commonly used words; </a:t>
            </a:r>
            <a:r>
              <a:rPr lang="en-US" altLang="zh-CN" sz="2400" dirty="0" smtClean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 around </a:t>
            </a:r>
            <a:r>
              <a:rPr lang="en-US" altLang="zh-CN" sz="2400" dirty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50 key grammar </a:t>
            </a:r>
            <a:r>
              <a:rPr lang="en-US" altLang="zh-CN" sz="2400" dirty="0" smtClean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points; reach HSK1</a:t>
            </a:r>
            <a:r>
              <a:rPr lang="zh-CN" altLang="en-US" sz="2400" dirty="0" smtClean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 </a:t>
            </a:r>
            <a:r>
              <a:rPr lang="en-US" altLang="zh-CN" sz="2400" dirty="0" smtClean="0">
                <a:solidFill>
                  <a:schemeClr val="accent6">
                    <a:lumMod val="75000"/>
                  </a:schemeClr>
                </a:solidFill>
                <a:latin typeface="Arial"/>
                <a:ea typeface="宋体"/>
              </a:rPr>
              <a:t>level.</a:t>
            </a:r>
            <a:endParaRPr lang="en-US" altLang="zh-CN" sz="2400" dirty="0">
              <a:solidFill>
                <a:schemeClr val="accent6">
                  <a:lumMod val="75000"/>
                </a:schemeClr>
              </a:solidFill>
              <a:latin typeface="Arial"/>
              <a:ea typeface="宋体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914400" y="396240"/>
            <a:ext cx="627645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800" b="1" spc="-5" dirty="0">
                <a:latin typeface="Arial" charset="0"/>
                <a:ea typeface="Arial" charset="0"/>
                <a:cs typeface="Arial" charset="0"/>
              </a:rPr>
              <a:t>Course</a:t>
            </a:r>
            <a:r>
              <a:rPr lang="en-US" altLang="zh-CN" sz="4800" b="1" spc="-85" dirty="0"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US" altLang="zh-CN" sz="4800" b="1" spc="-5" dirty="0">
                <a:latin typeface="Arial" charset="0"/>
                <a:ea typeface="Arial" charset="0"/>
                <a:cs typeface="Arial" charset="0"/>
              </a:rPr>
              <a:t>Objectives</a:t>
            </a:r>
            <a:endParaRPr lang="zh-CN" altLang="en-US" sz="4800" dirty="0"/>
          </a:p>
        </p:txBody>
      </p:sp>
    </p:spTree>
    <p:extLst>
      <p:ext uri="{BB962C8B-B14F-4D97-AF65-F5344CB8AC3E}">
        <p14:creationId xmlns:p14="http://schemas.microsoft.com/office/powerpoint/2010/main" val="263803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97305" y="1957137"/>
            <a:ext cx="10972800" cy="625642"/>
          </a:xfrm>
        </p:spPr>
        <p:txBody>
          <a:bodyPr/>
          <a:lstStyle/>
          <a:p>
            <a:r>
              <a:rPr kumimoji="1" lang="en-US" altLang="zh-CN" dirty="0" smtClean="0"/>
              <a:t>What is HSK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test?</a:t>
            </a:r>
          </a:p>
          <a:p>
            <a:r>
              <a:rPr lang="en-US" altLang="zh-CN" sz="2400" dirty="0"/>
              <a:t>HSK stands for </a:t>
            </a:r>
            <a:r>
              <a:rPr lang="en-US" altLang="zh-CN" sz="2400" b="1" dirty="0" err="1"/>
              <a:t>H</a:t>
            </a:r>
            <a:r>
              <a:rPr lang="en-US" altLang="zh-CN" sz="2400" dirty="0" err="1"/>
              <a:t>ànyǔ</a:t>
            </a:r>
            <a:r>
              <a:rPr lang="en-US" altLang="zh-CN" sz="2400" dirty="0"/>
              <a:t> (Chinese) </a:t>
            </a:r>
            <a:r>
              <a:rPr lang="en-US" altLang="zh-CN" sz="2400" b="1" dirty="0" err="1"/>
              <a:t>S</a:t>
            </a:r>
            <a:r>
              <a:rPr lang="en-US" altLang="zh-CN" sz="2400" dirty="0" err="1"/>
              <a:t>huǐpíng</a:t>
            </a:r>
            <a:r>
              <a:rPr lang="en-US" altLang="zh-CN" sz="2400" dirty="0"/>
              <a:t> (level) </a:t>
            </a:r>
            <a:r>
              <a:rPr lang="en-US" altLang="zh-CN" sz="2400" b="1" dirty="0" err="1"/>
              <a:t>K</a:t>
            </a:r>
            <a:r>
              <a:rPr lang="en-US" altLang="zh-CN" sz="2400" dirty="0" err="1"/>
              <a:t>ǎoshì</a:t>
            </a:r>
            <a:r>
              <a:rPr lang="en-US" altLang="zh-CN" sz="2400" dirty="0"/>
              <a:t> (test), which is the most important Chinese proficiency test in use today</a:t>
            </a:r>
            <a:r>
              <a:rPr lang="en-US" altLang="zh-CN" sz="2400" dirty="0" smtClean="0"/>
              <a:t>.</a:t>
            </a:r>
          </a:p>
          <a:p>
            <a:endParaRPr lang="en-US" altLang="zh-CN" sz="2400" dirty="0" smtClean="0"/>
          </a:p>
          <a:p>
            <a:r>
              <a:rPr lang="en-US" altLang="zh-CN" sz="2400" dirty="0" smtClean="0"/>
              <a:t>The HSK </a:t>
            </a:r>
            <a:r>
              <a:rPr lang="en-US" altLang="zh-CN" sz="2400" dirty="0"/>
              <a:t>is an international standardized exam that tests and rates Chinese language proficiency. It assesses non-native Chinese speakers’ abilities in using the Chinese language in their daily, academic and professional lives</a:t>
            </a:r>
            <a:r>
              <a:rPr lang="en-US" altLang="zh-CN" sz="2400" dirty="0" smtClean="0"/>
              <a:t>.</a:t>
            </a:r>
          </a:p>
          <a:p>
            <a:pPr marL="0" indent="0">
              <a:buNone/>
            </a:pPr>
            <a:r>
              <a:rPr lang="en-US" altLang="zh-CN" sz="2400" dirty="0" smtClean="0"/>
              <a:t> </a:t>
            </a:r>
          </a:p>
          <a:p>
            <a:r>
              <a:rPr lang="en-US" altLang="zh-CN" sz="2400" dirty="0" smtClean="0"/>
              <a:t>HSK </a:t>
            </a:r>
            <a:r>
              <a:rPr lang="en-US" altLang="zh-CN" sz="2400" dirty="0"/>
              <a:t>consists of six levels, namely the HSK </a:t>
            </a:r>
            <a:r>
              <a:rPr lang="en-US" altLang="zh-CN" sz="2400" dirty="0" smtClean="0"/>
              <a:t>1(level </a:t>
            </a:r>
            <a:r>
              <a:rPr lang="en-US" altLang="zh-CN" sz="2400" dirty="0"/>
              <a:t>I), </a:t>
            </a:r>
            <a:r>
              <a:rPr lang="en-US" altLang="zh-CN" sz="2400" dirty="0" smtClean="0"/>
              <a:t>HSK2 </a:t>
            </a:r>
            <a:r>
              <a:rPr lang="en-US" altLang="zh-CN" sz="2400" dirty="0"/>
              <a:t>(level II), HSK </a:t>
            </a:r>
            <a:r>
              <a:rPr lang="en-US" altLang="zh-CN" sz="2400" dirty="0" smtClean="0"/>
              <a:t>3(level </a:t>
            </a:r>
            <a:r>
              <a:rPr lang="en-US" altLang="zh-CN" sz="2400" dirty="0"/>
              <a:t>III), </a:t>
            </a:r>
            <a:r>
              <a:rPr lang="en-US" altLang="zh-CN" sz="2400" dirty="0" smtClean="0"/>
              <a:t>HSK4 </a:t>
            </a:r>
            <a:r>
              <a:rPr lang="en-US" altLang="zh-CN" sz="2400" dirty="0"/>
              <a:t>(level IV), </a:t>
            </a:r>
            <a:r>
              <a:rPr lang="en-US" altLang="zh-CN" sz="2400" dirty="0" smtClean="0"/>
              <a:t>HSK5 </a:t>
            </a:r>
            <a:r>
              <a:rPr lang="en-US" altLang="zh-CN" sz="2400" dirty="0"/>
              <a:t>(level V), and </a:t>
            </a:r>
            <a:r>
              <a:rPr lang="en-US" altLang="zh-CN" sz="2400" dirty="0" smtClean="0"/>
              <a:t>HSK6 </a:t>
            </a:r>
            <a:r>
              <a:rPr lang="en-US" altLang="zh-CN" sz="2400" dirty="0"/>
              <a:t>(level VI).</a:t>
            </a:r>
            <a:endParaRPr kumimoji="1" lang="zh-CN" altLang="en-US" sz="2400" dirty="0"/>
          </a:p>
        </p:txBody>
      </p:sp>
      <p:sp>
        <p:nvSpPr>
          <p:cNvPr id="4" name="矩形 3"/>
          <p:cNvSpPr/>
          <p:nvPr/>
        </p:nvSpPr>
        <p:spPr>
          <a:xfrm>
            <a:off x="3439032" y="202811"/>
            <a:ext cx="5763116" cy="1754326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5400" b="1" i="0" u="none" strike="noStrike" kern="1200" cap="none" spc="0" normalizeH="0" baseline="0" noProof="0" dirty="0" smtClean="0">
                <a:ln w="12700">
                  <a:solidFill>
                    <a:srgbClr val="A7C6E5"/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rgbClr val="A7C6E5"/>
                  </a:outerShdw>
                </a:effectLst>
                <a:uLnTx/>
                <a:uFillTx/>
                <a:latin typeface="Arial"/>
                <a:ea typeface="宋体"/>
                <a:cs typeface="+mn-cs"/>
              </a:rPr>
              <a:t>HSK 1</a:t>
            </a:r>
            <a:r>
              <a:rPr kumimoji="1" lang="zh-CN" altLang="en-US" sz="5400" b="1" i="0" u="none" strike="noStrike" kern="1200" cap="none" spc="0" normalizeH="0" baseline="0" noProof="0" dirty="0" smtClean="0">
                <a:ln w="12700">
                  <a:solidFill>
                    <a:srgbClr val="A7C6E5"/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rgbClr val="A7C6E5"/>
                  </a:outerShdw>
                </a:effectLst>
                <a:uLnTx/>
                <a:uFillTx/>
                <a:latin typeface="Arial"/>
                <a:ea typeface="宋体"/>
                <a:cs typeface="+mn-cs"/>
              </a:rPr>
              <a:t> </a:t>
            </a:r>
            <a:r>
              <a:rPr kumimoji="1" lang="en-US" altLang="zh-CN" sz="5400" b="1" i="0" u="none" strike="noStrike" kern="1200" cap="none" spc="0" normalizeH="0" baseline="0" noProof="0" dirty="0" smtClean="0">
                <a:ln w="12700">
                  <a:solidFill>
                    <a:srgbClr val="A7C6E5"/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rgbClr val="A7C6E5"/>
                  </a:outerShdw>
                </a:effectLst>
                <a:uLnTx/>
                <a:uFillTx/>
                <a:latin typeface="Arial"/>
                <a:ea typeface="宋体"/>
                <a:cs typeface="+mn-cs"/>
              </a:rPr>
              <a:t/>
            </a:r>
            <a:br>
              <a:rPr kumimoji="1" lang="en-US" altLang="zh-CN" sz="5400" b="1" i="0" u="none" strike="noStrike" kern="1200" cap="none" spc="0" normalizeH="0" baseline="0" noProof="0" dirty="0" smtClean="0">
                <a:ln w="12700">
                  <a:solidFill>
                    <a:srgbClr val="A7C6E5"/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rgbClr val="A7C6E5"/>
                  </a:outerShdw>
                </a:effectLst>
                <a:uLnTx/>
                <a:uFillTx/>
                <a:latin typeface="Arial"/>
                <a:ea typeface="宋体"/>
                <a:cs typeface="+mn-cs"/>
              </a:rPr>
            </a:br>
            <a:r>
              <a:rPr kumimoji="1" lang="en-US" altLang="zh-CN" sz="5400" b="1" i="0" u="none" strike="noStrike" kern="1200" cap="none" spc="0" normalizeH="0" baseline="0" noProof="0" dirty="0" smtClean="0">
                <a:ln w="12700">
                  <a:solidFill>
                    <a:srgbClr val="A7C6E5"/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rgbClr val="A7C6E5"/>
                  </a:outerShdw>
                </a:effectLst>
                <a:uLnTx/>
                <a:uFillTx/>
                <a:latin typeface="Arial"/>
                <a:ea typeface="宋体"/>
                <a:cs typeface="+mn-cs"/>
              </a:rPr>
              <a:t>Standard Course</a:t>
            </a:r>
            <a:endParaRPr kumimoji="0" lang="zh-CN" altLang="en-US" sz="5400" b="1" i="0" u="none" strike="noStrike" kern="1200" cap="none" spc="0" normalizeH="0" baseline="0" noProof="0" dirty="0">
              <a:ln w="12700">
                <a:solidFill>
                  <a:srgbClr val="A7C6E5"/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rgbClr val="A7C6E5"/>
                </a:outerShdw>
              </a:effectLst>
              <a:uLnTx/>
              <a:uFillTx/>
              <a:latin typeface="Arial"/>
              <a:ea typeface="宋体"/>
              <a:cs typeface="+mn-cs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916169" y="363399"/>
            <a:ext cx="1329725" cy="143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3344997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7095" y="288695"/>
            <a:ext cx="10972800" cy="1909073"/>
          </a:xfrm>
        </p:spPr>
        <p:txBody>
          <a:bodyPr/>
          <a:lstStyle/>
          <a:p>
            <a:r>
              <a:rPr lang="en-US" altLang="zh-CN" sz="2800" dirty="0"/>
              <a:t>The levels of the new HSK correspond to the levels of the Chinese Language Proficiency Scales for Speakers of Other Languages (CLPS) and the Common European </a:t>
            </a:r>
            <a:r>
              <a:rPr lang="en-US" altLang="zh-CN" sz="2800" dirty="0" smtClean="0"/>
              <a:t>Framework </a:t>
            </a:r>
            <a:r>
              <a:rPr lang="en-US" altLang="zh-CN" sz="2800" dirty="0"/>
              <a:t>of Reference for Languages (CEF) as follows:</a:t>
            </a:r>
            <a:endParaRPr kumimoji="1" lang="zh-CN" altLang="en-US" sz="2800" dirty="0"/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extLst/>
          </p:nvPr>
        </p:nvGraphicFramePr>
        <p:xfrm>
          <a:off x="2839453" y="2053390"/>
          <a:ext cx="4678278" cy="4191042"/>
        </p:xfrm>
        <a:graphic>
          <a:graphicData uri="http://schemas.openxmlformats.org/drawingml/2006/table">
            <a:tbl>
              <a:tblPr/>
              <a:tblGrid>
                <a:gridCol w="1741912">
                  <a:extLst>
                    <a:ext uri="{9D8B030D-6E8A-4147-A177-3AD203B41FA5}">
                      <a16:colId xmlns="" xmlns:a16="http://schemas.microsoft.com/office/drawing/2014/main" val="20000"/>
                    </a:ext>
                  </a:extLst>
                </a:gridCol>
                <a:gridCol w="1331319">
                  <a:extLst>
                    <a:ext uri="{9D8B030D-6E8A-4147-A177-3AD203B41FA5}">
                      <a16:colId xmlns="" xmlns:a16="http://schemas.microsoft.com/office/drawing/2014/main" val="20001"/>
                    </a:ext>
                  </a:extLst>
                </a:gridCol>
                <a:gridCol w="895840">
                  <a:extLst>
                    <a:ext uri="{9D8B030D-6E8A-4147-A177-3AD203B41FA5}">
                      <a16:colId xmlns="" xmlns:a16="http://schemas.microsoft.com/office/drawing/2014/main" val="20002"/>
                    </a:ext>
                  </a:extLst>
                </a:gridCol>
                <a:gridCol w="709207">
                  <a:extLst>
                    <a:ext uri="{9D8B030D-6E8A-4147-A177-3AD203B41FA5}">
                      <a16:colId xmlns="" xmlns:a16="http://schemas.microsoft.com/office/drawing/2014/main" val="20003"/>
                    </a:ext>
                  </a:extLst>
                </a:gridCol>
              </a:tblGrid>
              <a:tr h="670567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New HSK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Vocabulary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CLPS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CEF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="" xmlns:a16="http://schemas.microsoft.com/office/drawing/2014/main" val="10000"/>
                  </a:ext>
                </a:extLst>
              </a:tr>
              <a:tr h="553217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HSK (Level VI)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Over 5,000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Level 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is-I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C2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1"/>
                  </a:ext>
                </a:extLst>
              </a:tr>
              <a:tr h="569983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HSK (Level V)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is-I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2500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C1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2"/>
                  </a:ext>
                </a:extLst>
              </a:tr>
              <a:tr h="603510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HSK (Level IV)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is-I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1200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Level IV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is-I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B2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3"/>
                  </a:ext>
                </a:extLst>
              </a:tr>
              <a:tr h="553217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HSK (Level III)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is-I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600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Level III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B1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4"/>
                  </a:ext>
                </a:extLst>
              </a:tr>
              <a:tr h="603510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HSK (Level II)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is-I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300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Level II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is-I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A2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5"/>
                  </a:ext>
                </a:extLst>
              </a:tr>
              <a:tr h="637038"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HSK (Level I)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150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Level I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400" dirty="0">
                          <a:solidFill>
                            <a:srgbClr val="000000"/>
                          </a:solidFill>
                          <a:effectLst/>
                          <a:latin typeface="Times New Roman" charset="0"/>
                        </a:rPr>
                        <a:t>A1</a:t>
                      </a: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=""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7171139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489097" y="1348800"/>
            <a:ext cx="11121657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indent="-457200">
              <a:buFont typeface="Arial" charset="0"/>
              <a:buChar char="•"/>
            </a:pPr>
            <a:r>
              <a:rPr lang="en-US" altLang="zh-CN" sz="3200" dirty="0" smtClean="0">
                <a:solidFill>
                  <a:srgbClr val="FF0000"/>
                </a:solidFill>
              </a:rPr>
              <a:t>500</a:t>
            </a:r>
            <a:r>
              <a:rPr lang="en-US" altLang="zh-CN" sz="3200" dirty="0" smtClean="0"/>
              <a:t> </a:t>
            </a:r>
            <a:r>
              <a:rPr lang="en-US" altLang="zh-CN" sz="3200" dirty="0" smtClean="0">
                <a:solidFill>
                  <a:srgbClr val="FF0000"/>
                </a:solidFill>
              </a:rPr>
              <a:t>characters</a:t>
            </a:r>
            <a:r>
              <a:rPr lang="en-US" altLang="zh-CN" sz="3200" dirty="0" smtClean="0"/>
              <a:t> will be sufficient to communicate with Chinese.</a:t>
            </a:r>
          </a:p>
          <a:p>
            <a:pPr indent="-457200">
              <a:buFont typeface="Arial" charset="0"/>
              <a:buChar char="•"/>
            </a:pPr>
            <a:r>
              <a:rPr lang="en-US" altLang="zh-CN" sz="3200" dirty="0" smtClean="0">
                <a:solidFill>
                  <a:srgbClr val="FF0000"/>
                </a:solidFill>
              </a:rPr>
              <a:t>2000 characters </a:t>
            </a:r>
            <a:r>
              <a:rPr lang="en-US" altLang="zh-CN" sz="3200" dirty="0" smtClean="0"/>
              <a:t>will </a:t>
            </a:r>
            <a:r>
              <a:rPr lang="en-US" altLang="zh-CN" sz="3200" dirty="0"/>
              <a:t>make</a:t>
            </a:r>
            <a:r>
              <a:rPr lang="en-US" altLang="zh-CN" sz="3200" dirty="0" smtClean="0"/>
              <a:t> it possible to "understand" any contemporary novel or essay. You can't say that about English.</a:t>
            </a:r>
          </a:p>
          <a:p>
            <a:pPr>
              <a:buFont typeface="Arial" charset="0"/>
              <a:buChar char="•"/>
            </a:pPr>
            <a:r>
              <a:rPr lang="en-US" altLang="zh-CN" sz="3200" dirty="0" smtClean="0">
                <a:solidFill>
                  <a:srgbClr val="FF0000"/>
                </a:solidFill>
              </a:rPr>
              <a:t>Simple</a:t>
            </a:r>
            <a:r>
              <a:rPr lang="zh-CN" altLang="en-US" sz="3200" dirty="0" smtClean="0">
                <a:solidFill>
                  <a:srgbClr val="FF0000"/>
                </a:solidFill>
              </a:rPr>
              <a:t> </a:t>
            </a:r>
            <a:r>
              <a:rPr lang="en-US" altLang="zh-CN" sz="3200" dirty="0" smtClean="0">
                <a:solidFill>
                  <a:srgbClr val="FF0000"/>
                </a:solidFill>
              </a:rPr>
              <a:t>grammar</a:t>
            </a:r>
            <a:r>
              <a:rPr lang="en-US" altLang="zh-CN" sz="3200" dirty="0" smtClean="0"/>
              <a:t>: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Chinese sentence has no tense, no third-people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singular</a:t>
            </a:r>
            <a:r>
              <a:rPr lang="zh-CN" altLang="en-US" sz="3200" dirty="0" smtClean="0"/>
              <a:t> </a:t>
            </a:r>
            <a:r>
              <a:rPr lang="en-US" altLang="zh-CN" sz="3200" dirty="0" smtClean="0"/>
              <a:t>etc. But it does have all these things logically. </a:t>
            </a:r>
            <a:endParaRPr lang="en-US" altLang="zh-CN" sz="3200" dirty="0"/>
          </a:p>
          <a:p>
            <a:pPr>
              <a:buFont typeface="Arial" charset="0"/>
              <a:buChar char="•"/>
            </a:pPr>
            <a:r>
              <a:rPr lang="en-US" altLang="zh-CN" sz="3200" dirty="0"/>
              <a:t>There are only 338 combinations of </a:t>
            </a:r>
            <a:r>
              <a:rPr lang="en-US" altLang="zh-CN" sz="3200" dirty="0" err="1"/>
              <a:t>PinYin</a:t>
            </a:r>
            <a:r>
              <a:rPr lang="en-US" altLang="zh-CN" sz="3200" dirty="0"/>
              <a:t> (phonetic possibility of a character) and four pitches, You can manage to speak as good as a native speaker if you try practicing them</a:t>
            </a:r>
            <a:r>
              <a:rPr lang="en-US" altLang="zh-CN" sz="3200" dirty="0" smtClean="0"/>
              <a:t>.</a:t>
            </a:r>
            <a:endParaRPr lang="en-US" altLang="zh-CN" sz="3200" dirty="0"/>
          </a:p>
        </p:txBody>
      </p:sp>
      <p:sp>
        <p:nvSpPr>
          <p:cNvPr id="3" name="矩形 2"/>
          <p:cNvSpPr/>
          <p:nvPr/>
        </p:nvSpPr>
        <p:spPr>
          <a:xfrm>
            <a:off x="2685830" y="309749"/>
            <a:ext cx="71747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4000" dirty="0">
                <a:solidFill>
                  <a:srgbClr val="333333"/>
                </a:solidFill>
                <a:latin typeface="-apple-system" charset="0"/>
              </a:rPr>
              <a:t>Why learning Chinese is easy</a:t>
            </a:r>
            <a:endParaRPr lang="zh-CN" altLang="en-US" sz="4000" dirty="0"/>
          </a:p>
        </p:txBody>
      </p:sp>
    </p:spTree>
    <p:extLst>
      <p:ext uri="{BB962C8B-B14F-4D97-AF65-F5344CB8AC3E}">
        <p14:creationId xmlns:p14="http://schemas.microsoft.com/office/powerpoint/2010/main" val="410540504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1765005" y="2987655"/>
            <a:ext cx="8761227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zh-CN" sz="5400" b="1" i="0" u="none" strike="noStrike" kern="1200" cap="none" spc="0" normalizeH="0" baseline="0" noProof="0" dirty="0" smtClean="0">
                <a:ln w="22225">
                  <a:solidFill>
                    <a:srgbClr val="333399"/>
                  </a:solidFill>
                  <a:prstDash val="solid"/>
                </a:ln>
                <a:solidFill>
                  <a:srgbClr val="333399">
                    <a:lumMod val="40000"/>
                    <a:lumOff val="60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宋体" panose="02010600030101010101" pitchFamily="2" charset="-122"/>
                <a:cs typeface="+mn-cs"/>
              </a:rPr>
              <a:t>Let’s start our journey!</a:t>
            </a:r>
            <a:endParaRPr kumimoji="0" lang="zh-CN" altLang="en-US" sz="5400" b="1" i="0" u="none" strike="noStrike" kern="1200" cap="none" spc="0" normalizeH="0" baseline="0" noProof="0" dirty="0">
              <a:ln w="22225">
                <a:solidFill>
                  <a:srgbClr val="333399"/>
                </a:solidFill>
                <a:prstDash val="solid"/>
              </a:ln>
              <a:solidFill>
                <a:srgbClr val="333399">
                  <a:lumMod val="40000"/>
                  <a:lumOff val="60000"/>
                </a:srgbClr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123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2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8926" y="-20638"/>
            <a:ext cx="9109075" cy="6850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Grp="1" noRot="1" noChangeArrowheads="1"/>
          </p:cNvSpPr>
          <p:nvPr/>
        </p:nvSpPr>
        <p:spPr bwMode="auto">
          <a:xfrm>
            <a:off x="2784475" y="981075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r>
              <a:rPr lang="zh-CN" altLang="en-US" sz="4400" dirty="0">
                <a:solidFill>
                  <a:schemeClr val="tx2"/>
                </a:solidFill>
              </a:rPr>
              <a:t/>
            </a:r>
            <a:br>
              <a:rPr lang="zh-CN" altLang="en-US" sz="4400" dirty="0">
                <a:solidFill>
                  <a:schemeClr val="tx2"/>
                </a:solidFill>
              </a:rPr>
            </a:br>
            <a:r>
              <a:rPr lang="zh-CN" altLang="en-US" sz="4400" b="1" dirty="0" smtClean="0">
                <a:solidFill>
                  <a:schemeClr val="tx2"/>
                </a:solidFill>
              </a:rPr>
              <a:t>           </a:t>
            </a:r>
            <a:r>
              <a:rPr lang="en-US" altLang="zh-CN" sz="4400" b="1" dirty="0" smtClean="0">
                <a:solidFill>
                  <a:schemeClr val="tx2"/>
                </a:solidFill>
              </a:rPr>
              <a:t>Lesson 1</a:t>
            </a:r>
            <a:r>
              <a:rPr lang="en-US" altLang="zh-CN" sz="4400" dirty="0" smtClean="0">
                <a:solidFill>
                  <a:schemeClr val="tx2"/>
                </a:solidFill>
              </a:rPr>
              <a:t> </a:t>
            </a:r>
            <a:r>
              <a:rPr lang="zh-CN" altLang="en-US" sz="4400" dirty="0" smtClean="0">
                <a:solidFill>
                  <a:schemeClr val="tx2"/>
                </a:solidFill>
              </a:rPr>
              <a:t>第一课</a:t>
            </a:r>
            <a:endParaRPr lang="zh-CN" altLang="en-US" sz="4400" dirty="0">
              <a:solidFill>
                <a:schemeClr val="tx2"/>
              </a:solidFill>
            </a:endParaRPr>
          </a:p>
        </p:txBody>
      </p:sp>
      <p:sp>
        <p:nvSpPr>
          <p:cNvPr id="3076" name="Rectangle 4"/>
          <p:cNvSpPr>
            <a:spLocks noGrp="1" noRot="1" noChangeArrowheads="1"/>
          </p:cNvSpPr>
          <p:nvPr/>
        </p:nvSpPr>
        <p:spPr bwMode="auto">
          <a:xfrm>
            <a:off x="3790950" y="3644900"/>
            <a:ext cx="6400800" cy="78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buFont typeface="Arial" charset="0"/>
              <a:defRPr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algn="ctr">
              <a:spcBef>
                <a:spcPct val="20000"/>
              </a:spcBef>
            </a:pPr>
            <a:endParaRPr lang="zh-CN" altLang="en-US" sz="4000" b="1" dirty="0"/>
          </a:p>
        </p:txBody>
      </p:sp>
      <p:sp>
        <p:nvSpPr>
          <p:cNvPr id="2" name="矩形 1"/>
          <p:cNvSpPr/>
          <p:nvPr/>
        </p:nvSpPr>
        <p:spPr>
          <a:xfrm>
            <a:off x="4460875" y="3125788"/>
            <a:ext cx="6575720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3600" dirty="0">
                <a:latin typeface="STFangsong" charset="-122"/>
                <a:ea typeface="STFangsong" charset="-122"/>
                <a:cs typeface="STFangsong" charset="-122"/>
              </a:rPr>
              <a:t>日常用语</a:t>
            </a:r>
            <a:r>
              <a:rPr lang="zh-CN" altLang="en-US" sz="3600" dirty="0" smtClean="0">
                <a:latin typeface="STFangsong" charset="-122"/>
                <a:ea typeface="STFangsong" charset="-122"/>
                <a:cs typeface="STFangsong" charset="-122"/>
              </a:rPr>
              <a:t>和汉语拼音</a:t>
            </a:r>
            <a:endParaRPr lang="en-US" altLang="zh-CN" sz="3600" dirty="0" smtClean="0">
              <a:latin typeface="STFangsong" charset="-122"/>
              <a:ea typeface="STFangsong" charset="-122"/>
              <a:cs typeface="STFangsong" charset="-122"/>
            </a:endParaRPr>
          </a:p>
          <a:p>
            <a:endParaRPr lang="en-US" altLang="zh-CN" sz="2800" b="1" i="1" dirty="0">
              <a:latin typeface="Comic Sans MS" charset="0"/>
            </a:endParaRPr>
          </a:p>
          <a:p>
            <a:r>
              <a:rPr lang="zh-CN" altLang="en-US" sz="2800" b="1" i="1" dirty="0">
                <a:latin typeface="Comic Sans MS" charset="0"/>
              </a:rPr>
              <a:t>Daily Expressions </a:t>
            </a:r>
            <a:r>
              <a:rPr lang="zh-CN" altLang="en-US" sz="2800" b="1" i="1" dirty="0" smtClean="0">
                <a:latin typeface="Comic Sans MS" charset="0"/>
              </a:rPr>
              <a:t>&amp;Chinese </a:t>
            </a:r>
            <a:r>
              <a:rPr lang="zh-CN" altLang="en-US" sz="2800" b="1" i="1" dirty="0">
                <a:latin typeface="Comic Sans MS" charset="0"/>
              </a:rPr>
              <a:t>Pīnyīn</a:t>
            </a:r>
          </a:p>
        </p:txBody>
      </p:sp>
    </p:spTree>
    <p:extLst>
      <p:ext uri="{BB962C8B-B14F-4D97-AF65-F5344CB8AC3E}">
        <p14:creationId xmlns:p14="http://schemas.microsoft.com/office/powerpoint/2010/main" val="147863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579" y="1"/>
            <a:ext cx="2580184" cy="2039409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1171" y="3941994"/>
            <a:ext cx="4413251" cy="3638053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5330" y="2636375"/>
            <a:ext cx="1966671" cy="276578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5260" y="3140968"/>
            <a:ext cx="5782792" cy="4767032"/>
          </a:xfrm>
          <a:prstGeom prst="rect">
            <a:avLst/>
          </a:prstGeom>
        </p:spPr>
      </p:pic>
      <p:sp>
        <p:nvSpPr>
          <p:cNvPr id="9" name="Text Box 160"/>
          <p:cNvSpPr txBox="1">
            <a:spLocks noChangeArrowheads="1"/>
          </p:cNvSpPr>
          <p:nvPr/>
        </p:nvSpPr>
        <p:spPr bwMode="auto">
          <a:xfrm>
            <a:off x="2159563" y="453019"/>
            <a:ext cx="7680853" cy="748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267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叶根友特楷简体" panose="02010601030101010101" pitchFamily="2" charset="-122"/>
                <a:ea typeface="叶根友特楷简体" panose="02010601030101010101" pitchFamily="2" charset="-122"/>
                <a:cs typeface="+mn-cs"/>
              </a:rPr>
              <a:t>Greeting </a:t>
            </a:r>
            <a:endParaRPr kumimoji="0" lang="zh-CN" altLang="en-US" sz="4267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叶根友特楷简体" panose="02010601030101010101" pitchFamily="2" charset="-122"/>
              <a:ea typeface="叶根友特楷简体" panose="02010601030101010101" pitchFamily="2" charset="-122"/>
              <a:cs typeface="+mn-cs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9817" y="2785397"/>
            <a:ext cx="5848923" cy="3521932"/>
          </a:xfrm>
          <a:prstGeom prst="rect">
            <a:avLst/>
          </a:prstGeom>
        </p:spPr>
      </p:pic>
      <p:sp>
        <p:nvSpPr>
          <p:cNvPr id="10" name="椭圆形标注 9"/>
          <p:cNvSpPr/>
          <p:nvPr/>
        </p:nvSpPr>
        <p:spPr>
          <a:xfrm>
            <a:off x="2501684" y="1371858"/>
            <a:ext cx="3210273" cy="1084588"/>
          </a:xfrm>
          <a:prstGeom prst="wedgeEllipseCallou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Nǐ</a:t>
            </a:r>
            <a:r>
              <a: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hǎo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你好！</a:t>
            </a:r>
          </a:p>
        </p:txBody>
      </p:sp>
      <p:sp>
        <p:nvSpPr>
          <p:cNvPr id="12" name="椭圆形标注 11"/>
          <p:cNvSpPr/>
          <p:nvPr/>
        </p:nvSpPr>
        <p:spPr>
          <a:xfrm>
            <a:off x="6303379" y="1551786"/>
            <a:ext cx="3537036" cy="1084588"/>
          </a:xfrm>
          <a:prstGeom prst="wedgeEllipseCallout">
            <a:avLst>
              <a:gd name="adj1" fmla="val -28900"/>
              <a:gd name="adj2" fmla="val 95984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Nǐ</a:t>
            </a:r>
            <a:r>
              <a:rPr kumimoji="0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</a:t>
            </a:r>
            <a:r>
              <a:rPr kumimoji="0" lang="en-US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hǎo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你好！</a:t>
            </a:r>
          </a:p>
        </p:txBody>
      </p:sp>
    </p:spTree>
    <p:extLst>
      <p:ext uri="{BB962C8B-B14F-4D97-AF65-F5344CB8AC3E}">
        <p14:creationId xmlns:p14="http://schemas.microsoft.com/office/powerpoint/2010/main" val="1098229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allAtOnce"/>
      <p:bldP spid="10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2360" y="1751409"/>
            <a:ext cx="48442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 smtClean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nǐ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7645" y="3423334"/>
            <a:ext cx="679994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 smtClean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nín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207645" y="5086372"/>
            <a:ext cx="147348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 smtClean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duìbuqǐ</a:t>
            </a:r>
            <a:r>
              <a:rPr lang="en-US" altLang="zh-CN" sz="2800" b="1" dirty="0" smtClean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 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cxnSp>
        <p:nvCxnSpPr>
          <p:cNvPr id="5129" name="AutoShape 4"/>
          <p:cNvCxnSpPr>
            <a:cxnSpLocks noChangeShapeType="1"/>
          </p:cNvCxnSpPr>
          <p:nvPr/>
        </p:nvCxnSpPr>
        <p:spPr bwMode="auto">
          <a:xfrm flipH="1" flipV="1">
            <a:off x="9982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6" name="组合 5"/>
          <p:cNvGrpSpPr>
            <a:grpSpLocks/>
          </p:cNvGrpSpPr>
          <p:nvPr/>
        </p:nvGrpSpPr>
        <p:grpSpPr bwMode="auto">
          <a:xfrm>
            <a:off x="1113408" y="1751411"/>
            <a:ext cx="1338263" cy="545810"/>
            <a:chOff x="682668" y="3939837"/>
            <a:chExt cx="1338943" cy="545509"/>
          </a:xfrm>
        </p:grpSpPr>
        <p:sp>
          <p:nvSpPr>
            <p:cNvPr id="5145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46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 smtClean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你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</p:grpSp>
      <p:grpSp>
        <p:nvGrpSpPr>
          <p:cNvPr id="7" name="组合 6"/>
          <p:cNvGrpSpPr>
            <a:grpSpLocks/>
          </p:cNvGrpSpPr>
          <p:nvPr/>
        </p:nvGrpSpPr>
        <p:grpSpPr bwMode="auto">
          <a:xfrm>
            <a:off x="1113408" y="3399523"/>
            <a:ext cx="1338263" cy="536575"/>
            <a:chOff x="682668" y="4792841"/>
            <a:chExt cx="1338943" cy="536981"/>
          </a:xfrm>
        </p:grpSpPr>
        <p:sp>
          <p:nvSpPr>
            <p:cNvPr id="5143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44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 smtClean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*您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</p:grpSp>
      <p:grpSp>
        <p:nvGrpSpPr>
          <p:cNvPr id="8" name="组合 7"/>
          <p:cNvGrpSpPr>
            <a:grpSpLocks/>
          </p:cNvGrpSpPr>
          <p:nvPr/>
        </p:nvGrpSpPr>
        <p:grpSpPr bwMode="auto">
          <a:xfrm>
            <a:off x="1114995" y="5081605"/>
            <a:ext cx="1338261" cy="529222"/>
            <a:chOff x="683984" y="5619216"/>
            <a:chExt cx="1338943" cy="529811"/>
          </a:xfrm>
        </p:grpSpPr>
        <p:sp>
          <p:nvSpPr>
            <p:cNvPr id="11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42" name="文本框 110"/>
            <p:cNvSpPr>
              <a:spLocks noChangeArrowheads="1"/>
            </p:cNvSpPr>
            <p:nvPr/>
          </p:nvSpPr>
          <p:spPr bwMode="auto">
            <a:xfrm>
              <a:off x="710916" y="5622657"/>
              <a:ext cx="1264773" cy="526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 smtClean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对不起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</p:grpSp>
      <p:grpSp>
        <p:nvGrpSpPr>
          <p:cNvPr id="31" name="组合 8"/>
          <p:cNvGrpSpPr/>
          <p:nvPr/>
        </p:nvGrpSpPr>
        <p:grpSpPr>
          <a:xfrm>
            <a:off x="308629" y="6819"/>
            <a:ext cx="3833696" cy="646331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3812967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6011" y="1771436"/>
            <a:ext cx="75052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 smtClean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hǎo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6010" y="3443361"/>
            <a:ext cx="1148071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 smtClean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cs typeface="Times New Roman" panose="02020603050405020304" pitchFamily="18" charset="0"/>
                <a:sym typeface="Times New Roman" panose="02020603050405020304" pitchFamily="18" charset="0"/>
              </a:rPr>
              <a:t>nǐmen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976010" y="5106399"/>
            <a:ext cx="17508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 err="1" smtClean="0">
                <a:solidFill>
                  <a:srgbClr val="000000"/>
                </a:solidFill>
                <a:latin typeface="GB Pinyinok-D" panose="02010601030101010101" pitchFamily="2" charset="-122"/>
                <a:ea typeface="GB Pinyinok-D" panose="02010601030101010101" pitchFamily="2" charset="-122"/>
                <a:sym typeface="Times New Roman" panose="02020603050405020304" pitchFamily="18" charset="0"/>
              </a:rPr>
              <a:t>méiɡuānxi</a:t>
            </a:r>
            <a:endParaRPr lang="en-US" altLang="zh-CN" sz="2800" b="1" dirty="0">
              <a:solidFill>
                <a:srgbClr val="000000"/>
              </a:solidFill>
              <a:latin typeface="GB Pinyinok-D" panose="02010601030101010101" pitchFamily="2" charset="-122"/>
              <a:ea typeface="GB Pinyinok-D" panose="02010601030101010101" pitchFamily="2" charset="-122"/>
              <a:sym typeface="Times New Roman" panose="02020603050405020304" pitchFamily="18" charset="0"/>
            </a:endParaRPr>
          </a:p>
        </p:txBody>
      </p:sp>
      <p:grpSp>
        <p:nvGrpSpPr>
          <p:cNvPr id="39" name="组合 38"/>
          <p:cNvGrpSpPr>
            <a:grpSpLocks/>
          </p:cNvGrpSpPr>
          <p:nvPr/>
        </p:nvGrpSpPr>
        <p:grpSpPr bwMode="auto">
          <a:xfrm>
            <a:off x="6715523" y="1771438"/>
            <a:ext cx="1338263" cy="545810"/>
            <a:chOff x="682668" y="3939837"/>
            <a:chExt cx="1338943" cy="545509"/>
          </a:xfrm>
        </p:grpSpPr>
        <p:sp>
          <p:nvSpPr>
            <p:cNvPr id="4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zh-CN" altLang="en-US" sz="2800" b="1" dirty="0" smtClean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好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</p:grpSp>
      <p:grpSp>
        <p:nvGrpSpPr>
          <p:cNvPr id="42" name="组合 41"/>
          <p:cNvGrpSpPr>
            <a:grpSpLocks/>
          </p:cNvGrpSpPr>
          <p:nvPr/>
        </p:nvGrpSpPr>
        <p:grpSpPr bwMode="auto">
          <a:xfrm>
            <a:off x="6715523" y="3419550"/>
            <a:ext cx="1338263" cy="536575"/>
            <a:chOff x="682668" y="4792841"/>
            <a:chExt cx="1338943" cy="536981"/>
          </a:xfrm>
        </p:grpSpPr>
        <p:sp>
          <p:nvSpPr>
            <p:cNvPr id="43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 smtClean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你们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</p:grpSp>
      <p:grpSp>
        <p:nvGrpSpPr>
          <p:cNvPr id="45" name="组合 44"/>
          <p:cNvGrpSpPr>
            <a:grpSpLocks/>
          </p:cNvGrpSpPr>
          <p:nvPr/>
        </p:nvGrpSpPr>
        <p:grpSpPr bwMode="auto">
          <a:xfrm>
            <a:off x="6717110" y="5101632"/>
            <a:ext cx="1338261" cy="529222"/>
            <a:chOff x="683984" y="5619216"/>
            <a:chExt cx="1338943" cy="529811"/>
          </a:xfrm>
        </p:grpSpPr>
        <p:sp>
          <p:nvSpPr>
            <p:cNvPr id="4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文本框 110"/>
            <p:cNvSpPr>
              <a:spLocks noChangeArrowheads="1"/>
            </p:cNvSpPr>
            <p:nvPr/>
          </p:nvSpPr>
          <p:spPr bwMode="auto">
            <a:xfrm>
              <a:off x="722797" y="5622657"/>
              <a:ext cx="1264773" cy="5263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170" tIns="46990" rIns="90170" bIns="4699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 smtClean="0">
                  <a:solidFill>
                    <a:srgbClr val="000000"/>
                  </a:solidFill>
                  <a:latin typeface="Calibri" panose="020F0502020204030204" pitchFamily="34" charset="0"/>
                  <a:sym typeface="宋体" panose="02010600030101010101" pitchFamily="2" charset="-122"/>
                </a:rPr>
                <a:t>没关系</a:t>
              </a:r>
              <a:endParaRPr lang="zh-CN" altLang="en-US" sz="2800" b="1" dirty="0">
                <a:solidFill>
                  <a:srgbClr val="000000"/>
                </a:solidFill>
                <a:latin typeface="Calibri" panose="020F0502020204030204" pitchFamily="34" charset="0"/>
                <a:sym typeface="宋体" panose="02010600030101010101" pitchFamily="2" charset="-122"/>
              </a:endParaRPr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4316819" y="1791463"/>
            <a:ext cx="10845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dirty="0" smtClean="0">
                <a:latin typeface="Arial" charset="0"/>
                <a:ea typeface="Arial" charset="0"/>
                <a:cs typeface="Arial" charset="0"/>
              </a:rPr>
              <a:t>you</a:t>
            </a:r>
            <a:endParaRPr kumimoji="1" lang="zh-CN" altLang="en-US" sz="2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9998376" y="1771436"/>
            <a:ext cx="16785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dirty="0" err="1">
                <a:latin typeface="Arial" charset="0"/>
                <a:ea typeface="Arial" charset="0"/>
                <a:cs typeface="Arial" charset="0"/>
              </a:rPr>
              <a:t>g</a:t>
            </a:r>
            <a:r>
              <a:rPr kumimoji="1" lang="en-US" altLang="zh-CN" sz="2400" dirty="0" err="1" smtClean="0">
                <a:latin typeface="Arial" charset="0"/>
                <a:ea typeface="Arial" charset="0"/>
                <a:cs typeface="Arial" charset="0"/>
              </a:rPr>
              <a:t>ood,fine</a:t>
            </a:r>
            <a:endParaRPr kumimoji="1" lang="zh-CN" altLang="en-US" sz="2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35" name="文本框 34"/>
          <p:cNvSpPr txBox="1"/>
          <p:nvPr/>
        </p:nvSpPr>
        <p:spPr>
          <a:xfrm>
            <a:off x="4276075" y="3504916"/>
            <a:ext cx="16586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smtClean="0">
                <a:latin typeface="Arial" charset="0"/>
                <a:ea typeface="Arial" charset="0"/>
                <a:cs typeface="Arial" charset="0"/>
              </a:rPr>
              <a:t>(polite)you</a:t>
            </a:r>
            <a:endParaRPr kumimoji="1" lang="zh-CN" altLang="en-US" sz="2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8" name="文本框 47"/>
          <p:cNvSpPr txBox="1"/>
          <p:nvPr/>
        </p:nvSpPr>
        <p:spPr>
          <a:xfrm>
            <a:off x="10726810" y="3427338"/>
            <a:ext cx="11816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smtClean="0">
                <a:latin typeface="Arial" charset="0"/>
                <a:ea typeface="Arial" charset="0"/>
                <a:cs typeface="Arial" charset="0"/>
              </a:rPr>
              <a:t>(plural)you</a:t>
            </a:r>
            <a:endParaRPr kumimoji="1" lang="zh-CN" altLang="en-US" sz="2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3125627" y="6034576"/>
            <a:ext cx="17866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dirty="0">
                <a:latin typeface="Arial" charset="0"/>
                <a:ea typeface="Arial" charset="0"/>
                <a:cs typeface="Arial" charset="0"/>
              </a:rPr>
              <a:t>t</a:t>
            </a:r>
            <a:r>
              <a:rPr kumimoji="1" lang="en-US" altLang="zh-CN" sz="2400" dirty="0" smtClean="0">
                <a:latin typeface="Arial" charset="0"/>
                <a:ea typeface="Arial" charset="0"/>
                <a:cs typeface="Arial" charset="0"/>
              </a:rPr>
              <a:t>o</a:t>
            </a:r>
            <a:r>
              <a:rPr kumimoji="1" lang="zh-CN" altLang="en-US" sz="24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sz="2400" dirty="0" smtClean="0">
                <a:latin typeface="Arial" charset="0"/>
                <a:ea typeface="Arial" charset="0"/>
                <a:cs typeface="Arial" charset="0"/>
              </a:rPr>
              <a:t>be</a:t>
            </a:r>
            <a:r>
              <a:rPr kumimoji="1" lang="zh-CN" altLang="en-US" sz="24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sz="2400" dirty="0" smtClean="0">
                <a:latin typeface="Arial" charset="0"/>
                <a:ea typeface="Arial" charset="0"/>
                <a:cs typeface="Arial" charset="0"/>
              </a:rPr>
              <a:t>sorry</a:t>
            </a:r>
            <a:endParaRPr kumimoji="1" lang="zh-CN" altLang="en-US" sz="2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9039559" y="5742188"/>
            <a:ext cx="26373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2400" dirty="0" smtClean="0">
                <a:latin typeface="Arial" charset="0"/>
                <a:ea typeface="Arial" charset="0"/>
                <a:cs typeface="Arial" charset="0"/>
              </a:rPr>
              <a:t>that’s</a:t>
            </a:r>
            <a:r>
              <a:rPr kumimoji="1" lang="zh-CN" altLang="en-US" sz="24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sz="2400" dirty="0" smtClean="0">
                <a:latin typeface="Arial" charset="0"/>
                <a:ea typeface="Arial" charset="0"/>
                <a:cs typeface="Arial" charset="0"/>
              </a:rPr>
              <a:t>ok,</a:t>
            </a:r>
          </a:p>
          <a:p>
            <a:r>
              <a:rPr kumimoji="1" lang="en-US" altLang="zh-CN" sz="2400" dirty="0">
                <a:latin typeface="Arial" charset="0"/>
                <a:ea typeface="Arial" charset="0"/>
                <a:cs typeface="Arial" charset="0"/>
              </a:rPr>
              <a:t>i</a:t>
            </a:r>
            <a:r>
              <a:rPr kumimoji="1" lang="en-US" altLang="zh-CN" sz="2400" dirty="0" smtClean="0">
                <a:latin typeface="Arial" charset="0"/>
                <a:ea typeface="Arial" charset="0"/>
                <a:cs typeface="Arial" charset="0"/>
              </a:rPr>
              <a:t>t</a:t>
            </a:r>
            <a:r>
              <a:rPr kumimoji="1" lang="zh-CN" altLang="en-US" sz="24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sz="2400" dirty="0" smtClean="0">
                <a:latin typeface="Arial" charset="0"/>
                <a:ea typeface="Arial" charset="0"/>
                <a:cs typeface="Arial" charset="0"/>
              </a:rPr>
              <a:t>doesn’t</a:t>
            </a:r>
            <a:r>
              <a:rPr kumimoji="1" lang="zh-CN" altLang="en-US" sz="2400" dirty="0" smtClean="0">
                <a:latin typeface="Arial" charset="0"/>
                <a:ea typeface="Arial" charset="0"/>
                <a:cs typeface="Arial" charset="0"/>
              </a:rPr>
              <a:t> </a:t>
            </a:r>
            <a:r>
              <a:rPr kumimoji="1" lang="en-US" altLang="zh-CN" sz="2400" dirty="0" smtClean="0">
                <a:latin typeface="Arial" charset="0"/>
                <a:ea typeface="Arial" charset="0"/>
                <a:cs typeface="Arial" charset="0"/>
              </a:rPr>
              <a:t>matter</a:t>
            </a:r>
            <a:endParaRPr kumimoji="1" lang="zh-CN" altLang="en-US" sz="2400" dirty="0">
              <a:latin typeface="Arial" charset="0"/>
              <a:ea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7624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5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2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1" grpId="5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8" grpId="5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5149" grpId="5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6" grpId="5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7" grpId="5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8" grpId="5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9" name="组合 8"/>
          <p:cNvGrpSpPr/>
          <p:nvPr/>
        </p:nvGrpSpPr>
        <p:grpSpPr>
          <a:xfrm>
            <a:off x="308629" y="6819"/>
            <a:ext cx="2524299" cy="646331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0357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6904" y="1258784"/>
            <a:ext cx="8657112" cy="5035138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96" y="1972785"/>
            <a:ext cx="3633939" cy="233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你好！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sz="2400" b="1" dirty="0" smtClean="0">
              <a:solidFill>
                <a:schemeClr val="bg1">
                  <a:lumMod val="50000"/>
                </a:schemeClr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你好！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5571461" y="1972785"/>
            <a:ext cx="3558731" cy="2372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" name="1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752856" y="24675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2678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48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24299" cy="646331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0357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6904" y="1258784"/>
            <a:ext cx="8657112" cy="5035138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96" y="1972785"/>
            <a:ext cx="3633939" cy="233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nǐn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sz="2400" dirty="0" smtClean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您  好！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men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endParaRPr lang="en-US" altLang="zh-CN" sz="2400" b="1" dirty="0" smtClean="0">
              <a:solidFill>
                <a:schemeClr val="bg1">
                  <a:lumMod val="50000"/>
                </a:schemeClr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 们  好！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6925343" y="1581445"/>
            <a:ext cx="2147406" cy="21474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" name="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18943" y="284654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4612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782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文本框 9"/>
          <p:cNvSpPr txBox="1"/>
          <p:nvPr/>
        </p:nvSpPr>
        <p:spPr>
          <a:xfrm>
            <a:off x="1583499" y="1377427"/>
            <a:ext cx="86409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Nǐ</a:t>
            </a:r>
            <a:r>
              <a:rPr kumimoji="0" lang="pt-BR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      </a:t>
            </a: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hǎo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zh-CN" altLang="en-US" sz="3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你</a:t>
            </a:r>
            <a:r>
              <a:rPr kumimoji="1" lang="en-US" altLang="zh-CN" sz="3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</a:t>
            </a:r>
            <a:r>
              <a:rPr kumimoji="1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     </a:t>
            </a:r>
            <a:r>
              <a:rPr kumimoji="1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好    </a:t>
            </a:r>
            <a:r>
              <a:rPr kumimoji="1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Hello.</a:t>
            </a:r>
            <a:endParaRPr kumimoji="1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Nǐmen</a:t>
            </a:r>
            <a:r>
              <a:rPr kumimoji="0" lang="pt-BR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</a:t>
            </a: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hǎo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zh-CN" altLang="en-US" sz="3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你们</a:t>
            </a:r>
            <a:r>
              <a:rPr kumimoji="1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   </a:t>
            </a:r>
            <a:r>
              <a:rPr kumimoji="1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好</a:t>
            </a:r>
            <a:r>
              <a:rPr kumimoji="1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Hello.(pl. to people more than one)</a:t>
            </a:r>
            <a:endParaRPr kumimoji="1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Dàjiā</a:t>
            </a:r>
            <a:r>
              <a:rPr kumimoji="0" lang="pt-BR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  </a:t>
            </a: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hǎo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zh-CN" altLang="en-US" sz="3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大家</a:t>
            </a:r>
            <a:r>
              <a:rPr kumimoji="1" lang="en-US" altLang="zh-CN" sz="3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</a:t>
            </a:r>
            <a:r>
              <a:rPr kumimoji="1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 </a:t>
            </a:r>
            <a:r>
              <a:rPr kumimoji="1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好</a:t>
            </a:r>
            <a:r>
              <a:rPr kumimoji="1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Hello everyone/guys.</a:t>
            </a:r>
            <a:endParaRPr kumimoji="1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Lǎoshī</a:t>
            </a:r>
            <a:r>
              <a:rPr kumimoji="0" lang="pt-BR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</a:t>
            </a: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hǎo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zh-CN" altLang="en-US" sz="3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老师</a:t>
            </a:r>
            <a:r>
              <a:rPr kumimoji="1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   </a:t>
            </a:r>
            <a:r>
              <a:rPr kumimoji="1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好</a:t>
            </a:r>
            <a:r>
              <a:rPr kumimoji="1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Hello teacher.</a:t>
            </a:r>
            <a:endParaRPr kumimoji="1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Tóngxuémen</a:t>
            </a:r>
            <a:r>
              <a:rPr kumimoji="0" lang="pt-BR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</a:t>
            </a: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hǎo</a:t>
            </a:r>
            <a:endParaRPr kumimoji="0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zh-CN" altLang="en-US" sz="32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同学们</a:t>
            </a:r>
            <a:r>
              <a:rPr kumimoji="1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         </a:t>
            </a:r>
            <a:r>
              <a:rPr kumimoji="1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好</a:t>
            </a:r>
            <a:r>
              <a:rPr kumimoji="1" lang="en-US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Hello students.</a:t>
            </a:r>
            <a:endParaRPr kumimoji="1" lang="zh-CN" alt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4784121" y="548680"/>
            <a:ext cx="2239716" cy="74898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zh-CN" sz="4267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叶根友特楷简体" panose="02010601030101010101" pitchFamily="2" charset="-122"/>
                <a:ea typeface="叶根友特楷简体" panose="02010601030101010101" pitchFamily="2" charset="-122"/>
                <a:cs typeface="+mn-cs"/>
              </a:rPr>
              <a:t>Greeting </a:t>
            </a:r>
            <a:endParaRPr kumimoji="0" lang="zh-CN" altLang="en-US" sz="4267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叶根友特楷简体" panose="02010601030101010101" pitchFamily="2" charset="-122"/>
              <a:ea typeface="叶根友特楷简体" panose="02010601030101010101" pitchFamily="2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2735470"/>
      </p:ext>
    </p:extLst>
  </p:cSld>
  <p:clrMapOvr>
    <a:masterClrMapping/>
  </p:clrMapOvr>
  <p:transition spd="slow" advClick="0" advTm="0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1585" y="243393"/>
            <a:ext cx="6708799" cy="6307729"/>
          </a:xfrm>
          <a:prstGeom prst="rect">
            <a:avLst/>
          </a:prstGeom>
        </p:spPr>
      </p:pic>
      <p:sp>
        <p:nvSpPr>
          <p:cNvPr id="3" name="椭圆形标注 2"/>
          <p:cNvSpPr/>
          <p:nvPr/>
        </p:nvSpPr>
        <p:spPr>
          <a:xfrm>
            <a:off x="6480043" y="548681"/>
            <a:ext cx="5472608" cy="1084588"/>
          </a:xfrm>
          <a:prstGeom prst="wedgeEllipseCallout">
            <a:avLst>
              <a:gd name="adj1" fmla="val -46429"/>
              <a:gd name="adj2" fmla="val 95984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Tóngxuémen</a:t>
            </a:r>
            <a:r>
              <a:rPr kumimoji="0" lang="pt-BR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</a:t>
            </a: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hǎo</a:t>
            </a:r>
            <a:endParaRPr kumimoji="0" lang="pt-BR" altLang="zh-CN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    同学们        好！</a:t>
            </a:r>
          </a:p>
        </p:txBody>
      </p:sp>
      <p:sp>
        <p:nvSpPr>
          <p:cNvPr id="5" name="椭圆形标注 4"/>
          <p:cNvSpPr/>
          <p:nvPr/>
        </p:nvSpPr>
        <p:spPr>
          <a:xfrm>
            <a:off x="0" y="3425685"/>
            <a:ext cx="3820037" cy="1084588"/>
          </a:xfrm>
          <a:prstGeom prst="wedgeEllipseCallout">
            <a:avLst>
              <a:gd name="adj1" fmla="val 59975"/>
              <a:gd name="adj2" fmla="val 5771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Lǎoshī</a:t>
            </a:r>
            <a:r>
              <a:rPr kumimoji="0" lang="pt-BR" altLang="zh-CN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</a:t>
            </a:r>
            <a:r>
              <a:rPr kumimoji="0" lang="pt-BR" altLang="zh-CN" sz="32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hǎo</a:t>
            </a:r>
            <a:endParaRPr kumimoji="0" lang="pt-BR" altLang="zh-CN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宋体" panose="02010600030101010101" pitchFamily="2" charset="-122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zh-CN" alt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+mn-cs"/>
              </a:rPr>
              <a:t>  老师    好！</a:t>
            </a:r>
          </a:p>
        </p:txBody>
      </p:sp>
    </p:spTree>
    <p:extLst>
      <p:ext uri="{BB962C8B-B14F-4D97-AF65-F5344CB8AC3E}">
        <p14:creationId xmlns:p14="http://schemas.microsoft.com/office/powerpoint/2010/main" val="1978400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446510" y="6353150"/>
            <a:ext cx="103505" cy="1692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1100" b="0" i="0" u="none" strike="noStrike" kern="1200" cap="none" spc="0" normalizeH="0" baseline="0" noProof="0" dirty="0">
                <a:ln>
                  <a:noFill/>
                </a:ln>
                <a:solidFill>
                  <a:srgbClr val="3B3D42"/>
                </a:solidFill>
                <a:effectLst/>
                <a:uLnTx/>
                <a:uFillTx/>
                <a:latin typeface="Arial" panose="020B0604020202020204"/>
                <a:ea typeface="+mn-ea"/>
                <a:cs typeface="Arial" panose="020B0604020202020204"/>
              </a:rPr>
              <a:t>7</a:t>
            </a:r>
            <a:endParaRPr kumimoji="0" sz="1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Arial" panose="020B0604020202020204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248405" y="4565523"/>
            <a:ext cx="5055235" cy="6771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sz="4400" b="0" i="0" u="none" strike="noStrike" kern="1200" cap="none" spc="-2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 panose="020F0502020204030204"/>
              </a:rPr>
              <a:t>Let’s </a:t>
            </a:r>
            <a:r>
              <a:rPr kumimoji="0" sz="4400" b="0" i="0" u="none" strike="noStrike" kern="1200" cap="none" spc="-1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 panose="020F0502020204030204"/>
              </a:rPr>
              <a:t>greet </a:t>
            </a:r>
            <a:r>
              <a:rPr kumimoji="0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 panose="020F0502020204030204"/>
              </a:rPr>
              <a:t>each</a:t>
            </a:r>
            <a:r>
              <a:rPr kumimoji="0" sz="4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 panose="020F0502020204030204"/>
              </a:rPr>
              <a:t> </a:t>
            </a:r>
            <a:r>
              <a:rPr kumimoji="0" sz="4400" b="0" i="0" u="none" strike="noStrike" kern="1200" cap="none" spc="-75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Calibri" panose="020F0502020204030204"/>
              </a:rPr>
              <a:t>other.</a:t>
            </a:r>
            <a:endParaRPr kumimoji="0" sz="4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Calibri" panose="020F0502020204030204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" y="0"/>
            <a:ext cx="5576316" cy="361492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6105144" y="198120"/>
            <a:ext cx="5477256" cy="341680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19012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AutoShape 4"/>
          <p:cNvCxnSpPr>
            <a:cxnSpLocks noChangeShapeType="1"/>
          </p:cNvCxnSpPr>
          <p:nvPr/>
        </p:nvCxnSpPr>
        <p:spPr bwMode="auto">
          <a:xfrm flipH="1" flipV="1">
            <a:off x="119063" y="-15422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grpSp>
        <p:nvGrpSpPr>
          <p:cNvPr id="2" name="组合 8"/>
          <p:cNvGrpSpPr/>
          <p:nvPr/>
        </p:nvGrpSpPr>
        <p:grpSpPr>
          <a:xfrm>
            <a:off x="308629" y="6819"/>
            <a:ext cx="2524299" cy="646331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358" y="6819"/>
              <a:ext cx="2503570" cy="6463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</a:pPr>
              <a:r>
                <a:rPr lang="zh-CN" altLang="en-US" sz="3600" b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 smtClean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6904" y="1258784"/>
            <a:ext cx="8657112" cy="5035138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zh-CN" altLang="en-US" sz="180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96" y="1972785"/>
            <a:ext cx="3633939" cy="23329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duì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bù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qǐ</a:t>
            </a:r>
            <a:r>
              <a:rPr lang="en-US" altLang="zh-CN" sz="2400" dirty="0" smtClean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 smtClean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对不起！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méi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ɡuān</a:t>
            </a:r>
            <a:r>
              <a:rPr lang="en-US" altLang="zh-CN" sz="2400" dirty="0" smtClean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xi</a:t>
            </a:r>
            <a:endParaRPr lang="en-US" altLang="zh-CN" sz="2400" b="1" dirty="0" smtClean="0">
              <a:solidFill>
                <a:schemeClr val="bg1">
                  <a:lumMod val="50000"/>
                </a:schemeClr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</a:pPr>
            <a:r>
              <a:rPr lang="en-US" altLang="zh-CN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 smtClean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 smtClean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没  关  系！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5415135" y="1586549"/>
            <a:ext cx="3763813" cy="27191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402452" y="28210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213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80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zh-CN" altLang="en-US" dirty="0"/>
              <a:t>拼音（</a:t>
            </a:r>
            <a:r>
              <a:rPr lang="en-US" altLang="zh-CN" dirty="0"/>
              <a:t>pinyin</a:t>
            </a:r>
            <a:r>
              <a:rPr lang="zh-CN" altLang="en-US" dirty="0"/>
              <a:t>）</a:t>
            </a:r>
            <a:endParaRPr kumimoji="1"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685804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ext Box 2"/>
          <p:cNvSpPr txBox="1">
            <a:spLocks noChangeArrowheads="1"/>
          </p:cNvSpPr>
          <p:nvPr/>
        </p:nvSpPr>
        <p:spPr bwMode="auto">
          <a:xfrm>
            <a:off x="5029200" y="2438401"/>
            <a:ext cx="2516188" cy="1674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9pPr>
          </a:lstStyle>
          <a:p>
            <a:pPr>
              <a:lnSpc>
                <a:spcPct val="80000"/>
              </a:lnSpc>
              <a:spcBef>
                <a:spcPct val="20000"/>
              </a:spcBef>
            </a:pPr>
            <a:r>
              <a:rPr lang="en-US" altLang="zh-CN" sz="10600">
                <a:solidFill>
                  <a:srgbClr val="FF0000"/>
                </a:solidFill>
                <a:latin typeface="Comic Sans MS" charset="0"/>
              </a:rPr>
              <a:t>h</a:t>
            </a:r>
            <a:r>
              <a:rPr lang="en-US" altLang="zh-CN" sz="10600">
                <a:solidFill>
                  <a:srgbClr val="0066FF"/>
                </a:solidFill>
                <a:latin typeface="Comic Sans MS" charset="0"/>
              </a:rPr>
              <a:t>ao</a:t>
            </a:r>
            <a:endParaRPr lang="zh-CN" altLang="en-US" sz="10600">
              <a:latin typeface="Comic Sans MS" charset="0"/>
              <a:ea typeface="楷体_GB2312" charset="0"/>
            </a:endParaRPr>
          </a:p>
          <a:p>
            <a:endParaRPr lang="en-US" altLang="zh-CN" sz="1800" b="1">
              <a:latin typeface="Comic Sans MS" charset="0"/>
            </a:endParaRPr>
          </a:p>
        </p:txBody>
      </p:sp>
      <p:sp>
        <p:nvSpPr>
          <p:cNvPr id="40963" name="Text Box 3"/>
          <p:cNvSpPr txBox="1">
            <a:spLocks noChangeArrowheads="1"/>
          </p:cNvSpPr>
          <p:nvPr/>
        </p:nvSpPr>
        <p:spPr bwMode="auto">
          <a:xfrm>
            <a:off x="7848600" y="3352801"/>
            <a:ext cx="19812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9pPr>
          </a:lstStyle>
          <a:p>
            <a:r>
              <a:rPr lang="en-US" altLang="zh-CN" sz="4000" b="1">
                <a:solidFill>
                  <a:srgbClr val="0066FF"/>
                </a:solidFill>
                <a:latin typeface="Arial" charset="0"/>
              </a:rPr>
              <a:t>yùnmǔ</a:t>
            </a:r>
          </a:p>
          <a:p>
            <a:r>
              <a:rPr lang="en-US" altLang="zh-CN" sz="4000" b="1">
                <a:solidFill>
                  <a:srgbClr val="0066FF"/>
                </a:solidFill>
                <a:latin typeface="Arial" charset="0"/>
              </a:rPr>
              <a:t>   </a:t>
            </a:r>
            <a:r>
              <a:rPr lang="en-US" altLang="zh-CN" sz="4000" b="1">
                <a:solidFill>
                  <a:srgbClr val="0066FF"/>
                </a:solidFill>
                <a:latin typeface="Comic Sans MS" charset="0"/>
              </a:rPr>
              <a:t>final</a:t>
            </a:r>
          </a:p>
        </p:txBody>
      </p:sp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4953000" y="533401"/>
            <a:ext cx="3048000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9pPr>
          </a:lstStyle>
          <a:p>
            <a:r>
              <a:rPr lang="en-US" altLang="zh-CN" sz="4000" b="1">
                <a:solidFill>
                  <a:srgbClr val="00FF00"/>
                </a:solidFill>
                <a:latin typeface="Arial" charset="0"/>
                <a:sym typeface="Arial" charset="0"/>
              </a:rPr>
              <a:t>shēngdiào</a:t>
            </a:r>
          </a:p>
          <a:p>
            <a:r>
              <a:rPr lang="en-US" altLang="zh-CN" sz="4000" b="1">
                <a:solidFill>
                  <a:srgbClr val="00FF00"/>
                </a:solidFill>
                <a:latin typeface="Comic Sans MS" charset="0"/>
              </a:rPr>
              <a:t>    </a:t>
            </a:r>
            <a:r>
              <a:rPr lang="zh-CN" altLang="en-US" sz="4000" b="1">
                <a:solidFill>
                  <a:srgbClr val="00FF00"/>
                </a:solidFill>
                <a:latin typeface="Times New Roman" charset="0"/>
              </a:rPr>
              <a:t>t</a:t>
            </a:r>
            <a:r>
              <a:rPr lang="en-US" altLang="zh-CN" sz="4000" b="1">
                <a:solidFill>
                  <a:srgbClr val="00FF00"/>
                </a:solidFill>
                <a:latin typeface="Times New Roman" charset="0"/>
              </a:rPr>
              <a:t>one</a:t>
            </a:r>
          </a:p>
        </p:txBody>
      </p:sp>
      <p:sp>
        <p:nvSpPr>
          <p:cNvPr id="40965" name="Text Box 5"/>
          <p:cNvSpPr txBox="1">
            <a:spLocks noChangeArrowheads="1"/>
          </p:cNvSpPr>
          <p:nvPr/>
        </p:nvSpPr>
        <p:spPr bwMode="auto">
          <a:xfrm>
            <a:off x="1905000" y="3657601"/>
            <a:ext cx="2668588" cy="131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Arial" charset="0"/>
              </a:rPr>
              <a:t> shēngmǔ</a:t>
            </a:r>
          </a:p>
          <a:p>
            <a:r>
              <a:rPr lang="en-US" altLang="zh-CN" sz="4000" b="1">
                <a:solidFill>
                  <a:srgbClr val="FF0000"/>
                </a:solidFill>
                <a:latin typeface="Comic Sans MS" charset="0"/>
                <a:ea typeface="华文细黑" charset="-122"/>
              </a:rPr>
              <a:t>   ini</a:t>
            </a:r>
            <a:r>
              <a:rPr lang="en-US" altLang="zh-CN" sz="4000" b="1">
                <a:solidFill>
                  <a:srgbClr val="FF0000"/>
                </a:solidFill>
                <a:latin typeface="Arial" charset="0"/>
                <a:ea typeface="华文细黑" charset="-122"/>
              </a:rPr>
              <a:t>t</a:t>
            </a:r>
            <a:r>
              <a:rPr lang="en-US" altLang="zh-CN" sz="4000" b="1">
                <a:solidFill>
                  <a:srgbClr val="FF0000"/>
                </a:solidFill>
                <a:latin typeface="Comic Sans MS" charset="0"/>
                <a:ea typeface="华文细黑" charset="-122"/>
              </a:rPr>
              <a:t>ial</a:t>
            </a:r>
          </a:p>
        </p:txBody>
      </p:sp>
      <p:sp>
        <p:nvSpPr>
          <p:cNvPr id="40966" name="Text Box 6"/>
          <p:cNvSpPr txBox="1">
            <a:spLocks noChangeArrowheads="1"/>
          </p:cNvSpPr>
          <p:nvPr/>
        </p:nvSpPr>
        <p:spPr bwMode="auto">
          <a:xfrm rot="10800000">
            <a:off x="5867400" y="1742987"/>
            <a:ext cx="68580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9pPr>
          </a:lstStyle>
          <a:p>
            <a:r>
              <a:rPr lang="en-US" altLang="zh-CN" sz="7200">
                <a:solidFill>
                  <a:srgbClr val="00FF00"/>
                </a:solidFill>
                <a:latin typeface="Arial" charset="0"/>
              </a:rPr>
              <a:t>^</a:t>
            </a:r>
          </a:p>
        </p:txBody>
      </p:sp>
      <p:sp>
        <p:nvSpPr>
          <p:cNvPr id="40967" name="Text Box 7"/>
          <p:cNvSpPr txBox="1">
            <a:spLocks noChangeArrowheads="1"/>
          </p:cNvSpPr>
          <p:nvPr/>
        </p:nvSpPr>
        <p:spPr bwMode="auto">
          <a:xfrm>
            <a:off x="5867400" y="1524000"/>
            <a:ext cx="441146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9pPr>
          </a:lstStyle>
          <a:p>
            <a:r>
              <a:rPr lang="en-US" altLang="zh-CN" sz="4000">
                <a:latin typeface="Arial" charset="0"/>
              </a:rPr>
              <a:t>↑</a:t>
            </a:r>
          </a:p>
        </p:txBody>
      </p:sp>
      <p:sp>
        <p:nvSpPr>
          <p:cNvPr id="40968" name="Text Box 8"/>
          <p:cNvSpPr txBox="1">
            <a:spLocks noChangeArrowheads="1"/>
          </p:cNvSpPr>
          <p:nvPr/>
        </p:nvSpPr>
        <p:spPr bwMode="auto">
          <a:xfrm rot="4756221">
            <a:off x="7320519" y="3251995"/>
            <a:ext cx="738664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9pPr>
          </a:lstStyle>
          <a:p>
            <a:r>
              <a:rPr lang="en-US" altLang="zh-CN" sz="3600">
                <a:latin typeface="Arial" charset="0"/>
              </a:rPr>
              <a:t>↗</a:t>
            </a:r>
          </a:p>
        </p:txBody>
      </p:sp>
      <p:sp>
        <p:nvSpPr>
          <p:cNvPr id="40969" name="Rectangle 9"/>
          <p:cNvSpPr>
            <a:spLocks noChangeArrowheads="1"/>
          </p:cNvSpPr>
          <p:nvPr/>
        </p:nvSpPr>
        <p:spPr bwMode="auto">
          <a:xfrm>
            <a:off x="4344988" y="3124200"/>
            <a:ext cx="990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algn="ctr">
              <a:spcBef>
                <a:spcPct val="20000"/>
              </a:spcBef>
              <a:defRPr/>
            </a:pPr>
            <a:r>
              <a:rPr lang="en-US" sz="3600">
                <a:effectLst>
                  <a:outerShdw blurRad="38100" dist="38100" dir="2700000" algn="tl">
                    <a:srgbClr val="DDDDDD"/>
                  </a:outerShdw>
                </a:effectLst>
                <a:ea typeface="宋体" charset="0"/>
                <a:cs typeface="宋体" charset="0"/>
              </a:rPr>
              <a:t>↙</a:t>
            </a:r>
          </a:p>
        </p:txBody>
      </p:sp>
      <p:sp>
        <p:nvSpPr>
          <p:cNvPr id="40970" name="Text Box 10"/>
          <p:cNvSpPr txBox="1">
            <a:spLocks noChangeArrowheads="1"/>
          </p:cNvSpPr>
          <p:nvPr/>
        </p:nvSpPr>
        <p:spPr bwMode="auto">
          <a:xfrm>
            <a:off x="5181600" y="3733801"/>
            <a:ext cx="2076450" cy="1723549"/>
          </a:xfrm>
          <a:prstGeom prst="rect">
            <a:avLst/>
          </a:prstGeom>
          <a:noFill/>
          <a:ln>
            <a:noFill/>
          </a:ln>
          <a:effectLst>
            <a:outerShdw blurRad="63500" dist="17961" dir="2700000" algn="ctr" rotWithShape="0">
              <a:srgbClr val="708688">
                <a:alpha val="74998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b="1">
                <a:solidFill>
                  <a:schemeClr val="tx1"/>
                </a:solidFill>
                <a:latin typeface="Comic Sans MS" charset="0"/>
                <a:ea typeface="宋体" charset="0"/>
                <a:cs typeface="宋体" charset="0"/>
              </a:defRPr>
            </a:lvl1pPr>
            <a:lvl2pPr marL="742950" indent="-285750" eaLnBrk="0" hangingPunct="0">
              <a:defRPr b="1">
                <a:solidFill>
                  <a:schemeClr val="tx1"/>
                </a:solidFill>
                <a:latin typeface="Comic Sans MS" charset="0"/>
                <a:ea typeface="宋体" charset="0"/>
              </a:defRPr>
            </a:lvl2pPr>
            <a:lvl3pPr marL="1143000" indent="-228600" eaLnBrk="0" hangingPunct="0">
              <a:defRPr b="1">
                <a:solidFill>
                  <a:schemeClr val="tx1"/>
                </a:solidFill>
                <a:latin typeface="Comic Sans MS" charset="0"/>
                <a:ea typeface="宋体" charset="0"/>
              </a:defRPr>
            </a:lvl3pPr>
            <a:lvl4pPr marL="1600200" indent="-228600" eaLnBrk="0" hangingPunct="0">
              <a:defRPr b="1">
                <a:solidFill>
                  <a:schemeClr val="tx1"/>
                </a:solidFill>
                <a:latin typeface="Comic Sans MS" charset="0"/>
                <a:ea typeface="宋体" charset="0"/>
              </a:defRPr>
            </a:lvl4pPr>
            <a:lvl5pPr marL="2057400" indent="-228600" eaLnBrk="0" hangingPunct="0">
              <a:defRPr b="1">
                <a:solidFill>
                  <a:schemeClr val="tx1"/>
                </a:solidFill>
                <a:latin typeface="Comic Sans MS" charset="0"/>
                <a:ea typeface="宋体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mic Sans MS" charset="0"/>
                <a:ea typeface="宋体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mic Sans MS" charset="0"/>
                <a:ea typeface="宋体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mic Sans MS" charset="0"/>
                <a:ea typeface="宋体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Comic Sans MS" charset="0"/>
                <a:ea typeface="宋体" charset="0"/>
              </a:defRPr>
            </a:lvl9pPr>
          </a:lstStyle>
          <a:p>
            <a:pPr eaLnBrk="1" hangingPunct="1">
              <a:defRPr/>
            </a:pPr>
            <a:r>
              <a:rPr lang="zh-CN" altLang="en-US" sz="10600" b="0">
                <a:ea typeface="楷体_GB2312" charset="0"/>
                <a:cs typeface="楷体_GB2312" charset="0"/>
                <a:sym typeface="Arial" charset="0"/>
              </a:rPr>
              <a:t> 好</a:t>
            </a:r>
          </a:p>
        </p:txBody>
      </p:sp>
      <p:sp>
        <p:nvSpPr>
          <p:cNvPr id="40971" name="箭头 388"/>
          <p:cNvSpPr>
            <a:spLocks noChangeShapeType="1"/>
          </p:cNvSpPr>
          <p:nvPr/>
        </p:nvSpPr>
        <p:spPr bwMode="auto">
          <a:xfrm>
            <a:off x="6324600" y="5181600"/>
            <a:ext cx="1588" cy="457200"/>
          </a:xfrm>
          <a:prstGeom prst="line">
            <a:avLst/>
          </a:prstGeom>
          <a:noFill/>
          <a:ln w="9525" cmpd="sng">
            <a:solidFill>
              <a:schemeClr val="tx1"/>
            </a:solidFill>
            <a:round/>
            <a:headEnd/>
            <a:tailEnd type="triangle" w="med" len="med"/>
          </a:ln>
          <a:effectLst>
            <a:outerShdw blurRad="63500" dist="17961" dir="2700000" algn="ctr" rotWithShape="0">
              <a:srgbClr val="000000">
                <a:alpha val="74998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pPr>
              <a:defRPr/>
            </a:pPr>
            <a:endParaRPr lang="zh-CN" altLang="en-US">
              <a:ea typeface="宋体" charset="0"/>
              <a:cs typeface="宋体" charset="0"/>
            </a:endParaRPr>
          </a:p>
        </p:txBody>
      </p:sp>
      <p:sp>
        <p:nvSpPr>
          <p:cNvPr id="40972" name="Text Box 12"/>
          <p:cNvSpPr txBox="1">
            <a:spLocks noChangeArrowheads="1"/>
          </p:cNvSpPr>
          <p:nvPr/>
        </p:nvSpPr>
        <p:spPr bwMode="auto">
          <a:xfrm>
            <a:off x="3886199" y="5410201"/>
            <a:ext cx="5661837" cy="1261884"/>
          </a:xfrm>
          <a:prstGeom prst="rect">
            <a:avLst/>
          </a:prstGeom>
          <a:noFill/>
          <a:ln>
            <a:noFill/>
          </a:ln>
          <a:effectLst>
            <a:outerShdw blurRad="63500" dist="17961" dir="2700000" algn="ctr" rotWithShape="0">
              <a:srgbClr val="708688">
                <a:alpha val="74998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1pPr>
            <a:lvl2pPr marL="742950" indent="-28575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2pPr>
            <a:lvl3pPr marL="11430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3pPr>
            <a:lvl4pPr marL="16002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4pPr>
            <a:lvl5pPr marL="2057400" indent="-228600"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 kumimoji="1" sz="2400">
                <a:solidFill>
                  <a:schemeClr val="tx1"/>
                </a:solidFill>
                <a:latin typeface="Georgia" charset="0"/>
                <a:ea typeface="宋体" charset="-122"/>
              </a:defRPr>
            </a:lvl9pPr>
          </a:lstStyle>
          <a:p>
            <a:pPr algn="ctr"/>
            <a:r>
              <a:rPr lang="zh-CN" altLang="en-US" sz="4000" b="1" dirty="0">
                <a:latin typeface="Arial" charset="0"/>
                <a:sym typeface="Arial" charset="0"/>
              </a:rPr>
              <a:t>hàn zì</a:t>
            </a:r>
            <a:r>
              <a:rPr lang="zh-CN" altLang="en-US" sz="4000" b="1" dirty="0">
                <a:solidFill>
                  <a:srgbClr val="FF0000"/>
                </a:solidFill>
                <a:latin typeface="Arial" charset="0"/>
                <a:sym typeface="Arial" charset="0"/>
              </a:rPr>
              <a:t> 汉字</a:t>
            </a:r>
          </a:p>
          <a:p>
            <a:r>
              <a:rPr lang="zh-CN" altLang="en-US" sz="3600" b="1" dirty="0">
                <a:latin typeface="Comic Sans MS" charset="0"/>
              </a:rPr>
              <a:t>    </a:t>
            </a:r>
            <a:r>
              <a:rPr lang="zh-CN" altLang="en-US" sz="3600" b="1" dirty="0" smtClean="0">
                <a:latin typeface="Comic Sans MS" charset="0"/>
              </a:rPr>
              <a:t>chin</a:t>
            </a:r>
            <a:r>
              <a:rPr lang="en-US" altLang="zh-CN" sz="3600" b="1" dirty="0" smtClean="0">
                <a:latin typeface="Comic Sans MS" charset="0"/>
              </a:rPr>
              <a:t>e</a:t>
            </a:r>
            <a:r>
              <a:rPr lang="zh-CN" altLang="en-US" sz="3600" b="1" dirty="0" smtClean="0">
                <a:latin typeface="Comic Sans MS" charset="0"/>
              </a:rPr>
              <a:t>se </a:t>
            </a:r>
            <a:r>
              <a:rPr lang="zh-CN" altLang="en-US" sz="3600" b="1" dirty="0">
                <a:latin typeface="Comic Sans MS" charset="0"/>
              </a:rPr>
              <a:t>character</a:t>
            </a:r>
          </a:p>
        </p:txBody>
      </p:sp>
    </p:spTree>
    <p:extLst>
      <p:ext uri="{BB962C8B-B14F-4D97-AF65-F5344CB8AC3E}">
        <p14:creationId xmlns:p14="http://schemas.microsoft.com/office/powerpoint/2010/main" val="23949626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09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09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409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46" dur="500"/>
                                        <p:tgtEl>
                                          <p:spTgt spid="409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409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56" dur="500"/>
                                        <p:tgtEl>
                                          <p:spTgt spid="409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09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09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09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09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409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409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autoUpdateAnimBg="0"/>
      <p:bldP spid="40965" grpId="0" autoUpdateAnimBg="0"/>
      <p:bldP spid="40967" grpId="0" bldLvl="0" autoUpdateAnimBg="0"/>
      <p:bldP spid="40968" grpId="0" autoUpdateAnimBg="0"/>
      <p:bldP spid="40969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Chinese Pinyin 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4445347" y="3072229"/>
            <a:ext cx="2907599" cy="1686293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en-US" sz="6600" cap="none" dirty="0" err="1"/>
              <a:t>n</a:t>
            </a:r>
            <a:r>
              <a:rPr lang="en-US" altLang="zh-CN" sz="6600" cap="none" dirty="0" err="1"/>
              <a:t>ǐ</a:t>
            </a:r>
            <a:r>
              <a:rPr lang="en-US" altLang="zh-CN" sz="6600" cap="none" dirty="0"/>
              <a:t>  </a:t>
            </a:r>
            <a:r>
              <a:rPr lang="en-US" sz="6600" cap="none" dirty="0" err="1"/>
              <a:t>h</a:t>
            </a:r>
            <a:r>
              <a:rPr lang="en-US" altLang="zh-CN" sz="6600" b="1" cap="none" dirty="0" err="1">
                <a:latin typeface="+mn-ea"/>
              </a:rPr>
              <a:t>ǎ</a:t>
            </a:r>
            <a:r>
              <a:rPr lang="en-US" sz="6600" cap="none" dirty="0" err="1"/>
              <a:t>o</a:t>
            </a:r>
            <a:endParaRPr lang="en-US" altLang="zh-CN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US" dirty="0"/>
          </a:p>
        </p:txBody>
      </p:sp>
      <p:cxnSp>
        <p:nvCxnSpPr>
          <p:cNvPr id="5" name="Straight Connector 4"/>
          <p:cNvCxnSpPr/>
          <p:nvPr/>
        </p:nvCxnSpPr>
        <p:spPr>
          <a:xfrm flipH="1" flipV="1">
            <a:off x="3621779" y="2389398"/>
            <a:ext cx="919311" cy="123181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/>
          <p:cNvCxnSpPr/>
          <p:nvPr/>
        </p:nvCxnSpPr>
        <p:spPr>
          <a:xfrm flipH="1" flipV="1">
            <a:off x="3621780" y="2320126"/>
            <a:ext cx="1921595" cy="122216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>
          <a:xfrm>
            <a:off x="2173979" y="1779794"/>
            <a:ext cx="1447800" cy="6096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宋体"/>
                <a:cs typeface="+mn-cs"/>
              </a:rPr>
              <a:t>Initials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cxnSp>
        <p:nvCxnSpPr>
          <p:cNvPr id="8" name="Straight Connector 7"/>
          <p:cNvCxnSpPr>
            <a:stCxn id="11" idx="7"/>
          </p:cNvCxnSpPr>
          <p:nvPr/>
        </p:nvCxnSpPr>
        <p:spPr>
          <a:xfrm flipV="1">
            <a:off x="5109885" y="2472521"/>
            <a:ext cx="2817195" cy="796188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 flipV="1">
            <a:off x="6029197" y="2493363"/>
            <a:ext cx="1819049" cy="774747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7546079" y="1939121"/>
            <a:ext cx="1752600" cy="533400"/>
          </a:xfrm>
          <a:prstGeom prst="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宋体"/>
                <a:cs typeface="+mn-cs"/>
              </a:rPr>
              <a:t>Tones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4784680" y="3212913"/>
            <a:ext cx="381000" cy="381000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5932129" y="3240209"/>
            <a:ext cx="381000" cy="381000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  <p:cxnSp>
        <p:nvCxnSpPr>
          <p:cNvPr id="13" name="Straight Connector 12"/>
          <p:cNvCxnSpPr/>
          <p:nvPr/>
        </p:nvCxnSpPr>
        <p:spPr>
          <a:xfrm>
            <a:off x="5109886" y="4154609"/>
            <a:ext cx="940769" cy="1213512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flipH="1">
            <a:off x="6022080" y="4154010"/>
            <a:ext cx="291051" cy="1214115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5164829" y="5291921"/>
            <a:ext cx="1771651" cy="68580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宋体"/>
                <a:cs typeface="+mn-cs"/>
              </a:rPr>
              <a:t>Finals</a:t>
            </a:r>
            <a:endParaRPr kumimoji="0" lang="en-US" sz="24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宋体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8504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831975" y="152400"/>
            <a:ext cx="7772400" cy="1752600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1524000" y="3200400"/>
            <a:ext cx="8763000" cy="838200"/>
          </a:xfrm>
        </p:spPr>
        <p:txBody>
          <a:bodyPr/>
          <a:lstStyle/>
          <a:p>
            <a:r>
              <a:rPr lang="zh-CN" altLang="en-US" sz="4000" b="1">
                <a:solidFill>
                  <a:srgbClr val="2A07F9"/>
                </a:solidFill>
              </a:rPr>
              <a:t>Syllable</a:t>
            </a:r>
            <a:r>
              <a:rPr lang="zh-CN" altLang="en-US" sz="4000" b="1"/>
              <a:t> =</a:t>
            </a:r>
            <a:r>
              <a:rPr lang="zh-CN" altLang="en-US" sz="4000" b="1">
                <a:solidFill>
                  <a:schemeClr val="hlink"/>
                </a:solidFill>
              </a:rPr>
              <a:t>Initial</a:t>
            </a:r>
            <a:r>
              <a:rPr lang="zh-CN" altLang="en-US" sz="4000" b="1"/>
              <a:t> + </a:t>
            </a:r>
            <a:r>
              <a:rPr lang="zh-CN" altLang="en-US" sz="4000" b="1">
                <a:solidFill>
                  <a:srgbClr val="000099"/>
                </a:solidFill>
              </a:rPr>
              <a:t>Final</a:t>
            </a:r>
            <a:r>
              <a:rPr lang="zh-CN" altLang="en-US" sz="4000" b="1"/>
              <a:t> + </a:t>
            </a:r>
            <a:r>
              <a:rPr lang="zh-CN" altLang="en-US" sz="4000" b="1">
                <a:solidFill>
                  <a:srgbClr val="FF9900"/>
                </a:solidFill>
              </a:rPr>
              <a:t>Tone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2286000" y="2743201"/>
            <a:ext cx="70104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zh-CN" altLang="zh-CN" b="1">
              <a:latin typeface="Comic Sans MS" charset="0"/>
            </a:endParaRPr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1828800" y="4648201"/>
            <a:ext cx="8077200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zh-CN" altLang="en-US" sz="4800" b="1">
                <a:solidFill>
                  <a:schemeClr val="folHlink"/>
                </a:solidFill>
                <a:latin typeface="Comic Sans MS" charset="0"/>
              </a:rPr>
              <a:t> </a:t>
            </a:r>
            <a:endParaRPr lang="zh-CN" altLang="en-US" sz="4800" b="1">
              <a:solidFill>
                <a:srgbClr val="FF9900"/>
              </a:solidFill>
              <a:latin typeface="Comic Sans MS" charset="0"/>
            </a:endParaRPr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1600200" y="4419600"/>
            <a:ext cx="8382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zh-CN" altLang="en-US" sz="3200" b="1">
                <a:solidFill>
                  <a:schemeClr val="folHlink"/>
                </a:solidFill>
                <a:latin typeface="Comic Sans MS" charset="0"/>
              </a:rPr>
              <a:t>yīn ji</a:t>
            </a:r>
            <a:r>
              <a:rPr lang="zh-CN" altLang="en-US" sz="3200" b="1">
                <a:solidFill>
                  <a:schemeClr val="folHlink"/>
                </a:solidFill>
              </a:rPr>
              <a:t>é</a:t>
            </a:r>
            <a:r>
              <a:rPr lang="zh-CN" altLang="en-US" sz="3200" b="1">
                <a:latin typeface="Comic Sans MS" charset="0"/>
              </a:rPr>
              <a:t> =</a:t>
            </a:r>
            <a:r>
              <a:rPr lang="zh-CN" altLang="en-US" sz="3200" b="1">
                <a:solidFill>
                  <a:schemeClr val="hlink"/>
                </a:solidFill>
                <a:latin typeface="Comic Sans MS" charset="0"/>
              </a:rPr>
              <a:t>shēng mǔ</a:t>
            </a:r>
            <a:r>
              <a:rPr lang="zh-CN" altLang="en-US" sz="3200" b="1">
                <a:latin typeface="Comic Sans MS" charset="0"/>
              </a:rPr>
              <a:t> + </a:t>
            </a:r>
            <a:r>
              <a:rPr lang="zh-CN" altLang="en-US" sz="3200" b="1">
                <a:solidFill>
                  <a:srgbClr val="000099"/>
                </a:solidFill>
                <a:latin typeface="Comic Sans MS" charset="0"/>
              </a:rPr>
              <a:t>y</a:t>
            </a:r>
            <a:r>
              <a:rPr lang="zh-CN" altLang="en-US" sz="3200" b="1">
                <a:solidFill>
                  <a:srgbClr val="000099"/>
                </a:solidFill>
              </a:rPr>
              <a:t>ù</a:t>
            </a:r>
            <a:r>
              <a:rPr lang="zh-CN" altLang="en-US" sz="3200" b="1">
                <a:solidFill>
                  <a:srgbClr val="000099"/>
                </a:solidFill>
                <a:latin typeface="Comic Sans MS" charset="0"/>
              </a:rPr>
              <a:t>n mǔ</a:t>
            </a:r>
            <a:r>
              <a:rPr lang="zh-CN" altLang="en-US" sz="3200" b="1">
                <a:latin typeface="Comic Sans MS" charset="0"/>
              </a:rPr>
              <a:t> + </a:t>
            </a:r>
            <a:r>
              <a:rPr lang="zh-CN" altLang="en-US" sz="3200" b="1">
                <a:solidFill>
                  <a:srgbClr val="FF9900"/>
                </a:solidFill>
                <a:latin typeface="Comic Sans MS" charset="0"/>
              </a:rPr>
              <a:t>shēng di</a:t>
            </a:r>
            <a:r>
              <a:rPr lang="zh-CN" altLang="en-US" sz="3200" b="1">
                <a:solidFill>
                  <a:srgbClr val="FF9900"/>
                </a:solidFill>
              </a:rPr>
              <a:t>à</a:t>
            </a:r>
            <a:r>
              <a:rPr lang="zh-CN" altLang="en-US" sz="3200" b="1">
                <a:solidFill>
                  <a:srgbClr val="FF9900"/>
                </a:solidFill>
                <a:latin typeface="Comic Sans MS" charset="0"/>
              </a:rPr>
              <a:t>o</a:t>
            </a:r>
          </a:p>
        </p:txBody>
      </p:sp>
      <p:sp>
        <p:nvSpPr>
          <p:cNvPr id="4103" name="Text Box 7"/>
          <p:cNvSpPr txBox="1">
            <a:spLocks noChangeArrowheads="1"/>
          </p:cNvSpPr>
          <p:nvPr/>
        </p:nvSpPr>
        <p:spPr bwMode="auto">
          <a:xfrm>
            <a:off x="1755776" y="1724025"/>
            <a:ext cx="8609013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zh-CN" altLang="zh-CN" b="1">
              <a:latin typeface="Comic Sans MS" charset="0"/>
            </a:endParaRP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3688479" y="2304157"/>
            <a:ext cx="407515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zh-CN" altLang="en-US" b="1" dirty="0">
                <a:latin typeface="Comic Sans MS" charset="0"/>
              </a:rPr>
              <a:t> </a:t>
            </a:r>
            <a:r>
              <a:rPr lang="zh-CN" altLang="en-US" sz="4000" b="1" dirty="0" smtClean="0">
                <a:latin typeface="Comic Sans MS" charset="0"/>
              </a:rPr>
              <a:t>2</a:t>
            </a:r>
            <a:r>
              <a:rPr lang="en-US" altLang="zh-CN" sz="4000" b="1" dirty="0" smtClean="0">
                <a:latin typeface="Comic Sans MS" charset="0"/>
              </a:rPr>
              <a:t>3</a:t>
            </a:r>
            <a:r>
              <a:rPr lang="zh-CN" altLang="en-US" sz="4000" b="1" dirty="0" smtClean="0">
                <a:latin typeface="Comic Sans MS" charset="0"/>
              </a:rPr>
              <a:t>      3</a:t>
            </a:r>
            <a:r>
              <a:rPr lang="en-US" altLang="zh-CN" sz="4000" b="1" dirty="0" smtClean="0">
                <a:latin typeface="Comic Sans MS" charset="0"/>
              </a:rPr>
              <a:t>6</a:t>
            </a:r>
            <a:r>
              <a:rPr lang="zh-CN" altLang="en-US" sz="4000" b="1" dirty="0" smtClean="0">
                <a:latin typeface="Comic Sans MS" charset="0"/>
              </a:rPr>
              <a:t>    </a:t>
            </a:r>
            <a:r>
              <a:rPr lang="zh-CN" altLang="en-US" sz="4000" b="1" dirty="0">
                <a:latin typeface="Comic Sans MS" charset="0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88464547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 bldLvl="0" autoUpdateAnimBg="0"/>
      <p:bldP spid="4098" grpId="1" bldLvl="0" autoUpdateAnimBg="0"/>
      <p:bldP spid="4099" grpId="0" bldLvl="0" autoUpdateAnimBg="0"/>
      <p:bldP spid="4102" grpId="0" bldLvl="0" autoUpdateAnimBg="0"/>
      <p:bldP spid="4104" grpId="0" bldLvl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301718"/>
          </a:xfrm>
        </p:spPr>
        <p:txBody>
          <a:bodyPr/>
          <a:lstStyle/>
          <a:p>
            <a:r>
              <a:rPr lang="is-IS" altLang="zh-CN" dirty="0"/>
              <a:t>s</a:t>
            </a:r>
            <a:r>
              <a:rPr lang="is-IS" altLang="zh-CN" dirty="0" smtClean="0"/>
              <a:t>hēngmǔ</a:t>
            </a:r>
            <a:br>
              <a:rPr lang="is-IS" altLang="zh-CN" dirty="0" smtClean="0"/>
            </a:br>
            <a:r>
              <a:rPr lang="is-IS" altLang="zh-CN" dirty="0"/>
              <a:t> </a:t>
            </a:r>
            <a:r>
              <a:rPr lang="is-IS" altLang="zh-CN" dirty="0" smtClean="0"/>
              <a:t>              </a:t>
            </a:r>
            <a:r>
              <a:rPr lang="zh-CN" altLang="en-US" dirty="0" smtClean="0"/>
              <a:t>声母（</a:t>
            </a:r>
            <a:r>
              <a:rPr lang="en-US" altLang="zh-CN" dirty="0" smtClean="0"/>
              <a:t>initials</a:t>
            </a:r>
            <a:r>
              <a:rPr lang="zh-CN" altLang="en-US" dirty="0" smtClean="0"/>
              <a:t>）</a:t>
            </a:r>
            <a:endParaRPr lang="en-US" dirty="0"/>
          </a:p>
        </p:txBody>
      </p:sp>
      <p:sp>
        <p:nvSpPr>
          <p:cNvPr id="5" name="Text Box 3"/>
          <p:cNvSpPr txBox="1">
            <a:spLocks noGrp="1" noChangeArrowheads="1"/>
          </p:cNvSpPr>
          <p:nvPr>
            <p:ph sz="quarter" idx="4294967295"/>
          </p:nvPr>
        </p:nvSpPr>
        <p:spPr bwMode="auto">
          <a:xfrm>
            <a:off x="1527924" y="2185952"/>
            <a:ext cx="8161987" cy="4672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defRPr kern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SimSun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cap="none" dirty="0" smtClean="0">
                <a:solidFill>
                  <a:schemeClr val="accent2"/>
                </a:solidFill>
                <a:sym typeface="Arial" panose="020B0604020202020204" pitchFamily="34" charset="0"/>
              </a:rPr>
              <a:t>initials(23)</a:t>
            </a:r>
            <a:endParaRPr lang="zh-CN" altLang="en-US" sz="3600" cap="none" dirty="0" smtClean="0">
              <a:solidFill>
                <a:schemeClr val="accent2"/>
              </a:solidFill>
              <a:sym typeface="Arial" panose="020B0604020202020204" pitchFamily="34" charset="0"/>
            </a:endParaRPr>
          </a:p>
          <a:p>
            <a:r>
              <a:rPr lang="zh-CN" altLang="en-US" sz="4400" cap="none" dirty="0" smtClean="0">
                <a:sym typeface="Arial" panose="020B0604020202020204" pitchFamily="34" charset="0"/>
              </a:rPr>
              <a:t> </a:t>
            </a:r>
            <a:r>
              <a:rPr lang="zh-CN" altLang="en-US" sz="4000" cap="none" dirty="0" smtClean="0">
                <a:sym typeface="Arial" panose="020B0604020202020204" pitchFamily="34" charset="0"/>
              </a:rPr>
              <a:t>b    p    m    f    d    t    n    l</a:t>
            </a:r>
          </a:p>
          <a:p>
            <a:r>
              <a:rPr lang="zh-CN" altLang="en-US" sz="4000" cap="none" dirty="0" smtClean="0">
                <a:sym typeface="Arial" panose="020B0604020202020204" pitchFamily="34" charset="0"/>
              </a:rPr>
              <a:t> g    k    h    j    q    x</a:t>
            </a:r>
          </a:p>
          <a:p>
            <a:r>
              <a:rPr lang="zh-CN" altLang="en-US" sz="4000" cap="none" dirty="0" smtClean="0">
                <a:sym typeface="Arial" panose="020B0604020202020204" pitchFamily="34" charset="0"/>
              </a:rPr>
              <a:t> zh    ch    sh    r    z    c    s</a:t>
            </a:r>
          </a:p>
          <a:p>
            <a:r>
              <a:rPr lang="zh-CN" altLang="en-US" sz="4000" cap="none" dirty="0" smtClean="0">
                <a:sym typeface="Arial" panose="020B0604020202020204" pitchFamily="34" charset="0"/>
              </a:rPr>
              <a:t> y    w</a:t>
            </a:r>
          </a:p>
          <a:p>
            <a:endParaRPr lang="zh-CN" altLang="en-US" sz="4800" dirty="0">
              <a:sym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0818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17476"/>
            <a:ext cx="8229600" cy="1655763"/>
          </a:xfrm>
        </p:spPr>
        <p:txBody>
          <a:bodyPr/>
          <a:lstStyle/>
          <a:p>
            <a:pPr eaLnBrk="1" hangingPunct="1"/>
            <a:r>
              <a:rPr lang="zh-CN" altLang="en-US" sz="5400">
                <a:ea typeface="隶书" charset="0"/>
              </a:rPr>
              <a:t>声母</a:t>
            </a:r>
            <a:r>
              <a:rPr lang="zh-CN" altLang="en-US" sz="2400" b="1" i="1">
                <a:latin typeface="Comic Sans MS" charset="0"/>
              </a:rPr>
              <a:t> </a:t>
            </a:r>
            <a:r>
              <a:rPr lang="zh-CN" altLang="en-US" sz="3600" b="1" i="1">
                <a:latin typeface="Comic Sans MS" charset="0"/>
              </a:rPr>
              <a:t>shēng mǔ</a:t>
            </a:r>
            <a:br>
              <a:rPr lang="zh-CN" altLang="en-US" sz="3600" b="1" i="1">
                <a:latin typeface="Comic Sans MS" charset="0"/>
              </a:rPr>
            </a:br>
            <a:r>
              <a:rPr lang="zh-CN" altLang="en-US" sz="2400" b="1" i="1">
                <a:latin typeface="Comic Sans MS" charset="0"/>
              </a:rPr>
              <a:t>Consonants,  21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2925764"/>
            <a:ext cx="8229600" cy="3201987"/>
          </a:xfrm>
        </p:spPr>
        <p:txBody>
          <a:bodyPr/>
          <a:lstStyle/>
          <a:p>
            <a:pPr eaLnBrk="1" hangingPunct="1"/>
            <a:r>
              <a:rPr lang="zh-CN" altLang="en-US" b="1" dirty="0">
                <a:latin typeface="Comic Sans MS" charset="0"/>
              </a:rPr>
              <a:t>When used as initials, the following consonants are pronounced roughly the same as they are in English.</a:t>
            </a:r>
          </a:p>
          <a:p>
            <a:pPr eaLnBrk="1" hangingPunct="1"/>
            <a:r>
              <a:rPr lang="zh-CN" altLang="en-US" b="1" dirty="0">
                <a:latin typeface="Comic Sans MS" charset="0"/>
              </a:rPr>
              <a:t>b p m f d t n l g k h j s</a:t>
            </a:r>
          </a:p>
        </p:txBody>
      </p:sp>
    </p:spTree>
    <p:extLst>
      <p:ext uri="{BB962C8B-B14F-4D97-AF65-F5344CB8AC3E}">
        <p14:creationId xmlns:p14="http://schemas.microsoft.com/office/powerpoint/2010/main" val="1098392921"/>
      </p:ext>
    </p:extLst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17476"/>
            <a:ext cx="8229600" cy="1655763"/>
          </a:xfrm>
        </p:spPr>
        <p:txBody>
          <a:bodyPr/>
          <a:lstStyle/>
          <a:p>
            <a:pPr eaLnBrk="1" hangingPunct="1"/>
            <a:r>
              <a:rPr lang="zh-CN" altLang="en-US" sz="5400">
                <a:ea typeface="隶书" charset="0"/>
              </a:rPr>
              <a:t>声母</a:t>
            </a:r>
            <a:r>
              <a:rPr lang="zh-CN" altLang="en-US" sz="2400" b="1" i="1">
                <a:latin typeface="Comic Sans MS" charset="0"/>
              </a:rPr>
              <a:t> </a:t>
            </a:r>
            <a:r>
              <a:rPr lang="zh-CN" altLang="en-US" sz="3600" b="1" i="1">
                <a:latin typeface="Comic Sans MS" charset="0"/>
              </a:rPr>
              <a:t>shēng mǔ</a:t>
            </a:r>
            <a:br>
              <a:rPr lang="zh-CN" altLang="en-US" sz="3600" b="1" i="1">
                <a:latin typeface="Comic Sans MS" charset="0"/>
              </a:rPr>
            </a:br>
            <a:r>
              <a:rPr lang="zh-CN" altLang="en-US" sz="2400" b="1" i="1">
                <a:latin typeface="Comic Sans MS" charset="0"/>
              </a:rPr>
              <a:t>Consonants,  21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2925764"/>
            <a:ext cx="8229600" cy="3201987"/>
          </a:xfrm>
        </p:spPr>
        <p:txBody>
          <a:bodyPr/>
          <a:lstStyle/>
          <a:p>
            <a:pPr eaLnBrk="1" hangingPunct="1"/>
            <a:r>
              <a:rPr lang="zh-CN" altLang="en-US" b="1">
                <a:latin typeface="Comic Sans MS" charset="0"/>
              </a:rPr>
              <a:t>When used as initials, the following consonants are pronounced quite differently from what they are in English.</a:t>
            </a:r>
          </a:p>
          <a:p>
            <a:pPr eaLnBrk="1" hangingPunct="1"/>
            <a:r>
              <a:rPr lang="zh-CN" altLang="en-US" b="1">
                <a:latin typeface="Comic Sans MS" charset="0"/>
              </a:rPr>
              <a:t>q x z c zh ch sh r</a:t>
            </a:r>
          </a:p>
        </p:txBody>
      </p:sp>
    </p:spTree>
    <p:extLst>
      <p:ext uri="{BB962C8B-B14F-4D97-AF65-F5344CB8AC3E}">
        <p14:creationId xmlns:p14="http://schemas.microsoft.com/office/powerpoint/2010/main" val="2080801441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5400">
                <a:ea typeface="隶书" charset="0"/>
              </a:rPr>
              <a:t>声母</a:t>
            </a:r>
            <a:r>
              <a:rPr lang="zh-CN" altLang="en-US" sz="5400" b="1" i="1">
                <a:latin typeface="Comic Sans MS" charset="0"/>
              </a:rPr>
              <a:t> </a:t>
            </a:r>
            <a:r>
              <a:rPr lang="zh-CN" altLang="en-US" sz="3600" b="1" i="1">
                <a:latin typeface="Comic Sans MS" charset="0"/>
              </a:rPr>
              <a:t>shēng mǔ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24001" y="1844676"/>
            <a:ext cx="4500563" cy="4321175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zh-CN" altLang="en-US" sz="5600" dirty="0">
                <a:latin typeface="Comic Sans MS" charset="0"/>
              </a:rPr>
              <a:t>b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2600" b="1" dirty="0">
                <a:latin typeface="Comic Sans MS" charset="0"/>
              </a:rPr>
              <a:t>bō lu</a:t>
            </a:r>
            <a:r>
              <a:rPr lang="zh-CN" altLang="en-US" sz="2600" b="1" dirty="0"/>
              <a:t>ó</a:t>
            </a:r>
            <a:endParaRPr lang="zh-CN" altLang="en-US" sz="2600" b="1" dirty="0">
              <a:latin typeface="Comic Sans MS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sz="2600" b="1" dirty="0">
                <a:latin typeface="Comic Sans MS" charset="0"/>
              </a:rPr>
              <a:t>  菠萝  (pineapple)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sz="2600" b="1" dirty="0">
                <a:latin typeface="Comic Sans MS" charset="0"/>
              </a:rPr>
              <a:t>  b</a:t>
            </a:r>
            <a:r>
              <a:rPr lang="zh-CN" altLang="en-US" sz="2600" b="1" dirty="0"/>
              <a:t>à</a:t>
            </a:r>
            <a:r>
              <a:rPr lang="zh-CN" altLang="en-US" sz="2600" b="1" dirty="0">
                <a:latin typeface="Comic Sans MS" charset="0"/>
              </a:rPr>
              <a:t> ba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sz="2600" b="1" dirty="0">
                <a:latin typeface="Comic Sans MS" charset="0"/>
              </a:rPr>
              <a:t>  爸爸   (dad)</a:t>
            </a:r>
            <a:endParaRPr lang="en-US" altLang="zh-CN" sz="2600" b="1" dirty="0">
              <a:latin typeface="Comic Sans MS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US" altLang="zh-CN" sz="2600" b="1" dirty="0">
                <a:latin typeface="Comic Sans MS" charset="0"/>
              </a:rPr>
              <a:t>   </a:t>
            </a:r>
            <a:r>
              <a:rPr lang="en-US" altLang="zh-CN" sz="2600" b="1" dirty="0" err="1">
                <a:latin typeface="Comic Sans MS" charset="0"/>
              </a:rPr>
              <a:t>bù</a:t>
            </a:r>
            <a:r>
              <a:rPr lang="en-US" altLang="zh-CN" sz="2600" b="1" dirty="0">
                <a:latin typeface="Comic Sans MS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US" altLang="zh-CN" sz="2600" b="1" dirty="0">
                <a:latin typeface="Comic Sans MS" charset="0"/>
              </a:rPr>
              <a:t>   </a:t>
            </a:r>
            <a:r>
              <a:rPr lang="zh-CN" altLang="en-US" sz="2600" b="1" dirty="0">
                <a:latin typeface="Comic Sans MS" charset="0"/>
              </a:rPr>
              <a:t>不   </a:t>
            </a:r>
            <a:r>
              <a:rPr lang="en-US" altLang="zh-CN" sz="2600" b="1" dirty="0">
                <a:latin typeface="Comic Sans MS" charset="0"/>
              </a:rPr>
              <a:t>(no)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US" altLang="zh-CN" sz="2600" b="1" dirty="0">
                <a:latin typeface="Comic Sans MS" charset="0"/>
              </a:rPr>
              <a:t>(similar with b in Brother but no </a:t>
            </a:r>
            <a:r>
              <a:rPr lang="en-US" altLang="zh-CN" sz="2600" b="1" dirty="0" smtClean="0">
                <a:latin typeface="Comic Sans MS" charset="0"/>
              </a:rPr>
              <a:t>puff </a:t>
            </a:r>
            <a:r>
              <a:rPr lang="en-US" altLang="zh-CN" sz="2600" b="1" dirty="0">
                <a:latin typeface="Comic Sans MS" charset="0"/>
              </a:rPr>
              <a:t>of breath)</a:t>
            </a:r>
            <a:r>
              <a:rPr lang="zh-CN" altLang="en-US" sz="2600" b="1" dirty="0">
                <a:latin typeface="Comic Sans MS" charset="0"/>
              </a:rPr>
              <a:t>  </a:t>
            </a:r>
          </a:p>
        </p:txBody>
      </p:sp>
      <p:pic>
        <p:nvPicPr>
          <p:cNvPr id="58372" name="Picture 4" descr="u=2640266499,443837790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69026" y="1773239"/>
            <a:ext cx="3959225" cy="2016125"/>
          </a:xfrm>
          <a:noFill/>
        </p:spPr>
      </p:pic>
      <p:pic>
        <p:nvPicPr>
          <p:cNvPr id="58373" name="Picture 5" descr="u=3300328416,1352249074&amp;fm=51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0613" y="4078288"/>
            <a:ext cx="3960812" cy="2087562"/>
          </a:xfrm>
          <a:noFill/>
        </p:spPr>
      </p:pic>
    </p:spTree>
    <p:extLst>
      <p:ext uri="{BB962C8B-B14F-4D97-AF65-F5344CB8AC3E}">
        <p14:creationId xmlns:p14="http://schemas.microsoft.com/office/powerpoint/2010/main" val="273658183"/>
      </p:ext>
    </p:extLst>
  </p:cSld>
  <p:clrMapOvr>
    <a:masterClrMapping/>
  </p:clrMapOvr>
  <p:transition advClick="0" advTm="6000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CN" altLang="en-US" sz="5400">
                <a:ea typeface="隶书" charset="0"/>
              </a:rPr>
              <a:t>声母</a:t>
            </a:r>
            <a:r>
              <a:rPr lang="zh-CN" altLang="en-US" sz="4800" b="1" i="1">
                <a:latin typeface="Comic Sans MS" charset="0"/>
              </a:rPr>
              <a:t> </a:t>
            </a:r>
            <a:r>
              <a:rPr lang="zh-CN" altLang="en-US" sz="3200" b="1" i="1">
                <a:latin typeface="Comic Sans MS" charset="0"/>
              </a:rPr>
              <a:t>shēng mǔ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>
                <a:latin typeface="Comic Sans MS" charset="0"/>
              </a:rPr>
              <a:t>P</a:t>
            </a:r>
            <a:endParaRPr lang="zh-CN" altLang="en-US" b="1">
              <a:latin typeface="Comic Sans MS" charset="0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 b="1">
                <a:latin typeface="Comic Sans MS" charset="0"/>
              </a:rPr>
              <a:t>  p</a:t>
            </a:r>
            <a:r>
              <a:rPr lang="zh-CN" altLang="en-US" b="1">
                <a:latin typeface="宋体" charset="-122"/>
                <a:sym typeface="宋体" charset="-122"/>
              </a:rPr>
              <a:t>ǎ</a:t>
            </a:r>
            <a:r>
              <a:rPr lang="zh-CN" altLang="en-US" b="1">
                <a:latin typeface="Comic Sans MS" charset="0"/>
              </a:rPr>
              <a:t>o b</a:t>
            </a:r>
            <a:r>
              <a:rPr lang="zh-CN" altLang="en-US" b="1">
                <a:sym typeface="宋体" charset="-122"/>
              </a:rPr>
              <a:t>ù</a:t>
            </a:r>
            <a:endParaRPr lang="zh-CN" altLang="en-US" b="1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 b="1">
                <a:latin typeface="Comic Sans MS" charset="0"/>
                <a:sym typeface="宋体" charset="-122"/>
              </a:rPr>
              <a:t>  跑步 （running,run)</a:t>
            </a:r>
          </a:p>
          <a:p>
            <a:pPr eaLnBrk="1" hangingPunct="1">
              <a:buFont typeface="Arial" charset="0"/>
              <a:buNone/>
            </a:pPr>
            <a:r>
              <a:rPr lang="zh-CN" altLang="en-US" b="1">
                <a:latin typeface="Comic Sans MS" charset="0"/>
                <a:sym typeface="宋体" charset="-122"/>
              </a:rPr>
              <a:t> </a:t>
            </a:r>
            <a:r>
              <a:rPr lang="en-US" altLang="zh-CN" b="1">
                <a:latin typeface="Comic Sans MS" charset="0"/>
                <a:sym typeface="宋体" charset="-122"/>
              </a:rPr>
              <a:t>(similar to p in port pie </a:t>
            </a:r>
          </a:p>
          <a:p>
            <a:pPr eaLnBrk="1" hangingPunct="1">
              <a:buFont typeface="Arial" charset="0"/>
              <a:buNone/>
            </a:pPr>
            <a:r>
              <a:rPr lang="en-US" altLang="zh-CN" b="1">
                <a:latin typeface="Comic Sans MS" charset="0"/>
                <a:sym typeface="宋体" charset="-122"/>
              </a:rPr>
              <a:t>But should be more articulated with more aspiration)</a:t>
            </a:r>
            <a:endParaRPr lang="zh-CN" altLang="en-US" b="1">
              <a:latin typeface="Comic Sans MS" charset="0"/>
              <a:sym typeface="宋体" charset="-122"/>
            </a:endParaRPr>
          </a:p>
        </p:txBody>
      </p:sp>
      <p:pic>
        <p:nvPicPr>
          <p:cNvPr id="59396" name="Picture 5" descr="u=3076009345,3023321426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2050" y="4078289"/>
            <a:ext cx="3886200" cy="2230437"/>
          </a:xfrm>
          <a:noFill/>
        </p:spPr>
      </p:pic>
      <p:sp>
        <p:nvSpPr>
          <p:cNvPr id="59398" name="内容占位符 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0593454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60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>
                <a:latin typeface="Comic Sans MS" charset="0"/>
              </a:rPr>
              <a:t>m</a:t>
            </a:r>
          </a:p>
          <a:p>
            <a:pPr eaLnBrk="1" hangingPunct="1"/>
            <a:r>
              <a:rPr lang="zh-CN" altLang="en-US" b="1">
                <a:latin typeface="Comic Sans MS" charset="0"/>
              </a:rPr>
              <a:t>m</a:t>
            </a:r>
            <a:r>
              <a:rPr lang="zh-CN" altLang="en-US" b="1">
                <a:latin typeface="Comic Sans MS" charset="0"/>
                <a:sym typeface="宋体" charset="-122"/>
              </a:rPr>
              <a:t>ā mā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妈妈 </a:t>
            </a:r>
            <a:r>
              <a:rPr lang="zh-CN" altLang="en-US" b="1">
                <a:latin typeface="Comic Sans MS" charset="0"/>
                <a:sym typeface="宋体" charset="-122"/>
              </a:rPr>
              <a:t>（mum)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</a:t>
            </a:r>
            <a:r>
              <a:rPr lang="zh-CN" altLang="en-US" b="1">
                <a:latin typeface="Comic Sans MS" charset="0"/>
                <a:sym typeface="宋体" charset="-122"/>
              </a:rPr>
              <a:t>m</a:t>
            </a:r>
            <a:r>
              <a:rPr lang="zh-CN" altLang="en-US" b="1">
                <a:latin typeface="宋体" charset="-122"/>
                <a:sym typeface="宋体" charset="-122"/>
              </a:rPr>
              <a:t>ǎi</a:t>
            </a:r>
          </a:p>
          <a:p>
            <a:pPr eaLnBrk="1" hangingPunct="1">
              <a:buFont typeface="Arial" charset="0"/>
              <a:buNone/>
            </a:pPr>
            <a:r>
              <a:rPr lang="zh-CN" altLang="en-US" b="1">
                <a:latin typeface="宋体" charset="-122"/>
                <a:sym typeface="宋体" charset="-122"/>
              </a:rPr>
              <a:t>  买   </a:t>
            </a:r>
            <a:r>
              <a:rPr lang="zh-CN" altLang="en-US" b="1">
                <a:latin typeface="Comic Sans MS" charset="0"/>
                <a:sym typeface="宋体" charset="-122"/>
              </a:rPr>
              <a:t>（buy)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（</a:t>
            </a:r>
            <a:r>
              <a:rPr lang="en-US" altLang="zh-CN">
                <a:latin typeface="Comic Sans MS" charset="0"/>
                <a:sym typeface="宋体" charset="-122"/>
              </a:rPr>
              <a:t>same as m in  man  mug)</a:t>
            </a:r>
            <a:endParaRPr lang="zh-CN" altLang="en-US">
              <a:latin typeface="Comic Sans MS" charset="0"/>
              <a:sym typeface="宋体" charset="-122"/>
            </a:endParaRPr>
          </a:p>
        </p:txBody>
      </p:sp>
      <p:pic>
        <p:nvPicPr>
          <p:cNvPr id="60420" name="Picture 4" descr="u=3117112760,11236769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69026" y="1701800"/>
            <a:ext cx="3959225" cy="2159000"/>
          </a:xfrm>
          <a:noFill/>
        </p:spPr>
      </p:pic>
      <p:pic>
        <p:nvPicPr>
          <p:cNvPr id="60421" name="Picture 5" descr="u=1311932071,3092338326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69026" y="4078289"/>
            <a:ext cx="3959225" cy="2232025"/>
          </a:xfrm>
          <a:noFill/>
        </p:spPr>
      </p:pic>
    </p:spTree>
    <p:extLst>
      <p:ext uri="{BB962C8B-B14F-4D97-AF65-F5344CB8AC3E}">
        <p14:creationId xmlns:p14="http://schemas.microsoft.com/office/powerpoint/2010/main" val="1153246746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28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zh-CN" altLang="en-US" sz="6000">
                <a:latin typeface="Comic Sans MS" charset="0"/>
              </a:rPr>
              <a:t>f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b="1">
                <a:latin typeface="Comic Sans MS" charset="0"/>
              </a:rPr>
              <a:t>ch</a:t>
            </a:r>
            <a:r>
              <a:rPr lang="zh-CN" altLang="en-US" b="1">
                <a:latin typeface="Comic Sans MS" charset="0"/>
                <a:sym typeface="宋体" charset="-122"/>
              </a:rPr>
              <a:t>ī </a:t>
            </a:r>
            <a:r>
              <a:rPr lang="zh-CN" altLang="en-US" b="1">
                <a:latin typeface="Comic Sans MS" charset="0"/>
              </a:rPr>
              <a:t>f</a:t>
            </a:r>
            <a:r>
              <a:rPr lang="zh-CN" altLang="en-US" b="1">
                <a:sym typeface="宋体" charset="-122"/>
              </a:rPr>
              <a:t>à</a:t>
            </a:r>
            <a:r>
              <a:rPr lang="zh-CN" altLang="en-US" b="1">
                <a:latin typeface="Comic Sans MS" charset="0"/>
                <a:sym typeface="宋体" charset="-122"/>
              </a:rPr>
              <a:t>n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b="1">
                <a:latin typeface="Comic Sans MS" charset="0"/>
                <a:sym typeface="宋体" charset="-122"/>
              </a:rPr>
              <a:t>  吃饭  （eating)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b="1">
                <a:latin typeface="Comic Sans MS" charset="0"/>
                <a:sym typeface="宋体" charset="-122"/>
              </a:rPr>
              <a:t>  fēng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b="1">
                <a:latin typeface="Comic Sans MS" charset="0"/>
                <a:sym typeface="宋体" charset="-122"/>
              </a:rPr>
              <a:t>   风 （wind)</a:t>
            </a:r>
            <a:endParaRPr lang="en-US" altLang="zh-CN" b="1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US" altLang="zh-CN" b="1">
                <a:latin typeface="Comic Sans MS" charset="0"/>
                <a:sym typeface="宋体" charset="-122"/>
              </a:rPr>
              <a:t>(same with f in from  far )</a:t>
            </a:r>
            <a:endParaRPr lang="zh-CN" altLang="en-US" b="1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b="1">
                <a:latin typeface="Comic Sans MS" charset="0"/>
                <a:sym typeface="宋体" charset="-122"/>
              </a:rPr>
              <a:t>  </a:t>
            </a:r>
          </a:p>
          <a:p>
            <a:pPr eaLnBrk="1" hangingPunct="1">
              <a:lnSpc>
                <a:spcPct val="80000"/>
              </a:lnSpc>
            </a:pPr>
            <a:endParaRPr lang="zh-CN" altLang="en-US" sz="6000">
              <a:latin typeface="Comic Sans MS" charset="0"/>
              <a:sym typeface="宋体" charset="-122"/>
            </a:endParaRPr>
          </a:p>
        </p:txBody>
      </p:sp>
      <p:pic>
        <p:nvPicPr>
          <p:cNvPr id="61444" name="Picture 4" descr="u=3892385288,753395106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00763" y="1774825"/>
            <a:ext cx="4100512" cy="2159000"/>
          </a:xfrm>
          <a:noFill/>
        </p:spPr>
      </p:pic>
      <p:pic>
        <p:nvPicPr>
          <p:cNvPr id="61445" name="Picture 5" descr="u=288280659,1202642586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1" y="4078289"/>
            <a:ext cx="4105275" cy="2160587"/>
          </a:xfrm>
          <a:noFill/>
        </p:spPr>
      </p:pic>
    </p:spTree>
    <p:extLst>
      <p:ext uri="{BB962C8B-B14F-4D97-AF65-F5344CB8AC3E}">
        <p14:creationId xmlns:p14="http://schemas.microsoft.com/office/powerpoint/2010/main" val="326726432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 dirty="0">
                <a:latin typeface="Comic Sans MS" charset="0"/>
              </a:rPr>
              <a:t>d</a:t>
            </a:r>
          </a:p>
          <a:p>
            <a:pPr eaLnBrk="1" hangingPunct="1"/>
            <a:r>
              <a:rPr lang="zh-CN" altLang="en-US" b="1" dirty="0">
                <a:latin typeface="Comic Sans MS" charset="0"/>
              </a:rPr>
              <a:t>d</a:t>
            </a:r>
            <a:r>
              <a:rPr lang="zh-CN" altLang="en-US" b="1" dirty="0">
                <a:sym typeface="宋体" charset="-122"/>
              </a:rPr>
              <a:t>à</a:t>
            </a:r>
            <a:endParaRPr lang="zh-CN" altLang="en-US" b="1" dirty="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 b="1" dirty="0">
                <a:latin typeface="Comic Sans MS" charset="0"/>
                <a:sym typeface="宋体" charset="-122"/>
              </a:rPr>
              <a:t>  大 （big, huge）</a:t>
            </a:r>
          </a:p>
          <a:p>
            <a:pPr eaLnBrk="1" hangingPunct="1">
              <a:buFont typeface="Arial" charset="0"/>
              <a:buNone/>
            </a:pPr>
            <a:r>
              <a:rPr lang="zh-CN" altLang="en-US" b="1" dirty="0">
                <a:latin typeface="Comic Sans MS" charset="0"/>
                <a:sym typeface="宋体" charset="-122"/>
              </a:rPr>
              <a:t>  d</a:t>
            </a:r>
            <a:r>
              <a:rPr lang="zh-CN" altLang="en-US" b="1" dirty="0">
                <a:sym typeface="宋体" charset="-122"/>
              </a:rPr>
              <a:t>ì</a:t>
            </a:r>
            <a:r>
              <a:rPr lang="zh-CN" altLang="en-US" b="1" dirty="0">
                <a:latin typeface="Comic Sans MS" charset="0"/>
                <a:sym typeface="宋体" charset="-122"/>
              </a:rPr>
              <a:t>di</a:t>
            </a:r>
          </a:p>
          <a:p>
            <a:pPr eaLnBrk="1" hangingPunct="1">
              <a:buFont typeface="Arial" charset="0"/>
              <a:buNone/>
            </a:pPr>
            <a:r>
              <a:rPr lang="zh-CN" altLang="en-US" b="1" dirty="0">
                <a:latin typeface="Comic Sans MS" charset="0"/>
                <a:sym typeface="宋体" charset="-122"/>
              </a:rPr>
              <a:t>  弟弟 （younger brother)</a:t>
            </a:r>
            <a:endParaRPr lang="en-US" altLang="zh-CN" b="1" dirty="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en-US" altLang="zh-CN" b="1" dirty="0">
                <a:latin typeface="Comic Sans MS" charset="0"/>
                <a:sym typeface="宋体" charset="-122"/>
              </a:rPr>
              <a:t>(similar with d in dog dust  but no puff of breath )</a:t>
            </a:r>
            <a:endParaRPr lang="zh-CN" altLang="en-US" b="1" dirty="0">
              <a:latin typeface="Comic Sans MS" charset="0"/>
              <a:sym typeface="宋体" charset="-122"/>
            </a:endParaRPr>
          </a:p>
        </p:txBody>
      </p:sp>
      <p:pic>
        <p:nvPicPr>
          <p:cNvPr id="62468" name="Picture 4" descr="u=535282744,3965522572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1" y="1701800"/>
            <a:ext cx="4105275" cy="2159000"/>
          </a:xfrm>
          <a:noFill/>
        </p:spPr>
      </p:pic>
      <p:pic>
        <p:nvPicPr>
          <p:cNvPr id="62469" name="Picture 5" descr="u=563398594,2951581866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1" y="4078288"/>
            <a:ext cx="4105275" cy="2087562"/>
          </a:xfrm>
          <a:noFill/>
        </p:spPr>
      </p:pic>
    </p:spTree>
    <p:extLst>
      <p:ext uri="{BB962C8B-B14F-4D97-AF65-F5344CB8AC3E}">
        <p14:creationId xmlns:p14="http://schemas.microsoft.com/office/powerpoint/2010/main" val="175457245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zh-CN" altLang="en-US" sz="6000">
                <a:latin typeface="Comic Sans MS" charset="0"/>
              </a:rPr>
              <a:t>t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b="1">
                <a:latin typeface="Comic Sans MS" charset="0"/>
                <a:sym typeface="宋体" charset="-122"/>
              </a:rPr>
              <a:t>t</a:t>
            </a:r>
            <a:r>
              <a:rPr lang="zh-CN" altLang="en-US" b="1">
                <a:sym typeface="宋体" charset="-122"/>
              </a:rPr>
              <a:t>à</a:t>
            </a:r>
            <a:r>
              <a:rPr lang="zh-CN" altLang="en-US" b="1">
                <a:latin typeface="Comic Sans MS" charset="0"/>
                <a:sym typeface="宋体" charset="-122"/>
              </a:rPr>
              <a:t>i y</a:t>
            </a:r>
            <a:r>
              <a:rPr lang="zh-CN" altLang="en-US" b="1">
                <a:sym typeface="宋体" charset="-122"/>
              </a:rPr>
              <a:t>á</a:t>
            </a:r>
            <a:r>
              <a:rPr lang="zh-CN" altLang="en-US" b="1">
                <a:latin typeface="Comic Sans MS" charset="0"/>
                <a:sym typeface="宋体" charset="-122"/>
              </a:rPr>
              <a:t>ng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b="1">
                <a:latin typeface="Comic Sans MS" charset="0"/>
                <a:sym typeface="宋体" charset="-122"/>
              </a:rPr>
              <a:t>  太阳（sun)</a:t>
            </a:r>
            <a:endParaRPr lang="en-US" altLang="zh-CN" b="1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US" altLang="zh-CN" b="1">
                <a:latin typeface="Comic Sans MS" charset="0"/>
                <a:sym typeface="宋体" charset="-122"/>
              </a:rPr>
              <a:t> tè bié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US" altLang="zh-CN" b="1">
                <a:latin typeface="Comic Sans MS" charset="0"/>
                <a:sym typeface="宋体" charset="-122"/>
              </a:rPr>
              <a:t> </a:t>
            </a:r>
            <a:r>
              <a:rPr lang="zh-CN" altLang="en-US" b="1">
                <a:latin typeface="Comic Sans MS" charset="0"/>
                <a:sym typeface="宋体" charset="-122"/>
              </a:rPr>
              <a:t>特别（ </a:t>
            </a:r>
            <a:r>
              <a:rPr lang="en-US" altLang="zh-CN" b="1">
                <a:latin typeface="Comic Sans MS" charset="0"/>
                <a:sym typeface="宋体" charset="-122"/>
              </a:rPr>
              <a:t>very much)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b="1">
                <a:latin typeface="Comic Sans MS" charset="0"/>
                <a:sym typeface="宋体" charset="-122"/>
              </a:rPr>
              <a:t> </a:t>
            </a:r>
            <a:r>
              <a:rPr lang="en-US" altLang="zh-CN" b="1">
                <a:latin typeface="Comic Sans MS" charset="0"/>
                <a:sym typeface="宋体" charset="-122"/>
              </a:rPr>
              <a:t>(similar to t in term  tide top  But should be more articulated with more aspiration)</a:t>
            </a:r>
            <a:endParaRPr lang="zh-CN" altLang="en-US" b="1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zh-CN" altLang="en-US" b="1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zh-CN" altLang="en-US" sz="6000">
              <a:latin typeface="Comic Sans MS" charset="0"/>
              <a:sym typeface="宋体" charset="-122"/>
            </a:endParaRPr>
          </a:p>
        </p:txBody>
      </p:sp>
      <p:sp>
        <p:nvSpPr>
          <p:cNvPr id="63492" name="内容占位符 1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endParaRPr lang="zh-CN" altLang="en-US"/>
          </a:p>
        </p:txBody>
      </p:sp>
      <p:pic>
        <p:nvPicPr>
          <p:cNvPr id="63493" name="Picture 5" descr="u=3089133,3579007649&amp;fm=0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2050" y="4078289"/>
            <a:ext cx="3886200" cy="2014537"/>
          </a:xfrm>
          <a:noFill/>
        </p:spPr>
      </p:pic>
    </p:spTree>
    <p:extLst>
      <p:ext uri="{BB962C8B-B14F-4D97-AF65-F5344CB8AC3E}">
        <p14:creationId xmlns:p14="http://schemas.microsoft.com/office/powerpoint/2010/main" val="1977818726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81200" y="1827214"/>
            <a:ext cx="4038600" cy="4283075"/>
          </a:xfrm>
        </p:spPr>
        <p:txBody>
          <a:bodyPr/>
          <a:lstStyle/>
          <a:p>
            <a:pPr eaLnBrk="1" hangingPunct="1"/>
            <a:r>
              <a:rPr lang="zh-CN" altLang="en-US" sz="6000">
                <a:latin typeface="Comic Sans MS" charset="0"/>
              </a:rPr>
              <a:t>n</a:t>
            </a:r>
          </a:p>
          <a:p>
            <a:pPr eaLnBrk="1" hangingPunct="1"/>
            <a:r>
              <a:rPr lang="zh-CN" altLang="en-US" b="1">
                <a:latin typeface="Comic Sans MS" charset="0"/>
              </a:rPr>
              <a:t>n</a:t>
            </a:r>
            <a:r>
              <a:rPr lang="zh-CN" altLang="en-US" b="1">
                <a:sym typeface="宋体" charset="-122"/>
              </a:rPr>
              <a:t>á</a:t>
            </a:r>
            <a:r>
              <a:rPr lang="zh-CN" altLang="en-US" b="1">
                <a:latin typeface="Comic Sans MS" charset="0"/>
                <a:sym typeface="宋体" charset="-122"/>
              </a:rPr>
              <a:t>n r</a:t>
            </a:r>
            <a:r>
              <a:rPr lang="zh-CN" altLang="en-US" b="1">
                <a:sym typeface="Times New Roman" charset="0"/>
              </a:rPr>
              <a:t>é</a:t>
            </a:r>
            <a:r>
              <a:rPr lang="zh-CN" altLang="en-US" b="1">
                <a:latin typeface="Comic Sans MS" charset="0"/>
                <a:sym typeface="Times New Roman" charset="0"/>
              </a:rPr>
              <a:t>n</a:t>
            </a:r>
          </a:p>
          <a:p>
            <a:pPr eaLnBrk="1" hangingPunct="1">
              <a:buFont typeface="Arial" charset="0"/>
              <a:buNone/>
            </a:pPr>
            <a:r>
              <a:rPr lang="zh-CN" altLang="en-US" b="1">
                <a:latin typeface="Comic Sans MS" charset="0"/>
                <a:sym typeface="Times New Roman" charset="0"/>
              </a:rPr>
              <a:t>  男人 （male,man)</a:t>
            </a:r>
          </a:p>
          <a:p>
            <a:pPr eaLnBrk="1" hangingPunct="1">
              <a:buFont typeface="Arial" charset="0"/>
              <a:buNone/>
            </a:pPr>
            <a:r>
              <a:rPr lang="zh-CN" altLang="en-US" b="1">
                <a:latin typeface="Comic Sans MS" charset="0"/>
                <a:sym typeface="Times New Roman" charset="0"/>
              </a:rPr>
              <a:t>  n</a:t>
            </a:r>
            <a:r>
              <a:rPr lang="zh-CN" altLang="en-US" b="1">
                <a:sym typeface="宋体" charset="-122"/>
              </a:rPr>
              <a:t>á</a:t>
            </a:r>
            <a:endParaRPr lang="zh-CN" altLang="en-US" b="1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 b="1">
                <a:latin typeface="Comic Sans MS" charset="0"/>
                <a:sym typeface="宋体" charset="-122"/>
              </a:rPr>
              <a:t>  拿 （take,pick,hold)</a:t>
            </a:r>
            <a:endParaRPr lang="en-US" altLang="zh-CN" b="1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（</a:t>
            </a:r>
            <a:r>
              <a:rPr lang="en-US" altLang="zh-CN">
                <a:latin typeface="Comic Sans MS" charset="0"/>
                <a:sym typeface="宋体" charset="-122"/>
              </a:rPr>
              <a:t>similar as n in  no nation)</a:t>
            </a:r>
            <a:endParaRPr lang="zh-CN" altLang="en-US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endParaRPr lang="zh-CN" altLang="en-US" b="1">
              <a:latin typeface="Comic Sans MS" charset="0"/>
              <a:sym typeface="宋体" charset="-122"/>
            </a:endParaRPr>
          </a:p>
        </p:txBody>
      </p:sp>
      <p:pic>
        <p:nvPicPr>
          <p:cNvPr id="64516" name="Picture 4" descr="u=1420198300,3069767421&amp;fm=51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096001" y="2133600"/>
            <a:ext cx="2157413" cy="3670300"/>
          </a:xfrm>
          <a:noFill/>
        </p:spPr>
      </p:pic>
      <p:pic>
        <p:nvPicPr>
          <p:cNvPr id="64517" name="Picture 5" descr="u=504146038,2848487264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474075" y="2135189"/>
            <a:ext cx="1943100" cy="3671887"/>
          </a:xfrm>
          <a:noFill/>
        </p:spPr>
      </p:pic>
    </p:spTree>
    <p:extLst>
      <p:ext uri="{BB962C8B-B14F-4D97-AF65-F5344CB8AC3E}">
        <p14:creationId xmlns:p14="http://schemas.microsoft.com/office/powerpoint/2010/main" val="1508822313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>
                <a:latin typeface="Comic Sans MS" charset="0"/>
              </a:rPr>
              <a:t>l</a:t>
            </a:r>
          </a:p>
          <a:p>
            <a:pPr eaLnBrk="1" hangingPunct="1"/>
            <a:r>
              <a:rPr lang="zh-CN" altLang="en-US">
                <a:latin typeface="Comic Sans MS" charset="0"/>
                <a:sym typeface="宋体" charset="-122"/>
              </a:rPr>
              <a:t>l</a:t>
            </a:r>
            <a:r>
              <a:rPr lang="zh-CN" altLang="en-US">
                <a:sym typeface="宋体" charset="-122"/>
              </a:rPr>
              <a:t>ó</a:t>
            </a:r>
            <a:r>
              <a:rPr lang="zh-CN" altLang="en-US">
                <a:latin typeface="Comic Sans MS" charset="0"/>
                <a:sym typeface="宋体" charset="-122"/>
              </a:rPr>
              <a:t>ng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龙 （dragon)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ku</a:t>
            </a:r>
            <a:r>
              <a:rPr lang="zh-CN" altLang="en-US">
                <a:sym typeface="宋体" charset="-122"/>
              </a:rPr>
              <a:t>à</a:t>
            </a:r>
            <a:r>
              <a:rPr lang="zh-CN" altLang="en-US">
                <a:latin typeface="Comic Sans MS" charset="0"/>
                <a:sym typeface="宋体" charset="-122"/>
              </a:rPr>
              <a:t>i l</a:t>
            </a:r>
            <a:r>
              <a:rPr lang="zh-CN" altLang="en-US">
                <a:sym typeface="宋体" charset="-122"/>
              </a:rPr>
              <a:t>è</a:t>
            </a:r>
            <a:endParaRPr lang="zh-CN" altLang="en-US">
              <a:latin typeface="宋体" charset="-122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宋体" charset="-122"/>
                <a:sym typeface="宋体" charset="-122"/>
              </a:rPr>
              <a:t>  快乐</a:t>
            </a:r>
            <a:r>
              <a:rPr lang="zh-CN" altLang="en-US">
                <a:latin typeface="Comic Sans MS" charset="0"/>
                <a:sym typeface="宋体" charset="-122"/>
              </a:rPr>
              <a:t>（happy)</a:t>
            </a:r>
            <a:endParaRPr lang="en-US" altLang="zh-CN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（</a:t>
            </a:r>
            <a:r>
              <a:rPr lang="en-US" altLang="zh-CN">
                <a:latin typeface="Comic Sans MS" charset="0"/>
                <a:sym typeface="宋体" charset="-122"/>
              </a:rPr>
              <a:t>same as l  in  letter learn )</a:t>
            </a:r>
            <a:endParaRPr lang="zh-CN" altLang="en-US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endParaRPr lang="zh-CN" altLang="en-US">
              <a:latin typeface="Comic Sans MS" charset="0"/>
              <a:sym typeface="宋体" charset="-122"/>
            </a:endParaRPr>
          </a:p>
        </p:txBody>
      </p:sp>
      <p:pic>
        <p:nvPicPr>
          <p:cNvPr id="65540" name="Picture 4" descr="u=1854507161,1448229457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0613" y="1701801"/>
            <a:ext cx="4032250" cy="2087563"/>
          </a:xfrm>
          <a:noFill/>
        </p:spPr>
      </p:pic>
      <p:pic>
        <p:nvPicPr>
          <p:cNvPr id="65541" name="Picture 5" descr="u=960703370,2169511558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2051" y="4005263"/>
            <a:ext cx="3960813" cy="2087562"/>
          </a:xfrm>
          <a:noFill/>
        </p:spPr>
      </p:pic>
    </p:spTree>
    <p:extLst>
      <p:ext uri="{BB962C8B-B14F-4D97-AF65-F5344CB8AC3E}">
        <p14:creationId xmlns:p14="http://schemas.microsoft.com/office/powerpoint/2010/main" val="1289710815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>
                <a:latin typeface="Comic Sans MS" charset="0"/>
              </a:rPr>
              <a:t>g</a:t>
            </a:r>
          </a:p>
          <a:p>
            <a:pPr eaLnBrk="1" hangingPunct="1"/>
            <a:r>
              <a:rPr lang="zh-CN" altLang="en-US">
                <a:latin typeface="Comic Sans MS" charset="0"/>
              </a:rPr>
              <a:t>g</a:t>
            </a:r>
            <a:r>
              <a:rPr lang="zh-CN" altLang="en-US">
                <a:latin typeface="Comic Sans MS" charset="0"/>
                <a:sym typeface="宋体" charset="-122"/>
              </a:rPr>
              <a:t>ē ge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哥哥  </a:t>
            </a:r>
            <a:r>
              <a:rPr lang="zh-CN" altLang="en-US" sz="2400">
                <a:latin typeface="Comic Sans MS" charset="0"/>
                <a:sym typeface="宋体" charset="-122"/>
              </a:rPr>
              <a:t>（older brother)</a:t>
            </a:r>
          </a:p>
          <a:p>
            <a:pPr eaLnBrk="1" hangingPunct="1">
              <a:buFont typeface="Arial" charset="0"/>
              <a:buNone/>
            </a:pPr>
            <a:r>
              <a:rPr lang="zh-CN" altLang="en-US" sz="2000">
                <a:latin typeface="Comic Sans MS" charset="0"/>
                <a:sym typeface="宋体" charset="-122"/>
              </a:rPr>
              <a:t>   </a:t>
            </a:r>
            <a:r>
              <a:rPr lang="zh-CN" altLang="en-US">
                <a:latin typeface="Comic Sans MS" charset="0"/>
                <a:sym typeface="宋体" charset="-122"/>
              </a:rPr>
              <a:t>  gāo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 高  （tall, high)</a:t>
            </a:r>
            <a:endParaRPr lang="en-US" altLang="zh-CN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en-US" altLang="zh-CN" b="1">
                <a:latin typeface="Comic Sans MS" charset="0"/>
              </a:rPr>
              <a:t>(Similar with g in grill good but no puff of breath)</a:t>
            </a:r>
            <a:r>
              <a:rPr lang="zh-CN" altLang="en-US" b="1">
                <a:latin typeface="Comic Sans MS" charset="0"/>
              </a:rPr>
              <a:t>  </a:t>
            </a:r>
          </a:p>
          <a:p>
            <a:pPr eaLnBrk="1" hangingPunct="1">
              <a:buFont typeface="Arial" charset="0"/>
              <a:buNone/>
            </a:pPr>
            <a:endParaRPr lang="zh-CN" altLang="en-US">
              <a:latin typeface="Comic Sans MS" charset="0"/>
              <a:sym typeface="宋体" charset="-122"/>
            </a:endParaRPr>
          </a:p>
        </p:txBody>
      </p:sp>
      <p:pic>
        <p:nvPicPr>
          <p:cNvPr id="66564" name="Picture 4" descr="u=2943661987,706460339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69025" y="1917701"/>
            <a:ext cx="2025650" cy="4392613"/>
          </a:xfrm>
          <a:noFill/>
        </p:spPr>
      </p:pic>
      <p:pic>
        <p:nvPicPr>
          <p:cNvPr id="66565" name="Picture 5" descr="u=3967638074,2799655500&amp;fm=51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332788" y="1917701"/>
            <a:ext cx="1941512" cy="4321175"/>
          </a:xfrm>
          <a:noFill/>
        </p:spPr>
      </p:pic>
    </p:spTree>
    <p:extLst>
      <p:ext uri="{BB962C8B-B14F-4D97-AF65-F5344CB8AC3E}">
        <p14:creationId xmlns:p14="http://schemas.microsoft.com/office/powerpoint/2010/main" val="2038864506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03389" y="1125539"/>
            <a:ext cx="8567662" cy="5399087"/>
          </a:xfrm>
        </p:spPr>
        <p:txBody>
          <a:bodyPr/>
          <a:lstStyle/>
          <a:p>
            <a:pPr eaLnBrk="1" hangingPunct="1"/>
            <a:r>
              <a:rPr lang="zh-CN" altLang="en-US" sz="6000" dirty="0">
                <a:latin typeface="Comic Sans MS" charset="0"/>
              </a:rPr>
              <a:t>k</a:t>
            </a:r>
          </a:p>
          <a:p>
            <a:pPr eaLnBrk="1" hangingPunct="1"/>
            <a:r>
              <a:rPr lang="en-US" altLang="zh-CN" dirty="0">
                <a:latin typeface="Comic Sans MS" charset="0"/>
              </a:rPr>
              <a:t>K</a:t>
            </a:r>
            <a:r>
              <a:rPr lang="zh-CN" altLang="en-US" dirty="0">
                <a:latin typeface="Comic Sans MS" charset="0"/>
                <a:sym typeface="宋体" charset="-122"/>
              </a:rPr>
              <a:t>ě                      </a:t>
            </a:r>
            <a:r>
              <a:rPr lang="en-US" altLang="zh-CN" dirty="0" err="1">
                <a:solidFill>
                  <a:srgbClr val="FF0000"/>
                </a:solidFill>
              </a:rPr>
              <a:t>k</a:t>
            </a:r>
            <a:r>
              <a:rPr lang="en-US" altLang="zh-CN" dirty="0" err="1"/>
              <a:t>ě</a:t>
            </a:r>
            <a:r>
              <a:rPr lang="en-US" altLang="zh-CN" dirty="0"/>
              <a:t>    </a:t>
            </a:r>
            <a:r>
              <a:rPr lang="en-US" altLang="zh-CN" dirty="0" err="1"/>
              <a:t>yǐ</a:t>
            </a:r>
            <a:endParaRPr lang="zh-CN" altLang="en-US" dirty="0">
              <a:latin typeface="Comic Sans MS" charset="0"/>
              <a:sym typeface="宋体" charset="-122"/>
            </a:endParaRPr>
          </a:p>
          <a:p>
            <a:pPr eaLnBrk="1" hangingPunct="1"/>
            <a:r>
              <a:rPr lang="zh-CN" altLang="en-US" dirty="0">
                <a:latin typeface="Comic Sans MS" charset="0"/>
                <a:sym typeface="宋体" charset="-122"/>
              </a:rPr>
              <a:t>渴 （thirsty</a:t>
            </a:r>
            <a:r>
              <a:rPr lang="en-US" altLang="zh-CN" dirty="0">
                <a:latin typeface="Comic Sans MS" charset="0"/>
                <a:sym typeface="宋体" charset="-122"/>
              </a:rPr>
              <a:t>)     </a:t>
            </a:r>
            <a:r>
              <a:rPr lang="en-US" altLang="zh-CN" dirty="0"/>
              <a:t>可    以 (can)</a:t>
            </a:r>
            <a:endParaRPr lang="en-US" altLang="zh-CN" dirty="0">
              <a:latin typeface="Comic Sans MS" charset="0"/>
              <a:sym typeface="宋体" charset="-122"/>
            </a:endParaRPr>
          </a:p>
          <a:p>
            <a:pPr eaLnBrk="1" hangingPunct="1"/>
            <a:r>
              <a:rPr lang="en-US" altLang="zh-CN" dirty="0" err="1"/>
              <a:t>shàng</a:t>
            </a:r>
            <a:r>
              <a:rPr lang="en-US" altLang="zh-CN" dirty="0"/>
              <a:t>  </a:t>
            </a:r>
            <a:r>
              <a:rPr lang="en-US" altLang="zh-CN" dirty="0" err="1">
                <a:solidFill>
                  <a:srgbClr val="FF0000"/>
                </a:solidFill>
              </a:rPr>
              <a:t>k</a:t>
            </a:r>
            <a:r>
              <a:rPr lang="en-US" altLang="zh-CN" dirty="0" err="1"/>
              <a:t>è</a:t>
            </a:r>
            <a:endParaRPr lang="en-US" altLang="zh-CN" dirty="0"/>
          </a:p>
          <a:p>
            <a:pPr eaLnBrk="1" hangingPunct="1"/>
            <a:r>
              <a:rPr lang="en-US" altLang="zh-CN" dirty="0"/>
              <a:t>  上     课 ( have class)</a:t>
            </a:r>
            <a:endParaRPr lang="zh-CN" altLang="en-US" dirty="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k</a:t>
            </a:r>
            <a:r>
              <a:rPr lang="zh-CN" altLang="en-US" dirty="0">
                <a:latin typeface="宋体" charset="-122"/>
                <a:sym typeface="宋体" charset="-122"/>
              </a:rPr>
              <a:t>ǎo sh</a:t>
            </a:r>
            <a:r>
              <a:rPr lang="zh-CN" altLang="en-US" dirty="0">
                <a:sym typeface="宋体" charset="-122"/>
              </a:rPr>
              <a:t>ì</a:t>
            </a:r>
            <a:endParaRPr lang="zh-CN" altLang="en-US" dirty="0">
              <a:latin typeface="宋体" charset="-122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宋体" charset="-122"/>
                <a:sym typeface="宋体" charset="-122"/>
              </a:rPr>
              <a:t>  考试</a:t>
            </a:r>
            <a:r>
              <a:rPr lang="zh-CN" altLang="en-US" dirty="0">
                <a:latin typeface="Comic Sans MS" charset="0"/>
                <a:sym typeface="宋体" charset="-122"/>
              </a:rPr>
              <a:t>（exam)</a:t>
            </a:r>
            <a:r>
              <a:rPr lang="zh-CN" altLang="en-US" b="1" dirty="0">
                <a:latin typeface="Comic Sans MS" charset="0"/>
                <a:sym typeface="宋体" charset="-122"/>
              </a:rPr>
              <a:t> </a:t>
            </a:r>
            <a:endParaRPr lang="en-US" altLang="zh-CN" b="1" dirty="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en-US" altLang="zh-CN" b="1" dirty="0">
                <a:latin typeface="Comic Sans MS" charset="0"/>
                <a:sym typeface="宋体" charset="-122"/>
              </a:rPr>
              <a:t>(similar to k in key But should be more articulated with more aspiration)</a:t>
            </a:r>
            <a:endParaRPr lang="zh-CN" altLang="en-US" b="1" dirty="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endParaRPr lang="zh-CN" altLang="en-US" dirty="0">
              <a:latin typeface="Comic Sans MS" charset="0"/>
              <a:sym typeface="宋体" charset="-122"/>
            </a:endParaRPr>
          </a:p>
        </p:txBody>
      </p:sp>
      <p:pic>
        <p:nvPicPr>
          <p:cNvPr id="67588" name="Picture 4" descr="u=881875803,3309768310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38988" y="354013"/>
            <a:ext cx="3529012" cy="2305050"/>
          </a:xfrm>
          <a:noFill/>
        </p:spPr>
      </p:pic>
      <p:pic>
        <p:nvPicPr>
          <p:cNvPr id="67589" name="Picture 5" descr="u=3358314296,341685622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73851" y="2916239"/>
            <a:ext cx="3960813" cy="2016125"/>
          </a:xfrm>
          <a:noFill/>
        </p:spPr>
      </p:pic>
    </p:spTree>
    <p:extLst>
      <p:ext uri="{BB962C8B-B14F-4D97-AF65-F5344CB8AC3E}">
        <p14:creationId xmlns:p14="http://schemas.microsoft.com/office/powerpoint/2010/main" val="951011625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79425" y="1254919"/>
            <a:ext cx="5708724" cy="5603081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zh-CN" altLang="en-US" sz="6000">
                <a:latin typeface="Comic Sans MS" charset="0"/>
              </a:rPr>
              <a:t>h</a:t>
            </a:r>
          </a:p>
          <a:p>
            <a:pPr eaLnBrk="1" hangingPunct="1">
              <a:lnSpc>
                <a:spcPct val="80000"/>
              </a:lnSpc>
            </a:pPr>
            <a:r>
              <a:rPr lang="en-US" altLang="zh-CN" dirty="0" err="1">
                <a:latin typeface="Comic Sans MS" charset="0"/>
              </a:rPr>
              <a:t>hē</a:t>
            </a:r>
            <a:r>
              <a:rPr lang="en-US" altLang="zh-CN" dirty="0">
                <a:latin typeface="Comic Sans MS" charset="0"/>
              </a:rPr>
              <a:t> </a:t>
            </a:r>
            <a:r>
              <a:rPr lang="en-US" altLang="zh-CN" dirty="0" err="1">
                <a:latin typeface="Comic Sans MS" charset="0"/>
              </a:rPr>
              <a:t>shuǐ</a:t>
            </a:r>
            <a:r>
              <a:rPr lang="en-US" altLang="zh-CN" dirty="0">
                <a:latin typeface="Comic Sans MS" charset="0"/>
              </a:rPr>
              <a:t>  (drink water)</a:t>
            </a:r>
            <a:endParaRPr lang="en-US" altLang="zh-CN" dirty="0">
              <a:latin typeface="Comic Sans MS" charset="0"/>
              <a:sym typeface="Times New Roman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zh-CN" altLang="en-US" dirty="0">
                <a:latin typeface="Comic Sans MS" charset="0"/>
                <a:sym typeface="Times New Roman" charset="0"/>
              </a:rPr>
              <a:t>h</a:t>
            </a:r>
            <a:r>
              <a:rPr lang="zh-CN" altLang="en-US" dirty="0">
                <a:sym typeface="Times New Roman" charset="0"/>
              </a:rPr>
              <a:t>é </a:t>
            </a:r>
            <a:endParaRPr lang="zh-CN" altLang="en-US" dirty="0">
              <a:latin typeface="Comic Sans MS" charset="0"/>
              <a:sym typeface="Times New Roman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Times New Roman" charset="0"/>
              </a:rPr>
              <a:t>   河 （river)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Times New Roman" charset="0"/>
              </a:rPr>
              <a:t>   h</a:t>
            </a:r>
            <a:r>
              <a:rPr lang="zh-CN" altLang="en-US" dirty="0">
                <a:latin typeface="宋体" charset="-122"/>
                <a:sym typeface="宋体" charset="-122"/>
              </a:rPr>
              <a:t>ǎi          </a:t>
            </a:r>
            <a:r>
              <a:rPr lang="en-US" altLang="zh-CN" dirty="0" err="1">
                <a:latin typeface="宋体" charset="-122"/>
                <a:sym typeface="宋体" charset="-122"/>
              </a:rPr>
              <a:t>hěn</a:t>
            </a:r>
            <a:endParaRPr lang="zh-CN" altLang="en-US" dirty="0">
              <a:latin typeface="宋体" charset="-122"/>
              <a:sym typeface="宋体" charset="-122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dirty="0">
                <a:latin typeface="宋体" charset="-122"/>
                <a:sym typeface="宋体" charset="-122"/>
              </a:rPr>
              <a:t>  海 </a:t>
            </a:r>
            <a:r>
              <a:rPr lang="zh-CN" altLang="en-US" dirty="0">
                <a:latin typeface="Comic Sans MS" charset="0"/>
                <a:sym typeface="宋体" charset="-122"/>
              </a:rPr>
              <a:t>（sea)       很  （</a:t>
            </a:r>
            <a:r>
              <a:rPr lang="en-US" altLang="zh-CN" dirty="0">
                <a:latin typeface="Comic Sans MS" charset="0"/>
                <a:sym typeface="宋体" charset="-122"/>
              </a:rPr>
              <a:t>too  much)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US" altLang="zh-CN" dirty="0">
                <a:latin typeface="Comic Sans MS" charset="0"/>
              </a:rPr>
              <a:t>(</a:t>
            </a:r>
            <a:r>
              <a:rPr lang="zh-CN" altLang="en-US" dirty="0">
                <a:latin typeface="Comic Sans MS" charset="0"/>
              </a:rPr>
              <a:t>h sounds like “h” in the English word“her”  </a:t>
            </a:r>
            <a:r>
              <a:rPr lang="en-US" altLang="zh-CN" dirty="0">
                <a:latin typeface="Comic Sans MS" charset="0"/>
              </a:rPr>
              <a:t>heart </a:t>
            </a:r>
            <a:r>
              <a:rPr lang="zh-CN" altLang="en-US" dirty="0">
                <a:latin typeface="Comic Sans MS" charset="0"/>
              </a:rPr>
              <a:t>, but it must be added more friction of the breath than it is in English.</a:t>
            </a:r>
            <a:r>
              <a:rPr lang="en-US" altLang="zh-CN" dirty="0">
                <a:latin typeface="Comic Sans MS" charset="0"/>
              </a:rPr>
              <a:t>)</a:t>
            </a:r>
            <a:endParaRPr lang="zh-CN" altLang="en-US" dirty="0">
              <a:latin typeface="Comic Sans MS" charset="0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en-US" altLang="zh-CN" dirty="0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zh-CN" altLang="en-US" dirty="0">
              <a:latin typeface="Comic Sans MS" charset="0"/>
              <a:sym typeface="宋体" charset="-122"/>
            </a:endParaRPr>
          </a:p>
        </p:txBody>
      </p:sp>
      <p:pic>
        <p:nvPicPr>
          <p:cNvPr id="68612" name="Picture 4" descr="u=3779198272,2701337883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72301" y="1555751"/>
            <a:ext cx="3744913" cy="2232025"/>
          </a:xfrm>
          <a:noFill/>
        </p:spPr>
      </p:pic>
      <p:pic>
        <p:nvPicPr>
          <p:cNvPr id="68613" name="Picture 5" descr="u=4187116653,2134623680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43750" y="4351338"/>
            <a:ext cx="2095500" cy="1485900"/>
          </a:xfrm>
          <a:noFill/>
        </p:spPr>
      </p:pic>
      <p:pic>
        <p:nvPicPr>
          <p:cNvPr id="68615" name="Picture 5" descr="http://a1.att.hudong.com/35/17/0530043921338113310917761433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638" y="1128713"/>
            <a:ext cx="175260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9080401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>
                <a:latin typeface="Comic Sans MS" charset="0"/>
              </a:rPr>
              <a:t>j</a:t>
            </a:r>
          </a:p>
          <a:p>
            <a:pPr eaLnBrk="1" hangingPunct="1"/>
            <a:r>
              <a:rPr lang="zh-CN" altLang="en-US">
                <a:latin typeface="Comic Sans MS" charset="0"/>
              </a:rPr>
              <a:t>j</a:t>
            </a:r>
            <a:r>
              <a:rPr lang="zh-CN" altLang="en-US">
                <a:latin typeface="Comic Sans MS" charset="0"/>
                <a:sym typeface="宋体" charset="-122"/>
              </a:rPr>
              <a:t>ī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鸡  （chicken)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jiā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家（ home)</a:t>
            </a:r>
            <a:endParaRPr lang="en-US" altLang="zh-CN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en-US" altLang="zh-CN">
                <a:latin typeface="Comic Sans MS" charset="0"/>
                <a:sym typeface="宋体" charset="-122"/>
              </a:rPr>
              <a:t>(j in Jeep )</a:t>
            </a:r>
            <a:endParaRPr lang="zh-CN" altLang="en-US">
              <a:latin typeface="Comic Sans MS" charset="0"/>
              <a:sym typeface="宋体" charset="-122"/>
            </a:endParaRPr>
          </a:p>
        </p:txBody>
      </p:sp>
      <p:pic>
        <p:nvPicPr>
          <p:cNvPr id="69636" name="Picture 4" descr="u=412439018,3261671512&amp;fm=51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86513" y="1701801"/>
            <a:ext cx="3670300" cy="2232025"/>
          </a:xfrm>
          <a:noFill/>
        </p:spPr>
      </p:pic>
      <p:pic>
        <p:nvPicPr>
          <p:cNvPr id="69637" name="Picture 5" descr="u=3670650557,89647688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43750" y="4306889"/>
            <a:ext cx="2095500" cy="1571625"/>
          </a:xfrm>
          <a:noFill/>
        </p:spPr>
      </p:pic>
    </p:spTree>
    <p:extLst>
      <p:ext uri="{BB962C8B-B14F-4D97-AF65-F5344CB8AC3E}">
        <p14:creationId xmlns:p14="http://schemas.microsoft.com/office/powerpoint/2010/main" val="451653927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984250"/>
            <a:ext cx="5384800" cy="5141913"/>
          </a:xfrm>
        </p:spPr>
        <p:txBody>
          <a:bodyPr>
            <a:normAutofit/>
          </a:bodyPr>
          <a:lstStyle/>
          <a:p>
            <a:pPr eaLnBrk="1" hangingPunct="1">
              <a:lnSpc>
                <a:spcPct val="70000"/>
              </a:lnSpc>
            </a:pPr>
            <a:r>
              <a:rPr lang="zh-CN" altLang="en-US" sz="5600" dirty="0">
                <a:latin typeface="Comic Sans MS" charset="0"/>
              </a:rPr>
              <a:t>q</a:t>
            </a:r>
          </a:p>
          <a:p>
            <a:pPr eaLnBrk="1" hangingPunct="1">
              <a:lnSpc>
                <a:spcPct val="70000"/>
              </a:lnSpc>
            </a:pPr>
            <a:endParaRPr lang="en-US" altLang="zh-CN" dirty="0" smtClean="0">
              <a:latin typeface="Comic Sans MS" charset="0"/>
            </a:endParaRPr>
          </a:p>
          <a:p>
            <a:pPr eaLnBrk="1" hangingPunct="1">
              <a:lnSpc>
                <a:spcPct val="70000"/>
              </a:lnSpc>
            </a:pPr>
            <a:r>
              <a:rPr lang="zh-CN" altLang="en-US" dirty="0" smtClean="0">
                <a:latin typeface="Comic Sans MS" charset="0"/>
              </a:rPr>
              <a:t>q</a:t>
            </a:r>
            <a:r>
              <a:rPr lang="zh-CN" altLang="en-US" dirty="0" smtClean="0">
                <a:latin typeface="Comic Sans MS" charset="0"/>
                <a:sym typeface="宋体" charset="-122"/>
              </a:rPr>
              <a:t>ī</a:t>
            </a:r>
            <a:endParaRPr lang="zh-CN" altLang="en-US" dirty="0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70000"/>
              </a:lnSpc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七 （seven)</a:t>
            </a:r>
          </a:p>
          <a:p>
            <a:pPr eaLnBrk="1" hangingPunct="1">
              <a:lnSpc>
                <a:spcPct val="70000"/>
              </a:lnSpc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qi</a:t>
            </a:r>
            <a:r>
              <a:rPr lang="zh-CN" altLang="en-US" dirty="0">
                <a:sym typeface="宋体" charset="-122"/>
              </a:rPr>
              <a:t>á</a:t>
            </a:r>
            <a:r>
              <a:rPr lang="zh-CN" altLang="en-US" dirty="0">
                <a:latin typeface="Comic Sans MS" charset="0"/>
                <a:sym typeface="宋体" charset="-122"/>
              </a:rPr>
              <a:t>n</a:t>
            </a:r>
          </a:p>
          <a:p>
            <a:pPr eaLnBrk="1" hangingPunct="1">
              <a:lnSpc>
                <a:spcPct val="70000"/>
              </a:lnSpc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钱（money)</a:t>
            </a:r>
            <a:endParaRPr lang="en-US" altLang="zh-CN" dirty="0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70000"/>
              </a:lnSpc>
            </a:pPr>
            <a:r>
              <a:rPr lang="en-US" altLang="zh-CN" dirty="0" err="1">
                <a:solidFill>
                  <a:srgbClr val="FF0000"/>
                </a:solidFill>
              </a:rPr>
              <a:t>q</a:t>
            </a:r>
            <a:r>
              <a:rPr lang="en-US" altLang="zh-CN" dirty="0" err="1"/>
              <a:t>ī</a:t>
            </a:r>
            <a:r>
              <a:rPr lang="en-US" altLang="zh-CN" dirty="0"/>
              <a:t>   </a:t>
            </a:r>
            <a:r>
              <a:rPr lang="en-US" altLang="zh-CN" dirty="0" err="1"/>
              <a:t>zi</a:t>
            </a:r>
            <a:r>
              <a:rPr lang="en-US" altLang="zh-CN" dirty="0"/>
              <a:t> (wife)</a:t>
            </a:r>
          </a:p>
          <a:p>
            <a:pPr eaLnBrk="1" hangingPunct="1">
              <a:lnSpc>
                <a:spcPct val="70000"/>
              </a:lnSpc>
              <a:buFont typeface="Arial" charset="0"/>
              <a:buNone/>
            </a:pPr>
            <a:endParaRPr lang="en-US" altLang="zh-CN" sz="2600" dirty="0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70000"/>
              </a:lnSpc>
              <a:buFont typeface="Arial" charset="0"/>
              <a:buNone/>
            </a:pPr>
            <a:endParaRPr lang="en-US" altLang="zh-CN" sz="2600" dirty="0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70000"/>
              </a:lnSpc>
              <a:buFont typeface="Arial" charset="0"/>
              <a:buNone/>
            </a:pPr>
            <a:r>
              <a:rPr lang="en-US" altLang="zh-CN" sz="2600" dirty="0">
                <a:latin typeface="Comic Sans MS" charset="0"/>
                <a:sym typeface="宋体" charset="-122"/>
              </a:rPr>
              <a:t>( </a:t>
            </a:r>
            <a:r>
              <a:rPr lang="en-US" altLang="zh-CN" sz="2600" dirty="0" err="1">
                <a:latin typeface="Comic Sans MS" charset="0"/>
                <a:sym typeface="宋体" charset="-122"/>
              </a:rPr>
              <a:t>ch</a:t>
            </a:r>
            <a:r>
              <a:rPr lang="en-US" altLang="zh-CN" sz="2600" dirty="0">
                <a:latin typeface="Comic Sans MS" charset="0"/>
                <a:sym typeface="宋体" charset="-122"/>
              </a:rPr>
              <a:t> in cheese )</a:t>
            </a:r>
            <a:endParaRPr lang="zh-CN" altLang="en-US" sz="2600" dirty="0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70000"/>
              </a:lnSpc>
            </a:pPr>
            <a:endParaRPr lang="zh-CN" altLang="en-US" sz="5600" dirty="0">
              <a:latin typeface="Comic Sans MS" charset="0"/>
              <a:sym typeface="宋体" charset="-122"/>
            </a:endParaRPr>
          </a:p>
        </p:txBody>
      </p:sp>
      <p:pic>
        <p:nvPicPr>
          <p:cNvPr id="70660" name="Picture 4" descr="u=1970996442,2918183968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07289" y="1844675"/>
            <a:ext cx="1368425" cy="2063750"/>
          </a:xfrm>
          <a:noFill/>
        </p:spPr>
      </p:pic>
      <p:pic>
        <p:nvPicPr>
          <p:cNvPr id="70661" name="Picture 5" descr="u=885833473,2627785464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43750" y="4306889"/>
            <a:ext cx="2095500" cy="1571625"/>
          </a:xfrm>
          <a:noFill/>
        </p:spPr>
      </p:pic>
    </p:spTree>
    <p:extLst>
      <p:ext uri="{BB962C8B-B14F-4D97-AF65-F5344CB8AC3E}">
        <p14:creationId xmlns:p14="http://schemas.microsoft.com/office/powerpoint/2010/main" val="4623216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-857693" y="185738"/>
            <a:ext cx="10972800" cy="86836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596903" y="1517650"/>
            <a:ext cx="5384800" cy="4281488"/>
          </a:xfrm>
        </p:spPr>
        <p:txBody>
          <a:bodyPr/>
          <a:lstStyle/>
          <a:p>
            <a:pPr eaLnBrk="1" hangingPunct="1"/>
            <a:r>
              <a:rPr lang="zh-CN" altLang="en-US" sz="6000">
                <a:latin typeface="Comic Sans MS" charset="0"/>
              </a:rPr>
              <a:t>x</a:t>
            </a:r>
          </a:p>
          <a:p>
            <a:pPr eaLnBrk="1" hangingPunct="1"/>
            <a:r>
              <a:rPr lang="zh-CN" altLang="en-US" dirty="0">
                <a:latin typeface="Comic Sans MS" charset="0"/>
              </a:rPr>
              <a:t>x</a:t>
            </a:r>
            <a:r>
              <a:rPr lang="zh-CN" altLang="en-US" dirty="0">
                <a:latin typeface="Comic Sans MS" charset="0"/>
                <a:sym typeface="宋体" charset="-122"/>
              </a:rPr>
              <a:t>ī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西（the west)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x</a:t>
            </a:r>
            <a:r>
              <a:rPr lang="zh-CN" altLang="en-US" dirty="0">
                <a:latin typeface="宋体" charset="-122"/>
                <a:sym typeface="宋体" charset="-122"/>
              </a:rPr>
              <a:t>ǐ huān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宋体" charset="-122"/>
                <a:sym typeface="宋体" charset="-122"/>
              </a:rPr>
              <a:t>  喜欢</a:t>
            </a:r>
            <a:r>
              <a:rPr lang="zh-CN" altLang="en-US" b="1" dirty="0">
                <a:latin typeface="Comic Sans MS" charset="0"/>
                <a:sym typeface="宋体" charset="-122"/>
              </a:rPr>
              <a:t>（like)</a:t>
            </a:r>
            <a:endParaRPr lang="en-US" altLang="zh-CN" b="1" dirty="0">
              <a:latin typeface="Comic Sans MS" charset="0"/>
              <a:sym typeface="宋体" charset="-122"/>
            </a:endParaRPr>
          </a:p>
          <a:p>
            <a:pPr eaLnBrk="1" hangingPunct="1"/>
            <a:r>
              <a:rPr lang="en-US" altLang="zh-CN" b="1" dirty="0">
                <a:latin typeface="Comic Sans MS" charset="0"/>
                <a:sym typeface="宋体" charset="-122"/>
              </a:rPr>
              <a:t> </a:t>
            </a:r>
            <a:r>
              <a:rPr lang="en-US" altLang="zh-CN" dirty="0" err="1">
                <a:solidFill>
                  <a:srgbClr val="FF0000"/>
                </a:solidFill>
              </a:rPr>
              <a:t>x</a:t>
            </a:r>
            <a:r>
              <a:rPr lang="en-US" altLang="zh-CN" dirty="0" err="1"/>
              <a:t>ué</a:t>
            </a:r>
            <a:r>
              <a:rPr lang="en-US" altLang="zh-CN" dirty="0"/>
              <a:t>  </a:t>
            </a:r>
            <a:r>
              <a:rPr lang="en-US" altLang="zh-CN" dirty="0" err="1"/>
              <a:t>xí</a:t>
            </a:r>
            <a:endParaRPr lang="zh-CN" altLang="zh-CN" dirty="0"/>
          </a:p>
          <a:p>
            <a:pPr eaLnBrk="1" hangingPunct="1"/>
            <a:r>
              <a:rPr lang="en-US" altLang="zh-CN" dirty="0"/>
              <a:t>学    习 (study)</a:t>
            </a:r>
          </a:p>
          <a:p>
            <a:pPr eaLnBrk="1" hangingPunct="1"/>
            <a:r>
              <a:rPr lang="en-US" altLang="zh-CN" b="1" dirty="0">
                <a:latin typeface="Comic Sans MS" charset="0"/>
                <a:sym typeface="宋体" charset="-122"/>
              </a:rPr>
              <a:t>(</a:t>
            </a:r>
            <a:r>
              <a:rPr lang="en-US" altLang="zh-CN" b="1" dirty="0" err="1">
                <a:latin typeface="Comic Sans MS" charset="0"/>
                <a:sym typeface="宋体" charset="-122"/>
              </a:rPr>
              <a:t>sh</a:t>
            </a:r>
            <a:r>
              <a:rPr lang="en-US" altLang="zh-CN" b="1" dirty="0">
                <a:latin typeface="Comic Sans MS" charset="0"/>
                <a:sym typeface="宋体" charset="-122"/>
              </a:rPr>
              <a:t> in sheep )</a:t>
            </a:r>
            <a:endParaRPr lang="zh-CN" altLang="en-US" b="1" dirty="0">
              <a:latin typeface="Comic Sans MS" charset="0"/>
              <a:sym typeface="宋体" charset="-122"/>
            </a:endParaRPr>
          </a:p>
        </p:txBody>
      </p:sp>
      <p:pic>
        <p:nvPicPr>
          <p:cNvPr id="71684" name="Picture 4" descr="u=3630767483,2366008863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910389" y="185738"/>
            <a:ext cx="3743325" cy="2159000"/>
          </a:xfrm>
          <a:noFill/>
        </p:spPr>
      </p:pic>
      <p:pic>
        <p:nvPicPr>
          <p:cNvPr id="71685" name="Picture 5" descr="u=1100208610,4151383740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672264" y="2605088"/>
            <a:ext cx="3743325" cy="1943100"/>
          </a:xfrm>
          <a:noFill/>
        </p:spPr>
      </p:pic>
      <p:pic>
        <p:nvPicPr>
          <p:cNvPr id="71687" name="Picture 10" descr="http://wenwen.soso.com/p/20090823/20090823120210-354081499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2239" y="4808538"/>
            <a:ext cx="1601787" cy="1981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2981615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 dirty="0">
                <a:latin typeface="Comic Sans MS" charset="0"/>
              </a:rPr>
              <a:t>z</a:t>
            </a:r>
          </a:p>
          <a:p>
            <a:pPr eaLnBrk="1" hangingPunct="1"/>
            <a:r>
              <a:rPr lang="zh-CN" altLang="en-US" dirty="0">
                <a:latin typeface="Comic Sans MS" charset="0"/>
              </a:rPr>
              <a:t>z</a:t>
            </a:r>
            <a:r>
              <a:rPr lang="zh-CN" altLang="en-US" dirty="0">
                <a:sym typeface="宋体" charset="-122"/>
              </a:rPr>
              <a:t>ì</a:t>
            </a:r>
            <a:endParaRPr lang="zh-CN" altLang="en-US" dirty="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字（characters)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zu</a:t>
            </a:r>
            <a:r>
              <a:rPr lang="zh-CN" altLang="en-US" dirty="0">
                <a:latin typeface="Comic Sans MS" charset="0"/>
                <a:sym typeface="Times New Roman" charset="0"/>
              </a:rPr>
              <a:t>ò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Times New Roman" charset="0"/>
              </a:rPr>
              <a:t>   坐（sit)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Times New Roman" charset="0"/>
                <a:sym typeface="Times New Roman" charset="0"/>
              </a:rPr>
              <a:t>    </a:t>
            </a:r>
            <a:r>
              <a:rPr lang="en-US" altLang="zh-CN" dirty="0">
                <a:latin typeface="Times New Roman" charset="0"/>
                <a:sym typeface="Times New Roman" charset="0"/>
              </a:rPr>
              <a:t>(similar with ds in friends   z in zero )</a:t>
            </a:r>
            <a:endParaRPr lang="zh-CN" altLang="en-US" dirty="0">
              <a:latin typeface="Times New Roman" charset="0"/>
              <a:sym typeface="Times New Roman" charset="0"/>
            </a:endParaRPr>
          </a:p>
        </p:txBody>
      </p:sp>
      <p:pic>
        <p:nvPicPr>
          <p:cNvPr id="72708" name="Picture 4" descr="u=2496315761,714388132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69026" y="1701801"/>
            <a:ext cx="3959225" cy="2087563"/>
          </a:xfrm>
          <a:noFill/>
        </p:spPr>
      </p:pic>
      <p:pic>
        <p:nvPicPr>
          <p:cNvPr id="72709" name="Picture 5" descr="u=299342763,1348826657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69026" y="4005263"/>
            <a:ext cx="3889375" cy="2087562"/>
          </a:xfrm>
          <a:noFill/>
        </p:spPr>
      </p:pic>
    </p:spTree>
    <p:extLst>
      <p:ext uri="{BB962C8B-B14F-4D97-AF65-F5344CB8AC3E}">
        <p14:creationId xmlns:p14="http://schemas.microsoft.com/office/powerpoint/2010/main" val="1321254846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6000" b="1" i="1">
                <a:latin typeface="Comic Sans MS" panose="030F0702030302020204" pitchFamily="66" charset="0"/>
              </a:rPr>
              <a:t> </a:t>
            </a:r>
            <a:r>
              <a:rPr lang="zh-CN" altLang="en-US" sz="28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>
                <a:latin typeface="Comic Sans MS" charset="0"/>
              </a:rPr>
              <a:t>c</a:t>
            </a:r>
          </a:p>
          <a:p>
            <a:pPr eaLnBrk="1" hangingPunct="1"/>
            <a:r>
              <a:rPr lang="zh-CN" altLang="en-US">
                <a:latin typeface="Comic Sans MS" charset="0"/>
              </a:rPr>
              <a:t>c</a:t>
            </a:r>
            <a:r>
              <a:rPr lang="zh-CN" altLang="en-US">
                <a:sym typeface="宋体" charset="-122"/>
              </a:rPr>
              <a:t>à</a:t>
            </a:r>
            <a:r>
              <a:rPr lang="zh-CN" altLang="en-US">
                <a:latin typeface="Comic Sans MS" charset="0"/>
                <a:sym typeface="宋体" charset="-122"/>
              </a:rPr>
              <a:t>i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菜 </a:t>
            </a:r>
            <a:r>
              <a:rPr lang="zh-CN" altLang="en-US" sz="2400">
                <a:latin typeface="Comic Sans MS" charset="0"/>
                <a:sym typeface="宋体" charset="-122"/>
              </a:rPr>
              <a:t>（vegetable, dishes)</a:t>
            </a:r>
          </a:p>
          <a:p>
            <a:pPr eaLnBrk="1" hangingPunct="1">
              <a:buFont typeface="Arial" charset="0"/>
              <a:buNone/>
            </a:pPr>
            <a:r>
              <a:rPr lang="zh-CN" altLang="en-US" sz="2400">
                <a:latin typeface="Comic Sans MS" charset="0"/>
                <a:sym typeface="宋体" charset="-122"/>
              </a:rPr>
              <a:t>   cāi</a:t>
            </a:r>
          </a:p>
          <a:p>
            <a:pPr eaLnBrk="1" hangingPunct="1">
              <a:buFont typeface="Arial" charset="0"/>
              <a:buNone/>
            </a:pPr>
            <a:r>
              <a:rPr lang="zh-CN" altLang="en-US" sz="2400">
                <a:latin typeface="Comic Sans MS" charset="0"/>
                <a:sym typeface="宋体" charset="-122"/>
              </a:rPr>
              <a:t>   猜（guess)</a:t>
            </a:r>
            <a:endParaRPr lang="en-US" altLang="zh-CN" sz="240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en-US" altLang="zh-CN" sz="2400">
                <a:latin typeface="Comic Sans MS" charset="0"/>
                <a:sym typeface="宋体" charset="-122"/>
              </a:rPr>
              <a:t>(similar with the ts in bits  students )</a:t>
            </a:r>
            <a:endParaRPr lang="zh-CN" altLang="en-US" sz="2400">
              <a:latin typeface="Comic Sans MS" charset="0"/>
              <a:sym typeface="宋体" charset="-122"/>
            </a:endParaRPr>
          </a:p>
        </p:txBody>
      </p:sp>
      <p:pic>
        <p:nvPicPr>
          <p:cNvPr id="73732" name="Picture 4" descr="u=155432233,2589261665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43750" y="2224089"/>
            <a:ext cx="2095500" cy="1304925"/>
          </a:xfrm>
          <a:noFill/>
        </p:spPr>
      </p:pic>
      <p:pic>
        <p:nvPicPr>
          <p:cNvPr id="73733" name="Picture 5" descr="u=970227951,318290128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2051" y="1844675"/>
            <a:ext cx="3959225" cy="2305050"/>
          </a:xfrm>
          <a:noFill/>
        </p:spPr>
      </p:pic>
    </p:spTree>
    <p:extLst>
      <p:ext uri="{BB962C8B-B14F-4D97-AF65-F5344CB8AC3E}">
        <p14:creationId xmlns:p14="http://schemas.microsoft.com/office/powerpoint/2010/main" val="1349286742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538289"/>
            <a:ext cx="4691063" cy="4248150"/>
          </a:xfrm>
        </p:spPr>
        <p:txBody>
          <a:bodyPr/>
          <a:lstStyle/>
          <a:p>
            <a:pPr eaLnBrk="1" hangingPunct="1"/>
            <a:r>
              <a:rPr lang="zh-CN" altLang="en-US" sz="6000" dirty="0">
                <a:latin typeface="Comic Sans MS" charset="0"/>
              </a:rPr>
              <a:t>s</a:t>
            </a:r>
          </a:p>
          <a:p>
            <a:pPr eaLnBrk="1" hangingPunct="1"/>
            <a:r>
              <a:rPr lang="zh-CN" altLang="en-US" dirty="0">
                <a:latin typeface="Comic Sans MS" charset="0"/>
                <a:sym typeface="宋体" charset="-122"/>
              </a:rPr>
              <a:t>s</a:t>
            </a:r>
            <a:r>
              <a:rPr lang="zh-CN" altLang="en-US" dirty="0">
                <a:sym typeface="宋体" charset="-122"/>
              </a:rPr>
              <a:t>ì</a:t>
            </a:r>
            <a:endParaRPr lang="zh-CN" altLang="en-US" dirty="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四 （four)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sī ni</a:t>
            </a:r>
            <a:r>
              <a:rPr lang="zh-CN" altLang="en-US" dirty="0">
                <a:sym typeface="宋体" charset="-122"/>
              </a:rPr>
              <a:t>à</a:t>
            </a:r>
            <a:r>
              <a:rPr lang="zh-CN" altLang="en-US" dirty="0">
                <a:latin typeface="Comic Sans MS" charset="0"/>
                <a:sym typeface="宋体" charset="-122"/>
              </a:rPr>
              <a:t>n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思念 （miss someone)</a:t>
            </a:r>
            <a:endParaRPr lang="en-US" altLang="zh-CN" dirty="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en-US" altLang="zh-CN" dirty="0">
                <a:latin typeface="Comic Sans MS" charset="0"/>
                <a:sym typeface="宋体" charset="-122"/>
              </a:rPr>
              <a:t>  (similar to s in student)</a:t>
            </a:r>
            <a:endParaRPr lang="zh-CN" altLang="en-US" dirty="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宋体" charset="-122"/>
                <a:sym typeface="宋体" charset="-122"/>
              </a:rPr>
              <a:t>  </a:t>
            </a:r>
            <a:endParaRPr lang="zh-CN" altLang="en-US" dirty="0">
              <a:latin typeface="Comic Sans MS" charset="0"/>
              <a:sym typeface="宋体" charset="-122"/>
            </a:endParaRPr>
          </a:p>
        </p:txBody>
      </p:sp>
      <p:pic>
        <p:nvPicPr>
          <p:cNvPr id="74756" name="Picture 4" descr="u=3913033269,1154680817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43750" y="2090739"/>
            <a:ext cx="2095500" cy="1571625"/>
          </a:xfrm>
          <a:noFill/>
        </p:spPr>
      </p:pic>
      <p:pic>
        <p:nvPicPr>
          <p:cNvPr id="74757" name="Picture 5" descr="u=1059907496,1460976407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456363" y="1703388"/>
            <a:ext cx="3962400" cy="2303462"/>
          </a:xfrm>
          <a:noFill/>
        </p:spPr>
      </p:pic>
    </p:spTree>
    <p:extLst>
      <p:ext uri="{BB962C8B-B14F-4D97-AF65-F5344CB8AC3E}">
        <p14:creationId xmlns:p14="http://schemas.microsoft.com/office/powerpoint/2010/main" val="34960474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5400" b="1" i="1">
                <a:latin typeface="Comic Sans MS" panose="030F0702030302020204" pitchFamily="66" charset="0"/>
              </a:rPr>
              <a:t> </a:t>
            </a:r>
            <a:r>
              <a:rPr lang="zh-CN" altLang="en-US" sz="32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zh-CN" altLang="en-US" sz="6000" dirty="0">
                <a:latin typeface="Comic Sans MS" charset="0"/>
              </a:rPr>
              <a:t>zh</a:t>
            </a:r>
          </a:p>
          <a:p>
            <a:pPr eaLnBrk="1" hangingPunct="1">
              <a:lnSpc>
                <a:spcPct val="80000"/>
              </a:lnSpc>
            </a:pPr>
            <a:r>
              <a:rPr lang="zh-CN" altLang="en-US" sz="2400" dirty="0">
                <a:latin typeface="Comic Sans MS" charset="0"/>
              </a:rPr>
              <a:t>zh</a:t>
            </a:r>
            <a:r>
              <a:rPr lang="zh-CN" altLang="en-US" sz="2400" dirty="0">
                <a:sym typeface="宋体" charset="-122"/>
              </a:rPr>
              <a:t>è</a:t>
            </a:r>
            <a:endParaRPr lang="zh-CN" altLang="en-US" sz="2400" dirty="0">
              <a:latin typeface="宋体" charset="-122"/>
              <a:sym typeface="宋体" charset="-122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sz="2400" dirty="0">
                <a:latin typeface="宋体" charset="-122"/>
                <a:sym typeface="宋体" charset="-122"/>
              </a:rPr>
              <a:t>   这</a:t>
            </a:r>
            <a:r>
              <a:rPr lang="zh-CN" altLang="en-US" b="1" dirty="0">
                <a:latin typeface="Comic Sans MS" charset="0"/>
                <a:sym typeface="宋体" charset="-122"/>
              </a:rPr>
              <a:t>（this)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b="1" dirty="0">
                <a:latin typeface="Comic Sans MS" charset="0"/>
                <a:sym typeface="宋体" charset="-122"/>
              </a:rPr>
              <a:t>  zhàn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zh-CN" altLang="en-US" b="1" dirty="0">
                <a:latin typeface="Comic Sans MS" charset="0"/>
                <a:sym typeface="宋体" charset="-122"/>
              </a:rPr>
              <a:t>  站 （stand)</a:t>
            </a:r>
            <a:endParaRPr lang="en-US" altLang="zh-CN" b="1" dirty="0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US" altLang="zh-CN" b="1" dirty="0" err="1">
                <a:latin typeface="Comic Sans MS" charset="0"/>
                <a:sym typeface="宋体" charset="-122"/>
              </a:rPr>
              <a:t>zhī</a:t>
            </a:r>
            <a:r>
              <a:rPr lang="en-US" altLang="zh-CN" b="1" dirty="0">
                <a:latin typeface="Comic Sans MS" charset="0"/>
                <a:sym typeface="宋体" charset="-122"/>
              </a:rPr>
              <a:t> </a:t>
            </a:r>
            <a:r>
              <a:rPr lang="en-US" altLang="zh-CN" b="1" dirty="0" err="1">
                <a:latin typeface="Comic Sans MS" charset="0"/>
                <a:sym typeface="宋体" charset="-122"/>
              </a:rPr>
              <a:t>dào</a:t>
            </a:r>
            <a:r>
              <a:rPr lang="en-US" altLang="zh-CN" b="1" dirty="0">
                <a:latin typeface="Comic Sans MS" charset="0"/>
                <a:sym typeface="宋体" charset="-122"/>
              </a:rPr>
              <a:t> (know)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en-US" altLang="zh-CN" b="1" dirty="0">
                <a:latin typeface="Comic Sans MS" charset="0"/>
                <a:sym typeface="宋体" charset="-122"/>
              </a:rPr>
              <a:t> ( similar with </a:t>
            </a:r>
            <a:r>
              <a:rPr lang="en-US" altLang="zh-CN" b="1" dirty="0" err="1">
                <a:latin typeface="Comic Sans MS" charset="0"/>
                <a:sym typeface="宋体" charset="-122"/>
              </a:rPr>
              <a:t>dge</a:t>
            </a:r>
            <a:r>
              <a:rPr lang="en-US" altLang="zh-CN" b="1" dirty="0">
                <a:latin typeface="Comic Sans MS" charset="0"/>
                <a:sym typeface="宋体" charset="-122"/>
              </a:rPr>
              <a:t> in judge )</a:t>
            </a:r>
            <a:endParaRPr lang="zh-CN" altLang="en-US" b="1" dirty="0">
              <a:latin typeface="Comic Sans MS" charset="0"/>
              <a:sym typeface="宋体" charset="-122"/>
            </a:endParaRPr>
          </a:p>
          <a:p>
            <a:pPr eaLnBrk="1" hangingPunct="1">
              <a:lnSpc>
                <a:spcPct val="80000"/>
              </a:lnSpc>
            </a:pPr>
            <a:endParaRPr lang="zh-CN" altLang="en-US" sz="6000" dirty="0">
              <a:latin typeface="Comic Sans MS" charset="0"/>
            </a:endParaRPr>
          </a:p>
        </p:txBody>
      </p:sp>
      <p:pic>
        <p:nvPicPr>
          <p:cNvPr id="75780" name="Picture 4" descr="u=3750661456,4057400682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43750" y="2243139"/>
            <a:ext cx="2095500" cy="1266825"/>
          </a:xfrm>
          <a:noFill/>
        </p:spPr>
      </p:pic>
      <p:pic>
        <p:nvPicPr>
          <p:cNvPr id="75781" name="Picture 5" descr="u=2949052360,3852946968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43750" y="4398963"/>
            <a:ext cx="2095500" cy="1390650"/>
          </a:xfrm>
          <a:noFill/>
        </p:spPr>
      </p:pic>
    </p:spTree>
    <p:extLst>
      <p:ext uri="{BB962C8B-B14F-4D97-AF65-F5344CB8AC3E}">
        <p14:creationId xmlns:p14="http://schemas.microsoft.com/office/powerpoint/2010/main" val="1317650887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6000" b="1" i="1">
                <a:latin typeface="Comic Sans MS" panose="030F0702030302020204" pitchFamily="66" charset="0"/>
              </a:rPr>
              <a:t> </a:t>
            </a:r>
            <a:r>
              <a:rPr lang="zh-CN" altLang="en-US" sz="28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 dirty="0">
                <a:latin typeface="Comic Sans MS" charset="0"/>
              </a:rPr>
              <a:t>ch</a:t>
            </a:r>
          </a:p>
          <a:p>
            <a:pPr eaLnBrk="1" hangingPunct="1"/>
            <a:r>
              <a:rPr lang="zh-CN" altLang="en-US" dirty="0">
                <a:latin typeface="Comic Sans MS" charset="0"/>
              </a:rPr>
              <a:t>ch</a:t>
            </a:r>
            <a:r>
              <a:rPr lang="zh-CN" altLang="en-US" dirty="0">
                <a:latin typeface="Comic Sans MS" charset="0"/>
                <a:sym typeface="宋体" charset="-122"/>
              </a:rPr>
              <a:t>ī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 吃（eat）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ch</a:t>
            </a:r>
            <a:r>
              <a:rPr lang="zh-CN" altLang="en-US" dirty="0">
                <a:sym typeface="宋体" charset="-122"/>
              </a:rPr>
              <a:t>á</a:t>
            </a:r>
            <a:r>
              <a:rPr lang="zh-CN" altLang="en-US" dirty="0">
                <a:latin typeface="Comic Sans MS" charset="0"/>
                <a:sym typeface="宋体" charset="-122"/>
              </a:rPr>
              <a:t>ng</a:t>
            </a:r>
          </a:p>
          <a:p>
            <a:pPr eaLnBrk="1" hangingPunct="1">
              <a:buFont typeface="Arial" charset="0"/>
              <a:buNone/>
            </a:pPr>
            <a:r>
              <a:rPr lang="zh-CN" altLang="en-US" dirty="0">
                <a:latin typeface="Comic Sans MS" charset="0"/>
                <a:sym typeface="宋体" charset="-122"/>
              </a:rPr>
              <a:t>  长（long)</a:t>
            </a:r>
            <a:endParaRPr lang="en-US" altLang="zh-CN" dirty="0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en-US" altLang="zh-CN" dirty="0">
                <a:latin typeface="Comic Sans MS" charset="0"/>
                <a:sym typeface="宋体" charset="-122"/>
              </a:rPr>
              <a:t>(similar to </a:t>
            </a:r>
            <a:r>
              <a:rPr lang="en-US" altLang="zh-CN" dirty="0" err="1">
                <a:latin typeface="Comic Sans MS" charset="0"/>
                <a:sym typeface="宋体" charset="-122"/>
              </a:rPr>
              <a:t>ch</a:t>
            </a:r>
            <a:r>
              <a:rPr lang="en-US" altLang="zh-CN" dirty="0">
                <a:latin typeface="Comic Sans MS" charset="0"/>
                <a:sym typeface="宋体" charset="-122"/>
              </a:rPr>
              <a:t> in </a:t>
            </a:r>
            <a:r>
              <a:rPr lang="en-US" altLang="zh-CN" dirty="0" err="1">
                <a:latin typeface="Comic Sans MS" charset="0"/>
                <a:sym typeface="宋体" charset="-122"/>
              </a:rPr>
              <a:t>church,but</a:t>
            </a:r>
            <a:r>
              <a:rPr lang="en-US" altLang="zh-CN" dirty="0">
                <a:latin typeface="Comic Sans MS" charset="0"/>
                <a:sym typeface="宋体" charset="-122"/>
              </a:rPr>
              <a:t> must have </a:t>
            </a:r>
            <a:r>
              <a:rPr lang="en-US" altLang="zh-CN" dirty="0" smtClean="0">
                <a:latin typeface="Comic Sans MS" charset="0"/>
                <a:sym typeface="宋体" charset="-122"/>
              </a:rPr>
              <a:t>strong </a:t>
            </a:r>
            <a:r>
              <a:rPr lang="en-US" altLang="zh-CN" dirty="0">
                <a:latin typeface="Comic Sans MS" charset="0"/>
                <a:sym typeface="宋体" charset="-122"/>
              </a:rPr>
              <a:t>puff of breath)</a:t>
            </a:r>
            <a:endParaRPr lang="zh-CN" altLang="en-US" dirty="0">
              <a:latin typeface="Comic Sans MS" charset="0"/>
              <a:sym typeface="宋体" charset="-122"/>
            </a:endParaRPr>
          </a:p>
        </p:txBody>
      </p:sp>
      <p:pic>
        <p:nvPicPr>
          <p:cNvPr id="76804" name="Picture 4" descr="u=3233693581,4230520861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43750" y="2090739"/>
            <a:ext cx="2095500" cy="1571625"/>
          </a:xfrm>
          <a:noFill/>
        </p:spPr>
      </p:pic>
      <p:pic>
        <p:nvPicPr>
          <p:cNvPr id="76805" name="Picture 5" descr="u=4228734313,2776431826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70613" y="1701800"/>
            <a:ext cx="4030662" cy="2159000"/>
          </a:xfrm>
          <a:noFill/>
        </p:spPr>
      </p:pic>
    </p:spTree>
    <p:extLst>
      <p:ext uri="{BB962C8B-B14F-4D97-AF65-F5344CB8AC3E}">
        <p14:creationId xmlns:p14="http://schemas.microsoft.com/office/powerpoint/2010/main" val="907089945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6000" b="1" i="1">
                <a:latin typeface="Comic Sans MS" panose="030F0702030302020204" pitchFamily="66" charset="0"/>
              </a:rPr>
              <a:t> </a:t>
            </a:r>
            <a:r>
              <a:rPr lang="zh-CN" altLang="en-US" sz="28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>
                <a:latin typeface="Comic Sans MS" charset="0"/>
              </a:rPr>
              <a:t>sh</a:t>
            </a:r>
          </a:p>
          <a:p>
            <a:pPr eaLnBrk="1" hangingPunct="1"/>
            <a:r>
              <a:rPr lang="zh-CN" altLang="en-US">
                <a:latin typeface="Comic Sans MS" charset="0"/>
              </a:rPr>
              <a:t>l</a:t>
            </a:r>
            <a:r>
              <a:rPr lang="zh-CN" altLang="en-US">
                <a:latin typeface="宋体" charset="-122"/>
                <a:sym typeface="宋体" charset="-122"/>
              </a:rPr>
              <a:t>ǎo shī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宋体" charset="-122"/>
                <a:sym typeface="宋体" charset="-122"/>
              </a:rPr>
              <a:t>  老师</a:t>
            </a:r>
            <a:r>
              <a:rPr lang="zh-CN" altLang="en-US">
                <a:latin typeface="Comic Sans MS" charset="0"/>
                <a:sym typeface="宋体" charset="-122"/>
              </a:rPr>
              <a:t>（teacher)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shí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宋体" charset="-122"/>
              </a:rPr>
              <a:t>   十 (ten)</a:t>
            </a:r>
            <a:endParaRPr lang="en-US" altLang="zh-CN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en-US" altLang="zh-CN">
                <a:latin typeface="Comic Sans MS" charset="0"/>
                <a:sym typeface="宋体" charset="-122"/>
              </a:rPr>
              <a:t> (similar to sh in shirt)</a:t>
            </a:r>
          </a:p>
          <a:p>
            <a:pPr eaLnBrk="1" hangingPunct="1">
              <a:buFont typeface="Arial" charset="0"/>
              <a:buNone/>
            </a:pPr>
            <a:endParaRPr lang="zh-CN" altLang="en-US">
              <a:latin typeface="Comic Sans MS" charset="0"/>
              <a:sym typeface="宋体" charset="-122"/>
            </a:endParaRPr>
          </a:p>
        </p:txBody>
      </p:sp>
      <p:pic>
        <p:nvPicPr>
          <p:cNvPr id="77828" name="Picture 4" descr="u=2640057995,4023258320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69025" y="1774826"/>
            <a:ext cx="4032250" cy="2303463"/>
          </a:xfrm>
          <a:noFill/>
        </p:spPr>
      </p:pic>
      <p:pic>
        <p:nvPicPr>
          <p:cNvPr id="77829" name="Picture 5" descr="u=2003139000,217482220&amp;fm=51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81875" y="4284663"/>
            <a:ext cx="1619250" cy="1619250"/>
          </a:xfrm>
          <a:noFill/>
        </p:spPr>
      </p:pic>
    </p:spTree>
    <p:extLst>
      <p:ext uri="{BB962C8B-B14F-4D97-AF65-F5344CB8AC3E}">
        <p14:creationId xmlns:p14="http://schemas.microsoft.com/office/powerpoint/2010/main" val="474295562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zh-CN" altLang="en-US" sz="6000">
                <a:ea typeface="隶书" panose="02010509060101010101" pitchFamily="49" charset="-122"/>
              </a:rPr>
              <a:t>声母</a:t>
            </a:r>
            <a:r>
              <a:rPr lang="zh-CN" altLang="en-US" sz="6000" b="1" i="1">
                <a:latin typeface="Comic Sans MS" panose="030F0702030302020204" pitchFamily="66" charset="0"/>
              </a:rPr>
              <a:t> </a:t>
            </a:r>
            <a:r>
              <a:rPr lang="zh-CN" altLang="en-US" sz="2800" b="1" i="1">
                <a:latin typeface="Comic Sans MS" panose="030F0702030302020204" pitchFamily="66" charset="0"/>
              </a:rPr>
              <a:t>shēng mǔ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zh-CN" altLang="en-US" sz="6000">
                <a:latin typeface="Comic Sans MS" charset="0"/>
              </a:rPr>
              <a:t>r</a:t>
            </a:r>
          </a:p>
          <a:p>
            <a:pPr eaLnBrk="1" hangingPunct="1"/>
            <a:r>
              <a:rPr lang="zh-CN" altLang="en-US">
                <a:latin typeface="Comic Sans MS" charset="0"/>
              </a:rPr>
              <a:t>r</a:t>
            </a:r>
            <a:r>
              <a:rPr lang="zh-CN" altLang="en-US">
                <a:sym typeface="Times New Roman" charset="0"/>
              </a:rPr>
              <a:t>é</a:t>
            </a:r>
            <a:r>
              <a:rPr lang="zh-CN" altLang="en-US">
                <a:latin typeface="Comic Sans MS" charset="0"/>
                <a:sym typeface="Times New Roman" charset="0"/>
              </a:rPr>
              <a:t>n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Times New Roman" charset="0"/>
              </a:rPr>
              <a:t>   人 （human,people)</a:t>
            </a: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Comic Sans MS" charset="0"/>
                <a:sym typeface="Times New Roman" charset="0"/>
              </a:rPr>
              <a:t>   r</a:t>
            </a:r>
            <a:r>
              <a:rPr lang="zh-CN" altLang="en-US">
                <a:sym typeface="宋体" charset="-122"/>
              </a:rPr>
              <a:t>è</a:t>
            </a:r>
            <a:endParaRPr lang="zh-CN" altLang="en-US">
              <a:latin typeface="宋体" charset="-122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zh-CN" altLang="en-US">
                <a:latin typeface="宋体" charset="-122"/>
                <a:sym typeface="宋体" charset="-122"/>
              </a:rPr>
              <a:t>  热 </a:t>
            </a:r>
            <a:r>
              <a:rPr lang="zh-CN" altLang="en-US">
                <a:latin typeface="Comic Sans MS" charset="0"/>
                <a:sym typeface="宋体" charset="-122"/>
              </a:rPr>
              <a:t>（hot)</a:t>
            </a:r>
            <a:endParaRPr lang="en-US" altLang="zh-CN">
              <a:latin typeface="Comic Sans MS" charset="0"/>
              <a:sym typeface="宋体" charset="-122"/>
            </a:endParaRPr>
          </a:p>
          <a:p>
            <a:pPr eaLnBrk="1" hangingPunct="1">
              <a:buFont typeface="Arial" charset="0"/>
              <a:buNone/>
            </a:pPr>
            <a:r>
              <a:rPr lang="en-US" altLang="zh-CN">
                <a:latin typeface="Comic Sans MS" charset="0"/>
                <a:sym typeface="宋体" charset="-122"/>
              </a:rPr>
              <a:t>(similar to r in run)</a:t>
            </a:r>
            <a:endParaRPr lang="zh-CN" altLang="en-US">
              <a:latin typeface="Comic Sans MS" charset="0"/>
              <a:sym typeface="宋体" charset="-122"/>
            </a:endParaRPr>
          </a:p>
        </p:txBody>
      </p:sp>
      <p:pic>
        <p:nvPicPr>
          <p:cNvPr id="78852" name="Picture 4" descr="u=509029412,328078972&amp;fm=52&amp;gp=0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69025" y="1701801"/>
            <a:ext cx="4032250" cy="2087563"/>
          </a:xfrm>
          <a:noFill/>
        </p:spPr>
      </p:pic>
      <p:pic>
        <p:nvPicPr>
          <p:cNvPr id="78853" name="Picture 5" descr="u=540701318,3208360933&amp;fm=52&amp;gp=0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169025" y="4078288"/>
            <a:ext cx="4032250" cy="2087562"/>
          </a:xfrm>
          <a:noFill/>
        </p:spPr>
      </p:pic>
    </p:spTree>
    <p:extLst>
      <p:ext uri="{BB962C8B-B14F-4D97-AF65-F5344CB8AC3E}">
        <p14:creationId xmlns:p14="http://schemas.microsoft.com/office/powerpoint/2010/main" val="26212870"/>
      </p:ext>
    </p:extLst>
  </p:cSld>
  <p:clrMapOvr>
    <a:masterClrMapping/>
  </p:clrMapOvr>
  <p:transition advClick="0" advTm="6000"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3"/>
          <p:cNvSpPr txBox="1">
            <a:spLocks noChangeArrowheads="1"/>
          </p:cNvSpPr>
          <p:nvPr/>
        </p:nvSpPr>
        <p:spPr bwMode="auto">
          <a:xfrm>
            <a:off x="2095500" y="1357314"/>
            <a:ext cx="7513638" cy="374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宋体" charset="-122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宋体" charset="-122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宋体" charset="-122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宋体" charset="-122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宋体" charset="-122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charset="0"/>
              <a:defRPr sz="2000">
                <a:solidFill>
                  <a:schemeClr val="tx1"/>
                </a:solidFill>
                <a:latin typeface="Arial" charset="0"/>
                <a:ea typeface="宋体" charset="-122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charset="0"/>
              <a:defRPr sz="2000">
                <a:solidFill>
                  <a:schemeClr val="tx1"/>
                </a:solidFill>
                <a:latin typeface="Arial" charset="0"/>
                <a:ea typeface="宋体" charset="-122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charset="0"/>
              <a:defRPr sz="2000">
                <a:solidFill>
                  <a:schemeClr val="tx1"/>
                </a:solidFill>
                <a:latin typeface="Arial" charset="0"/>
                <a:ea typeface="宋体" charset="-122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buFont typeface="Arial" charset="0"/>
              <a:defRPr sz="2000">
                <a:solidFill>
                  <a:schemeClr val="tx1"/>
                </a:solidFill>
                <a:latin typeface="Arial" charset="0"/>
                <a:ea typeface="宋体" charset="-122"/>
              </a:defRPr>
            </a:lvl9pPr>
          </a:lstStyle>
          <a:p>
            <a:pPr eaLnBrk="1" hangingPunct="1"/>
            <a:r>
              <a:rPr lang="zh-CN" altLang="en-US" sz="6000" b="1">
                <a:solidFill>
                  <a:schemeClr val="hlink"/>
                </a:solidFill>
              </a:rPr>
              <a:t>b  p  m  f</a:t>
            </a:r>
            <a:r>
              <a:rPr lang="zh-CN" altLang="en-US" sz="6000" b="1"/>
              <a:t> </a:t>
            </a:r>
            <a:r>
              <a:rPr lang="zh-CN" altLang="en-US" sz="6000" b="1">
                <a:solidFill>
                  <a:schemeClr val="accent2"/>
                </a:solidFill>
              </a:rPr>
              <a:t>    d  t  n  l </a:t>
            </a:r>
            <a:r>
              <a:rPr lang="zh-CN" altLang="en-US" sz="6000" b="1"/>
              <a:t> </a:t>
            </a:r>
          </a:p>
          <a:p>
            <a:pPr eaLnBrk="1" hangingPunct="1"/>
            <a:r>
              <a:rPr lang="zh-CN" altLang="en-US" sz="6000" b="1"/>
              <a:t> g  k  h          </a:t>
            </a:r>
            <a:r>
              <a:rPr lang="zh-CN" altLang="en-US" sz="6000" b="1">
                <a:solidFill>
                  <a:srgbClr val="FF0066"/>
                </a:solidFill>
              </a:rPr>
              <a:t> j  q  x</a:t>
            </a:r>
            <a:r>
              <a:rPr lang="zh-CN" altLang="en-US" sz="6000" b="1"/>
              <a:t>  </a:t>
            </a:r>
            <a:r>
              <a:rPr lang="zh-CN" altLang="en-US" sz="6000" b="1">
                <a:solidFill>
                  <a:srgbClr val="990000"/>
                </a:solidFill>
              </a:rPr>
              <a:t>z  c  s </a:t>
            </a:r>
            <a:r>
              <a:rPr lang="zh-CN" altLang="en-US" sz="6000" b="1"/>
              <a:t>    </a:t>
            </a:r>
            <a:r>
              <a:rPr lang="zh-CN" altLang="en-US" sz="6000" b="1">
                <a:solidFill>
                  <a:srgbClr val="000066"/>
                </a:solidFill>
              </a:rPr>
              <a:t>zh  ch  sh  r</a:t>
            </a:r>
            <a:r>
              <a:rPr lang="zh-CN" altLang="en-US" sz="6000" b="1"/>
              <a:t>              </a:t>
            </a:r>
          </a:p>
          <a:p>
            <a:pPr eaLnBrk="1" hangingPunct="1"/>
            <a:r>
              <a:rPr lang="zh-CN" altLang="en-US" sz="6000" b="1"/>
              <a:t>           y  w</a:t>
            </a:r>
          </a:p>
        </p:txBody>
      </p:sp>
    </p:spTree>
    <p:extLst>
      <p:ext uri="{BB962C8B-B14F-4D97-AF65-F5344CB8AC3E}">
        <p14:creationId xmlns:p14="http://schemas.microsoft.com/office/powerpoint/2010/main" val="128821203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xfrm>
            <a:off x="457200" y="329906"/>
            <a:ext cx="8229600" cy="60939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/>
          <a:p>
            <a:pPr marL="12700"/>
            <a:r>
              <a:rPr spc="-5" dirty="0">
                <a:latin typeface="宋体" panose="02010600030101010101" pitchFamily="2" charset="-122"/>
                <a:cs typeface="宋体" panose="02010600030101010101" pitchFamily="2" charset="-122"/>
              </a:rPr>
              <a:t>再见！</a:t>
            </a:r>
            <a:r>
              <a:rPr spc="-5" dirty="0"/>
              <a:t>zàijiàn</a:t>
            </a:r>
          </a:p>
        </p:txBody>
      </p:sp>
      <p:sp>
        <p:nvSpPr>
          <p:cNvPr id="3" name="object 3"/>
          <p:cNvSpPr/>
          <p:nvPr/>
        </p:nvSpPr>
        <p:spPr>
          <a:xfrm>
            <a:off x="1680973" y="1712976"/>
            <a:ext cx="3336036" cy="311200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6096000" y="2031494"/>
            <a:ext cx="3374136" cy="3047999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809393" y="1465268"/>
            <a:ext cx="2653665" cy="1275715"/>
          </a:xfrm>
          <a:custGeom>
            <a:avLst/>
            <a:gdLst/>
            <a:ahLst/>
            <a:cxnLst/>
            <a:rect l="l" t="t" r="r" b="b"/>
            <a:pathLst>
              <a:path w="2653665" h="1275714">
                <a:moveTo>
                  <a:pt x="1342502" y="0"/>
                </a:moveTo>
                <a:lnTo>
                  <a:pt x="1288544" y="216"/>
                </a:lnTo>
                <a:lnTo>
                  <a:pt x="1234756" y="1367"/>
                </a:lnTo>
                <a:lnTo>
                  <a:pt x="1181207" y="3444"/>
                </a:lnTo>
                <a:lnTo>
                  <a:pt x="1127964" y="6440"/>
                </a:lnTo>
                <a:lnTo>
                  <a:pt x="1075095" y="10345"/>
                </a:lnTo>
                <a:lnTo>
                  <a:pt x="1022668" y="15153"/>
                </a:lnTo>
                <a:lnTo>
                  <a:pt x="970750" y="20855"/>
                </a:lnTo>
                <a:lnTo>
                  <a:pt x="919409" y="27443"/>
                </a:lnTo>
                <a:lnTo>
                  <a:pt x="868714" y="34908"/>
                </a:lnTo>
                <a:lnTo>
                  <a:pt x="818731" y="43244"/>
                </a:lnTo>
                <a:lnTo>
                  <a:pt x="769529" y="52441"/>
                </a:lnTo>
                <a:lnTo>
                  <a:pt x="721176" y="62493"/>
                </a:lnTo>
                <a:lnTo>
                  <a:pt x="673739" y="73390"/>
                </a:lnTo>
                <a:lnTo>
                  <a:pt x="627286" y="85124"/>
                </a:lnTo>
                <a:lnTo>
                  <a:pt x="581885" y="97689"/>
                </a:lnTo>
                <a:lnTo>
                  <a:pt x="537603" y="111075"/>
                </a:lnTo>
                <a:lnTo>
                  <a:pt x="494509" y="125274"/>
                </a:lnTo>
                <a:lnTo>
                  <a:pt x="452670" y="140279"/>
                </a:lnTo>
                <a:lnTo>
                  <a:pt x="412154" y="156081"/>
                </a:lnTo>
                <a:lnTo>
                  <a:pt x="373030" y="172673"/>
                </a:lnTo>
                <a:lnTo>
                  <a:pt x="335363" y="190046"/>
                </a:lnTo>
                <a:lnTo>
                  <a:pt x="299224" y="208192"/>
                </a:lnTo>
                <a:lnTo>
                  <a:pt x="264678" y="227104"/>
                </a:lnTo>
                <a:lnTo>
                  <a:pt x="231795" y="246772"/>
                </a:lnTo>
                <a:lnTo>
                  <a:pt x="171285" y="288348"/>
                </a:lnTo>
                <a:lnTo>
                  <a:pt x="137226" y="315849"/>
                </a:lnTo>
                <a:lnTo>
                  <a:pt x="107031" y="343779"/>
                </a:lnTo>
                <a:lnTo>
                  <a:pt x="80663" y="372079"/>
                </a:lnTo>
                <a:lnTo>
                  <a:pt x="39252" y="429552"/>
                </a:lnTo>
                <a:lnTo>
                  <a:pt x="12686" y="487798"/>
                </a:lnTo>
                <a:lnTo>
                  <a:pt x="658" y="546345"/>
                </a:lnTo>
                <a:lnTo>
                  <a:pt x="0" y="575585"/>
                </a:lnTo>
                <a:lnTo>
                  <a:pt x="2860" y="604723"/>
                </a:lnTo>
                <a:lnTo>
                  <a:pt x="18987" y="662460"/>
                </a:lnTo>
                <a:lnTo>
                  <a:pt x="48730" y="719085"/>
                </a:lnTo>
                <a:lnTo>
                  <a:pt x="91782" y="774126"/>
                </a:lnTo>
                <a:lnTo>
                  <a:pt x="147838" y="827114"/>
                </a:lnTo>
                <a:lnTo>
                  <a:pt x="180645" y="852689"/>
                </a:lnTo>
                <a:lnTo>
                  <a:pt x="216588" y="877575"/>
                </a:lnTo>
                <a:lnTo>
                  <a:pt x="255628" y="901711"/>
                </a:lnTo>
                <a:lnTo>
                  <a:pt x="297727" y="925040"/>
                </a:lnTo>
                <a:lnTo>
                  <a:pt x="342847" y="947501"/>
                </a:lnTo>
                <a:lnTo>
                  <a:pt x="390948" y="969036"/>
                </a:lnTo>
                <a:lnTo>
                  <a:pt x="441993" y="989587"/>
                </a:lnTo>
                <a:lnTo>
                  <a:pt x="495943" y="1009093"/>
                </a:lnTo>
                <a:lnTo>
                  <a:pt x="552759" y="1027498"/>
                </a:lnTo>
                <a:lnTo>
                  <a:pt x="612405" y="1044740"/>
                </a:lnTo>
                <a:lnTo>
                  <a:pt x="674840" y="1060762"/>
                </a:lnTo>
                <a:lnTo>
                  <a:pt x="774027" y="1275646"/>
                </a:lnTo>
                <a:lnTo>
                  <a:pt x="1155027" y="1129088"/>
                </a:lnTo>
                <a:lnTo>
                  <a:pt x="1499119" y="1129088"/>
                </a:lnTo>
                <a:lnTo>
                  <a:pt x="1551275" y="1125749"/>
                </a:lnTo>
                <a:lnTo>
                  <a:pt x="1606180" y="1121211"/>
                </a:lnTo>
                <a:lnTo>
                  <a:pt x="1660458" y="1115701"/>
                </a:lnTo>
                <a:lnTo>
                  <a:pt x="1714038" y="1109234"/>
                </a:lnTo>
                <a:lnTo>
                  <a:pt x="1766855" y="1101824"/>
                </a:lnTo>
                <a:lnTo>
                  <a:pt x="1818840" y="1093486"/>
                </a:lnTo>
                <a:lnTo>
                  <a:pt x="1869925" y="1084233"/>
                </a:lnTo>
                <a:lnTo>
                  <a:pt x="1920043" y="1074082"/>
                </a:lnTo>
                <a:lnTo>
                  <a:pt x="1969126" y="1063045"/>
                </a:lnTo>
                <a:lnTo>
                  <a:pt x="2017106" y="1051138"/>
                </a:lnTo>
                <a:lnTo>
                  <a:pt x="2063915" y="1038375"/>
                </a:lnTo>
                <a:lnTo>
                  <a:pt x="2109486" y="1024770"/>
                </a:lnTo>
                <a:lnTo>
                  <a:pt x="2153751" y="1010338"/>
                </a:lnTo>
                <a:lnTo>
                  <a:pt x="2196642" y="995094"/>
                </a:lnTo>
                <a:lnTo>
                  <a:pt x="2238091" y="979052"/>
                </a:lnTo>
                <a:lnTo>
                  <a:pt x="2278031" y="962226"/>
                </a:lnTo>
                <a:lnTo>
                  <a:pt x="2316393" y="944631"/>
                </a:lnTo>
                <a:lnTo>
                  <a:pt x="2353111" y="926281"/>
                </a:lnTo>
                <a:lnTo>
                  <a:pt x="2388116" y="907191"/>
                </a:lnTo>
                <a:lnTo>
                  <a:pt x="2421340" y="887375"/>
                </a:lnTo>
                <a:lnTo>
                  <a:pt x="2482177" y="845624"/>
                </a:lnTo>
                <a:lnTo>
                  <a:pt x="2516236" y="818124"/>
                </a:lnTo>
                <a:lnTo>
                  <a:pt x="2546431" y="790194"/>
                </a:lnTo>
                <a:lnTo>
                  <a:pt x="2572799" y="761894"/>
                </a:lnTo>
                <a:lnTo>
                  <a:pt x="2614210" y="704421"/>
                </a:lnTo>
                <a:lnTo>
                  <a:pt x="2640776" y="646175"/>
                </a:lnTo>
                <a:lnTo>
                  <a:pt x="2652804" y="587628"/>
                </a:lnTo>
                <a:lnTo>
                  <a:pt x="2653462" y="558388"/>
                </a:lnTo>
                <a:lnTo>
                  <a:pt x="2650601" y="529250"/>
                </a:lnTo>
                <a:lnTo>
                  <a:pt x="2634475" y="471513"/>
                </a:lnTo>
                <a:lnTo>
                  <a:pt x="2604732" y="414888"/>
                </a:lnTo>
                <a:lnTo>
                  <a:pt x="2561679" y="359847"/>
                </a:lnTo>
                <a:lnTo>
                  <a:pt x="2505624" y="306859"/>
                </a:lnTo>
                <a:lnTo>
                  <a:pt x="2472816" y="281284"/>
                </a:lnTo>
                <a:lnTo>
                  <a:pt x="2436873" y="256398"/>
                </a:lnTo>
                <a:lnTo>
                  <a:pt x="2397833" y="232262"/>
                </a:lnTo>
                <a:lnTo>
                  <a:pt x="2355734" y="208933"/>
                </a:lnTo>
                <a:lnTo>
                  <a:pt x="2310615" y="186472"/>
                </a:lnTo>
                <a:lnTo>
                  <a:pt x="2262514" y="164937"/>
                </a:lnTo>
                <a:lnTo>
                  <a:pt x="2211469" y="144386"/>
                </a:lnTo>
                <a:lnTo>
                  <a:pt x="2157519" y="124880"/>
                </a:lnTo>
                <a:lnTo>
                  <a:pt x="2100702" y="106475"/>
                </a:lnTo>
                <a:lnTo>
                  <a:pt x="2041057" y="89233"/>
                </a:lnTo>
                <a:lnTo>
                  <a:pt x="1978622" y="73210"/>
                </a:lnTo>
                <a:lnTo>
                  <a:pt x="1927906" y="61587"/>
                </a:lnTo>
                <a:lnTo>
                  <a:pt x="1876546" y="50994"/>
                </a:lnTo>
                <a:lnTo>
                  <a:pt x="1824612" y="41424"/>
                </a:lnTo>
                <a:lnTo>
                  <a:pt x="1772170" y="32869"/>
                </a:lnTo>
                <a:lnTo>
                  <a:pt x="1719288" y="25321"/>
                </a:lnTo>
                <a:lnTo>
                  <a:pt x="1666035" y="18772"/>
                </a:lnTo>
                <a:lnTo>
                  <a:pt x="1612477" y="13214"/>
                </a:lnTo>
                <a:lnTo>
                  <a:pt x="1558683" y="8638"/>
                </a:lnTo>
                <a:lnTo>
                  <a:pt x="1504721" y="5036"/>
                </a:lnTo>
                <a:lnTo>
                  <a:pt x="1450658" y="2402"/>
                </a:lnTo>
                <a:lnTo>
                  <a:pt x="1396563" y="725"/>
                </a:lnTo>
                <a:lnTo>
                  <a:pt x="1342502" y="0"/>
                </a:lnTo>
                <a:close/>
              </a:path>
              <a:path w="2653665" h="1275714">
                <a:moveTo>
                  <a:pt x="1499119" y="1129088"/>
                </a:moveTo>
                <a:lnTo>
                  <a:pt x="1155027" y="1129088"/>
                </a:lnTo>
                <a:lnTo>
                  <a:pt x="1212435" y="1131758"/>
                </a:lnTo>
                <a:lnTo>
                  <a:pt x="1269689" y="1133355"/>
                </a:lnTo>
                <a:lnTo>
                  <a:pt x="1326722" y="1133893"/>
                </a:lnTo>
                <a:lnTo>
                  <a:pt x="1383464" y="1133387"/>
                </a:lnTo>
                <a:lnTo>
                  <a:pt x="1439849" y="1131851"/>
                </a:lnTo>
                <a:lnTo>
                  <a:pt x="1495808" y="1129301"/>
                </a:lnTo>
                <a:lnTo>
                  <a:pt x="1499119" y="1129088"/>
                </a:lnTo>
                <a:close/>
              </a:path>
            </a:pathLst>
          </a:custGeom>
          <a:solidFill>
            <a:srgbClr val="CCEBFF"/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8809393" y="1465268"/>
            <a:ext cx="2653665" cy="1275715"/>
          </a:xfrm>
          <a:custGeom>
            <a:avLst/>
            <a:gdLst/>
            <a:ahLst/>
            <a:cxnLst/>
            <a:rect l="l" t="t" r="r" b="b"/>
            <a:pathLst>
              <a:path w="2653665" h="1275714">
                <a:moveTo>
                  <a:pt x="774027" y="1275646"/>
                </a:moveTo>
                <a:lnTo>
                  <a:pt x="674840" y="1060762"/>
                </a:lnTo>
                <a:lnTo>
                  <a:pt x="612405" y="1044740"/>
                </a:lnTo>
                <a:lnTo>
                  <a:pt x="552759" y="1027498"/>
                </a:lnTo>
                <a:lnTo>
                  <a:pt x="495943" y="1009093"/>
                </a:lnTo>
                <a:lnTo>
                  <a:pt x="441993" y="989587"/>
                </a:lnTo>
                <a:lnTo>
                  <a:pt x="390948" y="969036"/>
                </a:lnTo>
                <a:lnTo>
                  <a:pt x="342847" y="947501"/>
                </a:lnTo>
                <a:lnTo>
                  <a:pt x="297727" y="925040"/>
                </a:lnTo>
                <a:lnTo>
                  <a:pt x="255628" y="901711"/>
                </a:lnTo>
                <a:lnTo>
                  <a:pt x="216588" y="877575"/>
                </a:lnTo>
                <a:lnTo>
                  <a:pt x="180645" y="852689"/>
                </a:lnTo>
                <a:lnTo>
                  <a:pt x="147838" y="827114"/>
                </a:lnTo>
                <a:lnTo>
                  <a:pt x="118204" y="800906"/>
                </a:lnTo>
                <a:lnTo>
                  <a:pt x="68612" y="746833"/>
                </a:lnTo>
                <a:lnTo>
                  <a:pt x="32175" y="690941"/>
                </a:lnTo>
                <a:lnTo>
                  <a:pt x="9202" y="633701"/>
                </a:lnTo>
                <a:lnTo>
                  <a:pt x="0" y="575585"/>
                </a:lnTo>
                <a:lnTo>
                  <a:pt x="658" y="546345"/>
                </a:lnTo>
                <a:lnTo>
                  <a:pt x="12686" y="487798"/>
                </a:lnTo>
                <a:lnTo>
                  <a:pt x="39252" y="429552"/>
                </a:lnTo>
                <a:lnTo>
                  <a:pt x="80663" y="372079"/>
                </a:lnTo>
                <a:lnTo>
                  <a:pt x="107031" y="343779"/>
                </a:lnTo>
                <a:lnTo>
                  <a:pt x="137226" y="315849"/>
                </a:lnTo>
                <a:lnTo>
                  <a:pt x="171285" y="288348"/>
                </a:lnTo>
                <a:lnTo>
                  <a:pt x="231795" y="246772"/>
                </a:lnTo>
                <a:lnTo>
                  <a:pt x="264678" y="227104"/>
                </a:lnTo>
                <a:lnTo>
                  <a:pt x="299224" y="208192"/>
                </a:lnTo>
                <a:lnTo>
                  <a:pt x="335363" y="190046"/>
                </a:lnTo>
                <a:lnTo>
                  <a:pt x="373030" y="172673"/>
                </a:lnTo>
                <a:lnTo>
                  <a:pt x="412154" y="156081"/>
                </a:lnTo>
                <a:lnTo>
                  <a:pt x="452670" y="140279"/>
                </a:lnTo>
                <a:lnTo>
                  <a:pt x="494509" y="125274"/>
                </a:lnTo>
                <a:lnTo>
                  <a:pt x="537603" y="111075"/>
                </a:lnTo>
                <a:lnTo>
                  <a:pt x="581885" y="97689"/>
                </a:lnTo>
                <a:lnTo>
                  <a:pt x="627286" y="85124"/>
                </a:lnTo>
                <a:lnTo>
                  <a:pt x="673739" y="73390"/>
                </a:lnTo>
                <a:lnTo>
                  <a:pt x="721176" y="62493"/>
                </a:lnTo>
                <a:lnTo>
                  <a:pt x="769529" y="52441"/>
                </a:lnTo>
                <a:lnTo>
                  <a:pt x="818731" y="43244"/>
                </a:lnTo>
                <a:lnTo>
                  <a:pt x="868714" y="34908"/>
                </a:lnTo>
                <a:lnTo>
                  <a:pt x="919409" y="27443"/>
                </a:lnTo>
                <a:lnTo>
                  <a:pt x="970750" y="20855"/>
                </a:lnTo>
                <a:lnTo>
                  <a:pt x="1022668" y="15153"/>
                </a:lnTo>
                <a:lnTo>
                  <a:pt x="1075095" y="10345"/>
                </a:lnTo>
                <a:lnTo>
                  <a:pt x="1127964" y="6440"/>
                </a:lnTo>
                <a:lnTo>
                  <a:pt x="1181207" y="3444"/>
                </a:lnTo>
                <a:lnTo>
                  <a:pt x="1234756" y="1367"/>
                </a:lnTo>
                <a:lnTo>
                  <a:pt x="1288544" y="216"/>
                </a:lnTo>
                <a:lnTo>
                  <a:pt x="1342502" y="0"/>
                </a:lnTo>
                <a:lnTo>
                  <a:pt x="1396563" y="725"/>
                </a:lnTo>
                <a:lnTo>
                  <a:pt x="1450658" y="2402"/>
                </a:lnTo>
                <a:lnTo>
                  <a:pt x="1504721" y="5036"/>
                </a:lnTo>
                <a:lnTo>
                  <a:pt x="1558683" y="8638"/>
                </a:lnTo>
                <a:lnTo>
                  <a:pt x="1612477" y="13214"/>
                </a:lnTo>
                <a:lnTo>
                  <a:pt x="1666035" y="18772"/>
                </a:lnTo>
                <a:lnTo>
                  <a:pt x="1719288" y="25321"/>
                </a:lnTo>
                <a:lnTo>
                  <a:pt x="1772170" y="32869"/>
                </a:lnTo>
                <a:lnTo>
                  <a:pt x="1824612" y="41424"/>
                </a:lnTo>
                <a:lnTo>
                  <a:pt x="1876546" y="50994"/>
                </a:lnTo>
                <a:lnTo>
                  <a:pt x="1927906" y="61587"/>
                </a:lnTo>
                <a:lnTo>
                  <a:pt x="1978622" y="73210"/>
                </a:lnTo>
                <a:lnTo>
                  <a:pt x="2041057" y="89233"/>
                </a:lnTo>
                <a:lnTo>
                  <a:pt x="2100702" y="106475"/>
                </a:lnTo>
                <a:lnTo>
                  <a:pt x="2157519" y="124880"/>
                </a:lnTo>
                <a:lnTo>
                  <a:pt x="2211469" y="144386"/>
                </a:lnTo>
                <a:lnTo>
                  <a:pt x="2262514" y="164937"/>
                </a:lnTo>
                <a:lnTo>
                  <a:pt x="2310615" y="186472"/>
                </a:lnTo>
                <a:lnTo>
                  <a:pt x="2355734" y="208933"/>
                </a:lnTo>
                <a:lnTo>
                  <a:pt x="2397833" y="232262"/>
                </a:lnTo>
                <a:lnTo>
                  <a:pt x="2436873" y="256398"/>
                </a:lnTo>
                <a:lnTo>
                  <a:pt x="2472816" y="281284"/>
                </a:lnTo>
                <a:lnTo>
                  <a:pt x="2505624" y="306859"/>
                </a:lnTo>
                <a:lnTo>
                  <a:pt x="2535258" y="333067"/>
                </a:lnTo>
                <a:lnTo>
                  <a:pt x="2584850" y="387140"/>
                </a:lnTo>
                <a:lnTo>
                  <a:pt x="2621286" y="443032"/>
                </a:lnTo>
                <a:lnTo>
                  <a:pt x="2644259" y="500272"/>
                </a:lnTo>
                <a:lnTo>
                  <a:pt x="2653462" y="558388"/>
                </a:lnTo>
                <a:lnTo>
                  <a:pt x="2652804" y="587628"/>
                </a:lnTo>
                <a:lnTo>
                  <a:pt x="2640776" y="646175"/>
                </a:lnTo>
                <a:lnTo>
                  <a:pt x="2614210" y="704421"/>
                </a:lnTo>
                <a:lnTo>
                  <a:pt x="2572799" y="761894"/>
                </a:lnTo>
                <a:lnTo>
                  <a:pt x="2546431" y="790194"/>
                </a:lnTo>
                <a:lnTo>
                  <a:pt x="2516236" y="818124"/>
                </a:lnTo>
                <a:lnTo>
                  <a:pt x="2482177" y="845624"/>
                </a:lnTo>
                <a:lnTo>
                  <a:pt x="2421340" y="887375"/>
                </a:lnTo>
                <a:lnTo>
                  <a:pt x="2388116" y="907191"/>
                </a:lnTo>
                <a:lnTo>
                  <a:pt x="2353111" y="926281"/>
                </a:lnTo>
                <a:lnTo>
                  <a:pt x="2316393" y="944631"/>
                </a:lnTo>
                <a:lnTo>
                  <a:pt x="2278031" y="962226"/>
                </a:lnTo>
                <a:lnTo>
                  <a:pt x="2238091" y="979052"/>
                </a:lnTo>
                <a:lnTo>
                  <a:pt x="2196642" y="995094"/>
                </a:lnTo>
                <a:lnTo>
                  <a:pt x="2153751" y="1010338"/>
                </a:lnTo>
                <a:lnTo>
                  <a:pt x="2109486" y="1024770"/>
                </a:lnTo>
                <a:lnTo>
                  <a:pt x="2063915" y="1038375"/>
                </a:lnTo>
                <a:lnTo>
                  <a:pt x="2017106" y="1051138"/>
                </a:lnTo>
                <a:lnTo>
                  <a:pt x="1969126" y="1063045"/>
                </a:lnTo>
                <a:lnTo>
                  <a:pt x="1920043" y="1074082"/>
                </a:lnTo>
                <a:lnTo>
                  <a:pt x="1869925" y="1084233"/>
                </a:lnTo>
                <a:lnTo>
                  <a:pt x="1818840" y="1093486"/>
                </a:lnTo>
                <a:lnTo>
                  <a:pt x="1766855" y="1101824"/>
                </a:lnTo>
                <a:lnTo>
                  <a:pt x="1714038" y="1109234"/>
                </a:lnTo>
                <a:lnTo>
                  <a:pt x="1660458" y="1115701"/>
                </a:lnTo>
                <a:lnTo>
                  <a:pt x="1606180" y="1121211"/>
                </a:lnTo>
                <a:lnTo>
                  <a:pt x="1551275" y="1125749"/>
                </a:lnTo>
                <a:lnTo>
                  <a:pt x="1495808" y="1129301"/>
                </a:lnTo>
                <a:lnTo>
                  <a:pt x="1439849" y="1131851"/>
                </a:lnTo>
                <a:lnTo>
                  <a:pt x="1383464" y="1133387"/>
                </a:lnTo>
                <a:lnTo>
                  <a:pt x="1326722" y="1133893"/>
                </a:lnTo>
                <a:lnTo>
                  <a:pt x="1269689" y="1133355"/>
                </a:lnTo>
                <a:lnTo>
                  <a:pt x="1212435" y="1131758"/>
                </a:lnTo>
                <a:lnTo>
                  <a:pt x="1155027" y="1129088"/>
                </a:lnTo>
                <a:lnTo>
                  <a:pt x="774027" y="1275646"/>
                </a:lnTo>
                <a:close/>
              </a:path>
            </a:pathLst>
          </a:custGeom>
          <a:ln w="25908">
            <a:solidFill>
              <a:srgbClr val="94ACBB"/>
            </a:solidFill>
          </a:ln>
        </p:spPr>
        <p:txBody>
          <a:bodyPr wrap="square" lIns="0" tIns="0" rIns="0" bIns="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233407" y="1790447"/>
            <a:ext cx="1262380" cy="3693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270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sz="2400" b="0" i="0" u="none" strike="noStrike" kern="1200" cap="none" spc="-5" normalizeH="0" baseline="0" noProof="0" dirty="0">
                <a:ln>
                  <a:noFill/>
                </a:ln>
                <a:solidFill>
                  <a:srgbClr val="0033CC"/>
                </a:solidFill>
                <a:effectLst/>
                <a:uLnTx/>
                <a:uFillTx/>
                <a:latin typeface="Arial" panose="020B0604020202020204"/>
                <a:ea typeface="宋体" panose="02010600030101010101" pitchFamily="2" charset="-122"/>
                <a:cs typeface="Arial" panose="020B0604020202020204"/>
              </a:rPr>
              <a:t>Goodbye</a:t>
            </a:r>
            <a:endParaRPr kumimoji="0" sz="24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/>
              <a:ea typeface="宋体" panose="02010600030101010101" pitchFamily="2" charset="-122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625557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920</TotalTime>
  <Words>1507</Words>
  <Application>Microsoft Macintosh PowerPoint</Application>
  <PresentationFormat>宽屏</PresentationFormat>
  <Paragraphs>320</Paragraphs>
  <Slides>46</Slides>
  <Notes>2</Notes>
  <HiddenSlides>0</HiddenSlides>
  <MMClips>3</MMClips>
  <ScaleCrop>false</ScaleCrop>
  <HeadingPairs>
    <vt:vector size="6" baseType="variant">
      <vt:variant>
        <vt:lpstr>已用的字体</vt:lpstr>
      </vt:variant>
      <vt:variant>
        <vt:i4>20</vt:i4>
      </vt:variant>
      <vt:variant>
        <vt:lpstr>主题</vt:lpstr>
      </vt:variant>
      <vt:variant>
        <vt:i4>4</vt:i4>
      </vt:variant>
      <vt:variant>
        <vt:lpstr>幻灯片标题</vt:lpstr>
      </vt:variant>
      <vt:variant>
        <vt:i4>46</vt:i4>
      </vt:variant>
    </vt:vector>
  </HeadingPairs>
  <TitlesOfParts>
    <vt:vector size="70" baseType="lpstr">
      <vt:lpstr>-apple-system</vt:lpstr>
      <vt:lpstr>Calibri</vt:lpstr>
      <vt:lpstr>Calibri Light</vt:lpstr>
      <vt:lpstr>Comic Sans MS</vt:lpstr>
      <vt:lpstr>GB Pinyinok-D</vt:lpstr>
      <vt:lpstr>KaiTi</vt:lpstr>
      <vt:lpstr>SimSun</vt:lpstr>
      <vt:lpstr>STFangsong</vt:lpstr>
      <vt:lpstr>Times New Roman</vt:lpstr>
      <vt:lpstr>等线</vt:lpstr>
      <vt:lpstr>等线 Light</vt:lpstr>
      <vt:lpstr>华文楷体</vt:lpstr>
      <vt:lpstr>华文细黑</vt:lpstr>
      <vt:lpstr>楷体_GB2312</vt:lpstr>
      <vt:lpstr>隶书</vt:lpstr>
      <vt:lpstr>宋体</vt:lpstr>
      <vt:lpstr>微软雅黑</vt:lpstr>
      <vt:lpstr>叶根友特楷简体</vt:lpstr>
      <vt:lpstr>幼圆</vt:lpstr>
      <vt:lpstr>Arial</vt:lpstr>
      <vt:lpstr>Office Theme</vt:lpstr>
      <vt:lpstr>默认设计模板</vt:lpstr>
      <vt:lpstr>Office 主题</vt:lpstr>
      <vt:lpstr>1_默认设计模板</vt:lpstr>
      <vt:lpstr>Welcome to Mandarin Class</vt:lpstr>
      <vt:lpstr>             Chinese name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拼音（pinyin）</vt:lpstr>
      <vt:lpstr>PowerPoint 演示文稿</vt:lpstr>
      <vt:lpstr>Chinese Pinyin Introduction</vt:lpstr>
      <vt:lpstr>PowerPoint 演示文稿</vt:lpstr>
      <vt:lpstr>shēngmǔ                声母（initials）</vt:lpstr>
      <vt:lpstr>声母 shēng mǔ Consonants,  21</vt:lpstr>
      <vt:lpstr>声母 shēng mǔ Consonants,  21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声母 shēng mǔ</vt:lpstr>
      <vt:lpstr>PowerPoint 演示文稿</vt:lpstr>
      <vt:lpstr>再见！zàijiàn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Chinese class</dc:title>
  <dc:creator>Jia Zou</dc:creator>
  <cp:lastModifiedBy>Microsoft Office 用户</cp:lastModifiedBy>
  <cp:revision>112</cp:revision>
  <dcterms:created xsi:type="dcterms:W3CDTF">2019-08-12T18:05:23Z</dcterms:created>
  <dcterms:modified xsi:type="dcterms:W3CDTF">2020-05-28T10:08:01Z</dcterms:modified>
</cp:coreProperties>
</file>