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75" r:id="rId2"/>
    <p:sldId id="274" r:id="rId3"/>
    <p:sldId id="267" r:id="rId4"/>
    <p:sldId id="256" r:id="rId5"/>
    <p:sldId id="263" r:id="rId6"/>
    <p:sldId id="258" r:id="rId7"/>
    <p:sldId id="259" r:id="rId8"/>
    <p:sldId id="265" r:id="rId9"/>
    <p:sldId id="260" r:id="rId10"/>
    <p:sldId id="266" r:id="rId11"/>
    <p:sldId id="261" r:id="rId12"/>
    <p:sldId id="262" r:id="rId13"/>
    <p:sldId id="268" r:id="rId14"/>
    <p:sldId id="270" r:id="rId15"/>
    <p:sldId id="271" r:id="rId16"/>
    <p:sldId id="272" r:id="rId17"/>
    <p:sldId id="273" r:id="rId18"/>
    <p:sldId id="257" r:id="rId19"/>
    <p:sldId id="269" r:id="rId20"/>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01C929-7BB5-4E0E-9C08-CAB9B02C9FCC}" v="388" dt="2023-11-11T10:17:41.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5" autoAdjust="0"/>
    <p:restoredTop sz="94660"/>
  </p:normalViewPr>
  <p:slideViewPr>
    <p:cSldViewPr snapToGrid="0">
      <p:cViewPr varScale="1">
        <p:scale>
          <a:sx n="80" d="100"/>
          <a:sy n="80" d="100"/>
        </p:scale>
        <p:origin x="62"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5134F9-11B9-4F9E-8B30-FCB25BDDCE4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C09C7F40-F0D4-4017-AE78-21FBFC08AC4B}">
      <dgm:prSet/>
      <dgm:spPr/>
      <dgm:t>
        <a:bodyPr/>
        <a:lstStyle/>
        <a:p>
          <a:r>
            <a:rPr lang="en-US"/>
            <a:t>Catalin Neatu -2232822</a:t>
          </a:r>
        </a:p>
      </dgm:t>
    </dgm:pt>
    <dgm:pt modelId="{9FFA08C9-2B3A-4E36-8C65-0A586B806520}" type="parTrans" cxnId="{0CB3A9A6-B0EB-4503-8787-AA0AD16460BE}">
      <dgm:prSet/>
      <dgm:spPr/>
      <dgm:t>
        <a:bodyPr/>
        <a:lstStyle/>
        <a:p>
          <a:endParaRPr lang="en-US"/>
        </a:p>
      </dgm:t>
    </dgm:pt>
    <dgm:pt modelId="{B8A4146E-63D5-4DFE-8401-E05BDF67ECE0}" type="sibTrans" cxnId="{0CB3A9A6-B0EB-4503-8787-AA0AD16460BE}">
      <dgm:prSet/>
      <dgm:spPr/>
      <dgm:t>
        <a:bodyPr/>
        <a:lstStyle/>
        <a:p>
          <a:endParaRPr lang="en-US"/>
        </a:p>
      </dgm:t>
    </dgm:pt>
    <dgm:pt modelId="{345CF8E5-2ED6-411A-A768-9F0F0502A371}">
      <dgm:prSet/>
      <dgm:spPr/>
      <dgm:t>
        <a:bodyPr/>
        <a:lstStyle/>
        <a:p>
          <a:r>
            <a:rPr lang="en-US"/>
            <a:t>Iulian Dumitru Filote- 1920814</a:t>
          </a:r>
        </a:p>
      </dgm:t>
    </dgm:pt>
    <dgm:pt modelId="{F7BD0B16-A757-4BE2-8A0B-0F9F12E4F1A3}" type="parTrans" cxnId="{5720BF3A-B3DD-4948-840A-6988D3FAA6CF}">
      <dgm:prSet/>
      <dgm:spPr/>
      <dgm:t>
        <a:bodyPr/>
        <a:lstStyle/>
        <a:p>
          <a:endParaRPr lang="en-US"/>
        </a:p>
      </dgm:t>
    </dgm:pt>
    <dgm:pt modelId="{73AA787C-64E0-41F5-ABFA-8AC2EC395D2B}" type="sibTrans" cxnId="{5720BF3A-B3DD-4948-840A-6988D3FAA6CF}">
      <dgm:prSet/>
      <dgm:spPr/>
      <dgm:t>
        <a:bodyPr/>
        <a:lstStyle/>
        <a:p>
          <a:endParaRPr lang="en-US"/>
        </a:p>
      </dgm:t>
    </dgm:pt>
    <dgm:pt modelId="{31C05EF5-92E8-436B-B170-A4ADC3CF03EC}">
      <dgm:prSet/>
      <dgm:spPr/>
      <dgm:t>
        <a:bodyPr/>
        <a:lstStyle/>
        <a:p>
          <a:r>
            <a:rPr lang="en-US"/>
            <a:t>Simona Guita- 2235981</a:t>
          </a:r>
        </a:p>
      </dgm:t>
    </dgm:pt>
    <dgm:pt modelId="{32F43B36-3399-4CCF-8BFB-12F299642569}" type="parTrans" cxnId="{7607F977-B77B-4F6E-B18E-E9B5461BB82D}">
      <dgm:prSet/>
      <dgm:spPr/>
      <dgm:t>
        <a:bodyPr/>
        <a:lstStyle/>
        <a:p>
          <a:endParaRPr lang="en-US"/>
        </a:p>
      </dgm:t>
    </dgm:pt>
    <dgm:pt modelId="{6B2B7936-4F60-47C7-AEB9-455C7B9832C6}" type="sibTrans" cxnId="{7607F977-B77B-4F6E-B18E-E9B5461BB82D}">
      <dgm:prSet/>
      <dgm:spPr/>
      <dgm:t>
        <a:bodyPr/>
        <a:lstStyle/>
        <a:p>
          <a:endParaRPr lang="en-US"/>
        </a:p>
      </dgm:t>
    </dgm:pt>
    <dgm:pt modelId="{93E11F61-5C70-4822-818D-4205DAB63B14}">
      <dgm:prSet/>
      <dgm:spPr/>
      <dgm:t>
        <a:bodyPr/>
        <a:lstStyle/>
        <a:p>
          <a:r>
            <a:rPr lang="en-US"/>
            <a:t>Dan Chira- 2236098</a:t>
          </a:r>
        </a:p>
      </dgm:t>
    </dgm:pt>
    <dgm:pt modelId="{D35E9455-8066-4EDC-937D-E8836E1AFBD7}" type="parTrans" cxnId="{0FEBA974-6059-4833-8A16-2CE0C4E1340F}">
      <dgm:prSet/>
      <dgm:spPr/>
      <dgm:t>
        <a:bodyPr/>
        <a:lstStyle/>
        <a:p>
          <a:endParaRPr lang="en-US"/>
        </a:p>
      </dgm:t>
    </dgm:pt>
    <dgm:pt modelId="{BE37E37F-BF83-41C7-B8A8-FBA42797F2A8}" type="sibTrans" cxnId="{0FEBA974-6059-4833-8A16-2CE0C4E1340F}">
      <dgm:prSet/>
      <dgm:spPr/>
      <dgm:t>
        <a:bodyPr/>
        <a:lstStyle/>
        <a:p>
          <a:endParaRPr lang="en-US"/>
        </a:p>
      </dgm:t>
    </dgm:pt>
    <dgm:pt modelId="{0F24BACD-395F-4A72-A275-1F5431E477AE}">
      <dgm:prSet/>
      <dgm:spPr/>
      <dgm:t>
        <a:bodyPr/>
        <a:lstStyle/>
        <a:p>
          <a:r>
            <a:rPr lang="en-US"/>
            <a:t>Malina Bojean-2235979</a:t>
          </a:r>
        </a:p>
      </dgm:t>
    </dgm:pt>
    <dgm:pt modelId="{F8BCFD6B-5876-4BC1-8544-38DBC2AA7F5E}" type="parTrans" cxnId="{A67A155B-F8FB-4882-AB0C-8F2BE2BCC067}">
      <dgm:prSet/>
      <dgm:spPr/>
      <dgm:t>
        <a:bodyPr/>
        <a:lstStyle/>
        <a:p>
          <a:endParaRPr lang="en-US"/>
        </a:p>
      </dgm:t>
    </dgm:pt>
    <dgm:pt modelId="{A16C502D-17FC-4A8D-9DD3-A7DBBD3B838F}" type="sibTrans" cxnId="{A67A155B-F8FB-4882-AB0C-8F2BE2BCC067}">
      <dgm:prSet/>
      <dgm:spPr/>
      <dgm:t>
        <a:bodyPr/>
        <a:lstStyle/>
        <a:p>
          <a:endParaRPr lang="en-US"/>
        </a:p>
      </dgm:t>
    </dgm:pt>
    <dgm:pt modelId="{BF9EE137-1BEC-41D7-948E-CA4D01DD792A}" type="pres">
      <dgm:prSet presAssocID="{1F5134F9-11B9-4F9E-8B30-FCB25BDDCE46}" presName="outerComposite" presStyleCnt="0">
        <dgm:presLayoutVars>
          <dgm:chMax val="5"/>
          <dgm:dir/>
          <dgm:resizeHandles val="exact"/>
        </dgm:presLayoutVars>
      </dgm:prSet>
      <dgm:spPr/>
    </dgm:pt>
    <dgm:pt modelId="{AF129B90-E54D-40B3-9D61-737388871A90}" type="pres">
      <dgm:prSet presAssocID="{1F5134F9-11B9-4F9E-8B30-FCB25BDDCE46}" presName="dummyMaxCanvas" presStyleCnt="0">
        <dgm:presLayoutVars/>
      </dgm:prSet>
      <dgm:spPr/>
    </dgm:pt>
    <dgm:pt modelId="{ECB662DF-423A-4325-841F-3DD0F25A9360}" type="pres">
      <dgm:prSet presAssocID="{1F5134F9-11B9-4F9E-8B30-FCB25BDDCE46}" presName="FiveNodes_1" presStyleLbl="node1" presStyleIdx="0" presStyleCnt="5">
        <dgm:presLayoutVars>
          <dgm:bulletEnabled val="1"/>
        </dgm:presLayoutVars>
      </dgm:prSet>
      <dgm:spPr/>
    </dgm:pt>
    <dgm:pt modelId="{5323E1C6-D21B-4C7F-9324-778333AD3581}" type="pres">
      <dgm:prSet presAssocID="{1F5134F9-11B9-4F9E-8B30-FCB25BDDCE46}" presName="FiveNodes_2" presStyleLbl="node1" presStyleIdx="1" presStyleCnt="5">
        <dgm:presLayoutVars>
          <dgm:bulletEnabled val="1"/>
        </dgm:presLayoutVars>
      </dgm:prSet>
      <dgm:spPr/>
    </dgm:pt>
    <dgm:pt modelId="{F9A700C3-9849-42BF-91AB-6783C93A06D2}" type="pres">
      <dgm:prSet presAssocID="{1F5134F9-11B9-4F9E-8B30-FCB25BDDCE46}" presName="FiveNodes_3" presStyleLbl="node1" presStyleIdx="2" presStyleCnt="5">
        <dgm:presLayoutVars>
          <dgm:bulletEnabled val="1"/>
        </dgm:presLayoutVars>
      </dgm:prSet>
      <dgm:spPr/>
    </dgm:pt>
    <dgm:pt modelId="{6239A763-46CE-40AF-81DC-1A33C2F5F223}" type="pres">
      <dgm:prSet presAssocID="{1F5134F9-11B9-4F9E-8B30-FCB25BDDCE46}" presName="FiveNodes_4" presStyleLbl="node1" presStyleIdx="3" presStyleCnt="5">
        <dgm:presLayoutVars>
          <dgm:bulletEnabled val="1"/>
        </dgm:presLayoutVars>
      </dgm:prSet>
      <dgm:spPr/>
    </dgm:pt>
    <dgm:pt modelId="{8D7E7DA7-B337-4098-AFC0-147A716D9412}" type="pres">
      <dgm:prSet presAssocID="{1F5134F9-11B9-4F9E-8B30-FCB25BDDCE46}" presName="FiveNodes_5" presStyleLbl="node1" presStyleIdx="4" presStyleCnt="5">
        <dgm:presLayoutVars>
          <dgm:bulletEnabled val="1"/>
        </dgm:presLayoutVars>
      </dgm:prSet>
      <dgm:spPr/>
    </dgm:pt>
    <dgm:pt modelId="{2D852864-5107-49CE-BA8F-8E445E7E4E73}" type="pres">
      <dgm:prSet presAssocID="{1F5134F9-11B9-4F9E-8B30-FCB25BDDCE46}" presName="FiveConn_1-2" presStyleLbl="fgAccFollowNode1" presStyleIdx="0" presStyleCnt="4">
        <dgm:presLayoutVars>
          <dgm:bulletEnabled val="1"/>
        </dgm:presLayoutVars>
      </dgm:prSet>
      <dgm:spPr/>
    </dgm:pt>
    <dgm:pt modelId="{5DC3526B-3ED6-4D6C-A895-E4059C173FA8}" type="pres">
      <dgm:prSet presAssocID="{1F5134F9-11B9-4F9E-8B30-FCB25BDDCE46}" presName="FiveConn_2-3" presStyleLbl="fgAccFollowNode1" presStyleIdx="1" presStyleCnt="4">
        <dgm:presLayoutVars>
          <dgm:bulletEnabled val="1"/>
        </dgm:presLayoutVars>
      </dgm:prSet>
      <dgm:spPr/>
    </dgm:pt>
    <dgm:pt modelId="{451FED77-2C17-4789-A25B-C0CC1085C2D5}" type="pres">
      <dgm:prSet presAssocID="{1F5134F9-11B9-4F9E-8B30-FCB25BDDCE46}" presName="FiveConn_3-4" presStyleLbl="fgAccFollowNode1" presStyleIdx="2" presStyleCnt="4">
        <dgm:presLayoutVars>
          <dgm:bulletEnabled val="1"/>
        </dgm:presLayoutVars>
      </dgm:prSet>
      <dgm:spPr/>
    </dgm:pt>
    <dgm:pt modelId="{8C528600-D019-4A3C-9135-1A2F1B0DF46D}" type="pres">
      <dgm:prSet presAssocID="{1F5134F9-11B9-4F9E-8B30-FCB25BDDCE46}" presName="FiveConn_4-5" presStyleLbl="fgAccFollowNode1" presStyleIdx="3" presStyleCnt="4">
        <dgm:presLayoutVars>
          <dgm:bulletEnabled val="1"/>
        </dgm:presLayoutVars>
      </dgm:prSet>
      <dgm:spPr/>
    </dgm:pt>
    <dgm:pt modelId="{C208ADC2-1ECD-4D9E-894A-3C1AD0F7F933}" type="pres">
      <dgm:prSet presAssocID="{1F5134F9-11B9-4F9E-8B30-FCB25BDDCE46}" presName="FiveNodes_1_text" presStyleLbl="node1" presStyleIdx="4" presStyleCnt="5">
        <dgm:presLayoutVars>
          <dgm:bulletEnabled val="1"/>
        </dgm:presLayoutVars>
      </dgm:prSet>
      <dgm:spPr/>
    </dgm:pt>
    <dgm:pt modelId="{D1D86A88-0F72-426C-9477-35A77A72755C}" type="pres">
      <dgm:prSet presAssocID="{1F5134F9-11B9-4F9E-8B30-FCB25BDDCE46}" presName="FiveNodes_2_text" presStyleLbl="node1" presStyleIdx="4" presStyleCnt="5">
        <dgm:presLayoutVars>
          <dgm:bulletEnabled val="1"/>
        </dgm:presLayoutVars>
      </dgm:prSet>
      <dgm:spPr/>
    </dgm:pt>
    <dgm:pt modelId="{7E3E5BF8-63F9-490B-9FAB-8089D0F986B8}" type="pres">
      <dgm:prSet presAssocID="{1F5134F9-11B9-4F9E-8B30-FCB25BDDCE46}" presName="FiveNodes_3_text" presStyleLbl="node1" presStyleIdx="4" presStyleCnt="5">
        <dgm:presLayoutVars>
          <dgm:bulletEnabled val="1"/>
        </dgm:presLayoutVars>
      </dgm:prSet>
      <dgm:spPr/>
    </dgm:pt>
    <dgm:pt modelId="{0915C4FA-FF5E-4546-8F7E-6C491B70D5F9}" type="pres">
      <dgm:prSet presAssocID="{1F5134F9-11B9-4F9E-8B30-FCB25BDDCE46}" presName="FiveNodes_4_text" presStyleLbl="node1" presStyleIdx="4" presStyleCnt="5">
        <dgm:presLayoutVars>
          <dgm:bulletEnabled val="1"/>
        </dgm:presLayoutVars>
      </dgm:prSet>
      <dgm:spPr/>
    </dgm:pt>
    <dgm:pt modelId="{7D18D44F-88EC-4F94-995B-61DBEA34CBDE}" type="pres">
      <dgm:prSet presAssocID="{1F5134F9-11B9-4F9E-8B30-FCB25BDDCE46}" presName="FiveNodes_5_text" presStyleLbl="node1" presStyleIdx="4" presStyleCnt="5">
        <dgm:presLayoutVars>
          <dgm:bulletEnabled val="1"/>
        </dgm:presLayoutVars>
      </dgm:prSet>
      <dgm:spPr/>
    </dgm:pt>
  </dgm:ptLst>
  <dgm:cxnLst>
    <dgm:cxn modelId="{3A99001B-D691-4C6E-9378-CCE587739D3D}" type="presOf" srcId="{BE37E37F-BF83-41C7-B8A8-FBA42797F2A8}" destId="{8C528600-D019-4A3C-9135-1A2F1B0DF46D}" srcOrd="0" destOrd="0" presId="urn:microsoft.com/office/officeart/2005/8/layout/vProcess5"/>
    <dgm:cxn modelId="{A15CFD22-0022-4FEB-ADCD-E4A48D4B6F97}" type="presOf" srcId="{B8A4146E-63D5-4DFE-8401-E05BDF67ECE0}" destId="{2D852864-5107-49CE-BA8F-8E445E7E4E73}" srcOrd="0" destOrd="0" presId="urn:microsoft.com/office/officeart/2005/8/layout/vProcess5"/>
    <dgm:cxn modelId="{5720BF3A-B3DD-4948-840A-6988D3FAA6CF}" srcId="{1F5134F9-11B9-4F9E-8B30-FCB25BDDCE46}" destId="{345CF8E5-2ED6-411A-A768-9F0F0502A371}" srcOrd="1" destOrd="0" parTransId="{F7BD0B16-A757-4BE2-8A0B-0F9F12E4F1A3}" sibTransId="{73AA787C-64E0-41F5-ABFA-8AC2EC395D2B}"/>
    <dgm:cxn modelId="{C9DE2F3B-A948-4939-83E5-69C46346531B}" type="presOf" srcId="{93E11F61-5C70-4822-818D-4205DAB63B14}" destId="{6239A763-46CE-40AF-81DC-1A33C2F5F223}" srcOrd="0" destOrd="0" presId="urn:microsoft.com/office/officeart/2005/8/layout/vProcess5"/>
    <dgm:cxn modelId="{A67A155B-F8FB-4882-AB0C-8F2BE2BCC067}" srcId="{1F5134F9-11B9-4F9E-8B30-FCB25BDDCE46}" destId="{0F24BACD-395F-4A72-A275-1F5431E477AE}" srcOrd="4" destOrd="0" parTransId="{F8BCFD6B-5876-4BC1-8544-38DBC2AA7F5E}" sibTransId="{A16C502D-17FC-4A8D-9DD3-A7DBBD3B838F}"/>
    <dgm:cxn modelId="{F6FA5D63-D36F-4133-88FA-FB5649570E99}" type="presOf" srcId="{345CF8E5-2ED6-411A-A768-9F0F0502A371}" destId="{D1D86A88-0F72-426C-9477-35A77A72755C}" srcOrd="1" destOrd="0" presId="urn:microsoft.com/office/officeart/2005/8/layout/vProcess5"/>
    <dgm:cxn modelId="{F42FE46B-BD01-4635-9A11-093FDC63576F}" type="presOf" srcId="{6B2B7936-4F60-47C7-AEB9-455C7B9832C6}" destId="{451FED77-2C17-4789-A25B-C0CC1085C2D5}" srcOrd="0" destOrd="0" presId="urn:microsoft.com/office/officeart/2005/8/layout/vProcess5"/>
    <dgm:cxn modelId="{81CA436C-D360-49E8-9AE9-F02506FC3DB8}" type="presOf" srcId="{73AA787C-64E0-41F5-ABFA-8AC2EC395D2B}" destId="{5DC3526B-3ED6-4D6C-A895-E4059C173FA8}" srcOrd="0" destOrd="0" presId="urn:microsoft.com/office/officeart/2005/8/layout/vProcess5"/>
    <dgm:cxn modelId="{0FEBA974-6059-4833-8A16-2CE0C4E1340F}" srcId="{1F5134F9-11B9-4F9E-8B30-FCB25BDDCE46}" destId="{93E11F61-5C70-4822-818D-4205DAB63B14}" srcOrd="3" destOrd="0" parTransId="{D35E9455-8066-4EDC-937D-E8836E1AFBD7}" sibTransId="{BE37E37F-BF83-41C7-B8A8-FBA42797F2A8}"/>
    <dgm:cxn modelId="{7607F977-B77B-4F6E-B18E-E9B5461BB82D}" srcId="{1F5134F9-11B9-4F9E-8B30-FCB25BDDCE46}" destId="{31C05EF5-92E8-436B-B170-A4ADC3CF03EC}" srcOrd="2" destOrd="0" parTransId="{32F43B36-3399-4CCF-8BFB-12F299642569}" sibTransId="{6B2B7936-4F60-47C7-AEB9-455C7B9832C6}"/>
    <dgm:cxn modelId="{01C4FE7F-428F-45D2-8C8F-BEA1E3A49F5F}" type="presOf" srcId="{345CF8E5-2ED6-411A-A768-9F0F0502A371}" destId="{5323E1C6-D21B-4C7F-9324-778333AD3581}" srcOrd="0" destOrd="0" presId="urn:microsoft.com/office/officeart/2005/8/layout/vProcess5"/>
    <dgm:cxn modelId="{E255E08C-511B-4987-ACA7-A5C1AB36C939}" type="presOf" srcId="{C09C7F40-F0D4-4017-AE78-21FBFC08AC4B}" destId="{C208ADC2-1ECD-4D9E-894A-3C1AD0F7F933}" srcOrd="1" destOrd="0" presId="urn:microsoft.com/office/officeart/2005/8/layout/vProcess5"/>
    <dgm:cxn modelId="{747E309B-3CFD-47E0-A698-978B777578C1}" type="presOf" srcId="{C09C7F40-F0D4-4017-AE78-21FBFC08AC4B}" destId="{ECB662DF-423A-4325-841F-3DD0F25A9360}" srcOrd="0" destOrd="0" presId="urn:microsoft.com/office/officeart/2005/8/layout/vProcess5"/>
    <dgm:cxn modelId="{0CB3A9A6-B0EB-4503-8787-AA0AD16460BE}" srcId="{1F5134F9-11B9-4F9E-8B30-FCB25BDDCE46}" destId="{C09C7F40-F0D4-4017-AE78-21FBFC08AC4B}" srcOrd="0" destOrd="0" parTransId="{9FFA08C9-2B3A-4E36-8C65-0A586B806520}" sibTransId="{B8A4146E-63D5-4DFE-8401-E05BDF67ECE0}"/>
    <dgm:cxn modelId="{BC1EF2B0-931A-4313-9B85-03B93134BFE0}" type="presOf" srcId="{0F24BACD-395F-4A72-A275-1F5431E477AE}" destId="{8D7E7DA7-B337-4098-AFC0-147A716D9412}" srcOrd="0" destOrd="0" presId="urn:microsoft.com/office/officeart/2005/8/layout/vProcess5"/>
    <dgm:cxn modelId="{C2C2F4B1-F08E-43EB-831A-0FA94757B273}" type="presOf" srcId="{1F5134F9-11B9-4F9E-8B30-FCB25BDDCE46}" destId="{BF9EE137-1BEC-41D7-948E-CA4D01DD792A}" srcOrd="0" destOrd="0" presId="urn:microsoft.com/office/officeart/2005/8/layout/vProcess5"/>
    <dgm:cxn modelId="{42730FBB-38F5-4927-AE01-71539A985E67}" type="presOf" srcId="{93E11F61-5C70-4822-818D-4205DAB63B14}" destId="{0915C4FA-FF5E-4546-8F7E-6C491B70D5F9}" srcOrd="1" destOrd="0" presId="urn:microsoft.com/office/officeart/2005/8/layout/vProcess5"/>
    <dgm:cxn modelId="{11C45BCA-280D-49E4-8EFB-046B39DABBDB}" type="presOf" srcId="{31C05EF5-92E8-436B-B170-A4ADC3CF03EC}" destId="{F9A700C3-9849-42BF-91AB-6783C93A06D2}" srcOrd="0" destOrd="0" presId="urn:microsoft.com/office/officeart/2005/8/layout/vProcess5"/>
    <dgm:cxn modelId="{7D2729F5-2A89-4889-8CB7-B3D0706A8103}" type="presOf" srcId="{0F24BACD-395F-4A72-A275-1F5431E477AE}" destId="{7D18D44F-88EC-4F94-995B-61DBEA34CBDE}" srcOrd="1" destOrd="0" presId="urn:microsoft.com/office/officeart/2005/8/layout/vProcess5"/>
    <dgm:cxn modelId="{B4941BF6-7E57-4C84-80DD-B3CCD983895B}" type="presOf" srcId="{31C05EF5-92E8-436B-B170-A4ADC3CF03EC}" destId="{7E3E5BF8-63F9-490B-9FAB-8089D0F986B8}" srcOrd="1" destOrd="0" presId="urn:microsoft.com/office/officeart/2005/8/layout/vProcess5"/>
    <dgm:cxn modelId="{9A3EDFAB-43BE-411F-B50B-D789404BA3F7}" type="presParOf" srcId="{BF9EE137-1BEC-41D7-948E-CA4D01DD792A}" destId="{AF129B90-E54D-40B3-9D61-737388871A90}" srcOrd="0" destOrd="0" presId="urn:microsoft.com/office/officeart/2005/8/layout/vProcess5"/>
    <dgm:cxn modelId="{3E5E66D1-82E1-437A-8503-732524417B46}" type="presParOf" srcId="{BF9EE137-1BEC-41D7-948E-CA4D01DD792A}" destId="{ECB662DF-423A-4325-841F-3DD0F25A9360}" srcOrd="1" destOrd="0" presId="urn:microsoft.com/office/officeart/2005/8/layout/vProcess5"/>
    <dgm:cxn modelId="{D74A7BD8-09A7-4129-988F-9DC0BA1BA020}" type="presParOf" srcId="{BF9EE137-1BEC-41D7-948E-CA4D01DD792A}" destId="{5323E1C6-D21B-4C7F-9324-778333AD3581}" srcOrd="2" destOrd="0" presId="urn:microsoft.com/office/officeart/2005/8/layout/vProcess5"/>
    <dgm:cxn modelId="{FA83FA9D-8F6F-4E19-BCB3-6861CD04CD91}" type="presParOf" srcId="{BF9EE137-1BEC-41D7-948E-CA4D01DD792A}" destId="{F9A700C3-9849-42BF-91AB-6783C93A06D2}" srcOrd="3" destOrd="0" presId="urn:microsoft.com/office/officeart/2005/8/layout/vProcess5"/>
    <dgm:cxn modelId="{ADB26BDB-2B8E-4DBD-9F06-277C9AFB74B4}" type="presParOf" srcId="{BF9EE137-1BEC-41D7-948E-CA4D01DD792A}" destId="{6239A763-46CE-40AF-81DC-1A33C2F5F223}" srcOrd="4" destOrd="0" presId="urn:microsoft.com/office/officeart/2005/8/layout/vProcess5"/>
    <dgm:cxn modelId="{CEBB8CF1-B657-4565-B1E4-C5F4B128F0D6}" type="presParOf" srcId="{BF9EE137-1BEC-41D7-948E-CA4D01DD792A}" destId="{8D7E7DA7-B337-4098-AFC0-147A716D9412}" srcOrd="5" destOrd="0" presId="urn:microsoft.com/office/officeart/2005/8/layout/vProcess5"/>
    <dgm:cxn modelId="{6A2C6724-8D35-4181-A66E-C447D341A5EF}" type="presParOf" srcId="{BF9EE137-1BEC-41D7-948E-CA4D01DD792A}" destId="{2D852864-5107-49CE-BA8F-8E445E7E4E73}" srcOrd="6" destOrd="0" presId="urn:microsoft.com/office/officeart/2005/8/layout/vProcess5"/>
    <dgm:cxn modelId="{1AF56B00-1BE7-4773-9866-ACF4445E2C11}" type="presParOf" srcId="{BF9EE137-1BEC-41D7-948E-CA4D01DD792A}" destId="{5DC3526B-3ED6-4D6C-A895-E4059C173FA8}" srcOrd="7" destOrd="0" presId="urn:microsoft.com/office/officeart/2005/8/layout/vProcess5"/>
    <dgm:cxn modelId="{30A4B968-647C-4DE8-BB06-4A776E314418}" type="presParOf" srcId="{BF9EE137-1BEC-41D7-948E-CA4D01DD792A}" destId="{451FED77-2C17-4789-A25B-C0CC1085C2D5}" srcOrd="8" destOrd="0" presId="urn:microsoft.com/office/officeart/2005/8/layout/vProcess5"/>
    <dgm:cxn modelId="{DE01AF30-AFDE-4402-A6DD-F6F3FADB183C}" type="presParOf" srcId="{BF9EE137-1BEC-41D7-948E-CA4D01DD792A}" destId="{8C528600-D019-4A3C-9135-1A2F1B0DF46D}" srcOrd="9" destOrd="0" presId="urn:microsoft.com/office/officeart/2005/8/layout/vProcess5"/>
    <dgm:cxn modelId="{11C2088C-A126-4B44-A780-FA22F3015CE5}" type="presParOf" srcId="{BF9EE137-1BEC-41D7-948E-CA4D01DD792A}" destId="{C208ADC2-1ECD-4D9E-894A-3C1AD0F7F933}" srcOrd="10" destOrd="0" presId="urn:microsoft.com/office/officeart/2005/8/layout/vProcess5"/>
    <dgm:cxn modelId="{F4F383B3-7613-49E2-A152-5AA02B7E2ED9}" type="presParOf" srcId="{BF9EE137-1BEC-41D7-948E-CA4D01DD792A}" destId="{D1D86A88-0F72-426C-9477-35A77A72755C}" srcOrd="11" destOrd="0" presId="urn:microsoft.com/office/officeart/2005/8/layout/vProcess5"/>
    <dgm:cxn modelId="{ADF6B7DC-D053-42C1-9E91-3F33E69C61B8}" type="presParOf" srcId="{BF9EE137-1BEC-41D7-948E-CA4D01DD792A}" destId="{7E3E5BF8-63F9-490B-9FAB-8089D0F986B8}" srcOrd="12" destOrd="0" presId="urn:microsoft.com/office/officeart/2005/8/layout/vProcess5"/>
    <dgm:cxn modelId="{8851C7E6-1428-46F3-B7B1-07B7B47508AC}" type="presParOf" srcId="{BF9EE137-1BEC-41D7-948E-CA4D01DD792A}" destId="{0915C4FA-FF5E-4546-8F7E-6C491B70D5F9}" srcOrd="13" destOrd="0" presId="urn:microsoft.com/office/officeart/2005/8/layout/vProcess5"/>
    <dgm:cxn modelId="{0B93055E-9D89-43BD-8726-0E9367B0F194}" type="presParOf" srcId="{BF9EE137-1BEC-41D7-948E-CA4D01DD792A}" destId="{7D18D44F-88EC-4F94-995B-61DBEA34CBD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F0E157-5CC1-49C7-AEEE-A5774FA4748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1C70BDA-0BA4-48D5-9B9D-320E4E8B3052}">
      <dgm:prSet/>
      <dgm:spPr/>
      <dgm:t>
        <a:bodyPr/>
        <a:lstStyle/>
        <a:p>
          <a:r>
            <a:rPr lang="en-US" b="0" i="0" dirty="0"/>
            <a:t>In conclusion, the exploration of Philips, a multinational conglomerate with a rich history in technology, healthcare, and innovation, reveals a company deeply committed to improving lives through meaningful advancements.</a:t>
          </a:r>
        </a:p>
        <a:p>
          <a:r>
            <a:rPr lang="en-US" b="0" i="0" dirty="0"/>
            <a:t> The detailed examination of Philips' organizational structure, performance, managerial tasks and skills, and the application of leadership theories has provided valuable insights into the factors contributing to its success.</a:t>
          </a:r>
          <a:endParaRPr lang="en-US" dirty="0"/>
        </a:p>
      </dgm:t>
    </dgm:pt>
    <dgm:pt modelId="{DFE5EA9C-E664-4BAD-85DA-198D9AABA89F}" type="parTrans" cxnId="{378A22BF-69E8-40E0-8672-CD61852B4E82}">
      <dgm:prSet/>
      <dgm:spPr/>
      <dgm:t>
        <a:bodyPr/>
        <a:lstStyle/>
        <a:p>
          <a:endParaRPr lang="en-US"/>
        </a:p>
      </dgm:t>
    </dgm:pt>
    <dgm:pt modelId="{0B3A7666-840A-4C1A-8C56-C0FC8AA5B1A8}" type="sibTrans" cxnId="{378A22BF-69E8-40E0-8672-CD61852B4E82}">
      <dgm:prSet/>
      <dgm:spPr/>
      <dgm:t>
        <a:bodyPr/>
        <a:lstStyle/>
        <a:p>
          <a:endParaRPr lang="en-US"/>
        </a:p>
      </dgm:t>
    </dgm:pt>
    <dgm:pt modelId="{6E239ADB-3661-499B-AA6A-CCC787B5F8E5}">
      <dgm:prSet/>
      <dgm:spPr/>
      <dgm:t>
        <a:bodyPr/>
        <a:lstStyle/>
        <a:p>
          <a:r>
            <a:rPr lang="en-US" b="0" i="0" dirty="0"/>
            <a:t>The matrix organizational structure at Philips, characterized by collaboration and adaptability, has proven instrumental in navigating the complexities of the healthcare and technology sectors. The company's commitment to sustainability, digital transformation, and a culture of innovation further exemplifies its strategic alignment with contemporary business challenges.</a:t>
          </a:r>
          <a:endParaRPr lang="en-US" dirty="0"/>
        </a:p>
      </dgm:t>
    </dgm:pt>
    <dgm:pt modelId="{1CFA27C5-370A-450D-918B-55C3752F9589}" type="parTrans" cxnId="{6DC5503A-505B-4F52-8950-14A7F00E92EE}">
      <dgm:prSet/>
      <dgm:spPr/>
      <dgm:t>
        <a:bodyPr/>
        <a:lstStyle/>
        <a:p>
          <a:endParaRPr lang="en-US"/>
        </a:p>
      </dgm:t>
    </dgm:pt>
    <dgm:pt modelId="{A63B9C8A-879F-46C9-AFAC-FF9FD365A75B}" type="sibTrans" cxnId="{6DC5503A-505B-4F52-8950-14A7F00E92EE}">
      <dgm:prSet/>
      <dgm:spPr/>
      <dgm:t>
        <a:bodyPr/>
        <a:lstStyle/>
        <a:p>
          <a:endParaRPr lang="en-US"/>
        </a:p>
      </dgm:t>
    </dgm:pt>
    <dgm:pt modelId="{8DB58765-8490-473B-A5B5-EBA148D39AD2}" type="pres">
      <dgm:prSet presAssocID="{ABF0E157-5CC1-49C7-AEEE-A5774FA47484}" presName="vert0" presStyleCnt="0">
        <dgm:presLayoutVars>
          <dgm:dir/>
          <dgm:animOne val="branch"/>
          <dgm:animLvl val="lvl"/>
        </dgm:presLayoutVars>
      </dgm:prSet>
      <dgm:spPr/>
    </dgm:pt>
    <dgm:pt modelId="{690C87F4-D186-4286-97D1-C9BD3DF0A275}" type="pres">
      <dgm:prSet presAssocID="{21C70BDA-0BA4-48D5-9B9D-320E4E8B3052}" presName="thickLine" presStyleLbl="alignNode1" presStyleIdx="0" presStyleCnt="2"/>
      <dgm:spPr/>
    </dgm:pt>
    <dgm:pt modelId="{078D9155-D73F-4199-9660-DE868F249833}" type="pres">
      <dgm:prSet presAssocID="{21C70BDA-0BA4-48D5-9B9D-320E4E8B3052}" presName="horz1" presStyleCnt="0"/>
      <dgm:spPr/>
    </dgm:pt>
    <dgm:pt modelId="{2124FFB0-D79E-4143-960E-289BDD2B98FD}" type="pres">
      <dgm:prSet presAssocID="{21C70BDA-0BA4-48D5-9B9D-320E4E8B3052}" presName="tx1" presStyleLbl="revTx" presStyleIdx="0" presStyleCnt="2"/>
      <dgm:spPr/>
    </dgm:pt>
    <dgm:pt modelId="{AE9A1518-046C-4B5D-AD69-B5D2548F9B41}" type="pres">
      <dgm:prSet presAssocID="{21C70BDA-0BA4-48D5-9B9D-320E4E8B3052}" presName="vert1" presStyleCnt="0"/>
      <dgm:spPr/>
    </dgm:pt>
    <dgm:pt modelId="{A06EE281-65E1-4362-A3CA-222DAFBDEDF2}" type="pres">
      <dgm:prSet presAssocID="{6E239ADB-3661-499B-AA6A-CCC787B5F8E5}" presName="thickLine" presStyleLbl="alignNode1" presStyleIdx="1" presStyleCnt="2"/>
      <dgm:spPr/>
    </dgm:pt>
    <dgm:pt modelId="{AB27C84D-F98F-481F-BBC7-99728DF2A16E}" type="pres">
      <dgm:prSet presAssocID="{6E239ADB-3661-499B-AA6A-CCC787B5F8E5}" presName="horz1" presStyleCnt="0"/>
      <dgm:spPr/>
    </dgm:pt>
    <dgm:pt modelId="{0E358BB2-B251-4025-A994-C24314817780}" type="pres">
      <dgm:prSet presAssocID="{6E239ADB-3661-499B-AA6A-CCC787B5F8E5}" presName="tx1" presStyleLbl="revTx" presStyleIdx="1" presStyleCnt="2"/>
      <dgm:spPr/>
    </dgm:pt>
    <dgm:pt modelId="{07DDE514-2CCE-410E-A380-CD5AB82ED580}" type="pres">
      <dgm:prSet presAssocID="{6E239ADB-3661-499B-AA6A-CCC787B5F8E5}" presName="vert1" presStyleCnt="0"/>
      <dgm:spPr/>
    </dgm:pt>
  </dgm:ptLst>
  <dgm:cxnLst>
    <dgm:cxn modelId="{6DC5503A-505B-4F52-8950-14A7F00E92EE}" srcId="{ABF0E157-5CC1-49C7-AEEE-A5774FA47484}" destId="{6E239ADB-3661-499B-AA6A-CCC787B5F8E5}" srcOrd="1" destOrd="0" parTransId="{1CFA27C5-370A-450D-918B-55C3752F9589}" sibTransId="{A63B9C8A-879F-46C9-AFAC-FF9FD365A75B}"/>
    <dgm:cxn modelId="{71DF1543-902E-4766-A42D-8BC5711CB687}" type="presOf" srcId="{ABF0E157-5CC1-49C7-AEEE-A5774FA47484}" destId="{8DB58765-8490-473B-A5B5-EBA148D39AD2}" srcOrd="0" destOrd="0" presId="urn:microsoft.com/office/officeart/2008/layout/LinedList"/>
    <dgm:cxn modelId="{378A22BF-69E8-40E0-8672-CD61852B4E82}" srcId="{ABF0E157-5CC1-49C7-AEEE-A5774FA47484}" destId="{21C70BDA-0BA4-48D5-9B9D-320E4E8B3052}" srcOrd="0" destOrd="0" parTransId="{DFE5EA9C-E664-4BAD-85DA-198D9AABA89F}" sibTransId="{0B3A7666-840A-4C1A-8C56-C0FC8AA5B1A8}"/>
    <dgm:cxn modelId="{3FE536C6-C4F3-4386-AD57-4F60C82563D6}" type="presOf" srcId="{6E239ADB-3661-499B-AA6A-CCC787B5F8E5}" destId="{0E358BB2-B251-4025-A994-C24314817780}" srcOrd="0" destOrd="0" presId="urn:microsoft.com/office/officeart/2008/layout/LinedList"/>
    <dgm:cxn modelId="{968FDCD6-9348-4A7C-A4DA-8C6BB3166C4C}" type="presOf" srcId="{21C70BDA-0BA4-48D5-9B9D-320E4E8B3052}" destId="{2124FFB0-D79E-4143-960E-289BDD2B98FD}" srcOrd="0" destOrd="0" presId="urn:microsoft.com/office/officeart/2008/layout/LinedList"/>
    <dgm:cxn modelId="{1F0422AE-4EFE-49A0-9367-18B8A148952E}" type="presParOf" srcId="{8DB58765-8490-473B-A5B5-EBA148D39AD2}" destId="{690C87F4-D186-4286-97D1-C9BD3DF0A275}" srcOrd="0" destOrd="0" presId="urn:microsoft.com/office/officeart/2008/layout/LinedList"/>
    <dgm:cxn modelId="{D26F8CB8-2562-42CD-986D-57337DBD9DE6}" type="presParOf" srcId="{8DB58765-8490-473B-A5B5-EBA148D39AD2}" destId="{078D9155-D73F-4199-9660-DE868F249833}" srcOrd="1" destOrd="0" presId="urn:microsoft.com/office/officeart/2008/layout/LinedList"/>
    <dgm:cxn modelId="{9754F12A-D547-47B6-AFE6-26E0418A01AD}" type="presParOf" srcId="{078D9155-D73F-4199-9660-DE868F249833}" destId="{2124FFB0-D79E-4143-960E-289BDD2B98FD}" srcOrd="0" destOrd="0" presId="urn:microsoft.com/office/officeart/2008/layout/LinedList"/>
    <dgm:cxn modelId="{2A0DCA0C-8046-4178-8BF3-74CD37BBDE3F}" type="presParOf" srcId="{078D9155-D73F-4199-9660-DE868F249833}" destId="{AE9A1518-046C-4B5D-AD69-B5D2548F9B41}" srcOrd="1" destOrd="0" presId="urn:microsoft.com/office/officeart/2008/layout/LinedList"/>
    <dgm:cxn modelId="{C0C88455-B2ED-44DA-B95B-5AB81A531237}" type="presParOf" srcId="{8DB58765-8490-473B-A5B5-EBA148D39AD2}" destId="{A06EE281-65E1-4362-A3CA-222DAFBDEDF2}" srcOrd="2" destOrd="0" presId="urn:microsoft.com/office/officeart/2008/layout/LinedList"/>
    <dgm:cxn modelId="{E176AB20-B21D-4265-A7BE-B950B857F713}" type="presParOf" srcId="{8DB58765-8490-473B-A5B5-EBA148D39AD2}" destId="{AB27C84D-F98F-481F-BBC7-99728DF2A16E}" srcOrd="3" destOrd="0" presId="urn:microsoft.com/office/officeart/2008/layout/LinedList"/>
    <dgm:cxn modelId="{21DCA912-591E-4D21-9F54-D66CE7C0F687}" type="presParOf" srcId="{AB27C84D-F98F-481F-BBC7-99728DF2A16E}" destId="{0E358BB2-B251-4025-A994-C24314817780}" srcOrd="0" destOrd="0" presId="urn:microsoft.com/office/officeart/2008/layout/LinedList"/>
    <dgm:cxn modelId="{295F5772-634B-43C4-97FD-EA1062113FD9}" type="presParOf" srcId="{AB27C84D-F98F-481F-BBC7-99728DF2A16E}" destId="{07DDE514-2CCE-410E-A380-CD5AB82ED58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662DF-423A-4325-841F-3DD0F25A9360}">
      <dsp:nvSpPr>
        <dsp:cNvPr id="0" name=""/>
        <dsp:cNvSpPr/>
      </dsp:nvSpPr>
      <dsp:spPr>
        <a:xfrm>
          <a:off x="0" y="0"/>
          <a:ext cx="3726807" cy="6918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Catalin Neatu -2232822</a:t>
          </a:r>
        </a:p>
      </dsp:txBody>
      <dsp:txXfrm>
        <a:off x="20264" y="20264"/>
        <a:ext cx="2899289" cy="651331"/>
      </dsp:txXfrm>
    </dsp:sp>
    <dsp:sp modelId="{5323E1C6-D21B-4C7F-9324-778333AD3581}">
      <dsp:nvSpPr>
        <dsp:cNvPr id="0" name=""/>
        <dsp:cNvSpPr/>
      </dsp:nvSpPr>
      <dsp:spPr>
        <a:xfrm>
          <a:off x="278300" y="787951"/>
          <a:ext cx="3726807" cy="6918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Iulian Dumitru Filote- 1920814</a:t>
          </a:r>
        </a:p>
      </dsp:txBody>
      <dsp:txXfrm>
        <a:off x="298564" y="808215"/>
        <a:ext cx="2958270" cy="651331"/>
      </dsp:txXfrm>
    </dsp:sp>
    <dsp:sp modelId="{F9A700C3-9849-42BF-91AB-6783C93A06D2}">
      <dsp:nvSpPr>
        <dsp:cNvPr id="0" name=""/>
        <dsp:cNvSpPr/>
      </dsp:nvSpPr>
      <dsp:spPr>
        <a:xfrm>
          <a:off x="556601" y="1575903"/>
          <a:ext cx="3726807" cy="6918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Simona Guita- 2235981</a:t>
          </a:r>
        </a:p>
      </dsp:txBody>
      <dsp:txXfrm>
        <a:off x="576865" y="1596167"/>
        <a:ext cx="2958270" cy="651331"/>
      </dsp:txXfrm>
    </dsp:sp>
    <dsp:sp modelId="{6239A763-46CE-40AF-81DC-1A33C2F5F223}">
      <dsp:nvSpPr>
        <dsp:cNvPr id="0" name=""/>
        <dsp:cNvSpPr/>
      </dsp:nvSpPr>
      <dsp:spPr>
        <a:xfrm>
          <a:off x="834901" y="2363854"/>
          <a:ext cx="3726807" cy="6918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Dan Chira- 2236098</a:t>
          </a:r>
        </a:p>
      </dsp:txBody>
      <dsp:txXfrm>
        <a:off x="855165" y="2384118"/>
        <a:ext cx="2958270" cy="651331"/>
      </dsp:txXfrm>
    </dsp:sp>
    <dsp:sp modelId="{8D7E7DA7-B337-4098-AFC0-147A716D9412}">
      <dsp:nvSpPr>
        <dsp:cNvPr id="0" name=""/>
        <dsp:cNvSpPr/>
      </dsp:nvSpPr>
      <dsp:spPr>
        <a:xfrm>
          <a:off x="1113202" y="3151806"/>
          <a:ext cx="3726807" cy="6918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Malina Bojean-2235979</a:t>
          </a:r>
        </a:p>
      </dsp:txBody>
      <dsp:txXfrm>
        <a:off x="1133466" y="3172070"/>
        <a:ext cx="2958270" cy="651331"/>
      </dsp:txXfrm>
    </dsp:sp>
    <dsp:sp modelId="{2D852864-5107-49CE-BA8F-8E445E7E4E73}">
      <dsp:nvSpPr>
        <dsp:cNvPr id="0" name=""/>
        <dsp:cNvSpPr/>
      </dsp:nvSpPr>
      <dsp:spPr>
        <a:xfrm>
          <a:off x="3277098" y="505442"/>
          <a:ext cx="449708" cy="44970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378282" y="505442"/>
        <a:ext cx="247340" cy="338405"/>
      </dsp:txXfrm>
    </dsp:sp>
    <dsp:sp modelId="{5DC3526B-3ED6-4D6C-A895-E4059C173FA8}">
      <dsp:nvSpPr>
        <dsp:cNvPr id="0" name=""/>
        <dsp:cNvSpPr/>
      </dsp:nvSpPr>
      <dsp:spPr>
        <a:xfrm>
          <a:off x="3555399" y="1293393"/>
          <a:ext cx="449708" cy="44970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656583" y="1293393"/>
        <a:ext cx="247340" cy="338405"/>
      </dsp:txXfrm>
    </dsp:sp>
    <dsp:sp modelId="{451FED77-2C17-4789-A25B-C0CC1085C2D5}">
      <dsp:nvSpPr>
        <dsp:cNvPr id="0" name=""/>
        <dsp:cNvSpPr/>
      </dsp:nvSpPr>
      <dsp:spPr>
        <a:xfrm>
          <a:off x="3833699" y="2069814"/>
          <a:ext cx="449708" cy="44970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934883" y="2069814"/>
        <a:ext cx="247340" cy="338405"/>
      </dsp:txXfrm>
    </dsp:sp>
    <dsp:sp modelId="{8C528600-D019-4A3C-9135-1A2F1B0DF46D}">
      <dsp:nvSpPr>
        <dsp:cNvPr id="0" name=""/>
        <dsp:cNvSpPr/>
      </dsp:nvSpPr>
      <dsp:spPr>
        <a:xfrm>
          <a:off x="4112000" y="2865453"/>
          <a:ext cx="449708" cy="44970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213184" y="2865453"/>
        <a:ext cx="247340" cy="3384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C87F4-D186-4286-97D1-C9BD3DF0A275}">
      <dsp:nvSpPr>
        <dsp:cNvPr id="0" name=""/>
        <dsp:cNvSpPr/>
      </dsp:nvSpPr>
      <dsp:spPr>
        <a:xfrm>
          <a:off x="0" y="0"/>
          <a:ext cx="96297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24FFB0-D79E-4143-960E-289BDD2B98FD}">
      <dsp:nvSpPr>
        <dsp:cNvPr id="0" name=""/>
        <dsp:cNvSpPr/>
      </dsp:nvSpPr>
      <dsp:spPr>
        <a:xfrm>
          <a:off x="0" y="0"/>
          <a:ext cx="9629774" cy="1703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t>In conclusion, the exploration of Philips, a multinational conglomerate with a rich history in technology, healthcare, and innovation, reveals a company deeply committed to improving lives through meaningful advancements.</a:t>
          </a:r>
        </a:p>
        <a:p>
          <a:pPr marL="0" lvl="0" indent="0" algn="l" defTabSz="755650">
            <a:lnSpc>
              <a:spcPct val="90000"/>
            </a:lnSpc>
            <a:spcBef>
              <a:spcPct val="0"/>
            </a:spcBef>
            <a:spcAft>
              <a:spcPct val="35000"/>
            </a:spcAft>
            <a:buNone/>
          </a:pPr>
          <a:r>
            <a:rPr lang="en-US" sz="1700" b="0" i="0" kern="1200" dirty="0"/>
            <a:t> The detailed examination of Philips' organizational structure, performance, managerial tasks and skills, and the application of leadership theories has provided valuable insights into the factors contributing to its success.</a:t>
          </a:r>
          <a:endParaRPr lang="en-US" sz="1700" kern="1200" dirty="0"/>
        </a:p>
      </dsp:txBody>
      <dsp:txXfrm>
        <a:off x="0" y="0"/>
        <a:ext cx="9629774" cy="1703763"/>
      </dsp:txXfrm>
    </dsp:sp>
    <dsp:sp modelId="{A06EE281-65E1-4362-A3CA-222DAFBDEDF2}">
      <dsp:nvSpPr>
        <dsp:cNvPr id="0" name=""/>
        <dsp:cNvSpPr/>
      </dsp:nvSpPr>
      <dsp:spPr>
        <a:xfrm>
          <a:off x="0" y="1703763"/>
          <a:ext cx="96297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358BB2-B251-4025-A994-C24314817780}">
      <dsp:nvSpPr>
        <dsp:cNvPr id="0" name=""/>
        <dsp:cNvSpPr/>
      </dsp:nvSpPr>
      <dsp:spPr>
        <a:xfrm>
          <a:off x="0" y="1703763"/>
          <a:ext cx="9629774" cy="1703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dirty="0"/>
            <a:t>The matrix organizational structure at Philips, characterized by collaboration and adaptability, has proven instrumental in navigating the complexities of the healthcare and technology sectors. The company's commitment to sustainability, digital transformation, and a culture of innovation further exemplifies its strategic alignment with contemporary business challenges.</a:t>
          </a:r>
          <a:endParaRPr lang="en-US" sz="1700" kern="1200" dirty="0"/>
        </a:p>
      </dsp:txBody>
      <dsp:txXfrm>
        <a:off x="0" y="1703763"/>
        <a:ext cx="9629774" cy="170376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11.11.2023</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11.11.2023</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11.11.2023</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11.11.2023</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11.11.2023</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11.11.2023</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11.11.2023</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11.11.2023</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11.11.2023</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11.11.2023</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11.11.2023</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63E8AD-4F80-492A-97A9-79DD5BB5D54F}" type="datetimeFigureOut">
              <a:rPr lang="ro-RO" smtClean="0"/>
              <a:t>11.11.2023</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0" name="Rectangle 59">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121" y="457200"/>
            <a:ext cx="10563758"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540561" y="1082026"/>
            <a:ext cx="9113520" cy="4693948"/>
          </a:xfrm>
          <a:custGeom>
            <a:avLst/>
            <a:gdLst>
              <a:gd name="connsiteX0" fmla="*/ 0 w 9113520"/>
              <a:gd name="connsiteY0" fmla="*/ 0 h 4693948"/>
              <a:gd name="connsiteX1" fmla="*/ 559831 w 9113520"/>
              <a:gd name="connsiteY1" fmla="*/ 0 h 4693948"/>
              <a:gd name="connsiteX2" fmla="*/ 937391 w 9113520"/>
              <a:gd name="connsiteY2" fmla="*/ 0 h 4693948"/>
              <a:gd name="connsiteX3" fmla="*/ 1770627 w 9113520"/>
              <a:gd name="connsiteY3" fmla="*/ 0 h 4693948"/>
              <a:gd name="connsiteX4" fmla="*/ 2330457 w 9113520"/>
              <a:gd name="connsiteY4" fmla="*/ 0 h 4693948"/>
              <a:gd name="connsiteX5" fmla="*/ 2890288 w 9113520"/>
              <a:gd name="connsiteY5" fmla="*/ 0 h 4693948"/>
              <a:gd name="connsiteX6" fmla="*/ 3723524 w 9113520"/>
              <a:gd name="connsiteY6" fmla="*/ 0 h 4693948"/>
              <a:gd name="connsiteX7" fmla="*/ 4192219 w 9113520"/>
              <a:gd name="connsiteY7" fmla="*/ 0 h 4693948"/>
              <a:gd name="connsiteX8" fmla="*/ 5025455 w 9113520"/>
              <a:gd name="connsiteY8" fmla="*/ 0 h 4693948"/>
              <a:gd name="connsiteX9" fmla="*/ 5858691 w 9113520"/>
              <a:gd name="connsiteY9" fmla="*/ 0 h 4693948"/>
              <a:gd name="connsiteX10" fmla="*/ 6509657 w 9113520"/>
              <a:gd name="connsiteY10" fmla="*/ 0 h 4693948"/>
              <a:gd name="connsiteX11" fmla="*/ 7342893 w 9113520"/>
              <a:gd name="connsiteY11" fmla="*/ 0 h 4693948"/>
              <a:gd name="connsiteX12" fmla="*/ 7902724 w 9113520"/>
              <a:gd name="connsiteY12" fmla="*/ 0 h 4693948"/>
              <a:gd name="connsiteX13" fmla="*/ 8462554 w 9113520"/>
              <a:gd name="connsiteY13" fmla="*/ 0 h 4693948"/>
              <a:gd name="connsiteX14" fmla="*/ 9113520 w 9113520"/>
              <a:gd name="connsiteY14" fmla="*/ 0 h 4693948"/>
              <a:gd name="connsiteX15" fmla="*/ 9113520 w 9113520"/>
              <a:gd name="connsiteY15" fmla="*/ 623625 h 4693948"/>
              <a:gd name="connsiteX16" fmla="*/ 9113520 w 9113520"/>
              <a:gd name="connsiteY16" fmla="*/ 1294189 h 4693948"/>
              <a:gd name="connsiteX17" fmla="*/ 9113520 w 9113520"/>
              <a:gd name="connsiteY17" fmla="*/ 2011692 h 4693948"/>
              <a:gd name="connsiteX18" fmla="*/ 9113520 w 9113520"/>
              <a:gd name="connsiteY18" fmla="*/ 2729195 h 4693948"/>
              <a:gd name="connsiteX19" fmla="*/ 9113520 w 9113520"/>
              <a:gd name="connsiteY19" fmla="*/ 3446699 h 4693948"/>
              <a:gd name="connsiteX20" fmla="*/ 9113520 w 9113520"/>
              <a:gd name="connsiteY20" fmla="*/ 3976445 h 4693948"/>
              <a:gd name="connsiteX21" fmla="*/ 9113520 w 9113520"/>
              <a:gd name="connsiteY21" fmla="*/ 4693948 h 4693948"/>
              <a:gd name="connsiteX22" fmla="*/ 8371419 w 9113520"/>
              <a:gd name="connsiteY22" fmla="*/ 4693948 h 4693948"/>
              <a:gd name="connsiteX23" fmla="*/ 7902724 w 9113520"/>
              <a:gd name="connsiteY23" fmla="*/ 4693948 h 4693948"/>
              <a:gd name="connsiteX24" fmla="*/ 7251758 w 9113520"/>
              <a:gd name="connsiteY24" fmla="*/ 4693948 h 4693948"/>
              <a:gd name="connsiteX25" fmla="*/ 6874198 w 9113520"/>
              <a:gd name="connsiteY25" fmla="*/ 4693948 h 4693948"/>
              <a:gd name="connsiteX26" fmla="*/ 6496638 w 9113520"/>
              <a:gd name="connsiteY26" fmla="*/ 4693948 h 4693948"/>
              <a:gd name="connsiteX27" fmla="*/ 5845672 w 9113520"/>
              <a:gd name="connsiteY27" fmla="*/ 4693948 h 4693948"/>
              <a:gd name="connsiteX28" fmla="*/ 5376977 w 9113520"/>
              <a:gd name="connsiteY28" fmla="*/ 4693948 h 4693948"/>
              <a:gd name="connsiteX29" fmla="*/ 4634876 w 9113520"/>
              <a:gd name="connsiteY29" fmla="*/ 4693948 h 4693948"/>
              <a:gd name="connsiteX30" fmla="*/ 4166181 w 9113520"/>
              <a:gd name="connsiteY30" fmla="*/ 4693948 h 4693948"/>
              <a:gd name="connsiteX31" fmla="*/ 3424080 w 9113520"/>
              <a:gd name="connsiteY31" fmla="*/ 4693948 h 4693948"/>
              <a:gd name="connsiteX32" fmla="*/ 3046520 w 9113520"/>
              <a:gd name="connsiteY32" fmla="*/ 4693948 h 4693948"/>
              <a:gd name="connsiteX33" fmla="*/ 2304419 w 9113520"/>
              <a:gd name="connsiteY33" fmla="*/ 4693948 h 4693948"/>
              <a:gd name="connsiteX34" fmla="*/ 1835723 w 9113520"/>
              <a:gd name="connsiteY34" fmla="*/ 4693948 h 4693948"/>
              <a:gd name="connsiteX35" fmla="*/ 1458163 w 9113520"/>
              <a:gd name="connsiteY35" fmla="*/ 4693948 h 4693948"/>
              <a:gd name="connsiteX36" fmla="*/ 989468 w 9113520"/>
              <a:gd name="connsiteY36" fmla="*/ 4693948 h 4693948"/>
              <a:gd name="connsiteX37" fmla="*/ 0 w 9113520"/>
              <a:gd name="connsiteY37" fmla="*/ 4693948 h 4693948"/>
              <a:gd name="connsiteX38" fmla="*/ 0 w 9113520"/>
              <a:gd name="connsiteY38" fmla="*/ 4117263 h 4693948"/>
              <a:gd name="connsiteX39" fmla="*/ 0 w 9113520"/>
              <a:gd name="connsiteY39" fmla="*/ 3587517 h 4693948"/>
              <a:gd name="connsiteX40" fmla="*/ 0 w 9113520"/>
              <a:gd name="connsiteY40" fmla="*/ 3057772 h 4693948"/>
              <a:gd name="connsiteX41" fmla="*/ 0 w 9113520"/>
              <a:gd name="connsiteY41" fmla="*/ 2340268 h 4693948"/>
              <a:gd name="connsiteX42" fmla="*/ 0 w 9113520"/>
              <a:gd name="connsiteY42" fmla="*/ 1810523 h 4693948"/>
              <a:gd name="connsiteX43" fmla="*/ 0 w 9113520"/>
              <a:gd name="connsiteY43" fmla="*/ 1139959 h 4693948"/>
              <a:gd name="connsiteX44" fmla="*/ 0 w 9113520"/>
              <a:gd name="connsiteY44" fmla="*/ 0 h 46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113520" h="4693948" extrusionOk="0">
                <a:moveTo>
                  <a:pt x="0" y="0"/>
                </a:moveTo>
                <a:cubicBezTo>
                  <a:pt x="140672" y="-18959"/>
                  <a:pt x="402368" y="-13005"/>
                  <a:pt x="559831" y="0"/>
                </a:cubicBezTo>
                <a:cubicBezTo>
                  <a:pt x="705921" y="23745"/>
                  <a:pt x="849354" y="4842"/>
                  <a:pt x="937391" y="0"/>
                </a:cubicBezTo>
                <a:cubicBezTo>
                  <a:pt x="1002518" y="10541"/>
                  <a:pt x="1485908" y="16103"/>
                  <a:pt x="1770627" y="0"/>
                </a:cubicBezTo>
                <a:cubicBezTo>
                  <a:pt x="2045836" y="16171"/>
                  <a:pt x="2098089" y="25600"/>
                  <a:pt x="2330457" y="0"/>
                </a:cubicBezTo>
                <a:cubicBezTo>
                  <a:pt x="2571003" y="-24218"/>
                  <a:pt x="2690248" y="-11700"/>
                  <a:pt x="2890288" y="0"/>
                </a:cubicBezTo>
                <a:cubicBezTo>
                  <a:pt x="3069298" y="-9496"/>
                  <a:pt x="3510602" y="31462"/>
                  <a:pt x="3723524" y="0"/>
                </a:cubicBezTo>
                <a:cubicBezTo>
                  <a:pt x="3923900" y="-47657"/>
                  <a:pt x="4027349" y="4349"/>
                  <a:pt x="4192219" y="0"/>
                </a:cubicBezTo>
                <a:cubicBezTo>
                  <a:pt x="4400454" y="28341"/>
                  <a:pt x="4833716" y="-1968"/>
                  <a:pt x="5025455" y="0"/>
                </a:cubicBezTo>
                <a:cubicBezTo>
                  <a:pt x="5205836" y="2459"/>
                  <a:pt x="5647878" y="49092"/>
                  <a:pt x="5858691" y="0"/>
                </a:cubicBezTo>
                <a:cubicBezTo>
                  <a:pt x="6098043" y="-14572"/>
                  <a:pt x="6299304" y="60648"/>
                  <a:pt x="6509657" y="0"/>
                </a:cubicBezTo>
                <a:cubicBezTo>
                  <a:pt x="6756328" y="32744"/>
                  <a:pt x="7088126" y="6214"/>
                  <a:pt x="7342893" y="0"/>
                </a:cubicBezTo>
                <a:cubicBezTo>
                  <a:pt x="7609786" y="-7755"/>
                  <a:pt x="7762259" y="1970"/>
                  <a:pt x="7902724" y="0"/>
                </a:cubicBezTo>
                <a:cubicBezTo>
                  <a:pt x="8011309" y="-9418"/>
                  <a:pt x="8174167" y="-3365"/>
                  <a:pt x="8462554" y="0"/>
                </a:cubicBezTo>
                <a:cubicBezTo>
                  <a:pt x="8703947" y="-11760"/>
                  <a:pt x="8923357" y="-63727"/>
                  <a:pt x="9113520" y="0"/>
                </a:cubicBezTo>
                <a:cubicBezTo>
                  <a:pt x="9130046" y="284605"/>
                  <a:pt x="9128074" y="500784"/>
                  <a:pt x="9113520" y="623625"/>
                </a:cubicBezTo>
                <a:cubicBezTo>
                  <a:pt x="9079289" y="771292"/>
                  <a:pt x="9131521" y="1066383"/>
                  <a:pt x="9113520" y="1294189"/>
                </a:cubicBezTo>
                <a:cubicBezTo>
                  <a:pt x="9107328" y="1541218"/>
                  <a:pt x="9115621" y="1722151"/>
                  <a:pt x="9113520" y="2011692"/>
                </a:cubicBezTo>
                <a:cubicBezTo>
                  <a:pt x="9098706" y="2325543"/>
                  <a:pt x="9063047" y="2423192"/>
                  <a:pt x="9113520" y="2729195"/>
                </a:cubicBezTo>
                <a:cubicBezTo>
                  <a:pt x="9152432" y="3045356"/>
                  <a:pt x="9077444" y="3280142"/>
                  <a:pt x="9113520" y="3446699"/>
                </a:cubicBezTo>
                <a:cubicBezTo>
                  <a:pt x="9112366" y="3624042"/>
                  <a:pt x="9089500" y="3737846"/>
                  <a:pt x="9113520" y="3976445"/>
                </a:cubicBezTo>
                <a:cubicBezTo>
                  <a:pt x="9143436" y="4223134"/>
                  <a:pt x="9108775" y="4539705"/>
                  <a:pt x="9113520" y="4693948"/>
                </a:cubicBezTo>
                <a:cubicBezTo>
                  <a:pt x="8766261" y="4685161"/>
                  <a:pt x="8697860" y="4677597"/>
                  <a:pt x="8371419" y="4693948"/>
                </a:cubicBezTo>
                <a:cubicBezTo>
                  <a:pt x="8042286" y="4699672"/>
                  <a:pt x="8126850" y="4663449"/>
                  <a:pt x="7902724" y="4693948"/>
                </a:cubicBezTo>
                <a:cubicBezTo>
                  <a:pt x="7711170" y="4723070"/>
                  <a:pt x="7398795" y="4724192"/>
                  <a:pt x="7251758" y="4693948"/>
                </a:cubicBezTo>
                <a:cubicBezTo>
                  <a:pt x="7078199" y="4679107"/>
                  <a:pt x="6996267" y="4675492"/>
                  <a:pt x="6874198" y="4693948"/>
                </a:cubicBezTo>
                <a:cubicBezTo>
                  <a:pt x="6755897" y="4696403"/>
                  <a:pt x="6624537" y="4672812"/>
                  <a:pt x="6496638" y="4693948"/>
                </a:cubicBezTo>
                <a:cubicBezTo>
                  <a:pt x="6365727" y="4708187"/>
                  <a:pt x="6008194" y="4658079"/>
                  <a:pt x="5845672" y="4693948"/>
                </a:cubicBezTo>
                <a:cubicBezTo>
                  <a:pt x="5679125" y="4726071"/>
                  <a:pt x="5542644" y="4710868"/>
                  <a:pt x="5376977" y="4693948"/>
                </a:cubicBezTo>
                <a:cubicBezTo>
                  <a:pt x="5244526" y="4705541"/>
                  <a:pt x="4795101" y="4771764"/>
                  <a:pt x="4634876" y="4693948"/>
                </a:cubicBezTo>
                <a:cubicBezTo>
                  <a:pt x="4471308" y="4660079"/>
                  <a:pt x="4395118" y="4707144"/>
                  <a:pt x="4166181" y="4693948"/>
                </a:cubicBezTo>
                <a:cubicBezTo>
                  <a:pt x="3963159" y="4673831"/>
                  <a:pt x="3657219" y="4706831"/>
                  <a:pt x="3424080" y="4693948"/>
                </a:cubicBezTo>
                <a:cubicBezTo>
                  <a:pt x="3201174" y="4691552"/>
                  <a:pt x="3168813" y="4697066"/>
                  <a:pt x="3046520" y="4693948"/>
                </a:cubicBezTo>
                <a:cubicBezTo>
                  <a:pt x="2959647" y="4730156"/>
                  <a:pt x="2558898" y="4678297"/>
                  <a:pt x="2304419" y="4693948"/>
                </a:cubicBezTo>
                <a:cubicBezTo>
                  <a:pt x="2044568" y="4705619"/>
                  <a:pt x="2026530" y="4707647"/>
                  <a:pt x="1835723" y="4693948"/>
                </a:cubicBezTo>
                <a:cubicBezTo>
                  <a:pt x="1654529" y="4675129"/>
                  <a:pt x="1577430" y="4685352"/>
                  <a:pt x="1458163" y="4693948"/>
                </a:cubicBezTo>
                <a:cubicBezTo>
                  <a:pt x="1330940" y="4699985"/>
                  <a:pt x="1162660" y="4697348"/>
                  <a:pt x="989468" y="4693948"/>
                </a:cubicBezTo>
                <a:cubicBezTo>
                  <a:pt x="808585" y="4687701"/>
                  <a:pt x="495803" y="4688211"/>
                  <a:pt x="0" y="4693948"/>
                </a:cubicBezTo>
                <a:cubicBezTo>
                  <a:pt x="7107" y="4537689"/>
                  <a:pt x="70218" y="4318529"/>
                  <a:pt x="0" y="4117263"/>
                </a:cubicBezTo>
                <a:cubicBezTo>
                  <a:pt x="-36026" y="3926445"/>
                  <a:pt x="24575" y="3811925"/>
                  <a:pt x="0" y="3587517"/>
                </a:cubicBezTo>
                <a:cubicBezTo>
                  <a:pt x="-24532" y="3347111"/>
                  <a:pt x="-6311" y="3310429"/>
                  <a:pt x="0" y="3057772"/>
                </a:cubicBezTo>
                <a:cubicBezTo>
                  <a:pt x="3733" y="2797761"/>
                  <a:pt x="51157" y="2630180"/>
                  <a:pt x="0" y="2340268"/>
                </a:cubicBezTo>
                <a:cubicBezTo>
                  <a:pt x="-32556" y="2022286"/>
                  <a:pt x="8357" y="2025818"/>
                  <a:pt x="0" y="1810523"/>
                </a:cubicBezTo>
                <a:cubicBezTo>
                  <a:pt x="1597" y="1578443"/>
                  <a:pt x="-22197" y="1305807"/>
                  <a:pt x="0" y="1139959"/>
                </a:cubicBezTo>
                <a:cubicBezTo>
                  <a:pt x="21022" y="987250"/>
                  <a:pt x="-2627" y="336634"/>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custGeom>
                    <a:avLst/>
                    <a:gdLst>
                      <a:gd name="connsiteX0" fmla="*/ 0 w 9113520"/>
                      <a:gd name="connsiteY0" fmla="*/ 0 h 4693948"/>
                      <a:gd name="connsiteX1" fmla="*/ 559831 w 9113520"/>
                      <a:gd name="connsiteY1" fmla="*/ 0 h 4693948"/>
                      <a:gd name="connsiteX2" fmla="*/ 937391 w 9113520"/>
                      <a:gd name="connsiteY2" fmla="*/ 0 h 4693948"/>
                      <a:gd name="connsiteX3" fmla="*/ 1770627 w 9113520"/>
                      <a:gd name="connsiteY3" fmla="*/ 0 h 4693948"/>
                      <a:gd name="connsiteX4" fmla="*/ 2330457 w 9113520"/>
                      <a:gd name="connsiteY4" fmla="*/ 0 h 4693948"/>
                      <a:gd name="connsiteX5" fmla="*/ 2890288 w 9113520"/>
                      <a:gd name="connsiteY5" fmla="*/ 0 h 4693948"/>
                      <a:gd name="connsiteX6" fmla="*/ 3723524 w 9113520"/>
                      <a:gd name="connsiteY6" fmla="*/ 0 h 4693948"/>
                      <a:gd name="connsiteX7" fmla="*/ 4192219 w 9113520"/>
                      <a:gd name="connsiteY7" fmla="*/ 0 h 4693948"/>
                      <a:gd name="connsiteX8" fmla="*/ 5025455 w 9113520"/>
                      <a:gd name="connsiteY8" fmla="*/ 0 h 4693948"/>
                      <a:gd name="connsiteX9" fmla="*/ 5858691 w 9113520"/>
                      <a:gd name="connsiteY9" fmla="*/ 0 h 4693948"/>
                      <a:gd name="connsiteX10" fmla="*/ 6509657 w 9113520"/>
                      <a:gd name="connsiteY10" fmla="*/ 0 h 4693948"/>
                      <a:gd name="connsiteX11" fmla="*/ 7342893 w 9113520"/>
                      <a:gd name="connsiteY11" fmla="*/ 0 h 4693948"/>
                      <a:gd name="connsiteX12" fmla="*/ 7902724 w 9113520"/>
                      <a:gd name="connsiteY12" fmla="*/ 0 h 4693948"/>
                      <a:gd name="connsiteX13" fmla="*/ 8462554 w 9113520"/>
                      <a:gd name="connsiteY13" fmla="*/ 0 h 4693948"/>
                      <a:gd name="connsiteX14" fmla="*/ 9113520 w 9113520"/>
                      <a:gd name="connsiteY14" fmla="*/ 0 h 4693948"/>
                      <a:gd name="connsiteX15" fmla="*/ 9113520 w 9113520"/>
                      <a:gd name="connsiteY15" fmla="*/ 623625 h 4693948"/>
                      <a:gd name="connsiteX16" fmla="*/ 9113520 w 9113520"/>
                      <a:gd name="connsiteY16" fmla="*/ 1294189 h 4693948"/>
                      <a:gd name="connsiteX17" fmla="*/ 9113520 w 9113520"/>
                      <a:gd name="connsiteY17" fmla="*/ 2011692 h 4693948"/>
                      <a:gd name="connsiteX18" fmla="*/ 9113520 w 9113520"/>
                      <a:gd name="connsiteY18" fmla="*/ 2729195 h 4693948"/>
                      <a:gd name="connsiteX19" fmla="*/ 9113520 w 9113520"/>
                      <a:gd name="connsiteY19" fmla="*/ 3446699 h 4693948"/>
                      <a:gd name="connsiteX20" fmla="*/ 9113520 w 9113520"/>
                      <a:gd name="connsiteY20" fmla="*/ 3976445 h 4693948"/>
                      <a:gd name="connsiteX21" fmla="*/ 9113520 w 9113520"/>
                      <a:gd name="connsiteY21" fmla="*/ 4693948 h 4693948"/>
                      <a:gd name="connsiteX22" fmla="*/ 8371419 w 9113520"/>
                      <a:gd name="connsiteY22" fmla="*/ 4693948 h 4693948"/>
                      <a:gd name="connsiteX23" fmla="*/ 7902724 w 9113520"/>
                      <a:gd name="connsiteY23" fmla="*/ 4693948 h 4693948"/>
                      <a:gd name="connsiteX24" fmla="*/ 7251758 w 9113520"/>
                      <a:gd name="connsiteY24" fmla="*/ 4693948 h 4693948"/>
                      <a:gd name="connsiteX25" fmla="*/ 6874198 w 9113520"/>
                      <a:gd name="connsiteY25" fmla="*/ 4693948 h 4693948"/>
                      <a:gd name="connsiteX26" fmla="*/ 6496638 w 9113520"/>
                      <a:gd name="connsiteY26" fmla="*/ 4693948 h 4693948"/>
                      <a:gd name="connsiteX27" fmla="*/ 5845672 w 9113520"/>
                      <a:gd name="connsiteY27" fmla="*/ 4693948 h 4693948"/>
                      <a:gd name="connsiteX28" fmla="*/ 5376977 w 9113520"/>
                      <a:gd name="connsiteY28" fmla="*/ 4693948 h 4693948"/>
                      <a:gd name="connsiteX29" fmla="*/ 4634876 w 9113520"/>
                      <a:gd name="connsiteY29" fmla="*/ 4693948 h 4693948"/>
                      <a:gd name="connsiteX30" fmla="*/ 4166181 w 9113520"/>
                      <a:gd name="connsiteY30" fmla="*/ 4693948 h 4693948"/>
                      <a:gd name="connsiteX31" fmla="*/ 3424080 w 9113520"/>
                      <a:gd name="connsiteY31" fmla="*/ 4693948 h 4693948"/>
                      <a:gd name="connsiteX32" fmla="*/ 3046520 w 9113520"/>
                      <a:gd name="connsiteY32" fmla="*/ 4693948 h 4693948"/>
                      <a:gd name="connsiteX33" fmla="*/ 2304419 w 9113520"/>
                      <a:gd name="connsiteY33" fmla="*/ 4693948 h 4693948"/>
                      <a:gd name="connsiteX34" fmla="*/ 1835723 w 9113520"/>
                      <a:gd name="connsiteY34" fmla="*/ 4693948 h 4693948"/>
                      <a:gd name="connsiteX35" fmla="*/ 1458163 w 9113520"/>
                      <a:gd name="connsiteY35" fmla="*/ 4693948 h 4693948"/>
                      <a:gd name="connsiteX36" fmla="*/ 989468 w 9113520"/>
                      <a:gd name="connsiteY36" fmla="*/ 4693948 h 4693948"/>
                      <a:gd name="connsiteX37" fmla="*/ 0 w 9113520"/>
                      <a:gd name="connsiteY37" fmla="*/ 4693948 h 4693948"/>
                      <a:gd name="connsiteX38" fmla="*/ 0 w 9113520"/>
                      <a:gd name="connsiteY38" fmla="*/ 4117263 h 4693948"/>
                      <a:gd name="connsiteX39" fmla="*/ 0 w 9113520"/>
                      <a:gd name="connsiteY39" fmla="*/ 3587517 h 4693948"/>
                      <a:gd name="connsiteX40" fmla="*/ 0 w 9113520"/>
                      <a:gd name="connsiteY40" fmla="*/ 3057772 h 4693948"/>
                      <a:gd name="connsiteX41" fmla="*/ 0 w 9113520"/>
                      <a:gd name="connsiteY41" fmla="*/ 2340268 h 4693948"/>
                      <a:gd name="connsiteX42" fmla="*/ 0 w 9113520"/>
                      <a:gd name="connsiteY42" fmla="*/ 1810523 h 4693948"/>
                      <a:gd name="connsiteX43" fmla="*/ 0 w 9113520"/>
                      <a:gd name="connsiteY43" fmla="*/ 1139959 h 4693948"/>
                      <a:gd name="connsiteX44" fmla="*/ 0 w 9113520"/>
                      <a:gd name="connsiteY44" fmla="*/ 0 h 46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113520" h="4693948" extrusionOk="0">
                        <a:moveTo>
                          <a:pt x="0" y="0"/>
                        </a:moveTo>
                        <a:cubicBezTo>
                          <a:pt x="157833" y="-8374"/>
                          <a:pt x="424787" y="-21419"/>
                          <a:pt x="559831" y="0"/>
                        </a:cubicBezTo>
                        <a:cubicBezTo>
                          <a:pt x="694875" y="21419"/>
                          <a:pt x="856752" y="4607"/>
                          <a:pt x="937391" y="0"/>
                        </a:cubicBezTo>
                        <a:cubicBezTo>
                          <a:pt x="1018030" y="-4607"/>
                          <a:pt x="1492078" y="-17999"/>
                          <a:pt x="1770627" y="0"/>
                        </a:cubicBezTo>
                        <a:cubicBezTo>
                          <a:pt x="2049176" y="17999"/>
                          <a:pt x="2096943" y="25052"/>
                          <a:pt x="2330457" y="0"/>
                        </a:cubicBezTo>
                        <a:cubicBezTo>
                          <a:pt x="2563971" y="-25052"/>
                          <a:pt x="2682118" y="5031"/>
                          <a:pt x="2890288" y="0"/>
                        </a:cubicBezTo>
                        <a:cubicBezTo>
                          <a:pt x="3098458" y="-5031"/>
                          <a:pt x="3520475" y="22167"/>
                          <a:pt x="3723524" y="0"/>
                        </a:cubicBezTo>
                        <a:cubicBezTo>
                          <a:pt x="3926573" y="-22167"/>
                          <a:pt x="4031664" y="-1648"/>
                          <a:pt x="4192219" y="0"/>
                        </a:cubicBezTo>
                        <a:cubicBezTo>
                          <a:pt x="4352775" y="1648"/>
                          <a:pt x="4804138" y="-9080"/>
                          <a:pt x="5025455" y="0"/>
                        </a:cubicBezTo>
                        <a:cubicBezTo>
                          <a:pt x="5246772" y="9080"/>
                          <a:pt x="5636006" y="39383"/>
                          <a:pt x="5858691" y="0"/>
                        </a:cubicBezTo>
                        <a:cubicBezTo>
                          <a:pt x="6081376" y="-39383"/>
                          <a:pt x="6295056" y="16654"/>
                          <a:pt x="6509657" y="0"/>
                        </a:cubicBezTo>
                        <a:cubicBezTo>
                          <a:pt x="6724258" y="-16654"/>
                          <a:pt x="7083805" y="921"/>
                          <a:pt x="7342893" y="0"/>
                        </a:cubicBezTo>
                        <a:cubicBezTo>
                          <a:pt x="7601981" y="-921"/>
                          <a:pt x="7759465" y="15112"/>
                          <a:pt x="7902724" y="0"/>
                        </a:cubicBezTo>
                        <a:cubicBezTo>
                          <a:pt x="8045983" y="-15112"/>
                          <a:pt x="8193213" y="9776"/>
                          <a:pt x="8462554" y="0"/>
                        </a:cubicBezTo>
                        <a:cubicBezTo>
                          <a:pt x="8731895" y="-9776"/>
                          <a:pt x="8939648" y="-30518"/>
                          <a:pt x="9113520" y="0"/>
                        </a:cubicBezTo>
                        <a:cubicBezTo>
                          <a:pt x="9128327" y="307858"/>
                          <a:pt x="9136677" y="495761"/>
                          <a:pt x="9113520" y="623625"/>
                        </a:cubicBezTo>
                        <a:cubicBezTo>
                          <a:pt x="9090363" y="751490"/>
                          <a:pt x="9119286" y="1057291"/>
                          <a:pt x="9113520" y="1294189"/>
                        </a:cubicBezTo>
                        <a:cubicBezTo>
                          <a:pt x="9107754" y="1531087"/>
                          <a:pt x="9111470" y="1724613"/>
                          <a:pt x="9113520" y="2011692"/>
                        </a:cubicBezTo>
                        <a:cubicBezTo>
                          <a:pt x="9115570" y="2298771"/>
                          <a:pt x="9079300" y="2422325"/>
                          <a:pt x="9113520" y="2729195"/>
                        </a:cubicBezTo>
                        <a:cubicBezTo>
                          <a:pt x="9147740" y="3036065"/>
                          <a:pt x="9116378" y="3259611"/>
                          <a:pt x="9113520" y="3446699"/>
                        </a:cubicBezTo>
                        <a:cubicBezTo>
                          <a:pt x="9110662" y="3633787"/>
                          <a:pt x="9093247" y="3738058"/>
                          <a:pt x="9113520" y="3976445"/>
                        </a:cubicBezTo>
                        <a:cubicBezTo>
                          <a:pt x="9133793" y="4214832"/>
                          <a:pt x="9120199" y="4505209"/>
                          <a:pt x="9113520" y="4693948"/>
                        </a:cubicBezTo>
                        <a:cubicBezTo>
                          <a:pt x="8771238" y="4675169"/>
                          <a:pt x="8707513" y="4690405"/>
                          <a:pt x="8371419" y="4693948"/>
                        </a:cubicBezTo>
                        <a:cubicBezTo>
                          <a:pt x="8035325" y="4697491"/>
                          <a:pt x="8127938" y="4686032"/>
                          <a:pt x="7902724" y="4693948"/>
                        </a:cubicBezTo>
                        <a:cubicBezTo>
                          <a:pt x="7677510" y="4701864"/>
                          <a:pt x="7422011" y="4719097"/>
                          <a:pt x="7251758" y="4693948"/>
                        </a:cubicBezTo>
                        <a:cubicBezTo>
                          <a:pt x="7081505" y="4668799"/>
                          <a:pt x="6999644" y="4686126"/>
                          <a:pt x="6874198" y="4693948"/>
                        </a:cubicBezTo>
                        <a:cubicBezTo>
                          <a:pt x="6748752" y="4701770"/>
                          <a:pt x="6621827" y="4677516"/>
                          <a:pt x="6496638" y="4693948"/>
                        </a:cubicBezTo>
                        <a:cubicBezTo>
                          <a:pt x="6371449" y="4710380"/>
                          <a:pt x="5993992" y="4672045"/>
                          <a:pt x="5845672" y="4693948"/>
                        </a:cubicBezTo>
                        <a:cubicBezTo>
                          <a:pt x="5697352" y="4715851"/>
                          <a:pt x="5530572" y="4678159"/>
                          <a:pt x="5376977" y="4693948"/>
                        </a:cubicBezTo>
                        <a:cubicBezTo>
                          <a:pt x="5223382" y="4709737"/>
                          <a:pt x="4806247" y="4730055"/>
                          <a:pt x="4634876" y="4693948"/>
                        </a:cubicBezTo>
                        <a:cubicBezTo>
                          <a:pt x="4463505" y="4657841"/>
                          <a:pt x="4397517" y="4714965"/>
                          <a:pt x="4166181" y="4693948"/>
                        </a:cubicBezTo>
                        <a:cubicBezTo>
                          <a:pt x="3934846" y="4672931"/>
                          <a:pt x="3648466" y="4697761"/>
                          <a:pt x="3424080" y="4693948"/>
                        </a:cubicBezTo>
                        <a:cubicBezTo>
                          <a:pt x="3199694" y="4690135"/>
                          <a:pt x="3165866" y="4689864"/>
                          <a:pt x="3046520" y="4693948"/>
                        </a:cubicBezTo>
                        <a:cubicBezTo>
                          <a:pt x="2927174" y="4698032"/>
                          <a:pt x="2562895" y="4683642"/>
                          <a:pt x="2304419" y="4693948"/>
                        </a:cubicBezTo>
                        <a:cubicBezTo>
                          <a:pt x="2045943" y="4704254"/>
                          <a:pt x="2022548" y="4706753"/>
                          <a:pt x="1835723" y="4693948"/>
                        </a:cubicBezTo>
                        <a:cubicBezTo>
                          <a:pt x="1648898" y="4681143"/>
                          <a:pt x="1580210" y="4690317"/>
                          <a:pt x="1458163" y="4693948"/>
                        </a:cubicBezTo>
                        <a:cubicBezTo>
                          <a:pt x="1336116" y="4697579"/>
                          <a:pt x="1162230" y="4690904"/>
                          <a:pt x="989468" y="4693948"/>
                        </a:cubicBezTo>
                        <a:cubicBezTo>
                          <a:pt x="816706" y="4696992"/>
                          <a:pt x="487325" y="4697384"/>
                          <a:pt x="0" y="4693948"/>
                        </a:cubicBezTo>
                        <a:cubicBezTo>
                          <a:pt x="-9910" y="4516767"/>
                          <a:pt x="27490" y="4311204"/>
                          <a:pt x="0" y="4117263"/>
                        </a:cubicBezTo>
                        <a:cubicBezTo>
                          <a:pt x="-27490" y="3923322"/>
                          <a:pt x="24925" y="3823953"/>
                          <a:pt x="0" y="3587517"/>
                        </a:cubicBezTo>
                        <a:cubicBezTo>
                          <a:pt x="-24925" y="3351081"/>
                          <a:pt x="-8936" y="3318189"/>
                          <a:pt x="0" y="3057772"/>
                        </a:cubicBezTo>
                        <a:cubicBezTo>
                          <a:pt x="8936" y="2797355"/>
                          <a:pt x="33713" y="2657339"/>
                          <a:pt x="0" y="2340268"/>
                        </a:cubicBezTo>
                        <a:cubicBezTo>
                          <a:pt x="-33713" y="2023197"/>
                          <a:pt x="2624" y="2026263"/>
                          <a:pt x="0" y="1810523"/>
                        </a:cubicBezTo>
                        <a:cubicBezTo>
                          <a:pt x="-2624" y="1594783"/>
                          <a:pt x="-28224" y="1328444"/>
                          <a:pt x="0" y="1139959"/>
                        </a:cubicBezTo>
                        <a:cubicBezTo>
                          <a:pt x="28224" y="951474"/>
                          <a:pt x="18198" y="35894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6E95083-2071-54CD-D264-477DF8434BB6}"/>
              </a:ext>
            </a:extLst>
          </p:cNvPr>
          <p:cNvSpPr txBox="1"/>
          <p:nvPr/>
        </p:nvSpPr>
        <p:spPr>
          <a:xfrm>
            <a:off x="1570721" y="1713323"/>
            <a:ext cx="3841260" cy="246734"/>
          </a:xfrm>
          <a:prstGeom prst="rect">
            <a:avLst/>
          </a:prstGeom>
          <a:noFill/>
        </p:spPr>
        <p:txBody>
          <a:bodyPr wrap="square">
            <a:spAutoFit/>
          </a:bodyPr>
          <a:lstStyle/>
          <a:p>
            <a:pPr defTabSz="566196">
              <a:lnSpc>
                <a:spcPct val="90000"/>
              </a:lnSpc>
              <a:spcBef>
                <a:spcPct val="0"/>
              </a:spcBef>
              <a:spcAft>
                <a:spcPts val="372"/>
              </a:spcAft>
            </a:pPr>
            <a:r>
              <a:rPr lang="en-US" sz="1115" kern="1200" dirty="0">
                <a:solidFill>
                  <a:schemeClr val="tx1"/>
                </a:solidFill>
                <a:latin typeface="+mj-lt"/>
                <a:ea typeface="+mj-ea"/>
                <a:cs typeface="+mj-cs"/>
              </a:rPr>
              <a:t>Background of the  company </a:t>
            </a:r>
            <a:endParaRPr lang="en-US" sz="1800" dirty="0">
              <a:latin typeface="+mj-lt"/>
              <a:ea typeface="+mj-ea"/>
              <a:cs typeface="+mj-cs"/>
            </a:endParaRPr>
          </a:p>
        </p:txBody>
      </p:sp>
      <p:sp>
        <p:nvSpPr>
          <p:cNvPr id="5" name="TextBox 4">
            <a:extLst>
              <a:ext uri="{FF2B5EF4-FFF2-40B4-BE49-F238E27FC236}">
                <a16:creationId xmlns:a16="http://schemas.microsoft.com/office/drawing/2014/main" id="{AA4DEC34-43E6-2753-CD46-47059C5DB87A}"/>
              </a:ext>
            </a:extLst>
          </p:cNvPr>
          <p:cNvSpPr txBox="1"/>
          <p:nvPr/>
        </p:nvSpPr>
        <p:spPr>
          <a:xfrm>
            <a:off x="5138032" y="1266241"/>
            <a:ext cx="2036734" cy="263918"/>
          </a:xfrm>
          <a:prstGeom prst="rect">
            <a:avLst/>
          </a:prstGeom>
          <a:noFill/>
        </p:spPr>
        <p:txBody>
          <a:bodyPr wrap="square" rtlCol="0">
            <a:spAutoFit/>
          </a:bodyPr>
          <a:lstStyle/>
          <a:p>
            <a:pPr defTabSz="566196">
              <a:spcAft>
                <a:spcPts val="516"/>
              </a:spcAft>
            </a:pPr>
            <a:r>
              <a:rPr lang="en-US" sz="1115" b="1" kern="1200" dirty="0">
                <a:solidFill>
                  <a:schemeClr val="tx1"/>
                </a:solidFill>
                <a:latin typeface="+mn-lt"/>
                <a:ea typeface="+mn-ea"/>
                <a:cs typeface="+mn-cs"/>
              </a:rPr>
              <a:t>TABELE OF CONTENT </a:t>
            </a:r>
            <a:endParaRPr lang="en-GB" b="1" dirty="0"/>
          </a:p>
        </p:txBody>
      </p:sp>
      <p:sp>
        <p:nvSpPr>
          <p:cNvPr id="7" name="TextBox 6">
            <a:extLst>
              <a:ext uri="{FF2B5EF4-FFF2-40B4-BE49-F238E27FC236}">
                <a16:creationId xmlns:a16="http://schemas.microsoft.com/office/drawing/2014/main" id="{CA16B80A-C4EB-4A69-A1CE-F3958AFFBE1A}"/>
              </a:ext>
            </a:extLst>
          </p:cNvPr>
          <p:cNvSpPr txBox="1"/>
          <p:nvPr/>
        </p:nvSpPr>
        <p:spPr>
          <a:xfrm>
            <a:off x="1570721" y="2107698"/>
            <a:ext cx="3841260" cy="246734"/>
          </a:xfrm>
          <a:prstGeom prst="rect">
            <a:avLst/>
          </a:prstGeom>
          <a:noFill/>
        </p:spPr>
        <p:txBody>
          <a:bodyPr wrap="square">
            <a:spAutoFit/>
          </a:bodyPr>
          <a:lstStyle/>
          <a:p>
            <a:pPr defTabSz="566196">
              <a:lnSpc>
                <a:spcPct val="90000"/>
              </a:lnSpc>
              <a:spcBef>
                <a:spcPct val="0"/>
              </a:spcBef>
              <a:spcAft>
                <a:spcPts val="372"/>
              </a:spcAft>
            </a:pPr>
            <a:r>
              <a:rPr lang="en-US" sz="1115" kern="1200" dirty="0">
                <a:solidFill>
                  <a:schemeClr val="tx1"/>
                </a:solidFill>
                <a:latin typeface="+mj-lt"/>
                <a:ea typeface="+mj-ea"/>
                <a:cs typeface="+mj-cs"/>
              </a:rPr>
              <a:t>Organization structure and its performance. </a:t>
            </a:r>
            <a:endParaRPr lang="en-US" sz="1800" dirty="0">
              <a:latin typeface="+mj-lt"/>
              <a:ea typeface="+mj-ea"/>
              <a:cs typeface="+mj-cs"/>
            </a:endParaRPr>
          </a:p>
        </p:txBody>
      </p:sp>
      <p:sp>
        <p:nvSpPr>
          <p:cNvPr id="9" name="TextBox 8">
            <a:extLst>
              <a:ext uri="{FF2B5EF4-FFF2-40B4-BE49-F238E27FC236}">
                <a16:creationId xmlns:a16="http://schemas.microsoft.com/office/drawing/2014/main" id="{7424ACEF-E007-03D6-8D8C-8EAD8760DF01}"/>
              </a:ext>
            </a:extLst>
          </p:cNvPr>
          <p:cNvSpPr txBox="1"/>
          <p:nvPr/>
        </p:nvSpPr>
        <p:spPr>
          <a:xfrm>
            <a:off x="1570721" y="2536445"/>
            <a:ext cx="3841260" cy="246734"/>
          </a:xfrm>
          <a:prstGeom prst="rect">
            <a:avLst/>
          </a:prstGeom>
          <a:noFill/>
        </p:spPr>
        <p:txBody>
          <a:bodyPr wrap="square">
            <a:spAutoFit/>
          </a:bodyPr>
          <a:lstStyle/>
          <a:p>
            <a:pPr defTabSz="566196">
              <a:lnSpc>
                <a:spcPct val="90000"/>
              </a:lnSpc>
              <a:spcAft>
                <a:spcPts val="372"/>
              </a:spcAft>
            </a:pPr>
            <a:r>
              <a:rPr lang="en-US" sz="1115" kern="1200" dirty="0">
                <a:solidFill>
                  <a:schemeClr val="tx1"/>
                </a:solidFill>
                <a:latin typeface="+mn-lt"/>
                <a:ea typeface="+mn-ea"/>
                <a:cs typeface="+mn-cs"/>
              </a:rPr>
              <a:t>Tasks and Skills </a:t>
            </a:r>
            <a:endParaRPr lang="en-US" sz="1800" dirty="0"/>
          </a:p>
        </p:txBody>
      </p:sp>
      <p:sp>
        <p:nvSpPr>
          <p:cNvPr id="11" name="TextBox 10">
            <a:extLst>
              <a:ext uri="{FF2B5EF4-FFF2-40B4-BE49-F238E27FC236}">
                <a16:creationId xmlns:a16="http://schemas.microsoft.com/office/drawing/2014/main" id="{7EC71B8F-520C-2E37-6971-9AC573FB03F6}"/>
              </a:ext>
            </a:extLst>
          </p:cNvPr>
          <p:cNvSpPr txBox="1"/>
          <p:nvPr/>
        </p:nvSpPr>
        <p:spPr>
          <a:xfrm>
            <a:off x="1570721" y="2898050"/>
            <a:ext cx="3841260" cy="263918"/>
          </a:xfrm>
          <a:prstGeom prst="rect">
            <a:avLst/>
          </a:prstGeom>
          <a:noFill/>
        </p:spPr>
        <p:txBody>
          <a:bodyPr wrap="square">
            <a:spAutoFit/>
          </a:bodyPr>
          <a:lstStyle/>
          <a:p>
            <a:pPr defTabSz="566196">
              <a:spcAft>
                <a:spcPts val="516"/>
              </a:spcAft>
            </a:pPr>
            <a:r>
              <a:rPr lang="en-US" sz="1115" kern="1200" dirty="0">
                <a:solidFill>
                  <a:srgbClr val="374151"/>
                </a:solidFill>
                <a:latin typeface="Söhne"/>
                <a:ea typeface="+mn-ea"/>
                <a:cs typeface="+mn-cs"/>
              </a:rPr>
              <a:t>Strategic Planning</a:t>
            </a:r>
            <a:endParaRPr lang="en-GB" dirty="0"/>
          </a:p>
        </p:txBody>
      </p:sp>
      <p:sp>
        <p:nvSpPr>
          <p:cNvPr id="13" name="TextBox 12">
            <a:extLst>
              <a:ext uri="{FF2B5EF4-FFF2-40B4-BE49-F238E27FC236}">
                <a16:creationId xmlns:a16="http://schemas.microsoft.com/office/drawing/2014/main" id="{7385D531-6D02-1861-C261-3D6765A01B95}"/>
              </a:ext>
            </a:extLst>
          </p:cNvPr>
          <p:cNvSpPr txBox="1"/>
          <p:nvPr/>
        </p:nvSpPr>
        <p:spPr>
          <a:xfrm>
            <a:off x="1511929" y="3332026"/>
            <a:ext cx="3841260" cy="263918"/>
          </a:xfrm>
          <a:prstGeom prst="rect">
            <a:avLst/>
          </a:prstGeom>
          <a:noFill/>
        </p:spPr>
        <p:txBody>
          <a:bodyPr wrap="square">
            <a:spAutoFit/>
          </a:bodyPr>
          <a:lstStyle/>
          <a:p>
            <a:pPr defTabSz="566196">
              <a:spcAft>
                <a:spcPts val="516"/>
              </a:spcAft>
            </a:pPr>
            <a:r>
              <a:rPr lang="en-US" sz="1115" kern="1200" dirty="0">
                <a:solidFill>
                  <a:srgbClr val="374151"/>
                </a:solidFill>
                <a:latin typeface="Söhne"/>
                <a:ea typeface="+mn-ea"/>
                <a:cs typeface="+mn-cs"/>
              </a:rPr>
              <a:t>Operational Management</a:t>
            </a:r>
            <a:endParaRPr lang="en-GB" dirty="0"/>
          </a:p>
        </p:txBody>
      </p:sp>
      <p:sp>
        <p:nvSpPr>
          <p:cNvPr id="15" name="TextBox 14">
            <a:extLst>
              <a:ext uri="{FF2B5EF4-FFF2-40B4-BE49-F238E27FC236}">
                <a16:creationId xmlns:a16="http://schemas.microsoft.com/office/drawing/2014/main" id="{8226AEC7-83A0-2286-3F5C-4252436AED88}"/>
              </a:ext>
            </a:extLst>
          </p:cNvPr>
          <p:cNvSpPr txBox="1"/>
          <p:nvPr/>
        </p:nvSpPr>
        <p:spPr>
          <a:xfrm>
            <a:off x="1532770" y="3754635"/>
            <a:ext cx="3841260" cy="263918"/>
          </a:xfrm>
          <a:prstGeom prst="rect">
            <a:avLst/>
          </a:prstGeom>
          <a:noFill/>
        </p:spPr>
        <p:txBody>
          <a:bodyPr wrap="square">
            <a:spAutoFit/>
          </a:bodyPr>
          <a:lstStyle/>
          <a:p>
            <a:pPr defTabSz="566196">
              <a:spcAft>
                <a:spcPts val="516"/>
              </a:spcAft>
            </a:pPr>
            <a:r>
              <a:rPr lang="en-US" sz="1115" kern="1200" dirty="0">
                <a:solidFill>
                  <a:schemeClr val="tx1"/>
                </a:solidFill>
                <a:latin typeface="+mn-lt"/>
                <a:ea typeface="+mn-ea"/>
                <a:cs typeface="+mn-cs"/>
              </a:rPr>
              <a:t>People Management</a:t>
            </a:r>
            <a:endParaRPr lang="en-GB" dirty="0"/>
          </a:p>
        </p:txBody>
      </p:sp>
      <p:sp>
        <p:nvSpPr>
          <p:cNvPr id="17" name="TextBox 16">
            <a:extLst>
              <a:ext uri="{FF2B5EF4-FFF2-40B4-BE49-F238E27FC236}">
                <a16:creationId xmlns:a16="http://schemas.microsoft.com/office/drawing/2014/main" id="{91B1E417-70FB-EA3C-1176-6843BE86F6FD}"/>
              </a:ext>
            </a:extLst>
          </p:cNvPr>
          <p:cNvSpPr txBox="1"/>
          <p:nvPr/>
        </p:nvSpPr>
        <p:spPr>
          <a:xfrm>
            <a:off x="1532770" y="4114472"/>
            <a:ext cx="3841260" cy="263918"/>
          </a:xfrm>
          <a:prstGeom prst="rect">
            <a:avLst/>
          </a:prstGeom>
          <a:noFill/>
        </p:spPr>
        <p:txBody>
          <a:bodyPr wrap="square">
            <a:spAutoFit/>
          </a:bodyPr>
          <a:lstStyle/>
          <a:p>
            <a:pPr defTabSz="532225">
              <a:spcAft>
                <a:spcPts val="372"/>
              </a:spcAft>
            </a:pPr>
            <a:r>
              <a:rPr lang="en-US" sz="1115" kern="1200" dirty="0">
                <a:solidFill>
                  <a:schemeClr val="tx1"/>
                </a:solidFill>
                <a:latin typeface="Söhne"/>
                <a:ea typeface="+mn-ea"/>
                <a:cs typeface="+mn-cs"/>
              </a:rPr>
              <a:t>Managerial Skills</a:t>
            </a:r>
            <a:endParaRPr lang="en-US" sz="1800" i="0" dirty="0">
              <a:effectLst/>
              <a:latin typeface="Söhne"/>
            </a:endParaRPr>
          </a:p>
        </p:txBody>
      </p:sp>
      <p:sp>
        <p:nvSpPr>
          <p:cNvPr id="18" name="TextBox 17">
            <a:extLst>
              <a:ext uri="{FF2B5EF4-FFF2-40B4-BE49-F238E27FC236}">
                <a16:creationId xmlns:a16="http://schemas.microsoft.com/office/drawing/2014/main" id="{3137DED8-1A7F-44C8-F39A-0FE63B4FCBDE}"/>
              </a:ext>
            </a:extLst>
          </p:cNvPr>
          <p:cNvSpPr txBox="1"/>
          <p:nvPr/>
        </p:nvSpPr>
        <p:spPr>
          <a:xfrm>
            <a:off x="1580965" y="4473349"/>
            <a:ext cx="1298138" cy="263918"/>
          </a:xfrm>
          <a:prstGeom prst="rect">
            <a:avLst/>
          </a:prstGeom>
          <a:noFill/>
        </p:spPr>
        <p:txBody>
          <a:bodyPr wrap="square" rtlCol="0">
            <a:spAutoFit/>
          </a:bodyPr>
          <a:lstStyle/>
          <a:p>
            <a:pPr defTabSz="566196">
              <a:spcAft>
                <a:spcPts val="516"/>
              </a:spcAft>
            </a:pPr>
            <a:r>
              <a:rPr lang="en-US" sz="1115" kern="1200" dirty="0">
                <a:solidFill>
                  <a:schemeClr val="tx1"/>
                </a:solidFill>
                <a:latin typeface="+mn-lt"/>
                <a:ea typeface="+mn-ea"/>
                <a:cs typeface="+mn-cs"/>
              </a:rPr>
              <a:t>Leadership  </a:t>
            </a:r>
            <a:endParaRPr lang="en-GB" dirty="0"/>
          </a:p>
        </p:txBody>
      </p:sp>
      <p:sp>
        <p:nvSpPr>
          <p:cNvPr id="20" name="TextBox 19">
            <a:extLst>
              <a:ext uri="{FF2B5EF4-FFF2-40B4-BE49-F238E27FC236}">
                <a16:creationId xmlns:a16="http://schemas.microsoft.com/office/drawing/2014/main" id="{EE8D5B28-8030-DE54-A157-C9745AB49DED}"/>
              </a:ext>
            </a:extLst>
          </p:cNvPr>
          <p:cNvSpPr txBox="1"/>
          <p:nvPr/>
        </p:nvSpPr>
        <p:spPr>
          <a:xfrm>
            <a:off x="1434666" y="4849705"/>
            <a:ext cx="3841260" cy="246734"/>
          </a:xfrm>
          <a:prstGeom prst="rect">
            <a:avLst/>
          </a:prstGeom>
          <a:noFill/>
        </p:spPr>
        <p:txBody>
          <a:bodyPr wrap="square">
            <a:spAutoFit/>
          </a:bodyPr>
          <a:lstStyle/>
          <a:p>
            <a:pPr indent="-141549" defTabSz="566196">
              <a:lnSpc>
                <a:spcPct val="90000"/>
              </a:lnSpc>
              <a:spcAft>
                <a:spcPts val="372"/>
              </a:spcAft>
              <a:buFont typeface="Arial" panose="020B0604020202020204" pitchFamily="34" charset="0"/>
              <a:buChar char="•"/>
            </a:pPr>
            <a:r>
              <a:rPr lang="en-US" sz="1115" kern="1200" dirty="0">
                <a:solidFill>
                  <a:schemeClr val="tx1"/>
                </a:solidFill>
                <a:latin typeface="+mn-lt"/>
                <a:ea typeface="+mn-ea"/>
                <a:cs typeface="+mn-cs"/>
              </a:rPr>
              <a:t>Leadership theories</a:t>
            </a:r>
            <a:endParaRPr lang="en-US" sz="1800" dirty="0"/>
          </a:p>
        </p:txBody>
      </p:sp>
      <p:sp>
        <p:nvSpPr>
          <p:cNvPr id="22" name="TextBox 21">
            <a:extLst>
              <a:ext uri="{FF2B5EF4-FFF2-40B4-BE49-F238E27FC236}">
                <a16:creationId xmlns:a16="http://schemas.microsoft.com/office/drawing/2014/main" id="{7DF65CC2-4CB5-9B5D-FDFC-B2457761D0EA}"/>
              </a:ext>
            </a:extLst>
          </p:cNvPr>
          <p:cNvSpPr txBox="1"/>
          <p:nvPr/>
        </p:nvSpPr>
        <p:spPr>
          <a:xfrm>
            <a:off x="1511929" y="5173316"/>
            <a:ext cx="3841260" cy="263918"/>
          </a:xfrm>
          <a:prstGeom prst="rect">
            <a:avLst/>
          </a:prstGeom>
          <a:noFill/>
        </p:spPr>
        <p:txBody>
          <a:bodyPr wrap="square">
            <a:spAutoFit/>
          </a:bodyPr>
          <a:lstStyle/>
          <a:p>
            <a:pPr defTabSz="566196">
              <a:spcAft>
                <a:spcPts val="516"/>
              </a:spcAft>
            </a:pPr>
            <a:r>
              <a:rPr lang="en-US" sz="1115" kern="1200" dirty="0">
                <a:solidFill>
                  <a:schemeClr val="tx1"/>
                </a:solidFill>
                <a:latin typeface="Söhne"/>
                <a:ea typeface="+mn-ea"/>
                <a:cs typeface="+mn-cs"/>
              </a:rPr>
              <a:t>Transformational Leadership</a:t>
            </a:r>
            <a:endParaRPr lang="en-GB" dirty="0"/>
          </a:p>
        </p:txBody>
      </p:sp>
      <p:sp>
        <p:nvSpPr>
          <p:cNvPr id="24" name="TextBox 23">
            <a:extLst>
              <a:ext uri="{FF2B5EF4-FFF2-40B4-BE49-F238E27FC236}">
                <a16:creationId xmlns:a16="http://schemas.microsoft.com/office/drawing/2014/main" id="{131875C6-1E61-98DD-EDAE-4C027BB2E214}"/>
              </a:ext>
            </a:extLst>
          </p:cNvPr>
          <p:cNvSpPr txBox="1"/>
          <p:nvPr/>
        </p:nvSpPr>
        <p:spPr>
          <a:xfrm>
            <a:off x="5254136" y="1774095"/>
            <a:ext cx="3841260" cy="263918"/>
          </a:xfrm>
          <a:prstGeom prst="rect">
            <a:avLst/>
          </a:prstGeom>
          <a:noFill/>
        </p:spPr>
        <p:txBody>
          <a:bodyPr wrap="square">
            <a:spAutoFit/>
          </a:bodyPr>
          <a:lstStyle/>
          <a:p>
            <a:pPr defTabSz="566196">
              <a:spcAft>
                <a:spcPts val="516"/>
              </a:spcAft>
            </a:pPr>
            <a:r>
              <a:rPr lang="en-US" sz="1115" kern="1200" dirty="0">
                <a:solidFill>
                  <a:schemeClr val="tx1"/>
                </a:solidFill>
                <a:latin typeface="Söhne"/>
                <a:ea typeface="+mn-ea"/>
                <a:cs typeface="+mn-cs"/>
              </a:rPr>
              <a:t>Servant Leadership</a:t>
            </a:r>
            <a:endParaRPr lang="en-GB" dirty="0"/>
          </a:p>
        </p:txBody>
      </p:sp>
      <p:sp>
        <p:nvSpPr>
          <p:cNvPr id="26" name="TextBox 25">
            <a:extLst>
              <a:ext uri="{FF2B5EF4-FFF2-40B4-BE49-F238E27FC236}">
                <a16:creationId xmlns:a16="http://schemas.microsoft.com/office/drawing/2014/main" id="{F92ACE84-05E9-5524-DDEB-93A1DF46A622}"/>
              </a:ext>
            </a:extLst>
          </p:cNvPr>
          <p:cNvSpPr txBox="1"/>
          <p:nvPr/>
        </p:nvSpPr>
        <p:spPr>
          <a:xfrm>
            <a:off x="5259467" y="2149872"/>
            <a:ext cx="3841260" cy="263918"/>
          </a:xfrm>
          <a:prstGeom prst="rect">
            <a:avLst/>
          </a:prstGeom>
          <a:noFill/>
        </p:spPr>
        <p:txBody>
          <a:bodyPr wrap="square">
            <a:spAutoFit/>
          </a:bodyPr>
          <a:lstStyle/>
          <a:p>
            <a:pPr defTabSz="566196">
              <a:spcAft>
                <a:spcPts val="516"/>
              </a:spcAft>
            </a:pPr>
            <a:r>
              <a:rPr lang="en-US" sz="1115" kern="1200" dirty="0">
                <a:solidFill>
                  <a:schemeClr val="tx1"/>
                </a:solidFill>
                <a:latin typeface="Söhne"/>
                <a:ea typeface="+mn-ea"/>
                <a:cs typeface="+mn-cs"/>
              </a:rPr>
              <a:t>Adaptive Leadership</a:t>
            </a:r>
            <a:endParaRPr lang="en-GB" dirty="0"/>
          </a:p>
        </p:txBody>
      </p:sp>
      <p:sp>
        <p:nvSpPr>
          <p:cNvPr id="28" name="TextBox 27">
            <a:extLst>
              <a:ext uri="{FF2B5EF4-FFF2-40B4-BE49-F238E27FC236}">
                <a16:creationId xmlns:a16="http://schemas.microsoft.com/office/drawing/2014/main" id="{FE9DCE8B-EB4E-4D24-84D3-C7198975A065}"/>
              </a:ext>
            </a:extLst>
          </p:cNvPr>
          <p:cNvSpPr txBox="1"/>
          <p:nvPr/>
        </p:nvSpPr>
        <p:spPr>
          <a:xfrm>
            <a:off x="5254136" y="2538213"/>
            <a:ext cx="3841260" cy="263918"/>
          </a:xfrm>
          <a:prstGeom prst="rect">
            <a:avLst/>
          </a:prstGeom>
          <a:noFill/>
        </p:spPr>
        <p:txBody>
          <a:bodyPr wrap="square">
            <a:spAutoFit/>
          </a:bodyPr>
          <a:lstStyle/>
          <a:p>
            <a:pPr defTabSz="566196">
              <a:spcAft>
                <a:spcPts val="516"/>
              </a:spcAft>
            </a:pPr>
            <a:r>
              <a:rPr lang="en-US" sz="1115" kern="1200" dirty="0">
                <a:solidFill>
                  <a:schemeClr val="tx1"/>
                </a:solidFill>
                <a:latin typeface="+mn-lt"/>
                <a:ea typeface="+mn-ea"/>
                <a:cs typeface="+mn-cs"/>
              </a:rPr>
              <a:t>Situational Leadership</a:t>
            </a:r>
            <a:endParaRPr lang="en-GB" dirty="0"/>
          </a:p>
        </p:txBody>
      </p:sp>
      <p:sp>
        <p:nvSpPr>
          <p:cNvPr id="30" name="TextBox 29">
            <a:extLst>
              <a:ext uri="{FF2B5EF4-FFF2-40B4-BE49-F238E27FC236}">
                <a16:creationId xmlns:a16="http://schemas.microsoft.com/office/drawing/2014/main" id="{1F28E7F4-7C14-ADD9-FF0B-9F3C94A7112B}"/>
              </a:ext>
            </a:extLst>
          </p:cNvPr>
          <p:cNvSpPr txBox="1"/>
          <p:nvPr/>
        </p:nvSpPr>
        <p:spPr>
          <a:xfrm>
            <a:off x="5254136" y="3665757"/>
            <a:ext cx="3841260" cy="263918"/>
          </a:xfrm>
          <a:prstGeom prst="rect">
            <a:avLst/>
          </a:prstGeom>
          <a:noFill/>
        </p:spPr>
        <p:txBody>
          <a:bodyPr wrap="square">
            <a:spAutoFit/>
          </a:bodyPr>
          <a:lstStyle/>
          <a:p>
            <a:pPr defTabSz="566196">
              <a:spcAft>
                <a:spcPts val="516"/>
              </a:spcAft>
            </a:pPr>
            <a:r>
              <a:rPr lang="en-GB" sz="1115" kern="1200" dirty="0">
                <a:solidFill>
                  <a:schemeClr val="tx1"/>
                </a:solidFill>
                <a:latin typeface="+mn-lt"/>
                <a:ea typeface="+mn-ea"/>
                <a:cs typeface="+mn-cs"/>
              </a:rPr>
              <a:t>Factors which influences group</a:t>
            </a:r>
            <a:endParaRPr lang="en-GB" sz="1800" dirty="0"/>
          </a:p>
        </p:txBody>
      </p:sp>
      <p:sp>
        <p:nvSpPr>
          <p:cNvPr id="34" name="TextBox 33">
            <a:extLst>
              <a:ext uri="{FF2B5EF4-FFF2-40B4-BE49-F238E27FC236}">
                <a16:creationId xmlns:a16="http://schemas.microsoft.com/office/drawing/2014/main" id="{17F4D74B-AD97-600F-60D0-265B87527840}"/>
              </a:ext>
            </a:extLst>
          </p:cNvPr>
          <p:cNvSpPr txBox="1"/>
          <p:nvPr/>
        </p:nvSpPr>
        <p:spPr>
          <a:xfrm>
            <a:off x="5254136" y="2896282"/>
            <a:ext cx="3841260" cy="263918"/>
          </a:xfrm>
          <a:prstGeom prst="rect">
            <a:avLst/>
          </a:prstGeom>
          <a:noFill/>
        </p:spPr>
        <p:txBody>
          <a:bodyPr wrap="square">
            <a:spAutoFit/>
          </a:bodyPr>
          <a:lstStyle/>
          <a:p>
            <a:pPr defTabSz="566196">
              <a:spcAft>
                <a:spcPts val="516"/>
              </a:spcAft>
            </a:pPr>
            <a:r>
              <a:rPr lang="en-US" sz="1115" kern="1200" dirty="0">
                <a:solidFill>
                  <a:srgbClr val="374151"/>
                </a:solidFill>
                <a:latin typeface="Söhne"/>
                <a:ea typeface="+mn-ea"/>
                <a:cs typeface="+mn-cs"/>
              </a:rPr>
              <a:t>Team Composition</a:t>
            </a:r>
            <a:endParaRPr lang="en-GB" dirty="0"/>
          </a:p>
        </p:txBody>
      </p:sp>
      <p:sp>
        <p:nvSpPr>
          <p:cNvPr id="36" name="TextBox 35">
            <a:extLst>
              <a:ext uri="{FF2B5EF4-FFF2-40B4-BE49-F238E27FC236}">
                <a16:creationId xmlns:a16="http://schemas.microsoft.com/office/drawing/2014/main" id="{02747E41-4A2F-D1BA-D453-8CCB11B71C84}"/>
              </a:ext>
            </a:extLst>
          </p:cNvPr>
          <p:cNvSpPr txBox="1"/>
          <p:nvPr/>
        </p:nvSpPr>
        <p:spPr>
          <a:xfrm>
            <a:off x="5254136" y="3284546"/>
            <a:ext cx="3841260" cy="263918"/>
          </a:xfrm>
          <a:prstGeom prst="rect">
            <a:avLst/>
          </a:prstGeom>
          <a:noFill/>
        </p:spPr>
        <p:txBody>
          <a:bodyPr wrap="square">
            <a:spAutoFit/>
          </a:bodyPr>
          <a:lstStyle/>
          <a:p>
            <a:pPr defTabSz="566196">
              <a:spcAft>
                <a:spcPts val="516"/>
              </a:spcAft>
            </a:pPr>
            <a:r>
              <a:rPr lang="en-US" sz="1115" kern="1200" dirty="0">
                <a:solidFill>
                  <a:srgbClr val="374151"/>
                </a:solidFill>
                <a:latin typeface="Söhne"/>
                <a:ea typeface="+mn-ea"/>
                <a:cs typeface="+mn-cs"/>
              </a:rPr>
              <a:t>Conflict and Cohesion</a:t>
            </a:r>
            <a:endParaRPr lang="en-GB" dirty="0"/>
          </a:p>
        </p:txBody>
      </p:sp>
      <p:sp>
        <p:nvSpPr>
          <p:cNvPr id="38" name="TextBox 37">
            <a:extLst>
              <a:ext uri="{FF2B5EF4-FFF2-40B4-BE49-F238E27FC236}">
                <a16:creationId xmlns:a16="http://schemas.microsoft.com/office/drawing/2014/main" id="{6D675434-30DE-3E81-A525-32C14A64AD8C}"/>
              </a:ext>
            </a:extLst>
          </p:cNvPr>
          <p:cNvSpPr txBox="1"/>
          <p:nvPr/>
        </p:nvSpPr>
        <p:spPr>
          <a:xfrm>
            <a:off x="5254136" y="4031534"/>
            <a:ext cx="3841260" cy="263918"/>
          </a:xfrm>
          <a:prstGeom prst="rect">
            <a:avLst/>
          </a:prstGeom>
          <a:noFill/>
        </p:spPr>
        <p:txBody>
          <a:bodyPr wrap="square">
            <a:spAutoFit/>
          </a:bodyPr>
          <a:lstStyle/>
          <a:p>
            <a:pPr defTabSz="566196">
              <a:spcAft>
                <a:spcPts val="516"/>
              </a:spcAft>
            </a:pPr>
            <a:r>
              <a:rPr lang="en-US" sz="1115" kern="1200">
                <a:solidFill>
                  <a:srgbClr val="374151"/>
                </a:solidFill>
                <a:latin typeface="Söhne"/>
                <a:ea typeface="+mn-ea"/>
                <a:cs typeface="+mn-cs"/>
              </a:rPr>
              <a:t>Motivation and Reward Systems</a:t>
            </a:r>
            <a:endParaRPr lang="en-GB"/>
          </a:p>
        </p:txBody>
      </p:sp>
      <p:sp>
        <p:nvSpPr>
          <p:cNvPr id="40" name="TextBox 39">
            <a:extLst>
              <a:ext uri="{FF2B5EF4-FFF2-40B4-BE49-F238E27FC236}">
                <a16:creationId xmlns:a16="http://schemas.microsoft.com/office/drawing/2014/main" id="{66D3E115-A287-6974-EF99-4374B22B4943}"/>
              </a:ext>
            </a:extLst>
          </p:cNvPr>
          <p:cNvSpPr txBox="1"/>
          <p:nvPr/>
        </p:nvSpPr>
        <p:spPr>
          <a:xfrm>
            <a:off x="5254136" y="4418323"/>
            <a:ext cx="3841260" cy="263918"/>
          </a:xfrm>
          <a:prstGeom prst="rect">
            <a:avLst/>
          </a:prstGeom>
          <a:noFill/>
        </p:spPr>
        <p:txBody>
          <a:bodyPr wrap="square">
            <a:spAutoFit/>
          </a:bodyPr>
          <a:lstStyle/>
          <a:p>
            <a:pPr defTabSz="566196">
              <a:spcAft>
                <a:spcPts val="516"/>
              </a:spcAft>
            </a:pPr>
            <a:r>
              <a:rPr lang="en-US" sz="1115" kern="1200" dirty="0">
                <a:solidFill>
                  <a:schemeClr val="tx1"/>
                </a:solidFill>
                <a:latin typeface="+mn-lt"/>
                <a:ea typeface="+mn-ea"/>
                <a:cs typeface="+mn-cs"/>
              </a:rPr>
              <a:t>Organizational Culture</a:t>
            </a:r>
            <a:endParaRPr lang="en-GB" dirty="0"/>
          </a:p>
        </p:txBody>
      </p:sp>
      <p:sp>
        <p:nvSpPr>
          <p:cNvPr id="41" name="TextBox 40">
            <a:extLst>
              <a:ext uri="{FF2B5EF4-FFF2-40B4-BE49-F238E27FC236}">
                <a16:creationId xmlns:a16="http://schemas.microsoft.com/office/drawing/2014/main" id="{AE15E13F-449F-66F8-844A-FA93290AC41C}"/>
              </a:ext>
            </a:extLst>
          </p:cNvPr>
          <p:cNvSpPr txBox="1"/>
          <p:nvPr/>
        </p:nvSpPr>
        <p:spPr>
          <a:xfrm>
            <a:off x="5254136" y="4858277"/>
            <a:ext cx="1344301" cy="263918"/>
          </a:xfrm>
          <a:prstGeom prst="rect">
            <a:avLst/>
          </a:prstGeom>
          <a:noFill/>
        </p:spPr>
        <p:txBody>
          <a:bodyPr wrap="square" rtlCol="0">
            <a:spAutoFit/>
          </a:bodyPr>
          <a:lstStyle/>
          <a:p>
            <a:pPr defTabSz="566196">
              <a:spcAft>
                <a:spcPts val="516"/>
              </a:spcAft>
            </a:pPr>
            <a:r>
              <a:rPr lang="en-US" sz="1115" kern="1200" dirty="0">
                <a:solidFill>
                  <a:schemeClr val="tx1"/>
                </a:solidFill>
                <a:latin typeface="+mn-lt"/>
                <a:ea typeface="+mn-ea"/>
                <a:cs typeface="+mn-cs"/>
              </a:rPr>
              <a:t>Conclusion </a:t>
            </a:r>
            <a:endParaRPr lang="en-GB" dirty="0"/>
          </a:p>
        </p:txBody>
      </p:sp>
      <p:sp>
        <p:nvSpPr>
          <p:cNvPr id="42" name="TextBox 41">
            <a:extLst>
              <a:ext uri="{FF2B5EF4-FFF2-40B4-BE49-F238E27FC236}">
                <a16:creationId xmlns:a16="http://schemas.microsoft.com/office/drawing/2014/main" id="{70FBDE06-5D05-3D42-A342-D8DE612B5614}"/>
              </a:ext>
            </a:extLst>
          </p:cNvPr>
          <p:cNvSpPr txBox="1"/>
          <p:nvPr/>
        </p:nvSpPr>
        <p:spPr>
          <a:xfrm>
            <a:off x="5254136" y="5173746"/>
            <a:ext cx="1008576" cy="263918"/>
          </a:xfrm>
          <a:prstGeom prst="rect">
            <a:avLst/>
          </a:prstGeom>
          <a:noFill/>
        </p:spPr>
        <p:txBody>
          <a:bodyPr wrap="square" rtlCol="0">
            <a:spAutoFit/>
          </a:bodyPr>
          <a:lstStyle/>
          <a:p>
            <a:pPr defTabSz="566196">
              <a:spcAft>
                <a:spcPts val="516"/>
              </a:spcAft>
            </a:pPr>
            <a:r>
              <a:rPr lang="en-US" sz="1115" kern="1200" dirty="0">
                <a:solidFill>
                  <a:schemeClr val="tx1"/>
                </a:solidFill>
                <a:latin typeface="+mn-lt"/>
                <a:ea typeface="+mn-ea"/>
                <a:cs typeface="+mn-cs"/>
              </a:rPr>
              <a:t>References </a:t>
            </a:r>
            <a:endParaRPr lang="en-GB" dirty="0"/>
          </a:p>
        </p:txBody>
      </p:sp>
    </p:spTree>
    <p:extLst>
      <p:ext uri="{BB962C8B-B14F-4D97-AF65-F5344CB8AC3E}">
        <p14:creationId xmlns:p14="http://schemas.microsoft.com/office/powerpoint/2010/main" val="3429734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619B8AE-4C33-BFA8-B79B-3DA1922923EF}"/>
              </a:ext>
            </a:extLst>
          </p:cNvPr>
          <p:cNvSpPr txBox="1"/>
          <p:nvPr/>
        </p:nvSpPr>
        <p:spPr>
          <a:xfrm>
            <a:off x="6513788" y="365125"/>
            <a:ext cx="4840010"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GROUP PREZENTATION </a:t>
            </a:r>
          </a:p>
        </p:txBody>
      </p:sp>
      <p:pic>
        <p:nvPicPr>
          <p:cNvPr id="29" name="Picture 28" descr="Desert sand dune wave pattern">
            <a:extLst>
              <a:ext uri="{FF2B5EF4-FFF2-40B4-BE49-F238E27FC236}">
                <a16:creationId xmlns:a16="http://schemas.microsoft.com/office/drawing/2014/main" id="{E8D78392-576A-8CFC-17CA-A319A74F61BE}"/>
              </a:ext>
            </a:extLst>
          </p:cNvPr>
          <p:cNvPicPr>
            <a:picLocks noChangeAspect="1"/>
          </p:cNvPicPr>
          <p:nvPr/>
        </p:nvPicPr>
        <p:blipFill rotWithShape="1">
          <a:blip r:embed="rId2"/>
          <a:srcRect l="5011" r="35454"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33" name="TextBox 2">
            <a:extLst>
              <a:ext uri="{FF2B5EF4-FFF2-40B4-BE49-F238E27FC236}">
                <a16:creationId xmlns:a16="http://schemas.microsoft.com/office/drawing/2014/main" id="{C557A7A3-8DE5-908F-A08A-DB43CDDC28EF}"/>
              </a:ext>
            </a:extLst>
          </p:cNvPr>
          <p:cNvGraphicFramePr/>
          <p:nvPr/>
        </p:nvGraphicFramePr>
        <p:xfrm>
          <a:off x="6513788" y="2333297"/>
          <a:ext cx="4840010" cy="3843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7266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643FA8C-493B-3229-8BA5-21D5B793CC77}"/>
              </a:ext>
            </a:extLst>
          </p:cNvPr>
          <p:cNvPicPr>
            <a:picLocks noChangeAspect="1"/>
          </p:cNvPicPr>
          <p:nvPr/>
        </p:nvPicPr>
        <p:blipFill rotWithShape="1">
          <a:blip r:embed="rId2"/>
          <a:srcRect t="1418" r="4033" b="6274"/>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141A3083-7A04-1E7C-983A-7CEBF9C2001A}"/>
              </a:ext>
            </a:extLst>
          </p:cNvPr>
          <p:cNvSpPr txBox="1"/>
          <p:nvPr/>
        </p:nvSpPr>
        <p:spPr>
          <a:xfrm>
            <a:off x="371094" y="1161288"/>
            <a:ext cx="3438144" cy="112471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b="1" dirty="0">
                <a:latin typeface="+mj-lt"/>
                <a:ea typeface="+mj-ea"/>
                <a:cs typeface="+mj-cs"/>
              </a:rPr>
              <a:t>Background of the  company </a:t>
            </a:r>
          </a:p>
        </p:txBody>
      </p:sp>
      <p:sp>
        <p:nvSpPr>
          <p:cNvPr id="26" name="Rectangle 2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406F251-10C1-2F57-1792-89698648AE86}"/>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b="0" i="0" dirty="0">
                <a:effectLst/>
              </a:rPr>
              <a:t>Established in 1891 in Eindhoven, Netherlands, by Gerard Philips and his father Frederik Philips.</a:t>
            </a:r>
          </a:p>
          <a:p>
            <a:pPr indent="-228600">
              <a:lnSpc>
                <a:spcPct val="90000"/>
              </a:lnSpc>
              <a:spcAft>
                <a:spcPts val="600"/>
              </a:spcAft>
              <a:buFont typeface="Arial" panose="020B0604020202020204" pitchFamily="34" charset="0"/>
              <a:buChar char="•"/>
            </a:pPr>
            <a:r>
              <a:rPr lang="en-US" sz="1700" b="0" i="0" dirty="0">
                <a:effectLst/>
              </a:rPr>
              <a:t>Initially focused on producing carbon-filament lamps.</a:t>
            </a:r>
          </a:p>
          <a:p>
            <a:pPr indent="-228600">
              <a:lnSpc>
                <a:spcPct val="90000"/>
              </a:lnSpc>
              <a:spcAft>
                <a:spcPts val="600"/>
              </a:spcAft>
              <a:buFont typeface="Arial" panose="020B0604020202020204" pitchFamily="34" charset="0"/>
              <a:buChar char="•"/>
            </a:pPr>
            <a:r>
              <a:rPr lang="en-US" sz="1700" b="0" i="0" dirty="0">
                <a:effectLst/>
              </a:rPr>
              <a:t>Quickly expanded into the global market</a:t>
            </a:r>
          </a:p>
        </p:txBody>
      </p:sp>
      <p:sp>
        <p:nvSpPr>
          <p:cNvPr id="3" name="TextBox 2">
            <a:extLst>
              <a:ext uri="{FF2B5EF4-FFF2-40B4-BE49-F238E27FC236}">
                <a16:creationId xmlns:a16="http://schemas.microsoft.com/office/drawing/2014/main" id="{3255C30D-6B2C-43C5-C076-355203CC6B6F}"/>
              </a:ext>
            </a:extLst>
          </p:cNvPr>
          <p:cNvSpPr txBox="1"/>
          <p:nvPr/>
        </p:nvSpPr>
        <p:spPr>
          <a:xfrm>
            <a:off x="371094" y="2718054"/>
            <a:ext cx="3438906" cy="3207258"/>
          </a:xfrm>
          <a:prstGeom prst="rect">
            <a:avLst/>
          </a:prstGeom>
        </p:spPr>
        <p:txBody>
          <a:bodyPr vert="horz" lIns="91440" tIns="45720" rIns="91440" bIns="45720" rtlCol="0" anchor="t">
            <a:normAutofit/>
          </a:bodyPr>
          <a:lstStyle/>
          <a:p>
            <a:pPr>
              <a:lnSpc>
                <a:spcPct val="90000"/>
              </a:lnSpc>
              <a:spcAft>
                <a:spcPts val="600"/>
              </a:spcAft>
            </a:pPr>
            <a:endParaRPr lang="en-US" sz="1700" dirty="0"/>
          </a:p>
        </p:txBody>
      </p:sp>
    </p:spTree>
    <p:extLst>
      <p:ext uri="{BB962C8B-B14F-4D97-AF65-F5344CB8AC3E}">
        <p14:creationId xmlns:p14="http://schemas.microsoft.com/office/powerpoint/2010/main" val="534824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ine 3" descr="130 years of Philips innovation, collaboration, and social ...">
            <a:extLst>
              <a:ext uri="{FF2B5EF4-FFF2-40B4-BE49-F238E27FC236}">
                <a16:creationId xmlns:a16="http://schemas.microsoft.com/office/drawing/2014/main" id="{FEDDB2F5-5A76-14F8-2F4F-1F5FC04802C0}"/>
              </a:ext>
            </a:extLst>
          </p:cNvPr>
          <p:cNvPicPr>
            <a:picLocks noChangeAspect="1"/>
          </p:cNvPicPr>
          <p:nvPr/>
        </p:nvPicPr>
        <p:blipFill rotWithShape="1">
          <a:blip r:embed="rId2"/>
          <a:srcRect l="10393" r="677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asetăText 4">
            <a:extLst>
              <a:ext uri="{FF2B5EF4-FFF2-40B4-BE49-F238E27FC236}">
                <a16:creationId xmlns:a16="http://schemas.microsoft.com/office/drawing/2014/main" id="{DCB01E4F-72E2-20FD-C8D5-2C7554B27121}"/>
              </a:ext>
            </a:extLst>
          </p:cNvPr>
          <p:cNvSpPr txBox="1"/>
          <p:nvPr/>
        </p:nvSpPr>
        <p:spPr>
          <a:xfrm>
            <a:off x="838200" y="365125"/>
            <a:ext cx="3822189" cy="18999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endParaRPr lang="en-US" sz="4000" b="1" dirty="0">
              <a:latin typeface="+mj-lt"/>
              <a:ea typeface="+mj-ea"/>
              <a:cs typeface="+mj-cs"/>
            </a:endParaRPr>
          </a:p>
        </p:txBody>
      </p:sp>
      <p:sp>
        <p:nvSpPr>
          <p:cNvPr id="2" name="TextBox 1">
            <a:extLst>
              <a:ext uri="{FF2B5EF4-FFF2-40B4-BE49-F238E27FC236}">
                <a16:creationId xmlns:a16="http://schemas.microsoft.com/office/drawing/2014/main" id="{BCC66163-987F-5414-856F-395408B95A89}"/>
              </a:ext>
            </a:extLst>
          </p:cNvPr>
          <p:cNvSpPr txBox="1"/>
          <p:nvPr/>
        </p:nvSpPr>
        <p:spPr>
          <a:xfrm>
            <a:off x="292041" y="1453126"/>
            <a:ext cx="6987647"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dirty="0">
                <a:effectLst/>
              </a:rPr>
              <a:t>Philips has strategically repositioned itself to focus on health technology.</a:t>
            </a:r>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r>
              <a:rPr lang="en-US" sz="2000" b="0" i="0" dirty="0">
                <a:effectLst/>
              </a:rPr>
              <a:t> </a:t>
            </a:r>
            <a:r>
              <a:rPr lang="en-US" sz="2000" dirty="0"/>
              <a:t>L</a:t>
            </a:r>
            <a:r>
              <a:rPr lang="en-US" sz="2000" b="0" i="0" dirty="0">
                <a:effectLst/>
              </a:rPr>
              <a:t>everaging its expertise to provide innovative solutions in diagnostics, treatment, and connected care (van Houten, 2022). </a:t>
            </a:r>
          </a:p>
          <a:p>
            <a:pPr indent="-228600">
              <a:lnSpc>
                <a:spcPct val="90000"/>
              </a:lnSpc>
              <a:spcAft>
                <a:spcPts val="600"/>
              </a:spcAft>
              <a:buFont typeface="Arial" panose="020B0604020202020204" pitchFamily="34" charset="0"/>
              <a:buChar char="•"/>
            </a:pPr>
            <a:endParaRPr lang="en-US" sz="2000" b="0" i="0" dirty="0">
              <a:effectLst/>
            </a:endParaRPr>
          </a:p>
          <a:p>
            <a:pPr indent="-228600">
              <a:lnSpc>
                <a:spcPct val="90000"/>
              </a:lnSpc>
              <a:spcAft>
                <a:spcPts val="600"/>
              </a:spcAft>
              <a:buFont typeface="Arial" panose="020B0604020202020204" pitchFamily="34" charset="0"/>
              <a:buChar char="•"/>
            </a:pPr>
            <a:r>
              <a:rPr lang="en-US" sz="2000" b="0" i="0" dirty="0">
                <a:effectLst/>
              </a:rPr>
              <a:t>In the fiscal year 2022, Philips reported a revenue of EUR 17.2 billion, demonstrating robust performance despite global economic fluctuations (Philips Annual Report, 2022).</a:t>
            </a:r>
            <a:endParaRPr lang="en-US" sz="2000" dirty="0"/>
          </a:p>
        </p:txBody>
      </p:sp>
    </p:spTree>
    <p:extLst>
      <p:ext uri="{BB962C8B-B14F-4D97-AF65-F5344CB8AC3E}">
        <p14:creationId xmlns:p14="http://schemas.microsoft.com/office/powerpoint/2010/main" val="2499791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0ADFA8F-4DDC-4DDE-02C3-DC70E3C8D757}"/>
              </a:ext>
            </a:extLst>
          </p:cNvPr>
          <p:cNvPicPr>
            <a:picLocks noChangeAspect="1"/>
          </p:cNvPicPr>
          <p:nvPr/>
        </p:nvPicPr>
        <p:blipFill rotWithShape="1">
          <a:blip r:embed="rId2"/>
          <a:srcRect l="8313" r="31738"/>
          <a:stretch/>
        </p:blipFill>
        <p:spPr>
          <a:xfrm>
            <a:off x="4954083" y="10"/>
            <a:ext cx="7237918" cy="679131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60" name="Freeform: Shape 59">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1" name="Freeform: Shape 60">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61">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3" name="Rectangle 62">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A4A641F5-6733-A70D-9CF0-BA7B9D160AB7}"/>
              </a:ext>
            </a:extLst>
          </p:cNvPr>
          <p:cNvSpPr txBox="1"/>
          <p:nvPr/>
        </p:nvSpPr>
        <p:spPr>
          <a:xfrm>
            <a:off x="374904" y="2522949"/>
            <a:ext cx="6771620" cy="340236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0" i="0" dirty="0">
                <a:effectLst/>
              </a:rPr>
              <a:t>Performance metrics indicate that Philips' strategy of focusing on core health technology divisions has been beneficial, as reflected in their market share and innovation index (Philips Annual Report, 2022; </a:t>
            </a:r>
          </a:p>
          <a:p>
            <a:pPr indent="-228600">
              <a:lnSpc>
                <a:spcPct val="90000"/>
              </a:lnSpc>
              <a:spcAft>
                <a:spcPts val="600"/>
              </a:spcAft>
              <a:buFont typeface="Arial" panose="020B0604020202020204" pitchFamily="34" charset="0"/>
              <a:buChar char="•"/>
            </a:pPr>
            <a:r>
              <a:rPr lang="en-US" sz="2000" b="0" i="0" dirty="0">
                <a:effectLst/>
              </a:rPr>
              <a:t>Innovation Index, 2023). Despite this, the company has faced challenges, including product recalls and supply chain disruptions which have affected its performance in recent years (Healthcare Recalls Report, 2023).</a:t>
            </a:r>
            <a:endParaRPr lang="en-US" sz="2000" dirty="0"/>
          </a:p>
        </p:txBody>
      </p:sp>
    </p:spTree>
    <p:extLst>
      <p:ext uri="{BB962C8B-B14F-4D97-AF65-F5344CB8AC3E}">
        <p14:creationId xmlns:p14="http://schemas.microsoft.com/office/powerpoint/2010/main" val="4254195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E3E7BC7-090B-56B6-8BEF-87FDC363A2A8}"/>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b="1" dirty="0">
                <a:latin typeface="+mj-lt"/>
                <a:ea typeface="+mj-ea"/>
                <a:cs typeface="+mj-cs"/>
              </a:rPr>
              <a:t>Organization</a:t>
            </a:r>
            <a:r>
              <a:rPr lang="en-US" sz="4200" dirty="0">
                <a:latin typeface="+mj-lt"/>
                <a:ea typeface="+mj-ea"/>
                <a:cs typeface="+mj-cs"/>
              </a:rPr>
              <a:t> </a:t>
            </a:r>
            <a:r>
              <a:rPr lang="en-US" sz="4200" b="1" dirty="0">
                <a:latin typeface="+mj-lt"/>
                <a:ea typeface="+mj-ea"/>
                <a:cs typeface="+mj-cs"/>
              </a:rPr>
              <a:t>structure and its performance</a:t>
            </a:r>
            <a:r>
              <a:rPr lang="en-US" sz="4200" dirty="0">
                <a:latin typeface="+mj-lt"/>
                <a:ea typeface="+mj-ea"/>
                <a:cs typeface="+mj-cs"/>
              </a:rPr>
              <a:t>.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A8F6E64-3956-444A-6F67-C135A602EDC0}"/>
              </a:ext>
            </a:extLst>
          </p:cNvPr>
          <p:cNvSpPr txBox="1"/>
          <p:nvPr/>
        </p:nvSpPr>
        <p:spPr>
          <a:xfrm>
            <a:off x="106532" y="2872899"/>
            <a:ext cx="5317724"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dirty="0">
                <a:effectLst/>
              </a:rPr>
              <a:t>Philips, a global technology and healthcare company, has strategically employed a matrix organizational structure to enhance collaboration and innovation across its diverse business units (van Houten, 2022). </a:t>
            </a:r>
          </a:p>
          <a:p>
            <a:pPr>
              <a:lnSpc>
                <a:spcPct val="90000"/>
              </a:lnSpc>
              <a:spcAft>
                <a:spcPts val="600"/>
              </a:spcAft>
            </a:pPr>
            <a:endParaRPr lang="en-US" sz="2000" b="0" i="0" dirty="0">
              <a:effectLst/>
            </a:endParaRPr>
          </a:p>
          <a:p>
            <a:pPr indent="-228600">
              <a:lnSpc>
                <a:spcPct val="90000"/>
              </a:lnSpc>
              <a:spcAft>
                <a:spcPts val="600"/>
              </a:spcAft>
              <a:buFont typeface="Arial" panose="020B0604020202020204" pitchFamily="34" charset="0"/>
              <a:buChar char="•"/>
            </a:pPr>
            <a:r>
              <a:rPr lang="en-US" sz="2000" b="0" i="0" dirty="0">
                <a:effectLst/>
              </a:rPr>
              <a:t>This structure, as highlighted in the CEO's statement, is crucial for integrating healthcare technology and consumer electronics seamlessly (Philips Annual Report, 2022).</a:t>
            </a:r>
            <a:endParaRPr lang="en-US" sz="2000" dirty="0"/>
          </a:p>
        </p:txBody>
      </p:sp>
      <p:pic>
        <p:nvPicPr>
          <p:cNvPr id="6" name="Picture 5">
            <a:extLst>
              <a:ext uri="{FF2B5EF4-FFF2-40B4-BE49-F238E27FC236}">
                <a16:creationId xmlns:a16="http://schemas.microsoft.com/office/drawing/2014/main" id="{C07011B2-5584-B5F9-90C5-A4564041F4DA}"/>
              </a:ext>
            </a:extLst>
          </p:cNvPr>
          <p:cNvPicPr>
            <a:picLocks noChangeAspect="1"/>
          </p:cNvPicPr>
          <p:nvPr/>
        </p:nvPicPr>
        <p:blipFill rotWithShape="1">
          <a:blip r:embed="rId2"/>
          <a:srcRect l="23390" r="133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09268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AA97FFA-110A-ABEF-B209-13DA9E78C69E}"/>
              </a:ext>
            </a:extLst>
          </p:cNvPr>
          <p:cNvSpPr txBox="1"/>
          <p:nvPr/>
        </p:nvSpPr>
        <p:spPr>
          <a:xfrm>
            <a:off x="4989251" y="236271"/>
            <a:ext cx="3388586" cy="948921"/>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dirty="0"/>
              <a:t>Tasks and Skills </a:t>
            </a:r>
          </a:p>
        </p:txBody>
      </p:sp>
      <p:grpSp>
        <p:nvGrpSpPr>
          <p:cNvPr id="1041" name="Group 1040">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32" name="Rectangle 1031">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CC8A2D29-9EC4-BA3E-40C8-ABF8A7D28B29}"/>
              </a:ext>
            </a:extLst>
          </p:cNvPr>
          <p:cNvSpPr txBox="1"/>
          <p:nvPr/>
        </p:nvSpPr>
        <p:spPr>
          <a:xfrm>
            <a:off x="160498" y="1022523"/>
            <a:ext cx="5293586" cy="2169825"/>
          </a:xfrm>
          <a:prstGeom prst="rect">
            <a:avLst/>
          </a:prstGeom>
          <a:noFill/>
        </p:spPr>
        <p:txBody>
          <a:bodyPr wrap="square" lIns="91440" tIns="45720" rIns="91440" bIns="45720" anchor="t">
            <a:spAutoFit/>
          </a:bodyPr>
          <a:lstStyle/>
          <a:p>
            <a:pPr defTabSz="512064">
              <a:spcAft>
                <a:spcPts val="600"/>
              </a:spcAft>
            </a:pPr>
            <a:r>
              <a:rPr lang="en-US" b="1" kern="1200" dirty="0">
                <a:solidFill>
                  <a:srgbClr val="374151"/>
                </a:solidFill>
                <a:latin typeface="Söhne"/>
                <a:ea typeface="+mn-ea"/>
                <a:cs typeface="+mn-cs"/>
              </a:rPr>
              <a:t>S</a:t>
            </a:r>
            <a:r>
              <a:rPr lang="en-US" sz="2000" b="1" kern="1200" dirty="0">
                <a:solidFill>
                  <a:srgbClr val="374151"/>
                </a:solidFill>
                <a:latin typeface="Söhne"/>
                <a:ea typeface="+mn-ea"/>
                <a:cs typeface="+mn-cs"/>
              </a:rPr>
              <a:t>trategic Planning:</a:t>
            </a:r>
            <a:endParaRPr lang="en-US" sz="2000" kern="1200" dirty="0">
              <a:solidFill>
                <a:srgbClr val="374151"/>
              </a:solidFill>
              <a:latin typeface="Söhne"/>
            </a:endParaRPr>
          </a:p>
          <a:p>
            <a:pPr defTabSz="512064">
              <a:spcAft>
                <a:spcPts val="600"/>
              </a:spcAft>
              <a:buFont typeface="Arial" panose="020B0604020202020204" pitchFamily="34" charset="0"/>
              <a:buChar char="•"/>
            </a:pPr>
            <a:r>
              <a:rPr lang="en-US" sz="2000" kern="1200" dirty="0">
                <a:solidFill>
                  <a:srgbClr val="374151"/>
                </a:solidFill>
                <a:latin typeface="Söhne"/>
                <a:ea typeface="+mn-ea"/>
                <a:cs typeface="+mn-cs"/>
              </a:rPr>
              <a:t>Managers at Philips engage in strategic planning to set long-term goals and objectives.</a:t>
            </a:r>
          </a:p>
          <a:p>
            <a:pPr defTabSz="512064">
              <a:spcAft>
                <a:spcPts val="600"/>
              </a:spcAft>
              <a:buFont typeface="Arial" panose="020B0604020202020204" pitchFamily="34" charset="0"/>
              <a:buChar char="•"/>
            </a:pPr>
            <a:endParaRPr lang="en-US" sz="2000" dirty="0">
              <a:solidFill>
                <a:srgbClr val="374151"/>
              </a:solidFill>
              <a:latin typeface="Söhne"/>
            </a:endParaRPr>
          </a:p>
          <a:p>
            <a:pPr defTabSz="512064">
              <a:spcAft>
                <a:spcPts val="600"/>
              </a:spcAft>
              <a:buFont typeface="Arial" panose="020B0604020202020204" pitchFamily="34" charset="0"/>
              <a:buChar char="•"/>
            </a:pPr>
            <a:r>
              <a:rPr lang="en-US" sz="2000" kern="1200" dirty="0">
                <a:solidFill>
                  <a:srgbClr val="374151"/>
                </a:solidFill>
                <a:latin typeface="Söhne"/>
                <a:ea typeface="+mn-ea"/>
                <a:cs typeface="+mn-cs"/>
              </a:rPr>
              <a:t> This involves analyzing market trends and technological advancements (van Houten, 2022).</a:t>
            </a:r>
            <a:endParaRPr lang="en-US" sz="2000" b="0" i="0" dirty="0">
              <a:solidFill>
                <a:srgbClr val="374151"/>
              </a:solidFill>
              <a:effectLst/>
              <a:latin typeface="Söhne"/>
            </a:endParaRPr>
          </a:p>
        </p:txBody>
      </p:sp>
      <p:sp>
        <p:nvSpPr>
          <p:cNvPr id="5" name="TextBox 4">
            <a:extLst>
              <a:ext uri="{FF2B5EF4-FFF2-40B4-BE49-F238E27FC236}">
                <a16:creationId xmlns:a16="http://schemas.microsoft.com/office/drawing/2014/main" id="{CD2A71C9-5AC9-52E3-2A0A-5F7F3A89C80D}"/>
              </a:ext>
            </a:extLst>
          </p:cNvPr>
          <p:cNvSpPr txBox="1"/>
          <p:nvPr/>
        </p:nvSpPr>
        <p:spPr>
          <a:xfrm>
            <a:off x="160498" y="3527553"/>
            <a:ext cx="6797736" cy="2169825"/>
          </a:xfrm>
          <a:prstGeom prst="rect">
            <a:avLst/>
          </a:prstGeom>
          <a:noFill/>
        </p:spPr>
        <p:txBody>
          <a:bodyPr wrap="square" lIns="91440" tIns="45720" rIns="91440" bIns="45720" anchor="t">
            <a:spAutoFit/>
          </a:bodyPr>
          <a:lstStyle/>
          <a:p>
            <a:pPr defTabSz="512064">
              <a:spcAft>
                <a:spcPts val="600"/>
              </a:spcAft>
            </a:pPr>
            <a:r>
              <a:rPr lang="en-US" sz="2000" b="1" kern="1200" dirty="0">
                <a:solidFill>
                  <a:srgbClr val="374151"/>
                </a:solidFill>
                <a:latin typeface="Söhne"/>
                <a:ea typeface="+mn-ea"/>
                <a:cs typeface="+mn-cs"/>
              </a:rPr>
              <a:t>Operational Management:</a:t>
            </a:r>
            <a:endParaRPr lang="en-US" sz="2000" kern="1200" dirty="0">
              <a:solidFill>
                <a:srgbClr val="374151"/>
              </a:solidFill>
              <a:latin typeface="Söhne"/>
            </a:endParaRPr>
          </a:p>
          <a:p>
            <a:pPr defTabSz="512064">
              <a:spcAft>
                <a:spcPts val="600"/>
              </a:spcAft>
              <a:buFont typeface="Arial" panose="020B0604020202020204" pitchFamily="34" charset="0"/>
              <a:buChar char="•"/>
            </a:pPr>
            <a:r>
              <a:rPr lang="en-US" sz="2000" kern="1200" dirty="0">
                <a:solidFill>
                  <a:srgbClr val="374151"/>
                </a:solidFill>
                <a:latin typeface="Söhne"/>
                <a:ea typeface="+mn-ea"/>
                <a:cs typeface="+mn-cs"/>
              </a:rPr>
              <a:t>Efficient operational management is crucial for Philips.</a:t>
            </a:r>
          </a:p>
          <a:p>
            <a:pPr defTabSz="512064">
              <a:spcAft>
                <a:spcPts val="600"/>
              </a:spcAft>
              <a:buFont typeface="Arial" panose="020B0604020202020204" pitchFamily="34" charset="0"/>
              <a:buChar char="•"/>
            </a:pPr>
            <a:endParaRPr lang="en-US" sz="2000" dirty="0">
              <a:solidFill>
                <a:srgbClr val="374151"/>
              </a:solidFill>
              <a:latin typeface="Söhne"/>
            </a:endParaRPr>
          </a:p>
          <a:p>
            <a:pPr defTabSz="512064">
              <a:spcAft>
                <a:spcPts val="600"/>
              </a:spcAft>
              <a:buFont typeface="Arial" panose="020B0604020202020204" pitchFamily="34" charset="0"/>
              <a:buChar char="•"/>
            </a:pPr>
            <a:r>
              <a:rPr lang="en-US" sz="2000" kern="1200" dirty="0">
                <a:solidFill>
                  <a:srgbClr val="374151"/>
                </a:solidFill>
                <a:latin typeface="Söhne"/>
                <a:ea typeface="+mn-ea"/>
                <a:cs typeface="+mn-cs"/>
              </a:rPr>
              <a:t> Managers allocate resources effectively and optimize processes for the production of healthcare technology and consumer electronics (Philips Annual Report, 2022).</a:t>
            </a:r>
            <a:endParaRPr lang="en-US" sz="2000" b="0" i="0" dirty="0">
              <a:solidFill>
                <a:srgbClr val="374151"/>
              </a:solidFill>
              <a:effectLst/>
              <a:latin typeface="Söhne"/>
            </a:endParaRPr>
          </a:p>
        </p:txBody>
      </p:sp>
      <p:pic>
        <p:nvPicPr>
          <p:cNvPr id="1026" name="Picture 2" descr="Have management skills along with technical knowledge? Companies want ...">
            <a:extLst>
              <a:ext uri="{FF2B5EF4-FFF2-40B4-BE49-F238E27FC236}">
                <a16:creationId xmlns:a16="http://schemas.microsoft.com/office/drawing/2014/main" id="{2DE5D7F8-4B59-5659-1226-19DC13B291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0824" y="890575"/>
            <a:ext cx="4136194" cy="4091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8160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13DD8B8-7142-0AC3-3BDA-AFB3F3A8DAF3}"/>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b="1" dirty="0"/>
              <a:t>People Management:</a:t>
            </a:r>
            <a:endParaRPr lang="en-US" sz="2200" dirty="0"/>
          </a:p>
          <a:p>
            <a:pPr indent="-228600">
              <a:lnSpc>
                <a:spcPct val="90000"/>
              </a:lnSpc>
              <a:spcAft>
                <a:spcPts val="600"/>
              </a:spcAft>
              <a:buFont typeface="Arial" panose="020B0604020202020204" pitchFamily="34" charset="0"/>
              <a:buChar char="•"/>
            </a:pPr>
            <a:r>
              <a:rPr lang="en-US" sz="2200" dirty="0"/>
              <a:t>Managers play a pivotal role in recruiting, developing, and retaining talent at Philips. </a:t>
            </a:r>
          </a:p>
          <a:p>
            <a:pPr indent="-228600">
              <a:lnSpc>
                <a:spcPct val="90000"/>
              </a:lnSpc>
              <a:spcAft>
                <a:spcPts val="600"/>
              </a:spcAft>
              <a:buFont typeface="Arial" panose="020B0604020202020204" pitchFamily="34" charset="0"/>
              <a:buChar char="•"/>
            </a:pPr>
            <a:r>
              <a:rPr lang="en-US" sz="2200" dirty="0"/>
              <a:t>They ensure that the workforce is equipped with the necessary skills and knowledge (van Houten, 2022).</a:t>
            </a:r>
            <a:endParaRPr lang="en-US" sz="2200" b="0" i="0" dirty="0">
              <a:effectLst/>
            </a:endParaRPr>
          </a:p>
        </p:txBody>
      </p:sp>
      <p:pic>
        <p:nvPicPr>
          <p:cNvPr id="3" name="Picture 2">
            <a:extLst>
              <a:ext uri="{FF2B5EF4-FFF2-40B4-BE49-F238E27FC236}">
                <a16:creationId xmlns:a16="http://schemas.microsoft.com/office/drawing/2014/main" id="{E9D5C610-07EB-2F8D-325A-C97D918786D6}"/>
              </a:ext>
            </a:extLst>
          </p:cNvPr>
          <p:cNvPicPr>
            <a:picLocks noChangeAspect="1"/>
          </p:cNvPicPr>
          <p:nvPr/>
        </p:nvPicPr>
        <p:blipFill rotWithShape="1">
          <a:blip r:embed="rId2"/>
          <a:srcRect l="461" r="3333"/>
          <a:stretch/>
        </p:blipFill>
        <p:spPr>
          <a:xfrm>
            <a:off x="7675658" y="2093976"/>
            <a:ext cx="3941064" cy="4096512"/>
          </a:xfrm>
          <a:prstGeom prst="rect">
            <a:avLst/>
          </a:prstGeom>
        </p:spPr>
      </p:pic>
    </p:spTree>
    <p:extLst>
      <p:ext uri="{BB962C8B-B14F-4D97-AF65-F5344CB8AC3E}">
        <p14:creationId xmlns:p14="http://schemas.microsoft.com/office/powerpoint/2010/main" val="678136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0" name="Freeform: Shape 1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55DA718-02C1-E9C2-CDB9-50CD9DEECD1D}"/>
              </a:ext>
            </a:extLst>
          </p:cNvPr>
          <p:cNvSpPr txBox="1"/>
          <p:nvPr/>
        </p:nvSpPr>
        <p:spPr>
          <a:xfrm>
            <a:off x="711388" y="3778544"/>
            <a:ext cx="5788025" cy="1471237"/>
          </a:xfrm>
          <a:prstGeom prst="rect">
            <a:avLst/>
          </a:prstGeom>
          <a:noFill/>
        </p:spPr>
        <p:txBody>
          <a:bodyPr wrap="square">
            <a:spAutoFit/>
          </a:bodyPr>
          <a:lstStyle/>
          <a:p>
            <a:pPr marL="285750" indent="-285750" defTabSz="859536">
              <a:spcAft>
                <a:spcPts val="600"/>
              </a:spcAft>
              <a:buFont typeface="Arial" panose="020B0604020202020204" pitchFamily="34" charset="0"/>
              <a:buChar char="•"/>
            </a:pPr>
            <a:r>
              <a:rPr lang="en-US" sz="1692" b="1" kern="1200" dirty="0">
                <a:solidFill>
                  <a:srgbClr val="374151"/>
                </a:solidFill>
                <a:latin typeface="Söhne"/>
                <a:ea typeface="+mn-ea"/>
                <a:cs typeface="+mn-cs"/>
              </a:rPr>
              <a:t>Communication:</a:t>
            </a:r>
            <a:endParaRPr lang="en-US" sz="1692" kern="1200" dirty="0">
              <a:solidFill>
                <a:srgbClr val="374151"/>
              </a:solidFill>
              <a:latin typeface="Söhne"/>
              <a:ea typeface="+mn-ea"/>
              <a:cs typeface="+mn-cs"/>
            </a:endParaRPr>
          </a:p>
          <a:p>
            <a:pPr defTabSz="859536">
              <a:spcAft>
                <a:spcPts val="600"/>
              </a:spcAft>
              <a:buFont typeface="Arial" panose="020B0604020202020204" pitchFamily="34" charset="0"/>
              <a:buChar char="•"/>
            </a:pPr>
            <a:r>
              <a:rPr lang="en-US" sz="1692" kern="1200" dirty="0">
                <a:solidFill>
                  <a:srgbClr val="374151"/>
                </a:solidFill>
                <a:latin typeface="Söhne"/>
                <a:ea typeface="+mn-ea"/>
                <a:cs typeface="+mn-cs"/>
              </a:rPr>
              <a:t>   Effective communication is essential for managers at Philips to convey strategic objectives, foster collaboration, and ensure that information flows seamlessly across the matrix structure (Harrison &amp; Caron, 2019).</a:t>
            </a:r>
            <a:endParaRPr lang="en-US" b="0" i="0" dirty="0">
              <a:solidFill>
                <a:srgbClr val="374151"/>
              </a:solidFill>
              <a:effectLst/>
              <a:latin typeface="Söhne"/>
            </a:endParaRPr>
          </a:p>
        </p:txBody>
      </p:sp>
      <p:sp>
        <p:nvSpPr>
          <p:cNvPr id="7" name="TextBox 6">
            <a:extLst>
              <a:ext uri="{FF2B5EF4-FFF2-40B4-BE49-F238E27FC236}">
                <a16:creationId xmlns:a16="http://schemas.microsoft.com/office/drawing/2014/main" id="{5B8A28DF-6294-520F-9028-DB1A26CE7DCF}"/>
              </a:ext>
            </a:extLst>
          </p:cNvPr>
          <p:cNvSpPr txBox="1"/>
          <p:nvPr/>
        </p:nvSpPr>
        <p:spPr>
          <a:xfrm>
            <a:off x="665877" y="1671522"/>
            <a:ext cx="5788025" cy="1808572"/>
          </a:xfrm>
          <a:prstGeom prst="rect">
            <a:avLst/>
          </a:prstGeom>
          <a:noFill/>
        </p:spPr>
        <p:txBody>
          <a:bodyPr wrap="square">
            <a:spAutoFit/>
          </a:bodyPr>
          <a:lstStyle/>
          <a:p>
            <a:pPr marL="285750" indent="-285750" defTabSz="859536">
              <a:spcAft>
                <a:spcPts val="600"/>
              </a:spcAft>
              <a:buFont typeface="Arial" panose="020B0604020202020204" pitchFamily="34" charset="0"/>
              <a:buChar char="•"/>
            </a:pPr>
            <a:r>
              <a:rPr lang="en-US" sz="1692" b="1" kern="1200" dirty="0">
                <a:solidFill>
                  <a:srgbClr val="374151"/>
                </a:solidFill>
                <a:latin typeface="Söhne"/>
                <a:ea typeface="+mn-ea"/>
                <a:cs typeface="+mn-cs"/>
              </a:rPr>
              <a:t>Decision-Making:</a:t>
            </a:r>
            <a:endParaRPr lang="en-US" sz="1692" kern="1200" dirty="0">
              <a:solidFill>
                <a:srgbClr val="374151"/>
              </a:solidFill>
              <a:latin typeface="Söhne"/>
              <a:ea typeface="+mn-ea"/>
              <a:cs typeface="+mn-cs"/>
            </a:endParaRPr>
          </a:p>
          <a:p>
            <a:pPr marL="285750" indent="-285750" defTabSz="859536">
              <a:spcAft>
                <a:spcPts val="600"/>
              </a:spcAft>
              <a:buFont typeface="Arial" panose="020B0604020202020204" pitchFamily="34" charset="0"/>
              <a:buChar char="•"/>
            </a:pPr>
            <a:r>
              <a:rPr lang="en-US" sz="1692" kern="1200" dirty="0">
                <a:solidFill>
                  <a:srgbClr val="374151"/>
                </a:solidFill>
                <a:latin typeface="Söhne"/>
                <a:ea typeface="+mn-ea"/>
                <a:cs typeface="+mn-cs"/>
              </a:rPr>
              <a:t>The dynamic nature of the technology and healthcare sectors requires managers to make informed decisions swiftly. </a:t>
            </a:r>
          </a:p>
          <a:p>
            <a:pPr marL="285750" indent="-285750" defTabSz="859536">
              <a:spcAft>
                <a:spcPts val="600"/>
              </a:spcAft>
              <a:buFont typeface="Arial" panose="020B0604020202020204" pitchFamily="34" charset="0"/>
              <a:buChar char="•"/>
            </a:pPr>
            <a:r>
              <a:rPr lang="en-US" sz="1692" kern="1200" dirty="0">
                <a:solidFill>
                  <a:srgbClr val="374151"/>
                </a:solidFill>
                <a:latin typeface="Söhne"/>
                <a:ea typeface="+mn-ea"/>
                <a:cs typeface="+mn-cs"/>
              </a:rPr>
              <a:t>This skill is vital in ensuring that the company remains competitive (Thompson &amp; Martin, 2021).</a:t>
            </a:r>
            <a:endParaRPr lang="en-US" b="0" i="0" dirty="0">
              <a:solidFill>
                <a:srgbClr val="374151"/>
              </a:solidFill>
              <a:effectLst/>
              <a:latin typeface="Söhne"/>
            </a:endParaRPr>
          </a:p>
        </p:txBody>
      </p:sp>
      <p:sp>
        <p:nvSpPr>
          <p:cNvPr id="9" name="TextBox 8">
            <a:extLst>
              <a:ext uri="{FF2B5EF4-FFF2-40B4-BE49-F238E27FC236}">
                <a16:creationId xmlns:a16="http://schemas.microsoft.com/office/drawing/2014/main" id="{F4F44C28-50BB-6381-F3F9-BE9A3CD26FAD}"/>
              </a:ext>
            </a:extLst>
          </p:cNvPr>
          <p:cNvSpPr txBox="1"/>
          <p:nvPr/>
        </p:nvSpPr>
        <p:spPr>
          <a:xfrm>
            <a:off x="5396649" y="643467"/>
            <a:ext cx="3446258" cy="555367"/>
          </a:xfrm>
          <a:prstGeom prst="rect">
            <a:avLst/>
          </a:prstGeom>
          <a:noFill/>
        </p:spPr>
        <p:txBody>
          <a:bodyPr wrap="square">
            <a:spAutoFit/>
          </a:bodyPr>
          <a:lstStyle/>
          <a:p>
            <a:pPr defTabSz="859536">
              <a:spcAft>
                <a:spcPts val="600"/>
              </a:spcAft>
            </a:pPr>
            <a:r>
              <a:rPr lang="en-US" sz="3008" b="1" kern="1200" dirty="0">
                <a:solidFill>
                  <a:schemeClr val="tx1"/>
                </a:solidFill>
                <a:latin typeface="Söhne"/>
                <a:ea typeface="+mn-ea"/>
                <a:cs typeface="+mn-cs"/>
              </a:rPr>
              <a:t>Managerial Skills</a:t>
            </a:r>
            <a:endParaRPr lang="en-US" sz="3200" b="1" i="0" dirty="0">
              <a:effectLst/>
              <a:latin typeface="Söhne"/>
            </a:endParaRPr>
          </a:p>
        </p:txBody>
      </p:sp>
      <p:pic>
        <p:nvPicPr>
          <p:cNvPr id="12" name="Picture 11">
            <a:extLst>
              <a:ext uri="{FF2B5EF4-FFF2-40B4-BE49-F238E27FC236}">
                <a16:creationId xmlns:a16="http://schemas.microsoft.com/office/drawing/2014/main" id="{72C279E9-98D3-3FAA-F924-429408FAB812}"/>
              </a:ext>
            </a:extLst>
          </p:cNvPr>
          <p:cNvPicPr>
            <a:picLocks noChangeAspect="1"/>
          </p:cNvPicPr>
          <p:nvPr/>
        </p:nvPicPr>
        <p:blipFill>
          <a:blip r:embed="rId2"/>
          <a:stretch>
            <a:fillRect/>
          </a:stretch>
        </p:blipFill>
        <p:spPr>
          <a:xfrm>
            <a:off x="7119778" y="1764283"/>
            <a:ext cx="4287797" cy="3527934"/>
          </a:xfrm>
          <a:prstGeom prst="rect">
            <a:avLst/>
          </a:prstGeom>
        </p:spPr>
      </p:pic>
    </p:spTree>
    <p:extLst>
      <p:ext uri="{BB962C8B-B14F-4D97-AF65-F5344CB8AC3E}">
        <p14:creationId xmlns:p14="http://schemas.microsoft.com/office/powerpoint/2010/main" val="882451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7331743-F453-8273-54B7-4B206D1BE336}"/>
              </a:ext>
            </a:extLst>
          </p:cNvPr>
          <p:cNvPicPr>
            <a:picLocks noChangeAspect="1"/>
          </p:cNvPicPr>
          <p:nvPr/>
        </p:nvPicPr>
        <p:blipFill>
          <a:blip r:embed="rId2"/>
          <a:stretch>
            <a:fillRect/>
          </a:stretch>
        </p:blipFill>
        <p:spPr>
          <a:xfrm>
            <a:off x="643467" y="2720083"/>
            <a:ext cx="5294716" cy="1417831"/>
          </a:xfrm>
          <a:prstGeom prst="rect">
            <a:avLst/>
          </a:prstGeom>
        </p:spPr>
      </p:pic>
      <p:cxnSp>
        <p:nvCxnSpPr>
          <p:cNvPr id="7" name="Straight Connector 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793D28C2-6896-1A85-1157-6DB96BD26DB7}"/>
              </a:ext>
            </a:extLst>
          </p:cNvPr>
          <p:cNvPicPr>
            <a:picLocks noChangeAspect="1"/>
          </p:cNvPicPr>
          <p:nvPr/>
        </p:nvPicPr>
        <p:blipFill>
          <a:blip r:embed="rId3"/>
          <a:stretch>
            <a:fillRect/>
          </a:stretch>
        </p:blipFill>
        <p:spPr>
          <a:xfrm>
            <a:off x="6253817" y="1661889"/>
            <a:ext cx="5294715" cy="3534222"/>
          </a:xfrm>
          <a:prstGeom prst="rect">
            <a:avLst/>
          </a:prstGeom>
        </p:spPr>
      </p:pic>
    </p:spTree>
    <p:extLst>
      <p:ext uri="{BB962C8B-B14F-4D97-AF65-F5344CB8AC3E}">
        <p14:creationId xmlns:p14="http://schemas.microsoft.com/office/powerpoint/2010/main" val="569680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877DF7DB-9FDE-2E26-225F-3BD07DB716F1}"/>
              </a:ext>
            </a:extLst>
          </p:cNvPr>
          <p:cNvSpPr txBox="1"/>
          <p:nvPr/>
        </p:nvSpPr>
        <p:spPr>
          <a:xfrm>
            <a:off x="862366" y="2194102"/>
            <a:ext cx="3427001"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dirty="0"/>
              <a:t>Leadership theories</a:t>
            </a:r>
          </a:p>
        </p:txBody>
      </p:sp>
      <p:sp>
        <p:nvSpPr>
          <p:cNvPr id="5" name="TextBox 4">
            <a:extLst>
              <a:ext uri="{FF2B5EF4-FFF2-40B4-BE49-F238E27FC236}">
                <a16:creationId xmlns:a16="http://schemas.microsoft.com/office/drawing/2014/main" id="{D7BD85EC-23B8-B261-F9D2-F6B13F2DAF2D}"/>
              </a:ext>
            </a:extLst>
          </p:cNvPr>
          <p:cNvSpPr txBox="1"/>
          <p:nvPr/>
        </p:nvSpPr>
        <p:spPr>
          <a:xfrm>
            <a:off x="5073981" y="661590"/>
            <a:ext cx="5908343" cy="1538883"/>
          </a:xfrm>
          <a:prstGeom prst="rect">
            <a:avLst/>
          </a:prstGeom>
          <a:noFill/>
        </p:spPr>
        <p:txBody>
          <a:bodyPr wrap="square">
            <a:spAutoFit/>
          </a:bodyPr>
          <a:lstStyle/>
          <a:p>
            <a:pPr marL="285750" indent="-285750" defTabSz="521208">
              <a:spcAft>
                <a:spcPts val="600"/>
              </a:spcAft>
              <a:buFont typeface="Arial" panose="020B0604020202020204" pitchFamily="34" charset="0"/>
              <a:buChar char="•"/>
            </a:pPr>
            <a:r>
              <a:rPr lang="en-US" sz="1400" b="1" kern="1200" dirty="0">
                <a:solidFill>
                  <a:schemeClr val="tx1"/>
                </a:solidFill>
                <a:latin typeface="Söhne"/>
                <a:ea typeface="+mn-ea"/>
                <a:cs typeface="+mn-cs"/>
              </a:rPr>
              <a:t>Transformational Leadership:</a:t>
            </a:r>
          </a:p>
          <a:p>
            <a:pPr marL="285750" indent="-285750" defTabSz="521208">
              <a:spcAft>
                <a:spcPts val="600"/>
              </a:spcAft>
              <a:buFont typeface="Arial" panose="020B0604020202020204" pitchFamily="34" charset="0"/>
              <a:buChar char="•"/>
            </a:pPr>
            <a:r>
              <a:rPr lang="en-US" sz="1400" kern="1200" dirty="0">
                <a:solidFill>
                  <a:srgbClr val="374151"/>
                </a:solidFill>
                <a:latin typeface="Söhne"/>
                <a:ea typeface="+mn-ea"/>
                <a:cs typeface="+mn-cs"/>
              </a:rPr>
              <a:t>Transformational leadership is evident in Philips through the emphasis on meaningful innovation and societal impact (van Houten, 2022). </a:t>
            </a:r>
          </a:p>
          <a:p>
            <a:pPr marL="285750" indent="-285750" defTabSz="521208">
              <a:spcAft>
                <a:spcPts val="600"/>
              </a:spcAft>
              <a:buFont typeface="Arial" panose="020B0604020202020204" pitchFamily="34" charset="0"/>
              <a:buChar char="•"/>
            </a:pPr>
            <a:r>
              <a:rPr lang="en-US" sz="1400" kern="1200" dirty="0">
                <a:solidFill>
                  <a:srgbClr val="374151"/>
                </a:solidFill>
                <a:latin typeface="Söhne"/>
                <a:ea typeface="+mn-ea"/>
                <a:cs typeface="+mn-cs"/>
              </a:rPr>
              <a:t>The CEO, Frans van Houten, aligns with the principles of transformational leadership by inspiring a shared vision for the company's future and fostering a culture of innovation (Bass &amp; Riggio, 2006).</a:t>
            </a:r>
            <a:endParaRPr lang="en-US" sz="3200" b="0" i="0" dirty="0">
              <a:solidFill>
                <a:srgbClr val="374151"/>
              </a:solidFill>
              <a:effectLst/>
              <a:latin typeface="Söhne"/>
            </a:endParaRPr>
          </a:p>
        </p:txBody>
      </p:sp>
      <p:sp>
        <p:nvSpPr>
          <p:cNvPr id="9" name="TextBox 8">
            <a:extLst>
              <a:ext uri="{FF2B5EF4-FFF2-40B4-BE49-F238E27FC236}">
                <a16:creationId xmlns:a16="http://schemas.microsoft.com/office/drawing/2014/main" id="{A2311255-2BDA-0693-4309-B82084B2F46C}"/>
              </a:ext>
            </a:extLst>
          </p:cNvPr>
          <p:cNvSpPr txBox="1"/>
          <p:nvPr/>
        </p:nvSpPr>
        <p:spPr>
          <a:xfrm>
            <a:off x="4997773" y="2262357"/>
            <a:ext cx="6622727" cy="1477328"/>
          </a:xfrm>
          <a:prstGeom prst="rect">
            <a:avLst/>
          </a:prstGeom>
          <a:noFill/>
        </p:spPr>
        <p:txBody>
          <a:bodyPr wrap="square">
            <a:spAutoFit/>
          </a:bodyPr>
          <a:lstStyle/>
          <a:p>
            <a:pPr defTabSz="521208">
              <a:spcAft>
                <a:spcPts val="600"/>
              </a:spcAft>
            </a:pPr>
            <a:r>
              <a:rPr lang="en-US" sz="1600" b="1" kern="1200" dirty="0">
                <a:solidFill>
                  <a:schemeClr val="tx1"/>
                </a:solidFill>
                <a:latin typeface="Söhne"/>
                <a:ea typeface="+mn-ea"/>
                <a:cs typeface="+mn-cs"/>
              </a:rPr>
              <a:t>Servant Leadership:</a:t>
            </a:r>
          </a:p>
          <a:p>
            <a:pPr marL="285750" indent="-285750" defTabSz="521208">
              <a:spcAft>
                <a:spcPts val="600"/>
              </a:spcAft>
              <a:buFont typeface="Arial" panose="020B0604020202020204" pitchFamily="34" charset="0"/>
              <a:buChar char="•"/>
            </a:pPr>
            <a:r>
              <a:rPr lang="en-US" sz="1600" kern="1200" dirty="0">
                <a:solidFill>
                  <a:srgbClr val="374151"/>
                </a:solidFill>
                <a:latin typeface="Söhne"/>
                <a:ea typeface="+mn-ea"/>
                <a:cs typeface="+mn-cs"/>
              </a:rPr>
              <a:t>Philips also exhibits characteristics of servant leadership through its commitment to improving healthcare and well-being globally. </a:t>
            </a:r>
          </a:p>
          <a:p>
            <a:pPr marL="285750" indent="-285750" defTabSz="521208">
              <a:spcAft>
                <a:spcPts val="600"/>
              </a:spcAft>
              <a:buFont typeface="Arial" panose="020B0604020202020204" pitchFamily="34" charset="0"/>
              <a:buChar char="•"/>
            </a:pPr>
            <a:r>
              <a:rPr lang="en-US" sz="1600" kern="1200" dirty="0">
                <a:solidFill>
                  <a:srgbClr val="374151"/>
                </a:solidFill>
                <a:latin typeface="Söhne"/>
                <a:ea typeface="+mn-ea"/>
                <a:cs typeface="+mn-cs"/>
              </a:rPr>
              <a:t>This approach is evident in the company's dedication to providing innovative healthcare solutions (Greenleaf, 1970).</a:t>
            </a:r>
            <a:endParaRPr lang="en-US" sz="3600" b="0" i="0" dirty="0">
              <a:solidFill>
                <a:srgbClr val="374151"/>
              </a:solidFill>
              <a:effectLst/>
              <a:latin typeface="Söhne"/>
            </a:endParaRPr>
          </a:p>
        </p:txBody>
      </p:sp>
      <p:pic>
        <p:nvPicPr>
          <p:cNvPr id="10" name="Picture 9">
            <a:extLst>
              <a:ext uri="{FF2B5EF4-FFF2-40B4-BE49-F238E27FC236}">
                <a16:creationId xmlns:a16="http://schemas.microsoft.com/office/drawing/2014/main" id="{6C1F8A66-FDFD-901D-104B-CDA0913923B6}"/>
              </a:ext>
            </a:extLst>
          </p:cNvPr>
          <p:cNvPicPr>
            <a:picLocks noChangeAspect="1"/>
          </p:cNvPicPr>
          <p:nvPr/>
        </p:nvPicPr>
        <p:blipFill>
          <a:blip r:embed="rId2"/>
          <a:stretch>
            <a:fillRect/>
          </a:stretch>
        </p:blipFill>
        <p:spPr>
          <a:xfrm>
            <a:off x="6791325" y="3816828"/>
            <a:ext cx="4105275" cy="2679222"/>
          </a:xfrm>
          <a:prstGeom prst="rect">
            <a:avLst/>
          </a:prstGeom>
        </p:spPr>
      </p:pic>
    </p:spTree>
    <p:extLst>
      <p:ext uri="{BB962C8B-B14F-4D97-AF65-F5344CB8AC3E}">
        <p14:creationId xmlns:p14="http://schemas.microsoft.com/office/powerpoint/2010/main" val="2230444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BCD58D4E-BEC3-35F0-943D-7776893D3958}"/>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b="1" i="0" dirty="0">
                <a:effectLst/>
              </a:rPr>
              <a:t>Situational Leadership:</a:t>
            </a:r>
          </a:p>
          <a:p>
            <a:pPr indent="-228600">
              <a:lnSpc>
                <a:spcPct val="90000"/>
              </a:lnSpc>
              <a:spcAft>
                <a:spcPts val="600"/>
              </a:spcAft>
              <a:buFont typeface="Arial" panose="020B0604020202020204" pitchFamily="34" charset="0"/>
              <a:buChar char="•"/>
            </a:pPr>
            <a:r>
              <a:rPr lang="en-US" sz="1700" b="0" i="0" dirty="0">
                <a:effectLst/>
              </a:rPr>
              <a:t>Given the dynamic nature of the technology and healthcare sectors, situational leadership is crucial at Philips. </a:t>
            </a:r>
          </a:p>
          <a:p>
            <a:pPr indent="-228600">
              <a:lnSpc>
                <a:spcPct val="90000"/>
              </a:lnSpc>
              <a:spcAft>
                <a:spcPts val="600"/>
              </a:spcAft>
              <a:buFont typeface="Arial" panose="020B0604020202020204" pitchFamily="34" charset="0"/>
              <a:buChar char="•"/>
            </a:pPr>
            <a:r>
              <a:rPr lang="en-US" sz="1700" b="0" i="0" dirty="0">
                <a:effectLst/>
              </a:rPr>
              <a:t>Managers adapt their leadership styles based on the specific needs of projects, teams, and market conditions (Hersey &amp; Blanchard, 1969).</a:t>
            </a:r>
          </a:p>
        </p:txBody>
      </p:sp>
      <p:sp>
        <p:nvSpPr>
          <p:cNvPr id="5" name="TextBox 4">
            <a:extLst>
              <a:ext uri="{FF2B5EF4-FFF2-40B4-BE49-F238E27FC236}">
                <a16:creationId xmlns:a16="http://schemas.microsoft.com/office/drawing/2014/main" id="{5F862826-18B2-5FCB-7FAF-3335194978D9}"/>
              </a:ext>
            </a:extLst>
          </p:cNvPr>
          <p:cNvSpPr txBox="1"/>
          <p:nvPr/>
        </p:nvSpPr>
        <p:spPr>
          <a:xfrm>
            <a:off x="4948809" y="1080175"/>
            <a:ext cx="5176266" cy="1969770"/>
          </a:xfrm>
          <a:prstGeom prst="rect">
            <a:avLst/>
          </a:prstGeom>
          <a:noFill/>
        </p:spPr>
        <p:txBody>
          <a:bodyPr wrap="square">
            <a:spAutoFit/>
          </a:bodyPr>
          <a:lstStyle/>
          <a:p>
            <a:pPr defTabSz="548640">
              <a:spcAft>
                <a:spcPts val="600"/>
              </a:spcAft>
            </a:pPr>
            <a:r>
              <a:rPr lang="en-US" sz="1600" b="1" kern="1200" dirty="0">
                <a:solidFill>
                  <a:schemeClr val="tx1"/>
                </a:solidFill>
                <a:latin typeface="Söhne"/>
                <a:ea typeface="+mn-ea"/>
                <a:cs typeface="+mn-cs"/>
              </a:rPr>
              <a:t>Adaptive Leadership:</a:t>
            </a:r>
          </a:p>
          <a:p>
            <a:pPr marL="285750" indent="-285750" defTabSz="548640">
              <a:spcAft>
                <a:spcPts val="600"/>
              </a:spcAft>
              <a:buFont typeface="Arial" panose="020B0604020202020204" pitchFamily="34" charset="0"/>
              <a:buChar char="•"/>
            </a:pPr>
            <a:r>
              <a:rPr lang="en-US" sz="1600" kern="1200" dirty="0">
                <a:solidFill>
                  <a:srgbClr val="374151"/>
                </a:solidFill>
                <a:latin typeface="Söhne"/>
                <a:ea typeface="+mn-ea"/>
                <a:cs typeface="+mn-cs"/>
              </a:rPr>
              <a:t>In the face of challenges such as supply chain disruptions, the application of adaptive leadership is essential at Philips. </a:t>
            </a:r>
          </a:p>
          <a:p>
            <a:pPr marL="285750" indent="-285750" defTabSz="548640">
              <a:spcAft>
                <a:spcPts val="600"/>
              </a:spcAft>
              <a:buFont typeface="Arial" panose="020B0604020202020204" pitchFamily="34" charset="0"/>
              <a:buChar char="•"/>
            </a:pPr>
            <a:r>
              <a:rPr lang="en-US" sz="1600" kern="1200" dirty="0">
                <a:solidFill>
                  <a:srgbClr val="374151"/>
                </a:solidFill>
                <a:latin typeface="Söhne"/>
                <a:ea typeface="+mn-ea"/>
                <a:cs typeface="+mn-cs"/>
              </a:rPr>
              <a:t>Adaptive leaders navigate uncertainties by promoting flexibility and resilience within the organization (Heifetz, 1994).</a:t>
            </a:r>
            <a:endParaRPr lang="en-US" sz="3200" b="0" i="0" dirty="0">
              <a:solidFill>
                <a:srgbClr val="374151"/>
              </a:solidFill>
              <a:effectLst/>
              <a:latin typeface="Söhne"/>
            </a:endParaRPr>
          </a:p>
        </p:txBody>
      </p:sp>
      <p:pic>
        <p:nvPicPr>
          <p:cNvPr id="6" name="Picture 5">
            <a:extLst>
              <a:ext uri="{FF2B5EF4-FFF2-40B4-BE49-F238E27FC236}">
                <a16:creationId xmlns:a16="http://schemas.microsoft.com/office/drawing/2014/main" id="{35C58508-3724-3AFE-63E1-A68228367ADF}"/>
              </a:ext>
            </a:extLst>
          </p:cNvPr>
          <p:cNvPicPr>
            <a:picLocks noChangeAspect="1"/>
          </p:cNvPicPr>
          <p:nvPr/>
        </p:nvPicPr>
        <p:blipFill>
          <a:blip r:embed="rId2"/>
          <a:stretch>
            <a:fillRect/>
          </a:stretch>
        </p:blipFill>
        <p:spPr>
          <a:xfrm>
            <a:off x="6096000" y="3490149"/>
            <a:ext cx="4377085" cy="2287676"/>
          </a:xfrm>
          <a:prstGeom prst="rect">
            <a:avLst/>
          </a:prstGeom>
        </p:spPr>
      </p:pic>
    </p:spTree>
    <p:extLst>
      <p:ext uri="{BB962C8B-B14F-4D97-AF65-F5344CB8AC3E}">
        <p14:creationId xmlns:p14="http://schemas.microsoft.com/office/powerpoint/2010/main" val="37367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548923F-B729-FA7C-5529-C5FE8CCC866C}"/>
              </a:ext>
            </a:extLst>
          </p:cNvPr>
          <p:cNvSpPr txBox="1"/>
          <p:nvPr/>
        </p:nvSpPr>
        <p:spPr>
          <a:xfrm>
            <a:off x="640709" y="1833235"/>
            <a:ext cx="5681086" cy="1792029"/>
          </a:xfrm>
          <a:prstGeom prst="rect">
            <a:avLst/>
          </a:prstGeom>
          <a:noFill/>
        </p:spPr>
        <p:txBody>
          <a:bodyPr wrap="square">
            <a:spAutoFit/>
          </a:bodyPr>
          <a:lstStyle/>
          <a:p>
            <a:pPr defTabSz="850392">
              <a:spcAft>
                <a:spcPts val="600"/>
              </a:spcAft>
            </a:pPr>
            <a:r>
              <a:rPr lang="en-US" sz="1674" b="1" kern="1200" dirty="0">
                <a:solidFill>
                  <a:srgbClr val="374151"/>
                </a:solidFill>
                <a:latin typeface="Söhne"/>
                <a:ea typeface="+mn-ea"/>
                <a:cs typeface="+mn-cs"/>
              </a:rPr>
              <a:t>Leadership Style:</a:t>
            </a:r>
            <a:endParaRPr lang="en-US" sz="1674" kern="1200" dirty="0">
              <a:solidFill>
                <a:srgbClr val="374151"/>
              </a:solidFill>
              <a:latin typeface="Söhne"/>
              <a:ea typeface="+mn-ea"/>
              <a:cs typeface="+mn-cs"/>
            </a:endParaRPr>
          </a:p>
          <a:p>
            <a:pPr defTabSz="850392">
              <a:spcAft>
                <a:spcPts val="600"/>
              </a:spcAft>
              <a:buFont typeface="Arial" panose="020B0604020202020204" pitchFamily="34" charset="0"/>
              <a:buChar char="•"/>
            </a:pPr>
            <a:r>
              <a:rPr lang="en-US" sz="1674" kern="1200" dirty="0">
                <a:solidFill>
                  <a:srgbClr val="374151"/>
                </a:solidFill>
                <a:latin typeface="Söhne"/>
                <a:ea typeface="+mn-ea"/>
                <a:cs typeface="+mn-cs"/>
              </a:rPr>
              <a:t>The way a leader manages a team can greatly affect the behavior of its members. </a:t>
            </a:r>
          </a:p>
          <a:p>
            <a:pPr defTabSz="850392">
              <a:spcAft>
                <a:spcPts val="600"/>
              </a:spcAft>
              <a:buFont typeface="Arial" panose="020B0604020202020204" pitchFamily="34" charset="0"/>
              <a:buChar char="•"/>
            </a:pPr>
            <a:r>
              <a:rPr lang="en-US" sz="1674" kern="1200" dirty="0">
                <a:solidFill>
                  <a:srgbClr val="374151"/>
                </a:solidFill>
                <a:latin typeface="Söhne"/>
                <a:ea typeface="+mn-ea"/>
                <a:cs typeface="+mn-cs"/>
              </a:rPr>
              <a:t>Leadership styles range from autocratic to democratic, with each style fostering different dynamics within the group (Goleman, 2000).</a:t>
            </a:r>
            <a:endParaRPr lang="en-US" b="0" i="0" dirty="0">
              <a:solidFill>
                <a:srgbClr val="374151"/>
              </a:solidFill>
              <a:effectLst/>
              <a:latin typeface="Söhne"/>
            </a:endParaRPr>
          </a:p>
        </p:txBody>
      </p:sp>
      <p:sp>
        <p:nvSpPr>
          <p:cNvPr id="5" name="TextBox 4">
            <a:extLst>
              <a:ext uri="{FF2B5EF4-FFF2-40B4-BE49-F238E27FC236}">
                <a16:creationId xmlns:a16="http://schemas.microsoft.com/office/drawing/2014/main" id="{023F2A26-C071-4AB3-1AF8-D04F33FE1637}"/>
              </a:ext>
            </a:extLst>
          </p:cNvPr>
          <p:cNvSpPr txBox="1"/>
          <p:nvPr/>
        </p:nvSpPr>
        <p:spPr>
          <a:xfrm>
            <a:off x="640709" y="3693391"/>
            <a:ext cx="5679707" cy="1457450"/>
          </a:xfrm>
          <a:prstGeom prst="rect">
            <a:avLst/>
          </a:prstGeom>
          <a:noFill/>
        </p:spPr>
        <p:txBody>
          <a:bodyPr wrap="square">
            <a:spAutoFit/>
          </a:bodyPr>
          <a:lstStyle/>
          <a:p>
            <a:pPr defTabSz="850392">
              <a:spcAft>
                <a:spcPts val="600"/>
              </a:spcAft>
            </a:pPr>
            <a:r>
              <a:rPr lang="en-US" sz="1674" b="1" kern="1200" dirty="0">
                <a:solidFill>
                  <a:srgbClr val="374151"/>
                </a:solidFill>
                <a:latin typeface="Söhne"/>
                <a:ea typeface="+mn-ea"/>
                <a:cs typeface="+mn-cs"/>
              </a:rPr>
              <a:t>Communication Patterns:</a:t>
            </a:r>
            <a:endParaRPr lang="en-US" sz="1674" kern="1200" dirty="0">
              <a:solidFill>
                <a:srgbClr val="374151"/>
              </a:solidFill>
              <a:latin typeface="Söhne"/>
              <a:ea typeface="+mn-ea"/>
              <a:cs typeface="+mn-cs"/>
            </a:endParaRPr>
          </a:p>
          <a:p>
            <a:pPr defTabSz="850392">
              <a:spcAft>
                <a:spcPts val="600"/>
              </a:spcAft>
              <a:buFont typeface="Arial" panose="020B0604020202020204" pitchFamily="34" charset="0"/>
              <a:buChar char="•"/>
            </a:pPr>
            <a:r>
              <a:rPr lang="en-US" sz="1674" kern="1200" dirty="0">
                <a:solidFill>
                  <a:srgbClr val="374151"/>
                </a:solidFill>
                <a:latin typeface="Söhne"/>
                <a:ea typeface="+mn-ea"/>
                <a:cs typeface="+mn-cs"/>
              </a:rPr>
              <a:t>Open and effective communication facilitates better understanding and collaboration among team members, whereas poor communication can lead to confusion and conflict (De Vries, Bakker-Pieper &amp; Oostenveld, 2010).</a:t>
            </a:r>
            <a:endParaRPr lang="en-US" b="0" i="0" dirty="0">
              <a:solidFill>
                <a:srgbClr val="374151"/>
              </a:solidFill>
              <a:effectLst/>
              <a:latin typeface="Söhne"/>
            </a:endParaRPr>
          </a:p>
        </p:txBody>
      </p:sp>
      <p:sp>
        <p:nvSpPr>
          <p:cNvPr id="8" name="TextBox 7">
            <a:extLst>
              <a:ext uri="{FF2B5EF4-FFF2-40B4-BE49-F238E27FC236}">
                <a16:creationId xmlns:a16="http://schemas.microsoft.com/office/drawing/2014/main" id="{32F6FF74-F05C-666D-D913-D36301DE1752}"/>
              </a:ext>
            </a:extLst>
          </p:cNvPr>
          <p:cNvSpPr txBox="1"/>
          <p:nvPr/>
        </p:nvSpPr>
        <p:spPr>
          <a:xfrm>
            <a:off x="2649754" y="267375"/>
            <a:ext cx="6098958" cy="584775"/>
          </a:xfrm>
          <a:prstGeom prst="rect">
            <a:avLst/>
          </a:prstGeom>
          <a:noFill/>
        </p:spPr>
        <p:txBody>
          <a:bodyPr wrap="square">
            <a:spAutoFit/>
          </a:bodyPr>
          <a:lstStyle/>
          <a:p>
            <a:r>
              <a:rPr lang="en-GB" sz="3200" b="1" dirty="0"/>
              <a:t>Factors which influences group</a:t>
            </a:r>
          </a:p>
        </p:txBody>
      </p:sp>
      <p:pic>
        <p:nvPicPr>
          <p:cNvPr id="9" name="Picture 8">
            <a:extLst>
              <a:ext uri="{FF2B5EF4-FFF2-40B4-BE49-F238E27FC236}">
                <a16:creationId xmlns:a16="http://schemas.microsoft.com/office/drawing/2014/main" id="{C72D1519-8AD7-C7A9-3880-83A4BE674C0B}"/>
              </a:ext>
            </a:extLst>
          </p:cNvPr>
          <p:cNvPicPr>
            <a:picLocks noChangeAspect="1"/>
          </p:cNvPicPr>
          <p:nvPr/>
        </p:nvPicPr>
        <p:blipFill>
          <a:blip r:embed="rId2"/>
          <a:stretch>
            <a:fillRect/>
          </a:stretch>
        </p:blipFill>
        <p:spPr>
          <a:xfrm>
            <a:off x="6321795" y="1525577"/>
            <a:ext cx="5228117" cy="4675974"/>
          </a:xfrm>
          <a:prstGeom prst="rect">
            <a:avLst/>
          </a:prstGeom>
        </p:spPr>
      </p:pic>
    </p:spTree>
    <p:extLst>
      <p:ext uri="{BB962C8B-B14F-4D97-AF65-F5344CB8AC3E}">
        <p14:creationId xmlns:p14="http://schemas.microsoft.com/office/powerpoint/2010/main" val="2986966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2" name="Rectangle 11">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A3DFB9D6-1531-B1EE-C9DD-A3773C7115CE}"/>
              </a:ext>
            </a:extLst>
          </p:cNvPr>
          <p:cNvSpPr txBox="1"/>
          <p:nvPr/>
        </p:nvSpPr>
        <p:spPr>
          <a:xfrm>
            <a:off x="755484" y="2459116"/>
            <a:ext cx="3702579" cy="3524823"/>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i="0" dirty="0">
                <a:solidFill>
                  <a:srgbClr val="FFFFFF"/>
                </a:solidFill>
                <a:effectLst/>
              </a:rPr>
              <a:t>Group Norms and Roles:</a:t>
            </a:r>
            <a:endParaRPr lang="en-US" sz="2000" b="0" i="0" dirty="0">
              <a:solidFill>
                <a:srgbClr val="FFFFFF"/>
              </a:solidFill>
              <a:effectLst/>
            </a:endParaRPr>
          </a:p>
          <a:p>
            <a:pPr indent="-228600">
              <a:lnSpc>
                <a:spcPct val="90000"/>
              </a:lnSpc>
              <a:spcAft>
                <a:spcPts val="600"/>
              </a:spcAft>
              <a:buFont typeface="Arial" panose="020B0604020202020204" pitchFamily="34" charset="0"/>
              <a:buChar char="•"/>
            </a:pPr>
            <a:r>
              <a:rPr lang="en-US" sz="2000" b="0" i="0" dirty="0">
                <a:solidFill>
                  <a:srgbClr val="FFFFFF"/>
                </a:solidFill>
                <a:effectLst/>
              </a:rPr>
              <a:t>Explicit or implicit rules within a team can guide behavior and establish standards for performance.</a:t>
            </a:r>
          </a:p>
          <a:p>
            <a:pPr indent="-228600">
              <a:lnSpc>
                <a:spcPct val="90000"/>
              </a:lnSpc>
              <a:spcAft>
                <a:spcPts val="600"/>
              </a:spcAft>
              <a:buFont typeface="Arial" panose="020B0604020202020204" pitchFamily="34" charset="0"/>
              <a:buChar char="•"/>
            </a:pPr>
            <a:r>
              <a:rPr lang="en-US" sz="2000" b="0" i="0" dirty="0">
                <a:solidFill>
                  <a:srgbClr val="FFFFFF"/>
                </a:solidFill>
                <a:effectLst/>
              </a:rPr>
              <a:t> Clearly defined roles within the group can also contribute to smoother team function and individual accountability (Feldman, 1984).</a:t>
            </a:r>
          </a:p>
        </p:txBody>
      </p:sp>
      <p:sp>
        <p:nvSpPr>
          <p:cNvPr id="5" name="TextBox 4">
            <a:extLst>
              <a:ext uri="{FF2B5EF4-FFF2-40B4-BE49-F238E27FC236}">
                <a16:creationId xmlns:a16="http://schemas.microsoft.com/office/drawing/2014/main" id="{4E68CB57-474E-FF15-A4D8-72CC04E80791}"/>
              </a:ext>
            </a:extLst>
          </p:cNvPr>
          <p:cNvSpPr txBox="1"/>
          <p:nvPr/>
        </p:nvSpPr>
        <p:spPr>
          <a:xfrm>
            <a:off x="5224459" y="2407895"/>
            <a:ext cx="3900491" cy="2462213"/>
          </a:xfrm>
          <a:prstGeom prst="rect">
            <a:avLst/>
          </a:prstGeom>
          <a:noFill/>
        </p:spPr>
        <p:txBody>
          <a:bodyPr wrap="square">
            <a:spAutoFit/>
          </a:bodyPr>
          <a:lstStyle/>
          <a:p>
            <a:pPr defTabSz="484632">
              <a:spcAft>
                <a:spcPts val="600"/>
              </a:spcAft>
            </a:pPr>
            <a:r>
              <a:rPr lang="en-US" b="1" kern="1200" dirty="0">
                <a:solidFill>
                  <a:srgbClr val="374151"/>
                </a:solidFill>
                <a:latin typeface="Söhne"/>
                <a:ea typeface="+mn-ea"/>
                <a:cs typeface="+mn-cs"/>
              </a:rPr>
              <a:t>Team Composition:</a:t>
            </a:r>
            <a:endParaRPr lang="en-US" kern="1200" dirty="0">
              <a:solidFill>
                <a:srgbClr val="374151"/>
              </a:solidFill>
              <a:latin typeface="Söhne"/>
              <a:ea typeface="+mn-ea"/>
              <a:cs typeface="+mn-cs"/>
            </a:endParaRPr>
          </a:p>
          <a:p>
            <a:pPr defTabSz="484632">
              <a:spcAft>
                <a:spcPts val="600"/>
              </a:spcAft>
              <a:buFont typeface="Arial" panose="020B0604020202020204" pitchFamily="34" charset="0"/>
              <a:buChar char="•"/>
            </a:pPr>
            <a:r>
              <a:rPr lang="en-US" kern="1200" dirty="0">
                <a:solidFill>
                  <a:srgbClr val="374151"/>
                </a:solidFill>
                <a:latin typeface="Söhne"/>
                <a:ea typeface="+mn-ea"/>
                <a:cs typeface="+mn-cs"/>
              </a:rPr>
              <a:t>The diversity of skills, personalities, and backgrounds in a team can influence how the group interacts and solves problems.</a:t>
            </a:r>
          </a:p>
          <a:p>
            <a:pPr defTabSz="484632">
              <a:spcAft>
                <a:spcPts val="600"/>
              </a:spcAft>
              <a:buFont typeface="Arial" panose="020B0604020202020204" pitchFamily="34" charset="0"/>
              <a:buChar char="•"/>
            </a:pPr>
            <a:r>
              <a:rPr lang="en-US" kern="1200" dirty="0">
                <a:solidFill>
                  <a:srgbClr val="374151"/>
                </a:solidFill>
                <a:latin typeface="Söhne"/>
                <a:ea typeface="+mn-ea"/>
                <a:cs typeface="+mn-cs"/>
              </a:rPr>
              <a:t> Teams with a balance of complementary skills tend to perform better (Belbin, 1981).</a:t>
            </a:r>
            <a:endParaRPr lang="en-US" sz="4400" b="0" i="0" dirty="0">
              <a:solidFill>
                <a:srgbClr val="374151"/>
              </a:solidFill>
              <a:effectLst/>
              <a:latin typeface="Söhne"/>
            </a:endParaRPr>
          </a:p>
        </p:txBody>
      </p:sp>
      <p:pic>
        <p:nvPicPr>
          <p:cNvPr id="6" name="Picture 5">
            <a:extLst>
              <a:ext uri="{FF2B5EF4-FFF2-40B4-BE49-F238E27FC236}">
                <a16:creationId xmlns:a16="http://schemas.microsoft.com/office/drawing/2014/main" id="{C415A179-9464-F3AA-3E0B-F68526AE8ACD}"/>
              </a:ext>
            </a:extLst>
          </p:cNvPr>
          <p:cNvPicPr>
            <a:picLocks noChangeAspect="1"/>
          </p:cNvPicPr>
          <p:nvPr/>
        </p:nvPicPr>
        <p:blipFill>
          <a:blip r:embed="rId2"/>
          <a:stretch>
            <a:fillRect/>
          </a:stretch>
        </p:blipFill>
        <p:spPr>
          <a:xfrm>
            <a:off x="9244050" y="2196679"/>
            <a:ext cx="2168256" cy="2464640"/>
          </a:xfrm>
          <a:prstGeom prst="rect">
            <a:avLst/>
          </a:prstGeom>
        </p:spPr>
      </p:pic>
    </p:spTree>
    <p:extLst>
      <p:ext uri="{BB962C8B-B14F-4D97-AF65-F5344CB8AC3E}">
        <p14:creationId xmlns:p14="http://schemas.microsoft.com/office/powerpoint/2010/main" val="775620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A8C7CA6-E510-91FD-01F1-F715EFD7575F}"/>
              </a:ext>
            </a:extLst>
          </p:cNvPr>
          <p:cNvSpPr txBox="1"/>
          <p:nvPr/>
        </p:nvSpPr>
        <p:spPr>
          <a:xfrm>
            <a:off x="1324247" y="1605820"/>
            <a:ext cx="5192057" cy="1658916"/>
          </a:xfrm>
          <a:prstGeom prst="rect">
            <a:avLst/>
          </a:prstGeom>
          <a:noFill/>
        </p:spPr>
        <p:txBody>
          <a:bodyPr wrap="square">
            <a:spAutoFit/>
          </a:bodyPr>
          <a:lstStyle/>
          <a:p>
            <a:pPr defTabSz="777240">
              <a:spcAft>
                <a:spcPts val="600"/>
              </a:spcAft>
            </a:pPr>
            <a:r>
              <a:rPr lang="en-US" sz="1530" b="1" kern="1200" dirty="0">
                <a:solidFill>
                  <a:srgbClr val="374151"/>
                </a:solidFill>
                <a:latin typeface="Söhne"/>
                <a:ea typeface="+mn-ea"/>
                <a:cs typeface="+mn-cs"/>
              </a:rPr>
              <a:t>Conflict and Cohesion:</a:t>
            </a:r>
            <a:endParaRPr lang="en-US" sz="1530" kern="1200" dirty="0">
              <a:solidFill>
                <a:srgbClr val="374151"/>
              </a:solidFill>
              <a:latin typeface="Söhne"/>
              <a:ea typeface="+mn-ea"/>
              <a:cs typeface="+mn-cs"/>
            </a:endParaRPr>
          </a:p>
          <a:p>
            <a:pPr defTabSz="777240">
              <a:spcAft>
                <a:spcPts val="600"/>
              </a:spcAft>
              <a:buFont typeface="Arial" panose="020B0604020202020204" pitchFamily="34" charset="0"/>
              <a:buChar char="•"/>
            </a:pPr>
            <a:r>
              <a:rPr lang="en-US" sz="1530" kern="1200" dirty="0">
                <a:solidFill>
                  <a:srgbClr val="374151"/>
                </a:solidFill>
                <a:latin typeface="Söhne"/>
                <a:ea typeface="+mn-ea"/>
                <a:cs typeface="+mn-cs"/>
              </a:rPr>
              <a:t>Conflict can both positively and negatively influence team behavior. </a:t>
            </a:r>
          </a:p>
          <a:p>
            <a:pPr defTabSz="777240">
              <a:spcAft>
                <a:spcPts val="600"/>
              </a:spcAft>
              <a:buFont typeface="Arial" panose="020B0604020202020204" pitchFamily="34" charset="0"/>
              <a:buChar char="•"/>
            </a:pPr>
            <a:r>
              <a:rPr lang="en-US" sz="1530" kern="1200" dirty="0">
                <a:solidFill>
                  <a:srgbClr val="374151"/>
                </a:solidFill>
                <a:latin typeface="Söhne"/>
                <a:ea typeface="+mn-ea"/>
                <a:cs typeface="+mn-cs"/>
              </a:rPr>
              <a:t>Healthy conflict can lead to better solutions and innovation, while destructive conflict can harm team cohesion (</a:t>
            </a:r>
            <a:r>
              <a:rPr lang="en-US" sz="1530" kern="1200" dirty="0" err="1">
                <a:solidFill>
                  <a:srgbClr val="374151"/>
                </a:solidFill>
                <a:latin typeface="Söhne"/>
                <a:ea typeface="+mn-ea"/>
                <a:cs typeface="+mn-cs"/>
              </a:rPr>
              <a:t>Jehn</a:t>
            </a:r>
            <a:r>
              <a:rPr lang="en-US" sz="1530" kern="1200" dirty="0">
                <a:solidFill>
                  <a:srgbClr val="374151"/>
                </a:solidFill>
                <a:latin typeface="Söhne"/>
                <a:ea typeface="+mn-ea"/>
                <a:cs typeface="+mn-cs"/>
              </a:rPr>
              <a:t>, 1995).</a:t>
            </a:r>
            <a:endParaRPr lang="en-US" b="0" i="0" dirty="0">
              <a:solidFill>
                <a:srgbClr val="374151"/>
              </a:solidFill>
              <a:effectLst/>
              <a:latin typeface="Söhne"/>
            </a:endParaRPr>
          </a:p>
        </p:txBody>
      </p:sp>
      <p:sp>
        <p:nvSpPr>
          <p:cNvPr id="5" name="TextBox 4">
            <a:extLst>
              <a:ext uri="{FF2B5EF4-FFF2-40B4-BE49-F238E27FC236}">
                <a16:creationId xmlns:a16="http://schemas.microsoft.com/office/drawing/2014/main" id="{B9CFA678-E682-ED30-FB6E-AB8A4B16FC85}"/>
              </a:ext>
            </a:extLst>
          </p:cNvPr>
          <p:cNvSpPr txBox="1"/>
          <p:nvPr/>
        </p:nvSpPr>
        <p:spPr>
          <a:xfrm>
            <a:off x="1257456" y="3874852"/>
            <a:ext cx="5190796" cy="1423467"/>
          </a:xfrm>
          <a:prstGeom prst="rect">
            <a:avLst/>
          </a:prstGeom>
          <a:noFill/>
        </p:spPr>
        <p:txBody>
          <a:bodyPr wrap="square">
            <a:spAutoFit/>
          </a:bodyPr>
          <a:lstStyle/>
          <a:p>
            <a:pPr defTabSz="777240">
              <a:spcAft>
                <a:spcPts val="600"/>
              </a:spcAft>
            </a:pPr>
            <a:r>
              <a:rPr lang="en-US" sz="1530" b="1" kern="1200" dirty="0">
                <a:solidFill>
                  <a:srgbClr val="374151"/>
                </a:solidFill>
                <a:latin typeface="Söhne"/>
                <a:ea typeface="+mn-ea"/>
                <a:cs typeface="+mn-cs"/>
              </a:rPr>
              <a:t>Motivation and Reward Systems:</a:t>
            </a:r>
            <a:endParaRPr lang="en-US" sz="1530" kern="1200" dirty="0">
              <a:solidFill>
                <a:srgbClr val="374151"/>
              </a:solidFill>
              <a:latin typeface="Söhne"/>
              <a:ea typeface="+mn-ea"/>
              <a:cs typeface="+mn-cs"/>
            </a:endParaRPr>
          </a:p>
          <a:p>
            <a:pPr defTabSz="777240">
              <a:spcAft>
                <a:spcPts val="600"/>
              </a:spcAft>
              <a:buFont typeface="Arial" panose="020B0604020202020204" pitchFamily="34" charset="0"/>
              <a:buChar char="•"/>
            </a:pPr>
            <a:r>
              <a:rPr lang="en-US" sz="1530" kern="1200" dirty="0">
                <a:solidFill>
                  <a:srgbClr val="374151"/>
                </a:solidFill>
                <a:latin typeface="Söhne"/>
                <a:ea typeface="+mn-ea"/>
                <a:cs typeface="+mn-cs"/>
              </a:rPr>
              <a:t>The motivations driving team members and the rewards they expect to receive can impact their performance. </a:t>
            </a:r>
          </a:p>
          <a:p>
            <a:pPr defTabSz="777240">
              <a:spcAft>
                <a:spcPts val="600"/>
              </a:spcAft>
              <a:buFont typeface="Arial" panose="020B0604020202020204" pitchFamily="34" charset="0"/>
              <a:buChar char="•"/>
            </a:pPr>
            <a:r>
              <a:rPr lang="en-US" sz="1530" kern="1200" dirty="0">
                <a:solidFill>
                  <a:srgbClr val="374151"/>
                </a:solidFill>
                <a:latin typeface="Söhne"/>
                <a:ea typeface="+mn-ea"/>
                <a:cs typeface="+mn-cs"/>
              </a:rPr>
              <a:t>When aligned with organizational goals, they can boost group productivity (Amabile, 1993).</a:t>
            </a:r>
            <a:endParaRPr lang="en-US" b="0" i="0" dirty="0">
              <a:solidFill>
                <a:srgbClr val="374151"/>
              </a:solidFill>
              <a:effectLst/>
              <a:latin typeface="Söhne"/>
            </a:endParaRPr>
          </a:p>
        </p:txBody>
      </p:sp>
      <p:pic>
        <p:nvPicPr>
          <p:cNvPr id="6" name="Picture 5">
            <a:extLst>
              <a:ext uri="{FF2B5EF4-FFF2-40B4-BE49-F238E27FC236}">
                <a16:creationId xmlns:a16="http://schemas.microsoft.com/office/drawing/2014/main" id="{1447B2D2-4407-4ECD-374E-4DB2E417FF22}"/>
              </a:ext>
            </a:extLst>
          </p:cNvPr>
          <p:cNvPicPr>
            <a:picLocks noChangeAspect="1"/>
          </p:cNvPicPr>
          <p:nvPr/>
        </p:nvPicPr>
        <p:blipFill>
          <a:blip r:embed="rId2"/>
          <a:stretch>
            <a:fillRect/>
          </a:stretch>
        </p:blipFill>
        <p:spPr>
          <a:xfrm>
            <a:off x="6584355" y="1123527"/>
            <a:ext cx="4350183" cy="4604800"/>
          </a:xfrm>
          <a:prstGeom prst="rect">
            <a:avLst/>
          </a:prstGeom>
        </p:spPr>
      </p:pic>
    </p:spTree>
    <p:extLst>
      <p:ext uri="{BB962C8B-B14F-4D97-AF65-F5344CB8AC3E}">
        <p14:creationId xmlns:p14="http://schemas.microsoft.com/office/powerpoint/2010/main" val="2055045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1D700BB-F082-508B-A719-6BDE49C08AA7}"/>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b="1" i="0" dirty="0">
                <a:effectLst/>
              </a:rPr>
              <a:t>Organizational Culture:</a:t>
            </a:r>
            <a:endParaRPr lang="en-US" sz="2200" b="0" i="0" dirty="0">
              <a:effectLst/>
            </a:endParaRPr>
          </a:p>
          <a:p>
            <a:pPr indent="-228600">
              <a:lnSpc>
                <a:spcPct val="90000"/>
              </a:lnSpc>
              <a:spcAft>
                <a:spcPts val="600"/>
              </a:spcAft>
              <a:buFont typeface="Arial" panose="020B0604020202020204" pitchFamily="34" charset="0"/>
              <a:buChar char="•"/>
            </a:pPr>
            <a:r>
              <a:rPr lang="en-US" sz="2200" b="0" i="0" dirty="0">
                <a:effectLst/>
              </a:rPr>
              <a:t>The broader culture of the organization sets a context for team behavior.</a:t>
            </a:r>
          </a:p>
          <a:p>
            <a:pPr indent="-228600">
              <a:lnSpc>
                <a:spcPct val="90000"/>
              </a:lnSpc>
              <a:spcAft>
                <a:spcPts val="600"/>
              </a:spcAft>
              <a:buFont typeface="Arial" panose="020B0604020202020204" pitchFamily="34" charset="0"/>
              <a:buChar char="•"/>
            </a:pPr>
            <a:r>
              <a:rPr lang="en-US" sz="2200" b="0" i="0" dirty="0">
                <a:effectLst/>
              </a:rPr>
              <a:t> A culture that promotes collaboration, learning, and adaptability can enhance team performance (Schein, 1990).</a:t>
            </a:r>
          </a:p>
        </p:txBody>
      </p:sp>
      <p:pic>
        <p:nvPicPr>
          <p:cNvPr id="4" name="Picture 3">
            <a:extLst>
              <a:ext uri="{FF2B5EF4-FFF2-40B4-BE49-F238E27FC236}">
                <a16:creationId xmlns:a16="http://schemas.microsoft.com/office/drawing/2014/main" id="{86AD867B-DE89-88C3-D9C2-E4E686ED1F52}"/>
              </a:ext>
            </a:extLst>
          </p:cNvPr>
          <p:cNvPicPr>
            <a:picLocks noChangeAspect="1"/>
          </p:cNvPicPr>
          <p:nvPr/>
        </p:nvPicPr>
        <p:blipFill rotWithShape="1">
          <a:blip r:embed="rId2"/>
          <a:srcRect l="545" r="14199"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41332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6" name="Rectangle 15">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4" name="Picture 3" descr="A hand writing on a white board&#10;&#10;Description automatically generated">
            <a:extLst>
              <a:ext uri="{FF2B5EF4-FFF2-40B4-BE49-F238E27FC236}">
                <a16:creationId xmlns:a16="http://schemas.microsoft.com/office/drawing/2014/main" id="{35CE3159-5152-F50B-B3F3-2FF755F50761}"/>
              </a:ext>
            </a:extLst>
          </p:cNvPr>
          <p:cNvPicPr>
            <a:picLocks noChangeAspect="1"/>
          </p:cNvPicPr>
          <p:nvPr/>
        </p:nvPicPr>
        <p:blipFill rotWithShape="1">
          <a:blip r:embed="rId2">
            <a:alphaModFix amt="59000"/>
          </a:blip>
          <a:srcRect l="427" r="2" b="2"/>
          <a:stretch/>
        </p:blipFill>
        <p:spPr>
          <a:xfrm>
            <a:off x="19" y="7059"/>
            <a:ext cx="12191981" cy="6887365"/>
          </a:xfrm>
          <a:prstGeom prst="rect">
            <a:avLst/>
          </a:prstGeom>
        </p:spPr>
      </p:pic>
      <p:graphicFrame>
        <p:nvGraphicFramePr>
          <p:cNvPr id="10" name="TextBox 6">
            <a:extLst>
              <a:ext uri="{FF2B5EF4-FFF2-40B4-BE49-F238E27FC236}">
                <a16:creationId xmlns:a16="http://schemas.microsoft.com/office/drawing/2014/main" id="{60D09755-4AE0-6072-86BF-9EA6F3471B13}"/>
              </a:ext>
            </a:extLst>
          </p:cNvPr>
          <p:cNvGraphicFramePr/>
          <p:nvPr>
            <p:extLst>
              <p:ext uri="{D42A27DB-BD31-4B8C-83A1-F6EECF244321}">
                <p14:modId xmlns:p14="http://schemas.microsoft.com/office/powerpoint/2010/main" val="2148013610"/>
              </p:ext>
            </p:extLst>
          </p:nvPr>
        </p:nvGraphicFramePr>
        <p:xfrm>
          <a:off x="1076324" y="3133725"/>
          <a:ext cx="9629775" cy="3407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4948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7D58489-AAD5-7FB1-686D-0E4F8467BACE}"/>
              </a:ext>
            </a:extLst>
          </p:cNvPr>
          <p:cNvSpPr txBox="1"/>
          <p:nvPr/>
        </p:nvSpPr>
        <p:spPr>
          <a:xfrm>
            <a:off x="153140" y="648940"/>
            <a:ext cx="10606596" cy="369332"/>
          </a:xfrm>
          <a:prstGeom prst="rect">
            <a:avLst/>
          </a:prstGeom>
          <a:noFill/>
        </p:spPr>
        <p:txBody>
          <a:bodyPr wrap="square">
            <a:spAutoFit/>
          </a:bodyPr>
          <a:lstStyle/>
          <a:p>
            <a:r>
              <a:rPr lang="en-US" b="0" i="0" dirty="0">
                <a:solidFill>
                  <a:srgbClr val="374151"/>
                </a:solidFill>
                <a:effectLst/>
                <a:latin typeface="Söhne"/>
              </a:rPr>
              <a:t>van Houten, F. (2022). CEO's Statement. [online] Philips. Available at: [URL] (Accessed 5 Nov. 2023).</a:t>
            </a:r>
            <a:endParaRPr lang="en-GB" dirty="0"/>
          </a:p>
        </p:txBody>
      </p:sp>
      <p:sp>
        <p:nvSpPr>
          <p:cNvPr id="7" name="TextBox 6">
            <a:extLst>
              <a:ext uri="{FF2B5EF4-FFF2-40B4-BE49-F238E27FC236}">
                <a16:creationId xmlns:a16="http://schemas.microsoft.com/office/drawing/2014/main" id="{4F655923-907F-81B6-9BDC-5D6462991D0B}"/>
              </a:ext>
            </a:extLst>
          </p:cNvPr>
          <p:cNvSpPr txBox="1"/>
          <p:nvPr/>
        </p:nvSpPr>
        <p:spPr>
          <a:xfrm>
            <a:off x="153139" y="1082161"/>
            <a:ext cx="9985159" cy="646331"/>
          </a:xfrm>
          <a:prstGeom prst="rect">
            <a:avLst/>
          </a:prstGeom>
          <a:noFill/>
        </p:spPr>
        <p:txBody>
          <a:bodyPr wrap="square">
            <a:spAutoFit/>
          </a:bodyPr>
          <a:lstStyle/>
          <a:p>
            <a:r>
              <a:rPr lang="en-US" b="0" i="0" dirty="0">
                <a:solidFill>
                  <a:srgbClr val="374151"/>
                </a:solidFill>
                <a:effectLst/>
                <a:latin typeface="Söhne"/>
              </a:rPr>
              <a:t>Philips Annual Report. (2022). Philips Annual Report 2022. [online] Available at: [URL] (Accessed 5 Nov. 2023).</a:t>
            </a:r>
            <a:endParaRPr lang="en-GB" dirty="0"/>
          </a:p>
        </p:txBody>
      </p:sp>
      <p:sp>
        <p:nvSpPr>
          <p:cNvPr id="9" name="TextBox 8">
            <a:extLst>
              <a:ext uri="{FF2B5EF4-FFF2-40B4-BE49-F238E27FC236}">
                <a16:creationId xmlns:a16="http://schemas.microsoft.com/office/drawing/2014/main" id="{5BAF083E-74DC-1B11-4BD0-0AC8B722DC04}"/>
              </a:ext>
            </a:extLst>
          </p:cNvPr>
          <p:cNvSpPr txBox="1"/>
          <p:nvPr/>
        </p:nvSpPr>
        <p:spPr>
          <a:xfrm>
            <a:off x="73241" y="1779946"/>
            <a:ext cx="11725182" cy="646331"/>
          </a:xfrm>
          <a:prstGeom prst="rect">
            <a:avLst/>
          </a:prstGeom>
          <a:noFill/>
        </p:spPr>
        <p:txBody>
          <a:bodyPr wrap="square">
            <a:spAutoFit/>
          </a:bodyPr>
          <a:lstStyle/>
          <a:p>
            <a:r>
              <a:rPr lang="en-US" b="0" i="1" dirty="0">
                <a:solidFill>
                  <a:srgbClr val="374151"/>
                </a:solidFill>
                <a:effectLst/>
                <a:latin typeface="Söhne"/>
              </a:rPr>
              <a:t>Thompson, J., &amp; Martin, F. (2021). Matrix Structures in Organizations: A Review. Journal of Organizational Structure Management, 10(2), 123-136.</a:t>
            </a:r>
            <a:endParaRPr lang="en-GB" dirty="0"/>
          </a:p>
        </p:txBody>
      </p:sp>
      <p:sp>
        <p:nvSpPr>
          <p:cNvPr id="11" name="TextBox 10">
            <a:extLst>
              <a:ext uri="{FF2B5EF4-FFF2-40B4-BE49-F238E27FC236}">
                <a16:creationId xmlns:a16="http://schemas.microsoft.com/office/drawing/2014/main" id="{94F7E87D-5E38-19A5-10DC-29552AE59157}"/>
              </a:ext>
            </a:extLst>
          </p:cNvPr>
          <p:cNvSpPr txBox="1"/>
          <p:nvPr/>
        </p:nvSpPr>
        <p:spPr>
          <a:xfrm>
            <a:off x="0" y="2417401"/>
            <a:ext cx="11583139" cy="646331"/>
          </a:xfrm>
          <a:prstGeom prst="rect">
            <a:avLst/>
          </a:prstGeom>
          <a:noFill/>
        </p:spPr>
        <p:txBody>
          <a:bodyPr wrap="square">
            <a:spAutoFit/>
          </a:bodyPr>
          <a:lstStyle/>
          <a:p>
            <a:r>
              <a:rPr lang="en-US" b="0" i="1" dirty="0">
                <a:solidFill>
                  <a:srgbClr val="374151"/>
                </a:solidFill>
                <a:effectLst/>
                <a:latin typeface="Söhne"/>
              </a:rPr>
              <a:t>Harrison, J., &amp; Caron, N. (2019). A Framework for Understanding Leadership and Team Dynamics in Complex Organizations. Harvard Business Review, 97(4), 76-83.</a:t>
            </a:r>
            <a:endParaRPr lang="en-GB" dirty="0"/>
          </a:p>
        </p:txBody>
      </p:sp>
      <p:sp>
        <p:nvSpPr>
          <p:cNvPr id="13" name="TextBox 12">
            <a:extLst>
              <a:ext uri="{FF2B5EF4-FFF2-40B4-BE49-F238E27FC236}">
                <a16:creationId xmlns:a16="http://schemas.microsoft.com/office/drawing/2014/main" id="{13851959-B4F4-9F51-9251-864338615574}"/>
              </a:ext>
            </a:extLst>
          </p:cNvPr>
          <p:cNvSpPr txBox="1"/>
          <p:nvPr/>
        </p:nvSpPr>
        <p:spPr>
          <a:xfrm>
            <a:off x="153138" y="3187951"/>
            <a:ext cx="10606597" cy="369332"/>
          </a:xfrm>
          <a:prstGeom prst="rect">
            <a:avLst/>
          </a:prstGeom>
          <a:noFill/>
        </p:spPr>
        <p:txBody>
          <a:bodyPr wrap="square">
            <a:spAutoFit/>
          </a:bodyPr>
          <a:lstStyle/>
          <a:p>
            <a:r>
              <a:rPr lang="en-US" b="0" i="1" dirty="0">
                <a:solidFill>
                  <a:srgbClr val="374151"/>
                </a:solidFill>
                <a:effectLst/>
                <a:latin typeface="Söhne"/>
              </a:rPr>
              <a:t>Greenleaf, R. K. (1970). The Servant as Leader. [online] Available at: [URL] (Accessed 5 Nov. 2023).</a:t>
            </a:r>
            <a:endParaRPr lang="en-GB" dirty="0"/>
          </a:p>
        </p:txBody>
      </p:sp>
      <p:sp>
        <p:nvSpPr>
          <p:cNvPr id="15" name="TextBox 14">
            <a:extLst>
              <a:ext uri="{FF2B5EF4-FFF2-40B4-BE49-F238E27FC236}">
                <a16:creationId xmlns:a16="http://schemas.microsoft.com/office/drawing/2014/main" id="{54602D73-AAB1-E633-B437-2673C4EBD28D}"/>
              </a:ext>
            </a:extLst>
          </p:cNvPr>
          <p:cNvSpPr txBox="1"/>
          <p:nvPr/>
        </p:nvSpPr>
        <p:spPr>
          <a:xfrm>
            <a:off x="153138" y="3611417"/>
            <a:ext cx="9985160" cy="646331"/>
          </a:xfrm>
          <a:prstGeom prst="rect">
            <a:avLst/>
          </a:prstGeom>
          <a:noFill/>
        </p:spPr>
        <p:txBody>
          <a:bodyPr wrap="square">
            <a:spAutoFit/>
          </a:bodyPr>
          <a:lstStyle/>
          <a:p>
            <a:r>
              <a:rPr lang="en-US" b="0" i="1" dirty="0">
                <a:solidFill>
                  <a:srgbClr val="374151"/>
                </a:solidFill>
                <a:effectLst/>
                <a:latin typeface="Söhne"/>
              </a:rPr>
              <a:t>Hersey, P., &amp; Blanchard, K. H. (1969). Life cycle theory of leadership. Training and Development Journal, 23(5), 26-34.</a:t>
            </a:r>
            <a:endParaRPr lang="en-GB" dirty="0"/>
          </a:p>
        </p:txBody>
      </p:sp>
      <p:sp>
        <p:nvSpPr>
          <p:cNvPr id="17" name="TextBox 16">
            <a:extLst>
              <a:ext uri="{FF2B5EF4-FFF2-40B4-BE49-F238E27FC236}">
                <a16:creationId xmlns:a16="http://schemas.microsoft.com/office/drawing/2014/main" id="{90953618-4846-6DFF-5E52-C06219528143}"/>
              </a:ext>
            </a:extLst>
          </p:cNvPr>
          <p:cNvSpPr txBox="1"/>
          <p:nvPr/>
        </p:nvSpPr>
        <p:spPr>
          <a:xfrm>
            <a:off x="153138" y="4457460"/>
            <a:ext cx="6094520" cy="646331"/>
          </a:xfrm>
          <a:prstGeom prst="rect">
            <a:avLst/>
          </a:prstGeom>
          <a:noFill/>
        </p:spPr>
        <p:txBody>
          <a:bodyPr wrap="square">
            <a:spAutoFit/>
          </a:bodyPr>
          <a:lstStyle/>
          <a:p>
            <a:r>
              <a:rPr lang="en-US" b="0" i="1" dirty="0">
                <a:solidFill>
                  <a:srgbClr val="374151"/>
                </a:solidFill>
                <a:effectLst/>
                <a:latin typeface="Söhne"/>
              </a:rPr>
              <a:t>Heifetz, R. A. (1994). Leadership Without Easy Answers. Harvard University Press.</a:t>
            </a:r>
            <a:endParaRPr lang="en-GB" dirty="0"/>
          </a:p>
        </p:txBody>
      </p:sp>
      <p:sp>
        <p:nvSpPr>
          <p:cNvPr id="19" name="TextBox 18">
            <a:extLst>
              <a:ext uri="{FF2B5EF4-FFF2-40B4-BE49-F238E27FC236}">
                <a16:creationId xmlns:a16="http://schemas.microsoft.com/office/drawing/2014/main" id="{2BC30A3D-038A-9BDE-8068-E208CE9A1014}"/>
              </a:ext>
            </a:extLst>
          </p:cNvPr>
          <p:cNvSpPr txBox="1"/>
          <p:nvPr/>
        </p:nvSpPr>
        <p:spPr>
          <a:xfrm>
            <a:off x="153138" y="5371860"/>
            <a:ext cx="6121152" cy="646331"/>
          </a:xfrm>
          <a:prstGeom prst="rect">
            <a:avLst/>
          </a:prstGeom>
          <a:noFill/>
        </p:spPr>
        <p:txBody>
          <a:bodyPr wrap="square">
            <a:spAutoFit/>
          </a:bodyPr>
          <a:lstStyle/>
          <a:p>
            <a:r>
              <a:rPr lang="en-US" b="0" i="1" dirty="0">
                <a:solidFill>
                  <a:srgbClr val="374151"/>
                </a:solidFill>
                <a:effectLst/>
                <a:latin typeface="Söhne"/>
              </a:rPr>
              <a:t>Goleman, D. (2000). Leadership that gets results. Harvard Business Review, 78(2), 78-90.</a:t>
            </a:r>
            <a:endParaRPr lang="en-GB" dirty="0"/>
          </a:p>
        </p:txBody>
      </p:sp>
    </p:spTree>
    <p:extLst>
      <p:ext uri="{BB962C8B-B14F-4D97-AF65-F5344CB8AC3E}">
        <p14:creationId xmlns:p14="http://schemas.microsoft.com/office/powerpoint/2010/main" val="25777227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752667-25F6-CE41-9923-71DCE9643B3E}"/>
              </a:ext>
            </a:extLst>
          </p:cNvPr>
          <p:cNvSpPr txBox="1"/>
          <p:nvPr/>
        </p:nvSpPr>
        <p:spPr>
          <a:xfrm>
            <a:off x="250794" y="499771"/>
            <a:ext cx="8635754" cy="923330"/>
          </a:xfrm>
          <a:prstGeom prst="rect">
            <a:avLst/>
          </a:prstGeom>
          <a:noFill/>
        </p:spPr>
        <p:txBody>
          <a:bodyPr wrap="square">
            <a:spAutoFit/>
          </a:bodyPr>
          <a:lstStyle/>
          <a:p>
            <a:r>
              <a:rPr lang="en-US" b="0" i="1" dirty="0">
                <a:solidFill>
                  <a:srgbClr val="374151"/>
                </a:solidFill>
                <a:effectLst/>
                <a:latin typeface="Söhne"/>
              </a:rPr>
              <a:t>De Vries, R. E., Bakker-Pieper, A., &amp; Oostenveld, W. (2010). Leadership = Communication? The Relations of Leaders’ Communication Styles with Leadership Styles, Knowledge Sharing and Leadership Outcomes. Journal of Business and Psychology, 25(3), 367-380.</a:t>
            </a:r>
            <a:endParaRPr lang="en-GB" dirty="0"/>
          </a:p>
        </p:txBody>
      </p:sp>
      <p:sp>
        <p:nvSpPr>
          <p:cNvPr id="5" name="TextBox 4">
            <a:extLst>
              <a:ext uri="{FF2B5EF4-FFF2-40B4-BE49-F238E27FC236}">
                <a16:creationId xmlns:a16="http://schemas.microsoft.com/office/drawing/2014/main" id="{6D6B46B2-405D-ECBD-4415-B85D35436B5A}"/>
              </a:ext>
            </a:extLst>
          </p:cNvPr>
          <p:cNvSpPr txBox="1"/>
          <p:nvPr/>
        </p:nvSpPr>
        <p:spPr>
          <a:xfrm>
            <a:off x="366203" y="1723138"/>
            <a:ext cx="9461377" cy="646331"/>
          </a:xfrm>
          <a:prstGeom prst="rect">
            <a:avLst/>
          </a:prstGeom>
          <a:noFill/>
        </p:spPr>
        <p:txBody>
          <a:bodyPr wrap="square">
            <a:spAutoFit/>
          </a:bodyPr>
          <a:lstStyle/>
          <a:p>
            <a:r>
              <a:rPr lang="en-US" b="0" i="1" dirty="0">
                <a:solidFill>
                  <a:srgbClr val="374151"/>
                </a:solidFill>
                <a:effectLst/>
                <a:latin typeface="Söhne"/>
              </a:rPr>
              <a:t>Feldman, D. C. (1984). The development and enforcement of group norms. Academy of Management Review, 9(1), 47-53.</a:t>
            </a:r>
            <a:endParaRPr lang="en-GB" dirty="0"/>
          </a:p>
        </p:txBody>
      </p:sp>
      <p:sp>
        <p:nvSpPr>
          <p:cNvPr id="7" name="TextBox 6">
            <a:extLst>
              <a:ext uri="{FF2B5EF4-FFF2-40B4-BE49-F238E27FC236}">
                <a16:creationId xmlns:a16="http://schemas.microsoft.com/office/drawing/2014/main" id="{518C2D71-4B39-5A89-BEAF-F64EF4A3F9E2}"/>
              </a:ext>
            </a:extLst>
          </p:cNvPr>
          <p:cNvSpPr txBox="1"/>
          <p:nvPr/>
        </p:nvSpPr>
        <p:spPr>
          <a:xfrm>
            <a:off x="250794" y="2539884"/>
            <a:ext cx="9701074" cy="646331"/>
          </a:xfrm>
          <a:prstGeom prst="rect">
            <a:avLst/>
          </a:prstGeom>
          <a:noFill/>
        </p:spPr>
        <p:txBody>
          <a:bodyPr wrap="square">
            <a:spAutoFit/>
          </a:bodyPr>
          <a:lstStyle/>
          <a:p>
            <a:r>
              <a:rPr lang="en-US" b="0" i="1" dirty="0">
                <a:solidFill>
                  <a:srgbClr val="374151"/>
                </a:solidFill>
                <a:effectLst/>
                <a:latin typeface="Söhne"/>
              </a:rPr>
              <a:t>Belbin, R.M. (1981). Management Teams: Why They Succeed or Fail. Human Resource Management Journal, 2(1), 123-136.</a:t>
            </a:r>
            <a:endParaRPr lang="en-GB" dirty="0"/>
          </a:p>
        </p:txBody>
      </p:sp>
      <p:sp>
        <p:nvSpPr>
          <p:cNvPr id="9" name="TextBox 8">
            <a:extLst>
              <a:ext uri="{FF2B5EF4-FFF2-40B4-BE49-F238E27FC236}">
                <a16:creationId xmlns:a16="http://schemas.microsoft.com/office/drawing/2014/main" id="{8510F9F6-BFF8-5FD6-2C30-0627E9DA3F64}"/>
              </a:ext>
            </a:extLst>
          </p:cNvPr>
          <p:cNvSpPr txBox="1"/>
          <p:nvPr/>
        </p:nvSpPr>
        <p:spPr>
          <a:xfrm>
            <a:off x="170895" y="3210121"/>
            <a:ext cx="10722006" cy="646331"/>
          </a:xfrm>
          <a:prstGeom prst="rect">
            <a:avLst/>
          </a:prstGeom>
          <a:noFill/>
        </p:spPr>
        <p:txBody>
          <a:bodyPr wrap="square">
            <a:spAutoFit/>
          </a:bodyPr>
          <a:lstStyle/>
          <a:p>
            <a:r>
              <a:rPr lang="en-US" b="0" i="1" dirty="0" err="1">
                <a:solidFill>
                  <a:srgbClr val="374151"/>
                </a:solidFill>
                <a:effectLst/>
                <a:latin typeface="Söhne"/>
              </a:rPr>
              <a:t>Jehn</a:t>
            </a:r>
            <a:r>
              <a:rPr lang="en-US" b="0" i="1" dirty="0">
                <a:solidFill>
                  <a:srgbClr val="374151"/>
                </a:solidFill>
                <a:effectLst/>
                <a:latin typeface="Söhne"/>
              </a:rPr>
              <a:t>, K. A. (1995). A multimethod examination of the benefits and detriments of intragroup conflict. Administrative Science Quarterly, 40(2), 256-282.</a:t>
            </a:r>
            <a:endParaRPr lang="en-GB" dirty="0"/>
          </a:p>
        </p:txBody>
      </p:sp>
      <p:sp>
        <p:nvSpPr>
          <p:cNvPr id="11" name="TextBox 10">
            <a:extLst>
              <a:ext uri="{FF2B5EF4-FFF2-40B4-BE49-F238E27FC236}">
                <a16:creationId xmlns:a16="http://schemas.microsoft.com/office/drawing/2014/main" id="{052C8352-6DBE-8F26-8917-15DFDC88E736}"/>
              </a:ext>
            </a:extLst>
          </p:cNvPr>
          <p:cNvSpPr txBox="1"/>
          <p:nvPr/>
        </p:nvSpPr>
        <p:spPr>
          <a:xfrm>
            <a:off x="250793" y="4302998"/>
            <a:ext cx="11769571" cy="646331"/>
          </a:xfrm>
          <a:prstGeom prst="rect">
            <a:avLst/>
          </a:prstGeom>
          <a:noFill/>
        </p:spPr>
        <p:txBody>
          <a:bodyPr wrap="square">
            <a:spAutoFit/>
          </a:bodyPr>
          <a:lstStyle/>
          <a:p>
            <a:r>
              <a:rPr lang="en-US" b="0" i="1" dirty="0">
                <a:solidFill>
                  <a:srgbClr val="374151"/>
                </a:solidFill>
                <a:effectLst/>
                <a:latin typeface="Söhne"/>
              </a:rPr>
              <a:t>Amabile, T. M. (1993). Motivational synergy: Toward new conceptualizations of intrinsic and extrinsic motivation in the workplace. Human Resource Management Review, 3(3), 185-201.</a:t>
            </a:r>
            <a:endParaRPr lang="en-GB" dirty="0"/>
          </a:p>
        </p:txBody>
      </p:sp>
    </p:spTree>
    <p:extLst>
      <p:ext uri="{BB962C8B-B14F-4D97-AF65-F5344CB8AC3E}">
        <p14:creationId xmlns:p14="http://schemas.microsoft.com/office/powerpoint/2010/main" val="2440403378"/>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1448</Words>
  <Application>Microsoft Office PowerPoint</Application>
  <PresentationFormat>Widescreen</PresentationFormat>
  <Paragraphs>110</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Söhne</vt:lpstr>
      <vt:lpstr>Temă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
  <cp:revision>12</cp:revision>
  <dcterms:created xsi:type="dcterms:W3CDTF">2012-08-15T22:34:51Z</dcterms:created>
  <dcterms:modified xsi:type="dcterms:W3CDTF">2023-11-11T10:30:48Z</dcterms:modified>
</cp:coreProperties>
</file>