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87" r:id="rId4"/>
  </p:sldMasterIdLst>
  <p:notesMasterIdLst>
    <p:notesMasterId r:id="rId18"/>
  </p:notesMasterIdLst>
  <p:sldIdLst>
    <p:sldId id="272" r:id="rId5"/>
    <p:sldId id="273" r:id="rId6"/>
    <p:sldId id="260" r:id="rId7"/>
    <p:sldId id="258" r:id="rId8"/>
    <p:sldId id="266" r:id="rId9"/>
    <p:sldId id="269" r:id="rId10"/>
    <p:sldId id="264" r:id="rId11"/>
    <p:sldId id="268" r:id="rId12"/>
    <p:sldId id="274" r:id="rId13"/>
    <p:sldId id="267" r:id="rId14"/>
    <p:sldId id="270" r:id="rId15"/>
    <p:sldId id="275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E5AED"/>
    <a:srgbClr val="DEA6ED"/>
    <a:srgbClr val="C187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DE6D7E-8DBD-BD31-DE68-6CA5D4F2FFA9}" v="56" dt="2023-03-19T21:44:40.977"/>
    <p1510:client id="{CA222FB8-5B6A-40E5-B3D5-C7C347B5BA94}" v="57" vWet="59" dt="2023-03-19T21:33:05.7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A7E50A-562B-406A-91E2-62167A1DA0DE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DDC1AA4-7A80-461C-BD0F-84D280111166}">
      <dgm:prSet phldr="0"/>
      <dgm:spPr/>
      <dgm:t>
        <a:bodyPr/>
        <a:lstStyle/>
        <a:p>
          <a:pPr algn="l" rtl="0"/>
          <a:r>
            <a:rPr lang="en-GB"/>
            <a:t>Trinity Boutique </a:t>
          </a:r>
          <a:r>
            <a:rPr lang="en-GB">
              <a:latin typeface="Calibri Light" panose="020F0302020204030204"/>
            </a:rPr>
            <a:t>Ltd </a:t>
          </a:r>
        </a:p>
      </dgm:t>
    </dgm:pt>
    <dgm:pt modelId="{2E36C7B7-31A9-4AE0-977D-2A0D8EFE0B78}" type="parTrans" cxnId="{7DEFF3E1-18D0-43AA-B2AE-35943D91608D}">
      <dgm:prSet/>
      <dgm:spPr/>
    </dgm:pt>
    <dgm:pt modelId="{E64BB3EC-F010-4EF5-A185-AE8F845424F1}" type="sibTrans" cxnId="{7DEFF3E1-18D0-43AA-B2AE-35943D91608D}">
      <dgm:prSet/>
      <dgm:spPr/>
    </dgm:pt>
    <dgm:pt modelId="{4506F110-E816-4092-BCC3-3048BDD1DBD8}">
      <dgm:prSet phldr="0"/>
      <dgm:spPr/>
      <dgm:t>
        <a:bodyPr/>
        <a:lstStyle/>
        <a:p>
          <a:pPr rtl="0"/>
          <a:r>
            <a:rPr lang="en-GB"/>
            <a:t>Marketing Manager: Ana </a:t>
          </a:r>
          <a:endParaRPr lang="en-GB">
            <a:latin typeface="Calibri Light" panose="020F0302020204030204"/>
          </a:endParaRPr>
        </a:p>
      </dgm:t>
    </dgm:pt>
    <dgm:pt modelId="{73B53597-582D-49FC-A866-4EB23D152FC2}" type="parTrans" cxnId="{CC705ED1-9CB3-4732-97FE-110A63CF6C50}">
      <dgm:prSet/>
      <dgm:spPr/>
    </dgm:pt>
    <dgm:pt modelId="{0D5895BC-6487-46C5-9286-81C2127E04A5}" type="sibTrans" cxnId="{CC705ED1-9CB3-4732-97FE-110A63CF6C50}">
      <dgm:prSet/>
      <dgm:spPr/>
    </dgm:pt>
    <dgm:pt modelId="{CD36B981-E906-4169-95A9-1F8567C0C0A9}">
      <dgm:prSet phldr="0"/>
      <dgm:spPr/>
      <dgm:t>
        <a:bodyPr/>
        <a:lstStyle/>
        <a:p>
          <a:r>
            <a:rPr lang="en-GB"/>
            <a:t>Business admin manager: Shakira</a:t>
          </a:r>
        </a:p>
      </dgm:t>
    </dgm:pt>
    <dgm:pt modelId="{0B8D80BA-3696-4AB1-B71D-952D4DA207FF}" type="parTrans" cxnId="{F43EC968-77E5-496B-84C4-C46C4AD10195}">
      <dgm:prSet/>
      <dgm:spPr/>
    </dgm:pt>
    <dgm:pt modelId="{A9B2585D-524E-4C13-85D1-B8D0878267B0}" type="sibTrans" cxnId="{F43EC968-77E5-496B-84C4-C46C4AD10195}">
      <dgm:prSet/>
      <dgm:spPr/>
    </dgm:pt>
    <dgm:pt modelId="{7C90ADC7-886C-493D-8BBE-838B2912BE5F}">
      <dgm:prSet phldr="0"/>
      <dgm:spPr/>
      <dgm:t>
        <a:bodyPr/>
        <a:lstStyle/>
        <a:p>
          <a:pPr rtl="0"/>
          <a:r>
            <a:rPr lang="en-GB"/>
            <a:t>Finance manager: Labli</a:t>
          </a:r>
          <a:endParaRPr lang="en-GB">
            <a:latin typeface="Calibri Light" panose="020F0302020204030204"/>
          </a:endParaRPr>
        </a:p>
      </dgm:t>
    </dgm:pt>
    <dgm:pt modelId="{450BC33E-4A22-4C24-8A6C-0BB3E9951E91}" type="parTrans" cxnId="{9BC48B5E-B853-416B-AEA6-253AC87FD0AB}">
      <dgm:prSet/>
      <dgm:spPr/>
    </dgm:pt>
    <dgm:pt modelId="{E068DBF5-D57E-4B78-B02B-486D04524DCE}" type="sibTrans" cxnId="{9BC48B5E-B853-416B-AEA6-253AC87FD0AB}">
      <dgm:prSet/>
      <dgm:spPr/>
    </dgm:pt>
    <dgm:pt modelId="{90943CAA-110F-4A85-A07A-0E0BCA0EE64A}" type="pres">
      <dgm:prSet presAssocID="{E6A7E50A-562B-406A-91E2-62167A1DA0D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8F9E435-9717-45AE-80A5-F30B33EDD40A}" type="pres">
      <dgm:prSet presAssocID="{FDDC1AA4-7A80-461C-BD0F-84D280111166}" presName="hierRoot1" presStyleCnt="0">
        <dgm:presLayoutVars>
          <dgm:hierBranch val="init"/>
        </dgm:presLayoutVars>
      </dgm:prSet>
      <dgm:spPr/>
    </dgm:pt>
    <dgm:pt modelId="{48BDC22C-0C07-443D-8291-6BE6D0A9DA48}" type="pres">
      <dgm:prSet presAssocID="{FDDC1AA4-7A80-461C-BD0F-84D280111166}" presName="rootComposite1" presStyleCnt="0"/>
      <dgm:spPr/>
    </dgm:pt>
    <dgm:pt modelId="{2E228EEC-11B8-4530-A77A-2C146C23EF2A}" type="pres">
      <dgm:prSet presAssocID="{FDDC1AA4-7A80-461C-BD0F-84D280111166}" presName="rootText1" presStyleLbl="node0" presStyleIdx="0" presStyleCnt="1">
        <dgm:presLayoutVars>
          <dgm:chPref val="3"/>
        </dgm:presLayoutVars>
      </dgm:prSet>
      <dgm:spPr/>
    </dgm:pt>
    <dgm:pt modelId="{608E200F-D22B-4860-8012-FB464AAC155D}" type="pres">
      <dgm:prSet presAssocID="{FDDC1AA4-7A80-461C-BD0F-84D280111166}" presName="rootConnector1" presStyleLbl="node1" presStyleIdx="0" presStyleCnt="0"/>
      <dgm:spPr/>
    </dgm:pt>
    <dgm:pt modelId="{14BE25F6-920B-4342-A4BB-7AD6BFE1223A}" type="pres">
      <dgm:prSet presAssocID="{FDDC1AA4-7A80-461C-BD0F-84D280111166}" presName="hierChild2" presStyleCnt="0"/>
      <dgm:spPr/>
    </dgm:pt>
    <dgm:pt modelId="{5517CFD8-37E3-45DD-851A-DA3AF0D379FB}" type="pres">
      <dgm:prSet presAssocID="{73B53597-582D-49FC-A866-4EB23D152FC2}" presName="Name37" presStyleLbl="parChTrans1D2" presStyleIdx="0" presStyleCnt="3"/>
      <dgm:spPr/>
    </dgm:pt>
    <dgm:pt modelId="{2EAA4E04-B234-4C62-9188-62CB6AFA5D4F}" type="pres">
      <dgm:prSet presAssocID="{4506F110-E816-4092-BCC3-3048BDD1DBD8}" presName="hierRoot2" presStyleCnt="0">
        <dgm:presLayoutVars>
          <dgm:hierBranch val="init"/>
        </dgm:presLayoutVars>
      </dgm:prSet>
      <dgm:spPr/>
    </dgm:pt>
    <dgm:pt modelId="{91D128BC-5B4F-48E5-9E4C-007668AED607}" type="pres">
      <dgm:prSet presAssocID="{4506F110-E816-4092-BCC3-3048BDD1DBD8}" presName="rootComposite" presStyleCnt="0"/>
      <dgm:spPr/>
    </dgm:pt>
    <dgm:pt modelId="{6D858701-D244-469E-B4CD-34E454FA6A4B}" type="pres">
      <dgm:prSet presAssocID="{4506F110-E816-4092-BCC3-3048BDD1DBD8}" presName="rootText" presStyleLbl="node2" presStyleIdx="0" presStyleCnt="3">
        <dgm:presLayoutVars>
          <dgm:chPref val="3"/>
        </dgm:presLayoutVars>
      </dgm:prSet>
      <dgm:spPr/>
    </dgm:pt>
    <dgm:pt modelId="{D68DB993-CCE6-4482-982D-3DB93E2ECAD8}" type="pres">
      <dgm:prSet presAssocID="{4506F110-E816-4092-BCC3-3048BDD1DBD8}" presName="rootConnector" presStyleLbl="node2" presStyleIdx="0" presStyleCnt="3"/>
      <dgm:spPr/>
    </dgm:pt>
    <dgm:pt modelId="{47922BB6-59FC-460D-9B4F-5DC46ACF4178}" type="pres">
      <dgm:prSet presAssocID="{4506F110-E816-4092-BCC3-3048BDD1DBD8}" presName="hierChild4" presStyleCnt="0"/>
      <dgm:spPr/>
    </dgm:pt>
    <dgm:pt modelId="{EBDCCF00-718B-4E72-818A-EBF2DFF2BD20}" type="pres">
      <dgm:prSet presAssocID="{4506F110-E816-4092-BCC3-3048BDD1DBD8}" presName="hierChild5" presStyleCnt="0"/>
      <dgm:spPr/>
    </dgm:pt>
    <dgm:pt modelId="{B99ECA3B-DD4F-4AE7-91E5-DCF57567CB48}" type="pres">
      <dgm:prSet presAssocID="{0B8D80BA-3696-4AB1-B71D-952D4DA207FF}" presName="Name37" presStyleLbl="parChTrans1D2" presStyleIdx="1" presStyleCnt="3"/>
      <dgm:spPr/>
    </dgm:pt>
    <dgm:pt modelId="{C0F438C4-2875-414A-BC77-00AC5E64FFE4}" type="pres">
      <dgm:prSet presAssocID="{CD36B981-E906-4169-95A9-1F8567C0C0A9}" presName="hierRoot2" presStyleCnt="0">
        <dgm:presLayoutVars>
          <dgm:hierBranch val="init"/>
        </dgm:presLayoutVars>
      </dgm:prSet>
      <dgm:spPr/>
    </dgm:pt>
    <dgm:pt modelId="{ACB4C333-BAED-40B6-B720-09C427DED0DD}" type="pres">
      <dgm:prSet presAssocID="{CD36B981-E906-4169-95A9-1F8567C0C0A9}" presName="rootComposite" presStyleCnt="0"/>
      <dgm:spPr/>
    </dgm:pt>
    <dgm:pt modelId="{19D835E3-DA54-4175-A89D-BDEFE5BDE30C}" type="pres">
      <dgm:prSet presAssocID="{CD36B981-E906-4169-95A9-1F8567C0C0A9}" presName="rootText" presStyleLbl="node2" presStyleIdx="1" presStyleCnt="3">
        <dgm:presLayoutVars>
          <dgm:chPref val="3"/>
        </dgm:presLayoutVars>
      </dgm:prSet>
      <dgm:spPr/>
    </dgm:pt>
    <dgm:pt modelId="{FCABAC25-9ADE-484E-B79B-E3B7F8764782}" type="pres">
      <dgm:prSet presAssocID="{CD36B981-E906-4169-95A9-1F8567C0C0A9}" presName="rootConnector" presStyleLbl="node2" presStyleIdx="1" presStyleCnt="3"/>
      <dgm:spPr/>
    </dgm:pt>
    <dgm:pt modelId="{BCE6ADCB-2756-441D-9775-B0CD0070BA1F}" type="pres">
      <dgm:prSet presAssocID="{CD36B981-E906-4169-95A9-1F8567C0C0A9}" presName="hierChild4" presStyleCnt="0"/>
      <dgm:spPr/>
    </dgm:pt>
    <dgm:pt modelId="{67EA601E-4BB6-4CDB-AB87-9168BFD14905}" type="pres">
      <dgm:prSet presAssocID="{CD36B981-E906-4169-95A9-1F8567C0C0A9}" presName="hierChild5" presStyleCnt="0"/>
      <dgm:spPr/>
    </dgm:pt>
    <dgm:pt modelId="{5641EA20-8571-449E-93E3-2501EBF1B7D2}" type="pres">
      <dgm:prSet presAssocID="{450BC33E-4A22-4C24-8A6C-0BB3E9951E91}" presName="Name37" presStyleLbl="parChTrans1D2" presStyleIdx="2" presStyleCnt="3"/>
      <dgm:spPr/>
    </dgm:pt>
    <dgm:pt modelId="{C329B4A2-6DB2-4740-AC33-8B7198239589}" type="pres">
      <dgm:prSet presAssocID="{7C90ADC7-886C-493D-8BBE-838B2912BE5F}" presName="hierRoot2" presStyleCnt="0">
        <dgm:presLayoutVars>
          <dgm:hierBranch val="init"/>
        </dgm:presLayoutVars>
      </dgm:prSet>
      <dgm:spPr/>
    </dgm:pt>
    <dgm:pt modelId="{BB9CA322-1653-4918-B086-EEB9C3116FD0}" type="pres">
      <dgm:prSet presAssocID="{7C90ADC7-886C-493D-8BBE-838B2912BE5F}" presName="rootComposite" presStyleCnt="0"/>
      <dgm:spPr/>
    </dgm:pt>
    <dgm:pt modelId="{B25C0BB6-01BA-41E9-AEE6-A192B3A70E95}" type="pres">
      <dgm:prSet presAssocID="{7C90ADC7-886C-493D-8BBE-838B2912BE5F}" presName="rootText" presStyleLbl="node2" presStyleIdx="2" presStyleCnt="3">
        <dgm:presLayoutVars>
          <dgm:chPref val="3"/>
        </dgm:presLayoutVars>
      </dgm:prSet>
      <dgm:spPr/>
    </dgm:pt>
    <dgm:pt modelId="{C1617BB7-B577-4BAE-AAAD-FB0108D349FF}" type="pres">
      <dgm:prSet presAssocID="{7C90ADC7-886C-493D-8BBE-838B2912BE5F}" presName="rootConnector" presStyleLbl="node2" presStyleIdx="2" presStyleCnt="3"/>
      <dgm:spPr/>
    </dgm:pt>
    <dgm:pt modelId="{4589EBEC-F2E8-43D8-B357-A1F06FC386A7}" type="pres">
      <dgm:prSet presAssocID="{7C90ADC7-886C-493D-8BBE-838B2912BE5F}" presName="hierChild4" presStyleCnt="0"/>
      <dgm:spPr/>
    </dgm:pt>
    <dgm:pt modelId="{FBF26599-9D32-43C1-A28E-9D9AE3B4DDBB}" type="pres">
      <dgm:prSet presAssocID="{7C90ADC7-886C-493D-8BBE-838B2912BE5F}" presName="hierChild5" presStyleCnt="0"/>
      <dgm:spPr/>
    </dgm:pt>
    <dgm:pt modelId="{201FD813-62F7-465F-A36B-0CEC1E1998D3}" type="pres">
      <dgm:prSet presAssocID="{FDDC1AA4-7A80-461C-BD0F-84D280111166}" presName="hierChild3" presStyleCnt="0"/>
      <dgm:spPr/>
    </dgm:pt>
  </dgm:ptLst>
  <dgm:cxnLst>
    <dgm:cxn modelId="{92BBA803-DBBE-42A0-8716-F0BFA1D58010}" type="presOf" srcId="{73B53597-582D-49FC-A866-4EB23D152FC2}" destId="{5517CFD8-37E3-45DD-851A-DA3AF0D379FB}" srcOrd="0" destOrd="0" presId="urn:microsoft.com/office/officeart/2005/8/layout/orgChart1"/>
    <dgm:cxn modelId="{5FFFFE39-E993-4369-84C5-F9E25AD35FF5}" type="presOf" srcId="{FDDC1AA4-7A80-461C-BD0F-84D280111166}" destId="{608E200F-D22B-4860-8012-FB464AAC155D}" srcOrd="1" destOrd="0" presId="urn:microsoft.com/office/officeart/2005/8/layout/orgChart1"/>
    <dgm:cxn modelId="{73225F40-3150-4B1E-90A9-56F9834D7C11}" type="presOf" srcId="{FDDC1AA4-7A80-461C-BD0F-84D280111166}" destId="{2E228EEC-11B8-4530-A77A-2C146C23EF2A}" srcOrd="0" destOrd="0" presId="urn:microsoft.com/office/officeart/2005/8/layout/orgChart1"/>
    <dgm:cxn modelId="{9BC48B5E-B853-416B-AEA6-253AC87FD0AB}" srcId="{FDDC1AA4-7A80-461C-BD0F-84D280111166}" destId="{7C90ADC7-886C-493D-8BBE-838B2912BE5F}" srcOrd="2" destOrd="0" parTransId="{450BC33E-4A22-4C24-8A6C-0BB3E9951E91}" sibTransId="{E068DBF5-D57E-4B78-B02B-486D04524DCE}"/>
    <dgm:cxn modelId="{AFEF6E65-2636-4AF7-A5E2-3363169C05AC}" type="presOf" srcId="{450BC33E-4A22-4C24-8A6C-0BB3E9951E91}" destId="{5641EA20-8571-449E-93E3-2501EBF1B7D2}" srcOrd="0" destOrd="0" presId="urn:microsoft.com/office/officeart/2005/8/layout/orgChart1"/>
    <dgm:cxn modelId="{DE5E6468-C349-456B-BAC6-B5D52FCBA399}" type="presOf" srcId="{4506F110-E816-4092-BCC3-3048BDD1DBD8}" destId="{D68DB993-CCE6-4482-982D-3DB93E2ECAD8}" srcOrd="1" destOrd="0" presId="urn:microsoft.com/office/officeart/2005/8/layout/orgChart1"/>
    <dgm:cxn modelId="{F43EC968-77E5-496B-84C4-C46C4AD10195}" srcId="{FDDC1AA4-7A80-461C-BD0F-84D280111166}" destId="{CD36B981-E906-4169-95A9-1F8567C0C0A9}" srcOrd="1" destOrd="0" parTransId="{0B8D80BA-3696-4AB1-B71D-952D4DA207FF}" sibTransId="{A9B2585D-524E-4C13-85D1-B8D0878267B0}"/>
    <dgm:cxn modelId="{15E6958D-37F3-4F77-A914-BD73D9E059E7}" type="presOf" srcId="{E6A7E50A-562B-406A-91E2-62167A1DA0DE}" destId="{90943CAA-110F-4A85-A07A-0E0BCA0EE64A}" srcOrd="0" destOrd="0" presId="urn:microsoft.com/office/officeart/2005/8/layout/orgChart1"/>
    <dgm:cxn modelId="{B9B9C6A3-4C7E-4739-BF23-BEAB4799E88D}" type="presOf" srcId="{7C90ADC7-886C-493D-8BBE-838B2912BE5F}" destId="{C1617BB7-B577-4BAE-AAAD-FB0108D349FF}" srcOrd="1" destOrd="0" presId="urn:microsoft.com/office/officeart/2005/8/layout/orgChart1"/>
    <dgm:cxn modelId="{55334CAD-8E14-428D-B75C-9145CB03EFE4}" type="presOf" srcId="{CD36B981-E906-4169-95A9-1F8567C0C0A9}" destId="{FCABAC25-9ADE-484E-B79B-E3B7F8764782}" srcOrd="1" destOrd="0" presId="urn:microsoft.com/office/officeart/2005/8/layout/orgChart1"/>
    <dgm:cxn modelId="{6F743ECB-7CAF-4C63-997E-F6B65D6D6177}" type="presOf" srcId="{CD36B981-E906-4169-95A9-1F8567C0C0A9}" destId="{19D835E3-DA54-4175-A89D-BDEFE5BDE30C}" srcOrd="0" destOrd="0" presId="urn:microsoft.com/office/officeart/2005/8/layout/orgChart1"/>
    <dgm:cxn modelId="{CC705ED1-9CB3-4732-97FE-110A63CF6C50}" srcId="{FDDC1AA4-7A80-461C-BD0F-84D280111166}" destId="{4506F110-E816-4092-BCC3-3048BDD1DBD8}" srcOrd="0" destOrd="0" parTransId="{73B53597-582D-49FC-A866-4EB23D152FC2}" sibTransId="{0D5895BC-6487-46C5-9286-81C2127E04A5}"/>
    <dgm:cxn modelId="{394578E0-D047-43CE-8B53-4C8F829BB413}" type="presOf" srcId="{4506F110-E816-4092-BCC3-3048BDD1DBD8}" destId="{6D858701-D244-469E-B4CD-34E454FA6A4B}" srcOrd="0" destOrd="0" presId="urn:microsoft.com/office/officeart/2005/8/layout/orgChart1"/>
    <dgm:cxn modelId="{7DEFF3E1-18D0-43AA-B2AE-35943D91608D}" srcId="{E6A7E50A-562B-406A-91E2-62167A1DA0DE}" destId="{FDDC1AA4-7A80-461C-BD0F-84D280111166}" srcOrd="0" destOrd="0" parTransId="{2E36C7B7-31A9-4AE0-977D-2A0D8EFE0B78}" sibTransId="{E64BB3EC-F010-4EF5-A185-AE8F845424F1}"/>
    <dgm:cxn modelId="{68FDB9E2-BD05-4011-8D18-0CF66523E2FD}" type="presOf" srcId="{7C90ADC7-886C-493D-8BBE-838B2912BE5F}" destId="{B25C0BB6-01BA-41E9-AEE6-A192B3A70E95}" srcOrd="0" destOrd="0" presId="urn:microsoft.com/office/officeart/2005/8/layout/orgChart1"/>
    <dgm:cxn modelId="{EC9426FA-6A30-452B-8ACA-34FD2BE30A5C}" type="presOf" srcId="{0B8D80BA-3696-4AB1-B71D-952D4DA207FF}" destId="{B99ECA3B-DD4F-4AE7-91E5-DCF57567CB48}" srcOrd="0" destOrd="0" presId="urn:microsoft.com/office/officeart/2005/8/layout/orgChart1"/>
    <dgm:cxn modelId="{BAF89E25-EFE2-416F-AA24-B4E26D986B8A}" type="presParOf" srcId="{90943CAA-110F-4A85-A07A-0E0BCA0EE64A}" destId="{78F9E435-9717-45AE-80A5-F30B33EDD40A}" srcOrd="0" destOrd="0" presId="urn:microsoft.com/office/officeart/2005/8/layout/orgChart1"/>
    <dgm:cxn modelId="{71B7BB9B-3965-4F06-930C-F0CC859663E8}" type="presParOf" srcId="{78F9E435-9717-45AE-80A5-F30B33EDD40A}" destId="{48BDC22C-0C07-443D-8291-6BE6D0A9DA48}" srcOrd="0" destOrd="0" presId="urn:microsoft.com/office/officeart/2005/8/layout/orgChart1"/>
    <dgm:cxn modelId="{4CE16C41-5D0E-40E8-AB24-8E5701BF8C65}" type="presParOf" srcId="{48BDC22C-0C07-443D-8291-6BE6D0A9DA48}" destId="{2E228EEC-11B8-4530-A77A-2C146C23EF2A}" srcOrd="0" destOrd="0" presId="urn:microsoft.com/office/officeart/2005/8/layout/orgChart1"/>
    <dgm:cxn modelId="{AC18537D-F934-4B61-8B0A-642EF9C686BB}" type="presParOf" srcId="{48BDC22C-0C07-443D-8291-6BE6D0A9DA48}" destId="{608E200F-D22B-4860-8012-FB464AAC155D}" srcOrd="1" destOrd="0" presId="urn:microsoft.com/office/officeart/2005/8/layout/orgChart1"/>
    <dgm:cxn modelId="{6048036C-77F0-42FD-8052-5F8C973A21DE}" type="presParOf" srcId="{78F9E435-9717-45AE-80A5-F30B33EDD40A}" destId="{14BE25F6-920B-4342-A4BB-7AD6BFE1223A}" srcOrd="1" destOrd="0" presId="urn:microsoft.com/office/officeart/2005/8/layout/orgChart1"/>
    <dgm:cxn modelId="{2B7650B5-F5AB-4E69-AEAE-27D6C115E737}" type="presParOf" srcId="{14BE25F6-920B-4342-A4BB-7AD6BFE1223A}" destId="{5517CFD8-37E3-45DD-851A-DA3AF0D379FB}" srcOrd="0" destOrd="0" presId="urn:microsoft.com/office/officeart/2005/8/layout/orgChart1"/>
    <dgm:cxn modelId="{0580AF95-8BAC-4DFC-953F-48D1568F4336}" type="presParOf" srcId="{14BE25F6-920B-4342-A4BB-7AD6BFE1223A}" destId="{2EAA4E04-B234-4C62-9188-62CB6AFA5D4F}" srcOrd="1" destOrd="0" presId="urn:microsoft.com/office/officeart/2005/8/layout/orgChart1"/>
    <dgm:cxn modelId="{0054B690-5CD5-4F9A-A288-5BE418F9B227}" type="presParOf" srcId="{2EAA4E04-B234-4C62-9188-62CB6AFA5D4F}" destId="{91D128BC-5B4F-48E5-9E4C-007668AED607}" srcOrd="0" destOrd="0" presId="urn:microsoft.com/office/officeart/2005/8/layout/orgChart1"/>
    <dgm:cxn modelId="{4E5C40E9-E8CC-4366-949F-2B0FE72A7EE5}" type="presParOf" srcId="{91D128BC-5B4F-48E5-9E4C-007668AED607}" destId="{6D858701-D244-469E-B4CD-34E454FA6A4B}" srcOrd="0" destOrd="0" presId="urn:microsoft.com/office/officeart/2005/8/layout/orgChart1"/>
    <dgm:cxn modelId="{2B2C06E3-1F3F-4557-B995-9E9FD665A0CE}" type="presParOf" srcId="{91D128BC-5B4F-48E5-9E4C-007668AED607}" destId="{D68DB993-CCE6-4482-982D-3DB93E2ECAD8}" srcOrd="1" destOrd="0" presId="urn:microsoft.com/office/officeart/2005/8/layout/orgChart1"/>
    <dgm:cxn modelId="{EC9D6150-D0D9-4D4A-A801-5C6A7494AC3C}" type="presParOf" srcId="{2EAA4E04-B234-4C62-9188-62CB6AFA5D4F}" destId="{47922BB6-59FC-460D-9B4F-5DC46ACF4178}" srcOrd="1" destOrd="0" presId="urn:microsoft.com/office/officeart/2005/8/layout/orgChart1"/>
    <dgm:cxn modelId="{151A9BF8-83DF-4806-8977-D1A49275BEFC}" type="presParOf" srcId="{2EAA4E04-B234-4C62-9188-62CB6AFA5D4F}" destId="{EBDCCF00-718B-4E72-818A-EBF2DFF2BD20}" srcOrd="2" destOrd="0" presId="urn:microsoft.com/office/officeart/2005/8/layout/orgChart1"/>
    <dgm:cxn modelId="{4008F917-E36A-4B92-BFE9-DE36750D83A9}" type="presParOf" srcId="{14BE25F6-920B-4342-A4BB-7AD6BFE1223A}" destId="{B99ECA3B-DD4F-4AE7-91E5-DCF57567CB48}" srcOrd="2" destOrd="0" presId="urn:microsoft.com/office/officeart/2005/8/layout/orgChart1"/>
    <dgm:cxn modelId="{5053AF43-3BF3-4B14-8E9B-53AA674482BC}" type="presParOf" srcId="{14BE25F6-920B-4342-A4BB-7AD6BFE1223A}" destId="{C0F438C4-2875-414A-BC77-00AC5E64FFE4}" srcOrd="3" destOrd="0" presId="urn:microsoft.com/office/officeart/2005/8/layout/orgChart1"/>
    <dgm:cxn modelId="{5AEBD1B2-0FDD-4F9A-AD31-DF518FEEFD06}" type="presParOf" srcId="{C0F438C4-2875-414A-BC77-00AC5E64FFE4}" destId="{ACB4C333-BAED-40B6-B720-09C427DED0DD}" srcOrd="0" destOrd="0" presId="urn:microsoft.com/office/officeart/2005/8/layout/orgChart1"/>
    <dgm:cxn modelId="{84E2C089-AFE8-47D0-8731-4D134D7C300E}" type="presParOf" srcId="{ACB4C333-BAED-40B6-B720-09C427DED0DD}" destId="{19D835E3-DA54-4175-A89D-BDEFE5BDE30C}" srcOrd="0" destOrd="0" presId="urn:microsoft.com/office/officeart/2005/8/layout/orgChart1"/>
    <dgm:cxn modelId="{B923D387-15BF-4BC1-9B99-2677145F61F6}" type="presParOf" srcId="{ACB4C333-BAED-40B6-B720-09C427DED0DD}" destId="{FCABAC25-9ADE-484E-B79B-E3B7F8764782}" srcOrd="1" destOrd="0" presId="urn:microsoft.com/office/officeart/2005/8/layout/orgChart1"/>
    <dgm:cxn modelId="{51C2E7CE-81B5-4C87-98B3-AC3E1489C47E}" type="presParOf" srcId="{C0F438C4-2875-414A-BC77-00AC5E64FFE4}" destId="{BCE6ADCB-2756-441D-9775-B0CD0070BA1F}" srcOrd="1" destOrd="0" presId="urn:microsoft.com/office/officeart/2005/8/layout/orgChart1"/>
    <dgm:cxn modelId="{41A6D694-898E-4CE9-A88C-C7CB824D3771}" type="presParOf" srcId="{C0F438C4-2875-414A-BC77-00AC5E64FFE4}" destId="{67EA601E-4BB6-4CDB-AB87-9168BFD14905}" srcOrd="2" destOrd="0" presId="urn:microsoft.com/office/officeart/2005/8/layout/orgChart1"/>
    <dgm:cxn modelId="{8F3A3DF3-E7B3-4C90-ADDC-32683EF2A135}" type="presParOf" srcId="{14BE25F6-920B-4342-A4BB-7AD6BFE1223A}" destId="{5641EA20-8571-449E-93E3-2501EBF1B7D2}" srcOrd="4" destOrd="0" presId="urn:microsoft.com/office/officeart/2005/8/layout/orgChart1"/>
    <dgm:cxn modelId="{87BE4852-47FF-4AE7-A0A5-5F2E9FFBE4E6}" type="presParOf" srcId="{14BE25F6-920B-4342-A4BB-7AD6BFE1223A}" destId="{C329B4A2-6DB2-4740-AC33-8B7198239589}" srcOrd="5" destOrd="0" presId="urn:microsoft.com/office/officeart/2005/8/layout/orgChart1"/>
    <dgm:cxn modelId="{E54153D5-9776-42CF-BF43-BD22F86AE01D}" type="presParOf" srcId="{C329B4A2-6DB2-4740-AC33-8B7198239589}" destId="{BB9CA322-1653-4918-B086-EEB9C3116FD0}" srcOrd="0" destOrd="0" presId="urn:microsoft.com/office/officeart/2005/8/layout/orgChart1"/>
    <dgm:cxn modelId="{819793E3-BA4C-4FAF-8028-CFA4D25B4506}" type="presParOf" srcId="{BB9CA322-1653-4918-B086-EEB9C3116FD0}" destId="{B25C0BB6-01BA-41E9-AEE6-A192B3A70E95}" srcOrd="0" destOrd="0" presId="urn:microsoft.com/office/officeart/2005/8/layout/orgChart1"/>
    <dgm:cxn modelId="{D1957CD8-41C9-4418-9FA1-661703F238F6}" type="presParOf" srcId="{BB9CA322-1653-4918-B086-EEB9C3116FD0}" destId="{C1617BB7-B577-4BAE-AAAD-FB0108D349FF}" srcOrd="1" destOrd="0" presId="urn:microsoft.com/office/officeart/2005/8/layout/orgChart1"/>
    <dgm:cxn modelId="{044C0B4C-C155-464D-9CF8-2001D4DF2E6A}" type="presParOf" srcId="{C329B4A2-6DB2-4740-AC33-8B7198239589}" destId="{4589EBEC-F2E8-43D8-B357-A1F06FC386A7}" srcOrd="1" destOrd="0" presId="urn:microsoft.com/office/officeart/2005/8/layout/orgChart1"/>
    <dgm:cxn modelId="{67E4B718-D34A-4ECF-B663-FBE287C262FA}" type="presParOf" srcId="{C329B4A2-6DB2-4740-AC33-8B7198239589}" destId="{FBF26599-9D32-43C1-A28E-9D9AE3B4DDBB}" srcOrd="2" destOrd="0" presId="urn:microsoft.com/office/officeart/2005/8/layout/orgChart1"/>
    <dgm:cxn modelId="{C9BB47E6-170F-4751-80E3-CA67BA80C2AF}" type="presParOf" srcId="{78F9E435-9717-45AE-80A5-F30B33EDD40A}" destId="{201FD813-62F7-465F-A36B-0CEC1E1998D3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0A2D07-4145-4EBF-A036-BE326CA307EF}" type="doc">
      <dgm:prSet loTypeId="urn:microsoft.com/office/officeart/2005/8/layout/list1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26B8DD93-D4D5-499A-B43C-C65EDB1526A6}">
      <dgm:prSet phldrT="[Text]"/>
      <dgm:spPr/>
      <dgm:t>
        <a:bodyPr/>
        <a:lstStyle/>
        <a:p>
          <a:pPr rtl="0"/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Strength </a:t>
          </a:r>
        </a:p>
      </dgm:t>
    </dgm:pt>
    <dgm:pt modelId="{1FFB247F-340C-425E-BB48-DAF484BC7B11}" type="parTrans" cxnId="{0A10B5F9-9DA9-4F02-9364-E892452A8807}">
      <dgm:prSet/>
      <dgm:spPr/>
      <dgm:t>
        <a:bodyPr/>
        <a:lstStyle/>
        <a:p>
          <a:endParaRPr lang="en-GB"/>
        </a:p>
      </dgm:t>
    </dgm:pt>
    <dgm:pt modelId="{FFBEC922-8664-45A2-B227-EC1E197749F7}" type="sibTrans" cxnId="{0A10B5F9-9DA9-4F02-9364-E892452A8807}">
      <dgm:prSet/>
      <dgm:spPr/>
      <dgm:t>
        <a:bodyPr/>
        <a:lstStyle/>
        <a:p>
          <a:endParaRPr lang="en-GB"/>
        </a:p>
      </dgm:t>
    </dgm:pt>
    <dgm:pt modelId="{917883F4-1950-4FDA-9CB9-3E878798DA91}">
      <dgm:prSet phldrT="[Text]"/>
      <dgm:spPr/>
      <dgm:t>
        <a:bodyPr/>
        <a:lstStyle/>
        <a:p>
          <a:pPr rtl="0"/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With a wide range of portfolio catering for different events and keeping seasonal fashion in trend. </a:t>
          </a:r>
        </a:p>
      </dgm:t>
    </dgm:pt>
    <dgm:pt modelId="{3178F226-9E99-49BE-9476-1D3D2972CB8E}" type="parTrans" cxnId="{D13EEB17-A209-4BE8-89C1-67333B5B80F4}">
      <dgm:prSet/>
      <dgm:spPr/>
      <dgm:t>
        <a:bodyPr/>
        <a:lstStyle/>
        <a:p>
          <a:endParaRPr lang="en-GB"/>
        </a:p>
      </dgm:t>
    </dgm:pt>
    <dgm:pt modelId="{FE668582-2C29-45B8-9236-B96E4DD4C1BD}" type="sibTrans" cxnId="{D13EEB17-A209-4BE8-89C1-67333B5B80F4}">
      <dgm:prSet/>
      <dgm:spPr/>
      <dgm:t>
        <a:bodyPr/>
        <a:lstStyle/>
        <a:p>
          <a:endParaRPr lang="en-GB"/>
        </a:p>
      </dgm:t>
    </dgm:pt>
    <dgm:pt modelId="{E9DBF2F9-C403-4F70-A3CC-7CEFB8C9D9AF}">
      <dgm:prSet phldrT="[Text]"/>
      <dgm:spPr/>
      <dgm:t>
        <a:bodyPr/>
        <a:lstStyle/>
        <a:p>
          <a:pPr rtl="0"/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Varied sizes from petite to plus size. </a:t>
          </a:r>
        </a:p>
      </dgm:t>
    </dgm:pt>
    <dgm:pt modelId="{4F78B0E4-2D7E-49D2-8119-8B7ACB42BA8C}" type="parTrans" cxnId="{86BE577C-DCCC-4331-B490-26930304D49C}">
      <dgm:prSet/>
      <dgm:spPr/>
      <dgm:t>
        <a:bodyPr/>
        <a:lstStyle/>
        <a:p>
          <a:endParaRPr lang="en-GB"/>
        </a:p>
      </dgm:t>
    </dgm:pt>
    <dgm:pt modelId="{3D8615AF-88D2-45D1-844F-4C61AC1E75FB}" type="sibTrans" cxnId="{86BE577C-DCCC-4331-B490-26930304D49C}">
      <dgm:prSet/>
      <dgm:spPr/>
      <dgm:t>
        <a:bodyPr/>
        <a:lstStyle/>
        <a:p>
          <a:endParaRPr lang="en-GB"/>
        </a:p>
      </dgm:t>
    </dgm:pt>
    <dgm:pt modelId="{9A120487-0914-4153-B13D-1082A0C1F2D5}">
      <dgm:prSet phldrT="[Text]"/>
      <dgm:spPr/>
      <dgm:t>
        <a:bodyPr/>
        <a:lstStyle/>
        <a:p>
          <a:pPr rtl="0"/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Weakness </a:t>
          </a:r>
        </a:p>
      </dgm:t>
    </dgm:pt>
    <dgm:pt modelId="{6002ED26-68FE-403D-83D6-43EFF10A11B9}" type="parTrans" cxnId="{8776E36F-5A40-48F6-864D-85BA7BF4C733}">
      <dgm:prSet/>
      <dgm:spPr/>
      <dgm:t>
        <a:bodyPr/>
        <a:lstStyle/>
        <a:p>
          <a:endParaRPr lang="en-GB"/>
        </a:p>
      </dgm:t>
    </dgm:pt>
    <dgm:pt modelId="{7181B54D-BFCC-4170-B15C-603D47FE283E}" type="sibTrans" cxnId="{8776E36F-5A40-48F6-864D-85BA7BF4C733}">
      <dgm:prSet/>
      <dgm:spPr/>
      <dgm:t>
        <a:bodyPr/>
        <a:lstStyle/>
        <a:p>
          <a:endParaRPr lang="en-GB"/>
        </a:p>
      </dgm:t>
    </dgm:pt>
    <dgm:pt modelId="{FB6A18A3-F3AA-4594-ACC1-E7E0E60F80AC}">
      <dgm:prSet phldrT="[Text]"/>
      <dgm:spPr/>
      <dgm:t>
        <a:bodyPr/>
        <a:lstStyle/>
        <a:p>
          <a:pPr rtl="0"/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 As the business will focus on women this will mean other business would have expanded to men’s and children’s wear which means a pressure to offer something innovative and creative. </a:t>
          </a:r>
        </a:p>
      </dgm:t>
    </dgm:pt>
    <dgm:pt modelId="{42390E51-5D29-4EDC-8030-073C0F7DC81C}" type="parTrans" cxnId="{B2FEB554-2EBF-4EE7-971E-B24161DE3050}">
      <dgm:prSet/>
      <dgm:spPr/>
      <dgm:t>
        <a:bodyPr/>
        <a:lstStyle/>
        <a:p>
          <a:endParaRPr lang="en-GB"/>
        </a:p>
      </dgm:t>
    </dgm:pt>
    <dgm:pt modelId="{1F0B4BD7-A228-405C-AB80-D6B5D824DBD4}" type="sibTrans" cxnId="{B2FEB554-2EBF-4EE7-971E-B24161DE3050}">
      <dgm:prSet/>
      <dgm:spPr/>
      <dgm:t>
        <a:bodyPr/>
        <a:lstStyle/>
        <a:p>
          <a:endParaRPr lang="en-GB"/>
        </a:p>
      </dgm:t>
    </dgm:pt>
    <dgm:pt modelId="{AD1DF88F-22D9-4FCE-AD8A-7802B01AFD62}">
      <dgm:prSet phldrT="[Text]"/>
      <dgm:spPr/>
      <dgm:t>
        <a:bodyPr/>
        <a:lstStyle/>
        <a:p>
          <a:pPr rtl="0"/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Opportunities </a:t>
          </a:r>
        </a:p>
      </dgm:t>
    </dgm:pt>
    <dgm:pt modelId="{A193CFE0-E168-4014-A7FB-E937764117A2}" type="parTrans" cxnId="{8417BB3F-81E6-445F-8B69-8F60CA6925D2}">
      <dgm:prSet/>
      <dgm:spPr/>
      <dgm:t>
        <a:bodyPr/>
        <a:lstStyle/>
        <a:p>
          <a:endParaRPr lang="en-GB"/>
        </a:p>
      </dgm:t>
    </dgm:pt>
    <dgm:pt modelId="{693B4517-60A4-42ED-AD6E-D532534F5A88}" type="sibTrans" cxnId="{8417BB3F-81E6-445F-8B69-8F60CA6925D2}">
      <dgm:prSet/>
      <dgm:spPr/>
      <dgm:t>
        <a:bodyPr/>
        <a:lstStyle/>
        <a:p>
          <a:endParaRPr lang="en-GB"/>
        </a:p>
      </dgm:t>
    </dgm:pt>
    <dgm:pt modelId="{14FA0270-E04F-414F-871D-7373507ED833}">
      <dgm:prSet phldrT="[Text]"/>
      <dgm:spPr/>
      <dgm:t>
        <a:bodyPr/>
        <a:lstStyle/>
        <a:p>
          <a:pPr rtl="0"/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Expanding and exploring women’s, children’s and ideally home décor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. </a:t>
          </a:r>
        </a:p>
      </dgm:t>
    </dgm:pt>
    <dgm:pt modelId="{C77688D6-900A-4EA9-A0B9-802D13B077B2}" type="parTrans" cxnId="{D975382B-D0BE-454B-9EDC-F0DD465B6984}">
      <dgm:prSet/>
      <dgm:spPr/>
      <dgm:t>
        <a:bodyPr/>
        <a:lstStyle/>
        <a:p>
          <a:endParaRPr lang="en-GB"/>
        </a:p>
      </dgm:t>
    </dgm:pt>
    <dgm:pt modelId="{FADF9446-B850-4D57-9E5C-F11E4510E8C3}" type="sibTrans" cxnId="{D975382B-D0BE-454B-9EDC-F0DD465B6984}">
      <dgm:prSet/>
      <dgm:spPr/>
      <dgm:t>
        <a:bodyPr/>
        <a:lstStyle/>
        <a:p>
          <a:endParaRPr lang="en-GB"/>
        </a:p>
      </dgm:t>
    </dgm:pt>
    <dgm:pt modelId="{EDEBFD62-3070-403C-9316-414569D0D970}">
      <dgm:prSet phldrT="[Text]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Threats</a:t>
          </a:r>
        </a:p>
      </dgm:t>
    </dgm:pt>
    <dgm:pt modelId="{F74A64C9-7356-49F9-BB99-FD5483DC1374}" type="parTrans" cxnId="{65F013C9-C756-40D6-ADE8-9F82D531897C}">
      <dgm:prSet/>
      <dgm:spPr/>
      <dgm:t>
        <a:bodyPr/>
        <a:lstStyle/>
        <a:p>
          <a:endParaRPr lang="en-GB"/>
        </a:p>
      </dgm:t>
    </dgm:pt>
    <dgm:pt modelId="{C0D71F1D-164E-409B-BA58-961062CF334D}" type="sibTrans" cxnId="{65F013C9-C756-40D6-ADE8-9F82D531897C}">
      <dgm:prSet/>
      <dgm:spPr/>
      <dgm:t>
        <a:bodyPr/>
        <a:lstStyle/>
        <a:p>
          <a:endParaRPr lang="en-GB"/>
        </a:p>
      </dgm:t>
    </dgm:pt>
    <dgm:pt modelId="{AF7B4DA2-A383-4A99-B620-84D6B39DBF1F}">
      <dgm:prSet/>
      <dgm:spPr/>
      <dgm:t>
        <a:bodyPr/>
        <a:lstStyle/>
        <a:p>
          <a:pPr rtl="0"/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Competitors </a:t>
          </a:r>
        </a:p>
      </dgm:t>
    </dgm:pt>
    <dgm:pt modelId="{5C7A608E-F13A-4E80-AE49-EE50A403E785}" type="parTrans" cxnId="{84971AE3-3FFD-47BE-A4B0-297D87CA50E4}">
      <dgm:prSet/>
      <dgm:spPr/>
      <dgm:t>
        <a:bodyPr/>
        <a:lstStyle/>
        <a:p>
          <a:endParaRPr lang="en-GB"/>
        </a:p>
      </dgm:t>
    </dgm:pt>
    <dgm:pt modelId="{675EC836-6645-4FDD-91EA-8C0CDE3BADE5}" type="sibTrans" cxnId="{84971AE3-3FFD-47BE-A4B0-297D87CA50E4}">
      <dgm:prSet/>
      <dgm:spPr/>
      <dgm:t>
        <a:bodyPr/>
        <a:lstStyle/>
        <a:p>
          <a:endParaRPr lang="en-GB"/>
        </a:p>
      </dgm:t>
    </dgm:pt>
    <dgm:pt modelId="{15FD1995-023D-41E9-AAA6-23FFE5799820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Wide range of style design and modest wear.</a:t>
          </a:r>
        </a:p>
      </dgm:t>
    </dgm:pt>
    <dgm:pt modelId="{B968E37D-F38A-41ED-BD44-036578DFCFAA}" type="parTrans" cxnId="{A4C36A9D-2C02-4259-A557-83FBEFCD11F1}">
      <dgm:prSet/>
      <dgm:spPr/>
      <dgm:t>
        <a:bodyPr/>
        <a:lstStyle/>
        <a:p>
          <a:endParaRPr lang="en-GB"/>
        </a:p>
      </dgm:t>
    </dgm:pt>
    <dgm:pt modelId="{C4E8DC6E-D71F-4727-9B2C-520D396D4296}" type="sibTrans" cxnId="{A4C36A9D-2C02-4259-A557-83FBEFCD11F1}">
      <dgm:prSet/>
      <dgm:spPr/>
      <dgm:t>
        <a:bodyPr/>
        <a:lstStyle/>
        <a:p>
          <a:endParaRPr lang="en-GB"/>
        </a:p>
      </dgm:t>
    </dgm:pt>
    <dgm:pt modelId="{C32B5D70-4783-44BB-A294-37A80585C036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Excellent quality for reasonable value.</a:t>
          </a:r>
        </a:p>
      </dgm:t>
    </dgm:pt>
    <dgm:pt modelId="{59E7F9E2-1238-4951-BC58-C3D1183D9EEF}" type="parTrans" cxnId="{A6DA8666-2CE9-46D8-89B2-DAA9D3C1965B}">
      <dgm:prSet/>
      <dgm:spPr/>
      <dgm:t>
        <a:bodyPr/>
        <a:lstStyle/>
        <a:p>
          <a:endParaRPr lang="en-GB"/>
        </a:p>
      </dgm:t>
    </dgm:pt>
    <dgm:pt modelId="{C435D5A0-7E96-4581-911E-167FDEFF6254}" type="sibTrans" cxnId="{A6DA8666-2CE9-46D8-89B2-DAA9D3C1965B}">
      <dgm:prSet/>
      <dgm:spPr/>
      <dgm:t>
        <a:bodyPr/>
        <a:lstStyle/>
        <a:p>
          <a:endParaRPr lang="en-GB"/>
        </a:p>
      </dgm:t>
    </dgm:pt>
    <dgm:pt modelId="{B650B744-656A-43F3-AA55-85E3C61AFED7}" type="pres">
      <dgm:prSet presAssocID="{440A2D07-4145-4EBF-A036-BE326CA307EF}" presName="linear" presStyleCnt="0">
        <dgm:presLayoutVars>
          <dgm:dir/>
          <dgm:animLvl val="lvl"/>
          <dgm:resizeHandles val="exact"/>
        </dgm:presLayoutVars>
      </dgm:prSet>
      <dgm:spPr/>
    </dgm:pt>
    <dgm:pt modelId="{1D14708A-7AF4-4273-9877-85C4F2201478}" type="pres">
      <dgm:prSet presAssocID="{26B8DD93-D4D5-499A-B43C-C65EDB1526A6}" presName="parentLin" presStyleCnt="0"/>
      <dgm:spPr/>
    </dgm:pt>
    <dgm:pt modelId="{EC223274-54A6-4250-8CA7-9DC1579A6DDF}" type="pres">
      <dgm:prSet presAssocID="{26B8DD93-D4D5-499A-B43C-C65EDB1526A6}" presName="parentLeftMargin" presStyleLbl="node1" presStyleIdx="0" presStyleCnt="4"/>
      <dgm:spPr/>
    </dgm:pt>
    <dgm:pt modelId="{E9D42BBA-F6A2-4D20-ABED-A89E63316B15}" type="pres">
      <dgm:prSet presAssocID="{26B8DD93-D4D5-499A-B43C-C65EDB1526A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F52ADB3-1AF5-434A-ACB1-AC8C58E86F66}" type="pres">
      <dgm:prSet presAssocID="{26B8DD93-D4D5-499A-B43C-C65EDB1526A6}" presName="negativeSpace" presStyleCnt="0"/>
      <dgm:spPr/>
    </dgm:pt>
    <dgm:pt modelId="{91FE682C-B4EB-45D1-92FE-2BB7C7A418FD}" type="pres">
      <dgm:prSet presAssocID="{26B8DD93-D4D5-499A-B43C-C65EDB1526A6}" presName="childText" presStyleLbl="conFgAcc1" presStyleIdx="0" presStyleCnt="4">
        <dgm:presLayoutVars>
          <dgm:bulletEnabled val="1"/>
        </dgm:presLayoutVars>
      </dgm:prSet>
      <dgm:spPr/>
    </dgm:pt>
    <dgm:pt modelId="{D63721DF-847A-4D64-BC1A-6D874BFAB750}" type="pres">
      <dgm:prSet presAssocID="{FFBEC922-8664-45A2-B227-EC1E197749F7}" presName="spaceBetweenRectangles" presStyleCnt="0"/>
      <dgm:spPr/>
    </dgm:pt>
    <dgm:pt modelId="{776B206E-4B18-4E28-8ED4-4CC4D9B879CE}" type="pres">
      <dgm:prSet presAssocID="{9A120487-0914-4153-B13D-1082A0C1F2D5}" presName="parentLin" presStyleCnt="0"/>
      <dgm:spPr/>
    </dgm:pt>
    <dgm:pt modelId="{D80954A9-0E70-42AE-BF4B-622F6B9EF083}" type="pres">
      <dgm:prSet presAssocID="{9A120487-0914-4153-B13D-1082A0C1F2D5}" presName="parentLeftMargin" presStyleLbl="node1" presStyleIdx="0" presStyleCnt="4"/>
      <dgm:spPr/>
    </dgm:pt>
    <dgm:pt modelId="{C40264E6-0252-412C-A96A-F77310F5B913}" type="pres">
      <dgm:prSet presAssocID="{9A120487-0914-4153-B13D-1082A0C1F2D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C3F75CD-147D-4B5E-A172-8BCADB6AF643}" type="pres">
      <dgm:prSet presAssocID="{9A120487-0914-4153-B13D-1082A0C1F2D5}" presName="negativeSpace" presStyleCnt="0"/>
      <dgm:spPr/>
    </dgm:pt>
    <dgm:pt modelId="{C648DCB7-4774-4C01-BC99-361BAF12057A}" type="pres">
      <dgm:prSet presAssocID="{9A120487-0914-4153-B13D-1082A0C1F2D5}" presName="childText" presStyleLbl="conFgAcc1" presStyleIdx="1" presStyleCnt="4">
        <dgm:presLayoutVars>
          <dgm:bulletEnabled val="1"/>
        </dgm:presLayoutVars>
      </dgm:prSet>
      <dgm:spPr/>
    </dgm:pt>
    <dgm:pt modelId="{BCA2A965-B7AD-4948-AD27-9879A7177791}" type="pres">
      <dgm:prSet presAssocID="{7181B54D-BFCC-4170-B15C-603D47FE283E}" presName="spaceBetweenRectangles" presStyleCnt="0"/>
      <dgm:spPr/>
    </dgm:pt>
    <dgm:pt modelId="{19ABFE9C-ECAB-4537-A14F-D8F2F639507F}" type="pres">
      <dgm:prSet presAssocID="{AD1DF88F-22D9-4FCE-AD8A-7802B01AFD62}" presName="parentLin" presStyleCnt="0"/>
      <dgm:spPr/>
    </dgm:pt>
    <dgm:pt modelId="{59230B25-0E5C-4462-AF2F-9027D98D6FE8}" type="pres">
      <dgm:prSet presAssocID="{AD1DF88F-22D9-4FCE-AD8A-7802B01AFD62}" presName="parentLeftMargin" presStyleLbl="node1" presStyleIdx="1" presStyleCnt="4"/>
      <dgm:spPr/>
    </dgm:pt>
    <dgm:pt modelId="{B14455D1-A641-42FF-A0A8-79F5B2EF2F9A}" type="pres">
      <dgm:prSet presAssocID="{AD1DF88F-22D9-4FCE-AD8A-7802B01AFD6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180C098-C68D-4A8B-B1FC-7B2AAC4F1BC5}" type="pres">
      <dgm:prSet presAssocID="{AD1DF88F-22D9-4FCE-AD8A-7802B01AFD62}" presName="negativeSpace" presStyleCnt="0"/>
      <dgm:spPr/>
    </dgm:pt>
    <dgm:pt modelId="{FB5BF2F2-9795-4943-9F40-125CA9A28843}" type="pres">
      <dgm:prSet presAssocID="{AD1DF88F-22D9-4FCE-AD8A-7802B01AFD62}" presName="childText" presStyleLbl="conFgAcc1" presStyleIdx="2" presStyleCnt="4">
        <dgm:presLayoutVars>
          <dgm:bulletEnabled val="1"/>
        </dgm:presLayoutVars>
      </dgm:prSet>
      <dgm:spPr/>
    </dgm:pt>
    <dgm:pt modelId="{F36392DE-1DB5-4F7A-A46D-6E23B1829877}" type="pres">
      <dgm:prSet presAssocID="{693B4517-60A4-42ED-AD6E-D532534F5A88}" presName="spaceBetweenRectangles" presStyleCnt="0"/>
      <dgm:spPr/>
    </dgm:pt>
    <dgm:pt modelId="{EC988643-A79A-4671-AC26-1A4B0339D2C4}" type="pres">
      <dgm:prSet presAssocID="{EDEBFD62-3070-403C-9316-414569D0D970}" presName="parentLin" presStyleCnt="0"/>
      <dgm:spPr/>
    </dgm:pt>
    <dgm:pt modelId="{445CA396-0F99-4934-8C95-A182F9AE603D}" type="pres">
      <dgm:prSet presAssocID="{EDEBFD62-3070-403C-9316-414569D0D970}" presName="parentLeftMargin" presStyleLbl="node1" presStyleIdx="2" presStyleCnt="4"/>
      <dgm:spPr/>
    </dgm:pt>
    <dgm:pt modelId="{36867AFC-F046-4788-AAC5-C563DD66BCB1}" type="pres">
      <dgm:prSet presAssocID="{EDEBFD62-3070-403C-9316-414569D0D97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80DA82B-9CAA-48E3-889E-760DD45172BC}" type="pres">
      <dgm:prSet presAssocID="{EDEBFD62-3070-403C-9316-414569D0D970}" presName="negativeSpace" presStyleCnt="0"/>
      <dgm:spPr/>
    </dgm:pt>
    <dgm:pt modelId="{8255533E-BFAD-4346-8CD9-DAEA1BA10347}" type="pres">
      <dgm:prSet presAssocID="{EDEBFD62-3070-403C-9316-414569D0D970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60B05705-D5BA-48B3-B169-C3154AE23723}" type="presOf" srcId="{E9DBF2F9-C403-4F70-A3CC-7CEFB8C9D9AF}" destId="{91FE682C-B4EB-45D1-92FE-2BB7C7A418FD}" srcOrd="0" destOrd="1" presId="urn:microsoft.com/office/officeart/2005/8/layout/list1"/>
    <dgm:cxn modelId="{23B6BE0A-815A-4056-A696-CE2A959F82C5}" type="presOf" srcId="{AF7B4DA2-A383-4A99-B620-84D6B39DBF1F}" destId="{8255533E-BFAD-4346-8CD9-DAEA1BA10347}" srcOrd="0" destOrd="0" presId="urn:microsoft.com/office/officeart/2005/8/layout/list1"/>
    <dgm:cxn modelId="{D13EEB17-A209-4BE8-89C1-67333B5B80F4}" srcId="{26B8DD93-D4D5-499A-B43C-C65EDB1526A6}" destId="{917883F4-1950-4FDA-9CB9-3E878798DA91}" srcOrd="0" destOrd="0" parTransId="{3178F226-9E99-49BE-9476-1D3D2972CB8E}" sibTransId="{FE668582-2C29-45B8-9236-B96E4DD4C1BD}"/>
    <dgm:cxn modelId="{EF2F9D1D-8799-42E7-95DF-74FF7E399F0A}" type="presOf" srcId="{9A120487-0914-4153-B13D-1082A0C1F2D5}" destId="{C40264E6-0252-412C-A96A-F77310F5B913}" srcOrd="1" destOrd="0" presId="urn:microsoft.com/office/officeart/2005/8/layout/list1"/>
    <dgm:cxn modelId="{9C174323-6333-4577-87AD-8F072CC3B904}" type="presOf" srcId="{FB6A18A3-F3AA-4594-ACC1-E7E0E60F80AC}" destId="{C648DCB7-4774-4C01-BC99-361BAF12057A}" srcOrd="0" destOrd="0" presId="urn:microsoft.com/office/officeart/2005/8/layout/list1"/>
    <dgm:cxn modelId="{D975382B-D0BE-454B-9EDC-F0DD465B6984}" srcId="{AD1DF88F-22D9-4FCE-AD8A-7802B01AFD62}" destId="{14FA0270-E04F-414F-871D-7373507ED833}" srcOrd="0" destOrd="0" parTransId="{C77688D6-900A-4EA9-A0B9-802D13B077B2}" sibTransId="{FADF9446-B850-4D57-9E5C-F11E4510E8C3}"/>
    <dgm:cxn modelId="{7D4A7A2F-D279-4CEB-A23F-E679A74DDB36}" type="presOf" srcId="{15FD1995-023D-41E9-AAA6-23FFE5799820}" destId="{91FE682C-B4EB-45D1-92FE-2BB7C7A418FD}" srcOrd="0" destOrd="2" presId="urn:microsoft.com/office/officeart/2005/8/layout/list1"/>
    <dgm:cxn modelId="{8417BB3F-81E6-445F-8B69-8F60CA6925D2}" srcId="{440A2D07-4145-4EBF-A036-BE326CA307EF}" destId="{AD1DF88F-22D9-4FCE-AD8A-7802B01AFD62}" srcOrd="2" destOrd="0" parTransId="{A193CFE0-E168-4014-A7FB-E937764117A2}" sibTransId="{693B4517-60A4-42ED-AD6E-D532534F5A88}"/>
    <dgm:cxn modelId="{264C025B-284F-44A3-A240-1143EA772B9F}" type="presOf" srcId="{AD1DF88F-22D9-4FCE-AD8A-7802B01AFD62}" destId="{59230B25-0E5C-4462-AF2F-9027D98D6FE8}" srcOrd="0" destOrd="0" presId="urn:microsoft.com/office/officeart/2005/8/layout/list1"/>
    <dgm:cxn modelId="{A6DA8666-2CE9-46D8-89B2-DAA9D3C1965B}" srcId="{26B8DD93-D4D5-499A-B43C-C65EDB1526A6}" destId="{C32B5D70-4783-44BB-A294-37A80585C036}" srcOrd="3" destOrd="0" parTransId="{59E7F9E2-1238-4951-BC58-C3D1183D9EEF}" sibTransId="{C435D5A0-7E96-4581-911E-167FDEFF6254}"/>
    <dgm:cxn modelId="{A0C0D067-1789-4B35-89F0-07C234AED7A6}" type="presOf" srcId="{AD1DF88F-22D9-4FCE-AD8A-7802B01AFD62}" destId="{B14455D1-A641-42FF-A0A8-79F5B2EF2F9A}" srcOrd="1" destOrd="0" presId="urn:microsoft.com/office/officeart/2005/8/layout/list1"/>
    <dgm:cxn modelId="{72B8F448-9AB2-49D4-8DE8-F6F7FAC22801}" type="presOf" srcId="{26B8DD93-D4D5-499A-B43C-C65EDB1526A6}" destId="{E9D42BBA-F6A2-4D20-ABED-A89E63316B15}" srcOrd="1" destOrd="0" presId="urn:microsoft.com/office/officeart/2005/8/layout/list1"/>
    <dgm:cxn modelId="{8776E36F-5A40-48F6-864D-85BA7BF4C733}" srcId="{440A2D07-4145-4EBF-A036-BE326CA307EF}" destId="{9A120487-0914-4153-B13D-1082A0C1F2D5}" srcOrd="1" destOrd="0" parTransId="{6002ED26-68FE-403D-83D6-43EFF10A11B9}" sibTransId="{7181B54D-BFCC-4170-B15C-603D47FE283E}"/>
    <dgm:cxn modelId="{00E27574-3F03-4F48-B3FC-685126947974}" type="presOf" srcId="{14FA0270-E04F-414F-871D-7373507ED833}" destId="{FB5BF2F2-9795-4943-9F40-125CA9A28843}" srcOrd="0" destOrd="0" presId="urn:microsoft.com/office/officeart/2005/8/layout/list1"/>
    <dgm:cxn modelId="{B2FEB554-2EBF-4EE7-971E-B24161DE3050}" srcId="{9A120487-0914-4153-B13D-1082A0C1F2D5}" destId="{FB6A18A3-F3AA-4594-ACC1-E7E0E60F80AC}" srcOrd="0" destOrd="0" parTransId="{42390E51-5D29-4EDC-8030-073C0F7DC81C}" sibTransId="{1F0B4BD7-A228-405C-AB80-D6B5D824DBD4}"/>
    <dgm:cxn modelId="{8D89417A-02ED-4E45-81C7-AE6DA66BF9D3}" type="presOf" srcId="{440A2D07-4145-4EBF-A036-BE326CA307EF}" destId="{B650B744-656A-43F3-AA55-85E3C61AFED7}" srcOrd="0" destOrd="0" presId="urn:microsoft.com/office/officeart/2005/8/layout/list1"/>
    <dgm:cxn modelId="{86BE577C-DCCC-4331-B490-26930304D49C}" srcId="{26B8DD93-D4D5-499A-B43C-C65EDB1526A6}" destId="{E9DBF2F9-C403-4F70-A3CC-7CEFB8C9D9AF}" srcOrd="1" destOrd="0" parTransId="{4F78B0E4-2D7E-49D2-8119-8B7ACB42BA8C}" sibTransId="{3D8615AF-88D2-45D1-844F-4C61AC1E75FB}"/>
    <dgm:cxn modelId="{A4C36A9D-2C02-4259-A557-83FBEFCD11F1}" srcId="{26B8DD93-D4D5-499A-B43C-C65EDB1526A6}" destId="{15FD1995-023D-41E9-AAA6-23FFE5799820}" srcOrd="2" destOrd="0" parTransId="{B968E37D-F38A-41ED-BD44-036578DFCFAA}" sibTransId="{C4E8DC6E-D71F-4727-9B2C-520D396D4296}"/>
    <dgm:cxn modelId="{510AD69D-365B-40DF-8D08-D9F3DFBB4E8C}" type="presOf" srcId="{9A120487-0914-4153-B13D-1082A0C1F2D5}" destId="{D80954A9-0E70-42AE-BF4B-622F6B9EF083}" srcOrd="0" destOrd="0" presId="urn:microsoft.com/office/officeart/2005/8/layout/list1"/>
    <dgm:cxn modelId="{B76F9BB8-609F-4A75-9B77-A03B0D17ADA0}" type="presOf" srcId="{EDEBFD62-3070-403C-9316-414569D0D970}" destId="{36867AFC-F046-4788-AAC5-C563DD66BCB1}" srcOrd="1" destOrd="0" presId="urn:microsoft.com/office/officeart/2005/8/layout/list1"/>
    <dgm:cxn modelId="{008A1BC1-5BF3-4D47-937D-B1C608EFF63C}" type="presOf" srcId="{EDEBFD62-3070-403C-9316-414569D0D970}" destId="{445CA396-0F99-4934-8C95-A182F9AE603D}" srcOrd="0" destOrd="0" presId="urn:microsoft.com/office/officeart/2005/8/layout/list1"/>
    <dgm:cxn modelId="{5E9C53C6-4B11-4FC5-AD29-B4041284A011}" type="presOf" srcId="{26B8DD93-D4D5-499A-B43C-C65EDB1526A6}" destId="{EC223274-54A6-4250-8CA7-9DC1579A6DDF}" srcOrd="0" destOrd="0" presId="urn:microsoft.com/office/officeart/2005/8/layout/list1"/>
    <dgm:cxn modelId="{65F013C9-C756-40D6-ADE8-9F82D531897C}" srcId="{440A2D07-4145-4EBF-A036-BE326CA307EF}" destId="{EDEBFD62-3070-403C-9316-414569D0D970}" srcOrd="3" destOrd="0" parTransId="{F74A64C9-7356-49F9-BB99-FD5483DC1374}" sibTransId="{C0D71F1D-164E-409B-BA58-961062CF334D}"/>
    <dgm:cxn modelId="{22936BD2-6F94-41EB-8434-8B16110BD565}" type="presOf" srcId="{C32B5D70-4783-44BB-A294-37A80585C036}" destId="{91FE682C-B4EB-45D1-92FE-2BB7C7A418FD}" srcOrd="0" destOrd="3" presId="urn:microsoft.com/office/officeart/2005/8/layout/list1"/>
    <dgm:cxn modelId="{5D7160DD-EA55-414B-BC2C-82772FD57C5B}" type="presOf" srcId="{917883F4-1950-4FDA-9CB9-3E878798DA91}" destId="{91FE682C-B4EB-45D1-92FE-2BB7C7A418FD}" srcOrd="0" destOrd="0" presId="urn:microsoft.com/office/officeart/2005/8/layout/list1"/>
    <dgm:cxn modelId="{84971AE3-3FFD-47BE-A4B0-297D87CA50E4}" srcId="{EDEBFD62-3070-403C-9316-414569D0D970}" destId="{AF7B4DA2-A383-4A99-B620-84D6B39DBF1F}" srcOrd="0" destOrd="0" parTransId="{5C7A608E-F13A-4E80-AE49-EE50A403E785}" sibTransId="{675EC836-6645-4FDD-91EA-8C0CDE3BADE5}"/>
    <dgm:cxn modelId="{0A10B5F9-9DA9-4F02-9364-E892452A8807}" srcId="{440A2D07-4145-4EBF-A036-BE326CA307EF}" destId="{26B8DD93-D4D5-499A-B43C-C65EDB1526A6}" srcOrd="0" destOrd="0" parTransId="{1FFB247F-340C-425E-BB48-DAF484BC7B11}" sibTransId="{FFBEC922-8664-45A2-B227-EC1E197749F7}"/>
    <dgm:cxn modelId="{48334929-0082-4BB6-917E-004E289AEDB7}" type="presParOf" srcId="{B650B744-656A-43F3-AA55-85E3C61AFED7}" destId="{1D14708A-7AF4-4273-9877-85C4F2201478}" srcOrd="0" destOrd="0" presId="urn:microsoft.com/office/officeart/2005/8/layout/list1"/>
    <dgm:cxn modelId="{4DFA271F-472A-4982-B781-5B6AA64FB133}" type="presParOf" srcId="{1D14708A-7AF4-4273-9877-85C4F2201478}" destId="{EC223274-54A6-4250-8CA7-9DC1579A6DDF}" srcOrd="0" destOrd="0" presId="urn:microsoft.com/office/officeart/2005/8/layout/list1"/>
    <dgm:cxn modelId="{7AE800F1-8BA5-4615-A7E2-D20CBEE2B0E9}" type="presParOf" srcId="{1D14708A-7AF4-4273-9877-85C4F2201478}" destId="{E9D42BBA-F6A2-4D20-ABED-A89E63316B15}" srcOrd="1" destOrd="0" presId="urn:microsoft.com/office/officeart/2005/8/layout/list1"/>
    <dgm:cxn modelId="{A11FE4CA-6257-4C8A-99AA-6AD2EB755232}" type="presParOf" srcId="{B650B744-656A-43F3-AA55-85E3C61AFED7}" destId="{6F52ADB3-1AF5-434A-ACB1-AC8C58E86F66}" srcOrd="1" destOrd="0" presId="urn:microsoft.com/office/officeart/2005/8/layout/list1"/>
    <dgm:cxn modelId="{722B5C88-027E-4793-AAF7-0D59A1B16BBE}" type="presParOf" srcId="{B650B744-656A-43F3-AA55-85E3C61AFED7}" destId="{91FE682C-B4EB-45D1-92FE-2BB7C7A418FD}" srcOrd="2" destOrd="0" presId="urn:microsoft.com/office/officeart/2005/8/layout/list1"/>
    <dgm:cxn modelId="{801E8424-3010-45CF-8224-E6019C71E745}" type="presParOf" srcId="{B650B744-656A-43F3-AA55-85E3C61AFED7}" destId="{D63721DF-847A-4D64-BC1A-6D874BFAB750}" srcOrd="3" destOrd="0" presId="urn:microsoft.com/office/officeart/2005/8/layout/list1"/>
    <dgm:cxn modelId="{8B442373-7DB2-45E9-A7D1-2740C79B976E}" type="presParOf" srcId="{B650B744-656A-43F3-AA55-85E3C61AFED7}" destId="{776B206E-4B18-4E28-8ED4-4CC4D9B879CE}" srcOrd="4" destOrd="0" presId="urn:microsoft.com/office/officeart/2005/8/layout/list1"/>
    <dgm:cxn modelId="{9E4971BF-3912-420D-B3CD-015416F6C27F}" type="presParOf" srcId="{776B206E-4B18-4E28-8ED4-4CC4D9B879CE}" destId="{D80954A9-0E70-42AE-BF4B-622F6B9EF083}" srcOrd="0" destOrd="0" presId="urn:microsoft.com/office/officeart/2005/8/layout/list1"/>
    <dgm:cxn modelId="{9219CFD1-9633-4F29-9059-A436DAC87292}" type="presParOf" srcId="{776B206E-4B18-4E28-8ED4-4CC4D9B879CE}" destId="{C40264E6-0252-412C-A96A-F77310F5B913}" srcOrd="1" destOrd="0" presId="urn:microsoft.com/office/officeart/2005/8/layout/list1"/>
    <dgm:cxn modelId="{99CB6EA5-12BA-42D6-B999-A005B9543A88}" type="presParOf" srcId="{B650B744-656A-43F3-AA55-85E3C61AFED7}" destId="{BC3F75CD-147D-4B5E-A172-8BCADB6AF643}" srcOrd="5" destOrd="0" presId="urn:microsoft.com/office/officeart/2005/8/layout/list1"/>
    <dgm:cxn modelId="{975F6BDE-D3B2-46E7-9ADB-6F2D91137376}" type="presParOf" srcId="{B650B744-656A-43F3-AA55-85E3C61AFED7}" destId="{C648DCB7-4774-4C01-BC99-361BAF12057A}" srcOrd="6" destOrd="0" presId="urn:microsoft.com/office/officeart/2005/8/layout/list1"/>
    <dgm:cxn modelId="{B25566A3-5AC0-4C8A-A89C-0DFFF81ABDDB}" type="presParOf" srcId="{B650B744-656A-43F3-AA55-85E3C61AFED7}" destId="{BCA2A965-B7AD-4948-AD27-9879A7177791}" srcOrd="7" destOrd="0" presId="urn:microsoft.com/office/officeart/2005/8/layout/list1"/>
    <dgm:cxn modelId="{1E341445-A8D0-419A-A72C-E5E094B7719D}" type="presParOf" srcId="{B650B744-656A-43F3-AA55-85E3C61AFED7}" destId="{19ABFE9C-ECAB-4537-A14F-D8F2F639507F}" srcOrd="8" destOrd="0" presId="urn:microsoft.com/office/officeart/2005/8/layout/list1"/>
    <dgm:cxn modelId="{D129352D-5004-4693-AEE4-5618630B31BA}" type="presParOf" srcId="{19ABFE9C-ECAB-4537-A14F-D8F2F639507F}" destId="{59230B25-0E5C-4462-AF2F-9027D98D6FE8}" srcOrd="0" destOrd="0" presId="urn:microsoft.com/office/officeart/2005/8/layout/list1"/>
    <dgm:cxn modelId="{2FE87130-25C8-4771-B560-B8E620DEA8F4}" type="presParOf" srcId="{19ABFE9C-ECAB-4537-A14F-D8F2F639507F}" destId="{B14455D1-A641-42FF-A0A8-79F5B2EF2F9A}" srcOrd="1" destOrd="0" presId="urn:microsoft.com/office/officeart/2005/8/layout/list1"/>
    <dgm:cxn modelId="{AC0E8BA4-5B1B-49A9-8E01-AFE615CC107F}" type="presParOf" srcId="{B650B744-656A-43F3-AA55-85E3C61AFED7}" destId="{4180C098-C68D-4A8B-B1FC-7B2AAC4F1BC5}" srcOrd="9" destOrd="0" presId="urn:microsoft.com/office/officeart/2005/8/layout/list1"/>
    <dgm:cxn modelId="{D20B4EDB-F073-4F2B-B3E6-34F9B0D73A94}" type="presParOf" srcId="{B650B744-656A-43F3-AA55-85E3C61AFED7}" destId="{FB5BF2F2-9795-4943-9F40-125CA9A28843}" srcOrd="10" destOrd="0" presId="urn:microsoft.com/office/officeart/2005/8/layout/list1"/>
    <dgm:cxn modelId="{B4466911-48E6-419B-A37C-70174B302F37}" type="presParOf" srcId="{B650B744-656A-43F3-AA55-85E3C61AFED7}" destId="{F36392DE-1DB5-4F7A-A46D-6E23B1829877}" srcOrd="11" destOrd="0" presId="urn:microsoft.com/office/officeart/2005/8/layout/list1"/>
    <dgm:cxn modelId="{65B9B257-465F-457F-AB76-91BF28CF1EFF}" type="presParOf" srcId="{B650B744-656A-43F3-AA55-85E3C61AFED7}" destId="{EC988643-A79A-4671-AC26-1A4B0339D2C4}" srcOrd="12" destOrd="0" presId="urn:microsoft.com/office/officeart/2005/8/layout/list1"/>
    <dgm:cxn modelId="{ED8C1F47-8B97-4183-A2CB-2FE7D29E263F}" type="presParOf" srcId="{EC988643-A79A-4671-AC26-1A4B0339D2C4}" destId="{445CA396-0F99-4934-8C95-A182F9AE603D}" srcOrd="0" destOrd="0" presId="urn:microsoft.com/office/officeart/2005/8/layout/list1"/>
    <dgm:cxn modelId="{C32D6368-3975-4068-87C8-C2DE67872F38}" type="presParOf" srcId="{EC988643-A79A-4671-AC26-1A4B0339D2C4}" destId="{36867AFC-F046-4788-AAC5-C563DD66BCB1}" srcOrd="1" destOrd="0" presId="urn:microsoft.com/office/officeart/2005/8/layout/list1"/>
    <dgm:cxn modelId="{CAC63C6A-F115-4538-A972-D590EA433E09}" type="presParOf" srcId="{B650B744-656A-43F3-AA55-85E3C61AFED7}" destId="{080DA82B-9CAA-48E3-889E-760DD45172BC}" srcOrd="13" destOrd="0" presId="urn:microsoft.com/office/officeart/2005/8/layout/list1"/>
    <dgm:cxn modelId="{4CD4D003-EC32-4275-A7AB-8BA95FDDD54A}" type="presParOf" srcId="{B650B744-656A-43F3-AA55-85E3C61AFED7}" destId="{8255533E-BFAD-4346-8CD9-DAEA1BA10347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9E9635-22B0-4A24-8C5A-696FA37A515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GB"/>
        </a:p>
      </dgm:t>
    </dgm:pt>
    <dgm:pt modelId="{8AF0B18F-3211-461D-8E6C-99FC5AE3E7D7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price</a:t>
          </a:r>
        </a:p>
      </dgm:t>
    </dgm:pt>
    <dgm:pt modelId="{015E3112-50F4-43D9-B62B-1346CE2FC3DB}" type="sibTrans" cxnId="{E518CFE0-9DA7-48B9-8F54-205EE063A42E}">
      <dgm:prSet/>
      <dgm:spPr/>
      <dgm:t>
        <a:bodyPr/>
        <a:lstStyle/>
        <a:p>
          <a:endParaRPr lang="en-GB"/>
        </a:p>
      </dgm:t>
    </dgm:pt>
    <dgm:pt modelId="{BCE9E468-DF07-4962-960E-B5C06AD5F87E}" type="parTrans" cxnId="{E518CFE0-9DA7-48B9-8F54-205EE063A42E}">
      <dgm:prSet/>
      <dgm:spPr/>
      <dgm:t>
        <a:bodyPr/>
        <a:lstStyle/>
        <a:p>
          <a:endParaRPr lang="en-GB"/>
        </a:p>
      </dgm:t>
    </dgm:pt>
    <dgm:pt modelId="{F32DAC8C-BD04-4344-BA26-ED548B42AD07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product</a:t>
          </a:r>
        </a:p>
      </dgm:t>
    </dgm:pt>
    <dgm:pt modelId="{8A338CA4-E0C8-4770-8CCF-D6DF103AC68C}" type="sibTrans" cxnId="{6F6826C6-EF61-4371-8024-225ED372B3FF}">
      <dgm:prSet/>
      <dgm:spPr/>
      <dgm:t>
        <a:bodyPr/>
        <a:lstStyle/>
        <a:p>
          <a:endParaRPr lang="en-GB"/>
        </a:p>
      </dgm:t>
    </dgm:pt>
    <dgm:pt modelId="{AA741EA4-63A3-4C5D-8D51-EC9C0C9AD170}" type="parTrans" cxnId="{6F6826C6-EF61-4371-8024-225ED372B3FF}">
      <dgm:prSet/>
      <dgm:spPr/>
      <dgm:t>
        <a:bodyPr/>
        <a:lstStyle/>
        <a:p>
          <a:endParaRPr lang="en-GB"/>
        </a:p>
      </dgm:t>
    </dgm:pt>
    <dgm:pt modelId="{ADAFA81D-D7C7-4596-9365-531EA7CDD6E6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promotion</a:t>
          </a:r>
        </a:p>
      </dgm:t>
    </dgm:pt>
    <dgm:pt modelId="{5C5929FA-5A08-4723-A47B-EC9E9005C7C6}" type="sibTrans" cxnId="{8735846F-D2B5-436E-B798-1C64F57FAF9D}">
      <dgm:prSet/>
      <dgm:spPr/>
      <dgm:t>
        <a:bodyPr/>
        <a:lstStyle/>
        <a:p>
          <a:endParaRPr lang="en-GB"/>
        </a:p>
      </dgm:t>
    </dgm:pt>
    <dgm:pt modelId="{4C0E45E0-37D0-4147-99EF-801A5C36BC52}" type="parTrans" cxnId="{8735846F-D2B5-436E-B798-1C64F57FAF9D}">
      <dgm:prSet/>
      <dgm:spPr/>
      <dgm:t>
        <a:bodyPr/>
        <a:lstStyle/>
        <a:p>
          <a:endParaRPr lang="en-GB"/>
        </a:p>
      </dgm:t>
    </dgm:pt>
    <dgm:pt modelId="{3604F24B-5E24-45F9-91A9-E28A35B01EBF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place</a:t>
          </a:r>
        </a:p>
      </dgm:t>
    </dgm:pt>
    <dgm:pt modelId="{5842B98B-0510-4087-9262-688F5163D51F}" type="sibTrans" cxnId="{B6E109D5-415A-4983-9730-22B274D2639B}">
      <dgm:prSet/>
      <dgm:spPr/>
      <dgm:t>
        <a:bodyPr/>
        <a:lstStyle/>
        <a:p>
          <a:endParaRPr lang="en-GB"/>
        </a:p>
      </dgm:t>
    </dgm:pt>
    <dgm:pt modelId="{6DB6730E-97A2-458C-868E-2D873141A7AA}" type="parTrans" cxnId="{B6E109D5-415A-4983-9730-22B274D2639B}">
      <dgm:prSet/>
      <dgm:spPr/>
      <dgm:t>
        <a:bodyPr/>
        <a:lstStyle/>
        <a:p>
          <a:endParaRPr lang="en-GB"/>
        </a:p>
      </dgm:t>
    </dgm:pt>
    <dgm:pt modelId="{E424705F-E867-4DCE-B0AC-253839C48AA8}" type="pres">
      <dgm:prSet presAssocID="{1C9E9635-22B0-4A24-8C5A-696FA37A515E}" presName="root" presStyleCnt="0">
        <dgm:presLayoutVars>
          <dgm:dir/>
          <dgm:resizeHandles val="exact"/>
        </dgm:presLayoutVars>
      </dgm:prSet>
      <dgm:spPr/>
    </dgm:pt>
    <dgm:pt modelId="{3E3211C2-941E-422C-8059-09628ACED25E}" type="pres">
      <dgm:prSet presAssocID="{8AF0B18F-3211-461D-8E6C-99FC5AE3E7D7}" presName="compNode" presStyleCnt="0"/>
      <dgm:spPr/>
    </dgm:pt>
    <dgm:pt modelId="{5C6FB31A-CA02-4A0C-A39E-A7DE3C63E9E8}" type="pres">
      <dgm:prSet presAssocID="{8AF0B18F-3211-461D-8E6C-99FC5AE3E7D7}" presName="bgRect" presStyleLbl="bgShp" presStyleIdx="0" presStyleCnt="4"/>
      <dgm:spPr/>
    </dgm:pt>
    <dgm:pt modelId="{16AF7C60-7CB2-4157-846F-EDA338B42367}" type="pres">
      <dgm:prSet presAssocID="{8AF0B18F-3211-461D-8E6C-99FC5AE3E7D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bel"/>
        </a:ext>
      </dgm:extLst>
    </dgm:pt>
    <dgm:pt modelId="{55EBE999-76DD-4F6A-8D1F-9D94B17BC995}" type="pres">
      <dgm:prSet presAssocID="{8AF0B18F-3211-461D-8E6C-99FC5AE3E7D7}" presName="spaceRect" presStyleCnt="0"/>
      <dgm:spPr/>
    </dgm:pt>
    <dgm:pt modelId="{58D19CBB-4741-4954-B16F-1FA44E8D779A}" type="pres">
      <dgm:prSet presAssocID="{8AF0B18F-3211-461D-8E6C-99FC5AE3E7D7}" presName="parTx" presStyleLbl="revTx" presStyleIdx="0" presStyleCnt="4">
        <dgm:presLayoutVars>
          <dgm:chMax val="0"/>
          <dgm:chPref val="0"/>
        </dgm:presLayoutVars>
      </dgm:prSet>
      <dgm:spPr/>
    </dgm:pt>
    <dgm:pt modelId="{38672E64-1772-4680-A806-7E74191A6BC2}" type="pres">
      <dgm:prSet presAssocID="{015E3112-50F4-43D9-B62B-1346CE2FC3DB}" presName="sibTrans" presStyleCnt="0"/>
      <dgm:spPr/>
    </dgm:pt>
    <dgm:pt modelId="{6FBB123B-27E5-4E2E-A1BB-C15BFA03C426}" type="pres">
      <dgm:prSet presAssocID="{3604F24B-5E24-45F9-91A9-E28A35B01EBF}" presName="compNode" presStyleCnt="0"/>
      <dgm:spPr/>
    </dgm:pt>
    <dgm:pt modelId="{3EF587C9-657B-4011-936B-7F200FB96429}" type="pres">
      <dgm:prSet presAssocID="{3604F24B-5E24-45F9-91A9-E28A35B01EBF}" presName="bgRect" presStyleLbl="bgShp" presStyleIdx="1" presStyleCnt="4"/>
      <dgm:spPr/>
    </dgm:pt>
    <dgm:pt modelId="{A187796E-21CB-4645-9F89-00288301D6D5}" type="pres">
      <dgm:prSet presAssocID="{3604F24B-5E24-45F9-91A9-E28A35B01EB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FC22DC30-439F-430F-9AE8-28116E2DD55C}" type="pres">
      <dgm:prSet presAssocID="{3604F24B-5E24-45F9-91A9-E28A35B01EBF}" presName="spaceRect" presStyleCnt="0"/>
      <dgm:spPr/>
    </dgm:pt>
    <dgm:pt modelId="{A8507C2E-DA29-4DA7-95DF-A5689DE91BBA}" type="pres">
      <dgm:prSet presAssocID="{3604F24B-5E24-45F9-91A9-E28A35B01EBF}" presName="parTx" presStyleLbl="revTx" presStyleIdx="1" presStyleCnt="4">
        <dgm:presLayoutVars>
          <dgm:chMax val="0"/>
          <dgm:chPref val="0"/>
        </dgm:presLayoutVars>
      </dgm:prSet>
      <dgm:spPr/>
    </dgm:pt>
    <dgm:pt modelId="{396F86D1-2E7E-4FA9-ADF4-0B28BFB98A42}" type="pres">
      <dgm:prSet presAssocID="{5842B98B-0510-4087-9262-688F5163D51F}" presName="sibTrans" presStyleCnt="0"/>
      <dgm:spPr/>
    </dgm:pt>
    <dgm:pt modelId="{239CE334-1152-4943-A710-0F708973548C}" type="pres">
      <dgm:prSet presAssocID="{ADAFA81D-D7C7-4596-9365-531EA7CDD6E6}" presName="compNode" presStyleCnt="0"/>
      <dgm:spPr/>
    </dgm:pt>
    <dgm:pt modelId="{8EC6EABC-491A-42BE-940F-63CD427CF490}" type="pres">
      <dgm:prSet presAssocID="{ADAFA81D-D7C7-4596-9365-531EA7CDD6E6}" presName="bgRect" presStyleLbl="bgShp" presStyleIdx="2" presStyleCnt="4"/>
      <dgm:spPr/>
    </dgm:pt>
    <dgm:pt modelId="{EA905485-9721-4E1C-92F5-1C4E7F74786E}" type="pres">
      <dgm:prSet presAssocID="{ADAFA81D-D7C7-4596-9365-531EA7CDD6E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78FD0B79-A792-467B-BA55-3C8316B05798}" type="pres">
      <dgm:prSet presAssocID="{ADAFA81D-D7C7-4596-9365-531EA7CDD6E6}" presName="spaceRect" presStyleCnt="0"/>
      <dgm:spPr/>
    </dgm:pt>
    <dgm:pt modelId="{C3E72558-7C98-47CC-AC86-150E948A3D89}" type="pres">
      <dgm:prSet presAssocID="{ADAFA81D-D7C7-4596-9365-531EA7CDD6E6}" presName="parTx" presStyleLbl="revTx" presStyleIdx="2" presStyleCnt="4">
        <dgm:presLayoutVars>
          <dgm:chMax val="0"/>
          <dgm:chPref val="0"/>
        </dgm:presLayoutVars>
      </dgm:prSet>
      <dgm:spPr/>
    </dgm:pt>
    <dgm:pt modelId="{0AE80DA0-A575-442F-B3F4-EF4EA7E5DC26}" type="pres">
      <dgm:prSet presAssocID="{5C5929FA-5A08-4723-A47B-EC9E9005C7C6}" presName="sibTrans" presStyleCnt="0"/>
      <dgm:spPr/>
    </dgm:pt>
    <dgm:pt modelId="{150D5AD1-C804-4B4B-AB40-D85D4E1E7FB4}" type="pres">
      <dgm:prSet presAssocID="{F32DAC8C-BD04-4344-BA26-ED548B42AD07}" presName="compNode" presStyleCnt="0"/>
      <dgm:spPr/>
    </dgm:pt>
    <dgm:pt modelId="{0CCD55F8-4034-4041-8DAE-CDD30F5B58C4}" type="pres">
      <dgm:prSet presAssocID="{F32DAC8C-BD04-4344-BA26-ED548B42AD07}" presName="bgRect" presStyleLbl="bgShp" presStyleIdx="3" presStyleCnt="4"/>
      <dgm:spPr/>
    </dgm:pt>
    <dgm:pt modelId="{B95871EC-1D4D-4804-98F0-1F355BAF70B4}" type="pres">
      <dgm:prSet presAssocID="{F32DAC8C-BD04-4344-BA26-ED548B42AD0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D99A1B41-EAF1-4F46-B199-5809B455B93E}" type="pres">
      <dgm:prSet presAssocID="{F32DAC8C-BD04-4344-BA26-ED548B42AD07}" presName="spaceRect" presStyleCnt="0"/>
      <dgm:spPr/>
    </dgm:pt>
    <dgm:pt modelId="{1DBF36E1-C512-4D45-804D-A795882D9399}" type="pres">
      <dgm:prSet presAssocID="{F32DAC8C-BD04-4344-BA26-ED548B42AD0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6C1B627-B692-42D7-B039-C866BFC601D8}" type="presOf" srcId="{8AF0B18F-3211-461D-8E6C-99FC5AE3E7D7}" destId="{58D19CBB-4741-4954-B16F-1FA44E8D779A}" srcOrd="0" destOrd="0" presId="urn:microsoft.com/office/officeart/2018/2/layout/IconVerticalSolidList"/>
    <dgm:cxn modelId="{61689065-D0CA-4FF2-B73A-70E57D68A3D0}" type="presOf" srcId="{3604F24B-5E24-45F9-91A9-E28A35B01EBF}" destId="{A8507C2E-DA29-4DA7-95DF-A5689DE91BBA}" srcOrd="0" destOrd="0" presId="urn:microsoft.com/office/officeart/2018/2/layout/IconVerticalSolidList"/>
    <dgm:cxn modelId="{8735846F-D2B5-436E-B798-1C64F57FAF9D}" srcId="{1C9E9635-22B0-4A24-8C5A-696FA37A515E}" destId="{ADAFA81D-D7C7-4596-9365-531EA7CDD6E6}" srcOrd="2" destOrd="0" parTransId="{4C0E45E0-37D0-4147-99EF-801A5C36BC52}" sibTransId="{5C5929FA-5A08-4723-A47B-EC9E9005C7C6}"/>
    <dgm:cxn modelId="{D096AB8D-D02A-4A02-BDF8-9831140116DE}" type="presOf" srcId="{ADAFA81D-D7C7-4596-9365-531EA7CDD6E6}" destId="{C3E72558-7C98-47CC-AC86-150E948A3D89}" srcOrd="0" destOrd="0" presId="urn:microsoft.com/office/officeart/2018/2/layout/IconVerticalSolidList"/>
    <dgm:cxn modelId="{815DE4A0-D8E5-475D-9F0F-1172CC1268FD}" type="presOf" srcId="{1C9E9635-22B0-4A24-8C5A-696FA37A515E}" destId="{E424705F-E867-4DCE-B0AC-253839C48AA8}" srcOrd="0" destOrd="0" presId="urn:microsoft.com/office/officeart/2018/2/layout/IconVerticalSolidList"/>
    <dgm:cxn modelId="{6F6826C6-EF61-4371-8024-225ED372B3FF}" srcId="{1C9E9635-22B0-4A24-8C5A-696FA37A515E}" destId="{F32DAC8C-BD04-4344-BA26-ED548B42AD07}" srcOrd="3" destOrd="0" parTransId="{AA741EA4-63A3-4C5D-8D51-EC9C0C9AD170}" sibTransId="{8A338CA4-E0C8-4770-8CCF-D6DF103AC68C}"/>
    <dgm:cxn modelId="{B6E109D5-415A-4983-9730-22B274D2639B}" srcId="{1C9E9635-22B0-4A24-8C5A-696FA37A515E}" destId="{3604F24B-5E24-45F9-91A9-E28A35B01EBF}" srcOrd="1" destOrd="0" parTransId="{6DB6730E-97A2-458C-868E-2D873141A7AA}" sibTransId="{5842B98B-0510-4087-9262-688F5163D51F}"/>
    <dgm:cxn modelId="{42C248D7-D1FC-4B73-ACB5-5FDDBF61678A}" type="presOf" srcId="{F32DAC8C-BD04-4344-BA26-ED548B42AD07}" destId="{1DBF36E1-C512-4D45-804D-A795882D9399}" srcOrd="0" destOrd="0" presId="urn:microsoft.com/office/officeart/2018/2/layout/IconVerticalSolidList"/>
    <dgm:cxn modelId="{E518CFE0-9DA7-48B9-8F54-205EE063A42E}" srcId="{1C9E9635-22B0-4A24-8C5A-696FA37A515E}" destId="{8AF0B18F-3211-461D-8E6C-99FC5AE3E7D7}" srcOrd="0" destOrd="0" parTransId="{BCE9E468-DF07-4962-960E-B5C06AD5F87E}" sibTransId="{015E3112-50F4-43D9-B62B-1346CE2FC3DB}"/>
    <dgm:cxn modelId="{B6A555BE-7FB5-40BF-AF7A-1D6CBA5F2E24}" type="presParOf" srcId="{E424705F-E867-4DCE-B0AC-253839C48AA8}" destId="{3E3211C2-941E-422C-8059-09628ACED25E}" srcOrd="0" destOrd="0" presId="urn:microsoft.com/office/officeart/2018/2/layout/IconVerticalSolidList"/>
    <dgm:cxn modelId="{BF72FFD4-4C1B-402E-9B89-F575B1962F33}" type="presParOf" srcId="{3E3211C2-941E-422C-8059-09628ACED25E}" destId="{5C6FB31A-CA02-4A0C-A39E-A7DE3C63E9E8}" srcOrd="0" destOrd="0" presId="urn:microsoft.com/office/officeart/2018/2/layout/IconVerticalSolidList"/>
    <dgm:cxn modelId="{316E8D83-3385-439A-83CF-13E00B5D9426}" type="presParOf" srcId="{3E3211C2-941E-422C-8059-09628ACED25E}" destId="{16AF7C60-7CB2-4157-846F-EDA338B42367}" srcOrd="1" destOrd="0" presId="urn:microsoft.com/office/officeart/2018/2/layout/IconVerticalSolidList"/>
    <dgm:cxn modelId="{A1C9C94B-D45E-4A24-B2DC-AC57258154B5}" type="presParOf" srcId="{3E3211C2-941E-422C-8059-09628ACED25E}" destId="{55EBE999-76DD-4F6A-8D1F-9D94B17BC995}" srcOrd="2" destOrd="0" presId="urn:microsoft.com/office/officeart/2018/2/layout/IconVerticalSolidList"/>
    <dgm:cxn modelId="{56FFA394-0F07-4814-BA33-FA95EF0A7AFD}" type="presParOf" srcId="{3E3211C2-941E-422C-8059-09628ACED25E}" destId="{58D19CBB-4741-4954-B16F-1FA44E8D779A}" srcOrd="3" destOrd="0" presId="urn:microsoft.com/office/officeart/2018/2/layout/IconVerticalSolidList"/>
    <dgm:cxn modelId="{E126994D-4FC6-4F19-9C3D-12D2B77D9396}" type="presParOf" srcId="{E424705F-E867-4DCE-B0AC-253839C48AA8}" destId="{38672E64-1772-4680-A806-7E74191A6BC2}" srcOrd="1" destOrd="0" presId="urn:microsoft.com/office/officeart/2018/2/layout/IconVerticalSolidList"/>
    <dgm:cxn modelId="{AA952DF9-6B09-42E1-B0FE-BB89A12B4E8C}" type="presParOf" srcId="{E424705F-E867-4DCE-B0AC-253839C48AA8}" destId="{6FBB123B-27E5-4E2E-A1BB-C15BFA03C426}" srcOrd="2" destOrd="0" presId="urn:microsoft.com/office/officeart/2018/2/layout/IconVerticalSolidList"/>
    <dgm:cxn modelId="{33A480B6-DF6B-4637-B396-8F4448AC47FB}" type="presParOf" srcId="{6FBB123B-27E5-4E2E-A1BB-C15BFA03C426}" destId="{3EF587C9-657B-4011-936B-7F200FB96429}" srcOrd="0" destOrd="0" presId="urn:microsoft.com/office/officeart/2018/2/layout/IconVerticalSolidList"/>
    <dgm:cxn modelId="{C47304A7-A0FF-42FE-A4EA-A5CF89F4768B}" type="presParOf" srcId="{6FBB123B-27E5-4E2E-A1BB-C15BFA03C426}" destId="{A187796E-21CB-4645-9F89-00288301D6D5}" srcOrd="1" destOrd="0" presId="urn:microsoft.com/office/officeart/2018/2/layout/IconVerticalSolidList"/>
    <dgm:cxn modelId="{517C80EF-51ED-48B9-BCE2-E66614EDD109}" type="presParOf" srcId="{6FBB123B-27E5-4E2E-A1BB-C15BFA03C426}" destId="{FC22DC30-439F-430F-9AE8-28116E2DD55C}" srcOrd="2" destOrd="0" presId="urn:microsoft.com/office/officeart/2018/2/layout/IconVerticalSolidList"/>
    <dgm:cxn modelId="{1C73FAA4-BD44-43AB-9419-EB00630195B3}" type="presParOf" srcId="{6FBB123B-27E5-4E2E-A1BB-C15BFA03C426}" destId="{A8507C2E-DA29-4DA7-95DF-A5689DE91BBA}" srcOrd="3" destOrd="0" presId="urn:microsoft.com/office/officeart/2018/2/layout/IconVerticalSolidList"/>
    <dgm:cxn modelId="{BA1D0BFE-806A-4269-A67F-6C2720B4EAD5}" type="presParOf" srcId="{E424705F-E867-4DCE-B0AC-253839C48AA8}" destId="{396F86D1-2E7E-4FA9-ADF4-0B28BFB98A42}" srcOrd="3" destOrd="0" presId="urn:microsoft.com/office/officeart/2018/2/layout/IconVerticalSolidList"/>
    <dgm:cxn modelId="{36619894-5EB7-44C0-B206-4E1D0C836C0E}" type="presParOf" srcId="{E424705F-E867-4DCE-B0AC-253839C48AA8}" destId="{239CE334-1152-4943-A710-0F708973548C}" srcOrd="4" destOrd="0" presId="urn:microsoft.com/office/officeart/2018/2/layout/IconVerticalSolidList"/>
    <dgm:cxn modelId="{C4153F87-21C6-4B04-A4CD-638DD2DA3EBA}" type="presParOf" srcId="{239CE334-1152-4943-A710-0F708973548C}" destId="{8EC6EABC-491A-42BE-940F-63CD427CF490}" srcOrd="0" destOrd="0" presId="urn:microsoft.com/office/officeart/2018/2/layout/IconVerticalSolidList"/>
    <dgm:cxn modelId="{9F1C91BC-31DB-46AD-9C0E-9BCAFF144028}" type="presParOf" srcId="{239CE334-1152-4943-A710-0F708973548C}" destId="{EA905485-9721-4E1C-92F5-1C4E7F74786E}" srcOrd="1" destOrd="0" presId="urn:microsoft.com/office/officeart/2018/2/layout/IconVerticalSolidList"/>
    <dgm:cxn modelId="{AF371E60-4C32-45D1-A750-8472C07D7071}" type="presParOf" srcId="{239CE334-1152-4943-A710-0F708973548C}" destId="{78FD0B79-A792-467B-BA55-3C8316B05798}" srcOrd="2" destOrd="0" presId="urn:microsoft.com/office/officeart/2018/2/layout/IconVerticalSolidList"/>
    <dgm:cxn modelId="{621D002A-778D-4B50-A612-9D1E068E5AE5}" type="presParOf" srcId="{239CE334-1152-4943-A710-0F708973548C}" destId="{C3E72558-7C98-47CC-AC86-150E948A3D89}" srcOrd="3" destOrd="0" presId="urn:microsoft.com/office/officeart/2018/2/layout/IconVerticalSolidList"/>
    <dgm:cxn modelId="{303464E5-8621-4929-AF84-027A3B613347}" type="presParOf" srcId="{E424705F-E867-4DCE-B0AC-253839C48AA8}" destId="{0AE80DA0-A575-442F-B3F4-EF4EA7E5DC26}" srcOrd="5" destOrd="0" presId="urn:microsoft.com/office/officeart/2018/2/layout/IconVerticalSolidList"/>
    <dgm:cxn modelId="{D3516891-4D6D-461A-A5F6-6B7D6C7460E4}" type="presParOf" srcId="{E424705F-E867-4DCE-B0AC-253839C48AA8}" destId="{150D5AD1-C804-4B4B-AB40-D85D4E1E7FB4}" srcOrd="6" destOrd="0" presId="urn:microsoft.com/office/officeart/2018/2/layout/IconVerticalSolidList"/>
    <dgm:cxn modelId="{23FC17D6-8491-4240-B33B-7D93F2668795}" type="presParOf" srcId="{150D5AD1-C804-4B4B-AB40-D85D4E1E7FB4}" destId="{0CCD55F8-4034-4041-8DAE-CDD30F5B58C4}" srcOrd="0" destOrd="0" presId="urn:microsoft.com/office/officeart/2018/2/layout/IconVerticalSolidList"/>
    <dgm:cxn modelId="{89CE6422-460E-48F2-9487-C42D4AF03B88}" type="presParOf" srcId="{150D5AD1-C804-4B4B-AB40-D85D4E1E7FB4}" destId="{B95871EC-1D4D-4804-98F0-1F355BAF70B4}" srcOrd="1" destOrd="0" presId="urn:microsoft.com/office/officeart/2018/2/layout/IconVerticalSolidList"/>
    <dgm:cxn modelId="{934510D1-CD5F-44AE-827B-12D044614D32}" type="presParOf" srcId="{150D5AD1-C804-4B4B-AB40-D85D4E1E7FB4}" destId="{D99A1B41-EAF1-4F46-B199-5809B455B93E}" srcOrd="2" destOrd="0" presId="urn:microsoft.com/office/officeart/2018/2/layout/IconVerticalSolidList"/>
    <dgm:cxn modelId="{82962834-B9C7-485C-B1B5-5B9F2F33E713}" type="presParOf" srcId="{150D5AD1-C804-4B4B-AB40-D85D4E1E7FB4}" destId="{1DBF36E1-C512-4D45-804D-A795882D93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41EA20-8571-449E-93E3-2501EBF1B7D2}">
      <dsp:nvSpPr>
        <dsp:cNvPr id="0" name=""/>
        <dsp:cNvSpPr/>
      </dsp:nvSpPr>
      <dsp:spPr>
        <a:xfrm>
          <a:off x="2286000" y="1688450"/>
          <a:ext cx="1617361" cy="2806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0349"/>
              </a:lnTo>
              <a:lnTo>
                <a:pt x="1617361" y="140349"/>
              </a:lnTo>
              <a:lnTo>
                <a:pt x="1617361" y="28069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9ECA3B-DD4F-4AE7-91E5-DCF57567CB48}">
      <dsp:nvSpPr>
        <dsp:cNvPr id="0" name=""/>
        <dsp:cNvSpPr/>
      </dsp:nvSpPr>
      <dsp:spPr>
        <a:xfrm>
          <a:off x="2240280" y="1688450"/>
          <a:ext cx="91440" cy="28069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8069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17CFD8-37E3-45DD-851A-DA3AF0D379FB}">
      <dsp:nvSpPr>
        <dsp:cNvPr id="0" name=""/>
        <dsp:cNvSpPr/>
      </dsp:nvSpPr>
      <dsp:spPr>
        <a:xfrm>
          <a:off x="668638" y="1688450"/>
          <a:ext cx="1617361" cy="280699"/>
        </a:xfrm>
        <a:custGeom>
          <a:avLst/>
          <a:gdLst/>
          <a:ahLst/>
          <a:cxnLst/>
          <a:rect l="0" t="0" r="0" b="0"/>
          <a:pathLst>
            <a:path>
              <a:moveTo>
                <a:pt x="1617361" y="0"/>
              </a:moveTo>
              <a:lnTo>
                <a:pt x="1617361" y="140349"/>
              </a:lnTo>
              <a:lnTo>
                <a:pt x="0" y="140349"/>
              </a:lnTo>
              <a:lnTo>
                <a:pt x="0" y="28069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228EEC-11B8-4530-A77A-2C146C23EF2A}">
      <dsp:nvSpPr>
        <dsp:cNvPr id="0" name=""/>
        <dsp:cNvSpPr/>
      </dsp:nvSpPr>
      <dsp:spPr>
        <a:xfrm>
          <a:off x="1617668" y="1020119"/>
          <a:ext cx="1336662" cy="668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Trinity Boutique </a:t>
          </a:r>
          <a:r>
            <a:rPr lang="en-GB" sz="1500" kern="1200">
              <a:latin typeface="Calibri Light" panose="020F0302020204030204"/>
            </a:rPr>
            <a:t>Ltd </a:t>
          </a:r>
        </a:p>
      </dsp:txBody>
      <dsp:txXfrm>
        <a:off x="1617668" y="1020119"/>
        <a:ext cx="1336662" cy="668331"/>
      </dsp:txXfrm>
    </dsp:sp>
    <dsp:sp modelId="{6D858701-D244-469E-B4CD-34E454FA6A4B}">
      <dsp:nvSpPr>
        <dsp:cNvPr id="0" name=""/>
        <dsp:cNvSpPr/>
      </dsp:nvSpPr>
      <dsp:spPr>
        <a:xfrm>
          <a:off x="306" y="1969149"/>
          <a:ext cx="1336662" cy="668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Marketing Manager: Ana </a:t>
          </a:r>
          <a:endParaRPr lang="en-GB" sz="1500" kern="1200">
            <a:latin typeface="Calibri Light" panose="020F0302020204030204"/>
          </a:endParaRPr>
        </a:p>
      </dsp:txBody>
      <dsp:txXfrm>
        <a:off x="306" y="1969149"/>
        <a:ext cx="1336662" cy="668331"/>
      </dsp:txXfrm>
    </dsp:sp>
    <dsp:sp modelId="{19D835E3-DA54-4175-A89D-BDEFE5BDE30C}">
      <dsp:nvSpPr>
        <dsp:cNvPr id="0" name=""/>
        <dsp:cNvSpPr/>
      </dsp:nvSpPr>
      <dsp:spPr>
        <a:xfrm>
          <a:off x="1617668" y="1969149"/>
          <a:ext cx="1336662" cy="668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Business admin manager: Shakira</a:t>
          </a:r>
        </a:p>
      </dsp:txBody>
      <dsp:txXfrm>
        <a:off x="1617668" y="1969149"/>
        <a:ext cx="1336662" cy="668331"/>
      </dsp:txXfrm>
    </dsp:sp>
    <dsp:sp modelId="{B25C0BB6-01BA-41E9-AEE6-A192B3A70E95}">
      <dsp:nvSpPr>
        <dsp:cNvPr id="0" name=""/>
        <dsp:cNvSpPr/>
      </dsp:nvSpPr>
      <dsp:spPr>
        <a:xfrm>
          <a:off x="3235030" y="1969149"/>
          <a:ext cx="1336662" cy="668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Finance manager: Labli</a:t>
          </a:r>
          <a:endParaRPr lang="en-GB" sz="1500" kern="1200">
            <a:latin typeface="Calibri Light" panose="020F0302020204030204"/>
          </a:endParaRPr>
        </a:p>
      </dsp:txBody>
      <dsp:txXfrm>
        <a:off x="3235030" y="1969149"/>
        <a:ext cx="1336662" cy="6683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E682C-B4EB-45D1-92FE-2BB7C7A418FD}">
      <dsp:nvSpPr>
        <dsp:cNvPr id="0" name=""/>
        <dsp:cNvSpPr/>
      </dsp:nvSpPr>
      <dsp:spPr>
        <a:xfrm>
          <a:off x="0" y="317068"/>
          <a:ext cx="10515600" cy="1146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16127" tIns="270764" rIns="816127" bIns="92456" numCol="1" spcCol="1270" anchor="t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With a wide range of portfolio catering for different events and keeping seasonal fashion in trend. </a:t>
          </a: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Varied sizes from petite to plus size. 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Wide range of style design and modest wear.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Excellent quality for reasonable value.</a:t>
          </a:r>
        </a:p>
      </dsp:txBody>
      <dsp:txXfrm>
        <a:off x="0" y="317068"/>
        <a:ext cx="10515600" cy="1146600"/>
      </dsp:txXfrm>
    </dsp:sp>
    <dsp:sp modelId="{E9D42BBA-F6A2-4D20-ABED-A89E63316B15}">
      <dsp:nvSpPr>
        <dsp:cNvPr id="0" name=""/>
        <dsp:cNvSpPr/>
      </dsp:nvSpPr>
      <dsp:spPr>
        <a:xfrm>
          <a:off x="525780" y="125188"/>
          <a:ext cx="7360920" cy="3837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Strength </a:t>
          </a:r>
        </a:p>
      </dsp:txBody>
      <dsp:txXfrm>
        <a:off x="544514" y="143922"/>
        <a:ext cx="7323452" cy="346292"/>
      </dsp:txXfrm>
    </dsp:sp>
    <dsp:sp modelId="{C648DCB7-4774-4C01-BC99-361BAF12057A}">
      <dsp:nvSpPr>
        <dsp:cNvPr id="0" name=""/>
        <dsp:cNvSpPr/>
      </dsp:nvSpPr>
      <dsp:spPr>
        <a:xfrm>
          <a:off x="0" y="1725748"/>
          <a:ext cx="10515600" cy="716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16127" tIns="270764" rIns="816127" bIns="92456" numCol="1" spcCol="1270" anchor="t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 As the business will focus on women this will mean other business would have expanded to men’s and children’s wear which means a pressure to offer something innovative and creative. </a:t>
          </a:r>
        </a:p>
      </dsp:txBody>
      <dsp:txXfrm>
        <a:off x="0" y="1725748"/>
        <a:ext cx="10515600" cy="716625"/>
      </dsp:txXfrm>
    </dsp:sp>
    <dsp:sp modelId="{C40264E6-0252-412C-A96A-F77310F5B913}">
      <dsp:nvSpPr>
        <dsp:cNvPr id="0" name=""/>
        <dsp:cNvSpPr/>
      </dsp:nvSpPr>
      <dsp:spPr>
        <a:xfrm>
          <a:off x="525780" y="1533868"/>
          <a:ext cx="7360920" cy="3837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Weakness </a:t>
          </a:r>
        </a:p>
      </dsp:txBody>
      <dsp:txXfrm>
        <a:off x="544514" y="1552602"/>
        <a:ext cx="7323452" cy="346292"/>
      </dsp:txXfrm>
    </dsp:sp>
    <dsp:sp modelId="{FB5BF2F2-9795-4943-9F40-125CA9A28843}">
      <dsp:nvSpPr>
        <dsp:cNvPr id="0" name=""/>
        <dsp:cNvSpPr/>
      </dsp:nvSpPr>
      <dsp:spPr>
        <a:xfrm>
          <a:off x="0" y="2704453"/>
          <a:ext cx="10515600" cy="5425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16127" tIns="270764" rIns="816127" bIns="92456" numCol="1" spcCol="1270" anchor="t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Expanding and exploring women’s, children’s and ideally home décor</a:t>
          </a: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. </a:t>
          </a:r>
        </a:p>
      </dsp:txBody>
      <dsp:txXfrm>
        <a:off x="0" y="2704453"/>
        <a:ext cx="10515600" cy="542587"/>
      </dsp:txXfrm>
    </dsp:sp>
    <dsp:sp modelId="{B14455D1-A641-42FF-A0A8-79F5B2EF2F9A}">
      <dsp:nvSpPr>
        <dsp:cNvPr id="0" name=""/>
        <dsp:cNvSpPr/>
      </dsp:nvSpPr>
      <dsp:spPr>
        <a:xfrm>
          <a:off x="525780" y="2512573"/>
          <a:ext cx="7360920" cy="3837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Opportunities </a:t>
          </a:r>
        </a:p>
      </dsp:txBody>
      <dsp:txXfrm>
        <a:off x="544514" y="2531307"/>
        <a:ext cx="7323452" cy="346292"/>
      </dsp:txXfrm>
    </dsp:sp>
    <dsp:sp modelId="{8255533E-BFAD-4346-8CD9-DAEA1BA10347}">
      <dsp:nvSpPr>
        <dsp:cNvPr id="0" name=""/>
        <dsp:cNvSpPr/>
      </dsp:nvSpPr>
      <dsp:spPr>
        <a:xfrm>
          <a:off x="0" y="3509121"/>
          <a:ext cx="10515600" cy="5425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16127" tIns="270764" rIns="816127" bIns="92456" numCol="1" spcCol="1270" anchor="t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Competitors </a:t>
          </a:r>
        </a:p>
      </dsp:txBody>
      <dsp:txXfrm>
        <a:off x="0" y="3509121"/>
        <a:ext cx="10515600" cy="542587"/>
      </dsp:txXfrm>
    </dsp:sp>
    <dsp:sp modelId="{36867AFC-F046-4788-AAC5-C563DD66BCB1}">
      <dsp:nvSpPr>
        <dsp:cNvPr id="0" name=""/>
        <dsp:cNvSpPr/>
      </dsp:nvSpPr>
      <dsp:spPr>
        <a:xfrm>
          <a:off x="525780" y="3317241"/>
          <a:ext cx="7360920" cy="3837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Threats</a:t>
          </a:r>
        </a:p>
      </dsp:txBody>
      <dsp:txXfrm>
        <a:off x="544514" y="3335975"/>
        <a:ext cx="7323452" cy="3462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6FB31A-CA02-4A0C-A39E-A7DE3C63E9E8}">
      <dsp:nvSpPr>
        <dsp:cNvPr id="0" name=""/>
        <dsp:cNvSpPr/>
      </dsp:nvSpPr>
      <dsp:spPr>
        <a:xfrm>
          <a:off x="0" y="1228"/>
          <a:ext cx="10515600" cy="6227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AF7C60-7CB2-4157-846F-EDA338B42367}">
      <dsp:nvSpPr>
        <dsp:cNvPr id="0" name=""/>
        <dsp:cNvSpPr/>
      </dsp:nvSpPr>
      <dsp:spPr>
        <a:xfrm>
          <a:off x="188380" y="141346"/>
          <a:ext cx="342510" cy="3425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D19CBB-4741-4954-B16F-1FA44E8D779A}">
      <dsp:nvSpPr>
        <dsp:cNvPr id="0" name=""/>
        <dsp:cNvSpPr/>
      </dsp:nvSpPr>
      <dsp:spPr>
        <a:xfrm>
          <a:off x="719272" y="1228"/>
          <a:ext cx="9796327" cy="622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907" tIns="65907" rIns="65907" bIns="6590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price</a:t>
          </a:r>
        </a:p>
      </dsp:txBody>
      <dsp:txXfrm>
        <a:off x="719272" y="1228"/>
        <a:ext cx="9796327" cy="622746"/>
      </dsp:txXfrm>
    </dsp:sp>
    <dsp:sp modelId="{3EF587C9-657B-4011-936B-7F200FB96429}">
      <dsp:nvSpPr>
        <dsp:cNvPr id="0" name=""/>
        <dsp:cNvSpPr/>
      </dsp:nvSpPr>
      <dsp:spPr>
        <a:xfrm>
          <a:off x="0" y="779662"/>
          <a:ext cx="10515600" cy="6227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87796E-21CB-4645-9F89-00288301D6D5}">
      <dsp:nvSpPr>
        <dsp:cNvPr id="0" name=""/>
        <dsp:cNvSpPr/>
      </dsp:nvSpPr>
      <dsp:spPr>
        <a:xfrm>
          <a:off x="188380" y="919780"/>
          <a:ext cx="342510" cy="3425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07C2E-DA29-4DA7-95DF-A5689DE91BBA}">
      <dsp:nvSpPr>
        <dsp:cNvPr id="0" name=""/>
        <dsp:cNvSpPr/>
      </dsp:nvSpPr>
      <dsp:spPr>
        <a:xfrm>
          <a:off x="719272" y="779662"/>
          <a:ext cx="9796327" cy="622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907" tIns="65907" rIns="65907" bIns="6590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place</a:t>
          </a:r>
        </a:p>
      </dsp:txBody>
      <dsp:txXfrm>
        <a:off x="719272" y="779662"/>
        <a:ext cx="9796327" cy="622746"/>
      </dsp:txXfrm>
    </dsp:sp>
    <dsp:sp modelId="{8EC6EABC-491A-42BE-940F-63CD427CF490}">
      <dsp:nvSpPr>
        <dsp:cNvPr id="0" name=""/>
        <dsp:cNvSpPr/>
      </dsp:nvSpPr>
      <dsp:spPr>
        <a:xfrm>
          <a:off x="0" y="1558095"/>
          <a:ext cx="10515600" cy="6227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905485-9721-4E1C-92F5-1C4E7F74786E}">
      <dsp:nvSpPr>
        <dsp:cNvPr id="0" name=""/>
        <dsp:cNvSpPr/>
      </dsp:nvSpPr>
      <dsp:spPr>
        <a:xfrm>
          <a:off x="188380" y="1698213"/>
          <a:ext cx="342510" cy="3425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E72558-7C98-47CC-AC86-150E948A3D89}">
      <dsp:nvSpPr>
        <dsp:cNvPr id="0" name=""/>
        <dsp:cNvSpPr/>
      </dsp:nvSpPr>
      <dsp:spPr>
        <a:xfrm>
          <a:off x="719272" y="1558095"/>
          <a:ext cx="9796327" cy="622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907" tIns="65907" rIns="65907" bIns="6590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promotion</a:t>
          </a:r>
        </a:p>
      </dsp:txBody>
      <dsp:txXfrm>
        <a:off x="719272" y="1558095"/>
        <a:ext cx="9796327" cy="622746"/>
      </dsp:txXfrm>
    </dsp:sp>
    <dsp:sp modelId="{0CCD55F8-4034-4041-8DAE-CDD30F5B58C4}">
      <dsp:nvSpPr>
        <dsp:cNvPr id="0" name=""/>
        <dsp:cNvSpPr/>
      </dsp:nvSpPr>
      <dsp:spPr>
        <a:xfrm>
          <a:off x="0" y="2336528"/>
          <a:ext cx="10515600" cy="6227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5871EC-1D4D-4804-98F0-1F355BAF70B4}">
      <dsp:nvSpPr>
        <dsp:cNvPr id="0" name=""/>
        <dsp:cNvSpPr/>
      </dsp:nvSpPr>
      <dsp:spPr>
        <a:xfrm>
          <a:off x="188380" y="2476646"/>
          <a:ext cx="342510" cy="3425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F36E1-C512-4D45-804D-A795882D9399}">
      <dsp:nvSpPr>
        <dsp:cNvPr id="0" name=""/>
        <dsp:cNvSpPr/>
      </dsp:nvSpPr>
      <dsp:spPr>
        <a:xfrm>
          <a:off x="719272" y="2336528"/>
          <a:ext cx="9796327" cy="622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907" tIns="65907" rIns="65907" bIns="6590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product</a:t>
          </a:r>
        </a:p>
      </dsp:txBody>
      <dsp:txXfrm>
        <a:off x="719272" y="2336528"/>
        <a:ext cx="9796327" cy="6227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FF88E2-AE38-4875-8F90-84B42D191730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AE301E-1CA3-466F-81F0-D5607B362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3107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AE301E-1CA3-466F-81F0-D5607B36226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118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128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471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427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844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15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653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09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316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251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189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053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340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88" r:id="rId1"/>
    <p:sldLayoutId id="2147484789" r:id="rId2"/>
    <p:sldLayoutId id="2147484790" r:id="rId3"/>
    <p:sldLayoutId id="2147484791" r:id="rId4"/>
    <p:sldLayoutId id="2147484792" r:id="rId5"/>
    <p:sldLayoutId id="2147484793" r:id="rId6"/>
    <p:sldLayoutId id="2147484794" r:id="rId7"/>
    <p:sldLayoutId id="2147484795" r:id="rId8"/>
    <p:sldLayoutId id="2147484796" r:id="rId9"/>
    <p:sldLayoutId id="2147484797" r:id="rId10"/>
    <p:sldLayoutId id="21474847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9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12" Type="http://schemas.openxmlformats.org/officeDocument/2006/relationships/image" Target="../media/image28.jpeg"/><Relationship Id="rId2" Type="http://schemas.openxmlformats.org/officeDocument/2006/relationships/image" Target="../media/image18.jpeg"/><Relationship Id="rId16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11" Type="http://schemas.openxmlformats.org/officeDocument/2006/relationships/image" Target="../media/image27.jpeg"/><Relationship Id="rId5" Type="http://schemas.openxmlformats.org/officeDocument/2006/relationships/image" Target="../media/image21.jpeg"/><Relationship Id="rId15" Type="http://schemas.openxmlformats.org/officeDocument/2006/relationships/image" Target="../media/image3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Relationship Id="rId14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doi.org/10.1177/2158244018800838" TargetMode="External"/><Relationship Id="rId4" Type="http://schemas.openxmlformats.org/officeDocument/2006/relationships/hyperlink" Target="https://gocardless.com/guides/posts/profit-and-loss-statement-templat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CE02418-7A5C-2871-7D3B-BAC5972E4C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E185DF-1778-A755-C5D2-B4A2EEC6B67A}"/>
              </a:ext>
            </a:extLst>
          </p:cNvPr>
          <p:cNvSpPr txBox="1"/>
          <p:nvPr/>
        </p:nvSpPr>
        <p:spPr>
          <a:xfrm>
            <a:off x="414290" y="429087"/>
            <a:ext cx="4705165" cy="3986219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Managing enterprise in the 21st century</a:t>
            </a:r>
            <a:endParaRPr lang="en-GB" sz="16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Name of the Students: </a:t>
            </a:r>
            <a:endParaRPr lang="en-GB" sz="16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Labli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begum 2121373</a:t>
            </a:r>
            <a:endParaRPr lang="en-GB" sz="16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Ana 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Balteanu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2132981</a:t>
            </a:r>
            <a:endParaRPr lang="en-GB" sz="16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Yasmin Shakira Akhter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2130089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Module code: BMSW4006</a:t>
            </a:r>
            <a:endParaRPr lang="en-GB" sz="16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Lecturer  Name: MD Nazmul Hasan</a:t>
            </a:r>
            <a:endParaRPr lang="en-GB" sz="16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Trinity Boutique Ltd</a:t>
            </a:r>
            <a:endParaRPr lang="en-GB" sz="16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Business plan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8940FB-4FE9-65E2-6173-2A207A927FC3}"/>
              </a:ext>
            </a:extLst>
          </p:cNvPr>
          <p:cNvSpPr txBox="1"/>
          <p:nvPr/>
        </p:nvSpPr>
        <p:spPr>
          <a:xfrm>
            <a:off x="5755689" y="4364854"/>
            <a:ext cx="4882718" cy="584775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u="sng">
                <a:cs typeface="Calibri"/>
              </a:rPr>
              <a:t>TRINITY BOUTIQUE LTD</a:t>
            </a:r>
          </a:p>
        </p:txBody>
      </p:sp>
    </p:spTree>
    <p:extLst>
      <p:ext uri="{BB962C8B-B14F-4D97-AF65-F5344CB8AC3E}">
        <p14:creationId xmlns:p14="http://schemas.microsoft.com/office/powerpoint/2010/main" val="3058207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AF83A6-2572-456B-A36D-BC29F9A2B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5E2249-1C42-806C-CC8E-C3479E5E9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10515600" cy="2316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TRINITY BOUTIQUE SHAREHOLDERS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92F315-D1BA-E1D9-1E3F-7D2D4B648E3E}"/>
              </a:ext>
            </a:extLst>
          </p:cNvPr>
          <p:cNvSpPr txBox="1"/>
          <p:nvPr/>
        </p:nvSpPr>
        <p:spPr>
          <a:xfrm>
            <a:off x="872971" y="3240349"/>
            <a:ext cx="72353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Management team and shareholders %:  3 shareholders. 33% each </a:t>
            </a:r>
            <a:endParaRPr lang="en-US"/>
          </a:p>
          <a:p>
            <a:pPr algn="l"/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FDC766-7575-C320-F2CB-B6DFCEA5B9C3}"/>
              </a:ext>
            </a:extLst>
          </p:cNvPr>
          <p:cNvSpPr txBox="1"/>
          <p:nvPr/>
        </p:nvSpPr>
        <p:spPr>
          <a:xfrm>
            <a:off x="1006135" y="4335261"/>
            <a:ext cx="10549631" cy="19530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26" name="Diagram 26">
            <a:extLst>
              <a:ext uri="{FF2B5EF4-FFF2-40B4-BE49-F238E27FC236}">
                <a16:creationId xmlns:a16="http://schemas.microsoft.com/office/drawing/2014/main" id="{3218541B-F171-7CC7-E3E2-B286F46C85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03407198"/>
              </p:ext>
            </p:extLst>
          </p:nvPr>
        </p:nvGraphicFramePr>
        <p:xfrm>
          <a:off x="3168125" y="2835303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971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Graphic spid="2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7C656-910A-88FE-697E-4E8E2946F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8316" y="1308915"/>
            <a:ext cx="3589921" cy="43693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>
                <a:cs typeface="Calibri Light"/>
              </a:rPr>
              <a:t>Women business, elegant and </a:t>
            </a:r>
            <a:r>
              <a:rPr lang="en-US" sz="4000" err="1">
                <a:cs typeface="Calibri Light"/>
              </a:rPr>
              <a:t>occasionwear</a:t>
            </a:r>
            <a:endParaRPr lang="en-US" sz="4000">
              <a:cs typeface="Calibri Light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8183D1B-AB93-6491-BB6C-F1F8D0E777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42641" y="1249732"/>
            <a:ext cx="3427283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Business overview</a:t>
            </a:r>
          </a:p>
          <a:p>
            <a:r>
              <a:rPr lang="en-US" sz="2000"/>
              <a:t>Swot analysis</a:t>
            </a:r>
            <a:endParaRPr lang="en-US" sz="2000">
              <a:cs typeface="Calibri"/>
            </a:endParaRPr>
          </a:p>
          <a:p>
            <a:r>
              <a:rPr lang="en-US" sz="2000"/>
              <a:t>Pestel</a:t>
            </a:r>
            <a:endParaRPr lang="en-US" sz="2000">
              <a:cs typeface="Calibri"/>
            </a:endParaRPr>
          </a:p>
          <a:p>
            <a:r>
              <a:rPr lang="en-US" sz="2000"/>
              <a:t>Legal format</a:t>
            </a:r>
            <a:endParaRPr lang="en-US" sz="2000">
              <a:cs typeface="Calibri"/>
            </a:endParaRPr>
          </a:p>
          <a:p>
            <a:r>
              <a:rPr lang="en-US" sz="2000"/>
              <a:t>Target market and marketing strategy</a:t>
            </a:r>
            <a:endParaRPr lang="en-US" sz="2000">
              <a:cs typeface="Calibri"/>
            </a:endParaRPr>
          </a:p>
          <a:p>
            <a:r>
              <a:rPr lang="en-US" sz="2000"/>
              <a:t>4 Ps</a:t>
            </a:r>
            <a:endParaRPr lang="en-US" sz="2000">
              <a:cs typeface="Calibri"/>
            </a:endParaRPr>
          </a:p>
          <a:p>
            <a:r>
              <a:rPr lang="en-US" sz="2000"/>
              <a:t>Business funding</a:t>
            </a:r>
            <a:endParaRPr lang="en-US" sz="2000">
              <a:cs typeface="Calibri"/>
            </a:endParaRPr>
          </a:p>
          <a:p>
            <a:r>
              <a:rPr lang="en-US" sz="2000"/>
              <a:t>References</a:t>
            </a:r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pPr marL="0"/>
            <a:endParaRPr lang="en-US" sz="2000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DE15A855-3154-F96B-4382-0B38322941E6}"/>
              </a:ext>
            </a:extLst>
          </p:cNvPr>
          <p:cNvSpPr txBox="1"/>
          <p:nvPr/>
        </p:nvSpPr>
        <p:spPr>
          <a:xfrm>
            <a:off x="4604614" y="347169"/>
            <a:ext cx="3197701" cy="10051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/>
              <a:t>Trinity Boutique Ltd</a:t>
            </a:r>
            <a:r>
              <a:rPr lang="en-US" sz="2800"/>
              <a:t> </a:t>
            </a:r>
            <a:endParaRPr lang="en-US">
              <a:cs typeface="Calibri" panose="020F0502020204030204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3489D70-81C0-9D7D-AAF3-0F27C9216F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1483" y="1446912"/>
            <a:ext cx="4644500" cy="4230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223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8558C5-9F0C-599A-66AF-0B00361D6B02}"/>
              </a:ext>
            </a:extLst>
          </p:cNvPr>
          <p:cNvSpPr txBox="1"/>
          <p:nvPr/>
        </p:nvSpPr>
        <p:spPr>
          <a:xfrm>
            <a:off x="1028700" y="1967266"/>
            <a:ext cx="2628900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Business overview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3E148DA7-1ECC-ABE0-347B-35CB8F76BE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2409274"/>
              </p:ext>
            </p:extLst>
          </p:nvPr>
        </p:nvGraphicFramePr>
        <p:xfrm>
          <a:off x="4777316" y="772434"/>
          <a:ext cx="6780701" cy="563767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{3B4B98B0-60AC-42C2-AFA5-B58CD77FA1E5}</a:tableStyleId>
              </a:tblPr>
              <a:tblGrid>
                <a:gridCol w="3670809">
                  <a:extLst>
                    <a:ext uri="{9D8B030D-6E8A-4147-A177-3AD203B41FA5}">
                      <a16:colId xmlns:a16="http://schemas.microsoft.com/office/drawing/2014/main" val="3537428397"/>
                    </a:ext>
                  </a:extLst>
                </a:gridCol>
                <a:gridCol w="3109892">
                  <a:extLst>
                    <a:ext uri="{9D8B030D-6E8A-4147-A177-3AD203B41FA5}">
                      <a16:colId xmlns:a16="http://schemas.microsoft.com/office/drawing/2014/main" val="3225436587"/>
                    </a:ext>
                  </a:extLst>
                </a:gridCol>
              </a:tblGrid>
              <a:tr h="526443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Idea /product</a:t>
                      </a:r>
                    </a:p>
                  </a:txBody>
                  <a:tcPr marL="121785" marR="121785" marT="60893" marB="6089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service</a:t>
                      </a:r>
                    </a:p>
                  </a:txBody>
                  <a:tcPr marL="121785" marR="121785" marT="60893" marB="60893"/>
                </a:tc>
                <a:extLst>
                  <a:ext uri="{0D108BD9-81ED-4DB2-BD59-A6C34878D82A}">
                    <a16:rowId xmlns:a16="http://schemas.microsoft.com/office/drawing/2014/main" val="2173493457"/>
                  </a:ext>
                </a:extLst>
              </a:tr>
              <a:tr h="526443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Formal office wear</a:t>
                      </a:r>
                    </a:p>
                  </a:txBody>
                  <a:tcPr marL="121785" marR="121785" marT="60893" marB="6089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 commerce</a:t>
                      </a:r>
                    </a:p>
                  </a:txBody>
                  <a:tcPr marL="121785" marR="121785" marT="60893" marB="60893"/>
                </a:tc>
                <a:extLst>
                  <a:ext uri="{0D108BD9-81ED-4DB2-BD59-A6C34878D82A}">
                    <a16:rowId xmlns:a16="http://schemas.microsoft.com/office/drawing/2014/main" val="1155192067"/>
                  </a:ext>
                </a:extLst>
              </a:tr>
              <a:tr h="892864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Special occasional wear</a:t>
                      </a:r>
                    </a:p>
                  </a:txBody>
                  <a:tcPr marL="121785" marR="121785" marT="60893" marB="6089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 clothing website</a:t>
                      </a:r>
                    </a:p>
                  </a:txBody>
                  <a:tcPr marL="121785" marR="121785" marT="60893" marB="60893"/>
                </a:tc>
                <a:extLst>
                  <a:ext uri="{0D108BD9-81ED-4DB2-BD59-A6C34878D82A}">
                    <a16:rowId xmlns:a16="http://schemas.microsoft.com/office/drawing/2014/main" val="2387035984"/>
                  </a:ext>
                </a:extLst>
              </a:tr>
              <a:tr h="892864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Modest wear</a:t>
                      </a:r>
                    </a:p>
                  </a:txBody>
                  <a:tcPr marL="121785" marR="121785" marT="60893" marB="6089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Merging with big wholesalers</a:t>
                      </a:r>
                    </a:p>
                  </a:txBody>
                  <a:tcPr marL="121785" marR="121785" marT="60893" marB="60893"/>
                </a:tc>
                <a:extLst>
                  <a:ext uri="{0D108BD9-81ED-4DB2-BD59-A6C34878D82A}">
                    <a16:rowId xmlns:a16="http://schemas.microsoft.com/office/drawing/2014/main" val="1912080112"/>
                  </a:ext>
                </a:extLst>
              </a:tr>
              <a:tr h="526443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Petite section</a:t>
                      </a:r>
                    </a:p>
                  </a:txBody>
                  <a:tcPr marL="121785" marR="121785" marT="60893" marB="6089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Fast deliver service</a:t>
                      </a:r>
                    </a:p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nationwide </a:t>
                      </a:r>
                    </a:p>
                  </a:txBody>
                  <a:tcPr marL="121785" marR="121785" marT="60893" marB="60893"/>
                </a:tc>
                <a:extLst>
                  <a:ext uri="{0D108BD9-81ED-4DB2-BD59-A6C34878D82A}">
                    <a16:rowId xmlns:a16="http://schemas.microsoft.com/office/drawing/2014/main" val="2571858000"/>
                  </a:ext>
                </a:extLst>
              </a:tr>
              <a:tr h="892864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Tall section</a:t>
                      </a:r>
                    </a:p>
                  </a:txBody>
                  <a:tcPr marL="121785" marR="121785" marT="60893" marB="6089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Free delivery for minimum spend</a:t>
                      </a:r>
                    </a:p>
                  </a:txBody>
                  <a:tcPr marL="121785" marR="121785" marT="60893" marB="60893"/>
                </a:tc>
                <a:extLst>
                  <a:ext uri="{0D108BD9-81ED-4DB2-BD59-A6C34878D82A}">
                    <a16:rowId xmlns:a16="http://schemas.microsoft.com/office/drawing/2014/main" val="3569955156"/>
                  </a:ext>
                </a:extLst>
              </a:tr>
              <a:tr h="526443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Tailoring service</a:t>
                      </a:r>
                    </a:p>
                  </a:txBody>
                  <a:tcPr marL="121785" marR="121785" marT="60893" marB="60893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1785" marR="121785" marT="60893" marB="60893"/>
                </a:tc>
                <a:extLst>
                  <a:ext uri="{0D108BD9-81ED-4DB2-BD59-A6C34878D82A}">
                    <a16:rowId xmlns:a16="http://schemas.microsoft.com/office/drawing/2014/main" val="1454241597"/>
                  </a:ext>
                </a:extLst>
              </a:tr>
              <a:tr h="526443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 portfolio </a:t>
                      </a:r>
                    </a:p>
                  </a:txBody>
                  <a:tcPr marL="121785" marR="121785" marT="60893" marB="60893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1785" marR="121785" marT="60893" marB="60893"/>
                </a:tc>
                <a:extLst>
                  <a:ext uri="{0D108BD9-81ED-4DB2-BD59-A6C34878D82A}">
                    <a16:rowId xmlns:a16="http://schemas.microsoft.com/office/drawing/2014/main" val="2956417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661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Picture 104">
            <a:extLst>
              <a:ext uri="{FF2B5EF4-FFF2-40B4-BE49-F238E27FC236}">
                <a16:creationId xmlns:a16="http://schemas.microsoft.com/office/drawing/2014/main" id="{33A6F866-2DDD-B6F1-734F-18E3105D14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6474" b="23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7BA268-38E9-EE9C-C3E0-7C8AAE0B7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0427" y="435995"/>
            <a:ext cx="9144000" cy="1754326"/>
          </a:xfrm>
          <a:solidFill>
            <a:schemeClr val="bg1">
              <a:alpha val="85000"/>
            </a:schemeClr>
          </a:solidFill>
          <a:ln w="279400" cap="sq" cmpd="thinThick">
            <a:solidFill>
              <a:schemeClr val="bg1">
                <a:alpha val="80000"/>
              </a:schemeClr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>
                <a:solidFill>
                  <a:schemeClr val="tx1">
                    <a:lumMod val="85000"/>
                    <a:lumOff val="15000"/>
                  </a:schemeClr>
                </a:solidFill>
              </a:rPr>
              <a:t>Swot analysis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67524E9-EA3E-B633-6088-3637BF783A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62848961"/>
              </p:ext>
            </p:extLst>
          </p:nvPr>
        </p:nvGraphicFramePr>
        <p:xfrm>
          <a:off x="734627" y="2507514"/>
          <a:ext cx="10515600" cy="4176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61658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Rectangle 106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AAC0AD7-E3DA-2E52-74BA-35D239EA4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8" y="637762"/>
            <a:ext cx="4284397" cy="36692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chemeClr val="bg1"/>
                </a:solidFill>
                <a:latin typeface="Sitka Text"/>
              </a:rPr>
              <a:t>Pestel analysis</a:t>
            </a:r>
            <a:r>
              <a:rPr lang="en-US" sz="6600">
                <a:solidFill>
                  <a:schemeClr val="bg1"/>
                </a:solidFill>
              </a:rPr>
              <a:t> </a:t>
            </a:r>
            <a:endParaRPr lang="en-US">
              <a:solidFill>
                <a:schemeClr val="bg1"/>
              </a:solidFill>
              <a:ea typeface="+mj-ea"/>
              <a:cs typeface="+mj-cs"/>
            </a:endParaRPr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40A8B7-E135-C33D-94C7-EA292BCFBD3B}"/>
              </a:ext>
            </a:extLst>
          </p:cNvPr>
          <p:cNvSpPr txBox="1"/>
          <p:nvPr/>
        </p:nvSpPr>
        <p:spPr>
          <a:xfrm>
            <a:off x="6221392" y="144683"/>
            <a:ext cx="5787341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Political – rules and regulations in order of hygiene and cleanliness</a:t>
            </a:r>
            <a:endParaRPr lang="en-US" sz="1200" dirty="0">
              <a:latin typeface="Arial"/>
              <a:cs typeface="Arial"/>
            </a:endParaRP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/>
                <a:cs typeface="Arial"/>
              </a:rPr>
              <a:t>Items kept in a safe and clean place</a:t>
            </a: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/>
                <a:cs typeface="Arial"/>
              </a:rPr>
              <a:t>Encounter regular checks to ensure products are suitable to sell</a:t>
            </a: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/>
                <a:cs typeface="Arial"/>
              </a:rPr>
              <a:t>Economic- inflation rates-</a:t>
            </a:r>
          </a:p>
          <a:p>
            <a:r>
              <a:rPr lang="en-GB" sz="1200" dirty="0">
                <a:latin typeface="Arial"/>
                <a:cs typeface="Arial"/>
              </a:rPr>
              <a:t>Ensure the business offers a reasonable price for the customers however the business needs to make sure they are not making any losses. </a:t>
            </a: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/>
                <a:cs typeface="Arial"/>
              </a:rPr>
              <a:t>Social- considering people's needs and wants</a:t>
            </a:r>
          </a:p>
          <a:p>
            <a:r>
              <a:rPr lang="en-GB" sz="1200" dirty="0">
                <a:latin typeface="Arial"/>
                <a:cs typeface="Arial"/>
              </a:rPr>
              <a:t>Deliver the best quality and products to our customers</a:t>
            </a: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/>
                <a:cs typeface="Arial"/>
              </a:rPr>
              <a:t>Technological- </a:t>
            </a:r>
          </a:p>
          <a:p>
            <a:r>
              <a:rPr lang="en-GB" sz="1200" dirty="0">
                <a:latin typeface="Arial"/>
                <a:cs typeface="Arial"/>
              </a:rPr>
              <a:t>Use latest technology and social media apps to help promote the business to draw attention to new customers.</a:t>
            </a:r>
          </a:p>
          <a:p>
            <a:r>
              <a:rPr lang="en-GB" sz="1200" dirty="0">
                <a:latin typeface="Arial"/>
                <a:cs typeface="Arial"/>
              </a:rPr>
              <a:t>Daily uploads on a business account to keep customers updated on latest and newest clothing</a:t>
            </a: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/>
                <a:cs typeface="Arial"/>
              </a:rPr>
              <a:t>Environment -</a:t>
            </a: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/>
                <a:cs typeface="Arial"/>
              </a:rPr>
              <a:t>Legal- </a:t>
            </a:r>
          </a:p>
          <a:p>
            <a:r>
              <a:rPr lang="en-GB" sz="1200" dirty="0">
                <a:latin typeface="Arial"/>
                <a:cs typeface="Arial"/>
              </a:rPr>
              <a:t>Making sure all rules and regulations are followed for example:</a:t>
            </a:r>
          </a:p>
          <a:p>
            <a:r>
              <a:rPr lang="en-GB" sz="1200" dirty="0">
                <a:latin typeface="Arial"/>
                <a:cs typeface="Arial"/>
              </a:rPr>
              <a:t>Tax policies of employees and the business – paying the right amount of tax  </a:t>
            </a:r>
          </a:p>
          <a:p>
            <a:endParaRPr lang="en-GB" sz="1200">
              <a:cs typeface="Calibri"/>
            </a:endParaRPr>
          </a:p>
          <a:p>
            <a:endParaRPr lang="en-GB" sz="1200">
              <a:cs typeface="Calibri"/>
            </a:endParaRPr>
          </a:p>
          <a:p>
            <a:r>
              <a:rPr lang="en-GB" dirty="0">
                <a:cs typeface="Calibri"/>
              </a:rPr>
              <a:t> </a:t>
            </a:r>
            <a:r>
              <a:rPr lang="en-GB" dirty="0" err="1">
                <a:cs typeface="Calibri"/>
              </a:rPr>
              <a:t>Storholm</a:t>
            </a:r>
            <a:r>
              <a:rPr lang="en-GB" dirty="0">
                <a:cs typeface="Calibri"/>
              </a:rPr>
              <a:t>, G., Scheuing, E.E.   (1994). </a:t>
            </a:r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"Franchising in the business format sector accounted for approximately 35 percent of retail sales in the U.S. in 1991"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 dirty="0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3EDD8B-A0DE-ACF7-BE01-138E6D14636E}"/>
              </a:ext>
            </a:extLst>
          </p:cNvPr>
          <p:cNvSpPr txBox="1"/>
          <p:nvPr/>
        </p:nvSpPr>
        <p:spPr>
          <a:xfrm>
            <a:off x="1163569" y="4843848"/>
            <a:ext cx="4028303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/>
              <a:t>Carruthers (2009) “THE acronym PEST aims to make us look at political, economic, social and technological pressures for change when assessing the business environment.”</a:t>
            </a:r>
          </a:p>
        </p:txBody>
      </p:sp>
    </p:spTree>
    <p:extLst>
      <p:ext uri="{BB962C8B-B14F-4D97-AF65-F5344CB8AC3E}">
        <p14:creationId xmlns:p14="http://schemas.microsoft.com/office/powerpoint/2010/main" val="577917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31">
            <a:extLst>
              <a:ext uri="{FF2B5EF4-FFF2-40B4-BE49-F238E27FC236}">
                <a16:creationId xmlns:a16="http://schemas.microsoft.com/office/drawing/2014/main" id="{0EFD753D-6A49-46DD-9E82-AA6E2C62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Rectangle 33">
            <a:extLst>
              <a:ext uri="{FF2B5EF4-FFF2-40B4-BE49-F238E27FC236}">
                <a16:creationId xmlns:a16="http://schemas.microsoft.com/office/drawing/2014/main" id="{138A5824-1F4A-4EE7-BC13-5BB48FC08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045" y="318582"/>
            <a:ext cx="4556762" cy="2028511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2EE61-C1CC-0D0B-176A-EEE5AD504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6" y="637523"/>
            <a:ext cx="3941121" cy="13867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Target market and marketing strategy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5" name="Picture 5" descr="A person wearing a pink dress&#10;&#10;Description automatically generated">
            <a:extLst>
              <a:ext uri="{FF2B5EF4-FFF2-40B4-BE49-F238E27FC236}">
                <a16:creationId xmlns:a16="http://schemas.microsoft.com/office/drawing/2014/main" id="{D6DF8B93-9A25-B00F-BDB4-864753ED9F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8469"/>
          <a:stretch/>
        </p:blipFill>
        <p:spPr>
          <a:xfrm>
            <a:off x="5656052" y="324472"/>
            <a:ext cx="3300110" cy="1780712"/>
          </a:xfrm>
          <a:prstGeom prst="rect">
            <a:avLst/>
          </a:prstGeom>
        </p:spPr>
      </p:pic>
      <p:pic>
        <p:nvPicPr>
          <p:cNvPr id="6" name="Picture 6" descr="A person wearing a red dress&#10;&#10;Description automatically generated">
            <a:extLst>
              <a:ext uri="{FF2B5EF4-FFF2-40B4-BE49-F238E27FC236}">
                <a16:creationId xmlns:a16="http://schemas.microsoft.com/office/drawing/2014/main" id="{2174A7BD-57B4-5482-388E-C4102A0CB0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1452" y="333327"/>
            <a:ext cx="1369272" cy="1882162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509759DC-399B-4A68-BA9A-E0A589E036B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465" b="-1"/>
          <a:stretch/>
        </p:blipFill>
        <p:spPr>
          <a:xfrm>
            <a:off x="861299" y="2758930"/>
            <a:ext cx="3272745" cy="3654121"/>
          </a:xfrm>
          <a:prstGeom prst="rect">
            <a:avLst/>
          </a:prstGeom>
        </p:spPr>
      </p:pic>
      <p:sp>
        <p:nvSpPr>
          <p:cNvPr id="43" name="Rectangle 35">
            <a:extLst>
              <a:ext uri="{FF2B5EF4-FFF2-40B4-BE49-F238E27FC236}">
                <a16:creationId xmlns:a16="http://schemas.microsoft.com/office/drawing/2014/main" id="{0F8BFD3B-29FB-4A95-BB51-220F8A6C5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6650" y="2429124"/>
            <a:ext cx="4561251" cy="4108837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F045FCC7-987F-35E3-18F1-B2CC7CFDFA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62159" y="2758930"/>
            <a:ext cx="3944010" cy="345509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just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  <a:cs typeface="Calibri"/>
              </a:rPr>
              <a:t>The marketing strategy used is adverts through influencers and their platforms, mainly Instagram and TikTok</a:t>
            </a:r>
            <a:endParaRPr lang="en-US">
              <a:cs typeface="Calibri" panose="020F0502020204030204"/>
            </a:endParaRPr>
          </a:p>
          <a:p>
            <a:pPr indent="-228600" algn="just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  <a:cs typeface="Calibri"/>
              </a:rPr>
              <a:t>In a second time frame, a pop up is going to be installed. </a:t>
            </a:r>
          </a:p>
        </p:txBody>
      </p:sp>
      <p:pic>
        <p:nvPicPr>
          <p:cNvPr id="3" name="Picture 3" descr="A person wearing a black dress&#10;&#10;Description automatically generated">
            <a:extLst>
              <a:ext uri="{FF2B5EF4-FFF2-40B4-BE49-F238E27FC236}">
                <a16:creationId xmlns:a16="http://schemas.microsoft.com/office/drawing/2014/main" id="{CAFD466E-66F1-AB6D-0A67-AC09872482E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" b="10848"/>
          <a:stretch/>
        </p:blipFill>
        <p:spPr>
          <a:xfrm>
            <a:off x="10026283" y="2539428"/>
            <a:ext cx="1639614" cy="1821549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CE5FD239-9435-6B18-8560-43694A3CEB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43841" y="4682710"/>
            <a:ext cx="1404496" cy="1841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066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45">
            <a:extLst>
              <a:ext uri="{FF2B5EF4-FFF2-40B4-BE49-F238E27FC236}">
                <a16:creationId xmlns:a16="http://schemas.microsoft.com/office/drawing/2014/main" id="{8B333951-A6A3-0A2D-84CD-F3D024AC1F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b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0B614E-BD88-6CA8-92B6-E524A0564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3520" y="9879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latin typeface="Arial Black" panose="020B0A04020102020204" pitchFamily="34" charset="0"/>
              </a:rPr>
              <a:t>4 Ps of Marketing strategy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3E9A999-CF47-16BE-AB9A-1CD110B4A3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7088348"/>
              </p:ext>
            </p:extLst>
          </p:nvPr>
        </p:nvGraphicFramePr>
        <p:xfrm>
          <a:off x="1015753" y="1374343"/>
          <a:ext cx="10515600" cy="2960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7EF1E82-C4AF-39EF-7390-DA1EF47DAB2F}"/>
              </a:ext>
            </a:extLst>
          </p:cNvPr>
          <p:cNvSpPr txBox="1"/>
          <p:nvPr/>
        </p:nvSpPr>
        <p:spPr>
          <a:xfrm>
            <a:off x="1670304" y="4998720"/>
            <a:ext cx="7632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Badi (2018)“analysing the collected data regarding the level of impact of the marketing mix (product, price, place, and promotion), on the competitive advantage of the SME sector in Al </a:t>
            </a:r>
            <a:r>
              <a:rPr lang="en-GB" b="1" err="1">
                <a:latin typeface="Arial" panose="020B0604020202020204" pitchFamily="34" charset="0"/>
                <a:cs typeface="Arial" panose="020B0604020202020204" pitchFamily="34" charset="0"/>
              </a:rPr>
              <a:t>Buraimi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</p:txBody>
      </p:sp>
    </p:spTree>
    <p:extLst>
      <p:ext uri="{BB962C8B-B14F-4D97-AF65-F5344CB8AC3E}">
        <p14:creationId xmlns:p14="http://schemas.microsoft.com/office/powerpoint/2010/main" val="3826667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4DEBCA28-FCE1-4937-B6DC-18654C77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80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2599F-F029-DE27-5D7E-ED492FFCB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9419" y="2185136"/>
            <a:ext cx="3936481" cy="1503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b="1" u="sng" baseline="30000">
                <a:solidFill>
                  <a:srgbClr val="DE5AED"/>
                </a:solidFill>
              </a:rPr>
              <a:t>COMPETITORS</a:t>
            </a:r>
            <a:endParaRPr lang="en-US" sz="5200" b="1" u="sng" kern="1200" baseline="30000">
              <a:solidFill>
                <a:srgbClr val="DE5AED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Picture 9" descr="Text, logo&#10;&#10;Description automatically generated">
            <a:extLst>
              <a:ext uri="{FF2B5EF4-FFF2-40B4-BE49-F238E27FC236}">
                <a16:creationId xmlns:a16="http://schemas.microsoft.com/office/drawing/2014/main" id="{B1641987-6565-D3F6-5765-262FEC50E4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3803" y="48127"/>
            <a:ext cx="2120766" cy="1192930"/>
          </a:xfrm>
          <a:prstGeom prst="rect">
            <a:avLst/>
          </a:prstGeom>
        </p:spPr>
      </p:pic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CC62C423-F57D-B479-D31A-D609F3BDC2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04" y="103427"/>
            <a:ext cx="2120766" cy="119293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3B689D83-1232-168B-35A1-47AE2406E3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40" y="244482"/>
            <a:ext cx="2120766" cy="906627"/>
          </a:xfrm>
          <a:prstGeom prst="rect">
            <a:avLst/>
          </a:prstGeom>
        </p:spPr>
      </p:pic>
      <p:pic>
        <p:nvPicPr>
          <p:cNvPr id="6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4498F29B-448C-A3FD-B01C-BDD13398DC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327" y="3611964"/>
            <a:ext cx="2120766" cy="2120766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8A306C61-2267-F5A4-08E8-487C09D7D2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913" y="1305952"/>
            <a:ext cx="2120766" cy="1272459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C390C53E-923A-509E-493A-EA942FC2F6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6616246"/>
              </p:ext>
            </p:extLst>
          </p:nvPr>
        </p:nvGraphicFramePr>
        <p:xfrm>
          <a:off x="5637320" y="3099520"/>
          <a:ext cx="5814872" cy="33319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000">
                  <a:extLst>
                    <a:ext uri="{9D8B030D-6E8A-4147-A177-3AD203B41FA5}">
                      <a16:colId xmlns:a16="http://schemas.microsoft.com/office/drawing/2014/main" val="822770673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1472751638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3027010569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1092239937"/>
                    </a:ext>
                  </a:extLst>
                </a:gridCol>
                <a:gridCol w="1242872">
                  <a:extLst>
                    <a:ext uri="{9D8B030D-6E8A-4147-A177-3AD203B41FA5}">
                      <a16:colId xmlns:a16="http://schemas.microsoft.com/office/drawing/2014/main" val="624006633"/>
                    </a:ext>
                  </a:extLst>
                </a:gridCol>
              </a:tblGrid>
              <a:tr h="695417"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5AE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Shein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5AE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 err="1">
                          <a:effectLst/>
                        </a:rPr>
                        <a:t>FashionNova</a:t>
                      </a:r>
                      <a:r>
                        <a:rPr lang="en-GB" sz="11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5AE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Bella Barnett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5AE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Trinity Boutique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5A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284610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Clothing line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C187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All categories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C187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Party wear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C187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Formal occasion wear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C187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Formal, elegant wear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C18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911408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Price range 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A6E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£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A6E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££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A6E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££-£££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A6E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££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A6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51438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Delivery Service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C187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7-14 business days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C187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14-20 business days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C187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14-18 business days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C187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3 business days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C18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676953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Quality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A6E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Low 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A6E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Low-Medium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A6E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High quality products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A6ED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algn="ctr" fontAlgn="base"/>
                      <a:r>
                        <a:rPr lang="en-GB" sz="1100">
                          <a:effectLst/>
                        </a:rPr>
                        <a:t>High quality products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rgbClr val="DEA6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6575349"/>
                  </a:ext>
                </a:extLst>
              </a:tr>
            </a:tbl>
          </a:graphicData>
        </a:graphic>
      </p:graphicFrame>
      <p:pic>
        <p:nvPicPr>
          <p:cNvPr id="17" name="Picture 1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EDF44F55-D5EC-4967-53EF-A8DD0E9638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3694" y="3541583"/>
            <a:ext cx="2743200" cy="2430684"/>
          </a:xfrm>
          <a:prstGeom prst="rect">
            <a:avLst/>
          </a:prstGeom>
        </p:spPr>
      </p:pic>
      <p:pic>
        <p:nvPicPr>
          <p:cNvPr id="19" name="Picture 20" descr="A picture containing text, receipt&#10;&#10;Description automatically generated">
            <a:extLst>
              <a:ext uri="{FF2B5EF4-FFF2-40B4-BE49-F238E27FC236}">
                <a16:creationId xmlns:a16="http://schemas.microsoft.com/office/drawing/2014/main" id="{E283AC51-A18F-6F16-D5B1-40F929E0884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19967" y="1614763"/>
            <a:ext cx="2705100" cy="1685925"/>
          </a:xfrm>
          <a:prstGeom prst="rect">
            <a:avLst/>
          </a:prstGeom>
        </p:spPr>
      </p:pic>
      <p:pic>
        <p:nvPicPr>
          <p:cNvPr id="21" name="Picture 22" descr="Logo, company name&#10;&#10;Description automatically generated">
            <a:extLst>
              <a:ext uri="{FF2B5EF4-FFF2-40B4-BE49-F238E27FC236}">
                <a16:creationId xmlns:a16="http://schemas.microsoft.com/office/drawing/2014/main" id="{E6069DA1-A0D5-8A3F-88CD-58F2BBC84BE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08295" y="5107935"/>
            <a:ext cx="2743200" cy="1543050"/>
          </a:xfrm>
          <a:prstGeom prst="rect">
            <a:avLst/>
          </a:prstGeom>
        </p:spPr>
      </p:pic>
      <p:pic>
        <p:nvPicPr>
          <p:cNvPr id="23" name="Picture 2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856EB0CF-EC27-E0D4-BF6D-68CD6F87EA7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89755" y="35306"/>
            <a:ext cx="1714870" cy="2399542"/>
          </a:xfrm>
          <a:prstGeom prst="rect">
            <a:avLst/>
          </a:prstGeom>
        </p:spPr>
      </p:pic>
      <p:pic>
        <p:nvPicPr>
          <p:cNvPr id="29" name="Picture 30">
            <a:extLst>
              <a:ext uri="{FF2B5EF4-FFF2-40B4-BE49-F238E27FC236}">
                <a16:creationId xmlns:a16="http://schemas.microsoft.com/office/drawing/2014/main" id="{64B764F5-AA59-C437-6EE5-D81C7A17D11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41664" y="4905854"/>
            <a:ext cx="1947212" cy="1947212"/>
          </a:xfrm>
          <a:prstGeom prst="rect">
            <a:avLst/>
          </a:prstGeom>
        </p:spPr>
      </p:pic>
      <p:pic>
        <p:nvPicPr>
          <p:cNvPr id="31" name="Picture 32" descr="Logo, company name&#10;&#10;Description automatically generated">
            <a:extLst>
              <a:ext uri="{FF2B5EF4-FFF2-40B4-BE49-F238E27FC236}">
                <a16:creationId xmlns:a16="http://schemas.microsoft.com/office/drawing/2014/main" id="{98EE07AB-52D4-A9F6-E28E-CD469082DE6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73940" y="3041216"/>
            <a:ext cx="2743200" cy="1543050"/>
          </a:xfrm>
          <a:prstGeom prst="rect">
            <a:avLst/>
          </a:prstGeom>
        </p:spPr>
      </p:pic>
      <p:pic>
        <p:nvPicPr>
          <p:cNvPr id="33" name="Picture 34">
            <a:extLst>
              <a:ext uri="{FF2B5EF4-FFF2-40B4-BE49-F238E27FC236}">
                <a16:creationId xmlns:a16="http://schemas.microsoft.com/office/drawing/2014/main" id="{6EEF9F7F-9B1B-1CC2-785D-C127A118CE6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33761" y="2186775"/>
            <a:ext cx="2133600" cy="2133600"/>
          </a:xfrm>
          <a:prstGeom prst="rect">
            <a:avLst/>
          </a:prstGeom>
        </p:spPr>
      </p:pic>
      <p:pic>
        <p:nvPicPr>
          <p:cNvPr id="35" name="Picture 36" descr="Logo, company name&#10;&#10;Description automatically generated">
            <a:extLst>
              <a:ext uri="{FF2B5EF4-FFF2-40B4-BE49-F238E27FC236}">
                <a16:creationId xmlns:a16="http://schemas.microsoft.com/office/drawing/2014/main" id="{0100FFF5-C0F8-66AE-B1BB-B6BA58A63AB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866529" y="990943"/>
            <a:ext cx="2216927" cy="1247022"/>
          </a:xfrm>
          <a:prstGeom prst="rect">
            <a:avLst/>
          </a:prstGeom>
        </p:spPr>
      </p:pic>
      <p:pic>
        <p:nvPicPr>
          <p:cNvPr id="37" name="Picture 38" descr="A picture containing text&#10;&#10;Description automatically generated">
            <a:extLst>
              <a:ext uri="{FF2B5EF4-FFF2-40B4-BE49-F238E27FC236}">
                <a16:creationId xmlns:a16="http://schemas.microsoft.com/office/drawing/2014/main" id="{9D4945F8-EAB7-D466-FB1F-D1A661292CF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87522" y="34537"/>
            <a:ext cx="1953790" cy="1964754"/>
          </a:xfrm>
          <a:prstGeom prst="rect">
            <a:avLst/>
          </a:prstGeom>
        </p:spPr>
      </p:pic>
      <p:pic>
        <p:nvPicPr>
          <p:cNvPr id="8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6FF1D407-9FF2-17CB-7776-60AAA8E3CF5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258530" y="178308"/>
            <a:ext cx="2120766" cy="2120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478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6" name="Rectangle 131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7" name="Freeform: Shape 133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394C486-C29A-CC3B-30FB-095F2D4F3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546" y="609600"/>
            <a:ext cx="5106284" cy="110798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100" b="1" kern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funding- cash flow</a:t>
            </a:r>
            <a:b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97486F-3CA8-937D-78AB-CC4ACDA40044}"/>
              </a:ext>
            </a:extLst>
          </p:cNvPr>
          <p:cNvSpPr txBox="1"/>
          <p:nvPr/>
        </p:nvSpPr>
        <p:spPr>
          <a:xfrm>
            <a:off x="489695" y="1717589"/>
            <a:ext cx="5070177" cy="41939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Sales figures will increase each year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Only investing £50,000 grant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Materials cost will increase each year but not that much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Rent, utilities, insurance, phone/internet and accountancy fees will remain the same each year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Although advertising is quite high 1</a:t>
            </a:r>
            <a:r>
              <a:rPr lang="en-US" sz="1600" b="1" baseline="3000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 year, but cost is reduced keeping it the same for next 2years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Total </a:t>
            </a:r>
            <a:r>
              <a:rPr lang="en-US" sz="16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incoming</a:t>
            </a: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 1</a:t>
            </a:r>
            <a:r>
              <a:rPr lang="en-US" sz="1600" b="1" baseline="3000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 year £58,000 2</a:t>
            </a:r>
            <a:r>
              <a:rPr lang="en-US" sz="1600" b="1" baseline="3000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 year 14,000 and 3</a:t>
            </a:r>
            <a:r>
              <a:rPr lang="en-US" sz="1600" b="1" baseline="3000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 year £28,000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Total </a:t>
            </a:r>
            <a:r>
              <a:rPr lang="en-US" sz="16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outgoing</a:t>
            </a: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r>
              <a:rPr lang="en-US" sz="1600" b="1" baseline="3000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 year £18,350 2</a:t>
            </a:r>
            <a:r>
              <a:rPr lang="en-US" sz="1600" b="1" baseline="3000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 year £18,350 and 3</a:t>
            </a:r>
            <a:r>
              <a:rPr lang="en-US" sz="1600" b="1" baseline="3000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 year 20,850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This prediction from the cashflow gives an idea of the suitability and survival of our business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The total incoming states we have a profit of £41,950 by 2026</a:t>
            </a:r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700" b="1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819C418-7CBD-92E2-782F-7D6017829B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9198677"/>
              </p:ext>
            </p:extLst>
          </p:nvPr>
        </p:nvGraphicFramePr>
        <p:xfrm>
          <a:off x="7234294" y="717012"/>
          <a:ext cx="4030286" cy="5446200"/>
        </p:xfrm>
        <a:graphic>
          <a:graphicData uri="http://schemas.openxmlformats.org/drawingml/2006/table">
            <a:tbl>
              <a:tblPr>
                <a:tableStyleId>{8EC20E35-A176-4012-BC5E-935CFFF8708E}</a:tableStyleId>
              </a:tblPr>
              <a:tblGrid>
                <a:gridCol w="1317831">
                  <a:extLst>
                    <a:ext uri="{9D8B030D-6E8A-4147-A177-3AD203B41FA5}">
                      <a16:colId xmlns:a16="http://schemas.microsoft.com/office/drawing/2014/main" val="1162352701"/>
                    </a:ext>
                  </a:extLst>
                </a:gridCol>
                <a:gridCol w="702593">
                  <a:extLst>
                    <a:ext uri="{9D8B030D-6E8A-4147-A177-3AD203B41FA5}">
                      <a16:colId xmlns:a16="http://schemas.microsoft.com/office/drawing/2014/main" val="1146533508"/>
                    </a:ext>
                  </a:extLst>
                </a:gridCol>
                <a:gridCol w="702593">
                  <a:extLst>
                    <a:ext uri="{9D8B030D-6E8A-4147-A177-3AD203B41FA5}">
                      <a16:colId xmlns:a16="http://schemas.microsoft.com/office/drawing/2014/main" val="1613529531"/>
                    </a:ext>
                  </a:extLst>
                </a:gridCol>
                <a:gridCol w="702593">
                  <a:extLst>
                    <a:ext uri="{9D8B030D-6E8A-4147-A177-3AD203B41FA5}">
                      <a16:colId xmlns:a16="http://schemas.microsoft.com/office/drawing/2014/main" val="14125191"/>
                    </a:ext>
                  </a:extLst>
                </a:gridCol>
                <a:gridCol w="604676">
                  <a:extLst>
                    <a:ext uri="{9D8B030D-6E8A-4147-A177-3AD203B41FA5}">
                      <a16:colId xmlns:a16="http://schemas.microsoft.com/office/drawing/2014/main" val="3327032715"/>
                    </a:ext>
                  </a:extLst>
                </a:gridCol>
              </a:tblGrid>
              <a:tr h="164115"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Mar-24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Mar-25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Mar-26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1646486523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Totals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4116739917"/>
                  </a:ext>
                </a:extLst>
              </a:tr>
              <a:tr h="1418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3478793812"/>
                  </a:ext>
                </a:extLst>
              </a:tr>
              <a:tr h="1418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3277855632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6411"/>
                          </a:solidFill>
                          <a:effectLst/>
                        </a:rPr>
                        <a:t>Sales Income 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£8,000.00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£14,000.00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£28,000.00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£50,000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2658073644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6411"/>
                          </a:solidFill>
                          <a:effectLst/>
                        </a:rPr>
                        <a:t>Grants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£50,000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29590994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6411"/>
                          </a:solidFill>
                          <a:effectLst/>
                        </a:rPr>
                        <a:t>Bank Loan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4293512843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6411"/>
                          </a:solidFill>
                          <a:effectLst/>
                        </a:rPr>
                        <a:t>Investment by Owner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2850630525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6411"/>
                          </a:solidFill>
                          <a:effectLst/>
                        </a:rPr>
                        <a:t>Any Other Income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811564164"/>
                  </a:ext>
                </a:extLst>
              </a:tr>
              <a:tr h="1418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3799594171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>
                          <a:solidFill>
                            <a:srgbClr val="006411"/>
                          </a:solidFill>
                          <a:effectLst/>
                        </a:rPr>
                        <a:t>Total Incoming</a:t>
                      </a:r>
                      <a:endParaRPr lang="en-GB" sz="800" b="1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£58,000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£14,000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£28,000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£100,000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950460551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`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3551451722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Stock/ Materials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£4,000.00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£8,000.00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£18,000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1330750334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Rent &amp; Rates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£2,000.00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£2,000.00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£2,000.00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£6,000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625136229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Wages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£2,500.00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£4,000.00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£4,000.00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£10,500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3135324369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Drawings and N.I.C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1728350531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Utilities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£2,400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421687636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Insurances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£9,000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2873201990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Repairs and Renewals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2639498983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Motor Expenses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106483027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Phone/Internet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£250.00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£250.00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£250.00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£750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111593076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Advertising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£5,000.00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£2,000.00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£2,000.00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£9,000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2237965884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Print/Stationery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£500.00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£500.00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£500.00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£1,500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2518128119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Miscellaneous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325449166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Loan Repayments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3519403448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Bank Charges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187355324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Accountancy Fees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£300.00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£300.00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£300.00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£900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1311761318"/>
                  </a:ext>
                </a:extLst>
              </a:tr>
              <a:tr h="1418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3268929806"/>
                  </a:ext>
                </a:extLst>
              </a:tr>
              <a:tr h="1418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1394399270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Total Outgoing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£18,350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£18,850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£20,850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£58,050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3868953364"/>
                  </a:ext>
                </a:extLst>
              </a:tr>
              <a:tr h="1418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4030460319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Incoming less outgoing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£39,650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-£4,850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£7,150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£41,950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2971507549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Opening Bank Balance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£39,650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£34,800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2771762385"/>
                  </a:ext>
                </a:extLst>
              </a:tr>
              <a:tr h="16411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Closing Bank Balance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£39,650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£34,800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£41,950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0" marR="670" marT="670" marB="4022" anchor="ctr"/>
                </a:tc>
                <a:extLst>
                  <a:ext uri="{0D108BD9-81ED-4DB2-BD59-A6C34878D82A}">
                    <a16:rowId xmlns:a16="http://schemas.microsoft.com/office/drawing/2014/main" val="2498498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03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3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AA202E-4D60-BD48-ABE9-550BF09A3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345440"/>
            <a:ext cx="5005492" cy="122936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Arial Black" panose="020B0A04020102020204" pitchFamily="34" charset="0"/>
              </a:rPr>
              <a:t>Understanding of the Profit and loss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A4D13F-3E4B-4F09-A6E7-C313D1153B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6252" y="791981"/>
            <a:ext cx="4942280" cy="51738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C125A5-8686-ECCB-32E0-B69FF5C90B6A}"/>
              </a:ext>
            </a:extLst>
          </p:cNvPr>
          <p:cNvSpPr txBox="1"/>
          <p:nvPr/>
        </p:nvSpPr>
        <p:spPr>
          <a:xfrm>
            <a:off x="520376" y="2369741"/>
            <a:ext cx="5128584" cy="36933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bg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the 1</a:t>
            </a:r>
            <a:r>
              <a:rPr lang="en-GB" baseline="3000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year- 31</a:t>
            </a:r>
            <a:r>
              <a:rPr lang="en-GB" baseline="3000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March 2024 units £800 </a:t>
            </a:r>
            <a:r>
              <a:rPr lang="en-GB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Gross profit/contribution £400 –</a:t>
            </a:r>
            <a:r>
              <a:rPr lang="en-GB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Wages, rent, utilities, phoneline, stationary a total cost of £1855 </a:t>
            </a:r>
            <a:r>
              <a:rPr lang="en-GB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(C)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 expenses from cash flow is divided by 12 months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£1855 - £400 = £1455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Net profit £1455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Following is the break-even point for the business profit and loss on how much we need to make in a month to keep up with sales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7EA24E-ACE5-11CC-2BE0-C9936FE2C395}"/>
              </a:ext>
            </a:extLst>
          </p:cNvPr>
          <p:cNvSpPr txBox="1"/>
          <p:nvPr/>
        </p:nvSpPr>
        <p:spPr>
          <a:xfrm>
            <a:off x="7217545" y="5965794"/>
            <a:ext cx="30716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Break-even point = A x C divide by B</a:t>
            </a:r>
          </a:p>
        </p:txBody>
      </p:sp>
    </p:spTree>
    <p:extLst>
      <p:ext uri="{BB962C8B-B14F-4D97-AF65-F5344CB8AC3E}">
        <p14:creationId xmlns:p14="http://schemas.microsoft.com/office/powerpoint/2010/main" val="2509999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paper folded as graph">
            <a:extLst>
              <a:ext uri="{FF2B5EF4-FFF2-40B4-BE49-F238E27FC236}">
                <a16:creationId xmlns:a16="http://schemas.microsoft.com/office/drawing/2014/main" id="{36C689BC-E61D-E11F-2232-DB9578169C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44" t="23391" r="4947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EE763-5113-A320-1DE5-B7971064C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Profit and loss break even point  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C3035-6073-A453-EC51-4E2C1927F0A8}"/>
              </a:ext>
            </a:extLst>
          </p:cNvPr>
          <p:cNvSpPr txBox="1"/>
          <p:nvPr/>
        </p:nvSpPr>
        <p:spPr>
          <a:xfrm>
            <a:off x="6557321" y="645099"/>
            <a:ext cx="5150130" cy="16312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Only for the first year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(A) Units £800 x (C) total cost £1855 = £148,000 ÷ (B) Gross £400 = £3710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£3710 ÷ 12 months = 309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309 units target for each month.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833B4A-96BE-4C3E-CE31-9F5D5920356C}"/>
              </a:ext>
            </a:extLst>
          </p:cNvPr>
          <p:cNvSpPr txBox="1"/>
          <p:nvPr/>
        </p:nvSpPr>
        <p:spPr>
          <a:xfrm>
            <a:off x="1013254" y="753762"/>
            <a:ext cx="48314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 Cardless (2020) “A profit and loss statement provides an overview of your business’s revenue and expenses”</a:t>
            </a:r>
          </a:p>
        </p:txBody>
      </p:sp>
    </p:spTree>
    <p:extLst>
      <p:ext uri="{BB962C8B-B14F-4D97-AF65-F5344CB8AC3E}">
        <p14:creationId xmlns:p14="http://schemas.microsoft.com/office/powerpoint/2010/main" val="19278344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8E98F8B7-FF5C-D9F4-9AF9-8A050F3C040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b="1346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E3C97CF-CDED-BB0F-89FA-EFCD977E3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8388" y="722867"/>
            <a:ext cx="9144000" cy="651509"/>
          </a:xfrm>
          <a:solidFill>
            <a:schemeClr val="tx1"/>
          </a:solidFill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Reference list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5A9C42-3559-EA10-3F3F-7A12AA60AD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42369" y="2339482"/>
            <a:ext cx="9144000" cy="3295199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FFFFFF"/>
                </a:solidFill>
                <a:latin typeface="Arial"/>
                <a:cs typeface="Arial"/>
              </a:rPr>
              <a:t>Gocardless</a:t>
            </a:r>
            <a:r>
              <a:rPr lang="en-GB" sz="1600" dirty="0">
                <a:solidFill>
                  <a:srgbClr val="FFFFFF"/>
                </a:solidFill>
                <a:latin typeface="Arial"/>
                <a:cs typeface="Arial"/>
              </a:rPr>
              <a:t> (2020), ‘Profit and Loss Statement Template’ available online: </a:t>
            </a:r>
            <a:r>
              <a:rPr lang="en-US" sz="1600" dirty="0">
                <a:solidFill>
                  <a:srgbClr val="FFFFFF"/>
                </a:solidFill>
                <a:latin typeface="Arial"/>
                <a:cs typeface="Arial"/>
                <a:hlinkClick r:id="rId4"/>
              </a:rPr>
              <a:t>https://gocardless.com/guides/posts/profit-and-loss-statement-template/</a:t>
            </a:r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 accessed online 19/03/23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FF"/>
                </a:solidFill>
                <a:latin typeface="Arial"/>
                <a:cs typeface="Arial"/>
              </a:rPr>
              <a:t>Carruthers, H., (2009), ‘Using PEST analysis to improve business performance.’ </a:t>
            </a:r>
            <a:r>
              <a:rPr lang="en-GB" sz="1600" i="1" dirty="0">
                <a:solidFill>
                  <a:srgbClr val="FFFFFF"/>
                </a:solidFill>
                <a:latin typeface="Arial"/>
                <a:cs typeface="Arial"/>
              </a:rPr>
              <a:t>In practice</a:t>
            </a:r>
            <a:r>
              <a:rPr lang="en-GB" sz="1600" dirty="0">
                <a:solidFill>
                  <a:srgbClr val="FFFFFF"/>
                </a:solidFill>
                <a:latin typeface="Arial"/>
                <a:cs typeface="Arial"/>
              </a:rPr>
              <a:t>, 31(1), pp.37-39.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FF"/>
                </a:solidFill>
                <a:latin typeface="Arial"/>
                <a:cs typeface="Arial"/>
              </a:rPr>
              <a:t>Al Badi, K. S. (2018). The Impact of Marketing Mix on the Competitive Advantage of the SME Sector in the Al </a:t>
            </a:r>
            <a:r>
              <a:rPr lang="en-GB" sz="1600" dirty="0" err="1">
                <a:solidFill>
                  <a:srgbClr val="FFFFFF"/>
                </a:solidFill>
                <a:latin typeface="Arial"/>
                <a:cs typeface="Arial"/>
              </a:rPr>
              <a:t>Buraimi</a:t>
            </a:r>
            <a:r>
              <a:rPr lang="en-GB" sz="1600" dirty="0">
                <a:solidFill>
                  <a:srgbClr val="FFFFFF"/>
                </a:solidFill>
                <a:latin typeface="Arial"/>
                <a:cs typeface="Arial"/>
              </a:rPr>
              <a:t> Governorate in Oman. </a:t>
            </a:r>
            <a:r>
              <a:rPr lang="en-GB" sz="1600" i="1" dirty="0">
                <a:solidFill>
                  <a:srgbClr val="FFFFFF"/>
                </a:solidFill>
                <a:latin typeface="Arial"/>
                <a:cs typeface="Arial"/>
              </a:rPr>
              <a:t>SAGE Open</a:t>
            </a:r>
            <a:r>
              <a:rPr lang="en-GB" sz="1600" dirty="0">
                <a:solidFill>
                  <a:srgbClr val="FFFFFF"/>
                </a:solidFill>
                <a:latin typeface="Arial"/>
                <a:cs typeface="Arial"/>
              </a:rPr>
              <a:t>, 8(3). </a:t>
            </a:r>
            <a:r>
              <a:rPr lang="en-GB" sz="1600" dirty="0">
                <a:solidFill>
                  <a:srgbClr val="FFFFFF"/>
                </a:solidFill>
                <a:latin typeface="Arial"/>
                <a:cs typeface="Arial"/>
                <a:hlinkClick r:id="rId5"/>
              </a:rPr>
              <a:t>https://doi.org/10.1177/2158244018800838</a:t>
            </a:r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  <a:hlinkClick r:id="rId5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"</a:t>
            </a:r>
            <a:r>
              <a:rPr lang="en-GB" sz="2000" dirty="0" err="1">
                <a:latin typeface="Calibri"/>
                <a:cs typeface="Calibri"/>
              </a:rPr>
              <a:t>Storholm</a:t>
            </a:r>
            <a:r>
              <a:rPr lang="en-GB" sz="2000" dirty="0">
                <a:latin typeface="Calibri"/>
                <a:cs typeface="Calibri"/>
              </a:rPr>
              <a:t>, G., Scheuing, E.E. Ethical implications of business format franchising. </a:t>
            </a:r>
            <a:r>
              <a:rPr lang="en-GB" sz="2000" i="1" dirty="0">
                <a:latin typeface="Calibri"/>
                <a:cs typeface="Calibri"/>
              </a:rPr>
              <a:t>J Bus Ethics</a:t>
            </a:r>
            <a:r>
              <a:rPr lang="en-GB" sz="2000" dirty="0">
                <a:latin typeface="Calibri"/>
                <a:cs typeface="Calibri"/>
              </a:rPr>
              <a:t> </a:t>
            </a:r>
            <a:r>
              <a:rPr lang="en-GB" sz="2000" b="1" dirty="0">
                <a:latin typeface="Calibri"/>
                <a:cs typeface="Calibri"/>
              </a:rPr>
              <a:t>13</a:t>
            </a:r>
            <a:r>
              <a:rPr lang="en-GB" sz="2000" dirty="0">
                <a:latin typeface="Calibri"/>
                <a:cs typeface="Calibri"/>
              </a:rPr>
              <a:t>, 181–188 (1994).</a:t>
            </a:r>
            <a:endParaRPr lang="en-GB" sz="2000" dirty="0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6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768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9" ma:contentTypeDescription="Create a new document." ma:contentTypeScope="" ma:versionID="5c4a7beca991768262719af6d9391b38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aca69f39210fda7ae9d54b0df2240b2b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3498319-7342-488A-B507-44BBE5AD7123}">
  <ds:schemaRefs>
    <ds:schemaRef ds:uri="0e7fbce4-8ae7-4085-8b0a-9efa4c7cae6d"/>
    <ds:schemaRef ds:uri="4eb0a523-77d0-454a-93a8-50ca111d3c4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6779FF6-6C37-46E0-90D5-6D6159BCFD72}">
  <ds:schemaRefs>
    <ds:schemaRef ds:uri="0e7fbce4-8ae7-4085-8b0a-9efa4c7cae6d"/>
    <ds:schemaRef ds:uri="4eb0a523-77d0-454a-93a8-50ca111d3c4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3532130-C040-4F86-AA71-7C7425079DB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0</TotalTime>
  <Words>1234</Words>
  <Application>Microsoft Office PowerPoint</Application>
  <PresentationFormat>Widescreen</PresentationFormat>
  <Paragraphs>297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 Black</vt:lpstr>
      <vt:lpstr>Calibri</vt:lpstr>
      <vt:lpstr>Calibri Light</vt:lpstr>
      <vt:lpstr>Sitka Text</vt:lpstr>
      <vt:lpstr>Office Theme</vt:lpstr>
      <vt:lpstr>PowerPoint Presentation</vt:lpstr>
      <vt:lpstr>TRINITY BOUTIQUE SHAREHOLDERS</vt:lpstr>
      <vt:lpstr>Women business, elegant and occasionwear</vt:lpstr>
      <vt:lpstr>PowerPoint Presentation</vt:lpstr>
      <vt:lpstr>Swot analysis</vt:lpstr>
      <vt:lpstr>Pestel analysis </vt:lpstr>
      <vt:lpstr>Target market and marketing strategy</vt:lpstr>
      <vt:lpstr>4 Ps of Marketing strategy</vt:lpstr>
      <vt:lpstr>COMPETITORS</vt:lpstr>
      <vt:lpstr>Business funding- cash flow  </vt:lpstr>
      <vt:lpstr>Understanding of the Profit and loss</vt:lpstr>
      <vt:lpstr>Profit and loss break even point 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Labli Begum</dc:creator>
  <cp:lastModifiedBy>Shakira</cp:lastModifiedBy>
  <cp:revision>25</cp:revision>
  <dcterms:created xsi:type="dcterms:W3CDTF">2023-02-16T19:59:42Z</dcterms:created>
  <dcterms:modified xsi:type="dcterms:W3CDTF">2023-03-19T21:52:29Z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