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handoutMasterIdLst>
    <p:handoutMasterId r:id="rId16"/>
  </p:handoutMasterIdLst>
  <p:sldIdLst>
    <p:sldId id="259" r:id="rId5"/>
    <p:sldId id="261" r:id="rId6"/>
    <p:sldId id="262" r:id="rId7"/>
    <p:sldId id="263" r:id="rId8"/>
    <p:sldId id="264" r:id="rId9"/>
    <p:sldId id="265" r:id="rId10"/>
    <p:sldId id="266" r:id="rId11"/>
    <p:sldId id="267" r:id="rId12"/>
    <p:sldId id="268" r:id="rId13"/>
    <p:sldId id="269"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25/05/2016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1A4F4B6-2D5C-48BC-8959-4C6CEEA5B3E9}" type="datetimeFigureOut">
              <a:rPr lang="en-GB" smtClean="0"/>
              <a:t>25/05/2016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17B6851-97AA-4306-9D76-94E4879E2CC6}" type="slidenum">
              <a:rPr lang="en-GB" smtClean="0"/>
              <a:t>‹#›</a:t>
            </a:fld>
            <a:endParaRPr lang="en-GB"/>
          </a:p>
        </p:txBody>
      </p:sp>
    </p:spTree>
    <p:extLst>
      <p:ext uri="{BB962C8B-B14F-4D97-AF65-F5344CB8AC3E}">
        <p14:creationId xmlns:p14="http://schemas.microsoft.com/office/powerpoint/2010/main" val="7962174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IIE – Industrial</a:t>
            </a:r>
            <a:r>
              <a:rPr lang="en-GB" baseline="0" dirty="0" smtClean="0"/>
              <a:t> Engineering professional association based in US</a:t>
            </a:r>
            <a:endParaRPr lang="en-GB" dirty="0"/>
          </a:p>
        </p:txBody>
      </p:sp>
      <p:sp>
        <p:nvSpPr>
          <p:cNvPr id="4" name="Slide Number Placeholder 3"/>
          <p:cNvSpPr>
            <a:spLocks noGrp="1"/>
          </p:cNvSpPr>
          <p:nvPr>
            <p:ph type="sldNum" sz="quarter" idx="10"/>
          </p:nvPr>
        </p:nvSpPr>
        <p:spPr/>
        <p:txBody>
          <a:bodyPr/>
          <a:lstStyle/>
          <a:p>
            <a:fld id="{A1D8DE09-65FE-4C97-BAEB-7F245425EAFC}" type="slidenum">
              <a:rPr lang="en-GB" smtClean="0"/>
              <a:t>5</a:t>
            </a:fld>
            <a:endParaRPr lang="en-GB" dirty="0"/>
          </a:p>
        </p:txBody>
      </p:sp>
    </p:spTree>
    <p:extLst>
      <p:ext uri="{BB962C8B-B14F-4D97-AF65-F5344CB8AC3E}">
        <p14:creationId xmlns:p14="http://schemas.microsoft.com/office/powerpoint/2010/main" val="17646842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25/05/2016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25/05/2016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25/05/2016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25/05/2016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25/05/2016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iienet2.org/uploadedFiles/IIE/Technical_Resources/Conference_Proceedings/Annual/20-pres.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331640" y="1484784"/>
            <a:ext cx="6768752" cy="4431983"/>
          </a:xfrm>
          <a:prstGeom prst="rect">
            <a:avLst/>
          </a:prstGeom>
          <a:noFill/>
        </p:spPr>
        <p:txBody>
          <a:bodyPr wrap="square" rtlCol="0">
            <a:spAutoFit/>
          </a:bodyPr>
          <a:lstStyle/>
          <a:p>
            <a:pPr algn="ctr"/>
            <a:r>
              <a:rPr lang="en-US" sz="4400" dirty="0">
                <a:solidFill>
                  <a:prstClr val="black"/>
                </a:solidFill>
                <a:ea typeface="+mj-ea"/>
                <a:cs typeface="+mj-cs"/>
              </a:rPr>
              <a:t>Professional Development </a:t>
            </a:r>
            <a:r>
              <a:rPr lang="en-US" sz="4400" dirty="0" smtClean="0">
                <a:solidFill>
                  <a:prstClr val="black"/>
                </a:solidFill>
                <a:ea typeface="+mj-ea"/>
                <a:cs typeface="+mj-cs"/>
              </a:rPr>
              <a:t>Planning</a:t>
            </a:r>
          </a:p>
          <a:p>
            <a:pPr algn="ctr"/>
            <a:r>
              <a:rPr lang="en-US" sz="4400" dirty="0">
                <a:solidFill>
                  <a:prstClr val="black"/>
                </a:solidFill>
                <a:ea typeface="+mj-ea"/>
                <a:cs typeface="+mj-cs"/>
              </a:rPr>
              <a:t/>
            </a:r>
            <a:br>
              <a:rPr lang="en-US" sz="4400" dirty="0">
                <a:solidFill>
                  <a:prstClr val="black"/>
                </a:solidFill>
                <a:ea typeface="+mj-ea"/>
                <a:cs typeface="+mj-cs"/>
              </a:rPr>
            </a:br>
            <a:r>
              <a:rPr lang="en-US" sz="4400" dirty="0" err="1">
                <a:solidFill>
                  <a:prstClr val="black"/>
                </a:solidFill>
                <a:ea typeface="+mj-ea"/>
                <a:cs typeface="+mj-cs"/>
              </a:rPr>
              <a:t>DProf</a:t>
            </a:r>
            <a:r>
              <a:rPr lang="en-US" sz="4400" dirty="0">
                <a:solidFill>
                  <a:prstClr val="black"/>
                </a:solidFill>
                <a:ea typeface="+mj-ea"/>
                <a:cs typeface="+mj-cs"/>
              </a:rPr>
              <a:t> Module </a:t>
            </a:r>
            <a:r>
              <a:rPr lang="en-US" sz="4400" dirty="0" err="1">
                <a:solidFill>
                  <a:prstClr val="black"/>
                </a:solidFill>
                <a:ea typeface="+mj-ea"/>
                <a:cs typeface="+mj-cs"/>
              </a:rPr>
              <a:t>DSAW7103</a:t>
            </a:r>
            <a:r>
              <a:rPr lang="en-US" sz="4400" dirty="0">
                <a:solidFill>
                  <a:prstClr val="black"/>
                </a:solidFill>
                <a:ea typeface="+mj-ea"/>
                <a:cs typeface="+mj-cs"/>
              </a:rPr>
              <a:t/>
            </a:r>
            <a:br>
              <a:rPr lang="en-US" sz="4400" dirty="0">
                <a:solidFill>
                  <a:prstClr val="black"/>
                </a:solidFill>
                <a:ea typeface="+mj-ea"/>
                <a:cs typeface="+mj-cs"/>
              </a:rPr>
            </a:br>
            <a:r>
              <a:rPr lang="en-US" sz="4400" dirty="0">
                <a:solidFill>
                  <a:prstClr val="black"/>
                </a:solidFill>
                <a:ea typeface="+mj-ea"/>
                <a:cs typeface="+mj-cs"/>
              </a:rPr>
              <a:t>Residential Two</a:t>
            </a:r>
            <a:br>
              <a:rPr lang="en-US" sz="4400" dirty="0">
                <a:solidFill>
                  <a:prstClr val="black"/>
                </a:solidFill>
                <a:ea typeface="+mj-ea"/>
                <a:cs typeface="+mj-cs"/>
              </a:rPr>
            </a:br>
            <a:r>
              <a:rPr lang="en-US" sz="4400" dirty="0">
                <a:solidFill>
                  <a:prstClr val="black"/>
                </a:solidFill>
                <a:ea typeface="+mj-ea"/>
                <a:cs typeface="+mj-cs"/>
              </a:rPr>
              <a:t/>
            </a:r>
            <a:br>
              <a:rPr lang="en-US" sz="4400" dirty="0">
                <a:solidFill>
                  <a:prstClr val="black"/>
                </a:solidFill>
                <a:ea typeface="+mj-ea"/>
                <a:cs typeface="+mj-cs"/>
              </a:rPr>
            </a:br>
            <a:endParaRPr lang="en-GB" dirty="0"/>
          </a:p>
        </p:txBody>
      </p:sp>
    </p:spTree>
    <p:extLst>
      <p:ext uri="{BB962C8B-B14F-4D97-AF65-F5344CB8AC3E}">
        <p14:creationId xmlns:p14="http://schemas.microsoft.com/office/powerpoint/2010/main" val="30440570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on TNA/LNA</a:t>
            </a:r>
            <a:endParaRPr lang="en-GB" dirty="0"/>
          </a:p>
        </p:txBody>
      </p:sp>
      <p:sp>
        <p:nvSpPr>
          <p:cNvPr id="3" name="Content Placeholder 2"/>
          <p:cNvSpPr>
            <a:spLocks noGrp="1"/>
          </p:cNvSpPr>
          <p:nvPr>
            <p:ph idx="1"/>
          </p:nvPr>
        </p:nvSpPr>
        <p:spPr/>
        <p:txBody>
          <a:bodyPr/>
          <a:lstStyle/>
          <a:p>
            <a:r>
              <a:rPr lang="en-GB" dirty="0" smtClean="0"/>
              <a:t>Step between CV and Personal Development Plan</a:t>
            </a:r>
          </a:p>
          <a:p>
            <a:r>
              <a:rPr lang="en-GB" dirty="0" smtClean="0"/>
              <a:t>Should consider</a:t>
            </a:r>
          </a:p>
          <a:p>
            <a:pPr lvl="1"/>
            <a:r>
              <a:rPr lang="en-GB" dirty="0" smtClean="0"/>
              <a:t>Personal Learning Needs in context – case study from the NHS implementing Agenda for Change</a:t>
            </a:r>
          </a:p>
          <a:p>
            <a:pPr lvl="1"/>
            <a:r>
              <a:rPr lang="en-GB" dirty="0" smtClean="0"/>
              <a:t>Personal Learning Style </a:t>
            </a:r>
            <a:endParaRPr lang="en-GB" dirty="0"/>
          </a:p>
        </p:txBody>
      </p:sp>
    </p:spTree>
    <p:extLst>
      <p:ext uri="{BB962C8B-B14F-4D97-AF65-F5344CB8AC3E}">
        <p14:creationId xmlns:p14="http://schemas.microsoft.com/office/powerpoint/2010/main" val="188750100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possible sources: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Job description/person specification</a:t>
            </a:r>
          </a:p>
          <a:p>
            <a:r>
              <a:rPr lang="en-GB" dirty="0" smtClean="0"/>
              <a:t>Strategic plans</a:t>
            </a:r>
          </a:p>
          <a:p>
            <a:r>
              <a:rPr lang="en-GB" dirty="0" smtClean="0"/>
              <a:t>Operational plans</a:t>
            </a:r>
          </a:p>
          <a:p>
            <a:r>
              <a:rPr lang="en-GB" dirty="0" smtClean="0"/>
              <a:t>Job evaluation data</a:t>
            </a:r>
          </a:p>
          <a:p>
            <a:r>
              <a:rPr lang="en-GB" dirty="0" smtClean="0"/>
              <a:t>Professional Body requirements (HEA PSF)</a:t>
            </a:r>
          </a:p>
          <a:p>
            <a:r>
              <a:rPr lang="en-GB" dirty="0" smtClean="0"/>
              <a:t>National Occupational Standards – competency frameworks</a:t>
            </a:r>
          </a:p>
          <a:p>
            <a:r>
              <a:rPr lang="en-GB" dirty="0" smtClean="0"/>
              <a:t>Interviews with line managers</a:t>
            </a:r>
          </a:p>
          <a:p>
            <a:r>
              <a:rPr lang="en-GB" dirty="0" smtClean="0"/>
              <a:t>Appraisals/360 degree</a:t>
            </a:r>
          </a:p>
          <a:p>
            <a:endParaRPr lang="en-GB" dirty="0"/>
          </a:p>
          <a:p>
            <a:endParaRPr lang="en-GB" dirty="0" smtClean="0"/>
          </a:p>
          <a:p>
            <a:endParaRPr lang="en-GB" dirty="0"/>
          </a:p>
        </p:txBody>
      </p:sp>
    </p:spTree>
    <p:extLst>
      <p:ext uri="{BB962C8B-B14F-4D97-AF65-F5344CB8AC3E}">
        <p14:creationId xmlns:p14="http://schemas.microsoft.com/office/powerpoint/2010/main" val="27023866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What should a TNA look like?</a:t>
            </a:r>
            <a:endParaRPr lang="en-GB" sz="3600" dirty="0"/>
          </a:p>
        </p:txBody>
      </p:sp>
      <p:sp>
        <p:nvSpPr>
          <p:cNvPr id="3" name="Content Placeholder 2"/>
          <p:cNvSpPr>
            <a:spLocks noGrp="1"/>
          </p:cNvSpPr>
          <p:nvPr>
            <p:ph idx="1"/>
          </p:nvPr>
        </p:nvSpPr>
        <p:spPr/>
        <p:txBody>
          <a:bodyPr>
            <a:normAutofit fontScale="92500" lnSpcReduction="10000"/>
          </a:bodyPr>
          <a:lstStyle/>
          <a:p>
            <a:r>
              <a:rPr lang="en-GB" dirty="0" smtClean="0"/>
              <a:t>Personal to you and your context</a:t>
            </a:r>
          </a:p>
          <a:p>
            <a:r>
              <a:rPr lang="en-GB" dirty="0" smtClean="0"/>
              <a:t>Could be a narrative or tabular form or both</a:t>
            </a:r>
          </a:p>
          <a:p>
            <a:r>
              <a:rPr lang="en-GB" dirty="0" smtClean="0"/>
              <a:t>Could include appendices that are referred to</a:t>
            </a:r>
          </a:p>
          <a:p>
            <a:r>
              <a:rPr lang="en-GB" dirty="0" smtClean="0"/>
              <a:t>Think about the most appropriate strategies based on your learning preferences and experiences</a:t>
            </a:r>
          </a:p>
          <a:p>
            <a:r>
              <a:rPr lang="en-GB" dirty="0" smtClean="0"/>
              <a:t>Where do you see yourself in five years’ time?</a:t>
            </a:r>
            <a:endParaRPr lang="en-GB" dirty="0"/>
          </a:p>
        </p:txBody>
      </p:sp>
    </p:spTree>
    <p:extLst>
      <p:ext uri="{BB962C8B-B14F-4D97-AF65-F5344CB8AC3E}">
        <p14:creationId xmlns:p14="http://schemas.microsoft.com/office/powerpoint/2010/main" val="15146016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examples of TNA</a:t>
            </a:r>
            <a:endParaRPr lang="en-GB" dirty="0"/>
          </a:p>
        </p:txBody>
      </p:sp>
      <p:sp>
        <p:nvSpPr>
          <p:cNvPr id="3" name="Content Placeholder 2"/>
          <p:cNvSpPr>
            <a:spLocks noGrp="1"/>
          </p:cNvSpPr>
          <p:nvPr>
            <p:ph idx="1"/>
          </p:nvPr>
        </p:nvSpPr>
        <p:spPr>
          <a:xfrm>
            <a:off x="412694" y="1524000"/>
            <a:ext cx="8229600" cy="4525963"/>
          </a:xfrm>
        </p:spPr>
        <p:txBody>
          <a:bodyPr/>
          <a:lstStyle/>
          <a:p>
            <a:pPr marL="0" indent="0">
              <a:buNone/>
            </a:pPr>
            <a:r>
              <a:rPr lang="en-GB" dirty="0" smtClean="0"/>
              <a:t>Institute of </a:t>
            </a:r>
            <a:r>
              <a:rPr lang="en-GB" dirty="0"/>
              <a:t>Industrial </a:t>
            </a:r>
            <a:r>
              <a:rPr lang="en-GB" dirty="0" smtClean="0"/>
              <a:t>Engineers (after PDP)</a:t>
            </a:r>
          </a:p>
          <a:p>
            <a:pPr marL="0" indent="0">
              <a:buNone/>
            </a:pPr>
            <a:r>
              <a:rPr lang="en-GB" dirty="0" smtClean="0">
                <a:hlinkClick r:id="rId3"/>
              </a:rPr>
              <a:t>http</a:t>
            </a:r>
            <a:r>
              <a:rPr lang="en-GB" dirty="0">
                <a:hlinkClick r:id="rId3"/>
              </a:rPr>
              <a:t>://</a:t>
            </a:r>
            <a:r>
              <a:rPr lang="en-GB" dirty="0" smtClean="0">
                <a:hlinkClick r:id="rId3"/>
              </a:rPr>
              <a:t>www.iienet2.org/uploadedFiles/IIE/Technical_Resources/Conference_Proceedings/Annual/20-pres.pdf</a:t>
            </a:r>
            <a:endParaRPr lang="en-GB" dirty="0" smtClean="0"/>
          </a:p>
          <a:p>
            <a:pPr marL="0" indent="0">
              <a:buNone/>
            </a:pPr>
            <a:endParaRPr lang="en-GB" dirty="0" smtClean="0"/>
          </a:p>
          <a:p>
            <a:pPr marL="0" indent="0">
              <a:buNone/>
            </a:pPr>
            <a:endParaRPr lang="en-GB" dirty="0"/>
          </a:p>
        </p:txBody>
      </p:sp>
      <p:sp>
        <p:nvSpPr>
          <p:cNvPr id="5" name="Rectangle 1"/>
          <p:cNvSpPr>
            <a:spLocks noChangeArrowheads="1"/>
          </p:cNvSpPr>
          <p:nvPr/>
        </p:nvSpPr>
        <p:spPr bwMode="auto">
          <a:xfrm>
            <a:off x="457200" y="235743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fontAlgn="base">
              <a:spcBef>
                <a:spcPct val="0"/>
              </a:spcBef>
              <a:spcAft>
                <a:spcPct val="0"/>
              </a:spcAft>
              <a:tabLst>
                <a:tab pos="1981200" algn="l"/>
              </a:tabLst>
              <a:defRPr>
                <a:solidFill>
                  <a:schemeClr val="tx1"/>
                </a:solidFill>
                <a:latin typeface="Arial" pitchFamily="34" charset="0"/>
                <a:cs typeface="Arial" pitchFamily="34" charset="0"/>
              </a:defRPr>
            </a:lvl1pPr>
            <a:lvl2pPr fontAlgn="base">
              <a:spcBef>
                <a:spcPct val="0"/>
              </a:spcBef>
              <a:spcAft>
                <a:spcPct val="0"/>
              </a:spcAft>
              <a:tabLst>
                <a:tab pos="1981200" algn="l"/>
              </a:tabLst>
              <a:defRPr>
                <a:solidFill>
                  <a:schemeClr val="tx1"/>
                </a:solidFill>
                <a:latin typeface="Arial" pitchFamily="34" charset="0"/>
                <a:cs typeface="Arial" pitchFamily="34" charset="0"/>
              </a:defRPr>
            </a:lvl2pPr>
            <a:lvl3pPr fontAlgn="base">
              <a:spcBef>
                <a:spcPct val="0"/>
              </a:spcBef>
              <a:spcAft>
                <a:spcPct val="0"/>
              </a:spcAft>
              <a:tabLst>
                <a:tab pos="1981200" algn="l"/>
              </a:tabLst>
              <a:defRPr>
                <a:solidFill>
                  <a:schemeClr val="tx1"/>
                </a:solidFill>
                <a:latin typeface="Arial" pitchFamily="34" charset="0"/>
                <a:cs typeface="Arial" pitchFamily="34" charset="0"/>
              </a:defRPr>
            </a:lvl3pPr>
            <a:lvl4pPr fontAlgn="base">
              <a:spcBef>
                <a:spcPct val="0"/>
              </a:spcBef>
              <a:spcAft>
                <a:spcPct val="0"/>
              </a:spcAft>
              <a:tabLst>
                <a:tab pos="1981200" algn="l"/>
              </a:tabLst>
              <a:defRPr>
                <a:solidFill>
                  <a:schemeClr val="tx1"/>
                </a:solidFill>
                <a:latin typeface="Arial" pitchFamily="34" charset="0"/>
                <a:cs typeface="Arial" pitchFamily="34" charset="0"/>
              </a:defRPr>
            </a:lvl4pPr>
            <a:lvl5pPr fontAlgn="base">
              <a:spcBef>
                <a:spcPct val="0"/>
              </a:spcBef>
              <a:spcAft>
                <a:spcPct val="0"/>
              </a:spcAft>
              <a:tabLst>
                <a:tab pos="1981200" algn="l"/>
              </a:tabLst>
              <a:defRPr>
                <a:solidFill>
                  <a:schemeClr val="tx1"/>
                </a:solidFill>
                <a:latin typeface="Arial" pitchFamily="34" charset="0"/>
                <a:cs typeface="Arial" pitchFamily="34" charset="0"/>
              </a:defRPr>
            </a:lvl5pPr>
            <a:lvl6pPr fontAlgn="base">
              <a:spcBef>
                <a:spcPct val="0"/>
              </a:spcBef>
              <a:spcAft>
                <a:spcPct val="0"/>
              </a:spcAft>
              <a:tabLst>
                <a:tab pos="1981200" algn="l"/>
              </a:tabLst>
              <a:defRPr>
                <a:solidFill>
                  <a:schemeClr val="tx1"/>
                </a:solidFill>
                <a:latin typeface="Arial" pitchFamily="34" charset="0"/>
                <a:cs typeface="Arial" pitchFamily="34" charset="0"/>
              </a:defRPr>
            </a:lvl6pPr>
            <a:lvl7pPr fontAlgn="base">
              <a:spcBef>
                <a:spcPct val="0"/>
              </a:spcBef>
              <a:spcAft>
                <a:spcPct val="0"/>
              </a:spcAft>
              <a:tabLst>
                <a:tab pos="1981200" algn="l"/>
              </a:tabLst>
              <a:defRPr>
                <a:solidFill>
                  <a:schemeClr val="tx1"/>
                </a:solidFill>
                <a:latin typeface="Arial" pitchFamily="34" charset="0"/>
                <a:cs typeface="Arial" pitchFamily="34" charset="0"/>
              </a:defRPr>
            </a:lvl7pPr>
            <a:lvl8pPr fontAlgn="base">
              <a:spcBef>
                <a:spcPct val="0"/>
              </a:spcBef>
              <a:spcAft>
                <a:spcPct val="0"/>
              </a:spcAft>
              <a:tabLst>
                <a:tab pos="1981200" algn="l"/>
              </a:tabLst>
              <a:defRPr>
                <a:solidFill>
                  <a:schemeClr val="tx1"/>
                </a:solidFill>
                <a:latin typeface="Arial" pitchFamily="34" charset="0"/>
                <a:cs typeface="Arial" pitchFamily="34" charset="0"/>
              </a:defRPr>
            </a:lvl8pPr>
            <a:lvl9pPr fontAlgn="base">
              <a:spcBef>
                <a:spcPct val="0"/>
              </a:spcBef>
              <a:spcAft>
                <a:spcPct val="0"/>
              </a:spcAft>
              <a:tabLst>
                <a:tab pos="1981200" algn="l"/>
              </a:tabLs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tab pos="1981200" algn="l"/>
              </a:tabLst>
            </a:pP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3346385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69666153"/>
              </p:ext>
            </p:extLst>
          </p:nvPr>
        </p:nvGraphicFramePr>
        <p:xfrm>
          <a:off x="1066800" y="609600"/>
          <a:ext cx="6191250" cy="1752600"/>
        </p:xfrm>
        <a:graphic>
          <a:graphicData uri="http://schemas.openxmlformats.org/drawingml/2006/table">
            <a:tbl>
              <a:tblPr firstRow="1" firstCol="1" bandRow="1">
                <a:tableStyleId>{5C22544A-7EE6-4342-B048-85BDC9FD1C3A}</a:tableStyleId>
              </a:tblPr>
              <a:tblGrid>
                <a:gridCol w="2313940"/>
                <a:gridCol w="927100"/>
                <a:gridCol w="1122045"/>
                <a:gridCol w="1828165"/>
              </a:tblGrid>
              <a:tr h="625216">
                <a:tc>
                  <a:txBody>
                    <a:bodyPr/>
                    <a:lstStyle/>
                    <a:p>
                      <a:pPr algn="l">
                        <a:lnSpc>
                          <a:spcPct val="115000"/>
                        </a:lnSpc>
                        <a:spcAft>
                          <a:spcPts val="0"/>
                        </a:spcAft>
                      </a:pPr>
                      <a:r>
                        <a:rPr lang="en-GB" sz="1000" dirty="0">
                          <a:effectLst/>
                        </a:rPr>
                        <a:t>Key Responsibilities </a:t>
                      </a:r>
                      <a:endParaRPr lang="en-GB" sz="1000" dirty="0">
                        <a:effectLst/>
                        <a:latin typeface="Cambria"/>
                        <a:ea typeface="MS Mincho"/>
                        <a:cs typeface="Times New Roman"/>
                      </a:endParaRPr>
                    </a:p>
                  </a:txBody>
                  <a:tcPr marL="68580" marR="68580" marT="0" marB="0"/>
                </a:tc>
                <a:tc>
                  <a:txBody>
                    <a:bodyPr/>
                    <a:lstStyle/>
                    <a:p>
                      <a:pPr algn="ctr">
                        <a:lnSpc>
                          <a:spcPct val="115000"/>
                        </a:lnSpc>
                        <a:spcAft>
                          <a:spcPts val="0"/>
                        </a:spcAft>
                      </a:pPr>
                      <a:r>
                        <a:rPr lang="en-GB" sz="1000" dirty="0">
                          <a:effectLst/>
                        </a:rPr>
                        <a:t>Self Assessment Rating ( /10)</a:t>
                      </a:r>
                      <a:endParaRPr lang="en-GB" sz="1000" dirty="0">
                        <a:effectLst/>
                        <a:latin typeface="Cambria"/>
                        <a:ea typeface="MS Mincho"/>
                        <a:cs typeface="Times New Roman"/>
                      </a:endParaRPr>
                    </a:p>
                  </a:txBody>
                  <a:tcPr marL="68580" marR="68580" marT="0" marB="0"/>
                </a:tc>
                <a:tc>
                  <a:txBody>
                    <a:bodyPr/>
                    <a:lstStyle/>
                    <a:p>
                      <a:pPr algn="ctr">
                        <a:lnSpc>
                          <a:spcPct val="115000"/>
                        </a:lnSpc>
                        <a:spcAft>
                          <a:spcPts val="0"/>
                        </a:spcAft>
                      </a:pPr>
                      <a:r>
                        <a:rPr lang="en-GB" sz="1000" dirty="0">
                          <a:effectLst/>
                        </a:rPr>
                        <a:t>Perceived Rating of Importance         ( /10)</a:t>
                      </a:r>
                      <a:endParaRPr lang="en-GB" sz="1000" dirty="0">
                        <a:effectLst/>
                        <a:latin typeface="Cambria"/>
                        <a:ea typeface="MS Mincho"/>
                        <a:cs typeface="Times New Roman"/>
                      </a:endParaRPr>
                    </a:p>
                  </a:txBody>
                  <a:tcPr marL="68580" marR="68580" marT="0" marB="0"/>
                </a:tc>
                <a:tc>
                  <a:txBody>
                    <a:bodyPr/>
                    <a:lstStyle/>
                    <a:p>
                      <a:pPr algn="ctr">
                        <a:lnSpc>
                          <a:spcPct val="115000"/>
                        </a:lnSpc>
                        <a:spcAft>
                          <a:spcPts val="0"/>
                        </a:spcAft>
                      </a:pPr>
                      <a:r>
                        <a:rPr lang="en-GB" sz="1000" dirty="0">
                          <a:effectLst/>
                        </a:rPr>
                        <a:t>Discrepancy between self assessment rating and perceived importance rating</a:t>
                      </a:r>
                      <a:endParaRPr lang="en-GB" sz="1000" dirty="0">
                        <a:effectLst/>
                        <a:latin typeface="Cambria"/>
                        <a:ea typeface="MS Mincho"/>
                        <a:cs typeface="Times New Roman"/>
                      </a:endParaRPr>
                    </a:p>
                  </a:txBody>
                  <a:tcPr marL="68580" marR="68580" marT="0" marB="0"/>
                </a:tc>
              </a:tr>
              <a:tr h="1051184">
                <a:tc>
                  <a:txBody>
                    <a:bodyPr/>
                    <a:lstStyle/>
                    <a:p>
                      <a:pPr algn="l">
                        <a:lnSpc>
                          <a:spcPct val="115000"/>
                        </a:lnSpc>
                        <a:spcAft>
                          <a:spcPts val="0"/>
                        </a:spcAft>
                      </a:pPr>
                      <a:r>
                        <a:rPr lang="en-GB" sz="1000" dirty="0">
                          <a:effectLst/>
                        </a:rPr>
                        <a:t>Contribute to creating a positive environment that optimises performance and maximises the use of the resources we have available</a:t>
                      </a:r>
                    </a:p>
                    <a:p>
                      <a:pPr algn="l">
                        <a:lnSpc>
                          <a:spcPct val="115000"/>
                        </a:lnSpc>
                        <a:spcAft>
                          <a:spcPts val="0"/>
                        </a:spcAft>
                      </a:pPr>
                      <a:r>
                        <a:rPr lang="en-GB" sz="1000" dirty="0">
                          <a:effectLst/>
                        </a:rPr>
                        <a:t> </a:t>
                      </a:r>
                      <a:endParaRPr lang="en-GB" sz="1000" dirty="0">
                        <a:effectLst/>
                        <a:latin typeface="Cambria"/>
                        <a:ea typeface="MS Mincho"/>
                        <a:cs typeface="Times New Roman"/>
                      </a:endParaRPr>
                    </a:p>
                  </a:txBody>
                  <a:tcPr marL="68580" marR="68580" marT="0" marB="0"/>
                </a:tc>
                <a:tc>
                  <a:txBody>
                    <a:bodyPr/>
                    <a:lstStyle/>
                    <a:p>
                      <a:pPr algn="ctr">
                        <a:lnSpc>
                          <a:spcPct val="115000"/>
                        </a:lnSpc>
                        <a:spcAft>
                          <a:spcPts val="0"/>
                        </a:spcAft>
                      </a:pPr>
                      <a:r>
                        <a:rPr lang="en-GB" sz="1000" dirty="0">
                          <a:effectLst/>
                        </a:rPr>
                        <a:t>9</a:t>
                      </a:r>
                      <a:endParaRPr lang="en-GB" sz="1000" dirty="0">
                        <a:effectLst/>
                        <a:latin typeface="Cambria"/>
                        <a:ea typeface="MS Mincho"/>
                        <a:cs typeface="Times New Roman"/>
                      </a:endParaRPr>
                    </a:p>
                  </a:txBody>
                  <a:tcPr marL="68580" marR="68580" marT="0" marB="0"/>
                </a:tc>
                <a:tc>
                  <a:txBody>
                    <a:bodyPr/>
                    <a:lstStyle/>
                    <a:p>
                      <a:pPr algn="ctr">
                        <a:lnSpc>
                          <a:spcPct val="115000"/>
                        </a:lnSpc>
                        <a:spcAft>
                          <a:spcPts val="0"/>
                        </a:spcAft>
                      </a:pPr>
                      <a:r>
                        <a:rPr lang="en-GB" sz="1000" dirty="0">
                          <a:effectLst/>
                        </a:rPr>
                        <a:t>10</a:t>
                      </a:r>
                      <a:endParaRPr lang="en-GB" sz="1000" dirty="0">
                        <a:effectLst/>
                        <a:latin typeface="Cambria"/>
                        <a:ea typeface="MS Mincho"/>
                        <a:cs typeface="Times New Roman"/>
                      </a:endParaRPr>
                    </a:p>
                  </a:txBody>
                  <a:tcPr marL="68580" marR="68580" marT="0" marB="0"/>
                </a:tc>
                <a:tc>
                  <a:txBody>
                    <a:bodyPr/>
                    <a:lstStyle/>
                    <a:p>
                      <a:pPr algn="ctr">
                        <a:lnSpc>
                          <a:spcPct val="115000"/>
                        </a:lnSpc>
                        <a:spcAft>
                          <a:spcPts val="0"/>
                        </a:spcAft>
                      </a:pPr>
                      <a:r>
                        <a:rPr lang="en-GB" sz="1000" dirty="0">
                          <a:effectLst/>
                        </a:rPr>
                        <a:t>-1 </a:t>
                      </a:r>
                      <a:endParaRPr lang="en-GB" sz="1000" dirty="0">
                        <a:effectLst/>
                        <a:latin typeface="Cambria"/>
                        <a:ea typeface="MS Mincho"/>
                        <a:cs typeface="Times New Roman"/>
                      </a:endParaRPr>
                    </a:p>
                  </a:txBody>
                  <a:tcPr marL="68580" marR="68580" marT="0" marB="0"/>
                </a:tc>
              </a:tr>
            </a:tbl>
          </a:graphicData>
        </a:graphic>
      </p:graphicFrame>
      <p:graphicFrame>
        <p:nvGraphicFramePr>
          <p:cNvPr id="5" name="Table 4"/>
          <p:cNvGraphicFramePr>
            <a:graphicFrameLocks noGrp="1"/>
          </p:cNvGraphicFramePr>
          <p:nvPr/>
        </p:nvGraphicFramePr>
        <p:xfrm>
          <a:off x="457200" y="2357948"/>
          <a:ext cx="8229600" cy="3010467"/>
        </p:xfrm>
        <a:graphic>
          <a:graphicData uri="http://schemas.openxmlformats.org/drawingml/2006/table">
            <a:tbl>
              <a:tblPr firstRow="1" firstCol="1" bandRow="1"/>
              <a:tblGrid>
                <a:gridCol w="1371312"/>
                <a:gridCol w="1371888"/>
                <a:gridCol w="1371312"/>
                <a:gridCol w="1371888"/>
                <a:gridCol w="1371312"/>
                <a:gridCol w="1371888"/>
              </a:tblGrid>
              <a:tr h="464402">
                <a:tc>
                  <a:txBody>
                    <a:bodyPr/>
                    <a:lstStyle/>
                    <a:p>
                      <a:pPr>
                        <a:lnSpc>
                          <a:spcPct val="107000"/>
                        </a:lnSpc>
                        <a:spcAft>
                          <a:spcPts val="0"/>
                        </a:spcAft>
                      </a:pPr>
                      <a:r>
                        <a:rPr lang="en-GB" sz="1000" dirty="0">
                          <a:effectLst/>
                          <a:latin typeface="Calibri"/>
                          <a:ea typeface="Calibri"/>
                          <a:cs typeface="Times New Roman"/>
                        </a:rPr>
                        <a:t>Task/ Skill / knowledge</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nSpc>
                          <a:spcPct val="107000"/>
                        </a:lnSpc>
                        <a:spcAft>
                          <a:spcPts val="0"/>
                        </a:spcAft>
                      </a:pPr>
                      <a:r>
                        <a:rPr lang="en-GB" sz="1000" dirty="0">
                          <a:effectLst/>
                          <a:latin typeface="Calibri"/>
                          <a:ea typeface="Calibri"/>
                          <a:cs typeface="Times New Roman"/>
                        </a:rPr>
                        <a:t>Expectations of organisation </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nSpc>
                          <a:spcPct val="107000"/>
                        </a:lnSpc>
                        <a:spcAft>
                          <a:spcPts val="0"/>
                        </a:spcAft>
                      </a:pPr>
                      <a:r>
                        <a:rPr lang="en-GB" sz="1000" dirty="0">
                          <a:effectLst/>
                          <a:latin typeface="Calibri"/>
                          <a:ea typeface="Calibri"/>
                          <a:cs typeface="Times New Roman"/>
                        </a:rPr>
                        <a:t>Gaps in learning /understanding</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nSpc>
                          <a:spcPct val="107000"/>
                        </a:lnSpc>
                        <a:spcAft>
                          <a:spcPts val="0"/>
                        </a:spcAft>
                      </a:pPr>
                      <a:r>
                        <a:rPr lang="en-GB" sz="1000" dirty="0">
                          <a:effectLst/>
                          <a:latin typeface="Calibri"/>
                          <a:ea typeface="Calibri"/>
                          <a:cs typeface="Times New Roman"/>
                        </a:rPr>
                        <a:t>Previous experience / training</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nSpc>
                          <a:spcPct val="107000"/>
                        </a:lnSpc>
                        <a:spcAft>
                          <a:spcPts val="0"/>
                        </a:spcAft>
                      </a:pPr>
                      <a:r>
                        <a:rPr lang="en-GB" sz="1000" dirty="0">
                          <a:effectLst/>
                          <a:latin typeface="Calibri"/>
                          <a:ea typeface="Calibri"/>
                          <a:cs typeface="Times New Roman"/>
                        </a:rPr>
                        <a:t>How will this be achieved</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c>
                  <a:txBody>
                    <a:bodyPr/>
                    <a:lstStyle/>
                    <a:p>
                      <a:pPr>
                        <a:lnSpc>
                          <a:spcPct val="107000"/>
                        </a:lnSpc>
                        <a:spcAft>
                          <a:spcPts val="0"/>
                        </a:spcAft>
                      </a:pPr>
                      <a:r>
                        <a:rPr lang="en-GB" sz="1000" dirty="0">
                          <a:effectLst/>
                          <a:latin typeface="Calibri"/>
                          <a:ea typeface="Calibri"/>
                          <a:cs typeface="Times New Roman"/>
                        </a:rPr>
                        <a:t>How it to be evaluated</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EEAF6"/>
                    </a:solidFill>
                  </a:tcPr>
                </a:tc>
              </a:tr>
              <a:tr h="1893793">
                <a:tc>
                  <a:txBody>
                    <a:bodyPr/>
                    <a:lstStyle/>
                    <a:p>
                      <a:pPr>
                        <a:lnSpc>
                          <a:spcPct val="107000"/>
                        </a:lnSpc>
                        <a:spcAft>
                          <a:spcPts val="0"/>
                        </a:spcAft>
                        <a:tabLst>
                          <a:tab pos="1980565" algn="l"/>
                        </a:tabLst>
                      </a:pPr>
                      <a:r>
                        <a:rPr lang="en-GB" sz="800" b="1" dirty="0">
                          <a:effectLst/>
                          <a:latin typeface="Arial"/>
                          <a:ea typeface="Calibri"/>
                          <a:cs typeface="Times New Roman"/>
                        </a:rPr>
                        <a:t>What task or skill does the employee need to know to carry out their role effectively? Has the employee any knowledge on the subject? </a:t>
                      </a:r>
                      <a:endParaRPr lang="en-GB" sz="1000" dirty="0">
                        <a:effectLst/>
                        <a:latin typeface="Calibri"/>
                        <a:ea typeface="Calibri"/>
                        <a:cs typeface="Times New Roman"/>
                      </a:endParaRPr>
                    </a:p>
                    <a:p>
                      <a:pPr>
                        <a:lnSpc>
                          <a:spcPct val="107000"/>
                        </a:lnSpc>
                        <a:spcAft>
                          <a:spcPts val="0"/>
                        </a:spcAft>
                        <a:tabLst>
                          <a:tab pos="1980565" algn="l"/>
                        </a:tabLst>
                      </a:pPr>
                      <a:r>
                        <a:rPr lang="en-GB" sz="800" b="1" dirty="0">
                          <a:effectLst/>
                          <a:latin typeface="Arial"/>
                          <a:ea typeface="Calibri"/>
                          <a:cs typeface="Times New Roman"/>
                        </a:rPr>
                        <a:t>This could range from having an understanding of a particular policy, to more complex issues that require training, coaching etc.</a:t>
                      </a:r>
                      <a:endParaRPr lang="en-GB" sz="1000" dirty="0">
                        <a:effectLst/>
                        <a:latin typeface="Calibri"/>
                        <a:ea typeface="Calibri"/>
                        <a:cs typeface="Times New Roman"/>
                      </a:endParaRPr>
                    </a:p>
                    <a:p>
                      <a:pPr>
                        <a:lnSpc>
                          <a:spcPct val="107000"/>
                        </a:lnSpc>
                        <a:spcAft>
                          <a:spcPts val="0"/>
                        </a:spcAft>
                      </a:pPr>
                      <a:r>
                        <a:rPr lang="en-GB" sz="1000" b="1" dirty="0">
                          <a:effectLst/>
                          <a:latin typeface="Calibri"/>
                          <a:ea typeface="Calibri"/>
                          <a:cs typeface="Times New Roman"/>
                        </a:rPr>
                        <a:t> </a:t>
                      </a:r>
                      <a:endParaRPr lang="en-GB" sz="1000" dirty="0">
                        <a:effectLst/>
                        <a:latin typeface="Calibri"/>
                        <a:ea typeface="Calibri"/>
                        <a:cs typeface="Times New Roman"/>
                      </a:endParaRP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tabLst>
                          <a:tab pos="1980565" algn="l"/>
                        </a:tabLst>
                      </a:pPr>
                      <a:r>
                        <a:rPr lang="en-GB" sz="800" b="1" dirty="0">
                          <a:effectLst/>
                          <a:latin typeface="Arial"/>
                          <a:ea typeface="Calibri"/>
                          <a:cs typeface="Times New Roman"/>
                        </a:rPr>
                        <a:t>What is necessary for the employee to know in order to make the team/organisation function effectively? Does it meet with organisational objectives? Is it a realistic and achievable goal?</a:t>
                      </a:r>
                      <a:endParaRPr lang="en-GB" sz="1000" dirty="0">
                        <a:effectLst/>
                        <a:latin typeface="Calibri"/>
                        <a:ea typeface="Calibri"/>
                        <a:cs typeface="Times New Roman"/>
                      </a:endParaRPr>
                    </a:p>
                    <a:p>
                      <a:pPr>
                        <a:lnSpc>
                          <a:spcPct val="107000"/>
                        </a:lnSpc>
                        <a:spcAft>
                          <a:spcPts val="0"/>
                        </a:spcAft>
                      </a:pPr>
                      <a:r>
                        <a:rPr lang="en-GB" sz="1000" b="1" dirty="0">
                          <a:effectLst/>
                          <a:latin typeface="Calibri"/>
                          <a:ea typeface="Calibri"/>
                          <a:cs typeface="Times New Roman"/>
                        </a:rPr>
                        <a:t> </a:t>
                      </a:r>
                      <a:endParaRPr lang="en-GB" sz="1000" dirty="0">
                        <a:effectLst/>
                        <a:latin typeface="Calibri"/>
                        <a:ea typeface="Calibri"/>
                        <a:cs typeface="Times New Roman"/>
                      </a:endParaRP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800" b="1" dirty="0">
                          <a:effectLst/>
                          <a:latin typeface="Arial"/>
                          <a:ea typeface="Calibri"/>
                          <a:cs typeface="Times New Roman"/>
                        </a:rPr>
                        <a:t>What does the employee already know?</a:t>
                      </a:r>
                      <a:endParaRPr lang="en-GB" sz="1000" dirty="0">
                        <a:effectLst/>
                        <a:latin typeface="Calibri"/>
                        <a:ea typeface="Calibri"/>
                        <a:cs typeface="Times New Roman"/>
                      </a:endParaRP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tabLst>
                          <a:tab pos="1980565" algn="l"/>
                        </a:tabLst>
                      </a:pPr>
                      <a:r>
                        <a:rPr lang="en-GB" sz="800" b="1" dirty="0">
                          <a:effectLst/>
                          <a:latin typeface="Arial"/>
                          <a:ea typeface="Calibri"/>
                          <a:cs typeface="Times New Roman"/>
                        </a:rPr>
                        <a:t>How long ago was their previous experience or training on a particular matter? Is it still relevant? Have there been changes in legislation, procedure, culture etc.</a:t>
                      </a:r>
                      <a:endParaRPr lang="en-GB" sz="1000" dirty="0">
                        <a:effectLst/>
                        <a:latin typeface="Calibri"/>
                        <a:ea typeface="Calibri"/>
                        <a:cs typeface="Times New Roman"/>
                      </a:endParaRPr>
                    </a:p>
                    <a:p>
                      <a:pPr>
                        <a:lnSpc>
                          <a:spcPct val="107000"/>
                        </a:lnSpc>
                        <a:spcAft>
                          <a:spcPts val="0"/>
                        </a:spcAft>
                      </a:pPr>
                      <a:r>
                        <a:rPr lang="en-GB" sz="1000" b="1" dirty="0">
                          <a:effectLst/>
                          <a:latin typeface="Calibri"/>
                          <a:ea typeface="Calibri"/>
                          <a:cs typeface="Times New Roman"/>
                        </a:rPr>
                        <a:t> </a:t>
                      </a:r>
                      <a:endParaRPr lang="en-GB" sz="1000" dirty="0">
                        <a:effectLst/>
                        <a:latin typeface="Calibri"/>
                        <a:ea typeface="Calibri"/>
                        <a:cs typeface="Times New Roman"/>
                      </a:endParaRP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800" b="1" dirty="0">
                          <a:effectLst/>
                          <a:latin typeface="Arial"/>
                          <a:ea typeface="Calibri"/>
                          <a:cs typeface="Times New Roman"/>
                        </a:rPr>
                        <a:t>Does the employee recognise those gaps? What is required in order to reach competence in that skill/task?</a:t>
                      </a:r>
                      <a:endParaRPr lang="en-GB" sz="1000" dirty="0">
                        <a:effectLst/>
                        <a:latin typeface="Calibri"/>
                        <a:ea typeface="Calibri"/>
                        <a:cs typeface="Times New Roman"/>
                      </a:endParaRP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800" b="1" dirty="0">
                          <a:effectLst/>
                          <a:latin typeface="Arial"/>
                          <a:ea typeface="Calibri"/>
                          <a:cs typeface="Times New Roman"/>
                        </a:rPr>
                        <a:t>What processes are in place to ensure that it has been achieved, how is it going to be measured, what are the timescales?</a:t>
                      </a:r>
                      <a:endParaRPr lang="en-GB" sz="1000" dirty="0">
                        <a:effectLst/>
                        <a:latin typeface="Calibri"/>
                        <a:ea typeface="Calibri"/>
                        <a:cs typeface="Times New Roman"/>
                      </a:endParaRP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51085">
                <a:tc>
                  <a:txBody>
                    <a:bodyPr/>
                    <a:lstStyle/>
                    <a:p>
                      <a:pPr>
                        <a:lnSpc>
                          <a:spcPct val="107000"/>
                        </a:lnSpc>
                        <a:spcAft>
                          <a:spcPts val="0"/>
                        </a:spcAft>
                      </a:pPr>
                      <a:r>
                        <a:rPr lang="en-GB" sz="1000" dirty="0">
                          <a:effectLst/>
                          <a:latin typeface="Calibri"/>
                          <a:ea typeface="Calibri"/>
                          <a:cs typeface="Times New Roman"/>
                        </a:rPr>
                        <a:t>Health and Safety in the workplace</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00" dirty="0">
                          <a:effectLst/>
                          <a:latin typeface="Calibri"/>
                          <a:ea typeface="Calibri"/>
                          <a:cs typeface="Times New Roman"/>
                        </a:rPr>
                        <a:t>To understand and implement basic health and safety requirements</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00" dirty="0">
                          <a:effectLst/>
                          <a:latin typeface="Calibri"/>
                          <a:ea typeface="Calibri"/>
                          <a:cs typeface="Times New Roman"/>
                        </a:rPr>
                        <a:t>Aware of common sense procedures but not formal legislation  </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00" dirty="0">
                          <a:effectLst/>
                          <a:latin typeface="Calibri"/>
                          <a:ea typeface="Calibri"/>
                          <a:cs typeface="Times New Roman"/>
                        </a:rPr>
                        <a:t>No previous training has been given</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00" dirty="0">
                          <a:effectLst/>
                          <a:latin typeface="Calibri"/>
                          <a:ea typeface="Calibri"/>
                          <a:cs typeface="Times New Roman"/>
                        </a:rPr>
                        <a:t>The employer needs to offer basic office health and safety training</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00" dirty="0">
                          <a:effectLst/>
                          <a:latin typeface="Calibri"/>
                          <a:ea typeface="Calibri"/>
                          <a:cs typeface="Times New Roman"/>
                        </a:rPr>
                        <a:t>Either certificated through external provider or register taken at training.</a:t>
                      </a:r>
                    </a:p>
                  </a:txBody>
                  <a:tcPr marL="62228" marR="62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6" name="Rectangle 3"/>
          <p:cNvSpPr>
            <a:spLocks noChangeArrowheads="1"/>
          </p:cNvSpPr>
          <p:nvPr/>
        </p:nvSpPr>
        <p:spPr bwMode="auto">
          <a:xfrm>
            <a:off x="457200" y="235743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fontAlgn="base">
              <a:spcBef>
                <a:spcPct val="0"/>
              </a:spcBef>
              <a:spcAft>
                <a:spcPct val="0"/>
              </a:spcAft>
              <a:tabLst>
                <a:tab pos="1981200" algn="l"/>
              </a:tabLst>
              <a:defRPr>
                <a:solidFill>
                  <a:schemeClr val="tx1"/>
                </a:solidFill>
                <a:latin typeface="Arial" pitchFamily="34" charset="0"/>
                <a:cs typeface="Arial" pitchFamily="34" charset="0"/>
              </a:defRPr>
            </a:lvl1pPr>
            <a:lvl2pPr fontAlgn="base">
              <a:spcBef>
                <a:spcPct val="0"/>
              </a:spcBef>
              <a:spcAft>
                <a:spcPct val="0"/>
              </a:spcAft>
              <a:tabLst>
                <a:tab pos="1981200" algn="l"/>
              </a:tabLst>
              <a:defRPr>
                <a:solidFill>
                  <a:schemeClr val="tx1"/>
                </a:solidFill>
                <a:latin typeface="Arial" pitchFamily="34" charset="0"/>
                <a:cs typeface="Arial" pitchFamily="34" charset="0"/>
              </a:defRPr>
            </a:lvl2pPr>
            <a:lvl3pPr fontAlgn="base">
              <a:spcBef>
                <a:spcPct val="0"/>
              </a:spcBef>
              <a:spcAft>
                <a:spcPct val="0"/>
              </a:spcAft>
              <a:tabLst>
                <a:tab pos="1981200" algn="l"/>
              </a:tabLst>
              <a:defRPr>
                <a:solidFill>
                  <a:schemeClr val="tx1"/>
                </a:solidFill>
                <a:latin typeface="Arial" pitchFamily="34" charset="0"/>
                <a:cs typeface="Arial" pitchFamily="34" charset="0"/>
              </a:defRPr>
            </a:lvl3pPr>
            <a:lvl4pPr fontAlgn="base">
              <a:spcBef>
                <a:spcPct val="0"/>
              </a:spcBef>
              <a:spcAft>
                <a:spcPct val="0"/>
              </a:spcAft>
              <a:tabLst>
                <a:tab pos="1981200" algn="l"/>
              </a:tabLst>
              <a:defRPr>
                <a:solidFill>
                  <a:schemeClr val="tx1"/>
                </a:solidFill>
                <a:latin typeface="Arial" pitchFamily="34" charset="0"/>
                <a:cs typeface="Arial" pitchFamily="34" charset="0"/>
              </a:defRPr>
            </a:lvl4pPr>
            <a:lvl5pPr fontAlgn="base">
              <a:spcBef>
                <a:spcPct val="0"/>
              </a:spcBef>
              <a:spcAft>
                <a:spcPct val="0"/>
              </a:spcAft>
              <a:tabLst>
                <a:tab pos="1981200" algn="l"/>
              </a:tabLst>
              <a:defRPr>
                <a:solidFill>
                  <a:schemeClr val="tx1"/>
                </a:solidFill>
                <a:latin typeface="Arial" pitchFamily="34" charset="0"/>
                <a:cs typeface="Arial" pitchFamily="34" charset="0"/>
              </a:defRPr>
            </a:lvl5pPr>
            <a:lvl6pPr fontAlgn="base">
              <a:spcBef>
                <a:spcPct val="0"/>
              </a:spcBef>
              <a:spcAft>
                <a:spcPct val="0"/>
              </a:spcAft>
              <a:tabLst>
                <a:tab pos="1981200" algn="l"/>
              </a:tabLst>
              <a:defRPr>
                <a:solidFill>
                  <a:schemeClr val="tx1"/>
                </a:solidFill>
                <a:latin typeface="Arial" pitchFamily="34" charset="0"/>
                <a:cs typeface="Arial" pitchFamily="34" charset="0"/>
              </a:defRPr>
            </a:lvl6pPr>
            <a:lvl7pPr fontAlgn="base">
              <a:spcBef>
                <a:spcPct val="0"/>
              </a:spcBef>
              <a:spcAft>
                <a:spcPct val="0"/>
              </a:spcAft>
              <a:tabLst>
                <a:tab pos="1981200" algn="l"/>
              </a:tabLst>
              <a:defRPr>
                <a:solidFill>
                  <a:schemeClr val="tx1"/>
                </a:solidFill>
                <a:latin typeface="Arial" pitchFamily="34" charset="0"/>
                <a:cs typeface="Arial" pitchFamily="34" charset="0"/>
              </a:defRPr>
            </a:lvl7pPr>
            <a:lvl8pPr fontAlgn="base">
              <a:spcBef>
                <a:spcPct val="0"/>
              </a:spcBef>
              <a:spcAft>
                <a:spcPct val="0"/>
              </a:spcAft>
              <a:tabLst>
                <a:tab pos="1981200" algn="l"/>
              </a:tabLst>
              <a:defRPr>
                <a:solidFill>
                  <a:schemeClr val="tx1"/>
                </a:solidFill>
                <a:latin typeface="Arial" pitchFamily="34" charset="0"/>
                <a:cs typeface="Arial" pitchFamily="34" charset="0"/>
              </a:defRPr>
            </a:lvl8pPr>
            <a:lvl9pPr fontAlgn="base">
              <a:spcBef>
                <a:spcPct val="0"/>
              </a:spcBef>
              <a:spcAft>
                <a:spcPct val="0"/>
              </a:spcAft>
              <a:tabLst>
                <a:tab pos="1981200" algn="l"/>
              </a:tabLst>
              <a:defRPr>
                <a:solidFill>
                  <a:schemeClr val="tx1"/>
                </a:solidFill>
                <a:latin typeface="Arial" pitchFamily="34" charset="0"/>
                <a:cs typeface="Arial"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tab pos="1981200" algn="l"/>
              </a:tabLst>
            </a:pPr>
            <a:endParaRPr kumimoji="0" lang="en-US" altLang="en-US" sz="18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951068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dirty="0" smtClean="0"/>
              <a:t>The CPD portfolio 2 (TNA)</a:t>
            </a:r>
          </a:p>
        </p:txBody>
      </p:sp>
      <p:sp>
        <p:nvSpPr>
          <p:cNvPr id="8195" name="Rectangle 3"/>
          <p:cNvSpPr>
            <a:spLocks noGrp="1" noChangeArrowheads="1"/>
          </p:cNvSpPr>
          <p:nvPr>
            <p:ph type="body" idx="1"/>
          </p:nvPr>
        </p:nvSpPr>
        <p:spPr/>
        <p:txBody>
          <a:bodyPr/>
          <a:lstStyle/>
          <a:p>
            <a:pPr eaLnBrk="1" hangingPunct="1">
              <a:lnSpc>
                <a:spcPct val="90000"/>
              </a:lnSpc>
            </a:pPr>
            <a:r>
              <a:rPr lang="en-GB" altLang="en-US" sz="2500" b="1" dirty="0" smtClean="0"/>
              <a:t>Personal assessment</a:t>
            </a:r>
          </a:p>
          <a:p>
            <a:pPr lvl="1" eaLnBrk="1" hangingPunct="1">
              <a:lnSpc>
                <a:spcPct val="90000"/>
              </a:lnSpc>
            </a:pPr>
            <a:r>
              <a:rPr lang="en-GB" altLang="en-US" sz="2100" dirty="0" smtClean="0"/>
              <a:t>SWOT analysis</a:t>
            </a:r>
          </a:p>
          <a:p>
            <a:pPr lvl="2" eaLnBrk="1" hangingPunct="1">
              <a:lnSpc>
                <a:spcPct val="90000"/>
              </a:lnSpc>
            </a:pPr>
            <a:r>
              <a:rPr lang="en-GB" altLang="en-US" sz="2000" dirty="0" smtClean="0"/>
              <a:t>Strengths</a:t>
            </a:r>
          </a:p>
          <a:p>
            <a:pPr lvl="2" eaLnBrk="1" hangingPunct="1">
              <a:lnSpc>
                <a:spcPct val="90000"/>
              </a:lnSpc>
            </a:pPr>
            <a:r>
              <a:rPr lang="en-GB" altLang="en-US" sz="2000" dirty="0" smtClean="0"/>
              <a:t>Weakness</a:t>
            </a:r>
          </a:p>
          <a:p>
            <a:pPr lvl="2" eaLnBrk="1" hangingPunct="1">
              <a:lnSpc>
                <a:spcPct val="90000"/>
              </a:lnSpc>
            </a:pPr>
            <a:r>
              <a:rPr lang="en-GB" altLang="en-US" sz="2000" dirty="0" smtClean="0"/>
              <a:t>Opportunities</a:t>
            </a:r>
          </a:p>
          <a:p>
            <a:pPr lvl="2" eaLnBrk="1" hangingPunct="1">
              <a:lnSpc>
                <a:spcPct val="90000"/>
              </a:lnSpc>
            </a:pPr>
            <a:r>
              <a:rPr lang="en-GB" altLang="en-US" sz="2000" dirty="0" smtClean="0"/>
              <a:t>Threats</a:t>
            </a:r>
          </a:p>
          <a:p>
            <a:pPr lvl="1" eaLnBrk="1" hangingPunct="1">
              <a:lnSpc>
                <a:spcPct val="90000"/>
              </a:lnSpc>
            </a:pPr>
            <a:r>
              <a:rPr lang="en-GB" altLang="en-US" sz="2100" dirty="0" smtClean="0"/>
              <a:t>Learning cycle/learning styles</a:t>
            </a:r>
          </a:p>
          <a:p>
            <a:pPr lvl="2" eaLnBrk="1" hangingPunct="1">
              <a:lnSpc>
                <a:spcPct val="90000"/>
              </a:lnSpc>
            </a:pPr>
            <a:r>
              <a:rPr lang="en-GB" altLang="en-US" sz="2000" dirty="0" smtClean="0"/>
              <a:t>Myers Briggs</a:t>
            </a:r>
          </a:p>
          <a:p>
            <a:pPr lvl="1" eaLnBrk="1" hangingPunct="1">
              <a:lnSpc>
                <a:spcPct val="90000"/>
              </a:lnSpc>
            </a:pPr>
            <a:r>
              <a:rPr lang="en-GB" altLang="en-US" sz="2100" dirty="0" smtClean="0"/>
              <a:t>Competencies</a:t>
            </a:r>
          </a:p>
          <a:p>
            <a:pPr lvl="1" eaLnBrk="1" hangingPunct="1">
              <a:lnSpc>
                <a:spcPct val="90000"/>
              </a:lnSpc>
            </a:pPr>
            <a:r>
              <a:rPr lang="en-GB" altLang="en-US" sz="2100" dirty="0" smtClean="0"/>
              <a:t>Appraisal</a:t>
            </a:r>
          </a:p>
          <a:p>
            <a:pPr lvl="1" eaLnBrk="1" hangingPunct="1">
              <a:lnSpc>
                <a:spcPct val="90000"/>
              </a:lnSpc>
            </a:pPr>
            <a:r>
              <a:rPr lang="en-GB" altLang="en-US" sz="2100" dirty="0" smtClean="0"/>
              <a:t>360</a:t>
            </a:r>
            <a:r>
              <a:rPr lang="en-US" altLang="en-US" sz="2100" dirty="0" smtClean="0">
                <a:cs typeface="Arial" pitchFamily="34" charset="0"/>
              </a:rPr>
              <a:t>º</a:t>
            </a:r>
            <a:r>
              <a:rPr lang="en-GB" altLang="en-US" sz="2100" dirty="0" smtClean="0"/>
              <a:t> profile</a:t>
            </a:r>
          </a:p>
          <a:p>
            <a:pPr lvl="2" eaLnBrk="1" hangingPunct="1">
              <a:lnSpc>
                <a:spcPct val="90000"/>
              </a:lnSpc>
              <a:buFont typeface="Wingdings" pitchFamily="2" charset="2"/>
              <a:buNone/>
            </a:pPr>
            <a:endParaRPr lang="en-GB" altLang="en-US" sz="2000" dirty="0" smtClean="0"/>
          </a:p>
        </p:txBody>
      </p:sp>
    </p:spTree>
    <p:extLst>
      <p:ext uri="{BB962C8B-B14F-4D97-AF65-F5344CB8AC3E}">
        <p14:creationId xmlns:p14="http://schemas.microsoft.com/office/powerpoint/2010/main" val="4864584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dirty="0" smtClean="0"/>
              <a:t>The CPD portfolio 3 (TNA)</a:t>
            </a:r>
          </a:p>
        </p:txBody>
      </p:sp>
      <p:sp>
        <p:nvSpPr>
          <p:cNvPr id="9219" name="Rectangle 3"/>
          <p:cNvSpPr>
            <a:spLocks noGrp="1" noChangeArrowheads="1"/>
          </p:cNvSpPr>
          <p:nvPr>
            <p:ph type="body" idx="1"/>
          </p:nvPr>
        </p:nvSpPr>
        <p:spPr/>
        <p:txBody>
          <a:bodyPr/>
          <a:lstStyle/>
          <a:p>
            <a:pPr eaLnBrk="1" hangingPunct="1">
              <a:lnSpc>
                <a:spcPct val="80000"/>
              </a:lnSpc>
            </a:pPr>
            <a:r>
              <a:rPr lang="en-GB" altLang="en-US" sz="2500" dirty="0" smtClean="0"/>
              <a:t> To feed into PDP/learning objectives</a:t>
            </a:r>
          </a:p>
          <a:p>
            <a:pPr lvl="1" eaLnBrk="1" hangingPunct="1">
              <a:lnSpc>
                <a:spcPct val="80000"/>
              </a:lnSpc>
            </a:pPr>
            <a:r>
              <a:rPr lang="en-GB" altLang="en-US" sz="2100" dirty="0" smtClean="0"/>
              <a:t>Your personal assessment</a:t>
            </a:r>
          </a:p>
          <a:p>
            <a:pPr lvl="2" eaLnBrk="1" hangingPunct="1">
              <a:lnSpc>
                <a:spcPct val="80000"/>
              </a:lnSpc>
            </a:pPr>
            <a:r>
              <a:rPr lang="en-GB" altLang="en-US" sz="2000" dirty="0" smtClean="0"/>
              <a:t>Where am I now</a:t>
            </a:r>
          </a:p>
          <a:p>
            <a:pPr lvl="2" eaLnBrk="1" hangingPunct="1">
              <a:lnSpc>
                <a:spcPct val="80000"/>
              </a:lnSpc>
            </a:pPr>
            <a:r>
              <a:rPr lang="en-GB" altLang="en-US" sz="2000" dirty="0" smtClean="0"/>
              <a:t>What have I achieved</a:t>
            </a:r>
          </a:p>
          <a:p>
            <a:pPr lvl="2" eaLnBrk="1" hangingPunct="1">
              <a:lnSpc>
                <a:spcPct val="80000"/>
              </a:lnSpc>
            </a:pPr>
            <a:r>
              <a:rPr lang="en-GB" altLang="en-US" sz="2000" dirty="0" smtClean="0"/>
              <a:t>What am I good at/bad at (SWOT analysis)</a:t>
            </a:r>
          </a:p>
          <a:p>
            <a:pPr lvl="2" eaLnBrk="1" hangingPunct="1">
              <a:lnSpc>
                <a:spcPct val="80000"/>
              </a:lnSpc>
            </a:pPr>
            <a:r>
              <a:rPr lang="en-GB" altLang="en-US" sz="2000" dirty="0" smtClean="0"/>
              <a:t>What is my Learning style (Myers Briggs)</a:t>
            </a:r>
          </a:p>
          <a:p>
            <a:pPr lvl="1" eaLnBrk="1" hangingPunct="1">
              <a:lnSpc>
                <a:spcPct val="80000"/>
              </a:lnSpc>
            </a:pPr>
            <a:r>
              <a:rPr lang="en-GB" altLang="en-US" sz="2100" dirty="0" smtClean="0"/>
              <a:t>Your career aspirations</a:t>
            </a:r>
          </a:p>
          <a:p>
            <a:pPr lvl="1" eaLnBrk="1" hangingPunct="1">
              <a:lnSpc>
                <a:spcPct val="80000"/>
              </a:lnSpc>
            </a:pPr>
            <a:r>
              <a:rPr lang="en-GB" altLang="en-US" sz="2100" dirty="0" smtClean="0"/>
              <a:t>The need to respond to changes in your job/work environment</a:t>
            </a:r>
          </a:p>
          <a:p>
            <a:pPr lvl="1" eaLnBrk="1" hangingPunct="1">
              <a:lnSpc>
                <a:spcPct val="80000"/>
              </a:lnSpc>
            </a:pPr>
            <a:r>
              <a:rPr lang="en-GB" altLang="en-US" sz="2100" dirty="0" smtClean="0"/>
              <a:t>The need to keep up-to-date in your profession</a:t>
            </a:r>
          </a:p>
          <a:p>
            <a:pPr lvl="1" eaLnBrk="1" hangingPunct="1">
              <a:lnSpc>
                <a:spcPct val="80000"/>
              </a:lnSpc>
            </a:pPr>
            <a:r>
              <a:rPr lang="en-GB" altLang="en-US" sz="2100" dirty="0" smtClean="0"/>
              <a:t>Your job related objectives</a:t>
            </a:r>
          </a:p>
          <a:p>
            <a:pPr lvl="1" eaLnBrk="1" hangingPunct="1">
              <a:lnSpc>
                <a:spcPct val="80000"/>
              </a:lnSpc>
            </a:pPr>
            <a:r>
              <a:rPr lang="en-GB" altLang="en-US" sz="2100" dirty="0" smtClean="0"/>
              <a:t>Your aspirations for your life outside work</a:t>
            </a:r>
          </a:p>
          <a:p>
            <a:pPr lvl="1" eaLnBrk="1" hangingPunct="1">
              <a:lnSpc>
                <a:spcPct val="80000"/>
              </a:lnSpc>
            </a:pPr>
            <a:endParaRPr lang="en-GB" altLang="en-US" sz="2100" dirty="0" smtClean="0"/>
          </a:p>
          <a:p>
            <a:pPr lvl="1" eaLnBrk="1" hangingPunct="1">
              <a:lnSpc>
                <a:spcPct val="80000"/>
              </a:lnSpc>
            </a:pPr>
            <a:endParaRPr lang="en-GB" altLang="en-US" sz="2100" dirty="0" smtClean="0"/>
          </a:p>
        </p:txBody>
      </p:sp>
    </p:spTree>
    <p:extLst>
      <p:ext uri="{BB962C8B-B14F-4D97-AF65-F5344CB8AC3E}">
        <p14:creationId xmlns:p14="http://schemas.microsoft.com/office/powerpoint/2010/main" val="106458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PDP - some questions to consider</a:t>
            </a:r>
            <a:endParaRPr lang="en-GB" sz="3600" dirty="0"/>
          </a:p>
        </p:txBody>
      </p:sp>
      <p:sp>
        <p:nvSpPr>
          <p:cNvPr id="3" name="Content Placeholder 2"/>
          <p:cNvSpPr>
            <a:spLocks noGrp="1"/>
          </p:cNvSpPr>
          <p:nvPr>
            <p:ph idx="1"/>
          </p:nvPr>
        </p:nvSpPr>
        <p:spPr/>
        <p:txBody>
          <a:bodyPr>
            <a:normAutofit fontScale="55000" lnSpcReduction="20000"/>
          </a:bodyPr>
          <a:lstStyle/>
          <a:p>
            <a:r>
              <a:rPr lang="en-GB" dirty="0"/>
              <a:t>Justify why current topics in PDP are a priority </a:t>
            </a:r>
            <a:r>
              <a:rPr lang="en-GB" dirty="0" smtClean="0"/>
              <a:t> - A </a:t>
            </a:r>
            <a:r>
              <a:rPr lang="en-GB" dirty="0"/>
              <a:t>personal or professional </a:t>
            </a:r>
            <a:r>
              <a:rPr lang="en-GB" dirty="0" smtClean="0"/>
              <a:t>priority? An institution </a:t>
            </a:r>
            <a:r>
              <a:rPr lang="en-GB" dirty="0"/>
              <a:t>or team </a:t>
            </a:r>
            <a:r>
              <a:rPr lang="en-GB" dirty="0" smtClean="0"/>
              <a:t>priority? A </a:t>
            </a:r>
            <a:r>
              <a:rPr lang="en-GB" dirty="0"/>
              <a:t>national priority?</a:t>
            </a:r>
          </a:p>
          <a:p>
            <a:r>
              <a:rPr lang="en-GB" dirty="0" smtClean="0"/>
              <a:t>Who </a:t>
            </a:r>
            <a:r>
              <a:rPr lang="en-GB" dirty="0"/>
              <a:t>else will be included in your PDP? </a:t>
            </a:r>
          </a:p>
          <a:p>
            <a:r>
              <a:rPr lang="en-GB" dirty="0" smtClean="0"/>
              <a:t>How </a:t>
            </a:r>
            <a:r>
              <a:rPr lang="en-GB" dirty="0"/>
              <a:t>does your PDP tie in with </a:t>
            </a:r>
            <a:r>
              <a:rPr lang="en-GB" dirty="0" smtClean="0"/>
              <a:t>other </a:t>
            </a:r>
            <a:r>
              <a:rPr lang="en-GB" dirty="0"/>
              <a:t>strategic </a:t>
            </a:r>
            <a:r>
              <a:rPr lang="en-GB" dirty="0" smtClean="0"/>
              <a:t>plans? </a:t>
            </a:r>
            <a:endParaRPr lang="en-GB" dirty="0"/>
          </a:p>
          <a:p>
            <a:r>
              <a:rPr lang="en-GB" dirty="0" smtClean="0"/>
              <a:t>What additional resources will you require to execute your plan, and from where do you hope to obtain them? (Will you have to pay any course fees or will you be able to organise any protected time for learning in working hours?) </a:t>
            </a:r>
          </a:p>
          <a:p>
            <a:r>
              <a:rPr lang="en-GB" dirty="0" smtClean="0"/>
              <a:t>How </a:t>
            </a:r>
            <a:r>
              <a:rPr lang="en-GB" dirty="0"/>
              <a:t>will you evaluate your PDP? </a:t>
            </a:r>
          </a:p>
          <a:p>
            <a:r>
              <a:rPr lang="en-GB" dirty="0" smtClean="0"/>
              <a:t>How </a:t>
            </a:r>
            <a:r>
              <a:rPr lang="en-GB" dirty="0"/>
              <a:t>will you know when you have achieved your objectives? (How will you measure success?) </a:t>
            </a:r>
          </a:p>
          <a:p>
            <a:r>
              <a:rPr lang="en-GB" dirty="0" smtClean="0"/>
              <a:t>How </a:t>
            </a:r>
            <a:r>
              <a:rPr lang="en-GB" dirty="0"/>
              <a:t>will you disseminate the learning from your plan to the rest of </a:t>
            </a:r>
            <a:r>
              <a:rPr lang="en-GB" dirty="0" smtClean="0"/>
              <a:t>the organisation? </a:t>
            </a:r>
            <a:r>
              <a:rPr lang="en-GB" dirty="0"/>
              <a:t>How will you sustain your new-found knowledge or skills? </a:t>
            </a:r>
          </a:p>
          <a:p>
            <a:r>
              <a:rPr lang="en-GB" dirty="0" smtClean="0"/>
              <a:t>How </a:t>
            </a:r>
            <a:r>
              <a:rPr lang="en-GB" dirty="0"/>
              <a:t>will you handle new learning requirements as they crop up? </a:t>
            </a:r>
          </a:p>
          <a:p>
            <a:endParaRPr lang="en-GB" dirty="0"/>
          </a:p>
          <a:p>
            <a:endParaRPr lang="en-GB" dirty="0"/>
          </a:p>
        </p:txBody>
      </p:sp>
    </p:spTree>
    <p:extLst>
      <p:ext uri="{BB962C8B-B14F-4D97-AF65-F5344CB8AC3E}">
        <p14:creationId xmlns:p14="http://schemas.microsoft.com/office/powerpoint/2010/main" val="16735530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PDP Exercise</a:t>
            </a:r>
            <a:endParaRPr lang="en-GB" dirty="0"/>
          </a:p>
        </p:txBody>
      </p:sp>
      <p:sp>
        <p:nvSpPr>
          <p:cNvPr id="3" name="Content Placeholder 2"/>
          <p:cNvSpPr>
            <a:spLocks noGrp="1"/>
          </p:cNvSpPr>
          <p:nvPr>
            <p:ph idx="1"/>
          </p:nvPr>
        </p:nvSpPr>
        <p:spPr/>
        <p:txBody>
          <a:bodyPr/>
          <a:lstStyle/>
          <a:p>
            <a:pPr marL="0" indent="0">
              <a:buNone/>
            </a:pPr>
            <a:r>
              <a:rPr lang="en-GB" dirty="0" smtClean="0"/>
              <a:t>Take the example PDP template – and complete on the basis of your TNA</a:t>
            </a:r>
          </a:p>
          <a:p>
            <a:pPr marL="0" indent="0">
              <a:buNone/>
            </a:pPr>
            <a:endParaRPr lang="en-GB" dirty="0"/>
          </a:p>
          <a:p>
            <a:pPr marL="0" indent="0">
              <a:buNone/>
            </a:pPr>
            <a:r>
              <a:rPr lang="en-GB" dirty="0" smtClean="0"/>
              <a:t>What works well with template? Is there anything you would change?</a:t>
            </a:r>
            <a:endParaRPr lang="en-GB" dirty="0"/>
          </a:p>
        </p:txBody>
      </p:sp>
    </p:spTree>
    <p:extLst>
      <p:ext uri="{BB962C8B-B14F-4D97-AF65-F5344CB8AC3E}">
        <p14:creationId xmlns:p14="http://schemas.microsoft.com/office/powerpoint/2010/main" val="28781406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dcmitype/"/>
    <ds:schemaRef ds:uri="http://schemas.microsoft.com/office/2006/documentManagement/types"/>
    <ds:schemaRef ds:uri="http://schemas.openxmlformats.org/package/2006/metadata/core-properties"/>
    <ds:schemaRef ds:uri="http://purl.org/dc/terms/"/>
    <ds:schemaRef ds:uri="303dbf9b-b85b-46a0-94f1-894078c07ecd"/>
    <ds:schemaRef ds:uri="http://purl.org/dc/elements/1.1/"/>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71</TotalTime>
  <Words>726</Words>
  <Application>Microsoft Office PowerPoint</Application>
  <PresentationFormat>On-screen Show (4:3)</PresentationFormat>
  <Paragraphs>96</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20140311PresentationUWTSDTemplate</vt:lpstr>
      <vt:lpstr>PowerPoint Presentation</vt:lpstr>
      <vt:lpstr>Recap on TNA/LNA</vt:lpstr>
      <vt:lpstr>Some possible sources:</vt:lpstr>
      <vt:lpstr>What should a TNA look like?</vt:lpstr>
      <vt:lpstr>Some examples of TNA</vt:lpstr>
      <vt:lpstr>PowerPoint Presentation</vt:lpstr>
      <vt:lpstr>The CPD portfolio 2 (TNA)</vt:lpstr>
      <vt:lpstr>The CPD portfolio 3 (TNA)</vt:lpstr>
      <vt:lpstr>PDP - some questions to consider</vt:lpstr>
      <vt:lpstr>PDP Exercise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Elsie Reynolds</cp:lastModifiedBy>
  <cp:revision>8</cp:revision>
  <dcterms:created xsi:type="dcterms:W3CDTF">2015-04-14T15:21:28Z</dcterms:created>
  <dcterms:modified xsi:type="dcterms:W3CDTF">2016-05-25T10:24:48Z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