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350" r:id="rId2"/>
    <p:sldId id="407" r:id="rId3"/>
    <p:sldId id="392" r:id="rId4"/>
    <p:sldId id="393" r:id="rId5"/>
    <p:sldId id="394" r:id="rId6"/>
    <p:sldId id="373" r:id="rId7"/>
    <p:sldId id="374" r:id="rId8"/>
    <p:sldId id="377" r:id="rId9"/>
    <p:sldId id="378" r:id="rId10"/>
    <p:sldId id="379" r:id="rId11"/>
    <p:sldId id="380" r:id="rId12"/>
    <p:sldId id="381" r:id="rId13"/>
    <p:sldId id="382" r:id="rId14"/>
    <p:sldId id="383" r:id="rId15"/>
    <p:sldId id="384" r:id="rId16"/>
    <p:sldId id="385" r:id="rId17"/>
    <p:sldId id="386" r:id="rId18"/>
    <p:sldId id="388" r:id="rId19"/>
    <p:sldId id="408" r:id="rId20"/>
    <p:sldId id="396" r:id="rId21"/>
    <p:sldId id="397" r:id="rId22"/>
    <p:sldId id="398" r:id="rId23"/>
    <p:sldId id="390" r:id="rId24"/>
    <p:sldId id="391" r:id="rId25"/>
    <p:sldId id="399" r:id="rId26"/>
    <p:sldId id="40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0236" autoAdjust="0"/>
  </p:normalViewPr>
  <p:slideViewPr>
    <p:cSldViewPr snapToGrid="0">
      <p:cViewPr varScale="1">
        <p:scale>
          <a:sx n="88" d="100"/>
          <a:sy n="88" d="100"/>
        </p:scale>
        <p:origin x="118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6F237B-1BF6-403F-A0AB-F6464EF8617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E4E48EA-6357-4C35-84B6-7618CAF78596}">
      <dgm:prSet/>
      <dgm:spPr/>
      <dgm:t>
        <a:bodyPr/>
        <a:lstStyle/>
        <a:p>
          <a:r>
            <a:rPr lang="en-GB"/>
            <a:t>To establish who is at fault</a:t>
          </a:r>
          <a:endParaRPr lang="en-US"/>
        </a:p>
      </dgm:t>
    </dgm:pt>
    <dgm:pt modelId="{4B8596B1-C67A-4B10-8651-4A272CC728DC}" type="parTrans" cxnId="{E147D271-E139-4D46-BE6A-4AF5AFAEBA41}">
      <dgm:prSet/>
      <dgm:spPr/>
      <dgm:t>
        <a:bodyPr/>
        <a:lstStyle/>
        <a:p>
          <a:endParaRPr lang="en-US"/>
        </a:p>
      </dgm:t>
    </dgm:pt>
    <dgm:pt modelId="{45390E10-9A98-463B-90C2-1CACBDD3798A}" type="sibTrans" cxnId="{E147D271-E139-4D46-BE6A-4AF5AFAEBA41}">
      <dgm:prSet/>
      <dgm:spPr/>
      <dgm:t>
        <a:bodyPr/>
        <a:lstStyle/>
        <a:p>
          <a:endParaRPr lang="en-US"/>
        </a:p>
      </dgm:t>
    </dgm:pt>
    <dgm:pt modelId="{410A47A8-CB45-479B-80DD-97372177BD5D}">
      <dgm:prSet/>
      <dgm:spPr/>
      <dgm:t>
        <a:bodyPr/>
        <a:lstStyle/>
        <a:p>
          <a:r>
            <a:rPr lang="en-GB"/>
            <a:t>To provide the victim and victims family with justice</a:t>
          </a:r>
          <a:endParaRPr lang="en-US"/>
        </a:p>
      </dgm:t>
    </dgm:pt>
    <dgm:pt modelId="{52154A8C-159B-4CB5-BCA3-4B316EE0DEAE}" type="parTrans" cxnId="{43229207-DE7E-4661-8394-F76F26746BF6}">
      <dgm:prSet/>
      <dgm:spPr/>
      <dgm:t>
        <a:bodyPr/>
        <a:lstStyle/>
        <a:p>
          <a:endParaRPr lang="en-US"/>
        </a:p>
      </dgm:t>
    </dgm:pt>
    <dgm:pt modelId="{9754C325-BC30-4C6E-B6CC-8D867252C47F}" type="sibTrans" cxnId="{43229207-DE7E-4661-8394-F76F26746BF6}">
      <dgm:prSet/>
      <dgm:spPr/>
      <dgm:t>
        <a:bodyPr/>
        <a:lstStyle/>
        <a:p>
          <a:endParaRPr lang="en-US"/>
        </a:p>
      </dgm:t>
    </dgm:pt>
    <dgm:pt modelId="{2DCC1C47-1FED-4AE3-B729-4C0FCD65E6A1}">
      <dgm:prSet/>
      <dgm:spPr/>
      <dgm:t>
        <a:bodyPr/>
        <a:lstStyle/>
        <a:p>
          <a:r>
            <a:rPr lang="en-GB"/>
            <a:t>To facilitate a criminal investigation in the event of serious injury death or road traffic offences and a fair and lawful criminal prosecution.</a:t>
          </a:r>
          <a:endParaRPr lang="en-US"/>
        </a:p>
      </dgm:t>
    </dgm:pt>
    <dgm:pt modelId="{9C7ABD0D-A738-4631-BED3-8491DBB5A173}" type="parTrans" cxnId="{FE50C3B3-1D20-4558-9050-C4992F25B6B8}">
      <dgm:prSet/>
      <dgm:spPr/>
      <dgm:t>
        <a:bodyPr/>
        <a:lstStyle/>
        <a:p>
          <a:endParaRPr lang="en-US"/>
        </a:p>
      </dgm:t>
    </dgm:pt>
    <dgm:pt modelId="{E18B1D61-E16C-4FC2-9E8E-DC4D40F22818}" type="sibTrans" cxnId="{FE50C3B3-1D20-4558-9050-C4992F25B6B8}">
      <dgm:prSet/>
      <dgm:spPr/>
      <dgm:t>
        <a:bodyPr/>
        <a:lstStyle/>
        <a:p>
          <a:endParaRPr lang="en-US"/>
        </a:p>
      </dgm:t>
    </dgm:pt>
    <dgm:pt modelId="{4DB86063-7F5F-468E-934E-3EC461998E8C}">
      <dgm:prSet/>
      <dgm:spPr/>
      <dgm:t>
        <a:bodyPr/>
        <a:lstStyle/>
        <a:p>
          <a:r>
            <a:rPr lang="en-GB"/>
            <a:t>To inform H.M coroner of events that led to a death</a:t>
          </a:r>
          <a:endParaRPr lang="en-US"/>
        </a:p>
      </dgm:t>
    </dgm:pt>
    <dgm:pt modelId="{4A1E4D39-2A07-4082-8069-714D059E5C88}" type="parTrans" cxnId="{F9905B6C-DDDC-48B8-8909-482F72F30DC3}">
      <dgm:prSet/>
      <dgm:spPr/>
      <dgm:t>
        <a:bodyPr/>
        <a:lstStyle/>
        <a:p>
          <a:endParaRPr lang="en-US"/>
        </a:p>
      </dgm:t>
    </dgm:pt>
    <dgm:pt modelId="{F6D1CEA7-7005-41E4-B97E-308B9F9D4B34}" type="sibTrans" cxnId="{F9905B6C-DDDC-48B8-8909-482F72F30DC3}">
      <dgm:prSet/>
      <dgm:spPr/>
      <dgm:t>
        <a:bodyPr/>
        <a:lstStyle/>
        <a:p>
          <a:endParaRPr lang="en-US"/>
        </a:p>
      </dgm:t>
    </dgm:pt>
    <dgm:pt modelId="{FCCA18B3-38BE-464C-A412-92A0E643500A}" type="pres">
      <dgm:prSet presAssocID="{7B6F237B-1BF6-403F-A0AB-F6464EF86177}" presName="linear" presStyleCnt="0">
        <dgm:presLayoutVars>
          <dgm:animLvl val="lvl"/>
          <dgm:resizeHandles val="exact"/>
        </dgm:presLayoutVars>
      </dgm:prSet>
      <dgm:spPr/>
    </dgm:pt>
    <dgm:pt modelId="{5B8BCD95-F1FE-494B-8B0E-B1A0280E2F61}" type="pres">
      <dgm:prSet presAssocID="{FE4E48EA-6357-4C35-84B6-7618CAF78596}" presName="parentText" presStyleLbl="node1" presStyleIdx="0" presStyleCnt="4">
        <dgm:presLayoutVars>
          <dgm:chMax val="0"/>
          <dgm:bulletEnabled val="1"/>
        </dgm:presLayoutVars>
      </dgm:prSet>
      <dgm:spPr/>
    </dgm:pt>
    <dgm:pt modelId="{E7685727-AA0A-4EDA-8EB1-CB5AA6C90E76}" type="pres">
      <dgm:prSet presAssocID="{45390E10-9A98-463B-90C2-1CACBDD3798A}" presName="spacer" presStyleCnt="0"/>
      <dgm:spPr/>
    </dgm:pt>
    <dgm:pt modelId="{69B0B935-9507-4898-80E6-0A669FA50242}" type="pres">
      <dgm:prSet presAssocID="{410A47A8-CB45-479B-80DD-97372177BD5D}" presName="parentText" presStyleLbl="node1" presStyleIdx="1" presStyleCnt="4">
        <dgm:presLayoutVars>
          <dgm:chMax val="0"/>
          <dgm:bulletEnabled val="1"/>
        </dgm:presLayoutVars>
      </dgm:prSet>
      <dgm:spPr/>
    </dgm:pt>
    <dgm:pt modelId="{44157D9D-55FD-4CB9-B5D7-DEC51DC79D51}" type="pres">
      <dgm:prSet presAssocID="{9754C325-BC30-4C6E-B6CC-8D867252C47F}" presName="spacer" presStyleCnt="0"/>
      <dgm:spPr/>
    </dgm:pt>
    <dgm:pt modelId="{CE088418-2EF5-4156-88C1-315CF4457643}" type="pres">
      <dgm:prSet presAssocID="{2DCC1C47-1FED-4AE3-B729-4C0FCD65E6A1}" presName="parentText" presStyleLbl="node1" presStyleIdx="2" presStyleCnt="4">
        <dgm:presLayoutVars>
          <dgm:chMax val="0"/>
          <dgm:bulletEnabled val="1"/>
        </dgm:presLayoutVars>
      </dgm:prSet>
      <dgm:spPr/>
    </dgm:pt>
    <dgm:pt modelId="{9DB64413-E235-439A-864C-AE60910C0B11}" type="pres">
      <dgm:prSet presAssocID="{E18B1D61-E16C-4FC2-9E8E-DC4D40F22818}" presName="spacer" presStyleCnt="0"/>
      <dgm:spPr/>
    </dgm:pt>
    <dgm:pt modelId="{2A2E1ADB-DB6C-4576-ACD0-160581FB188E}" type="pres">
      <dgm:prSet presAssocID="{4DB86063-7F5F-468E-934E-3EC461998E8C}" presName="parentText" presStyleLbl="node1" presStyleIdx="3" presStyleCnt="4">
        <dgm:presLayoutVars>
          <dgm:chMax val="0"/>
          <dgm:bulletEnabled val="1"/>
        </dgm:presLayoutVars>
      </dgm:prSet>
      <dgm:spPr/>
    </dgm:pt>
  </dgm:ptLst>
  <dgm:cxnLst>
    <dgm:cxn modelId="{A2200403-587D-47AC-A0AA-25837016D8CF}" type="presOf" srcId="{2DCC1C47-1FED-4AE3-B729-4C0FCD65E6A1}" destId="{CE088418-2EF5-4156-88C1-315CF4457643}" srcOrd="0" destOrd="0" presId="urn:microsoft.com/office/officeart/2005/8/layout/vList2"/>
    <dgm:cxn modelId="{43229207-DE7E-4661-8394-F76F26746BF6}" srcId="{7B6F237B-1BF6-403F-A0AB-F6464EF86177}" destId="{410A47A8-CB45-479B-80DD-97372177BD5D}" srcOrd="1" destOrd="0" parTransId="{52154A8C-159B-4CB5-BCA3-4B316EE0DEAE}" sibTransId="{9754C325-BC30-4C6E-B6CC-8D867252C47F}"/>
    <dgm:cxn modelId="{0BF04C30-0467-46D4-80D8-F43A7DF487B3}" type="presOf" srcId="{4DB86063-7F5F-468E-934E-3EC461998E8C}" destId="{2A2E1ADB-DB6C-4576-ACD0-160581FB188E}" srcOrd="0" destOrd="0" presId="urn:microsoft.com/office/officeart/2005/8/layout/vList2"/>
    <dgm:cxn modelId="{AB54E940-F44D-4515-B58C-F44978A2BC87}" type="presOf" srcId="{FE4E48EA-6357-4C35-84B6-7618CAF78596}" destId="{5B8BCD95-F1FE-494B-8B0E-B1A0280E2F61}" srcOrd="0" destOrd="0" presId="urn:microsoft.com/office/officeart/2005/8/layout/vList2"/>
    <dgm:cxn modelId="{2FCCF55B-F800-4B39-9E63-60682F0871D4}" type="presOf" srcId="{410A47A8-CB45-479B-80DD-97372177BD5D}" destId="{69B0B935-9507-4898-80E6-0A669FA50242}" srcOrd="0" destOrd="0" presId="urn:microsoft.com/office/officeart/2005/8/layout/vList2"/>
    <dgm:cxn modelId="{F9905B6C-DDDC-48B8-8909-482F72F30DC3}" srcId="{7B6F237B-1BF6-403F-A0AB-F6464EF86177}" destId="{4DB86063-7F5F-468E-934E-3EC461998E8C}" srcOrd="3" destOrd="0" parTransId="{4A1E4D39-2A07-4082-8069-714D059E5C88}" sibTransId="{F6D1CEA7-7005-41E4-B97E-308B9F9D4B34}"/>
    <dgm:cxn modelId="{E147D271-E139-4D46-BE6A-4AF5AFAEBA41}" srcId="{7B6F237B-1BF6-403F-A0AB-F6464EF86177}" destId="{FE4E48EA-6357-4C35-84B6-7618CAF78596}" srcOrd="0" destOrd="0" parTransId="{4B8596B1-C67A-4B10-8651-4A272CC728DC}" sibTransId="{45390E10-9A98-463B-90C2-1CACBDD3798A}"/>
    <dgm:cxn modelId="{61970F74-7D0D-4DC0-986F-16DF261BCBBE}" type="presOf" srcId="{7B6F237B-1BF6-403F-A0AB-F6464EF86177}" destId="{FCCA18B3-38BE-464C-A412-92A0E643500A}" srcOrd="0" destOrd="0" presId="urn:microsoft.com/office/officeart/2005/8/layout/vList2"/>
    <dgm:cxn modelId="{FE50C3B3-1D20-4558-9050-C4992F25B6B8}" srcId="{7B6F237B-1BF6-403F-A0AB-F6464EF86177}" destId="{2DCC1C47-1FED-4AE3-B729-4C0FCD65E6A1}" srcOrd="2" destOrd="0" parTransId="{9C7ABD0D-A738-4631-BED3-8491DBB5A173}" sibTransId="{E18B1D61-E16C-4FC2-9E8E-DC4D40F22818}"/>
    <dgm:cxn modelId="{37227296-C929-46E4-8AF1-CB8536502F51}" type="presParOf" srcId="{FCCA18B3-38BE-464C-A412-92A0E643500A}" destId="{5B8BCD95-F1FE-494B-8B0E-B1A0280E2F61}" srcOrd="0" destOrd="0" presId="urn:microsoft.com/office/officeart/2005/8/layout/vList2"/>
    <dgm:cxn modelId="{1C5290ED-BA88-42F4-B941-E9CF2EDEE16B}" type="presParOf" srcId="{FCCA18B3-38BE-464C-A412-92A0E643500A}" destId="{E7685727-AA0A-4EDA-8EB1-CB5AA6C90E76}" srcOrd="1" destOrd="0" presId="urn:microsoft.com/office/officeart/2005/8/layout/vList2"/>
    <dgm:cxn modelId="{0F018A33-8F2A-4D49-B7B5-B7EA7B0F12BE}" type="presParOf" srcId="{FCCA18B3-38BE-464C-A412-92A0E643500A}" destId="{69B0B935-9507-4898-80E6-0A669FA50242}" srcOrd="2" destOrd="0" presId="urn:microsoft.com/office/officeart/2005/8/layout/vList2"/>
    <dgm:cxn modelId="{3EACAA90-A093-4074-AFEB-8C56E433CBBC}" type="presParOf" srcId="{FCCA18B3-38BE-464C-A412-92A0E643500A}" destId="{44157D9D-55FD-4CB9-B5D7-DEC51DC79D51}" srcOrd="3" destOrd="0" presId="urn:microsoft.com/office/officeart/2005/8/layout/vList2"/>
    <dgm:cxn modelId="{4F033515-9F4D-4CDA-A3D7-E328ACE4D3AB}" type="presParOf" srcId="{FCCA18B3-38BE-464C-A412-92A0E643500A}" destId="{CE088418-2EF5-4156-88C1-315CF4457643}" srcOrd="4" destOrd="0" presId="urn:microsoft.com/office/officeart/2005/8/layout/vList2"/>
    <dgm:cxn modelId="{D63F1B86-6AB2-4C18-8EDB-5609A19A4645}" type="presParOf" srcId="{FCCA18B3-38BE-464C-A412-92A0E643500A}" destId="{9DB64413-E235-439A-864C-AE60910C0B11}" srcOrd="5" destOrd="0" presId="urn:microsoft.com/office/officeart/2005/8/layout/vList2"/>
    <dgm:cxn modelId="{615A8DEA-3847-4EED-B9C8-B50E1C109F42}" type="presParOf" srcId="{FCCA18B3-38BE-464C-A412-92A0E643500A}" destId="{2A2E1ADB-DB6C-4576-ACD0-160581FB188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BCD95-F1FE-494B-8B0E-B1A0280E2F61}">
      <dsp:nvSpPr>
        <dsp:cNvPr id="0" name=""/>
        <dsp:cNvSpPr/>
      </dsp:nvSpPr>
      <dsp:spPr>
        <a:xfrm>
          <a:off x="0" y="71356"/>
          <a:ext cx="10515600"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establish who is at fault</a:t>
          </a:r>
          <a:endParaRPr lang="en-US" sz="2500" kern="1200"/>
        </a:p>
      </dsp:txBody>
      <dsp:txXfrm>
        <a:off x="48726" y="120082"/>
        <a:ext cx="10418148" cy="900704"/>
      </dsp:txXfrm>
    </dsp:sp>
    <dsp:sp modelId="{69B0B935-9507-4898-80E6-0A669FA50242}">
      <dsp:nvSpPr>
        <dsp:cNvPr id="0" name=""/>
        <dsp:cNvSpPr/>
      </dsp:nvSpPr>
      <dsp:spPr>
        <a:xfrm>
          <a:off x="0" y="1141512"/>
          <a:ext cx="10515600"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provide the victim and victims family with justice</a:t>
          </a:r>
          <a:endParaRPr lang="en-US" sz="2500" kern="1200"/>
        </a:p>
      </dsp:txBody>
      <dsp:txXfrm>
        <a:off x="48726" y="1190238"/>
        <a:ext cx="10418148" cy="900704"/>
      </dsp:txXfrm>
    </dsp:sp>
    <dsp:sp modelId="{CE088418-2EF5-4156-88C1-315CF4457643}">
      <dsp:nvSpPr>
        <dsp:cNvPr id="0" name=""/>
        <dsp:cNvSpPr/>
      </dsp:nvSpPr>
      <dsp:spPr>
        <a:xfrm>
          <a:off x="0" y="2211669"/>
          <a:ext cx="10515600"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facilitate a criminal investigation in the event of serious injury death or road traffic offences and a fair and lawful criminal prosecution.</a:t>
          </a:r>
          <a:endParaRPr lang="en-US" sz="2500" kern="1200"/>
        </a:p>
      </dsp:txBody>
      <dsp:txXfrm>
        <a:off x="48726" y="2260395"/>
        <a:ext cx="10418148" cy="900704"/>
      </dsp:txXfrm>
    </dsp:sp>
    <dsp:sp modelId="{2A2E1ADB-DB6C-4576-ACD0-160581FB188E}">
      <dsp:nvSpPr>
        <dsp:cNvPr id="0" name=""/>
        <dsp:cNvSpPr/>
      </dsp:nvSpPr>
      <dsp:spPr>
        <a:xfrm>
          <a:off x="0" y="3281825"/>
          <a:ext cx="10515600"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inform H.M coroner of events that led to a death</a:t>
          </a:r>
          <a:endParaRPr lang="en-US" sz="2500" kern="1200"/>
        </a:p>
      </dsp:txBody>
      <dsp:txXfrm>
        <a:off x="48726" y="3330551"/>
        <a:ext cx="10418148" cy="90070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EBD638-913B-46BD-9641-9DDFB9887AF9}" type="datetimeFigureOut">
              <a:rPr lang="en-GB" smtClean="0"/>
              <a:t>19/03/2025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362302-BD13-47F6-B0C5-6EC752995972}" type="slidenum">
              <a:rPr lang="en-GB" smtClean="0"/>
              <a:t>‹#›</a:t>
            </a:fld>
            <a:endParaRPr lang="en-GB"/>
          </a:p>
        </p:txBody>
      </p:sp>
    </p:spTree>
    <p:extLst>
      <p:ext uri="{BB962C8B-B14F-4D97-AF65-F5344CB8AC3E}">
        <p14:creationId xmlns:p14="http://schemas.microsoft.com/office/powerpoint/2010/main" val="3210150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accident suggests that it is non fault, however sadly, most collisions are due to human actions or inactions.</a:t>
            </a:r>
          </a:p>
          <a:p>
            <a:endParaRPr lang="en-GB" dirty="0"/>
          </a:p>
        </p:txBody>
      </p:sp>
      <p:sp>
        <p:nvSpPr>
          <p:cNvPr id="4" name="Slide Number Placeholder 3"/>
          <p:cNvSpPr>
            <a:spLocks noGrp="1"/>
          </p:cNvSpPr>
          <p:nvPr>
            <p:ph type="sldNum" sz="quarter" idx="5"/>
          </p:nvPr>
        </p:nvSpPr>
        <p:spPr/>
        <p:txBody>
          <a:bodyPr/>
          <a:lstStyle/>
          <a:p>
            <a:fld id="{AB362302-BD13-47F6-B0C5-6EC752995972}" type="slidenum">
              <a:rPr lang="en-GB" smtClean="0"/>
              <a:t>18</a:t>
            </a:fld>
            <a:endParaRPr lang="en-GB"/>
          </a:p>
        </p:txBody>
      </p:sp>
    </p:spTree>
    <p:extLst>
      <p:ext uri="{BB962C8B-B14F-4D97-AF65-F5344CB8AC3E}">
        <p14:creationId xmlns:p14="http://schemas.microsoft.com/office/powerpoint/2010/main" val="35690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362302-BD13-47F6-B0C5-6EC752995972}" type="slidenum">
              <a:rPr lang="en-GB" smtClean="0"/>
              <a:t>20</a:t>
            </a:fld>
            <a:endParaRPr lang="en-GB"/>
          </a:p>
        </p:txBody>
      </p:sp>
    </p:spTree>
    <p:extLst>
      <p:ext uri="{BB962C8B-B14F-4D97-AF65-F5344CB8AC3E}">
        <p14:creationId xmlns:p14="http://schemas.microsoft.com/office/powerpoint/2010/main" val="2308875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362302-BD13-47F6-B0C5-6EC752995972}" type="slidenum">
              <a:rPr lang="en-GB" smtClean="0"/>
              <a:t>21</a:t>
            </a:fld>
            <a:endParaRPr lang="en-GB"/>
          </a:p>
        </p:txBody>
      </p:sp>
    </p:spTree>
    <p:extLst>
      <p:ext uri="{BB962C8B-B14F-4D97-AF65-F5344CB8AC3E}">
        <p14:creationId xmlns:p14="http://schemas.microsoft.com/office/powerpoint/2010/main" val="895376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362302-BD13-47F6-B0C5-6EC752995972}" type="slidenum">
              <a:rPr lang="en-GB" smtClean="0"/>
              <a:t>23</a:t>
            </a:fld>
            <a:endParaRPr lang="en-GB"/>
          </a:p>
        </p:txBody>
      </p:sp>
    </p:spTree>
    <p:extLst>
      <p:ext uri="{BB962C8B-B14F-4D97-AF65-F5344CB8AC3E}">
        <p14:creationId xmlns:p14="http://schemas.microsoft.com/office/powerpoint/2010/main" val="30841891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362302-BD13-47F6-B0C5-6EC752995972}" type="slidenum">
              <a:rPr lang="en-GB" smtClean="0"/>
              <a:t>24</a:t>
            </a:fld>
            <a:endParaRPr lang="en-GB"/>
          </a:p>
        </p:txBody>
      </p:sp>
    </p:spTree>
    <p:extLst>
      <p:ext uri="{BB962C8B-B14F-4D97-AF65-F5344CB8AC3E}">
        <p14:creationId xmlns:p14="http://schemas.microsoft.com/office/powerpoint/2010/main" val="678914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362302-BD13-47F6-B0C5-6EC752995972}" type="slidenum">
              <a:rPr lang="en-GB" smtClean="0"/>
              <a:t>26</a:t>
            </a:fld>
            <a:endParaRPr lang="en-GB"/>
          </a:p>
        </p:txBody>
      </p:sp>
    </p:spTree>
    <p:extLst>
      <p:ext uri="{BB962C8B-B14F-4D97-AF65-F5344CB8AC3E}">
        <p14:creationId xmlns:p14="http://schemas.microsoft.com/office/powerpoint/2010/main" val="1640110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BEF36-1A9C-D2AD-650A-54A77D2D55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5413AA-E611-C44A-8180-FB1ACDACA4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5C89B1-0D2F-A05B-E15D-76F12CDD3A5C}"/>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5" name="Footer Placeholder 4">
            <a:extLst>
              <a:ext uri="{FF2B5EF4-FFF2-40B4-BE49-F238E27FC236}">
                <a16:creationId xmlns:a16="http://schemas.microsoft.com/office/drawing/2014/main" id="{E9FCC66C-84ED-0195-5159-A0073F0B2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8A7A5-5496-C97C-755F-21439CDA319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580433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6FB9B-953D-C4D0-7D48-252E09A466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412318-7FAC-10BC-70DB-359D7431F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798965-51C5-7074-F36E-4A4B878408CC}"/>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5" name="Footer Placeholder 4">
            <a:extLst>
              <a:ext uri="{FF2B5EF4-FFF2-40B4-BE49-F238E27FC236}">
                <a16:creationId xmlns:a16="http://schemas.microsoft.com/office/drawing/2014/main" id="{3CEB3ECE-941F-48AF-0983-A2BF778AFE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41F930-80D3-93CC-04FA-B3D0A6A9D8A2}"/>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209229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B8DA0-7479-8F45-3D04-71A1EC5C65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6C521C-6EC9-C5D4-8B32-88FAB8CD176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C455BA-0BF2-791F-E8B8-A80120A925B7}"/>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5" name="Footer Placeholder 4">
            <a:extLst>
              <a:ext uri="{FF2B5EF4-FFF2-40B4-BE49-F238E27FC236}">
                <a16:creationId xmlns:a16="http://schemas.microsoft.com/office/drawing/2014/main" id="{1F7AF1D3-239A-E04F-3047-BFDD1A9165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924D77-CD9B-9049-D0B9-0D3843B0C104}"/>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651184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4105-2830-E3AB-C8FA-912BCBFD96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7B5FF9-534B-4E9E-3CA3-8803B554AF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CCCD3B-F0EA-995A-D2F7-29D7DB6A1B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D187D1-D334-84BC-F784-903D19EA1E1F}"/>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6" name="Footer Placeholder 5">
            <a:extLst>
              <a:ext uri="{FF2B5EF4-FFF2-40B4-BE49-F238E27FC236}">
                <a16:creationId xmlns:a16="http://schemas.microsoft.com/office/drawing/2014/main" id="{457DFC63-967B-D4FB-D02D-083ADD803A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AAB7AD-B326-BCEE-F048-2B2583DDFEA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464119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9E735-D670-EF64-C4FB-8A16282EB4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147114-4CD0-5127-799C-A9F61602D3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740084B-830A-4F26-BDCE-1D9E6A8FB8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81B79A-39E6-E4BC-3B5D-23A9703BB1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C463D8-273C-2B27-AAA2-098184BF90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F80EF6-34C3-2D3B-C421-DE29390FBFC5}"/>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8" name="Footer Placeholder 7">
            <a:extLst>
              <a:ext uri="{FF2B5EF4-FFF2-40B4-BE49-F238E27FC236}">
                <a16:creationId xmlns:a16="http://schemas.microsoft.com/office/drawing/2014/main" id="{A48A84BA-2FE1-FF04-AEE8-DE93462D6D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9104F1-120D-CB43-0C25-3A9ACD39C41C}"/>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708428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14F6-4642-30D0-86CE-AE59E8B4A5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5AC13C-9A47-F9DE-35FC-5E7D7ADCF341}"/>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4" name="Footer Placeholder 3">
            <a:extLst>
              <a:ext uri="{FF2B5EF4-FFF2-40B4-BE49-F238E27FC236}">
                <a16:creationId xmlns:a16="http://schemas.microsoft.com/office/drawing/2014/main" id="{F2F944FB-BD84-A2AC-677B-74BC32C3E6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73F21F-7CE2-0152-BF3C-2C161E62C5B9}"/>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33412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DCA905-304A-8AB5-4E9C-5D31174517D7}"/>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3" name="Footer Placeholder 2">
            <a:extLst>
              <a:ext uri="{FF2B5EF4-FFF2-40B4-BE49-F238E27FC236}">
                <a16:creationId xmlns:a16="http://schemas.microsoft.com/office/drawing/2014/main" id="{D2738704-2A1F-DE7F-C0A4-936D5F0171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D1FCD8-404A-E997-23CE-89C53B315C45}"/>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026716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9BBF4-4C63-5F98-4713-E50F1D93C8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57F8B7-9CDC-B8A4-04C1-1B7F770A27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635874-9345-8CCE-CFD2-6BB9F61C59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E22E8F-D9E8-CF4D-6172-7D11AA409632}"/>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6" name="Footer Placeholder 5">
            <a:extLst>
              <a:ext uri="{FF2B5EF4-FFF2-40B4-BE49-F238E27FC236}">
                <a16:creationId xmlns:a16="http://schemas.microsoft.com/office/drawing/2014/main" id="{7485A079-20CD-C7CC-2CF5-075876D1C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BB2F7D-06DA-8E16-276A-4D221927216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48555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E86F7-AD86-1FB0-7487-0A74479EA8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FDDDB4-7584-24D4-E9A3-6D51790DD0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C9263C-E2E1-69A4-C975-8BAA12C44C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8C0F1-D903-16CB-0769-0138D8B7D5E3}"/>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6" name="Footer Placeholder 5">
            <a:extLst>
              <a:ext uri="{FF2B5EF4-FFF2-40B4-BE49-F238E27FC236}">
                <a16:creationId xmlns:a16="http://schemas.microsoft.com/office/drawing/2014/main" id="{99D7751B-39B1-A28D-5BD2-8FBB0DA4B7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3640FF-F91F-6922-6A30-3127767F77B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833804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A468B-BA7F-6EFA-755A-1C43F3812F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E7FFBF-2545-0DCD-1B68-77603F53BB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89CBA0-A4AB-D3B3-7D7F-B9A218B95F73}"/>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5" name="Footer Placeholder 4">
            <a:extLst>
              <a:ext uri="{FF2B5EF4-FFF2-40B4-BE49-F238E27FC236}">
                <a16:creationId xmlns:a16="http://schemas.microsoft.com/office/drawing/2014/main" id="{87A35DC2-0CE4-4A8A-94D0-9E8356FE69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39644E-10B7-E1AB-77BE-15DBF7E4A2D1}"/>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931065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3C551E-1235-F94D-EC12-DA68791A5C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950D1C-5EF0-7B14-4A14-EB88D63148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F68AF2-45E0-F412-F4E2-F8F37D7DCBED}"/>
              </a:ext>
            </a:extLst>
          </p:cNvPr>
          <p:cNvSpPr>
            <a:spLocks noGrp="1"/>
          </p:cNvSpPr>
          <p:nvPr>
            <p:ph type="dt" sz="half" idx="10"/>
          </p:nvPr>
        </p:nvSpPr>
        <p:spPr/>
        <p:txBody>
          <a:bodyPr/>
          <a:lstStyle/>
          <a:p>
            <a:fld id="{52FDB1B0-BB09-481B-9759-7E0578564B16}" type="datetimeFigureOut">
              <a:rPr lang="en-GB" smtClean="0"/>
              <a:t>19/03/2025</a:t>
            </a:fld>
            <a:endParaRPr lang="en-GB"/>
          </a:p>
        </p:txBody>
      </p:sp>
      <p:sp>
        <p:nvSpPr>
          <p:cNvPr id="5" name="Footer Placeholder 4">
            <a:extLst>
              <a:ext uri="{FF2B5EF4-FFF2-40B4-BE49-F238E27FC236}">
                <a16:creationId xmlns:a16="http://schemas.microsoft.com/office/drawing/2014/main" id="{4D720D9C-48B7-605C-557F-E63B52AEF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33CF28-08E9-C8A4-876E-8D177BC7F689}"/>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056669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73A30E-D52B-BF25-AA08-9D38CBF656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42471D-E2E0-9F94-0052-C6A0575B84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3D3B66-3619-76BE-B4F2-73D37336D6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2FDB1B0-BB09-481B-9759-7E0578564B16}" type="datetimeFigureOut">
              <a:rPr lang="en-GB" smtClean="0"/>
              <a:t>19/03/2025</a:t>
            </a:fld>
            <a:endParaRPr lang="en-GB"/>
          </a:p>
        </p:txBody>
      </p:sp>
      <p:sp>
        <p:nvSpPr>
          <p:cNvPr id="5" name="Footer Placeholder 4">
            <a:extLst>
              <a:ext uri="{FF2B5EF4-FFF2-40B4-BE49-F238E27FC236}">
                <a16:creationId xmlns:a16="http://schemas.microsoft.com/office/drawing/2014/main" id="{DB86BBEC-017A-7E5C-E64A-ED2FE0FD97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6162DF-3A23-624C-5F23-D69EC5220B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7B1E98-640B-4F66-AC1B-2C6901D59DBD}" type="slidenum">
              <a:rPr lang="en-GB" smtClean="0"/>
              <a:t>‹#›</a:t>
            </a:fld>
            <a:endParaRPr lang="en-GB"/>
          </a:p>
        </p:txBody>
      </p:sp>
    </p:spTree>
    <p:extLst>
      <p:ext uri="{BB962C8B-B14F-4D97-AF65-F5344CB8AC3E}">
        <p14:creationId xmlns:p14="http://schemas.microsoft.com/office/powerpoint/2010/main" val="12392964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091" r="13818"/>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477981" y="1122363"/>
            <a:ext cx="4023360" cy="3204134"/>
          </a:xfrm>
        </p:spPr>
        <p:txBody>
          <a:bodyPr anchor="b">
            <a:normAutofit/>
          </a:bodyPr>
          <a:lstStyle/>
          <a:p>
            <a:pPr algn="l"/>
            <a:r>
              <a:rPr lang="en-GB" sz="480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477980" y="4872922"/>
            <a:ext cx="4023359" cy="1208141"/>
          </a:xfrm>
        </p:spPr>
        <p:txBody>
          <a:bodyPr>
            <a:normAutofit/>
          </a:bodyPr>
          <a:lstStyle/>
          <a:p>
            <a:pPr algn="l"/>
            <a:r>
              <a:rPr lang="en-GB" sz="2000" b="1" dirty="0"/>
              <a:t>Stats 19 and RTC recording</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079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D8B5363-DD95-9ED6-BC41-270DC382233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Why are RTC statistics recorded?</a:t>
            </a:r>
          </a:p>
        </p:txBody>
      </p:sp>
      <p:pic>
        <p:nvPicPr>
          <p:cNvPr id="5" name="Content Placeholder 4">
            <a:extLst>
              <a:ext uri="{FF2B5EF4-FFF2-40B4-BE49-F238E27FC236}">
                <a16:creationId xmlns:a16="http://schemas.microsoft.com/office/drawing/2014/main" id="{3739F425-F60D-040F-5AF8-E8385B381405}"/>
              </a:ext>
            </a:extLst>
          </p:cNvPr>
          <p:cNvPicPr>
            <a:picLocks noGrp="1" noChangeAspect="1"/>
          </p:cNvPicPr>
          <p:nvPr>
            <p:ph idx="1"/>
          </p:nvPr>
        </p:nvPicPr>
        <p:blipFill>
          <a:blip r:embed="rId2"/>
          <a:stretch>
            <a:fillRect/>
          </a:stretch>
        </p:blipFill>
        <p:spPr>
          <a:xfrm>
            <a:off x="4502428" y="1152889"/>
            <a:ext cx="7225748" cy="4552221"/>
          </a:xfrm>
          <a:prstGeom prst="rect">
            <a:avLst/>
          </a:prstGeom>
        </p:spPr>
      </p:pic>
    </p:spTree>
    <p:extLst>
      <p:ext uri="{BB962C8B-B14F-4D97-AF65-F5344CB8AC3E}">
        <p14:creationId xmlns:p14="http://schemas.microsoft.com/office/powerpoint/2010/main" val="3672068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395BD-71C7-1222-BC6A-048FF7D7E541}"/>
              </a:ext>
            </a:extLst>
          </p:cNvPr>
          <p:cNvSpPr>
            <a:spLocks noGrp="1"/>
          </p:cNvSpPr>
          <p:nvPr>
            <p:ph type="title"/>
          </p:nvPr>
        </p:nvSpPr>
        <p:spPr>
          <a:xfrm>
            <a:off x="1136396" y="457201"/>
            <a:ext cx="5814240" cy="1556870"/>
          </a:xfrm>
        </p:spPr>
        <p:txBody>
          <a:bodyPr anchor="b">
            <a:normAutofit/>
          </a:bodyPr>
          <a:lstStyle/>
          <a:p>
            <a:r>
              <a:rPr lang="en-GB" sz="3100"/>
              <a:t>Why is it necessary to record Road Traffic incidents and the nature of injuries sustained during them?</a:t>
            </a:r>
          </a:p>
        </p:txBody>
      </p:sp>
      <p:sp>
        <p:nvSpPr>
          <p:cNvPr id="3" name="Content Placeholder 2">
            <a:extLst>
              <a:ext uri="{FF2B5EF4-FFF2-40B4-BE49-F238E27FC236}">
                <a16:creationId xmlns:a16="http://schemas.microsoft.com/office/drawing/2014/main" id="{B4AA9BA3-7FBB-26BD-F926-241BD473FC7A}"/>
              </a:ext>
            </a:extLst>
          </p:cNvPr>
          <p:cNvSpPr>
            <a:spLocks noGrp="1"/>
          </p:cNvSpPr>
          <p:nvPr>
            <p:ph idx="1"/>
          </p:nvPr>
        </p:nvSpPr>
        <p:spPr>
          <a:xfrm>
            <a:off x="1136396" y="2277036"/>
            <a:ext cx="5814239" cy="3461155"/>
          </a:xfrm>
        </p:spPr>
        <p:txBody>
          <a:bodyPr>
            <a:normAutofit/>
          </a:bodyPr>
          <a:lstStyle/>
          <a:p>
            <a:pPr marL="0" indent="0">
              <a:lnSpc>
                <a:spcPct val="100000"/>
              </a:lnSpc>
              <a:buNone/>
            </a:pPr>
            <a:r>
              <a:rPr lang="en-GB" sz="2000" dirty="0"/>
              <a:t> Welsh assembly and National Government are duty bound to ensure that the road network is safe for members of public to use, they complete research into its use and then facilitate this in the implementation of road safety measures in order to reduce serious harm and death.</a:t>
            </a:r>
          </a:p>
        </p:txBody>
      </p:sp>
      <p:pic>
        <p:nvPicPr>
          <p:cNvPr id="5" name="Picture 4">
            <a:extLst>
              <a:ext uri="{FF2B5EF4-FFF2-40B4-BE49-F238E27FC236}">
                <a16:creationId xmlns:a16="http://schemas.microsoft.com/office/drawing/2014/main" id="{6D6B1ACE-D337-B4AA-F5C9-3EEE1767FFE6}"/>
              </a:ext>
            </a:extLst>
          </p:cNvPr>
          <p:cNvPicPr>
            <a:picLocks noChangeAspect="1"/>
          </p:cNvPicPr>
          <p:nvPr/>
        </p:nvPicPr>
        <p:blipFill>
          <a:blip r:embed="rId2"/>
          <a:stretch>
            <a:fillRect/>
          </a:stretch>
        </p:blipFill>
        <p:spPr>
          <a:xfrm>
            <a:off x="7679766" y="1030146"/>
            <a:ext cx="3712869" cy="1748591"/>
          </a:xfrm>
          <a:prstGeom prst="rect">
            <a:avLst/>
          </a:prstGeom>
        </p:spPr>
      </p:pic>
      <p:pic>
        <p:nvPicPr>
          <p:cNvPr id="7" name="Picture 6">
            <a:extLst>
              <a:ext uri="{FF2B5EF4-FFF2-40B4-BE49-F238E27FC236}">
                <a16:creationId xmlns:a16="http://schemas.microsoft.com/office/drawing/2014/main" id="{8B1CA408-5F06-F76A-AE44-CC38F75508A0}"/>
              </a:ext>
            </a:extLst>
          </p:cNvPr>
          <p:cNvPicPr>
            <a:picLocks noChangeAspect="1"/>
          </p:cNvPicPr>
          <p:nvPr/>
        </p:nvPicPr>
        <p:blipFill>
          <a:blip r:embed="rId3"/>
          <a:stretch>
            <a:fillRect/>
          </a:stretch>
        </p:blipFill>
        <p:spPr>
          <a:xfrm>
            <a:off x="7665410" y="3481058"/>
            <a:ext cx="3712869" cy="2032795"/>
          </a:xfrm>
          <a:prstGeom prst="rect">
            <a:avLst/>
          </a:prstGeom>
        </p:spPr>
      </p:pic>
      <p:sp>
        <p:nvSpPr>
          <p:cNvPr id="14" name="Rectangle 13">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7645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25B09-0653-6B51-FADD-62D022801996}"/>
              </a:ext>
            </a:extLst>
          </p:cNvPr>
          <p:cNvSpPr>
            <a:spLocks noGrp="1"/>
          </p:cNvSpPr>
          <p:nvPr>
            <p:ph type="title"/>
          </p:nvPr>
        </p:nvSpPr>
        <p:spPr>
          <a:xfrm>
            <a:off x="838199" y="1320127"/>
            <a:ext cx="5257801" cy="3045396"/>
          </a:xfrm>
        </p:spPr>
        <p:txBody>
          <a:bodyPr vert="horz" lIns="91440" tIns="45720" rIns="91440" bIns="45720" rtlCol="0" anchor="t">
            <a:normAutofit fontScale="90000"/>
          </a:bodyPr>
          <a:lstStyle/>
          <a:p>
            <a:r>
              <a:rPr lang="en-US" sz="3700" dirty="0"/>
              <a:t>Both Welsh Assembly Government and UK Government work together with the following statutory agencies to reduce harm:</a:t>
            </a:r>
          </a:p>
        </p:txBody>
      </p:sp>
      <p:pic>
        <p:nvPicPr>
          <p:cNvPr id="7" name="Picture 6">
            <a:extLst>
              <a:ext uri="{FF2B5EF4-FFF2-40B4-BE49-F238E27FC236}">
                <a16:creationId xmlns:a16="http://schemas.microsoft.com/office/drawing/2014/main" id="{68CDFFB6-ED4C-F8B6-2A49-4857CF242A63}"/>
              </a:ext>
            </a:extLst>
          </p:cNvPr>
          <p:cNvPicPr>
            <a:picLocks noChangeAspect="1"/>
          </p:cNvPicPr>
          <p:nvPr/>
        </p:nvPicPr>
        <p:blipFill>
          <a:blip r:embed="rId2"/>
          <a:stretch>
            <a:fillRect/>
          </a:stretch>
        </p:blipFill>
        <p:spPr>
          <a:xfrm>
            <a:off x="8104255" y="718796"/>
            <a:ext cx="3037447" cy="1192116"/>
          </a:xfrm>
          <a:prstGeom prst="rect">
            <a:avLst/>
          </a:prstGeom>
        </p:spPr>
      </p:pic>
      <p:pic>
        <p:nvPicPr>
          <p:cNvPr id="9" name="Picture 8">
            <a:extLst>
              <a:ext uri="{FF2B5EF4-FFF2-40B4-BE49-F238E27FC236}">
                <a16:creationId xmlns:a16="http://schemas.microsoft.com/office/drawing/2014/main" id="{5E9F9788-490E-0A91-7268-7B7FEF4E94A1}"/>
              </a:ext>
            </a:extLst>
          </p:cNvPr>
          <p:cNvPicPr>
            <a:picLocks noChangeAspect="1"/>
          </p:cNvPicPr>
          <p:nvPr/>
        </p:nvPicPr>
        <p:blipFill>
          <a:blip r:embed="rId3"/>
          <a:stretch>
            <a:fillRect/>
          </a:stretch>
        </p:blipFill>
        <p:spPr>
          <a:xfrm>
            <a:off x="8105342" y="2123638"/>
            <a:ext cx="2011739" cy="1245363"/>
          </a:xfrm>
          <a:prstGeom prst="rect">
            <a:avLst/>
          </a:prstGeom>
        </p:spPr>
      </p:pic>
      <p:pic>
        <p:nvPicPr>
          <p:cNvPr id="5" name="Content Placeholder 4">
            <a:extLst>
              <a:ext uri="{FF2B5EF4-FFF2-40B4-BE49-F238E27FC236}">
                <a16:creationId xmlns:a16="http://schemas.microsoft.com/office/drawing/2014/main" id="{3789D0C7-AF67-CBA5-BBCB-D9E523901EFC}"/>
              </a:ext>
            </a:extLst>
          </p:cNvPr>
          <p:cNvPicPr>
            <a:picLocks noGrp="1" noChangeAspect="1"/>
          </p:cNvPicPr>
          <p:nvPr>
            <p:ph idx="1"/>
          </p:nvPr>
        </p:nvPicPr>
        <p:blipFill>
          <a:blip r:embed="rId4"/>
          <a:stretch>
            <a:fillRect/>
          </a:stretch>
        </p:blipFill>
        <p:spPr>
          <a:xfrm>
            <a:off x="8104256" y="3599250"/>
            <a:ext cx="3037447" cy="1111922"/>
          </a:xfrm>
          <a:prstGeom prst="rect">
            <a:avLst/>
          </a:prstGeom>
        </p:spPr>
      </p:pic>
      <p:pic>
        <p:nvPicPr>
          <p:cNvPr id="12" name="Picture 11">
            <a:extLst>
              <a:ext uri="{FF2B5EF4-FFF2-40B4-BE49-F238E27FC236}">
                <a16:creationId xmlns:a16="http://schemas.microsoft.com/office/drawing/2014/main" id="{75C29E29-ED78-B3EC-D9D5-7795BAB5268D}"/>
              </a:ext>
            </a:extLst>
          </p:cNvPr>
          <p:cNvPicPr>
            <a:picLocks noChangeAspect="1"/>
          </p:cNvPicPr>
          <p:nvPr/>
        </p:nvPicPr>
        <p:blipFill>
          <a:blip r:embed="rId5"/>
          <a:stretch>
            <a:fillRect/>
          </a:stretch>
        </p:blipFill>
        <p:spPr>
          <a:xfrm>
            <a:off x="8104255" y="4963995"/>
            <a:ext cx="2712123" cy="1245363"/>
          </a:xfrm>
          <a:prstGeom prst="rect">
            <a:avLst/>
          </a:prstGeom>
        </p:spPr>
      </p:pic>
      <p:grpSp>
        <p:nvGrpSpPr>
          <p:cNvPr id="24" name="Group 23">
            <a:extLst>
              <a:ext uri="{FF2B5EF4-FFF2-40B4-BE49-F238E27FC236}">
                <a16:creationId xmlns:a16="http://schemas.microsoft.com/office/drawing/2014/main" id="{A3440FE8-59C1-781D-CE2A-89F1941848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8688506" y="3353096"/>
            <a:ext cx="6886450" cy="123364"/>
            <a:chOff x="1" y="6737460"/>
            <a:chExt cx="12192000" cy="123364"/>
          </a:xfrm>
        </p:grpSpPr>
        <p:sp>
          <p:nvSpPr>
            <p:cNvPr id="25" name="Rectangle 24">
              <a:extLst>
                <a:ext uri="{FF2B5EF4-FFF2-40B4-BE49-F238E27FC236}">
                  <a16:creationId xmlns:a16="http://schemas.microsoft.com/office/drawing/2014/main" id="{EFB3C832-125F-4B1B-3C62-0BB38148A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57FDEB3-9443-1EE0-B47A-8FBC2754B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3000">
                  <a:schemeClr val="accent5">
                    <a:alpha val="0"/>
                  </a:schemeClr>
                </a:gs>
                <a:gs pos="100000">
                  <a:schemeClr val="accent5">
                    <a:lumMod val="60000"/>
                    <a:lumOff val="40000"/>
                    <a:alpha val="9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34362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56BB0D-1FC2-AF0D-D78F-C52757A1BD78}"/>
              </a:ext>
            </a:extLst>
          </p:cNvPr>
          <p:cNvSpPr>
            <a:spLocks noGrp="1"/>
          </p:cNvSpPr>
          <p:nvPr>
            <p:ph idx="1"/>
          </p:nvPr>
        </p:nvSpPr>
        <p:spPr>
          <a:xfrm>
            <a:off x="4810259" y="649480"/>
            <a:ext cx="6555347" cy="5546047"/>
          </a:xfrm>
        </p:spPr>
        <p:txBody>
          <a:bodyPr anchor="ctr">
            <a:normAutofit/>
          </a:bodyPr>
          <a:lstStyle/>
          <a:p>
            <a:r>
              <a:rPr lang="en-GB" sz="2000" dirty="0"/>
              <a:t>To provide the Govt with statistical information to support their future actions each police force will complete a stats 19 form at the scene of any injury RTC and submit it for intelligence purposes.</a:t>
            </a:r>
          </a:p>
          <a:p>
            <a:endParaRPr lang="en-GB" sz="2000" dirty="0"/>
          </a:p>
          <a:p>
            <a:r>
              <a:rPr lang="en-GB" sz="2000" dirty="0"/>
              <a:t>This enables them to then direct their attention to intelligence led traffic calming measures to make the roads safer for users.</a:t>
            </a:r>
          </a:p>
          <a:p>
            <a:endParaRPr lang="en-GB" sz="2000" dirty="0"/>
          </a:p>
          <a:p>
            <a:r>
              <a:rPr lang="en-GB" sz="2000" dirty="0"/>
              <a:t>In addition to this they complete user surveys and physical reviews of the road networks.</a:t>
            </a:r>
          </a:p>
          <a:p>
            <a:endParaRPr lang="en-GB" sz="2000" dirty="0"/>
          </a:p>
          <a:p>
            <a:r>
              <a:rPr lang="en-GB" sz="2000" dirty="0"/>
              <a:t>The following slides demonstrate examples of the information that may be extrapolated from the stats 19 submissions.</a:t>
            </a:r>
          </a:p>
        </p:txBody>
      </p:sp>
    </p:spTree>
    <p:extLst>
      <p:ext uri="{BB962C8B-B14F-4D97-AF65-F5344CB8AC3E}">
        <p14:creationId xmlns:p14="http://schemas.microsoft.com/office/powerpoint/2010/main" val="158962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905CB54-9385-E851-07D2-3C5C177B0EC5}"/>
              </a:ext>
            </a:extLst>
          </p:cNvPr>
          <p:cNvPicPr>
            <a:picLocks noGrp="1" noChangeAspect="1"/>
          </p:cNvPicPr>
          <p:nvPr>
            <p:ph idx="1"/>
          </p:nvPr>
        </p:nvPicPr>
        <p:blipFill>
          <a:blip r:embed="rId2"/>
          <a:stretch>
            <a:fillRect/>
          </a:stretch>
        </p:blipFill>
        <p:spPr>
          <a:xfrm>
            <a:off x="2751716" y="891540"/>
            <a:ext cx="6739017" cy="5071110"/>
          </a:xfrm>
          <a:prstGeom prst="rect">
            <a:avLst/>
          </a:prstGeom>
        </p:spPr>
      </p:pic>
      <p:pic>
        <p:nvPicPr>
          <p:cNvPr id="2" name="Picture 1">
            <a:extLst>
              <a:ext uri="{FF2B5EF4-FFF2-40B4-BE49-F238E27FC236}">
                <a16:creationId xmlns:a16="http://schemas.microsoft.com/office/drawing/2014/main" id="{57932867-529A-139E-A1B3-5E0DDEF82485}"/>
              </a:ext>
            </a:extLst>
          </p:cNvPr>
          <p:cNvPicPr>
            <a:picLocks noChangeAspect="1"/>
          </p:cNvPicPr>
          <p:nvPr/>
        </p:nvPicPr>
        <p:blipFill>
          <a:blip r:embed="rId3"/>
          <a:stretch>
            <a:fillRect/>
          </a:stretch>
        </p:blipFill>
        <p:spPr>
          <a:xfrm>
            <a:off x="10348856" y="198749"/>
            <a:ext cx="1427822" cy="857370"/>
          </a:xfrm>
          <a:prstGeom prst="rect">
            <a:avLst/>
          </a:prstGeom>
        </p:spPr>
      </p:pic>
    </p:spTree>
    <p:extLst>
      <p:ext uri="{BB962C8B-B14F-4D97-AF65-F5344CB8AC3E}">
        <p14:creationId xmlns:p14="http://schemas.microsoft.com/office/powerpoint/2010/main" val="912707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4B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2EE8EA0A-82B0-E5D9-8C77-D1A8C1889769}"/>
              </a:ext>
            </a:extLst>
          </p:cNvPr>
          <p:cNvPicPr>
            <a:picLocks noGrp="1" noChangeAspect="1"/>
          </p:cNvPicPr>
          <p:nvPr>
            <p:ph idx="1"/>
          </p:nvPr>
        </p:nvPicPr>
        <p:blipFill>
          <a:blip r:embed="rId2"/>
          <a:stretch>
            <a:fillRect/>
          </a:stretch>
        </p:blipFill>
        <p:spPr>
          <a:xfrm>
            <a:off x="961375" y="643467"/>
            <a:ext cx="10269249" cy="5571066"/>
          </a:xfrm>
          <a:prstGeom prst="rect">
            <a:avLst/>
          </a:prstGeom>
        </p:spPr>
      </p:pic>
      <p:pic>
        <p:nvPicPr>
          <p:cNvPr id="14" name="Picture 13">
            <a:extLst>
              <a:ext uri="{FF2B5EF4-FFF2-40B4-BE49-F238E27FC236}">
                <a16:creationId xmlns:a16="http://schemas.microsoft.com/office/drawing/2014/main" id="{307EAFAB-BE5A-6897-E93A-06E9E157C9DF}"/>
              </a:ext>
            </a:extLst>
          </p:cNvPr>
          <p:cNvPicPr>
            <a:picLocks noChangeAspect="1"/>
          </p:cNvPicPr>
          <p:nvPr/>
        </p:nvPicPr>
        <p:blipFill>
          <a:blip r:embed="rId3"/>
          <a:stretch>
            <a:fillRect/>
          </a:stretch>
        </p:blipFill>
        <p:spPr>
          <a:xfrm>
            <a:off x="10644754" y="5848499"/>
            <a:ext cx="1171739" cy="895475"/>
          </a:xfrm>
          <a:prstGeom prst="rect">
            <a:avLst/>
          </a:prstGeom>
        </p:spPr>
      </p:pic>
    </p:spTree>
    <p:extLst>
      <p:ext uri="{BB962C8B-B14F-4D97-AF65-F5344CB8AC3E}">
        <p14:creationId xmlns:p14="http://schemas.microsoft.com/office/powerpoint/2010/main" val="21546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A9B05AA8-4A92-393C-6213-8187971024EE}"/>
              </a:ext>
            </a:extLst>
          </p:cNvPr>
          <p:cNvPicPr>
            <a:picLocks noGrp="1" noChangeAspect="1"/>
          </p:cNvPicPr>
          <p:nvPr>
            <p:ph idx="1"/>
          </p:nvPr>
        </p:nvPicPr>
        <p:blipFill>
          <a:blip r:embed="rId2"/>
          <a:stretch>
            <a:fillRect/>
          </a:stretch>
        </p:blipFill>
        <p:spPr>
          <a:xfrm>
            <a:off x="2850257" y="1825625"/>
            <a:ext cx="6491486" cy="4351338"/>
          </a:xfrm>
        </p:spPr>
      </p:pic>
      <p:pic>
        <p:nvPicPr>
          <p:cNvPr id="9" name="Picture 8">
            <a:extLst>
              <a:ext uri="{FF2B5EF4-FFF2-40B4-BE49-F238E27FC236}">
                <a16:creationId xmlns:a16="http://schemas.microsoft.com/office/drawing/2014/main" id="{17B2D8AD-5A98-01BA-71C5-7F74B33D450C}"/>
              </a:ext>
            </a:extLst>
          </p:cNvPr>
          <p:cNvPicPr>
            <a:picLocks noChangeAspect="1"/>
          </p:cNvPicPr>
          <p:nvPr/>
        </p:nvPicPr>
        <p:blipFill>
          <a:blip r:embed="rId3"/>
          <a:stretch>
            <a:fillRect/>
          </a:stretch>
        </p:blipFill>
        <p:spPr>
          <a:xfrm>
            <a:off x="969393" y="681037"/>
            <a:ext cx="6096851" cy="657317"/>
          </a:xfrm>
          <a:prstGeom prst="rect">
            <a:avLst/>
          </a:prstGeom>
        </p:spPr>
      </p:pic>
      <p:pic>
        <p:nvPicPr>
          <p:cNvPr id="3" name="Picture 2">
            <a:extLst>
              <a:ext uri="{FF2B5EF4-FFF2-40B4-BE49-F238E27FC236}">
                <a16:creationId xmlns:a16="http://schemas.microsoft.com/office/drawing/2014/main" id="{4FD10D46-80DF-751E-DE08-F1DC77A3DABC}"/>
              </a:ext>
            </a:extLst>
          </p:cNvPr>
          <p:cNvPicPr>
            <a:picLocks noChangeAspect="1"/>
          </p:cNvPicPr>
          <p:nvPr/>
        </p:nvPicPr>
        <p:blipFill>
          <a:blip r:embed="rId4"/>
          <a:stretch>
            <a:fillRect/>
          </a:stretch>
        </p:blipFill>
        <p:spPr>
          <a:xfrm>
            <a:off x="9919244" y="152325"/>
            <a:ext cx="732543" cy="857370"/>
          </a:xfrm>
          <a:prstGeom prst="rect">
            <a:avLst/>
          </a:prstGeom>
        </p:spPr>
      </p:pic>
    </p:spTree>
    <p:extLst>
      <p:ext uri="{BB962C8B-B14F-4D97-AF65-F5344CB8AC3E}">
        <p14:creationId xmlns:p14="http://schemas.microsoft.com/office/powerpoint/2010/main" val="2029216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438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C6175D7-F18B-3E7D-316F-C52E531B3E10}"/>
              </a:ext>
            </a:extLst>
          </p:cNvPr>
          <p:cNvPicPr>
            <a:picLocks noGrp="1" noChangeAspect="1"/>
          </p:cNvPicPr>
          <p:nvPr>
            <p:ph idx="1"/>
          </p:nvPr>
        </p:nvPicPr>
        <p:blipFill>
          <a:blip r:embed="rId2"/>
          <a:stretch>
            <a:fillRect/>
          </a:stretch>
        </p:blipFill>
        <p:spPr>
          <a:xfrm>
            <a:off x="1674519" y="643467"/>
            <a:ext cx="8842962" cy="5571066"/>
          </a:xfrm>
          <a:prstGeom prst="rect">
            <a:avLst/>
          </a:prstGeom>
        </p:spPr>
      </p:pic>
      <p:pic>
        <p:nvPicPr>
          <p:cNvPr id="3" name="Picture 2">
            <a:extLst>
              <a:ext uri="{FF2B5EF4-FFF2-40B4-BE49-F238E27FC236}">
                <a16:creationId xmlns:a16="http://schemas.microsoft.com/office/drawing/2014/main" id="{0A560FBC-8C17-D425-3974-2613C238A0E4}"/>
              </a:ext>
            </a:extLst>
          </p:cNvPr>
          <p:cNvPicPr>
            <a:picLocks noChangeAspect="1"/>
          </p:cNvPicPr>
          <p:nvPr/>
        </p:nvPicPr>
        <p:blipFill>
          <a:blip r:embed="rId3"/>
          <a:stretch>
            <a:fillRect/>
          </a:stretch>
        </p:blipFill>
        <p:spPr>
          <a:xfrm>
            <a:off x="11089532" y="198749"/>
            <a:ext cx="687146" cy="857370"/>
          </a:xfrm>
          <a:prstGeom prst="rect">
            <a:avLst/>
          </a:prstGeom>
        </p:spPr>
      </p:pic>
    </p:spTree>
    <p:extLst>
      <p:ext uri="{BB962C8B-B14F-4D97-AF65-F5344CB8AC3E}">
        <p14:creationId xmlns:p14="http://schemas.microsoft.com/office/powerpoint/2010/main" val="4026193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4A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7992219-0E79-08CD-C6B4-7B341E912F98}"/>
              </a:ext>
            </a:extLst>
          </p:cNvPr>
          <p:cNvPicPr>
            <a:picLocks noGrp="1" noChangeAspect="1"/>
          </p:cNvPicPr>
          <p:nvPr>
            <p:ph idx="1"/>
          </p:nvPr>
        </p:nvPicPr>
        <p:blipFill>
          <a:blip r:embed="rId2"/>
          <a:stretch>
            <a:fillRect/>
          </a:stretch>
        </p:blipFill>
        <p:spPr>
          <a:xfrm>
            <a:off x="643467" y="784522"/>
            <a:ext cx="10905066" cy="5288956"/>
          </a:xfrm>
          <a:prstGeom prst="rect">
            <a:avLst/>
          </a:prstGeom>
        </p:spPr>
      </p:pic>
      <p:pic>
        <p:nvPicPr>
          <p:cNvPr id="3" name="Picture 2">
            <a:extLst>
              <a:ext uri="{FF2B5EF4-FFF2-40B4-BE49-F238E27FC236}">
                <a16:creationId xmlns:a16="http://schemas.microsoft.com/office/drawing/2014/main" id="{400B267D-4088-CE47-1DE0-9904ED73AAEA}"/>
              </a:ext>
            </a:extLst>
          </p:cNvPr>
          <p:cNvPicPr>
            <a:picLocks noChangeAspect="1"/>
          </p:cNvPicPr>
          <p:nvPr/>
        </p:nvPicPr>
        <p:blipFill>
          <a:blip r:embed="rId3"/>
          <a:stretch>
            <a:fillRect/>
          </a:stretch>
        </p:blipFill>
        <p:spPr>
          <a:xfrm>
            <a:off x="11235447" y="208477"/>
            <a:ext cx="726057" cy="857370"/>
          </a:xfrm>
          <a:prstGeom prst="rect">
            <a:avLst/>
          </a:prstGeom>
        </p:spPr>
      </p:pic>
    </p:spTree>
    <p:extLst>
      <p:ext uri="{BB962C8B-B14F-4D97-AF65-F5344CB8AC3E}">
        <p14:creationId xmlns:p14="http://schemas.microsoft.com/office/powerpoint/2010/main" val="341081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B9DBA-716D-5FF3-5310-D8627FD94CE8}"/>
              </a:ext>
            </a:extLst>
          </p:cNvPr>
          <p:cNvSpPr>
            <a:spLocks noGrp="1"/>
          </p:cNvSpPr>
          <p:nvPr>
            <p:ph type="title"/>
          </p:nvPr>
        </p:nvSpPr>
        <p:spPr/>
        <p:txBody>
          <a:bodyPr/>
          <a:lstStyle/>
          <a:p>
            <a:r>
              <a:rPr lang="en-GB" dirty="0"/>
              <a:t>Fatal casualties by gender</a:t>
            </a:r>
          </a:p>
        </p:txBody>
      </p:sp>
      <p:pic>
        <p:nvPicPr>
          <p:cNvPr id="5" name="Content Placeholder 4">
            <a:extLst>
              <a:ext uri="{FF2B5EF4-FFF2-40B4-BE49-F238E27FC236}">
                <a16:creationId xmlns:a16="http://schemas.microsoft.com/office/drawing/2014/main" id="{A094047A-A1DC-0DEF-8D0A-2C5F4B8251CE}"/>
              </a:ext>
            </a:extLst>
          </p:cNvPr>
          <p:cNvPicPr>
            <a:picLocks noGrp="1" noChangeAspect="1"/>
          </p:cNvPicPr>
          <p:nvPr>
            <p:ph idx="1"/>
          </p:nvPr>
        </p:nvPicPr>
        <p:blipFill>
          <a:blip r:embed="rId2"/>
          <a:stretch>
            <a:fillRect/>
          </a:stretch>
        </p:blipFill>
        <p:spPr>
          <a:xfrm>
            <a:off x="409333" y="1862713"/>
            <a:ext cx="5160194" cy="3662480"/>
          </a:xfrm>
        </p:spPr>
      </p:pic>
      <p:pic>
        <p:nvPicPr>
          <p:cNvPr id="9" name="Picture 8">
            <a:extLst>
              <a:ext uri="{FF2B5EF4-FFF2-40B4-BE49-F238E27FC236}">
                <a16:creationId xmlns:a16="http://schemas.microsoft.com/office/drawing/2014/main" id="{A1CF02F3-24D6-0D0C-2526-AAE06E82BD3B}"/>
              </a:ext>
            </a:extLst>
          </p:cNvPr>
          <p:cNvPicPr>
            <a:picLocks noChangeAspect="1"/>
          </p:cNvPicPr>
          <p:nvPr/>
        </p:nvPicPr>
        <p:blipFill>
          <a:blip r:embed="rId3"/>
          <a:stretch>
            <a:fillRect/>
          </a:stretch>
        </p:blipFill>
        <p:spPr>
          <a:xfrm>
            <a:off x="6216605" y="1644605"/>
            <a:ext cx="5058802" cy="3880588"/>
          </a:xfrm>
          <a:prstGeom prst="rect">
            <a:avLst/>
          </a:prstGeom>
        </p:spPr>
      </p:pic>
      <p:pic>
        <p:nvPicPr>
          <p:cNvPr id="13" name="Picture 12">
            <a:extLst>
              <a:ext uri="{FF2B5EF4-FFF2-40B4-BE49-F238E27FC236}">
                <a16:creationId xmlns:a16="http://schemas.microsoft.com/office/drawing/2014/main" id="{25026C00-BF66-4211-AC54-4E440E41DBDF}"/>
              </a:ext>
            </a:extLst>
          </p:cNvPr>
          <p:cNvPicPr>
            <a:picLocks noChangeAspect="1"/>
          </p:cNvPicPr>
          <p:nvPr/>
        </p:nvPicPr>
        <p:blipFill>
          <a:blip r:embed="rId4"/>
          <a:stretch>
            <a:fillRect/>
          </a:stretch>
        </p:blipFill>
        <p:spPr>
          <a:xfrm>
            <a:off x="3942120" y="5782428"/>
            <a:ext cx="3886742" cy="371387"/>
          </a:xfrm>
          <a:prstGeom prst="rect">
            <a:avLst/>
          </a:prstGeom>
        </p:spPr>
      </p:pic>
      <p:pic>
        <p:nvPicPr>
          <p:cNvPr id="4" name="Picture 3">
            <a:extLst>
              <a:ext uri="{FF2B5EF4-FFF2-40B4-BE49-F238E27FC236}">
                <a16:creationId xmlns:a16="http://schemas.microsoft.com/office/drawing/2014/main" id="{019B48AA-2C87-D5C2-0CE3-1E7C941BF754}"/>
              </a:ext>
            </a:extLst>
          </p:cNvPr>
          <p:cNvPicPr>
            <a:picLocks noChangeAspect="1"/>
          </p:cNvPicPr>
          <p:nvPr/>
        </p:nvPicPr>
        <p:blipFill>
          <a:blip r:embed="rId5"/>
          <a:stretch>
            <a:fillRect/>
          </a:stretch>
        </p:blipFill>
        <p:spPr>
          <a:xfrm>
            <a:off x="11275407" y="193100"/>
            <a:ext cx="773645" cy="857370"/>
          </a:xfrm>
          <a:prstGeom prst="rect">
            <a:avLst/>
          </a:prstGeom>
        </p:spPr>
      </p:pic>
    </p:spTree>
    <p:extLst>
      <p:ext uri="{BB962C8B-B14F-4D97-AF65-F5344CB8AC3E}">
        <p14:creationId xmlns:p14="http://schemas.microsoft.com/office/powerpoint/2010/main" val="4173039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9851-67FD-BF8E-3720-F31E2A073F19}"/>
              </a:ext>
            </a:extLst>
          </p:cNvPr>
          <p:cNvSpPr>
            <a:spLocks noGrp="1"/>
          </p:cNvSpPr>
          <p:nvPr>
            <p:ph type="title"/>
          </p:nvPr>
        </p:nvSpPr>
        <p:spPr/>
        <p:txBody>
          <a:bodyPr/>
          <a:lstStyle/>
          <a:p>
            <a:r>
              <a:rPr lang="en-GB" dirty="0"/>
              <a:t>Non-Fatal Casualties by gender</a:t>
            </a:r>
          </a:p>
        </p:txBody>
      </p:sp>
      <p:pic>
        <p:nvPicPr>
          <p:cNvPr id="5" name="Content Placeholder 4">
            <a:extLst>
              <a:ext uri="{FF2B5EF4-FFF2-40B4-BE49-F238E27FC236}">
                <a16:creationId xmlns:a16="http://schemas.microsoft.com/office/drawing/2014/main" id="{3E32D827-FD93-8F9A-8E47-683D667DB840}"/>
              </a:ext>
            </a:extLst>
          </p:cNvPr>
          <p:cNvPicPr>
            <a:picLocks noGrp="1" noChangeAspect="1"/>
          </p:cNvPicPr>
          <p:nvPr>
            <p:ph idx="1"/>
          </p:nvPr>
        </p:nvPicPr>
        <p:blipFill>
          <a:blip r:embed="rId2"/>
          <a:stretch>
            <a:fillRect/>
          </a:stretch>
        </p:blipFill>
        <p:spPr>
          <a:xfrm>
            <a:off x="889252" y="1690688"/>
            <a:ext cx="4662931" cy="3460213"/>
          </a:xfrm>
        </p:spPr>
      </p:pic>
      <p:pic>
        <p:nvPicPr>
          <p:cNvPr id="7" name="Picture 6">
            <a:extLst>
              <a:ext uri="{FF2B5EF4-FFF2-40B4-BE49-F238E27FC236}">
                <a16:creationId xmlns:a16="http://schemas.microsoft.com/office/drawing/2014/main" id="{C7FFBC6E-5DC4-7F9B-5DA1-04AEACBC8D43}"/>
              </a:ext>
            </a:extLst>
          </p:cNvPr>
          <p:cNvPicPr>
            <a:picLocks noChangeAspect="1"/>
          </p:cNvPicPr>
          <p:nvPr/>
        </p:nvPicPr>
        <p:blipFill>
          <a:blip r:embed="rId3"/>
          <a:stretch>
            <a:fillRect/>
          </a:stretch>
        </p:blipFill>
        <p:spPr>
          <a:xfrm>
            <a:off x="6555768" y="1690688"/>
            <a:ext cx="4746980" cy="3460213"/>
          </a:xfrm>
          <a:prstGeom prst="rect">
            <a:avLst/>
          </a:prstGeom>
        </p:spPr>
      </p:pic>
      <p:pic>
        <p:nvPicPr>
          <p:cNvPr id="9" name="Picture 8">
            <a:extLst>
              <a:ext uri="{FF2B5EF4-FFF2-40B4-BE49-F238E27FC236}">
                <a16:creationId xmlns:a16="http://schemas.microsoft.com/office/drawing/2014/main" id="{93B9DA81-43EF-9A38-7B29-67B0825B6D20}"/>
              </a:ext>
            </a:extLst>
          </p:cNvPr>
          <p:cNvPicPr>
            <a:picLocks noChangeAspect="1"/>
          </p:cNvPicPr>
          <p:nvPr/>
        </p:nvPicPr>
        <p:blipFill>
          <a:blip r:embed="rId4"/>
          <a:stretch>
            <a:fillRect/>
          </a:stretch>
        </p:blipFill>
        <p:spPr>
          <a:xfrm>
            <a:off x="3873387" y="5670596"/>
            <a:ext cx="3905795" cy="357096"/>
          </a:xfrm>
          <a:prstGeom prst="rect">
            <a:avLst/>
          </a:prstGeom>
        </p:spPr>
      </p:pic>
      <p:pic>
        <p:nvPicPr>
          <p:cNvPr id="4" name="Picture 3">
            <a:extLst>
              <a:ext uri="{FF2B5EF4-FFF2-40B4-BE49-F238E27FC236}">
                <a16:creationId xmlns:a16="http://schemas.microsoft.com/office/drawing/2014/main" id="{7EB5F333-50FE-B58F-BE68-49F6AAD0E59F}"/>
              </a:ext>
            </a:extLst>
          </p:cNvPr>
          <p:cNvPicPr>
            <a:picLocks noChangeAspect="1"/>
          </p:cNvPicPr>
          <p:nvPr/>
        </p:nvPicPr>
        <p:blipFill>
          <a:blip r:embed="rId5"/>
          <a:stretch>
            <a:fillRect/>
          </a:stretch>
        </p:blipFill>
        <p:spPr>
          <a:xfrm>
            <a:off x="11302748" y="101472"/>
            <a:ext cx="668483" cy="857370"/>
          </a:xfrm>
          <a:prstGeom prst="rect">
            <a:avLst/>
          </a:prstGeom>
        </p:spPr>
      </p:pic>
    </p:spTree>
    <p:extLst>
      <p:ext uri="{BB962C8B-B14F-4D97-AF65-F5344CB8AC3E}">
        <p14:creationId xmlns:p14="http://schemas.microsoft.com/office/powerpoint/2010/main" val="1453700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669D4A5-211C-1676-F41B-653AFE7B2E67}"/>
              </a:ext>
            </a:extLst>
          </p:cNvPr>
          <p:cNvPicPr>
            <a:picLocks noGrp="1" noChangeAspect="1"/>
          </p:cNvPicPr>
          <p:nvPr>
            <p:ph idx="1"/>
          </p:nvPr>
        </p:nvPicPr>
        <p:blipFill>
          <a:blip r:embed="rId2"/>
          <a:stretch>
            <a:fillRect/>
          </a:stretch>
        </p:blipFill>
        <p:spPr>
          <a:xfrm>
            <a:off x="457200" y="595503"/>
            <a:ext cx="11277600" cy="5666993"/>
          </a:xfrm>
          <a:prstGeom prst="rect">
            <a:avLst/>
          </a:prstGeom>
        </p:spPr>
      </p:pic>
      <p:pic>
        <p:nvPicPr>
          <p:cNvPr id="3" name="Picture 2">
            <a:extLst>
              <a:ext uri="{FF2B5EF4-FFF2-40B4-BE49-F238E27FC236}">
                <a16:creationId xmlns:a16="http://schemas.microsoft.com/office/drawing/2014/main" id="{D88A3656-5B48-4138-559A-C6EFE4CD0069}"/>
              </a:ext>
            </a:extLst>
          </p:cNvPr>
          <p:cNvPicPr>
            <a:picLocks noChangeAspect="1"/>
          </p:cNvPicPr>
          <p:nvPr/>
        </p:nvPicPr>
        <p:blipFill>
          <a:blip r:embed="rId3"/>
          <a:stretch>
            <a:fillRect/>
          </a:stretch>
        </p:blipFill>
        <p:spPr>
          <a:xfrm>
            <a:off x="11070077" y="129393"/>
            <a:ext cx="891426" cy="857370"/>
          </a:xfrm>
          <a:prstGeom prst="rect">
            <a:avLst/>
          </a:prstGeom>
        </p:spPr>
      </p:pic>
    </p:spTree>
    <p:extLst>
      <p:ext uri="{BB962C8B-B14F-4D97-AF65-F5344CB8AC3E}">
        <p14:creationId xmlns:p14="http://schemas.microsoft.com/office/powerpoint/2010/main" val="1244377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709F688-DCD0-AA00-AD5D-1345AFD85ADA}"/>
              </a:ext>
            </a:extLst>
          </p:cNvPr>
          <p:cNvPicPr>
            <a:picLocks noGrp="1" noChangeAspect="1"/>
          </p:cNvPicPr>
          <p:nvPr>
            <p:ph idx="1"/>
          </p:nvPr>
        </p:nvPicPr>
        <p:blipFill>
          <a:blip r:embed="rId2"/>
          <a:stretch>
            <a:fillRect/>
          </a:stretch>
        </p:blipFill>
        <p:spPr>
          <a:xfrm>
            <a:off x="3008416" y="457200"/>
            <a:ext cx="6175168" cy="5943600"/>
          </a:xfrm>
          <a:prstGeom prst="rect">
            <a:avLst/>
          </a:prstGeom>
        </p:spPr>
      </p:pic>
      <p:pic>
        <p:nvPicPr>
          <p:cNvPr id="3" name="Picture 2">
            <a:extLst>
              <a:ext uri="{FF2B5EF4-FFF2-40B4-BE49-F238E27FC236}">
                <a16:creationId xmlns:a16="http://schemas.microsoft.com/office/drawing/2014/main" id="{6B5D8539-B3F6-9FBE-DFF1-0A9937EF6954}"/>
              </a:ext>
            </a:extLst>
          </p:cNvPr>
          <p:cNvPicPr>
            <a:picLocks noChangeAspect="1"/>
          </p:cNvPicPr>
          <p:nvPr/>
        </p:nvPicPr>
        <p:blipFill>
          <a:blip r:embed="rId3"/>
          <a:stretch>
            <a:fillRect/>
          </a:stretch>
        </p:blipFill>
        <p:spPr>
          <a:xfrm>
            <a:off x="11177081" y="159839"/>
            <a:ext cx="852516" cy="857370"/>
          </a:xfrm>
          <a:prstGeom prst="rect">
            <a:avLst/>
          </a:prstGeom>
        </p:spPr>
      </p:pic>
    </p:spTree>
    <p:extLst>
      <p:ext uri="{BB962C8B-B14F-4D97-AF65-F5344CB8AC3E}">
        <p14:creationId xmlns:p14="http://schemas.microsoft.com/office/powerpoint/2010/main" val="3627850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38E7A-5A8F-C8E1-71A0-3AC4B386229B}"/>
              </a:ext>
            </a:extLst>
          </p:cNvPr>
          <p:cNvSpPr>
            <a:spLocks noGrp="1"/>
          </p:cNvSpPr>
          <p:nvPr>
            <p:ph type="title"/>
          </p:nvPr>
        </p:nvSpPr>
        <p:spPr/>
        <p:txBody>
          <a:bodyPr/>
          <a:lstStyle/>
          <a:p>
            <a:r>
              <a:rPr lang="en-GB" dirty="0"/>
              <a:t>Stats 19 form, completed by the police at the scene of an injury (includes fatal RTC).</a:t>
            </a:r>
          </a:p>
        </p:txBody>
      </p:sp>
      <p:sp>
        <p:nvSpPr>
          <p:cNvPr id="3" name="Content Placeholder 2">
            <a:extLst>
              <a:ext uri="{FF2B5EF4-FFF2-40B4-BE49-F238E27FC236}">
                <a16:creationId xmlns:a16="http://schemas.microsoft.com/office/drawing/2014/main" id="{73895262-6846-4FA9-40E5-BEE13EDF402E}"/>
              </a:ext>
            </a:extLst>
          </p:cNvPr>
          <p:cNvSpPr>
            <a:spLocks noGrp="1"/>
          </p:cNvSpPr>
          <p:nvPr>
            <p:ph idx="1"/>
          </p:nvPr>
        </p:nvSpPr>
        <p:spPr/>
        <p:txBody>
          <a:bodyPr/>
          <a:lstStyle/>
          <a:p>
            <a:r>
              <a:rPr lang="en-GB" dirty="0"/>
              <a:t>Matrix of contributory factors:</a:t>
            </a:r>
          </a:p>
          <a:p>
            <a:endParaRPr lang="en-GB" dirty="0"/>
          </a:p>
        </p:txBody>
      </p:sp>
      <p:pic>
        <p:nvPicPr>
          <p:cNvPr id="5" name="Picture 4">
            <a:extLst>
              <a:ext uri="{FF2B5EF4-FFF2-40B4-BE49-F238E27FC236}">
                <a16:creationId xmlns:a16="http://schemas.microsoft.com/office/drawing/2014/main" id="{224606BD-77CB-CA64-1459-DF3442394068}"/>
              </a:ext>
            </a:extLst>
          </p:cNvPr>
          <p:cNvPicPr>
            <a:picLocks noChangeAspect="1"/>
          </p:cNvPicPr>
          <p:nvPr/>
        </p:nvPicPr>
        <p:blipFill>
          <a:blip r:embed="rId2"/>
          <a:stretch>
            <a:fillRect/>
          </a:stretch>
        </p:blipFill>
        <p:spPr>
          <a:xfrm>
            <a:off x="1233794" y="2633879"/>
            <a:ext cx="5534797" cy="3086531"/>
          </a:xfrm>
          <a:prstGeom prst="rect">
            <a:avLst/>
          </a:prstGeom>
        </p:spPr>
      </p:pic>
      <p:pic>
        <p:nvPicPr>
          <p:cNvPr id="6" name="Picture 5">
            <a:extLst>
              <a:ext uri="{FF2B5EF4-FFF2-40B4-BE49-F238E27FC236}">
                <a16:creationId xmlns:a16="http://schemas.microsoft.com/office/drawing/2014/main" id="{765F7943-E9AD-7F27-815C-F7BD54FA1ED9}"/>
              </a:ext>
            </a:extLst>
          </p:cNvPr>
          <p:cNvPicPr>
            <a:picLocks noChangeAspect="1"/>
          </p:cNvPicPr>
          <p:nvPr/>
        </p:nvPicPr>
        <p:blipFill>
          <a:blip r:embed="rId3"/>
          <a:stretch>
            <a:fillRect/>
          </a:stretch>
        </p:blipFill>
        <p:spPr>
          <a:xfrm>
            <a:off x="10036885" y="4515316"/>
            <a:ext cx="1817614" cy="2090332"/>
          </a:xfrm>
          <a:prstGeom prst="rect">
            <a:avLst/>
          </a:prstGeom>
        </p:spPr>
      </p:pic>
    </p:spTree>
    <p:extLst>
      <p:ext uri="{BB962C8B-B14F-4D97-AF65-F5344CB8AC3E}">
        <p14:creationId xmlns:p14="http://schemas.microsoft.com/office/powerpoint/2010/main" val="1188150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2D1DBC2-320A-EBC9-167C-87FEF90FCAAF}"/>
              </a:ext>
            </a:extLst>
          </p:cNvPr>
          <p:cNvPicPr>
            <a:picLocks noGrp="1" noChangeAspect="1"/>
          </p:cNvPicPr>
          <p:nvPr>
            <p:ph idx="1"/>
          </p:nvPr>
        </p:nvPicPr>
        <p:blipFill>
          <a:blip r:embed="rId2"/>
          <a:srcRect t="5466"/>
          <a:stretch/>
        </p:blipFill>
        <p:spPr>
          <a:xfrm>
            <a:off x="457200" y="457200"/>
            <a:ext cx="11277600" cy="5943600"/>
          </a:xfrm>
          <a:prstGeom prst="rect">
            <a:avLst/>
          </a:prstGeom>
        </p:spPr>
      </p:pic>
    </p:spTree>
    <p:extLst>
      <p:ext uri="{BB962C8B-B14F-4D97-AF65-F5344CB8AC3E}">
        <p14:creationId xmlns:p14="http://schemas.microsoft.com/office/powerpoint/2010/main" val="3916880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white background with black text&#10;&#10;AI-generated content may be incorrect.">
            <a:extLst>
              <a:ext uri="{FF2B5EF4-FFF2-40B4-BE49-F238E27FC236}">
                <a16:creationId xmlns:a16="http://schemas.microsoft.com/office/drawing/2014/main" id="{D1361BB2-98A3-40DF-C2DE-93E5B8136868}"/>
              </a:ext>
            </a:extLst>
          </p:cNvPr>
          <p:cNvPicPr>
            <a:picLocks noChangeAspect="1"/>
          </p:cNvPicPr>
          <p:nvPr/>
        </p:nvPicPr>
        <p:blipFill>
          <a:blip r:embed="rId2"/>
          <a:stretch>
            <a:fillRect/>
          </a:stretch>
        </p:blipFill>
        <p:spPr>
          <a:xfrm>
            <a:off x="556592" y="611369"/>
            <a:ext cx="11139778" cy="3146986"/>
          </a:xfrm>
          <a:prstGeom prst="rect">
            <a:avLst/>
          </a:prstGeom>
        </p:spPr>
      </p:pic>
      <p:sp>
        <p:nvSpPr>
          <p:cNvPr id="14" name="Rectangle 1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white rectangular sign with black text&#10;&#10;AI-generated content may be incorrect.">
            <a:extLst>
              <a:ext uri="{FF2B5EF4-FFF2-40B4-BE49-F238E27FC236}">
                <a16:creationId xmlns:a16="http://schemas.microsoft.com/office/drawing/2014/main" id="{531089FB-5193-AE73-6620-1DE8847BFFAA}"/>
              </a:ext>
            </a:extLst>
          </p:cNvPr>
          <p:cNvPicPr>
            <a:picLocks noChangeAspect="1"/>
          </p:cNvPicPr>
          <p:nvPr/>
        </p:nvPicPr>
        <p:blipFill>
          <a:blip r:embed="rId3"/>
          <a:stretch>
            <a:fillRect/>
          </a:stretch>
        </p:blipFill>
        <p:spPr>
          <a:xfrm>
            <a:off x="10972800" y="5694876"/>
            <a:ext cx="924757" cy="857370"/>
          </a:xfrm>
          <a:prstGeom prst="rect">
            <a:avLst/>
          </a:prstGeom>
        </p:spPr>
      </p:pic>
    </p:spTree>
    <p:extLst>
      <p:ext uri="{BB962C8B-B14F-4D97-AF65-F5344CB8AC3E}">
        <p14:creationId xmlns:p14="http://schemas.microsoft.com/office/powerpoint/2010/main" val="831099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F929B-C8AB-D846-A17B-B4F8267B3149}"/>
              </a:ext>
            </a:extLst>
          </p:cNvPr>
          <p:cNvSpPr>
            <a:spLocks noGrp="1"/>
          </p:cNvSpPr>
          <p:nvPr>
            <p:ph type="title"/>
          </p:nvPr>
        </p:nvSpPr>
        <p:spPr>
          <a:xfrm>
            <a:off x="876693" y="741391"/>
            <a:ext cx="3455821" cy="1616203"/>
          </a:xfrm>
        </p:spPr>
        <p:txBody>
          <a:bodyPr anchor="b">
            <a:normAutofit/>
          </a:bodyPr>
          <a:lstStyle/>
          <a:p>
            <a:r>
              <a:rPr lang="en-GB" sz="3200" dirty="0"/>
              <a:t>Recording a Road Traffic Collision (RTC).</a:t>
            </a:r>
          </a:p>
        </p:txBody>
      </p:sp>
      <p:sp>
        <p:nvSpPr>
          <p:cNvPr id="3" name="Content Placeholder 2">
            <a:extLst>
              <a:ext uri="{FF2B5EF4-FFF2-40B4-BE49-F238E27FC236}">
                <a16:creationId xmlns:a16="http://schemas.microsoft.com/office/drawing/2014/main" id="{29DAED9D-AB04-7D62-2B0F-E4D4DA2802B2}"/>
              </a:ext>
            </a:extLst>
          </p:cNvPr>
          <p:cNvSpPr>
            <a:spLocks noGrp="1"/>
          </p:cNvSpPr>
          <p:nvPr>
            <p:ph idx="1"/>
          </p:nvPr>
        </p:nvSpPr>
        <p:spPr>
          <a:xfrm>
            <a:off x="876693" y="2533476"/>
            <a:ext cx="3455821" cy="3447832"/>
          </a:xfrm>
        </p:spPr>
        <p:txBody>
          <a:bodyPr anchor="t">
            <a:normAutofit/>
          </a:bodyPr>
          <a:lstStyle/>
          <a:p>
            <a:pPr marL="0" indent="0">
              <a:buNone/>
            </a:pPr>
            <a:r>
              <a:rPr lang="en-GB" sz="2000" dirty="0"/>
              <a:t>Why is it now referred to as a collision and not an accident?</a:t>
            </a:r>
          </a:p>
          <a:p>
            <a:endParaRPr lang="en-GB" sz="2000" dirty="0"/>
          </a:p>
        </p:txBody>
      </p:sp>
      <p:pic>
        <p:nvPicPr>
          <p:cNvPr id="5" name="Picture 4">
            <a:extLst>
              <a:ext uri="{FF2B5EF4-FFF2-40B4-BE49-F238E27FC236}">
                <a16:creationId xmlns:a16="http://schemas.microsoft.com/office/drawing/2014/main" id="{B3C0E49D-F012-8A06-A927-A5C85D64B5C7}"/>
              </a:ext>
            </a:extLst>
          </p:cNvPr>
          <p:cNvPicPr>
            <a:picLocks noChangeAspect="1"/>
          </p:cNvPicPr>
          <p:nvPr/>
        </p:nvPicPr>
        <p:blipFill>
          <a:blip r:embed="rId3"/>
          <a:stretch>
            <a:fillRect/>
          </a:stretch>
        </p:blipFill>
        <p:spPr>
          <a:xfrm>
            <a:off x="4987672" y="1532825"/>
            <a:ext cx="6389346" cy="3801659"/>
          </a:xfrm>
          <a:prstGeom prst="rect">
            <a:avLst/>
          </a:prstGeom>
        </p:spPr>
      </p:pic>
      <p:grpSp>
        <p:nvGrpSpPr>
          <p:cNvPr id="17" name="Group 16">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8" name="Rectangle 17">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497387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screenshot of a road traffic collision&#10;&#10;AI-generated content may be incorrect.">
            <a:extLst>
              <a:ext uri="{FF2B5EF4-FFF2-40B4-BE49-F238E27FC236}">
                <a16:creationId xmlns:a16="http://schemas.microsoft.com/office/drawing/2014/main" id="{1DD3366B-E407-2711-FF2E-BFD84C8D157F}"/>
              </a:ext>
            </a:extLst>
          </p:cNvPr>
          <p:cNvPicPr>
            <a:picLocks noGrp="1" noChangeAspect="1"/>
          </p:cNvPicPr>
          <p:nvPr>
            <p:ph idx="1"/>
          </p:nvPr>
        </p:nvPicPr>
        <p:blipFill>
          <a:blip r:embed="rId2"/>
          <a:srcRect l="433" r="1327"/>
          <a:stretch/>
        </p:blipFill>
        <p:spPr>
          <a:xfrm>
            <a:off x="20" y="1282"/>
            <a:ext cx="12191980" cy="6856718"/>
          </a:xfrm>
          <a:prstGeom prst="rect">
            <a:avLst/>
          </a:prstGeom>
        </p:spPr>
      </p:pic>
    </p:spTree>
    <p:extLst>
      <p:ext uri="{BB962C8B-B14F-4D97-AF65-F5344CB8AC3E}">
        <p14:creationId xmlns:p14="http://schemas.microsoft.com/office/powerpoint/2010/main" val="289850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93B5B8-784A-A7ED-3CBA-8164D2ECDAE7}"/>
              </a:ext>
            </a:extLst>
          </p:cNvPr>
          <p:cNvSpPr>
            <a:spLocks noGrp="1"/>
          </p:cNvSpPr>
          <p:nvPr>
            <p:ph idx="1"/>
          </p:nvPr>
        </p:nvSpPr>
        <p:spPr>
          <a:xfrm>
            <a:off x="761802" y="478972"/>
            <a:ext cx="4646905" cy="5877378"/>
          </a:xfrm>
        </p:spPr>
        <p:txBody>
          <a:bodyPr anchor="ctr">
            <a:normAutofit/>
          </a:bodyPr>
          <a:lstStyle/>
          <a:p>
            <a:r>
              <a:rPr lang="en-GB" sz="1800" dirty="0">
                <a:latin typeface="Arial" panose="020B0604020202020204" pitchFamily="34" charset="0"/>
                <a:cs typeface="Arial" panose="020B0604020202020204" pitchFamily="34" charset="0"/>
              </a:rPr>
              <a:t>(2) The driver of the MPV must stop and, if required to do so by any person having reasonable grounds for so requiring, give his name and address and also the name and address of the owner and the identification marks of the vehicle.</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(3) If for any reason the driver of the MPV does not give his name and address under subsection (2) above, he must report the accident.</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 person who fails to comply with subsection (2) or (3) is guilty of an offence.</a:t>
            </a:r>
          </a:p>
        </p:txBody>
      </p:sp>
      <p:pic>
        <p:nvPicPr>
          <p:cNvPr id="5" name="Picture 4" descr="Speedometer">
            <a:extLst>
              <a:ext uri="{FF2B5EF4-FFF2-40B4-BE49-F238E27FC236}">
                <a16:creationId xmlns:a16="http://schemas.microsoft.com/office/drawing/2014/main" id="{AFF42573-1264-4683-D418-B8FA020D0839}"/>
              </a:ext>
            </a:extLst>
          </p:cNvPr>
          <p:cNvPicPr>
            <a:picLocks noChangeAspect="1"/>
          </p:cNvPicPr>
          <p:nvPr/>
        </p:nvPicPr>
        <p:blipFill>
          <a:blip r:embed="rId3"/>
          <a:srcRect l="23429" r="21175" b="-1"/>
          <a:stretch/>
        </p:blipFill>
        <p:spPr>
          <a:xfrm>
            <a:off x="6096000" y="1"/>
            <a:ext cx="6102825" cy="6858000"/>
          </a:xfrm>
          <a:prstGeom prst="rect">
            <a:avLst/>
          </a:prstGeom>
        </p:spPr>
      </p:pic>
    </p:spTree>
    <p:extLst>
      <p:ext uri="{BB962C8B-B14F-4D97-AF65-F5344CB8AC3E}">
        <p14:creationId xmlns:p14="http://schemas.microsoft.com/office/powerpoint/2010/main" val="36947441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8984F9-5628-52D3-492C-5A26896603F1}"/>
              </a:ext>
            </a:extLst>
          </p:cNvPr>
          <p:cNvSpPr>
            <a:spLocks noGrp="1"/>
          </p:cNvSpPr>
          <p:nvPr>
            <p:ph idx="1"/>
          </p:nvPr>
        </p:nvSpPr>
        <p:spPr>
          <a:xfrm>
            <a:off x="761802" y="326572"/>
            <a:ext cx="4646905" cy="6029778"/>
          </a:xfrm>
        </p:spPr>
        <p:txBody>
          <a:bodyPr anchor="ctr">
            <a:noAutofit/>
          </a:bodyPr>
          <a:lstStyle/>
          <a:p>
            <a:r>
              <a:rPr lang="en-GB" sz="1600" b="0" i="0" dirty="0">
                <a:effectLst/>
                <a:latin typeface="arial" panose="020B0604020202020204" pitchFamily="34" charset="0"/>
              </a:rPr>
              <a:t>(5)If, in a case where this section applies by virtue of subsection (1)(a) above, the driver of a motor vehicle does not at the time of the accident produce such a certificate of insurance or other evidence, as is mentioned in section 165(2)(a) of this Act—</a:t>
            </a:r>
          </a:p>
          <a:p>
            <a:r>
              <a:rPr lang="en-GB" sz="1600" b="0" i="0" dirty="0">
                <a:effectLst/>
                <a:latin typeface="arial" panose="020B0604020202020204" pitchFamily="34" charset="0"/>
              </a:rPr>
              <a:t>(a)to a constable, or</a:t>
            </a:r>
          </a:p>
          <a:p>
            <a:r>
              <a:rPr lang="en-GB" sz="1600" b="0" i="0" dirty="0">
                <a:effectLst/>
                <a:latin typeface="arial" panose="020B0604020202020204" pitchFamily="34" charset="0"/>
              </a:rPr>
              <a:t>(b)to some person who, having reasonable grounds for so doing, has required him to produce it,</a:t>
            </a:r>
          </a:p>
          <a:p>
            <a:r>
              <a:rPr lang="en-GB" sz="1600" b="0" i="0" dirty="0">
                <a:effectLst/>
                <a:latin typeface="arial" panose="020B0604020202020204" pitchFamily="34" charset="0"/>
              </a:rPr>
              <a:t>the driver must report the accident and produce such a certificate or other evidence.</a:t>
            </a:r>
          </a:p>
          <a:p>
            <a:r>
              <a:rPr lang="en-GB" sz="1600" b="0" i="0" dirty="0">
                <a:effectLst/>
                <a:latin typeface="arial" panose="020B0604020202020204" pitchFamily="34" charset="0"/>
              </a:rPr>
              <a:t>This subsection does not apply to the driver of an invalid carriage.</a:t>
            </a:r>
          </a:p>
        </p:txBody>
      </p:sp>
      <p:pic>
        <p:nvPicPr>
          <p:cNvPr id="5" name="Picture 4" descr="Speedometer">
            <a:extLst>
              <a:ext uri="{FF2B5EF4-FFF2-40B4-BE49-F238E27FC236}">
                <a16:creationId xmlns:a16="http://schemas.microsoft.com/office/drawing/2014/main" id="{8DDFD64B-5FD8-CA95-73C9-2D32AC7A526D}"/>
              </a:ext>
            </a:extLst>
          </p:cNvPr>
          <p:cNvPicPr>
            <a:picLocks noChangeAspect="1"/>
          </p:cNvPicPr>
          <p:nvPr/>
        </p:nvPicPr>
        <p:blipFill>
          <a:blip r:embed="rId3"/>
          <a:srcRect l="23429" r="21175" b="-1"/>
          <a:stretch/>
        </p:blipFill>
        <p:spPr>
          <a:xfrm>
            <a:off x="6096000" y="1"/>
            <a:ext cx="6102825" cy="6858000"/>
          </a:xfrm>
          <a:prstGeom prst="rect">
            <a:avLst/>
          </a:prstGeom>
        </p:spPr>
      </p:pic>
    </p:spTree>
    <p:extLst>
      <p:ext uri="{BB962C8B-B14F-4D97-AF65-F5344CB8AC3E}">
        <p14:creationId xmlns:p14="http://schemas.microsoft.com/office/powerpoint/2010/main" val="2095670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BC9275-DFA2-9DD2-CAAB-F68D92590A08}"/>
              </a:ext>
            </a:extLst>
          </p:cNvPr>
          <p:cNvSpPr>
            <a:spLocks noGrp="1"/>
          </p:cNvSpPr>
          <p:nvPr>
            <p:ph idx="1"/>
          </p:nvPr>
        </p:nvSpPr>
        <p:spPr>
          <a:xfrm>
            <a:off x="1155548" y="2217343"/>
            <a:ext cx="9880893" cy="3959619"/>
          </a:xfrm>
        </p:spPr>
        <p:txBody>
          <a:bodyPr>
            <a:normAutofit/>
          </a:bodyPr>
          <a:lstStyle/>
          <a:p>
            <a:r>
              <a:rPr lang="en-GB" sz="1900" b="0" i="0" dirty="0">
                <a:effectLst/>
                <a:latin typeface="arial" panose="020B0604020202020204" pitchFamily="34" charset="0"/>
              </a:rPr>
              <a:t>(6)To comply with a duty under this section to report an accident or to produce such a certificate of insurance or other evidence, as is mentioned in section 165(2)(a) of this Act, the driver—</a:t>
            </a:r>
          </a:p>
          <a:p>
            <a:r>
              <a:rPr lang="en-GB" sz="1900" b="0" i="0" dirty="0">
                <a:effectLst/>
                <a:latin typeface="arial" panose="020B0604020202020204" pitchFamily="34" charset="0"/>
              </a:rPr>
              <a:t>(a)must do so at a </a:t>
            </a:r>
            <a:r>
              <a:rPr lang="en-GB" sz="1900" b="1" i="0" dirty="0">
                <a:effectLst/>
                <a:latin typeface="arial" panose="020B0604020202020204" pitchFamily="34" charset="0"/>
              </a:rPr>
              <a:t>police station </a:t>
            </a:r>
            <a:r>
              <a:rPr lang="en-GB" sz="1900" b="0" i="0" dirty="0">
                <a:effectLst/>
                <a:latin typeface="arial" panose="020B0604020202020204" pitchFamily="34" charset="0"/>
              </a:rPr>
              <a:t>or to a </a:t>
            </a:r>
            <a:r>
              <a:rPr lang="en-GB" sz="1900" b="1" i="0" dirty="0">
                <a:effectLst/>
                <a:latin typeface="arial" panose="020B0604020202020204" pitchFamily="34" charset="0"/>
              </a:rPr>
              <a:t>constable</a:t>
            </a:r>
            <a:r>
              <a:rPr lang="en-GB" sz="1900" b="0" i="0" dirty="0">
                <a:effectLst/>
                <a:latin typeface="arial" panose="020B0604020202020204" pitchFamily="34" charset="0"/>
              </a:rPr>
              <a:t>, and</a:t>
            </a:r>
          </a:p>
          <a:p>
            <a:r>
              <a:rPr lang="en-GB" sz="1900" b="0" i="0" dirty="0">
                <a:effectLst/>
                <a:latin typeface="arial" panose="020B0604020202020204" pitchFamily="34" charset="0"/>
              </a:rPr>
              <a:t>(b)must do so </a:t>
            </a:r>
            <a:r>
              <a:rPr lang="en-GB" sz="1900" b="1" i="0" dirty="0">
                <a:effectLst/>
                <a:latin typeface="arial" panose="020B0604020202020204" pitchFamily="34" charset="0"/>
              </a:rPr>
              <a:t>as soon as is reasonably practicable </a:t>
            </a:r>
            <a:r>
              <a:rPr lang="en-GB" sz="1900" b="0" i="0" dirty="0">
                <a:effectLst/>
                <a:latin typeface="arial" panose="020B0604020202020204" pitchFamily="34" charset="0"/>
              </a:rPr>
              <a:t>and, in any case, </a:t>
            </a:r>
            <a:r>
              <a:rPr lang="en-GB" sz="1900" b="1" i="0" dirty="0">
                <a:effectLst/>
                <a:latin typeface="arial" panose="020B0604020202020204" pitchFamily="34" charset="0"/>
              </a:rPr>
              <a:t>within twenty-four hours </a:t>
            </a:r>
            <a:r>
              <a:rPr lang="en-GB" sz="1900" b="0" i="0" dirty="0">
                <a:effectLst/>
                <a:latin typeface="arial" panose="020B0604020202020204" pitchFamily="34" charset="0"/>
              </a:rPr>
              <a:t>of the occurrence of the accident.</a:t>
            </a:r>
          </a:p>
          <a:p>
            <a:r>
              <a:rPr lang="en-GB" sz="1900" b="0" i="0" dirty="0">
                <a:effectLst/>
                <a:latin typeface="arial" panose="020B0604020202020204" pitchFamily="34" charset="0"/>
              </a:rPr>
              <a:t>(7)A person who fails to comply with a duty under subsection (5) above is guilty of an offence, but he shall not be convicted by reason only of a failure to produce a certificate or other evidence if, within seven days after the occurrence of the accident, the certificate or other evidence is produced at a police station that was specified by him at the time when the accident was reported.</a:t>
            </a:r>
          </a:p>
          <a:p>
            <a:r>
              <a:rPr lang="en-GB" sz="1900" b="0" i="0" dirty="0">
                <a:effectLst/>
                <a:latin typeface="arial" panose="020B0604020202020204" pitchFamily="34" charset="0"/>
              </a:rPr>
              <a:t>(8)In this section “</a:t>
            </a:r>
            <a:r>
              <a:rPr lang="en-GB" sz="1900" b="1" i="0" dirty="0">
                <a:effectLst/>
                <a:latin typeface="arial" panose="020B0604020202020204" pitchFamily="34" charset="0"/>
              </a:rPr>
              <a:t>animal</a:t>
            </a:r>
            <a:r>
              <a:rPr lang="en-GB" sz="1900" b="0" i="0" dirty="0">
                <a:effectLst/>
                <a:latin typeface="arial" panose="020B0604020202020204" pitchFamily="34" charset="0"/>
              </a:rPr>
              <a:t>” means </a:t>
            </a:r>
            <a:r>
              <a:rPr lang="en-GB" sz="1900" b="1" i="0" dirty="0">
                <a:effectLst/>
                <a:latin typeface="arial" panose="020B0604020202020204" pitchFamily="34" charset="0"/>
              </a:rPr>
              <a:t>horse, cattle, ass, mule, sheep, pig, goat or dog.</a:t>
            </a:r>
          </a:p>
          <a:p>
            <a:endParaRPr lang="en-GB" sz="1900" dirty="0"/>
          </a:p>
        </p:txBody>
      </p:sp>
    </p:spTree>
    <p:extLst>
      <p:ext uri="{BB962C8B-B14F-4D97-AF65-F5344CB8AC3E}">
        <p14:creationId xmlns:p14="http://schemas.microsoft.com/office/powerpoint/2010/main" val="24637194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57067-775C-1309-71D1-35CA2281EF05}"/>
              </a:ext>
            </a:extLst>
          </p:cNvPr>
          <p:cNvSpPr>
            <a:spLocks noGrp="1"/>
          </p:cNvSpPr>
          <p:nvPr>
            <p:ph type="title"/>
          </p:nvPr>
        </p:nvSpPr>
        <p:spPr/>
        <p:txBody>
          <a:bodyPr/>
          <a:lstStyle/>
          <a:p>
            <a:r>
              <a:rPr lang="en-GB" dirty="0"/>
              <a:t>Why are RTC’s recorded?</a:t>
            </a:r>
          </a:p>
        </p:txBody>
      </p:sp>
      <p:graphicFrame>
        <p:nvGraphicFramePr>
          <p:cNvPr id="5" name="Content Placeholder 2">
            <a:extLst>
              <a:ext uri="{FF2B5EF4-FFF2-40B4-BE49-F238E27FC236}">
                <a16:creationId xmlns:a16="http://schemas.microsoft.com/office/drawing/2014/main" id="{901BB621-6FA9-9532-1667-5AA261CD512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4229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33167-73B3-23D4-932B-10BC6493BA9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Who investigates?</a:t>
            </a:r>
          </a:p>
        </p:txBody>
      </p:sp>
      <p:sp>
        <p:nvSpPr>
          <p:cNvPr id="3" name="Content Placeholder 2">
            <a:extLst>
              <a:ext uri="{FF2B5EF4-FFF2-40B4-BE49-F238E27FC236}">
                <a16:creationId xmlns:a16="http://schemas.microsoft.com/office/drawing/2014/main" id="{7668CD6A-43C0-0CA0-A13E-0DB5A008CED8}"/>
              </a:ext>
            </a:extLst>
          </p:cNvPr>
          <p:cNvSpPr>
            <a:spLocks noGrp="1"/>
          </p:cNvSpPr>
          <p:nvPr>
            <p:ph idx="1"/>
          </p:nvPr>
        </p:nvSpPr>
        <p:spPr>
          <a:xfrm>
            <a:off x="4810259" y="649480"/>
            <a:ext cx="6555347" cy="5546047"/>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Police officer (uniformed, beat or Roads Policing depending on severity and force policies).</a:t>
            </a:r>
          </a:p>
          <a:p>
            <a:pPr marL="0" indent="0">
              <a:buNone/>
            </a:pPr>
            <a:r>
              <a:rPr lang="en-GB" sz="2400" dirty="0">
                <a:latin typeface="Arial" panose="020B0604020202020204" pitchFamily="34" charset="0"/>
                <a:cs typeface="Arial" panose="020B0604020202020204" pitchFamily="34" charset="0"/>
              </a:rPr>
              <a:t>Serious Incident collision investigator – this is an officer who is forensically trained in the investigation of serious injury and road death investigations.</a:t>
            </a:r>
          </a:p>
          <a:p>
            <a:pPr marL="0" indent="0">
              <a:buNone/>
            </a:pPr>
            <a:r>
              <a:rPr lang="en-GB" sz="2400" dirty="0">
                <a:latin typeface="Arial" panose="020B0604020202020204" pitchFamily="34" charset="0"/>
                <a:cs typeface="Arial" panose="020B0604020202020204" pitchFamily="34" charset="0"/>
              </a:rPr>
              <a:t>Vehicle examiner.</a:t>
            </a:r>
          </a:p>
          <a:p>
            <a:pPr marL="0" indent="0">
              <a:buNone/>
            </a:pPr>
            <a:r>
              <a:rPr lang="en-GB" sz="2400" dirty="0">
                <a:latin typeface="Arial" panose="020B0604020202020204" pitchFamily="34" charset="0"/>
                <a:cs typeface="Arial" panose="020B0604020202020204" pitchFamily="34" charset="0"/>
              </a:rPr>
              <a:t>Possibly a CID officer may also be utilised to support others in the case of large-scale incident. (For example, light aircraft falling into vehicles travelling along the M5 during rush hour).</a:t>
            </a:r>
          </a:p>
        </p:txBody>
      </p:sp>
    </p:spTree>
    <p:extLst>
      <p:ext uri="{BB962C8B-B14F-4D97-AF65-F5344CB8AC3E}">
        <p14:creationId xmlns:p14="http://schemas.microsoft.com/office/powerpoint/2010/main" val="15977907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799737D-13ED-F7FC-724E-4AD3EBA0C56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Example of a basic RTC report</a:t>
            </a:r>
          </a:p>
        </p:txBody>
      </p:sp>
      <p:pic>
        <p:nvPicPr>
          <p:cNvPr id="5" name="Content Placeholder 4">
            <a:extLst>
              <a:ext uri="{FF2B5EF4-FFF2-40B4-BE49-F238E27FC236}">
                <a16:creationId xmlns:a16="http://schemas.microsoft.com/office/drawing/2014/main" id="{4EDB3BF1-ECBC-0EF2-ED31-62D550245C24}"/>
              </a:ext>
            </a:extLst>
          </p:cNvPr>
          <p:cNvPicPr>
            <a:picLocks noGrp="1" noChangeAspect="1"/>
          </p:cNvPicPr>
          <p:nvPr>
            <p:ph idx="1"/>
          </p:nvPr>
        </p:nvPicPr>
        <p:blipFill>
          <a:blip r:embed="rId2"/>
          <a:stretch>
            <a:fillRect/>
          </a:stretch>
        </p:blipFill>
        <p:spPr>
          <a:xfrm>
            <a:off x="5797700" y="467208"/>
            <a:ext cx="4635204" cy="5923584"/>
          </a:xfrm>
          <a:prstGeom prst="rect">
            <a:avLst/>
          </a:prstGeom>
        </p:spPr>
      </p:pic>
    </p:spTree>
    <p:extLst>
      <p:ext uri="{BB962C8B-B14F-4D97-AF65-F5344CB8AC3E}">
        <p14:creationId xmlns:p14="http://schemas.microsoft.com/office/powerpoint/2010/main" val="20726493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7105-BC7D-A101-A0BC-D96DCDC1844C}"/>
              </a:ext>
            </a:extLst>
          </p:cNvPr>
          <p:cNvSpPr>
            <a:spLocks noGrp="1"/>
          </p:cNvSpPr>
          <p:nvPr>
            <p:ph type="title"/>
          </p:nvPr>
        </p:nvSpPr>
        <p:spPr>
          <a:xfrm>
            <a:off x="8079978" y="741391"/>
            <a:ext cx="3369234" cy="1616203"/>
          </a:xfrm>
        </p:spPr>
        <p:txBody>
          <a:bodyPr anchor="b">
            <a:normAutofit/>
          </a:bodyPr>
          <a:lstStyle/>
          <a:p>
            <a:r>
              <a:rPr lang="en-GB" sz="3200" dirty="0"/>
              <a:t>Any Questions?</a:t>
            </a:r>
            <a:br>
              <a:rPr lang="en-GB" sz="3200" dirty="0"/>
            </a:br>
            <a:endParaRPr lang="en-GB" sz="3200" dirty="0"/>
          </a:p>
        </p:txBody>
      </p:sp>
      <p:pic>
        <p:nvPicPr>
          <p:cNvPr id="5" name="Picture 4" descr="Yellow question mark">
            <a:extLst>
              <a:ext uri="{FF2B5EF4-FFF2-40B4-BE49-F238E27FC236}">
                <a16:creationId xmlns:a16="http://schemas.microsoft.com/office/drawing/2014/main" id="{46DB5192-A14C-F506-3A43-538E16802AA0}"/>
              </a:ext>
            </a:extLst>
          </p:cNvPr>
          <p:cNvPicPr>
            <a:picLocks noChangeAspect="1"/>
          </p:cNvPicPr>
          <p:nvPr/>
        </p:nvPicPr>
        <p:blipFill>
          <a:blip r:embed="rId3"/>
          <a:srcRect l="35146" r="197"/>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4438854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TotalTime>
  <Words>835</Words>
  <Application>Microsoft Office PowerPoint</Application>
  <PresentationFormat>Widescreen</PresentationFormat>
  <Paragraphs>53</Paragraphs>
  <Slides>26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Aptos</vt:lpstr>
      <vt:lpstr>Aptos Display</vt:lpstr>
      <vt:lpstr>Arial</vt:lpstr>
      <vt:lpstr>Arial</vt:lpstr>
      <vt:lpstr>Calibri</vt:lpstr>
      <vt:lpstr>Office Theme</vt:lpstr>
      <vt:lpstr>Roads Policing.</vt:lpstr>
      <vt:lpstr>Why are RTC statistics recorded?</vt:lpstr>
      <vt:lpstr>Why is it necessary to record Road Traffic incidents and the nature of injuries sustained during them?</vt:lpstr>
      <vt:lpstr>Both Welsh Assembly Government and UK Government work together with the following statutory agencies to reduce harm:</vt:lpstr>
      <vt:lpstr>PowerPoint Presentation</vt:lpstr>
      <vt:lpstr>PowerPoint Presentation</vt:lpstr>
      <vt:lpstr>PowerPoint Presentation</vt:lpstr>
      <vt:lpstr>PowerPoint Presentation</vt:lpstr>
      <vt:lpstr>PowerPoint Presentation</vt:lpstr>
      <vt:lpstr>PowerPoint Presentation</vt:lpstr>
      <vt:lpstr>Fatal casualties by gender</vt:lpstr>
      <vt:lpstr>Non-Fatal Casualties by gender</vt:lpstr>
      <vt:lpstr>PowerPoint Presentation</vt:lpstr>
      <vt:lpstr>PowerPoint Presentation</vt:lpstr>
      <vt:lpstr>Stats 19 form, completed by the police at the scene of an injury (includes fatal RTC).</vt:lpstr>
      <vt:lpstr>PowerPoint Presentation</vt:lpstr>
      <vt:lpstr>PowerPoint Presentation</vt:lpstr>
      <vt:lpstr>Recording a Road Traffic Collision (RTC).</vt:lpstr>
      <vt:lpstr>PowerPoint Presentation</vt:lpstr>
      <vt:lpstr>PowerPoint Presentation</vt:lpstr>
      <vt:lpstr>PowerPoint Presentation</vt:lpstr>
      <vt:lpstr>PowerPoint Presentation</vt:lpstr>
      <vt:lpstr>Why are RTC’s recorded?</vt:lpstr>
      <vt:lpstr>Who investigates?</vt:lpstr>
      <vt:lpstr>Example of a basic RTC report</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Kelly Andrews</cp:lastModifiedBy>
  <cp:revision>14</cp:revision>
  <dcterms:created xsi:type="dcterms:W3CDTF">2024-10-16T09:42:10Z</dcterms:created>
  <dcterms:modified xsi:type="dcterms:W3CDTF">2025-03-19T15:19:13Z</dcterms:modified>
</cp:coreProperties>
</file>