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54"/>
  </p:notesMasterIdLst>
  <p:sldIdLst>
    <p:sldId id="256" r:id="rId2"/>
    <p:sldId id="469" r:id="rId3"/>
    <p:sldId id="260" r:id="rId4"/>
    <p:sldId id="261" r:id="rId5"/>
    <p:sldId id="262" r:id="rId6"/>
    <p:sldId id="263" r:id="rId7"/>
    <p:sldId id="264" r:id="rId8"/>
    <p:sldId id="265" r:id="rId9"/>
    <p:sldId id="266"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 id="470"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 id="312" r:id="rId54"/>
    <p:sldId id="313" r:id="rId55"/>
    <p:sldId id="314" r:id="rId56"/>
    <p:sldId id="315" r:id="rId57"/>
    <p:sldId id="316" r:id="rId58"/>
    <p:sldId id="317" r:id="rId59"/>
    <p:sldId id="318" r:id="rId60"/>
    <p:sldId id="319" r:id="rId61"/>
    <p:sldId id="326" r:id="rId62"/>
    <p:sldId id="327" r:id="rId63"/>
    <p:sldId id="328" r:id="rId64"/>
    <p:sldId id="329" r:id="rId65"/>
    <p:sldId id="330" r:id="rId66"/>
    <p:sldId id="331" r:id="rId67"/>
    <p:sldId id="332" r:id="rId68"/>
    <p:sldId id="333" r:id="rId69"/>
    <p:sldId id="334" r:id="rId70"/>
    <p:sldId id="335" r:id="rId71"/>
    <p:sldId id="471" r:id="rId72"/>
    <p:sldId id="337" r:id="rId73"/>
    <p:sldId id="338" r:id="rId74"/>
    <p:sldId id="339" r:id="rId75"/>
    <p:sldId id="340" r:id="rId76"/>
    <p:sldId id="341" r:id="rId77"/>
    <p:sldId id="342" r:id="rId78"/>
    <p:sldId id="343" r:id="rId79"/>
    <p:sldId id="344" r:id="rId80"/>
    <p:sldId id="345" r:id="rId81"/>
    <p:sldId id="346" r:id="rId82"/>
    <p:sldId id="347" r:id="rId83"/>
    <p:sldId id="348" r:id="rId84"/>
    <p:sldId id="349" r:id="rId85"/>
    <p:sldId id="350" r:id="rId86"/>
    <p:sldId id="351" r:id="rId87"/>
    <p:sldId id="352" r:id="rId88"/>
    <p:sldId id="353" r:id="rId89"/>
    <p:sldId id="354" r:id="rId90"/>
    <p:sldId id="367" r:id="rId91"/>
    <p:sldId id="472" r:id="rId92"/>
    <p:sldId id="371" r:id="rId93"/>
    <p:sldId id="372" r:id="rId94"/>
    <p:sldId id="373" r:id="rId95"/>
    <p:sldId id="374" r:id="rId96"/>
    <p:sldId id="375" r:id="rId97"/>
    <p:sldId id="376" r:id="rId98"/>
    <p:sldId id="377" r:id="rId99"/>
    <p:sldId id="378" r:id="rId100"/>
    <p:sldId id="379" r:id="rId101"/>
    <p:sldId id="380" r:id="rId102"/>
    <p:sldId id="381" r:id="rId103"/>
    <p:sldId id="382" r:id="rId104"/>
    <p:sldId id="383" r:id="rId105"/>
    <p:sldId id="473" r:id="rId106"/>
    <p:sldId id="385" r:id="rId107"/>
    <p:sldId id="386" r:id="rId108"/>
    <p:sldId id="387" r:id="rId109"/>
    <p:sldId id="388" r:id="rId110"/>
    <p:sldId id="389" r:id="rId111"/>
    <p:sldId id="390" r:id="rId112"/>
    <p:sldId id="391" r:id="rId113"/>
    <p:sldId id="392" r:id="rId114"/>
    <p:sldId id="393" r:id="rId115"/>
    <p:sldId id="394" r:id="rId116"/>
    <p:sldId id="403" r:id="rId117"/>
    <p:sldId id="404" r:id="rId118"/>
    <p:sldId id="412" r:id="rId119"/>
    <p:sldId id="413" r:id="rId120"/>
    <p:sldId id="414" r:id="rId121"/>
    <p:sldId id="415" r:id="rId122"/>
    <p:sldId id="417" r:id="rId123"/>
    <p:sldId id="418" r:id="rId124"/>
    <p:sldId id="419" r:id="rId125"/>
    <p:sldId id="420" r:id="rId126"/>
    <p:sldId id="421" r:id="rId127"/>
    <p:sldId id="422" r:id="rId128"/>
    <p:sldId id="423" r:id="rId129"/>
    <p:sldId id="430" r:id="rId130"/>
    <p:sldId id="431" r:id="rId131"/>
    <p:sldId id="440" r:id="rId132"/>
    <p:sldId id="441" r:id="rId133"/>
    <p:sldId id="442" r:id="rId134"/>
    <p:sldId id="443" r:id="rId135"/>
    <p:sldId id="444" r:id="rId136"/>
    <p:sldId id="449" r:id="rId137"/>
    <p:sldId id="450" r:id="rId138"/>
    <p:sldId id="451" r:id="rId139"/>
    <p:sldId id="452" r:id="rId140"/>
    <p:sldId id="453" r:id="rId141"/>
    <p:sldId id="454" r:id="rId142"/>
    <p:sldId id="455" r:id="rId143"/>
    <p:sldId id="456" r:id="rId144"/>
    <p:sldId id="457" r:id="rId145"/>
    <p:sldId id="459" r:id="rId146"/>
    <p:sldId id="460" r:id="rId147"/>
    <p:sldId id="461" r:id="rId148"/>
    <p:sldId id="462" r:id="rId149"/>
    <p:sldId id="463" r:id="rId150"/>
    <p:sldId id="464" r:id="rId151"/>
    <p:sldId id="465" r:id="rId152"/>
    <p:sldId id="466" r:id="rId1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42" autoAdjust="0"/>
  </p:normalViewPr>
  <p:slideViewPr>
    <p:cSldViewPr snapToGrid="0" snapToObjects="1">
      <p:cViewPr>
        <p:scale>
          <a:sx n="87" d="100"/>
          <a:sy n="87" d="100"/>
        </p:scale>
        <p:origin x="1233"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notesMaster" Target="notesMasters/notesMaster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3/3/2019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Other attributes include the IP address to get to the next autonomous system (the </a:t>
            </a:r>
            <a:r>
              <a:rPr lang="en-US" i="1" dirty="0"/>
              <a:t>next-hop </a:t>
            </a:r>
            <a:r>
              <a:rPr lang="en-US" dirty="0"/>
              <a:t>attribute) and how the networks at the end of the path were introduced into BGP (the </a:t>
            </a:r>
            <a:r>
              <a:rPr lang="en-US" i="1" dirty="0"/>
              <a:t>origin code </a:t>
            </a:r>
            <a:r>
              <a:rPr lang="en-US" dirty="0"/>
              <a:t>attribute).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215287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927568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BGP’s </a:t>
            </a:r>
            <a:r>
              <a:rPr lang="en-US" sz="1200" b="0" i="0" u="none" strike="noStrike" kern="1200" baseline="0" dirty="0" err="1">
                <a:solidFill>
                  <a:schemeClr val="tx1"/>
                </a:solidFill>
                <a:latin typeface="Arial" charset="0"/>
                <a:ea typeface="+mn-ea"/>
                <a:cs typeface="+mn-cs"/>
              </a:rPr>
              <a:t>interdomain</a:t>
            </a:r>
            <a:r>
              <a:rPr lang="en-US" sz="1200" b="0" i="0" u="none" strike="noStrike" kern="1200" baseline="0" dirty="0">
                <a:solidFill>
                  <a:schemeClr val="tx1"/>
                </a:solidFill>
                <a:latin typeface="Arial" charset="0"/>
                <a:ea typeface="+mn-ea"/>
                <a:cs typeface="+mn-cs"/>
              </a:rPr>
              <a:t> routing enables connectivity between autonomous systems and is usually based on a set of policies, not just the technical characteristics of the underlying infrastructure.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extLst>
      <p:ext uri="{BB962C8B-B14F-4D97-AF65-F5344CB8AC3E}">
        <p14:creationId xmlns:p14="http://schemas.microsoft.com/office/powerpoint/2010/main" val="3840567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In other words, you cannot influence how a neighboring autonomous system will route your traffic, but you can influence how your traffic gets to a neighboring autonomous system. However, BGP can support any policy conforming to the hop-by-hop routing paradigm.</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465421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BGP is the only IP routing protocol to use TCP as its transport layer. </a:t>
            </a:r>
          </a:p>
          <a:p>
            <a:r>
              <a:rPr lang="en-US" sz="1200" b="0" i="0" u="none" strike="noStrike" kern="1200" baseline="0" dirty="0">
                <a:solidFill>
                  <a:schemeClr val="tx1"/>
                </a:solidFill>
                <a:latin typeface="Arial" charset="0"/>
                <a:ea typeface="+mn-ea"/>
                <a:cs typeface="+mn-cs"/>
              </a:rPr>
              <a:t>OSPF and EIGRP reside directly above the IP layer, and RIP uses the User Datagram Protocol (UDP) for its transport layer. OSPF and EIGRP have their own internal functions to ensure that update packets are explicitly acknowledged. </a:t>
            </a:r>
          </a:p>
          <a:p>
            <a:r>
              <a:rPr lang="en-US" sz="1200" b="0" i="0" u="none" strike="noStrike" kern="1200" baseline="0" dirty="0">
                <a:solidFill>
                  <a:schemeClr val="tx1"/>
                </a:solidFill>
                <a:latin typeface="Arial" charset="0"/>
                <a:ea typeface="+mn-ea"/>
                <a:cs typeface="+mn-cs"/>
              </a:rPr>
              <a:t>These protocols use a one-for-one window so that if either OSPF or EIGRP has multiple packets to send, the next packet cannot be sent until an acknowledgment from the first update packet is received. This process can be very inefficient and cause latency issues if thousands of update packets must be exchanged over relatively slow serial links. </a:t>
            </a:r>
          </a:p>
          <a:p>
            <a:r>
              <a:rPr lang="en-US" sz="1200" b="0" i="0" u="none" strike="noStrike" kern="1200" baseline="0" dirty="0">
                <a:solidFill>
                  <a:schemeClr val="tx1"/>
                </a:solidFill>
                <a:latin typeface="Arial" charset="0"/>
                <a:ea typeface="+mn-ea"/>
                <a:cs typeface="+mn-cs"/>
              </a:rPr>
              <a:t>However, OSPF and EIGRP rarely have thousands of update packets to send. For example, EIGRP can hold more than 100 networks in one EIGRP update packet, so 100 EIGRP update packets can hold up to 10,000 networks.</a:t>
            </a:r>
          </a:p>
          <a:p>
            <a:r>
              <a:rPr lang="en-US" sz="1200" b="0" i="0" u="none" strike="noStrike" kern="1200" baseline="0" dirty="0">
                <a:solidFill>
                  <a:schemeClr val="tx1"/>
                </a:solidFill>
                <a:latin typeface="Arial" charset="0"/>
                <a:ea typeface="+mn-ea"/>
                <a:cs typeface="+mn-cs"/>
              </a:rPr>
              <a:t>Most organizations do not have 10,000 subnets.</a:t>
            </a:r>
          </a:p>
          <a:p>
            <a:r>
              <a:rPr lang="en-US" sz="1200" b="0" i="0" u="none" strike="noStrike" kern="1200" baseline="0" dirty="0">
                <a:solidFill>
                  <a:schemeClr val="tx1"/>
                </a:solidFill>
                <a:latin typeface="Arial" charset="0"/>
                <a:ea typeface="+mn-ea"/>
                <a:cs typeface="+mn-cs"/>
              </a:rPr>
              <a:t>BGP, however, has many more networks on the Internet to advertise (as of 2014 there were 500,000, and growing); it uses TCP to handle the acknowledgment function. TCP uses a dynamic window, which allows for up to 65,576 bytes to be outstanding before it stops and waits for an acknowledgment. For example, if 1000-byte packets are being sent and the maximum window size is being used, BGP would have to stop and wait for an acknowledgment only if 65 packets had not been acknowledged.</a:t>
            </a:r>
          </a:p>
          <a:p>
            <a:r>
              <a:rPr lang="en-US" sz="1200" b="0" i="0" u="none" strike="noStrike" kern="1200" baseline="0" dirty="0">
                <a:solidFill>
                  <a:schemeClr val="tx1"/>
                </a:solidFill>
                <a:latin typeface="Arial" charset="0"/>
                <a:ea typeface="+mn-ea"/>
                <a:cs typeface="+mn-cs"/>
              </a:rPr>
              <a:t>TCP is designed to use a sliding window, where the receiver sends an acknowledgment before the number of octets specified by the window have been received (such as the halfway point of the sending window). This method allows any TCP application, such as BGP, to continue streaming packets without having to stop and wait, as OSPF or EIGRP would require.</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2342429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err="1">
                <a:solidFill>
                  <a:schemeClr val="tx1"/>
                </a:solidFill>
                <a:latin typeface="Arial" charset="0"/>
                <a:ea typeface="+mn-ea"/>
                <a:cs typeface="+mn-cs"/>
              </a:rPr>
              <a:t>Keepalive</a:t>
            </a:r>
            <a:r>
              <a:rPr lang="en-US" sz="1200" b="0" i="0" u="none" strike="noStrike" kern="1200" baseline="0" dirty="0">
                <a:solidFill>
                  <a:schemeClr val="tx1"/>
                </a:solidFill>
                <a:latin typeface="Arial" charset="0"/>
                <a:ea typeface="+mn-ea"/>
                <a:cs typeface="+mn-cs"/>
              </a:rPr>
              <a:t> messages have a length of 19 bytes. Other messages may be between 19 and 4096 bytes long.</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2503909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1272681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Hold time</a:t>
            </a:r>
          </a:p>
          <a:p>
            <a:pPr lvl="1"/>
            <a:r>
              <a:rPr lang="en-US" dirty="0"/>
              <a:t>16-bit field indicates the maximum number of seconds that can elapse between the successive </a:t>
            </a:r>
            <a:r>
              <a:rPr lang="en-US" dirty="0" err="1"/>
              <a:t>keepalive</a:t>
            </a:r>
            <a:r>
              <a:rPr lang="en-US" dirty="0"/>
              <a:t> or update messages from the sender. Upon receipt of an open message, the router calculates the value of the hold timer to use with this neighbor by using the smaller of its configured hold time (which has a default of 180 seconds) and the hold time received in the open message.</a:t>
            </a:r>
          </a:p>
          <a:p>
            <a:r>
              <a:rPr lang="en-US" b="1" dirty="0"/>
              <a:t>BGP router identifier (router ID)</a:t>
            </a:r>
          </a:p>
          <a:p>
            <a:pPr lvl="1"/>
            <a:r>
              <a:rPr lang="en-US" dirty="0"/>
              <a:t>This 32-bit field indicates the sender’s BGP identifier. The BGP router ID is an IP address assigned to that router and is determined at startup. The BGP router ID is chosen the same way the OSPF router ID is chosen: It is the highest active IP address on the router, unless a loopback interface with an IP address exists, in which case it is the highest such loopback IP address. Alternatively, the router ID can be statically configured, overriding the automatic selection.</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356867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If the sending </a:t>
            </a:r>
            <a:r>
              <a:rPr lang="en-US" sz="1200" b="0" i="0" u="none" strike="noStrike" kern="1200" baseline="0" dirty="0" err="1">
                <a:solidFill>
                  <a:schemeClr val="tx1"/>
                </a:solidFill>
                <a:latin typeface="Arial" charset="0"/>
                <a:ea typeface="+mn-ea"/>
                <a:cs typeface="+mn-cs"/>
              </a:rPr>
              <a:t>iBGP</a:t>
            </a:r>
            <a:r>
              <a:rPr lang="en-US" sz="1200" b="0" i="0" u="none" strike="noStrike" kern="1200" baseline="0" dirty="0">
                <a:solidFill>
                  <a:schemeClr val="tx1"/>
                </a:solidFill>
                <a:latin typeface="Arial" charset="0"/>
                <a:ea typeface="+mn-ea"/>
                <a:cs typeface="+mn-cs"/>
              </a:rPr>
              <a:t> neighbor is not fully meshed with each </a:t>
            </a:r>
            <a:r>
              <a:rPr lang="en-US" sz="1200" b="0" i="0" u="none" strike="noStrike" kern="1200" baseline="0" dirty="0" err="1">
                <a:solidFill>
                  <a:schemeClr val="tx1"/>
                </a:solidFill>
                <a:latin typeface="Arial" charset="0"/>
                <a:ea typeface="+mn-ea"/>
                <a:cs typeface="+mn-cs"/>
              </a:rPr>
              <a:t>iBGP</a:t>
            </a:r>
            <a:r>
              <a:rPr lang="en-US" sz="1200" b="0" i="0" u="none" strike="noStrike" kern="1200" baseline="0" dirty="0">
                <a:solidFill>
                  <a:schemeClr val="tx1"/>
                </a:solidFill>
                <a:latin typeface="Arial" charset="0"/>
                <a:ea typeface="+mn-ea"/>
                <a:cs typeface="+mn-cs"/>
              </a:rPr>
              <a:t> router, the routers that are not peering with this router will have different IP routing tables than the routers that are peering with it. The inconsistent routing tables can cause routing loops or routing black holes, because the default assumption by all routers running BGP within an autonomous system is that each BGP router exchanges </a:t>
            </a:r>
            <a:r>
              <a:rPr lang="en-US" sz="1200" b="0" i="0" u="none" strike="noStrike" kern="1200" baseline="0" dirty="0" err="1">
                <a:solidFill>
                  <a:schemeClr val="tx1"/>
                </a:solidFill>
                <a:latin typeface="Arial" charset="0"/>
                <a:ea typeface="+mn-ea"/>
                <a:cs typeface="+mn-cs"/>
              </a:rPr>
              <a:t>iBGP</a:t>
            </a:r>
            <a:r>
              <a:rPr lang="en-US" sz="1200" b="0" i="0" u="none" strike="noStrike" kern="1200" baseline="0" dirty="0">
                <a:solidFill>
                  <a:schemeClr val="tx1"/>
                </a:solidFill>
                <a:latin typeface="Arial" charset="0"/>
                <a:ea typeface="+mn-ea"/>
                <a:cs typeface="+mn-cs"/>
              </a:rPr>
              <a:t> information directly with all other BGP routers in the autonomous system.</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1773634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 </a:t>
            </a:r>
            <a:r>
              <a:rPr lang="en-US" b="1" dirty="0"/>
              <a:t>router </a:t>
            </a:r>
            <a:r>
              <a:rPr lang="en-US" b="1" dirty="0" err="1"/>
              <a:t>bgp</a:t>
            </a:r>
            <a:r>
              <a:rPr lang="en-US" b="1" dirty="0"/>
              <a:t> </a:t>
            </a:r>
            <a:r>
              <a:rPr lang="en-US" dirty="0"/>
              <a:t>command alone does not activate BGP on a router. You must enter at least one subcommand under the </a:t>
            </a:r>
            <a:r>
              <a:rPr lang="en-US" b="1" dirty="0"/>
              <a:t>router </a:t>
            </a:r>
            <a:r>
              <a:rPr lang="en-US" b="1" dirty="0" err="1"/>
              <a:t>bgp</a:t>
            </a:r>
            <a:r>
              <a:rPr lang="en-US" b="1" dirty="0"/>
              <a:t> </a:t>
            </a:r>
            <a:r>
              <a:rPr lang="en-US" dirty="0"/>
              <a:t>command to activate the BGP process on the router.</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1539859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 admin state indicates that the neighbor is administratively shut down; this state is created by using the </a:t>
            </a:r>
            <a:r>
              <a:rPr lang="en-US" b="1" dirty="0"/>
              <a:t>neighbor </a:t>
            </a:r>
            <a:r>
              <a:rPr lang="en-US" i="1" dirty="0" err="1"/>
              <a:t>ip</a:t>
            </a:r>
            <a:r>
              <a:rPr lang="en-US" i="1" dirty="0"/>
              <a:t>-address </a:t>
            </a:r>
            <a:r>
              <a:rPr lang="en-US" b="1" dirty="0"/>
              <a:t>shutdown </a:t>
            </a:r>
            <a:r>
              <a:rPr lang="en-US" dirty="0"/>
              <a:t>router configuration command. The active state means that the router is attempting to create a TCP connection to this neighbor. (Neighbor states are discussed in more detail in the “Understanding and Troubleshooting BGP Neighbor States” section, later in this chapter.) </a:t>
            </a:r>
            <a:r>
              <a:rPr lang="en-US" b="1" dirty="0"/>
              <a:t>Note that if the session is in the established state, a state is not displayed. Instead, a number representing the </a:t>
            </a:r>
            <a:r>
              <a:rPr lang="en-US" b="1" dirty="0" err="1"/>
              <a:t>PfxRcd</a:t>
            </a:r>
            <a:r>
              <a:rPr lang="en-US" b="1" dirty="0"/>
              <a:t> is displayed, as described next.</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extLst>
      <p:ext uri="{BB962C8B-B14F-4D97-AF65-F5344CB8AC3E}">
        <p14:creationId xmlns:p14="http://schemas.microsoft.com/office/powerpoint/2010/main" val="728526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191932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An </a:t>
            </a:r>
            <a:r>
              <a:rPr lang="en-US" sz="1200" b="0" i="1" u="none" strike="noStrike" kern="1200" baseline="0" dirty="0">
                <a:solidFill>
                  <a:schemeClr val="tx1"/>
                </a:solidFill>
                <a:latin typeface="Arial" charset="0"/>
                <a:ea typeface="+mn-ea"/>
                <a:cs typeface="+mn-cs"/>
              </a:rPr>
              <a:t>s </a:t>
            </a:r>
            <a:r>
              <a:rPr lang="en-US" sz="1200" b="0" i="0" u="none" strike="noStrike" kern="1200" baseline="0" dirty="0">
                <a:solidFill>
                  <a:schemeClr val="tx1"/>
                </a:solidFill>
                <a:latin typeface="Arial" charset="0"/>
                <a:ea typeface="+mn-ea"/>
                <a:cs typeface="+mn-cs"/>
              </a:rPr>
              <a:t>indicates that the specified routes are suppressed (usually because routes have been summarized and only the summarized route is being sent).</a:t>
            </a:r>
          </a:p>
          <a:p>
            <a:r>
              <a:rPr lang="en-US" sz="1200" b="0" i="0" u="none" strike="noStrike" kern="1200" baseline="0" dirty="0">
                <a:solidFill>
                  <a:schemeClr val="tx1"/>
                </a:solidFill>
                <a:latin typeface="Arial" charset="0"/>
                <a:ea typeface="+mn-ea"/>
                <a:cs typeface="+mn-cs"/>
              </a:rPr>
              <a:t>A </a:t>
            </a:r>
            <a:r>
              <a:rPr lang="en-US" sz="1200" b="0" i="1" u="none" strike="noStrike" kern="1200" baseline="0" dirty="0">
                <a:solidFill>
                  <a:schemeClr val="tx1"/>
                </a:solidFill>
                <a:latin typeface="Arial" charset="0"/>
                <a:ea typeface="+mn-ea"/>
                <a:cs typeface="+mn-cs"/>
              </a:rPr>
              <a:t>d </a:t>
            </a:r>
            <a:r>
              <a:rPr lang="en-US" sz="1200" b="0" i="0" u="none" strike="noStrike" kern="1200" baseline="0" dirty="0">
                <a:solidFill>
                  <a:schemeClr val="tx1"/>
                </a:solidFill>
                <a:latin typeface="Arial" charset="0"/>
                <a:ea typeface="+mn-ea"/>
                <a:cs typeface="+mn-cs"/>
              </a:rPr>
              <a:t>, for dampening, indicates that the route is being dampened (penalized) for going up and down too often. Although the route might be up right now, it is not advertised until the penalty has expired.</a:t>
            </a:r>
          </a:p>
          <a:p>
            <a:r>
              <a:rPr lang="en-US" sz="1200" b="0" i="0" u="none" strike="noStrike" kern="1200" baseline="0" dirty="0">
                <a:solidFill>
                  <a:schemeClr val="tx1"/>
                </a:solidFill>
                <a:latin typeface="Arial" charset="0"/>
                <a:ea typeface="+mn-ea"/>
                <a:cs typeface="+mn-cs"/>
              </a:rPr>
              <a:t>An </a:t>
            </a:r>
            <a:r>
              <a:rPr lang="en-US" sz="1200" b="0" i="1" u="none" strike="noStrike" kern="1200" baseline="0" dirty="0">
                <a:solidFill>
                  <a:schemeClr val="tx1"/>
                </a:solidFill>
                <a:latin typeface="Arial" charset="0"/>
                <a:ea typeface="+mn-ea"/>
                <a:cs typeface="+mn-cs"/>
              </a:rPr>
              <a:t>h </a:t>
            </a:r>
            <a:r>
              <a:rPr lang="en-US" sz="1200" b="0" i="0" u="none" strike="noStrike" kern="1200" baseline="0" dirty="0">
                <a:solidFill>
                  <a:schemeClr val="tx1"/>
                </a:solidFill>
                <a:latin typeface="Arial" charset="0"/>
                <a:ea typeface="+mn-ea"/>
                <a:cs typeface="+mn-cs"/>
              </a:rPr>
              <a:t>, for history, indicates that the route is unavailable and is probably down. Historic information about the route exists, but a best route does not exist.</a:t>
            </a:r>
          </a:p>
          <a:p>
            <a:r>
              <a:rPr lang="en-US" sz="1200" b="0" i="0" u="none" strike="noStrike" kern="1200" baseline="0" dirty="0">
                <a:solidFill>
                  <a:schemeClr val="tx1"/>
                </a:solidFill>
                <a:latin typeface="Arial" charset="0"/>
                <a:ea typeface="+mn-ea"/>
                <a:cs typeface="+mn-cs"/>
              </a:rPr>
              <a:t>An </a:t>
            </a:r>
            <a:r>
              <a:rPr lang="en-US" sz="1200" b="0" i="1" u="none" strike="noStrike" kern="1200" baseline="0" dirty="0">
                <a:solidFill>
                  <a:schemeClr val="tx1"/>
                </a:solidFill>
                <a:latin typeface="Arial" charset="0"/>
                <a:ea typeface="+mn-ea"/>
                <a:cs typeface="+mn-cs"/>
              </a:rPr>
              <a:t>r </a:t>
            </a:r>
            <a:r>
              <a:rPr lang="en-US" sz="1200" b="0" i="0" u="none" strike="noStrike" kern="1200" baseline="0" dirty="0">
                <a:solidFill>
                  <a:schemeClr val="tx1"/>
                </a:solidFill>
                <a:latin typeface="Arial" charset="0"/>
                <a:ea typeface="+mn-ea"/>
                <a:cs typeface="+mn-cs"/>
              </a:rPr>
              <a:t>, for Routing Information Base (RIB) failure, indicates that the route was not installed in the RIB; the RIB is another name for the IP routing table. The reason that the route is not installed can be displayed using the </a:t>
            </a:r>
            <a:r>
              <a:rPr lang="en-US" sz="1200" b="1" i="0" u="none" strike="noStrike" kern="1200" baseline="0" dirty="0">
                <a:solidFill>
                  <a:schemeClr val="tx1"/>
                </a:solidFill>
                <a:latin typeface="Arial" charset="0"/>
                <a:ea typeface="+mn-ea"/>
                <a:cs typeface="+mn-cs"/>
              </a:rPr>
              <a:t>show </a:t>
            </a:r>
            <a:r>
              <a:rPr lang="en-US" sz="1200" b="1" i="0" u="none" strike="noStrike" kern="1200" baseline="0" dirty="0" err="1">
                <a:solidFill>
                  <a:schemeClr val="tx1"/>
                </a:solidFill>
                <a:latin typeface="Arial" charset="0"/>
                <a:ea typeface="+mn-ea"/>
                <a:cs typeface="+mn-cs"/>
              </a:rPr>
              <a:t>ip</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bgp</a:t>
            </a:r>
            <a:r>
              <a:rPr lang="en-US" sz="1200" b="1" i="0" u="none" strike="noStrike" kern="1200" baseline="0" dirty="0">
                <a:solidFill>
                  <a:schemeClr val="tx1"/>
                </a:solidFill>
                <a:latin typeface="Arial" charset="0"/>
                <a:ea typeface="+mn-ea"/>
                <a:cs typeface="+mn-cs"/>
              </a:rPr>
              <a:t> rib-failure </a:t>
            </a:r>
            <a:r>
              <a:rPr lang="en-US" sz="1200" b="0" i="0" u="none" strike="noStrike" kern="1200" baseline="0" dirty="0">
                <a:solidFill>
                  <a:schemeClr val="tx1"/>
                </a:solidFill>
                <a:latin typeface="Arial" charset="0"/>
                <a:ea typeface="+mn-ea"/>
                <a:cs typeface="+mn-cs"/>
              </a:rPr>
              <a:t>command, as described in the next section.</a:t>
            </a:r>
          </a:p>
          <a:p>
            <a:r>
              <a:rPr lang="en-US" sz="1200" b="0" i="0" u="none" strike="noStrike" kern="1200" baseline="0" dirty="0">
                <a:solidFill>
                  <a:schemeClr val="tx1"/>
                </a:solidFill>
                <a:latin typeface="Arial" charset="0"/>
                <a:ea typeface="+mn-ea"/>
                <a:cs typeface="+mn-cs"/>
              </a:rPr>
              <a:t>An </a:t>
            </a:r>
            <a:r>
              <a:rPr lang="en-US" sz="1200" b="0" i="1" u="none" strike="noStrike" kern="1200" baseline="0" dirty="0">
                <a:solidFill>
                  <a:schemeClr val="tx1"/>
                </a:solidFill>
                <a:latin typeface="Arial" charset="0"/>
                <a:ea typeface="+mn-ea"/>
                <a:cs typeface="+mn-cs"/>
              </a:rPr>
              <a:t>S </a:t>
            </a:r>
            <a:r>
              <a:rPr lang="en-US" sz="1200" b="0" i="0" u="none" strike="noStrike" kern="1200" baseline="0" dirty="0">
                <a:solidFill>
                  <a:schemeClr val="tx1"/>
                </a:solidFill>
                <a:latin typeface="Arial" charset="0"/>
                <a:ea typeface="+mn-ea"/>
                <a:cs typeface="+mn-cs"/>
              </a:rPr>
              <a:t>, for stale, indicates that the route is stale. (This is used in a nonstop </a:t>
            </a:r>
            <a:r>
              <a:rPr lang="en-US" sz="1200" b="0" i="0" u="none" strike="noStrike" kern="1200" baseline="0" dirty="0" err="1">
                <a:solidFill>
                  <a:schemeClr val="tx1"/>
                </a:solidFill>
                <a:latin typeface="Arial" charset="0"/>
                <a:ea typeface="+mn-ea"/>
                <a:cs typeface="+mn-cs"/>
              </a:rPr>
              <a:t>forwardingaware</a:t>
            </a:r>
            <a:r>
              <a:rPr lang="en-US" sz="1200" b="0" i="0" u="none" strike="noStrike" kern="1200" baseline="0" dirty="0">
                <a:solidFill>
                  <a:schemeClr val="tx1"/>
                </a:solidFill>
                <a:latin typeface="Arial" charset="0"/>
                <a:ea typeface="+mn-ea"/>
                <a:cs typeface="+mn-cs"/>
              </a:rPr>
              <a:t> router.)</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dirty="0"/>
          </a:p>
        </p:txBody>
      </p:sp>
    </p:spTree>
    <p:extLst>
      <p:ext uri="{BB962C8B-B14F-4D97-AF65-F5344CB8AC3E}">
        <p14:creationId xmlns:p14="http://schemas.microsoft.com/office/powerpoint/2010/main" val="4179610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52</a:t>
            </a:fld>
            <a:endParaRPr lang="en-US" dirty="0"/>
          </a:p>
        </p:txBody>
      </p:sp>
    </p:spTree>
    <p:extLst>
      <p:ext uri="{BB962C8B-B14F-4D97-AF65-F5344CB8AC3E}">
        <p14:creationId xmlns:p14="http://schemas.microsoft.com/office/powerpoint/2010/main" val="519640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53</a:t>
            </a:fld>
            <a:endParaRPr lang="en-US" dirty="0"/>
          </a:p>
        </p:txBody>
      </p:sp>
    </p:spTree>
    <p:extLst>
      <p:ext uri="{BB962C8B-B14F-4D97-AF65-F5344CB8AC3E}">
        <p14:creationId xmlns:p14="http://schemas.microsoft.com/office/powerpoint/2010/main" val="4133625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54</a:t>
            </a:fld>
            <a:endParaRPr lang="en-US" dirty="0"/>
          </a:p>
        </p:txBody>
      </p:sp>
    </p:spTree>
    <p:extLst>
      <p:ext uri="{BB962C8B-B14F-4D97-AF65-F5344CB8AC3E}">
        <p14:creationId xmlns:p14="http://schemas.microsoft.com/office/powerpoint/2010/main" val="3585449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After you enter the </a:t>
            </a:r>
            <a:r>
              <a:rPr lang="en-US" sz="1200" b="1" i="0" u="none" strike="noStrike" kern="1200" baseline="0" dirty="0">
                <a:solidFill>
                  <a:schemeClr val="tx1"/>
                </a:solidFill>
                <a:latin typeface="Arial" charset="0"/>
                <a:ea typeface="+mn-ea"/>
                <a:cs typeface="+mn-cs"/>
              </a:rPr>
              <a:t>neighbor remote-as </a:t>
            </a:r>
            <a:r>
              <a:rPr lang="en-US" sz="1200" b="0" i="0" u="none" strike="noStrike" kern="1200" baseline="0" dirty="0">
                <a:solidFill>
                  <a:schemeClr val="tx1"/>
                </a:solidFill>
                <a:latin typeface="Arial" charset="0"/>
                <a:ea typeface="+mn-ea"/>
                <a:cs typeface="+mn-cs"/>
              </a:rPr>
              <a:t>command, BGP starts in the </a:t>
            </a:r>
            <a:r>
              <a:rPr lang="en-US" sz="1200" b="0" i="1" u="none" strike="noStrike" kern="1200" baseline="0" dirty="0">
                <a:solidFill>
                  <a:schemeClr val="tx1"/>
                </a:solidFill>
                <a:latin typeface="Arial" charset="0"/>
                <a:ea typeface="+mn-ea"/>
                <a:cs typeface="+mn-cs"/>
              </a:rPr>
              <a:t>idle </a:t>
            </a:r>
            <a:r>
              <a:rPr lang="en-US" sz="1200" b="0" i="0" u="none" strike="noStrike" kern="1200" baseline="0" dirty="0">
                <a:solidFill>
                  <a:schemeClr val="tx1"/>
                </a:solidFill>
                <a:latin typeface="Arial" charset="0"/>
                <a:ea typeface="+mn-ea"/>
                <a:cs typeface="+mn-cs"/>
              </a:rPr>
              <a:t>state, and the BGP process checks that it has a route to the IP address listed. </a:t>
            </a:r>
          </a:p>
          <a:p>
            <a:r>
              <a:rPr lang="en-US" sz="1200" b="0" i="0" u="none" strike="noStrike" kern="1200" baseline="0" dirty="0">
                <a:solidFill>
                  <a:schemeClr val="tx1"/>
                </a:solidFill>
                <a:latin typeface="Arial" charset="0"/>
                <a:ea typeface="+mn-ea"/>
                <a:cs typeface="+mn-cs"/>
              </a:rPr>
              <a:t>BGP should be in the idle state for only a few seconds. However, if BGP does not find a route to the neighboring IP address, it stays in the idle state. </a:t>
            </a:r>
          </a:p>
          <a:p>
            <a:r>
              <a:rPr lang="en-US" sz="1200" b="0" i="0" u="none" strike="noStrike" kern="1200" baseline="0" dirty="0">
                <a:solidFill>
                  <a:schemeClr val="tx1"/>
                </a:solidFill>
                <a:latin typeface="Arial" charset="0"/>
                <a:ea typeface="+mn-ea"/>
                <a:cs typeface="+mn-cs"/>
              </a:rPr>
              <a:t>If it finds a route, it goes to the </a:t>
            </a:r>
            <a:r>
              <a:rPr lang="en-US" sz="1200" b="0" i="1" u="none" strike="noStrike" kern="1200" baseline="0" dirty="0">
                <a:solidFill>
                  <a:schemeClr val="tx1"/>
                </a:solidFill>
                <a:latin typeface="Arial" charset="0"/>
                <a:ea typeface="+mn-ea"/>
                <a:cs typeface="+mn-cs"/>
              </a:rPr>
              <a:t>connect </a:t>
            </a:r>
            <a:r>
              <a:rPr lang="en-US" sz="1200" b="0" i="0" u="none" strike="noStrike" kern="1200" baseline="0" dirty="0">
                <a:solidFill>
                  <a:schemeClr val="tx1"/>
                </a:solidFill>
                <a:latin typeface="Arial" charset="0"/>
                <a:ea typeface="+mn-ea"/>
                <a:cs typeface="+mn-cs"/>
              </a:rPr>
              <a:t>state when the TCP handshaking synchronize acknowledge (SYN ACK) packet returns (when the TCP three-way handshake is complete). After the TCP connection is set up, the BGP process creates a BGP open message and sends it to the neighbor. After BGP dispatches this open message, the BGP peering session changes to the </a:t>
            </a:r>
            <a:r>
              <a:rPr lang="en-US" sz="1200" b="0" i="1" u="none" strike="noStrike" kern="1200" baseline="0" dirty="0">
                <a:solidFill>
                  <a:schemeClr val="tx1"/>
                </a:solidFill>
                <a:latin typeface="Arial" charset="0"/>
                <a:ea typeface="+mn-ea"/>
                <a:cs typeface="+mn-cs"/>
              </a:rPr>
              <a:t>open sent </a:t>
            </a:r>
            <a:r>
              <a:rPr lang="en-US" sz="1200" b="0" i="0" u="none" strike="noStrike" kern="1200" baseline="0" dirty="0">
                <a:solidFill>
                  <a:schemeClr val="tx1"/>
                </a:solidFill>
                <a:latin typeface="Arial" charset="0"/>
                <a:ea typeface="+mn-ea"/>
                <a:cs typeface="+mn-cs"/>
              </a:rPr>
              <a:t>state. If there is no response for 5 seconds, the state changes to the </a:t>
            </a:r>
            <a:r>
              <a:rPr lang="en-US" sz="1200" b="0" i="1" u="none" strike="noStrike" kern="1200" baseline="0" dirty="0">
                <a:solidFill>
                  <a:schemeClr val="tx1"/>
                </a:solidFill>
                <a:latin typeface="Arial" charset="0"/>
                <a:ea typeface="+mn-ea"/>
                <a:cs typeface="+mn-cs"/>
              </a:rPr>
              <a:t>active </a:t>
            </a:r>
            <a:r>
              <a:rPr lang="en-US" sz="1200" b="0" i="0" u="none" strike="noStrike" kern="1200" baseline="0" dirty="0">
                <a:solidFill>
                  <a:schemeClr val="tx1"/>
                </a:solidFill>
                <a:latin typeface="Arial" charset="0"/>
                <a:ea typeface="+mn-ea"/>
                <a:cs typeface="+mn-cs"/>
              </a:rPr>
              <a:t>state. If a response does come back in a timely manner, BGP goes to the </a:t>
            </a:r>
            <a:r>
              <a:rPr lang="en-US" sz="1200" b="0" i="1" u="none" strike="noStrike" kern="1200" baseline="0" dirty="0">
                <a:solidFill>
                  <a:schemeClr val="tx1"/>
                </a:solidFill>
                <a:latin typeface="Arial" charset="0"/>
                <a:ea typeface="+mn-ea"/>
                <a:cs typeface="+mn-cs"/>
              </a:rPr>
              <a:t>open confirm </a:t>
            </a:r>
            <a:r>
              <a:rPr lang="en-US" sz="1200" b="0" i="0" u="none" strike="noStrike" kern="1200" baseline="0" dirty="0">
                <a:solidFill>
                  <a:schemeClr val="tx1"/>
                </a:solidFill>
                <a:latin typeface="Arial" charset="0"/>
                <a:ea typeface="+mn-ea"/>
                <a:cs typeface="+mn-cs"/>
              </a:rPr>
              <a:t>state and starts scanning (evaluating) the routing table for the paths to send to the neighbor. When these paths have been found, BGP then goes to the </a:t>
            </a:r>
            <a:r>
              <a:rPr lang="en-US" sz="1200" b="0" i="1" u="none" strike="noStrike" kern="1200" baseline="0" dirty="0">
                <a:solidFill>
                  <a:schemeClr val="tx1"/>
                </a:solidFill>
                <a:latin typeface="Arial" charset="0"/>
                <a:ea typeface="+mn-ea"/>
                <a:cs typeface="+mn-cs"/>
              </a:rPr>
              <a:t>established </a:t>
            </a:r>
            <a:r>
              <a:rPr lang="en-US" sz="1200" b="0" i="0" u="none" strike="noStrike" kern="1200" baseline="0" dirty="0">
                <a:solidFill>
                  <a:schemeClr val="tx1"/>
                </a:solidFill>
                <a:latin typeface="Arial" charset="0"/>
                <a:ea typeface="+mn-ea"/>
                <a:cs typeface="+mn-cs"/>
              </a:rPr>
              <a:t>state and begins routing between the neighbors.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extLst>
      <p:ext uri="{BB962C8B-B14F-4D97-AF65-F5344CB8AC3E}">
        <p14:creationId xmlns:p14="http://schemas.microsoft.com/office/powerpoint/2010/main" val="2952936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By default, the TTL is set to 255 with this command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66</a:t>
            </a:fld>
            <a:endParaRPr lang="en-US" dirty="0"/>
          </a:p>
        </p:txBody>
      </p:sp>
    </p:spTree>
    <p:extLst>
      <p:ext uri="{BB962C8B-B14F-4D97-AF65-F5344CB8AC3E}">
        <p14:creationId xmlns:p14="http://schemas.microsoft.com/office/powerpoint/2010/main" val="24998644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72</a:t>
            </a:fld>
            <a:endParaRPr lang="en-US" dirty="0"/>
          </a:p>
        </p:txBody>
      </p:sp>
    </p:spTree>
    <p:extLst>
      <p:ext uri="{BB962C8B-B14F-4D97-AF65-F5344CB8AC3E}">
        <p14:creationId xmlns:p14="http://schemas.microsoft.com/office/powerpoint/2010/main" val="3542650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b="1" dirty="0"/>
              <a:t>Note </a:t>
            </a:r>
            <a:r>
              <a:rPr lang="en-US" dirty="0"/>
              <a:t>If a well-known attribute is missing from an update message, a notification error is generated. This ensures that all BGP implementations agree on a standard set of attributes.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80</a:t>
            </a:fld>
            <a:endParaRPr lang="en-US" dirty="0"/>
          </a:p>
        </p:txBody>
      </p:sp>
    </p:spTree>
    <p:extLst>
      <p:ext uri="{BB962C8B-B14F-4D97-AF65-F5344CB8AC3E}">
        <p14:creationId xmlns:p14="http://schemas.microsoft.com/office/powerpoint/2010/main" val="755821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By default, a router compares the MED attribute only for paths from neighbors in the same autonomous system.</a:t>
            </a:r>
          </a:p>
          <a:p>
            <a:r>
              <a:rPr lang="en-US" sz="1200" b="0" i="0" u="none" strike="noStrike" kern="1200" baseline="0" dirty="0">
                <a:solidFill>
                  <a:schemeClr val="tx1"/>
                </a:solidFill>
                <a:latin typeface="Arial" charset="0"/>
                <a:ea typeface="+mn-ea"/>
                <a:cs typeface="+mn-cs"/>
              </a:rPr>
              <a:t>By using the MED attribute, BGP is the only protocol that can try to affect the path used to send traffic into an autonomous system. However, keep in mind that there is no guarantee that neighboring autonomous system will take the MED attribute into account; it may have already decided on the path based on other attributes.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88</a:t>
            </a:fld>
            <a:endParaRPr lang="en-US" dirty="0"/>
          </a:p>
        </p:txBody>
      </p:sp>
    </p:spTree>
    <p:extLst>
      <p:ext uri="{BB962C8B-B14F-4D97-AF65-F5344CB8AC3E}">
        <p14:creationId xmlns:p14="http://schemas.microsoft.com/office/powerpoint/2010/main" val="26994790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To avoid clashes with BGP loop-prevention mechanisms, no other autonomous system number, except that of the sending autonomous system, should be prepended to the AS-path attribute. If another autonomous system number is prepended in the autonomous system path, the routers in the autonomous system that has been prepended will reject the update because of BGP loop-prevention mechanisms.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90</a:t>
            </a:fld>
            <a:endParaRPr lang="en-US" dirty="0"/>
          </a:p>
        </p:txBody>
      </p:sp>
    </p:spTree>
    <p:extLst>
      <p:ext uri="{BB962C8B-B14F-4D97-AF65-F5344CB8AC3E}">
        <p14:creationId xmlns:p14="http://schemas.microsoft.com/office/powerpoint/2010/main" val="16153636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For example, consider Figure 7-19 and the configuration on router R2 in Example 7-43 . </a:t>
            </a:r>
          </a:p>
          <a:p>
            <a:r>
              <a:rPr lang="en-US" sz="1200" b="0" i="0" u="none" strike="noStrike" kern="1200" baseline="0" dirty="0">
                <a:solidFill>
                  <a:schemeClr val="tx1"/>
                </a:solidFill>
                <a:latin typeface="Arial" charset="0"/>
                <a:ea typeface="+mn-ea"/>
                <a:cs typeface="+mn-cs"/>
              </a:rPr>
              <a:t>The prefix list named ANY-8to24-NET is configured to match routes from any networks that have a mask length from 8 to 24 bits. </a:t>
            </a:r>
          </a:p>
          <a:p>
            <a:r>
              <a:rPr lang="en-US" sz="1200" b="0" i="0" u="none" strike="noStrike" kern="1200" baseline="0" dirty="0">
                <a:solidFill>
                  <a:schemeClr val="tx1"/>
                </a:solidFill>
                <a:latin typeface="Arial" charset="0"/>
                <a:ea typeface="+mn-ea"/>
                <a:cs typeface="+mn-cs"/>
              </a:rPr>
              <a:t>The 0.0.0.0/0 network/length combination does not match a specific network; rather, it defines any network. The parameters </a:t>
            </a:r>
            <a:r>
              <a:rPr lang="en-US" sz="1200" b="1" i="0" u="none" strike="noStrike" kern="1200" baseline="0" dirty="0" err="1">
                <a:solidFill>
                  <a:schemeClr val="tx1"/>
                </a:solidFill>
                <a:latin typeface="Arial" charset="0"/>
                <a:ea typeface="+mn-ea"/>
                <a:cs typeface="+mn-cs"/>
              </a:rPr>
              <a:t>ge</a:t>
            </a:r>
            <a:r>
              <a:rPr lang="en-US" sz="1200" b="1" i="0" u="none" strike="noStrike" kern="1200" baseline="0" dirty="0">
                <a:solidFill>
                  <a:schemeClr val="tx1"/>
                </a:solidFill>
                <a:latin typeface="Arial" charset="0"/>
                <a:ea typeface="+mn-ea"/>
                <a:cs typeface="+mn-cs"/>
              </a:rPr>
              <a:t> 8 </a:t>
            </a:r>
            <a:r>
              <a:rPr lang="en-US" sz="1200" b="0" i="0" u="none" strike="noStrike" kern="1200" baseline="0" dirty="0">
                <a:solidFill>
                  <a:schemeClr val="tx1"/>
                </a:solidFill>
                <a:latin typeface="Arial" charset="0"/>
                <a:ea typeface="+mn-ea"/>
                <a:cs typeface="+mn-cs"/>
              </a:rPr>
              <a:t>and </a:t>
            </a:r>
            <a:r>
              <a:rPr lang="en-US" sz="1200" b="1" i="0" u="none" strike="noStrike" kern="1200" baseline="0" dirty="0">
                <a:solidFill>
                  <a:schemeClr val="tx1"/>
                </a:solidFill>
                <a:latin typeface="Arial" charset="0"/>
                <a:ea typeface="+mn-ea"/>
                <a:cs typeface="+mn-cs"/>
              </a:rPr>
              <a:t>le 24 </a:t>
            </a:r>
            <a:r>
              <a:rPr lang="en-US" sz="1200" b="0" i="0" u="none" strike="noStrike" kern="1200" baseline="0" dirty="0">
                <a:solidFill>
                  <a:schemeClr val="tx1"/>
                </a:solidFill>
                <a:latin typeface="Arial" charset="0"/>
                <a:ea typeface="+mn-ea"/>
                <a:cs typeface="+mn-cs"/>
              </a:rPr>
              <a:t>specify that any network with the mask length between 8 and 24 matches the prefix list entry.</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95</a:t>
            </a:fld>
            <a:endParaRPr lang="en-US" dirty="0"/>
          </a:p>
        </p:txBody>
      </p:sp>
    </p:spTree>
    <p:extLst>
      <p:ext uri="{BB962C8B-B14F-4D97-AF65-F5344CB8AC3E}">
        <p14:creationId xmlns:p14="http://schemas.microsoft.com/office/powerpoint/2010/main" val="24825652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Consider the </a:t>
            </a:r>
            <a:r>
              <a:rPr lang="en-US" sz="1200" b="0" i="0" u="none" strike="noStrike" kern="1200" baseline="0" dirty="0" err="1">
                <a:solidFill>
                  <a:schemeClr val="tx1"/>
                </a:solidFill>
                <a:latin typeface="Arial" charset="0"/>
                <a:ea typeface="+mn-ea"/>
                <a:cs typeface="+mn-cs"/>
              </a:rPr>
              <a:t>multihomed</a:t>
            </a:r>
            <a:r>
              <a:rPr lang="en-US" sz="1200" b="0" i="0" u="none" strike="noStrike" kern="1200" baseline="0" dirty="0">
                <a:solidFill>
                  <a:schemeClr val="tx1"/>
                </a:solidFill>
                <a:latin typeface="Arial" charset="0"/>
                <a:ea typeface="+mn-ea"/>
                <a:cs typeface="+mn-cs"/>
              </a:rPr>
              <a:t> ISP customer in Figure 7-20 . Autonomous system 65000 does not want to act as a transit autonomous system between its service providers. </a:t>
            </a:r>
          </a:p>
          <a:p>
            <a:r>
              <a:rPr lang="en-US" sz="1200" b="0" i="0" u="none" strike="noStrike" kern="1200" baseline="0" dirty="0">
                <a:solidFill>
                  <a:schemeClr val="tx1"/>
                </a:solidFill>
                <a:latin typeface="Arial" charset="0"/>
                <a:ea typeface="+mn-ea"/>
                <a:cs typeface="+mn-cs"/>
              </a:rPr>
              <a:t>This situation is avoided by ensuring that only locally sourced routes are sent to the ISP, and then the customer avoids receiving IP packets from the ISPs for destinations outside its own autonomous system. </a:t>
            </a:r>
          </a:p>
          <a:p>
            <a:r>
              <a:rPr lang="en-US" sz="1200" b="0" i="0" u="none" strike="noStrike" kern="1200" baseline="0" dirty="0">
                <a:solidFill>
                  <a:schemeClr val="tx1"/>
                </a:solidFill>
                <a:latin typeface="Arial" charset="0"/>
                <a:ea typeface="+mn-ea"/>
                <a:cs typeface="+mn-cs"/>
              </a:rPr>
              <a:t>The configuration for the GW1 and GW2 routers is shown in Example 7-44 . The AS-path access list permits only the empty string, matched by the regular expression </a:t>
            </a:r>
            <a:r>
              <a:rPr lang="en-US" sz="1200" b="0" i="1"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 which represents locally sourced routes.</a:t>
            </a:r>
          </a:p>
          <a:p>
            <a:r>
              <a:rPr lang="en-US" sz="1200" b="0" i="0" u="none" strike="noStrike" kern="1200" baseline="0" dirty="0">
                <a:solidFill>
                  <a:schemeClr val="tx1"/>
                </a:solidFill>
                <a:latin typeface="Arial" charset="0"/>
                <a:ea typeface="+mn-ea"/>
                <a:cs typeface="+mn-cs"/>
              </a:rPr>
              <a:t>By applying this filter list on outgoing information to all neighbors, the customer announces only its local routes.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98</a:t>
            </a:fld>
            <a:endParaRPr lang="en-US" dirty="0"/>
          </a:p>
        </p:txBody>
      </p:sp>
    </p:spTree>
    <p:extLst>
      <p:ext uri="{BB962C8B-B14F-4D97-AF65-F5344CB8AC3E}">
        <p14:creationId xmlns:p14="http://schemas.microsoft.com/office/powerpoint/2010/main" val="36301887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a:t>
            </a:r>
            <a:r>
              <a:rPr lang="en-US" sz="1200" b="1" i="0" u="none" strike="noStrike" kern="1200" baseline="0" dirty="0">
                <a:solidFill>
                  <a:schemeClr val="tx1"/>
                </a:solidFill>
                <a:latin typeface="Arial" charset="0"/>
                <a:ea typeface="+mn-ea"/>
                <a:cs typeface="+mn-cs"/>
              </a:rPr>
              <a:t>clear </a:t>
            </a:r>
            <a:r>
              <a:rPr lang="en-US" sz="1200" b="1" i="0" u="none" strike="noStrike" kern="1200" baseline="0" dirty="0" err="1">
                <a:solidFill>
                  <a:schemeClr val="tx1"/>
                </a:solidFill>
                <a:latin typeface="Arial" charset="0"/>
                <a:ea typeface="+mn-ea"/>
                <a:cs typeface="+mn-cs"/>
              </a:rPr>
              <a:t>ip</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bgp</a:t>
            </a:r>
            <a:r>
              <a:rPr lang="en-US" sz="1200" b="1" i="0" u="none" strike="noStrike" kern="1200" baseline="0" dirty="0">
                <a:solidFill>
                  <a:schemeClr val="tx1"/>
                </a:solidFill>
                <a:latin typeface="Arial" charset="0"/>
                <a:ea typeface="+mn-ea"/>
                <a:cs typeface="+mn-cs"/>
              </a:rPr>
              <a:t> peer-group </a:t>
            </a:r>
            <a:r>
              <a:rPr lang="en-US" sz="1200" b="0" i="1" u="none" strike="noStrike" kern="1200" baseline="0" dirty="0">
                <a:solidFill>
                  <a:schemeClr val="tx1"/>
                </a:solidFill>
                <a:latin typeface="Arial" charset="0"/>
                <a:ea typeface="+mn-ea"/>
                <a:cs typeface="+mn-cs"/>
              </a:rPr>
              <a:t>peer-group-name </a:t>
            </a:r>
            <a:r>
              <a:rPr lang="en-US" sz="1200" b="0" i="0" u="none" strike="noStrike" kern="1200" baseline="0" dirty="0">
                <a:solidFill>
                  <a:schemeClr val="tx1"/>
                </a:solidFill>
                <a:latin typeface="Arial" charset="0"/>
                <a:ea typeface="+mn-ea"/>
                <a:cs typeface="+mn-cs"/>
              </a:rPr>
              <a:t>EXEC command is used to reset the BGP connections for all members of a BGP peer group. The </a:t>
            </a:r>
            <a:r>
              <a:rPr lang="en-US" sz="1200" b="0" i="1" u="none" strike="noStrike" kern="1200" baseline="0" dirty="0">
                <a:solidFill>
                  <a:schemeClr val="tx1"/>
                </a:solidFill>
                <a:latin typeface="Arial" charset="0"/>
                <a:ea typeface="+mn-ea"/>
                <a:cs typeface="+mn-cs"/>
              </a:rPr>
              <a:t>peer-group-name </a:t>
            </a:r>
            <a:r>
              <a:rPr lang="en-US" sz="1200" b="0" i="0" u="none" strike="noStrike" kern="1200" baseline="0" dirty="0">
                <a:solidFill>
                  <a:schemeClr val="tx1"/>
                </a:solidFill>
                <a:latin typeface="Arial" charset="0"/>
                <a:ea typeface="+mn-ea"/>
                <a:cs typeface="+mn-cs"/>
              </a:rPr>
              <a:t>is the name of the BGP peer group for which connections are to be cleared.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102</a:t>
            </a:fld>
            <a:endParaRPr lang="en-US" dirty="0"/>
          </a:p>
        </p:txBody>
      </p:sp>
    </p:spTree>
    <p:extLst>
      <p:ext uri="{BB962C8B-B14F-4D97-AF65-F5344CB8AC3E}">
        <p14:creationId xmlns:p14="http://schemas.microsoft.com/office/powerpoint/2010/main" val="6941576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MP-BGP is capable of carrying a rich set of routed protocols, including IPv4 and IPv6, over a transport protocol, such as IPv4 or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106</a:t>
            </a:fld>
            <a:endParaRPr lang="en-US" dirty="0"/>
          </a:p>
        </p:txBody>
      </p:sp>
    </p:spTree>
    <p:extLst>
      <p:ext uri="{BB962C8B-B14F-4D97-AF65-F5344CB8AC3E}">
        <p14:creationId xmlns:p14="http://schemas.microsoft.com/office/powerpoint/2010/main" val="29438221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link-local addresses are used for peering with a neighbor BGP router, these link-local IPv6 addresses are used as the next-hop addresses for the routes that are carried by BGP.</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In some cases, the next-hop IPv6 addresses need to be changed to a global IPv6 address, using a route map in the </a:t>
            </a:r>
            <a:r>
              <a:rPr lang="en-US" b="1" dirty="0"/>
              <a:t>neighbor </a:t>
            </a:r>
            <a:r>
              <a:rPr lang="en-US" dirty="0"/>
              <a:t>configuration statement.</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 (Recall that the NLRI field in a BGP update message lists the networks reachable on the BGP path described by the update message.)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107</a:t>
            </a:fld>
            <a:endParaRPr lang="en-US" dirty="0"/>
          </a:p>
        </p:txBody>
      </p:sp>
    </p:spTree>
    <p:extLst>
      <p:ext uri="{BB962C8B-B14F-4D97-AF65-F5344CB8AC3E}">
        <p14:creationId xmlns:p14="http://schemas.microsoft.com/office/powerpoint/2010/main" val="181549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common address families are IPv4, IPv6, and VPNv4 and VPNv6 (for</a:t>
            </a:r>
            <a:r>
              <a:rPr lang="en-US" baseline="0" dirty="0"/>
              <a:t> </a:t>
            </a:r>
            <a:r>
              <a:rPr lang="en-US" dirty="0"/>
              <a:t>MPLS VPN routes). This chapter discusses only the IPv4 and IPv6 address families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111</a:t>
            </a:fld>
            <a:endParaRPr lang="en-US" dirty="0"/>
          </a:p>
        </p:txBody>
      </p:sp>
    </p:spTree>
    <p:extLst>
      <p:ext uri="{BB962C8B-B14F-4D97-AF65-F5344CB8AC3E}">
        <p14:creationId xmlns:p14="http://schemas.microsoft.com/office/powerpoint/2010/main" val="13925983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Of course, MP-BGP also supports exchanging IPv6 routes over an IPv6 session.</a:t>
            </a:r>
          </a:p>
          <a:p>
            <a:r>
              <a:rPr lang="en-US" sz="1200" b="0" i="0" u="none" strike="noStrike" kern="1200" baseline="0" dirty="0">
                <a:solidFill>
                  <a:schemeClr val="tx1"/>
                </a:solidFill>
                <a:latin typeface="Arial" charset="0"/>
                <a:ea typeface="+mn-ea"/>
                <a:cs typeface="+mn-cs"/>
              </a:rPr>
              <a:t>By default, BGP sets its router ID to the IPv4 address of the highest address of the loopback interface, or if no loopback exists, to the highest IP address of the physical interface.</a:t>
            </a:r>
          </a:p>
          <a:p>
            <a:r>
              <a:rPr lang="en-US" sz="1200" b="0" i="0" u="none" strike="noStrike" kern="1200" baseline="0" dirty="0">
                <a:solidFill>
                  <a:schemeClr val="tx1"/>
                </a:solidFill>
                <a:latin typeface="Arial" charset="0"/>
                <a:ea typeface="+mn-ea"/>
                <a:cs typeface="+mn-cs"/>
              </a:rPr>
              <a:t>If a router running BGP over IPv6 transport has no IPv4 addresses configured, you need to manually specify BGP router ID. The </a:t>
            </a:r>
            <a:r>
              <a:rPr lang="en-US" sz="1200" b="1" i="0" u="none" strike="noStrike" kern="1200" baseline="0" dirty="0" err="1">
                <a:solidFill>
                  <a:schemeClr val="tx1"/>
                </a:solidFill>
                <a:latin typeface="Arial" charset="0"/>
                <a:ea typeface="+mn-ea"/>
                <a:cs typeface="+mn-cs"/>
              </a:rPr>
              <a:t>bgp</a:t>
            </a:r>
            <a:r>
              <a:rPr lang="en-US" sz="1200" b="1" i="0" u="none" strike="noStrike" kern="1200" baseline="0" dirty="0">
                <a:solidFill>
                  <a:schemeClr val="tx1"/>
                </a:solidFill>
                <a:latin typeface="Arial" charset="0"/>
                <a:ea typeface="+mn-ea"/>
                <a:cs typeface="+mn-cs"/>
              </a:rPr>
              <a:t> router-id </a:t>
            </a:r>
            <a:r>
              <a:rPr lang="en-US" sz="1200" b="0" i="1" u="none" strike="noStrike" kern="1200" baseline="0" dirty="0" err="1">
                <a:solidFill>
                  <a:schemeClr val="tx1"/>
                </a:solidFill>
                <a:latin typeface="Arial" charset="0"/>
                <a:ea typeface="+mn-ea"/>
                <a:cs typeface="+mn-cs"/>
              </a:rPr>
              <a:t>ip</a:t>
            </a:r>
            <a:r>
              <a:rPr lang="en-US" sz="1200" b="0" i="1" u="none" strike="noStrike" kern="1200" baseline="0" dirty="0">
                <a:solidFill>
                  <a:schemeClr val="tx1"/>
                </a:solidFill>
                <a:latin typeface="Arial" charset="0"/>
                <a:ea typeface="+mn-ea"/>
                <a:cs typeface="+mn-cs"/>
              </a:rPr>
              <a:t>-address </a:t>
            </a:r>
            <a:r>
              <a:rPr lang="en-US" sz="1200" b="0" i="0" u="none" strike="noStrike" kern="1200" baseline="0" dirty="0">
                <a:solidFill>
                  <a:schemeClr val="tx1"/>
                </a:solidFill>
                <a:latin typeface="Arial" charset="0"/>
                <a:ea typeface="+mn-ea"/>
                <a:cs typeface="+mn-cs"/>
              </a:rPr>
              <a:t>router configuration command configures a fixed router ID for the local BGP routing process; this command is required in an IPv6-only network. The </a:t>
            </a:r>
            <a:r>
              <a:rPr lang="en-US" sz="1200" b="0" i="1" u="none" strike="noStrike" kern="1200" baseline="0" dirty="0" err="1">
                <a:solidFill>
                  <a:schemeClr val="tx1"/>
                </a:solidFill>
                <a:latin typeface="Arial" charset="0"/>
                <a:ea typeface="+mn-ea"/>
                <a:cs typeface="+mn-cs"/>
              </a:rPr>
              <a:t>ip</a:t>
            </a:r>
            <a:r>
              <a:rPr lang="en-US" sz="1200" b="0" i="1" u="none" strike="noStrike" kern="1200" baseline="0" dirty="0">
                <a:solidFill>
                  <a:schemeClr val="tx1"/>
                </a:solidFill>
                <a:latin typeface="Arial" charset="0"/>
                <a:ea typeface="+mn-ea"/>
                <a:cs typeface="+mn-cs"/>
              </a:rPr>
              <a:t>-address </a:t>
            </a:r>
            <a:r>
              <a:rPr lang="en-US" sz="1200" b="0" i="0" u="none" strike="noStrike" kern="1200" baseline="0" dirty="0">
                <a:solidFill>
                  <a:schemeClr val="tx1"/>
                </a:solidFill>
                <a:latin typeface="Arial" charset="0"/>
                <a:ea typeface="+mn-ea"/>
                <a:cs typeface="+mn-cs"/>
              </a:rPr>
              <a:t>parameter is an IPv4-address format 32-bit dotted-decimal number.</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115</a:t>
            </a:fld>
            <a:endParaRPr lang="en-US" dirty="0"/>
          </a:p>
        </p:txBody>
      </p:sp>
    </p:spTree>
    <p:extLst>
      <p:ext uri="{BB962C8B-B14F-4D97-AF65-F5344CB8AC3E}">
        <p14:creationId xmlns:p14="http://schemas.microsoft.com/office/powerpoint/2010/main" val="8233550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Consider how other protocols handle summarization. The Routing Information Protocol Version 1 (RIPv1) and Routing Information Protocol Version 2 (RIPv2) protocols summarize routes on the classful network boundary by default</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125</a:t>
            </a:fld>
            <a:endParaRPr lang="en-US" dirty="0"/>
          </a:p>
        </p:txBody>
      </p:sp>
    </p:spTree>
    <p:extLst>
      <p:ext uri="{BB962C8B-B14F-4D97-AF65-F5344CB8AC3E}">
        <p14:creationId xmlns:p14="http://schemas.microsoft.com/office/powerpoint/2010/main" val="9880739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For BGP, the </a:t>
            </a:r>
            <a:r>
              <a:rPr lang="en-US" sz="1200" b="1" i="0" u="none" strike="noStrike" kern="1200" baseline="0" dirty="0">
                <a:solidFill>
                  <a:schemeClr val="tx1"/>
                </a:solidFill>
                <a:latin typeface="Arial" charset="0"/>
                <a:ea typeface="+mn-ea"/>
                <a:cs typeface="+mn-cs"/>
              </a:rPr>
              <a:t>network </a:t>
            </a:r>
            <a:r>
              <a:rPr lang="en-US" sz="1200" b="0" i="0" u="none" strike="noStrike" kern="1200" baseline="0" dirty="0">
                <a:solidFill>
                  <a:schemeClr val="tx1"/>
                </a:solidFill>
                <a:latin typeface="Arial" charset="0"/>
                <a:ea typeface="+mn-ea"/>
                <a:cs typeface="+mn-cs"/>
              </a:rPr>
              <a:t>command requires that there be an exact match in the routing table for the prefix or mask that is specified. This exact match can be accomplished by using a static route with a null 0 interface, or it might already exist in the routing table, such as because of the Interior Gateway Protocol (IGP) performing the summarization.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127</a:t>
            </a:fld>
            <a:endParaRPr lang="en-US" dirty="0"/>
          </a:p>
        </p:txBody>
      </p:sp>
    </p:spTree>
    <p:extLst>
      <p:ext uri="{BB962C8B-B14F-4D97-AF65-F5344CB8AC3E}">
        <p14:creationId xmlns:p14="http://schemas.microsoft.com/office/powerpoint/2010/main" val="27158009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RRs are used mainly by ISPs when the number of internal </a:t>
            </a:r>
            <a:r>
              <a:rPr lang="en-US" b="1" dirty="0"/>
              <a:t>neighbor </a:t>
            </a:r>
            <a:r>
              <a:rPr lang="en-US" dirty="0"/>
              <a:t>statements becomes excessive.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However, if RRs are configured incorrectly, routing loops might result, as shown in the example later in this appendix in the “Route Reflector Migration Tips” section.</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135</a:t>
            </a:fld>
            <a:endParaRPr lang="en-US" dirty="0"/>
          </a:p>
        </p:txBody>
      </p:sp>
    </p:spTree>
    <p:extLst>
      <p:ext uri="{BB962C8B-B14F-4D97-AF65-F5344CB8AC3E}">
        <p14:creationId xmlns:p14="http://schemas.microsoft.com/office/powerpoint/2010/main" val="8001326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u="none" strike="noStrike" kern="1200" baseline="0" dirty="0">
                <a:solidFill>
                  <a:schemeClr val="tx1"/>
                </a:solidFill>
                <a:latin typeface="Arial" charset="0"/>
                <a:ea typeface="+mn-ea"/>
                <a:cs typeface="+mn-cs"/>
              </a:rPr>
              <a:t>Bad Route Reflector Design That Does Not Follow the Physical Topology</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138</a:t>
            </a:fld>
            <a:endParaRPr lang="en-US" dirty="0"/>
          </a:p>
        </p:txBody>
      </p:sp>
    </p:spTree>
    <p:extLst>
      <p:ext uri="{BB962C8B-B14F-4D97-AF65-F5344CB8AC3E}">
        <p14:creationId xmlns:p14="http://schemas.microsoft.com/office/powerpoint/2010/main" val="25765062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145</a:t>
            </a:fld>
            <a:endParaRPr lang="en-US" dirty="0"/>
          </a:p>
        </p:txBody>
      </p:sp>
    </p:spTree>
    <p:extLst>
      <p:ext uri="{BB962C8B-B14F-4D97-AF65-F5344CB8AC3E}">
        <p14:creationId xmlns:p14="http://schemas.microsoft.com/office/powerpoint/2010/main" val="8783014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146</a:t>
            </a:fld>
            <a:endParaRPr lang="en-US" dirty="0"/>
          </a:p>
        </p:txBody>
      </p:sp>
    </p:spTree>
    <p:extLst>
      <p:ext uri="{BB962C8B-B14F-4D97-AF65-F5344CB8AC3E}">
        <p14:creationId xmlns:p14="http://schemas.microsoft.com/office/powerpoint/2010/main" val="3462073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147</a:t>
            </a:fld>
            <a:endParaRPr lang="en-US" dirty="0"/>
          </a:p>
        </p:txBody>
      </p:sp>
    </p:spTree>
    <p:extLst>
      <p:ext uri="{BB962C8B-B14F-4D97-AF65-F5344CB8AC3E}">
        <p14:creationId xmlns:p14="http://schemas.microsoft.com/office/powerpoint/2010/main" val="27164455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148</a:t>
            </a:fld>
            <a:endParaRPr lang="en-US" dirty="0"/>
          </a:p>
        </p:txBody>
      </p:sp>
    </p:spTree>
    <p:extLst>
      <p:ext uri="{BB962C8B-B14F-4D97-AF65-F5344CB8AC3E}">
        <p14:creationId xmlns:p14="http://schemas.microsoft.com/office/powerpoint/2010/main" val="27298583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149</a:t>
            </a:fld>
            <a:endParaRPr lang="en-US" dirty="0"/>
          </a:p>
        </p:txBody>
      </p:sp>
    </p:spTree>
    <p:extLst>
      <p:ext uri="{BB962C8B-B14F-4D97-AF65-F5344CB8AC3E}">
        <p14:creationId xmlns:p14="http://schemas.microsoft.com/office/powerpoint/2010/main" val="3755869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lvl1pPr>
              <a:defRPr sz="3600"/>
            </a:lvl1pPr>
          </a:lstStyle>
          <a:p>
            <a:r>
              <a:rPr lang="en-GB" dirty="0"/>
              <a:t>Click to edit Master title style</a:t>
            </a:r>
            <a:endParaRPr dirty="0"/>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sz="3600"/>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3/3/2019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904990" y="-92241"/>
            <a:ext cx="2405380" cy="8636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115281" cy="771359"/>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 Id="rId5" Type="http://schemas.openxmlformats.org/officeDocument/2006/relationships/image" Target="../media/image17.emf"/><Relationship Id="rId4" Type="http://schemas.openxmlformats.org/officeDocument/2006/relationships/image" Target="../media/image16.emf"/></Relationships>
</file>

<file path=ppt/slides/_rels/slide3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4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 Id="rId4" Type="http://schemas.openxmlformats.org/officeDocument/2006/relationships/image" Target="../media/image27.emf"/></Relationships>
</file>

<file path=ppt/slides/_rels/slide47.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18.emf"/><Relationship Id="rId1" Type="http://schemas.openxmlformats.org/officeDocument/2006/relationships/slideLayout" Target="../slideLayouts/slideLayout2.xml"/><Relationship Id="rId4" Type="http://schemas.openxmlformats.org/officeDocument/2006/relationships/image" Target="../media/image30.emf"/></Relationships>
</file>

<file path=ppt/slides/_rels/slide5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38.emf"/><Relationship Id="rId1" Type="http://schemas.openxmlformats.org/officeDocument/2006/relationships/slideLayout" Target="../slideLayouts/slideLayout2.xml"/><Relationship Id="rId4" Type="http://schemas.openxmlformats.org/officeDocument/2006/relationships/image" Target="../media/image40.emf"/></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49.emf"/><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4.emf"/></Relationships>
</file>

<file path=ppt/slides/_rels/slide96.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image" Target="../media/image55.em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9.emf"/></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emf"/><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66.emf"/><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em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73.emf"/></Relationships>
</file>

<file path=ppt/slides/_rels/slide116.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image" Target="../media/image75.emf"/><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image" Target="../media/image79.emf"/><Relationship Id="rId1" Type="http://schemas.openxmlformats.org/officeDocument/2006/relationships/slideLayout" Target="../slideLayouts/slideLayout2.xml"/><Relationship Id="rId4" Type="http://schemas.openxmlformats.org/officeDocument/2006/relationships/image" Target="../media/image81.emf"/></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image" Target="../media/image82.emf"/><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86.em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87.emf"/><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image" Target="../media/image88.emf"/><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587028"/>
            <a:ext cx="6498158" cy="672494"/>
          </a:xfrm>
        </p:spPr>
        <p:txBody>
          <a:bodyPr/>
          <a:lstStyle/>
          <a:p>
            <a:r>
              <a:rPr lang="en-US" sz="4800" dirty="0"/>
              <a:t>Border Gateway Protocol</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BGP Terminology, Concepts, and Operation</a:t>
            </a:r>
            <a:endParaRPr lang="en-GB" dirty="0"/>
          </a:p>
        </p:txBody>
      </p:sp>
    </p:spTree>
    <p:extLst>
      <p:ext uri="{BB962C8B-B14F-4D97-AF65-F5344CB8AC3E}">
        <p14:creationId xmlns:p14="http://schemas.microsoft.com/office/powerpoint/2010/main" val="75670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Path Vector Characteristics</a:t>
            </a:r>
          </a:p>
        </p:txBody>
      </p:sp>
      <p:sp>
        <p:nvSpPr>
          <p:cNvPr id="3" name="Content Placeholder 2"/>
          <p:cNvSpPr>
            <a:spLocks noGrp="1"/>
          </p:cNvSpPr>
          <p:nvPr>
            <p:ph idx="1"/>
          </p:nvPr>
        </p:nvSpPr>
        <p:spPr/>
        <p:txBody>
          <a:bodyPr>
            <a:normAutofit/>
          </a:bodyPr>
          <a:lstStyle/>
          <a:p>
            <a:r>
              <a:rPr lang="en-US" dirty="0"/>
              <a:t>The path vector information includes a list of the full path of BGP autonomous system numbers (hop by hop) necessary to reach a destination network; this is the </a:t>
            </a:r>
            <a:r>
              <a:rPr lang="en-US" i="1" dirty="0"/>
              <a:t>AS-path </a:t>
            </a:r>
            <a:r>
              <a:rPr lang="en-US" dirty="0"/>
              <a:t>attribute.</a:t>
            </a:r>
          </a:p>
          <a:p>
            <a:r>
              <a:rPr lang="en-US" dirty="0"/>
              <a:t>The autonomous system path information is used to construct a loop-free graph, since router running BGP does not accept a routing update that already includes its autonomous system number in the path list.</a:t>
            </a:r>
          </a:p>
        </p:txBody>
      </p:sp>
      <p:pic>
        <p:nvPicPr>
          <p:cNvPr id="4" name="Picture 3"/>
          <p:cNvPicPr>
            <a:picLocks noChangeAspect="1"/>
          </p:cNvPicPr>
          <p:nvPr/>
        </p:nvPicPr>
        <p:blipFill>
          <a:blip r:embed="rId3"/>
          <a:stretch>
            <a:fillRect/>
          </a:stretch>
        </p:blipFill>
        <p:spPr>
          <a:xfrm>
            <a:off x="898521" y="4462111"/>
            <a:ext cx="7282113" cy="2095177"/>
          </a:xfrm>
          <a:prstGeom prst="rect">
            <a:avLst/>
          </a:prstGeom>
        </p:spPr>
      </p:pic>
    </p:spTree>
    <p:extLst>
      <p:ext uri="{BB962C8B-B14F-4D97-AF65-F5344CB8AC3E}">
        <p14:creationId xmlns:p14="http://schemas.microsoft.com/office/powerpoint/2010/main" val="2582314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436508"/>
            <a:ext cx="8042276" cy="1336956"/>
          </a:xfrm>
        </p:spPr>
        <p:txBody>
          <a:bodyPr>
            <a:normAutofit/>
          </a:bodyPr>
          <a:lstStyle/>
          <a:p>
            <a:r>
              <a:rPr lang="en-US" dirty="0"/>
              <a:t>BGP Terminology, Concepts, and Operation</a:t>
            </a:r>
          </a:p>
        </p:txBody>
      </p:sp>
      <p:sp>
        <p:nvSpPr>
          <p:cNvPr id="6" name="Content Placeholder 5"/>
          <p:cNvSpPr>
            <a:spLocks noGrp="1"/>
          </p:cNvSpPr>
          <p:nvPr>
            <p:ph idx="1"/>
          </p:nvPr>
        </p:nvSpPr>
        <p:spPr>
          <a:xfrm>
            <a:off x="549275" y="1983526"/>
            <a:ext cx="8042276" cy="4343400"/>
          </a:xfrm>
        </p:spPr>
        <p:txBody>
          <a:bodyPr>
            <a:normAutofit fontScale="92500" lnSpcReduction="10000"/>
          </a:bodyPr>
          <a:lstStyle/>
          <a:p>
            <a:r>
              <a:rPr lang="en-US" dirty="0"/>
              <a:t>Using BGP between autonomous systems</a:t>
            </a:r>
          </a:p>
          <a:p>
            <a:r>
              <a:rPr lang="en-US" dirty="0"/>
              <a:t>Comparing BGP with other scalable routing protocols</a:t>
            </a:r>
          </a:p>
          <a:p>
            <a:r>
              <a:rPr lang="en-US" dirty="0"/>
              <a:t>BGP path vector characteristics</a:t>
            </a:r>
          </a:p>
          <a:p>
            <a:r>
              <a:rPr lang="en-US" dirty="0"/>
              <a:t>BGP characteristics</a:t>
            </a:r>
          </a:p>
          <a:p>
            <a:r>
              <a:rPr lang="en-US" dirty="0"/>
              <a:t>BGP tables</a:t>
            </a:r>
          </a:p>
          <a:p>
            <a:r>
              <a:rPr lang="en-US" dirty="0"/>
              <a:t>BGP message types</a:t>
            </a:r>
          </a:p>
          <a:p>
            <a:r>
              <a:rPr lang="en-US" dirty="0"/>
              <a:t>When to use BGP</a:t>
            </a:r>
          </a:p>
          <a:p>
            <a:r>
              <a:rPr lang="en-US" dirty="0"/>
              <a:t>When not to use BGP</a:t>
            </a:r>
          </a:p>
        </p:txBody>
      </p:sp>
    </p:spTree>
    <p:extLst>
      <p:ext uri="{BB962C8B-B14F-4D97-AF65-F5344CB8AC3E}">
        <p14:creationId xmlns:p14="http://schemas.microsoft.com/office/powerpoint/2010/main" val="1734866267"/>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0735"/>
            <a:ext cx="8042276" cy="1259231"/>
          </a:xfrm>
        </p:spPr>
        <p:txBody>
          <a:bodyPr/>
          <a:lstStyle/>
          <a:p>
            <a:r>
              <a:rPr lang="en-US" sz="3200" dirty="0"/>
              <a:t>BGP Use Between Autonomous Systems</a:t>
            </a:r>
          </a:p>
        </p:txBody>
      </p:sp>
      <p:sp>
        <p:nvSpPr>
          <p:cNvPr id="3" name="Content Placeholder 2"/>
          <p:cNvSpPr>
            <a:spLocks noGrp="1"/>
          </p:cNvSpPr>
          <p:nvPr>
            <p:ph idx="1"/>
          </p:nvPr>
        </p:nvSpPr>
        <p:spPr/>
        <p:txBody>
          <a:bodyPr>
            <a:normAutofit/>
          </a:bodyPr>
          <a:lstStyle/>
          <a:p>
            <a:r>
              <a:rPr lang="en-US" dirty="0"/>
              <a:t>The main goal of BGP is to provide an </a:t>
            </a:r>
            <a:r>
              <a:rPr lang="en-US" dirty="0" err="1"/>
              <a:t>interdomain</a:t>
            </a:r>
            <a:r>
              <a:rPr lang="en-US" dirty="0"/>
              <a:t> routing system that guarantees the loop-free exchange of routing information between autonomous systems. BGP routers exchange information about paths to destination networks.</a:t>
            </a:r>
          </a:p>
        </p:txBody>
      </p:sp>
      <p:pic>
        <p:nvPicPr>
          <p:cNvPr id="4" name="Picture 3"/>
          <p:cNvPicPr>
            <a:picLocks noChangeAspect="1"/>
          </p:cNvPicPr>
          <p:nvPr/>
        </p:nvPicPr>
        <p:blipFill>
          <a:blip r:embed="rId3"/>
          <a:stretch>
            <a:fillRect/>
          </a:stretch>
        </p:blipFill>
        <p:spPr>
          <a:xfrm>
            <a:off x="529537" y="2761915"/>
            <a:ext cx="8020081" cy="3854161"/>
          </a:xfrm>
          <a:prstGeom prst="rect">
            <a:avLst/>
          </a:prstGeom>
        </p:spPr>
      </p:pic>
    </p:spTree>
    <p:extLst>
      <p:ext uri="{BB962C8B-B14F-4D97-AF65-F5344CB8AC3E}">
        <p14:creationId xmlns:p14="http://schemas.microsoft.com/office/powerpoint/2010/main" val="528591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Path Vector Characteristics</a:t>
            </a:r>
          </a:p>
        </p:txBody>
      </p:sp>
      <p:sp>
        <p:nvSpPr>
          <p:cNvPr id="3" name="Content Placeholder 2"/>
          <p:cNvSpPr>
            <a:spLocks noGrp="1"/>
          </p:cNvSpPr>
          <p:nvPr>
            <p:ph idx="1"/>
          </p:nvPr>
        </p:nvSpPr>
        <p:spPr>
          <a:xfrm>
            <a:off x="549275" y="1600200"/>
            <a:ext cx="8042276" cy="4615773"/>
          </a:xfrm>
        </p:spPr>
        <p:txBody>
          <a:bodyPr>
            <a:normAutofit fontScale="70000" lnSpcReduction="20000"/>
          </a:bodyPr>
          <a:lstStyle/>
          <a:p>
            <a:r>
              <a:rPr lang="en-US" dirty="0"/>
              <a:t>BGP allows routing-policy decisions to be applied to the path of BGP autonomous system numbers so that routing behavior can be enforced at the autonomous system level and to determine how data will flow through the autonomous system.</a:t>
            </a:r>
          </a:p>
          <a:p>
            <a:r>
              <a:rPr lang="en-US" dirty="0"/>
              <a:t>The policies are based on the attributes carried in the routing information and configured on the routers.</a:t>
            </a:r>
          </a:p>
          <a:p>
            <a:r>
              <a:rPr lang="en-US" dirty="0"/>
              <a:t>BGP specifies that a BGP router can advertise to its peers (neighbors) in neighboring autonomous systems only those routes that it uses. </a:t>
            </a:r>
          </a:p>
          <a:p>
            <a:r>
              <a:rPr lang="en-US" dirty="0"/>
              <a:t>This rule reflects the hop-by-hop routing paradigm generally used throughout the current Internet. </a:t>
            </a:r>
          </a:p>
          <a:p>
            <a:r>
              <a:rPr lang="en-US" dirty="0"/>
              <a:t>Some policies cannot be supported by the hop-by-hop routing paradigm. </a:t>
            </a:r>
          </a:p>
          <a:p>
            <a:r>
              <a:rPr lang="en-US" dirty="0"/>
              <a:t>For example, BGP does not allow one autonomous system to send traffic to a neighboring autonomous system, intending that the traffic take a different route from that taken by traffic originating in that neighboring autonomous system. </a:t>
            </a:r>
          </a:p>
        </p:txBody>
      </p:sp>
    </p:spTree>
    <p:extLst>
      <p:ext uri="{BB962C8B-B14F-4D97-AF65-F5344CB8AC3E}">
        <p14:creationId xmlns:p14="http://schemas.microsoft.com/office/powerpoint/2010/main" val="1522632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68043"/>
          </a:xfrm>
        </p:spPr>
        <p:txBody>
          <a:bodyPr/>
          <a:lstStyle/>
          <a:p>
            <a:r>
              <a:rPr lang="en-US" dirty="0"/>
              <a:t>BGP Path Vector Characteristics</a:t>
            </a:r>
          </a:p>
        </p:txBody>
      </p:sp>
      <p:sp>
        <p:nvSpPr>
          <p:cNvPr id="3" name="Content Placeholder 2"/>
          <p:cNvSpPr>
            <a:spLocks noGrp="1"/>
          </p:cNvSpPr>
          <p:nvPr>
            <p:ph idx="1"/>
          </p:nvPr>
        </p:nvSpPr>
        <p:spPr>
          <a:xfrm>
            <a:off x="310236" y="3498247"/>
            <a:ext cx="8520354" cy="2960919"/>
          </a:xfrm>
        </p:spPr>
        <p:txBody>
          <a:bodyPr>
            <a:normAutofit fontScale="85000" lnSpcReduction="20000"/>
          </a:bodyPr>
          <a:lstStyle/>
          <a:p>
            <a:pPr marL="0" indent="0">
              <a:buNone/>
            </a:pPr>
            <a:r>
              <a:rPr lang="en-US" sz="1600" b="1" dirty="0"/>
              <a:t>Paths advertised</a:t>
            </a:r>
            <a:r>
              <a:rPr lang="en-US" sz="1600" dirty="0"/>
              <a:t>:  64520 64600 64700</a:t>
            </a:r>
          </a:p>
          <a:p>
            <a:pPr marL="0" indent="0">
              <a:buNone/>
            </a:pPr>
            <a:r>
              <a:rPr lang="en-US" sz="1600" dirty="0"/>
              <a:t>64520 64600 64540 64700</a:t>
            </a:r>
          </a:p>
          <a:p>
            <a:pPr marL="0" indent="0">
              <a:buNone/>
            </a:pPr>
            <a:r>
              <a:rPr lang="en-US" sz="1600" dirty="0"/>
              <a:t>64520 64540 64600 64700</a:t>
            </a:r>
          </a:p>
          <a:p>
            <a:pPr marL="0" indent="0">
              <a:buNone/>
            </a:pPr>
            <a:r>
              <a:rPr lang="en-US" sz="1600" dirty="0"/>
              <a:t>64520 64540 64700</a:t>
            </a:r>
          </a:p>
          <a:p>
            <a:r>
              <a:rPr lang="en-US" sz="1600" dirty="0"/>
              <a:t>Autonomous system 64512 does not see all these possibilities. </a:t>
            </a:r>
          </a:p>
          <a:p>
            <a:r>
              <a:rPr lang="en-US" sz="1600" dirty="0"/>
              <a:t>Autonomous system 64520 advertises to autonomous system 64512 only its best path (in this case, 64520 64600 64700), the same way that IGPs announce only their best least-metric routes. This path is the only path through autonomous system 64520 that autonomous system 64512sees.</a:t>
            </a:r>
          </a:p>
        </p:txBody>
      </p:sp>
      <p:pic>
        <p:nvPicPr>
          <p:cNvPr id="4" name="Picture 3"/>
          <p:cNvPicPr>
            <a:picLocks noChangeAspect="1"/>
          </p:cNvPicPr>
          <p:nvPr/>
        </p:nvPicPr>
        <p:blipFill>
          <a:blip r:embed="rId2"/>
          <a:stretch>
            <a:fillRect/>
          </a:stretch>
        </p:blipFill>
        <p:spPr>
          <a:xfrm>
            <a:off x="757845" y="1275619"/>
            <a:ext cx="7282113" cy="2095177"/>
          </a:xfrm>
          <a:prstGeom prst="rect">
            <a:avLst/>
          </a:prstGeom>
        </p:spPr>
      </p:pic>
    </p:spTree>
    <p:extLst>
      <p:ext uri="{BB962C8B-B14F-4D97-AF65-F5344CB8AC3E}">
        <p14:creationId xmlns:p14="http://schemas.microsoft.com/office/powerpoint/2010/main" val="257730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6811"/>
            <a:ext cx="8042276" cy="1336956"/>
          </a:xfrm>
        </p:spPr>
        <p:txBody>
          <a:bodyPr>
            <a:normAutofit/>
          </a:bodyPr>
          <a:lstStyle/>
          <a:p>
            <a:r>
              <a:rPr lang="en-US" sz="3200" dirty="0"/>
              <a:t>BGP Supports the Internet’s Hop-by-Hop Routing Paradigm</a:t>
            </a:r>
          </a:p>
        </p:txBody>
      </p:sp>
      <p:sp>
        <p:nvSpPr>
          <p:cNvPr id="3" name="Content Placeholder 2"/>
          <p:cNvSpPr>
            <a:spLocks noGrp="1"/>
          </p:cNvSpPr>
          <p:nvPr>
            <p:ph idx="1"/>
          </p:nvPr>
        </p:nvSpPr>
        <p:spPr>
          <a:xfrm>
            <a:off x="549275" y="1761687"/>
            <a:ext cx="8042276" cy="4181913"/>
          </a:xfrm>
        </p:spPr>
        <p:txBody>
          <a:bodyPr>
            <a:normAutofit/>
          </a:bodyPr>
          <a:lstStyle/>
          <a:p>
            <a:r>
              <a:rPr lang="en-US" sz="2000" dirty="0"/>
              <a:t>To reach the networks in autonomous system 64700, autonomous system 64512 can choose to use the path through autonomous system 64520 or it can choose to go through the path that autonomous system 64530 is advertising. </a:t>
            </a:r>
          </a:p>
          <a:p>
            <a:r>
              <a:rPr lang="en-US" sz="2000" dirty="0"/>
              <a:t>Autonomous system 64512 selects the best path to take based on its own BGP routing policies.</a:t>
            </a:r>
          </a:p>
        </p:txBody>
      </p:sp>
      <p:pic>
        <p:nvPicPr>
          <p:cNvPr id="4" name="Picture 3"/>
          <p:cNvPicPr>
            <a:picLocks noChangeAspect="1"/>
          </p:cNvPicPr>
          <p:nvPr/>
        </p:nvPicPr>
        <p:blipFill>
          <a:blip r:embed="rId2"/>
          <a:stretch>
            <a:fillRect/>
          </a:stretch>
        </p:blipFill>
        <p:spPr>
          <a:xfrm>
            <a:off x="866313" y="3926047"/>
            <a:ext cx="7346530" cy="2701063"/>
          </a:xfrm>
          <a:prstGeom prst="rect">
            <a:avLst/>
          </a:prstGeom>
        </p:spPr>
      </p:pic>
    </p:spTree>
    <p:extLst>
      <p:ext uri="{BB962C8B-B14F-4D97-AF65-F5344CB8AC3E}">
        <p14:creationId xmlns:p14="http://schemas.microsoft.com/office/powerpoint/2010/main" val="2365295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Characteristics	</a:t>
            </a:r>
          </a:p>
        </p:txBody>
      </p:sp>
      <p:sp>
        <p:nvSpPr>
          <p:cNvPr id="3" name="Content Placeholder 2"/>
          <p:cNvSpPr>
            <a:spLocks noGrp="1"/>
          </p:cNvSpPr>
          <p:nvPr>
            <p:ph idx="1"/>
          </p:nvPr>
        </p:nvSpPr>
        <p:spPr/>
        <p:txBody>
          <a:bodyPr>
            <a:normAutofit fontScale="92500" lnSpcReduction="10000"/>
          </a:bodyPr>
          <a:lstStyle/>
          <a:p>
            <a:r>
              <a:rPr lang="en-US" dirty="0"/>
              <a:t>BGP is sometimes categorized as an advanced distance vector protocol, but it is actually a path vector protocol. </a:t>
            </a:r>
          </a:p>
          <a:p>
            <a:r>
              <a:rPr lang="en-US" dirty="0"/>
              <a:t>BGP uses the Transmission Control Protocol (TCP) as its transport protocol, which provides connection-oriented reliable delivery. </a:t>
            </a:r>
          </a:p>
          <a:p>
            <a:r>
              <a:rPr lang="en-US" dirty="0"/>
              <a:t>In this way, BGP assumes that its communication is reliable and, therefore, BGP does not have to implement any retransmission or error-recovery mechanisms, like EIGRP does. </a:t>
            </a:r>
          </a:p>
          <a:p>
            <a:r>
              <a:rPr lang="en-US" dirty="0"/>
              <a:t>BGP information is carried inside TCP segments using protocol 179</a:t>
            </a:r>
          </a:p>
        </p:txBody>
      </p:sp>
    </p:spTree>
    <p:extLst>
      <p:ext uri="{BB962C8B-B14F-4D97-AF65-F5344CB8AC3E}">
        <p14:creationId xmlns:p14="http://schemas.microsoft.com/office/powerpoint/2010/main" val="2083861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Characteristics	</a:t>
            </a:r>
          </a:p>
        </p:txBody>
      </p:sp>
      <p:sp>
        <p:nvSpPr>
          <p:cNvPr id="3" name="Content Placeholder 2"/>
          <p:cNvSpPr>
            <a:spLocks noGrp="1"/>
          </p:cNvSpPr>
          <p:nvPr>
            <p:ph idx="1"/>
          </p:nvPr>
        </p:nvSpPr>
        <p:spPr/>
        <p:txBody>
          <a:bodyPr>
            <a:normAutofit fontScale="62500" lnSpcReduction="20000"/>
          </a:bodyPr>
          <a:lstStyle/>
          <a:p>
            <a:pPr>
              <a:lnSpc>
                <a:spcPct val="120000"/>
              </a:lnSpc>
            </a:pPr>
            <a:r>
              <a:rPr lang="en-US" dirty="0"/>
              <a:t>Two routers speaking BGP (called </a:t>
            </a:r>
            <a:r>
              <a:rPr lang="en-US" i="1" dirty="0"/>
              <a:t>BGP speakers </a:t>
            </a:r>
            <a:r>
              <a:rPr lang="en-US" dirty="0"/>
              <a:t>) establish a TCP connection with one another and exchange messages to open and confirm the connection parameters. </a:t>
            </a:r>
          </a:p>
          <a:p>
            <a:pPr>
              <a:lnSpc>
                <a:spcPct val="120000"/>
              </a:lnSpc>
            </a:pPr>
            <a:r>
              <a:rPr lang="en-US" dirty="0"/>
              <a:t>These two routers are called BGP </a:t>
            </a:r>
            <a:r>
              <a:rPr lang="en-US" i="1" dirty="0"/>
              <a:t>peer </a:t>
            </a:r>
            <a:r>
              <a:rPr lang="en-US" dirty="0"/>
              <a:t>routers or BGP </a:t>
            </a:r>
            <a:r>
              <a:rPr lang="en-US" i="1" dirty="0"/>
              <a:t>neighbors </a:t>
            </a:r>
            <a:endParaRPr lang="en-US" dirty="0"/>
          </a:p>
          <a:p>
            <a:pPr>
              <a:lnSpc>
                <a:spcPct val="120000"/>
              </a:lnSpc>
            </a:pPr>
            <a:r>
              <a:rPr lang="en-US" dirty="0"/>
              <a:t>After the TCP connection is made, the routers exchange their full BGP tables </a:t>
            </a:r>
          </a:p>
          <a:p>
            <a:pPr>
              <a:lnSpc>
                <a:spcPct val="120000"/>
              </a:lnSpc>
            </a:pPr>
            <a:r>
              <a:rPr lang="en-US" dirty="0"/>
              <a:t>However, because the connection is reliable, BGP routers need to send only changes (incremental updates) after that.</a:t>
            </a:r>
          </a:p>
          <a:p>
            <a:pPr>
              <a:lnSpc>
                <a:spcPct val="120000"/>
              </a:lnSpc>
            </a:pPr>
            <a:r>
              <a:rPr lang="en-US" dirty="0"/>
              <a:t>Periodic routing updates are not required on a reliable link, so triggered updates are used. </a:t>
            </a:r>
          </a:p>
          <a:p>
            <a:pPr>
              <a:lnSpc>
                <a:spcPct val="120000"/>
              </a:lnSpc>
            </a:pPr>
            <a:r>
              <a:rPr lang="en-US" dirty="0"/>
              <a:t>BGP sends </a:t>
            </a:r>
            <a:r>
              <a:rPr lang="en-US" dirty="0" err="1"/>
              <a:t>keepalive</a:t>
            </a:r>
            <a:r>
              <a:rPr lang="en-US" dirty="0"/>
              <a:t> messages, similar to the hello messages sent by OSPF and EIGRP.</a:t>
            </a:r>
          </a:p>
        </p:txBody>
      </p:sp>
    </p:spTree>
    <p:extLst>
      <p:ext uri="{BB962C8B-B14F-4D97-AF65-F5344CB8AC3E}">
        <p14:creationId xmlns:p14="http://schemas.microsoft.com/office/powerpoint/2010/main" val="1295535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Tables</a:t>
            </a:r>
          </a:p>
        </p:txBody>
      </p:sp>
      <p:sp>
        <p:nvSpPr>
          <p:cNvPr id="3" name="Content Placeholder 2"/>
          <p:cNvSpPr>
            <a:spLocks noGrp="1"/>
          </p:cNvSpPr>
          <p:nvPr>
            <p:ph idx="1"/>
          </p:nvPr>
        </p:nvSpPr>
        <p:spPr>
          <a:xfrm>
            <a:off x="279401" y="4208745"/>
            <a:ext cx="8520354" cy="2105994"/>
          </a:xfrm>
        </p:spPr>
        <p:txBody>
          <a:bodyPr/>
          <a:lstStyle/>
          <a:p>
            <a:r>
              <a:rPr lang="en-US" dirty="0"/>
              <a:t>BGP keeps a neighbor table containing a list of neighbors with which it has a BGP connection.</a:t>
            </a:r>
          </a:p>
          <a:p>
            <a:r>
              <a:rPr lang="en-US" dirty="0"/>
              <a:t>BGP also keeps its own table for storing BGP information received from and sent to other routers.</a:t>
            </a:r>
          </a:p>
        </p:txBody>
      </p:sp>
      <p:pic>
        <p:nvPicPr>
          <p:cNvPr id="4" name="Picture 3"/>
          <p:cNvPicPr>
            <a:picLocks noChangeAspect="1"/>
          </p:cNvPicPr>
          <p:nvPr/>
        </p:nvPicPr>
        <p:blipFill>
          <a:blip r:embed="rId2"/>
          <a:stretch>
            <a:fillRect/>
          </a:stretch>
        </p:blipFill>
        <p:spPr>
          <a:xfrm>
            <a:off x="2179237" y="951009"/>
            <a:ext cx="4720681" cy="3001921"/>
          </a:xfrm>
          <a:prstGeom prst="rect">
            <a:avLst/>
          </a:prstGeom>
        </p:spPr>
      </p:pic>
    </p:spTree>
    <p:extLst>
      <p:ext uri="{BB962C8B-B14F-4D97-AF65-F5344CB8AC3E}">
        <p14:creationId xmlns:p14="http://schemas.microsoft.com/office/powerpoint/2010/main" val="1863491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Table</a:t>
            </a:r>
          </a:p>
        </p:txBody>
      </p:sp>
      <p:sp>
        <p:nvSpPr>
          <p:cNvPr id="3" name="Content Placeholder 2"/>
          <p:cNvSpPr>
            <a:spLocks noGrp="1"/>
          </p:cNvSpPr>
          <p:nvPr>
            <p:ph idx="1"/>
          </p:nvPr>
        </p:nvSpPr>
        <p:spPr/>
        <p:txBody>
          <a:bodyPr>
            <a:normAutofit/>
          </a:bodyPr>
          <a:lstStyle/>
          <a:p>
            <a:r>
              <a:rPr lang="en-US" dirty="0"/>
              <a:t>It is important to remember that this BGP table is separate from the IP routing table in the router.</a:t>
            </a:r>
          </a:p>
          <a:p>
            <a:r>
              <a:rPr lang="en-US" dirty="0"/>
              <a:t>The router offers the best routes from the BGP table to the IP routing table and can be configured to share information between the two tables (by redistribution).</a:t>
            </a:r>
          </a:p>
        </p:txBody>
      </p:sp>
    </p:spTree>
    <p:extLst>
      <p:ext uri="{BB962C8B-B14F-4D97-AF65-F5344CB8AC3E}">
        <p14:creationId xmlns:p14="http://schemas.microsoft.com/office/powerpoint/2010/main" val="3025163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Routing Process</a:t>
            </a:r>
          </a:p>
        </p:txBody>
      </p:sp>
      <p:sp>
        <p:nvSpPr>
          <p:cNvPr id="3" name="Content Placeholder 2"/>
          <p:cNvSpPr>
            <a:spLocks noGrp="1"/>
          </p:cNvSpPr>
          <p:nvPr>
            <p:ph idx="1"/>
          </p:nvPr>
        </p:nvSpPr>
        <p:spPr>
          <a:xfrm>
            <a:off x="549275" y="1600200"/>
            <a:ext cx="8042276" cy="4742234"/>
          </a:xfrm>
        </p:spPr>
        <p:txBody>
          <a:bodyPr>
            <a:normAutofit fontScale="62500" lnSpcReduction="20000"/>
          </a:bodyPr>
          <a:lstStyle/>
          <a:p>
            <a:pPr>
              <a:lnSpc>
                <a:spcPct val="120000"/>
              </a:lnSpc>
            </a:pPr>
            <a:r>
              <a:rPr lang="en-US" dirty="0"/>
              <a:t>For BGP to establish an adjacency, you must configure it explicitly for each neighbor.</a:t>
            </a:r>
          </a:p>
          <a:p>
            <a:pPr>
              <a:lnSpc>
                <a:spcPct val="120000"/>
              </a:lnSpc>
            </a:pPr>
            <a:r>
              <a:rPr lang="en-US" dirty="0"/>
              <a:t>BGP forms a TCP relationship with each of the configured neighbors and keeps track of the state of these relationships by periodically sending a BGP/TCP </a:t>
            </a:r>
            <a:r>
              <a:rPr lang="en-US" dirty="0" err="1"/>
              <a:t>keepalive</a:t>
            </a:r>
            <a:r>
              <a:rPr lang="en-US" dirty="0"/>
              <a:t> message.</a:t>
            </a:r>
          </a:p>
          <a:p>
            <a:pPr>
              <a:lnSpc>
                <a:spcPct val="120000"/>
              </a:lnSpc>
            </a:pPr>
            <a:r>
              <a:rPr lang="en-US" dirty="0"/>
              <a:t>After establishing an adjacency, the neighbors exchange their best BGP routes. </a:t>
            </a:r>
          </a:p>
          <a:p>
            <a:pPr>
              <a:lnSpc>
                <a:spcPct val="120000"/>
              </a:lnSpc>
            </a:pPr>
            <a:r>
              <a:rPr lang="en-US" dirty="0"/>
              <a:t>Each router collects these routes from each neighbor with which it successfully established an adjacency and places them in its BGP table; all routes that have been learned from each neighbor are placed in the BGP table. </a:t>
            </a:r>
          </a:p>
          <a:p>
            <a:pPr>
              <a:lnSpc>
                <a:spcPct val="120000"/>
              </a:lnSpc>
            </a:pPr>
            <a:r>
              <a:rPr lang="en-US" dirty="0"/>
              <a:t>Each path learned is associated with BGP attributes. The single best route for each network is selected from the BGP table using these attributes in the BGP route-selection process and then offered to the IP routing table. </a:t>
            </a:r>
          </a:p>
        </p:txBody>
      </p:sp>
    </p:spTree>
    <p:extLst>
      <p:ext uri="{BB962C8B-B14F-4D97-AF65-F5344CB8AC3E}">
        <p14:creationId xmlns:p14="http://schemas.microsoft.com/office/powerpoint/2010/main" val="1633660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Routing Process</a:t>
            </a:r>
          </a:p>
        </p:txBody>
      </p:sp>
      <p:sp>
        <p:nvSpPr>
          <p:cNvPr id="3" name="Content Placeholder 2"/>
          <p:cNvSpPr>
            <a:spLocks noGrp="1"/>
          </p:cNvSpPr>
          <p:nvPr>
            <p:ph idx="1"/>
          </p:nvPr>
        </p:nvSpPr>
        <p:spPr/>
        <p:txBody>
          <a:bodyPr>
            <a:normAutofit fontScale="70000" lnSpcReduction="20000"/>
          </a:bodyPr>
          <a:lstStyle/>
          <a:p>
            <a:r>
              <a:rPr lang="en-US" dirty="0"/>
              <a:t>Each router compares the offered BGP routes to any other possible paths to those networks in its IP routing table, and the best route, based on administrative distance, is installed in the IP routing table. </a:t>
            </a:r>
          </a:p>
          <a:p>
            <a:r>
              <a:rPr lang="en-US" dirty="0"/>
              <a:t>External BGP (</a:t>
            </a:r>
            <a:r>
              <a:rPr lang="en-US" dirty="0" err="1"/>
              <a:t>eBGP</a:t>
            </a:r>
            <a:r>
              <a:rPr lang="en-US" dirty="0"/>
              <a:t>) routes (BGP routes learned from an external autonomous system) have a default administrative distance of 20. </a:t>
            </a:r>
          </a:p>
          <a:p>
            <a:r>
              <a:rPr lang="en-US" dirty="0"/>
              <a:t>Internal BGP (</a:t>
            </a:r>
            <a:r>
              <a:rPr lang="en-US" dirty="0" err="1"/>
              <a:t>iBGP</a:t>
            </a:r>
            <a:r>
              <a:rPr lang="en-US" dirty="0"/>
              <a:t>) routes (BGP routes learned from within the autonomous system) have a default administrative distance of 200.</a:t>
            </a:r>
          </a:p>
          <a:p>
            <a:r>
              <a:rPr lang="en-US" dirty="0"/>
              <a:t>A router may have a best BGP route to a destination, but that route might not be installed in the IP routing table because it has a higher administrative distance than another route. </a:t>
            </a:r>
          </a:p>
          <a:p>
            <a:r>
              <a:rPr lang="en-US" u="sng" dirty="0"/>
              <a:t>That best BGP route will still be propagated to other BGP routers, though.</a:t>
            </a:r>
          </a:p>
        </p:txBody>
      </p:sp>
    </p:spTree>
    <p:extLst>
      <p:ext uri="{BB962C8B-B14F-4D97-AF65-F5344CB8AC3E}">
        <p14:creationId xmlns:p14="http://schemas.microsoft.com/office/powerpoint/2010/main" val="3811994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Message Types</a:t>
            </a:r>
          </a:p>
        </p:txBody>
      </p:sp>
      <p:sp>
        <p:nvSpPr>
          <p:cNvPr id="3" name="Content Placeholder 2"/>
          <p:cNvSpPr>
            <a:spLocks noGrp="1"/>
          </p:cNvSpPr>
          <p:nvPr>
            <p:ph idx="1"/>
          </p:nvPr>
        </p:nvSpPr>
        <p:spPr/>
        <p:txBody>
          <a:bodyPr/>
          <a:lstStyle/>
          <a:p>
            <a:pPr marL="0" indent="0">
              <a:buNone/>
            </a:pPr>
            <a:r>
              <a:rPr lang="en-US" dirty="0"/>
              <a:t>BGP defines the following message types:</a:t>
            </a:r>
          </a:p>
          <a:p>
            <a:r>
              <a:rPr lang="en-US" dirty="0"/>
              <a:t>Open</a:t>
            </a:r>
          </a:p>
          <a:p>
            <a:r>
              <a:rPr lang="en-US" dirty="0" err="1"/>
              <a:t>Keepalive</a:t>
            </a:r>
            <a:endParaRPr lang="en-US" dirty="0"/>
          </a:p>
          <a:p>
            <a:r>
              <a:rPr lang="en-US" dirty="0"/>
              <a:t>Update</a:t>
            </a:r>
          </a:p>
          <a:p>
            <a:r>
              <a:rPr lang="en-US" dirty="0"/>
              <a:t>Notification</a:t>
            </a:r>
          </a:p>
        </p:txBody>
      </p:sp>
    </p:spTree>
    <p:extLst>
      <p:ext uri="{BB962C8B-B14F-4D97-AF65-F5344CB8AC3E}">
        <p14:creationId xmlns:p14="http://schemas.microsoft.com/office/powerpoint/2010/main" val="35466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and </a:t>
            </a:r>
            <a:r>
              <a:rPr lang="en-US" dirty="0" err="1"/>
              <a:t>Keepalive</a:t>
            </a:r>
            <a:r>
              <a:rPr lang="en-US" dirty="0"/>
              <a:t> Messages</a:t>
            </a:r>
          </a:p>
        </p:txBody>
      </p:sp>
      <p:sp>
        <p:nvSpPr>
          <p:cNvPr id="3" name="Content Placeholder 2"/>
          <p:cNvSpPr>
            <a:spLocks noGrp="1"/>
          </p:cNvSpPr>
          <p:nvPr>
            <p:ph idx="1"/>
          </p:nvPr>
        </p:nvSpPr>
        <p:spPr/>
        <p:txBody>
          <a:bodyPr>
            <a:normAutofit fontScale="70000" lnSpcReduction="20000"/>
          </a:bodyPr>
          <a:lstStyle/>
          <a:p>
            <a:r>
              <a:rPr lang="en-US" dirty="0"/>
              <a:t>After a TCP connection is established, the first message sent by each side is an open message. </a:t>
            </a:r>
          </a:p>
          <a:p>
            <a:r>
              <a:rPr lang="en-US" dirty="0"/>
              <a:t>If the open message is acceptable, a </a:t>
            </a:r>
            <a:r>
              <a:rPr lang="en-US" dirty="0" err="1"/>
              <a:t>keepalive</a:t>
            </a:r>
            <a:r>
              <a:rPr lang="en-US" dirty="0"/>
              <a:t> message confirming the open message is sent back by the side that received the open message.</a:t>
            </a:r>
          </a:p>
          <a:p>
            <a:r>
              <a:rPr lang="en-US" dirty="0"/>
              <a:t>When the open is confirmed, the BGP connection is established, and update, </a:t>
            </a:r>
            <a:r>
              <a:rPr lang="en-US" dirty="0" err="1"/>
              <a:t>keepalive</a:t>
            </a:r>
            <a:r>
              <a:rPr lang="en-US" dirty="0"/>
              <a:t>, and notification messages can be exchanged.</a:t>
            </a:r>
          </a:p>
          <a:p>
            <a:r>
              <a:rPr lang="en-US" dirty="0"/>
              <a:t>BGP peers initially exchange their full BGP routing tables. </a:t>
            </a:r>
          </a:p>
          <a:p>
            <a:r>
              <a:rPr lang="en-US" dirty="0"/>
              <a:t>From then on, incremental updates are sent as the table changes. </a:t>
            </a:r>
          </a:p>
          <a:p>
            <a:r>
              <a:rPr lang="en-US" dirty="0" err="1"/>
              <a:t>Keepalive</a:t>
            </a:r>
            <a:r>
              <a:rPr lang="en-US" dirty="0"/>
              <a:t> packets are sent to ensure that the connection is alive between the BGP peers, and notification packets are sent in response to errors or special conditions.</a:t>
            </a:r>
          </a:p>
        </p:txBody>
      </p:sp>
    </p:spTree>
    <p:extLst>
      <p:ext uri="{BB962C8B-B14F-4D97-AF65-F5344CB8AC3E}">
        <p14:creationId xmlns:p14="http://schemas.microsoft.com/office/powerpoint/2010/main" val="3319865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 Message</a:t>
            </a:r>
          </a:p>
        </p:txBody>
      </p:sp>
      <p:sp>
        <p:nvSpPr>
          <p:cNvPr id="3" name="Content Placeholder 2"/>
          <p:cNvSpPr>
            <a:spLocks noGrp="1"/>
          </p:cNvSpPr>
          <p:nvPr>
            <p:ph idx="1"/>
          </p:nvPr>
        </p:nvSpPr>
        <p:spPr>
          <a:xfrm>
            <a:off x="549275" y="1600201"/>
            <a:ext cx="8042276" cy="4775432"/>
          </a:xfrm>
        </p:spPr>
        <p:txBody>
          <a:bodyPr>
            <a:normAutofit fontScale="92500" lnSpcReduction="20000"/>
          </a:bodyPr>
          <a:lstStyle/>
          <a:p>
            <a:pPr marL="0" indent="0">
              <a:buNone/>
            </a:pPr>
            <a:r>
              <a:rPr lang="en-US" sz="1400" dirty="0"/>
              <a:t>An open message includes the following information:</a:t>
            </a:r>
          </a:p>
          <a:p>
            <a:r>
              <a:rPr lang="en-US" sz="1400" b="1" dirty="0"/>
              <a:t>Version</a:t>
            </a:r>
          </a:p>
          <a:p>
            <a:pPr lvl="1"/>
            <a:r>
              <a:rPr lang="en-US" sz="1400" dirty="0"/>
              <a:t>8-bit field. BGP implementations today use the current version, BGP-4.</a:t>
            </a:r>
          </a:p>
          <a:p>
            <a:r>
              <a:rPr lang="en-US" sz="1400" b="1" dirty="0"/>
              <a:t>My autonomous system</a:t>
            </a:r>
          </a:p>
          <a:p>
            <a:pPr lvl="1"/>
            <a:r>
              <a:rPr lang="en-US" sz="1400" dirty="0"/>
              <a:t>16-bit field indicates the sender’s autonomous system number. The peer router verifies this information; if it is not the autonomous system number expected, then the BGP session is torn down.</a:t>
            </a:r>
          </a:p>
          <a:p>
            <a:r>
              <a:rPr lang="en-US" sz="1400" b="1" dirty="0"/>
              <a:t>Hold time</a:t>
            </a:r>
          </a:p>
          <a:p>
            <a:pPr lvl="1"/>
            <a:r>
              <a:rPr lang="en-US" sz="1400" dirty="0"/>
              <a:t>16-bit field indicates the maximum number of seconds that can elapse between the successive </a:t>
            </a:r>
            <a:r>
              <a:rPr lang="en-US" sz="1400" dirty="0" err="1"/>
              <a:t>keepalive</a:t>
            </a:r>
            <a:r>
              <a:rPr lang="en-US" sz="1400" dirty="0"/>
              <a:t> or update messages from the sender</a:t>
            </a:r>
          </a:p>
          <a:p>
            <a:r>
              <a:rPr lang="en-US" sz="1400" b="1" dirty="0"/>
              <a:t>BGP router identifier (router ID)</a:t>
            </a:r>
          </a:p>
          <a:p>
            <a:pPr lvl="1"/>
            <a:r>
              <a:rPr lang="en-US" sz="1400" dirty="0"/>
              <a:t>This 32-bit field indicates the sender’s BGP identifier. The BGP router ID is an IP address assigned to that router and is determined at startup.</a:t>
            </a:r>
          </a:p>
          <a:p>
            <a:r>
              <a:rPr lang="en-US" sz="1400" b="1" dirty="0"/>
              <a:t>Optional parameters</a:t>
            </a:r>
          </a:p>
          <a:p>
            <a:pPr lvl="1"/>
            <a:r>
              <a:rPr lang="en-US" sz="1400" dirty="0"/>
              <a:t>A length field indicates the total length of the optional parameters field in octets. These parameters are Type, Length, and Value(TLV) encoded. </a:t>
            </a:r>
          </a:p>
          <a:p>
            <a:pPr lvl="1"/>
            <a:r>
              <a:rPr lang="en-US" sz="1400" dirty="0"/>
              <a:t>An example of an optional parameter is session authentication.</a:t>
            </a:r>
          </a:p>
        </p:txBody>
      </p:sp>
    </p:spTree>
    <p:extLst>
      <p:ext uri="{BB962C8B-B14F-4D97-AF65-F5344CB8AC3E}">
        <p14:creationId xmlns:p14="http://schemas.microsoft.com/office/powerpoint/2010/main" val="1030210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Update Messages</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An update message has information on one path only; multiple paths require multiple messages. All the attributes in the update message refer to that path, and the networks are those that can be reached through that path. </a:t>
            </a:r>
          </a:p>
          <a:p>
            <a:pPr marL="0" indent="0">
              <a:buNone/>
            </a:pPr>
            <a:r>
              <a:rPr lang="en-US" dirty="0"/>
              <a:t>An update message might include the following fields:</a:t>
            </a:r>
          </a:p>
          <a:p>
            <a:r>
              <a:rPr lang="en-US" b="1" dirty="0"/>
              <a:t>Withdrawn routes</a:t>
            </a:r>
          </a:p>
          <a:p>
            <a:pPr lvl="1"/>
            <a:r>
              <a:rPr lang="en-US" dirty="0"/>
              <a:t>A list of IP address prefixes for routes that are being withdrawn from service, if any.</a:t>
            </a:r>
          </a:p>
          <a:p>
            <a:r>
              <a:rPr lang="en-US" b="1" dirty="0"/>
              <a:t>Path attributes</a:t>
            </a:r>
          </a:p>
          <a:p>
            <a:pPr lvl="1"/>
            <a:r>
              <a:rPr lang="en-US" dirty="0"/>
              <a:t>The AS-path, origin, local preference, and so forth. Each path attribute includes the attribute type, attribute length, and attribute value (TLV). </a:t>
            </a:r>
          </a:p>
          <a:p>
            <a:r>
              <a:rPr lang="en-US" b="1" dirty="0"/>
              <a:t>Network layer reachability information (NLRI)</a:t>
            </a:r>
          </a:p>
          <a:p>
            <a:pPr lvl="1"/>
            <a:r>
              <a:rPr lang="en-US" dirty="0"/>
              <a:t>A list of networks (IP address prefixes and their prefix lengths) that can be reached by this path.</a:t>
            </a:r>
          </a:p>
        </p:txBody>
      </p:sp>
    </p:spTree>
    <p:extLst>
      <p:ext uri="{BB962C8B-B14F-4D97-AF65-F5344CB8AC3E}">
        <p14:creationId xmlns:p14="http://schemas.microsoft.com/office/powerpoint/2010/main" val="91674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Notification Messages</a:t>
            </a:r>
          </a:p>
        </p:txBody>
      </p:sp>
      <p:sp>
        <p:nvSpPr>
          <p:cNvPr id="3" name="Content Placeholder 2"/>
          <p:cNvSpPr>
            <a:spLocks noGrp="1"/>
          </p:cNvSpPr>
          <p:nvPr>
            <p:ph idx="1"/>
          </p:nvPr>
        </p:nvSpPr>
        <p:spPr/>
        <p:txBody>
          <a:bodyPr/>
          <a:lstStyle/>
          <a:p>
            <a:r>
              <a:rPr lang="en-US" dirty="0"/>
              <a:t>A BGP router sends a notification message when it detects an error condition. The BGP router closes the BGP connection immediately after sending the notification message.</a:t>
            </a:r>
          </a:p>
          <a:p>
            <a:r>
              <a:rPr lang="en-US" dirty="0"/>
              <a:t>Notification messages include an error code, an error </a:t>
            </a:r>
            <a:r>
              <a:rPr lang="en-US" dirty="0" err="1"/>
              <a:t>subcode</a:t>
            </a:r>
            <a:r>
              <a:rPr lang="en-US" dirty="0"/>
              <a:t>, and data related to the error.</a:t>
            </a:r>
          </a:p>
        </p:txBody>
      </p:sp>
    </p:spTree>
    <p:extLst>
      <p:ext uri="{BB962C8B-B14F-4D97-AF65-F5344CB8AC3E}">
        <p14:creationId xmlns:p14="http://schemas.microsoft.com/office/powerpoint/2010/main" val="2594549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When to Use BGP</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BGP use in an autonomous system is most appropriate when the effects of BGP are well understood and at least one of the following conditions exists:</a:t>
            </a:r>
          </a:p>
          <a:p>
            <a:r>
              <a:rPr lang="en-US" dirty="0"/>
              <a:t>The autonomous system allows packets to transit through it to reach other autonomous systems (for example, it is a service provider).</a:t>
            </a:r>
          </a:p>
          <a:p>
            <a:r>
              <a:rPr lang="en-US" dirty="0"/>
              <a:t>The autonomous system has multiple connections to other autonomous systems.</a:t>
            </a:r>
          </a:p>
          <a:p>
            <a:r>
              <a:rPr lang="en-US" dirty="0"/>
              <a:t>Routing policy and route selection for traffic entering and leaving the autonomous system must be manipulated.</a:t>
            </a:r>
          </a:p>
        </p:txBody>
      </p:sp>
    </p:spTree>
    <p:extLst>
      <p:ext uri="{BB962C8B-B14F-4D97-AF65-F5344CB8AC3E}">
        <p14:creationId xmlns:p14="http://schemas.microsoft.com/office/powerpoint/2010/main" val="4191510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When Not to Use BGP</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Do not use BGP if one or more of the following conditions exist:</a:t>
            </a:r>
          </a:p>
          <a:p>
            <a:r>
              <a:rPr lang="en-US" dirty="0"/>
              <a:t>A single connection to the Internet or another autonomous system.</a:t>
            </a:r>
          </a:p>
          <a:p>
            <a:r>
              <a:rPr lang="en-US" dirty="0"/>
              <a:t>Lack of memory or processor power on edge routers to handle constant BGP updates.</a:t>
            </a:r>
          </a:p>
          <a:p>
            <a:r>
              <a:rPr lang="en-US" dirty="0"/>
              <a:t>You have a limited understanding of route filtering and the BGP path-selection process.</a:t>
            </a:r>
          </a:p>
          <a:p>
            <a:r>
              <a:rPr lang="en-US" dirty="0"/>
              <a:t>If the routing policy that will be implemented in an autonomous system is consistent with the policy implemented in the ISP autonomous system.</a:t>
            </a:r>
          </a:p>
        </p:txBody>
      </p:sp>
    </p:spTree>
    <p:extLst>
      <p:ext uri="{BB962C8B-B14F-4D97-AF65-F5344CB8AC3E}">
        <p14:creationId xmlns:p14="http://schemas.microsoft.com/office/powerpoint/2010/main" val="395782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Implementing Basic BGP</a:t>
            </a:r>
            <a:endParaRPr lang="en-GB" dirty="0"/>
          </a:p>
        </p:txBody>
      </p:sp>
    </p:spTree>
    <p:extLst>
      <p:ext uri="{BB962C8B-B14F-4D97-AF65-F5344CB8AC3E}">
        <p14:creationId xmlns:p14="http://schemas.microsoft.com/office/powerpoint/2010/main" val="2636509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Basic BGP</a:t>
            </a:r>
          </a:p>
        </p:txBody>
      </p:sp>
      <p:sp>
        <p:nvSpPr>
          <p:cNvPr id="3" name="Content Placeholder 2"/>
          <p:cNvSpPr>
            <a:spLocks noGrp="1"/>
          </p:cNvSpPr>
          <p:nvPr>
            <p:ph idx="1"/>
          </p:nvPr>
        </p:nvSpPr>
        <p:spPr/>
        <p:txBody>
          <a:bodyPr/>
          <a:lstStyle/>
          <a:p>
            <a:r>
              <a:rPr lang="en-US" dirty="0"/>
              <a:t>BGP neighbor relationships</a:t>
            </a:r>
          </a:p>
          <a:p>
            <a:r>
              <a:rPr lang="en-US" dirty="0"/>
              <a:t>Basic BGP configuration requirements</a:t>
            </a:r>
          </a:p>
          <a:p>
            <a:r>
              <a:rPr lang="fr-FR" dirty="0" err="1"/>
              <a:t>Entering</a:t>
            </a:r>
            <a:r>
              <a:rPr lang="fr-FR" dirty="0"/>
              <a:t> BGP configuration mode</a:t>
            </a:r>
          </a:p>
          <a:p>
            <a:r>
              <a:rPr lang="en-US" dirty="0"/>
              <a:t>Defining BGP neighbors and activating BGP sessions</a:t>
            </a:r>
          </a:p>
          <a:p>
            <a:r>
              <a:rPr lang="en-US" dirty="0"/>
              <a:t>Basic BGP configuration and verification</a:t>
            </a:r>
          </a:p>
        </p:txBody>
      </p:sp>
    </p:spTree>
    <p:extLst>
      <p:ext uri="{BB962C8B-B14F-4D97-AF65-F5344CB8AC3E}">
        <p14:creationId xmlns:p14="http://schemas.microsoft.com/office/powerpoint/2010/main" val="3662254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9246"/>
            <a:ext cx="8042276" cy="974604"/>
          </a:xfrm>
        </p:spPr>
        <p:txBody>
          <a:bodyPr/>
          <a:lstStyle/>
          <a:p>
            <a:r>
              <a:rPr lang="en-US" dirty="0"/>
              <a:t>BGP Neighbor Relationships</a:t>
            </a:r>
          </a:p>
        </p:txBody>
      </p:sp>
      <p:sp>
        <p:nvSpPr>
          <p:cNvPr id="3" name="Content Placeholder 2"/>
          <p:cNvSpPr>
            <a:spLocks noGrp="1"/>
          </p:cNvSpPr>
          <p:nvPr>
            <p:ph idx="1"/>
          </p:nvPr>
        </p:nvSpPr>
        <p:spPr>
          <a:xfrm>
            <a:off x="279401" y="1543574"/>
            <a:ext cx="8520354" cy="5095221"/>
          </a:xfrm>
        </p:spPr>
        <p:txBody>
          <a:bodyPr>
            <a:normAutofit/>
          </a:bodyPr>
          <a:lstStyle/>
          <a:p>
            <a:r>
              <a:rPr lang="en-US" sz="2000" dirty="0"/>
              <a:t>No single router can handle communications with the tens of thousands of the routers that run BGP and are connected to the Internet, representing more than 48,000 autonomous systems. </a:t>
            </a:r>
          </a:p>
          <a:p>
            <a:r>
              <a:rPr lang="en-US" sz="2000" dirty="0"/>
              <a:t>A BGP router forms a direct neighbor relationship with a limited number of other BGP routers. </a:t>
            </a:r>
          </a:p>
          <a:p>
            <a:r>
              <a:rPr lang="en-US" sz="2000" dirty="0"/>
              <a:t>Through these BGP neighbors, a BGP router learns of the paths through the Internet to reach any advertised network.</a:t>
            </a:r>
          </a:p>
          <a:p>
            <a:r>
              <a:rPr lang="en-US" sz="2000" dirty="0"/>
              <a:t>Recall that any router that runs BGP is called a BGP speaker. </a:t>
            </a:r>
          </a:p>
          <a:p>
            <a:r>
              <a:rPr lang="en-US" sz="2000" dirty="0"/>
              <a:t>A BGP peer, also known as a BGP neighbor, is a BGP speaker that is configured to form a neighbor relationship with another BGP speaker for the purpose of directly exchanging BGP routing information with one another.</a:t>
            </a:r>
          </a:p>
          <a:p>
            <a:endParaRPr lang="en-US" sz="2000" dirty="0"/>
          </a:p>
        </p:txBody>
      </p:sp>
    </p:spTree>
    <p:extLst>
      <p:ext uri="{BB962C8B-B14F-4D97-AF65-F5344CB8AC3E}">
        <p14:creationId xmlns:p14="http://schemas.microsoft.com/office/powerpoint/2010/main" val="2309460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Neighbor Relationships</a:t>
            </a:r>
          </a:p>
        </p:txBody>
      </p:sp>
      <p:sp>
        <p:nvSpPr>
          <p:cNvPr id="3" name="Content Placeholder 2"/>
          <p:cNvSpPr>
            <a:spLocks noGrp="1"/>
          </p:cNvSpPr>
          <p:nvPr>
            <p:ph idx="1"/>
          </p:nvPr>
        </p:nvSpPr>
        <p:spPr>
          <a:xfrm>
            <a:off x="280746" y="5293453"/>
            <a:ext cx="8520354" cy="1096442"/>
          </a:xfrm>
        </p:spPr>
        <p:txBody>
          <a:bodyPr>
            <a:normAutofit/>
          </a:bodyPr>
          <a:lstStyle/>
          <a:p>
            <a:r>
              <a:rPr lang="en-US" dirty="0"/>
              <a:t>BGP peers can be either internal or external to the autonomous system. </a:t>
            </a:r>
          </a:p>
          <a:p>
            <a:endParaRPr lang="en-US" dirty="0"/>
          </a:p>
        </p:txBody>
      </p:sp>
      <p:pic>
        <p:nvPicPr>
          <p:cNvPr id="4" name="Picture 3"/>
          <p:cNvPicPr>
            <a:picLocks noChangeAspect="1"/>
          </p:cNvPicPr>
          <p:nvPr/>
        </p:nvPicPr>
        <p:blipFill>
          <a:blip r:embed="rId2"/>
          <a:stretch>
            <a:fillRect/>
          </a:stretch>
        </p:blipFill>
        <p:spPr>
          <a:xfrm>
            <a:off x="279400" y="1703656"/>
            <a:ext cx="8121539" cy="3122956"/>
          </a:xfrm>
          <a:prstGeom prst="rect">
            <a:avLst/>
          </a:prstGeom>
        </p:spPr>
      </p:pic>
    </p:spTree>
    <p:extLst>
      <p:ext uri="{BB962C8B-B14F-4D97-AF65-F5344CB8AC3E}">
        <p14:creationId xmlns:p14="http://schemas.microsoft.com/office/powerpoint/2010/main" val="33403483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External BGP Neighbors</a:t>
            </a:r>
          </a:p>
        </p:txBody>
      </p:sp>
      <p:pic>
        <p:nvPicPr>
          <p:cNvPr id="4" name="Picture 3"/>
          <p:cNvPicPr>
            <a:picLocks noChangeAspect="1"/>
          </p:cNvPicPr>
          <p:nvPr/>
        </p:nvPicPr>
        <p:blipFill>
          <a:blip r:embed="rId2"/>
          <a:stretch>
            <a:fillRect/>
          </a:stretch>
        </p:blipFill>
        <p:spPr>
          <a:xfrm>
            <a:off x="677110" y="1600201"/>
            <a:ext cx="7786606" cy="5049006"/>
          </a:xfrm>
          <a:prstGeom prst="rect">
            <a:avLst/>
          </a:prstGeom>
        </p:spPr>
      </p:pic>
    </p:spTree>
    <p:extLst>
      <p:ext uri="{BB962C8B-B14F-4D97-AF65-F5344CB8AC3E}">
        <p14:creationId xmlns:p14="http://schemas.microsoft.com/office/powerpoint/2010/main" val="3971371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External BGP Neighbors</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There are several requirements for an </a:t>
            </a:r>
            <a:r>
              <a:rPr lang="en-US" dirty="0" err="1"/>
              <a:t>eBGP</a:t>
            </a:r>
            <a:r>
              <a:rPr lang="en-US" dirty="0"/>
              <a:t> neighbor relationship (also called an </a:t>
            </a:r>
            <a:r>
              <a:rPr lang="en-US" dirty="0" err="1"/>
              <a:t>eBGP</a:t>
            </a:r>
            <a:r>
              <a:rPr lang="en-US" dirty="0"/>
              <a:t> </a:t>
            </a:r>
            <a:r>
              <a:rPr lang="en-US" dirty="0" err="1"/>
              <a:t>neighborship</a:t>
            </a:r>
            <a:r>
              <a:rPr lang="en-US" dirty="0"/>
              <a:t>):</a:t>
            </a:r>
          </a:p>
          <a:p>
            <a:r>
              <a:rPr lang="en-US" b="1" dirty="0"/>
              <a:t>Different autonomous system number</a:t>
            </a:r>
          </a:p>
          <a:p>
            <a:pPr lvl="1"/>
            <a:r>
              <a:rPr lang="en-US" dirty="0" err="1"/>
              <a:t>eBGP</a:t>
            </a:r>
            <a:r>
              <a:rPr lang="en-US" dirty="0"/>
              <a:t> neighbors must reside in different autonomous systems to be able to form an </a:t>
            </a:r>
            <a:r>
              <a:rPr lang="en-US" dirty="0" err="1"/>
              <a:t>eBGP</a:t>
            </a:r>
            <a:r>
              <a:rPr lang="en-US" dirty="0"/>
              <a:t> relationship.</a:t>
            </a:r>
          </a:p>
          <a:p>
            <a:r>
              <a:rPr lang="en-US" b="1" dirty="0"/>
              <a:t>Define neighbors</a:t>
            </a:r>
          </a:p>
          <a:p>
            <a:pPr lvl="1"/>
            <a:r>
              <a:rPr lang="en-US" dirty="0"/>
              <a:t>A TCP session must be established before starting BGP routing update exchanges.</a:t>
            </a:r>
          </a:p>
          <a:p>
            <a:r>
              <a:rPr lang="en-US" b="1" dirty="0"/>
              <a:t>Reachability </a:t>
            </a:r>
          </a:p>
          <a:p>
            <a:pPr lvl="1"/>
            <a:r>
              <a:rPr lang="en-US" dirty="0"/>
              <a:t>The IP addresses used in the </a:t>
            </a:r>
            <a:r>
              <a:rPr lang="en-US" b="1" dirty="0"/>
              <a:t>neighbor </a:t>
            </a:r>
            <a:r>
              <a:rPr lang="en-US" dirty="0"/>
              <a:t>command must be reachable; </a:t>
            </a:r>
            <a:r>
              <a:rPr lang="en-US" dirty="0" err="1"/>
              <a:t>eBGP</a:t>
            </a:r>
            <a:r>
              <a:rPr lang="en-US" dirty="0"/>
              <a:t> neighbors are </a:t>
            </a:r>
            <a:r>
              <a:rPr lang="en-US" u="sng" dirty="0"/>
              <a:t>usually</a:t>
            </a:r>
            <a:r>
              <a:rPr lang="en-US" dirty="0"/>
              <a:t> directly connected.</a:t>
            </a:r>
          </a:p>
        </p:txBody>
      </p:sp>
    </p:spTree>
    <p:extLst>
      <p:ext uri="{BB962C8B-B14F-4D97-AF65-F5344CB8AC3E}">
        <p14:creationId xmlns:p14="http://schemas.microsoft.com/office/powerpoint/2010/main" val="32625449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Internal BGP Neighbors</a:t>
            </a:r>
          </a:p>
        </p:txBody>
      </p:sp>
      <p:pic>
        <p:nvPicPr>
          <p:cNvPr id="4" name="Picture 3"/>
          <p:cNvPicPr>
            <a:picLocks noChangeAspect="1"/>
          </p:cNvPicPr>
          <p:nvPr/>
        </p:nvPicPr>
        <p:blipFill>
          <a:blip r:embed="rId2"/>
          <a:stretch>
            <a:fillRect/>
          </a:stretch>
        </p:blipFill>
        <p:spPr>
          <a:xfrm>
            <a:off x="775842" y="1570366"/>
            <a:ext cx="7589141" cy="5020265"/>
          </a:xfrm>
          <a:prstGeom prst="rect">
            <a:avLst/>
          </a:prstGeom>
        </p:spPr>
      </p:pic>
    </p:spTree>
    <p:extLst>
      <p:ext uri="{BB962C8B-B14F-4D97-AF65-F5344CB8AC3E}">
        <p14:creationId xmlns:p14="http://schemas.microsoft.com/office/powerpoint/2010/main" val="2213730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Internal BGP Neighbors</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There are several requirements for an </a:t>
            </a:r>
            <a:r>
              <a:rPr lang="en-US" dirty="0" err="1"/>
              <a:t>iBGP</a:t>
            </a:r>
            <a:r>
              <a:rPr lang="en-US" dirty="0"/>
              <a:t> neighbor relationship (also known as an </a:t>
            </a:r>
            <a:r>
              <a:rPr lang="en-US" dirty="0" err="1"/>
              <a:t>iBGP</a:t>
            </a:r>
            <a:r>
              <a:rPr lang="en-US" dirty="0"/>
              <a:t> </a:t>
            </a:r>
            <a:r>
              <a:rPr lang="en-US" dirty="0" err="1"/>
              <a:t>neighborship</a:t>
            </a:r>
            <a:r>
              <a:rPr lang="en-US" dirty="0"/>
              <a:t>):</a:t>
            </a:r>
          </a:p>
          <a:p>
            <a:r>
              <a:rPr lang="en-US" b="1" dirty="0"/>
              <a:t>Same autonomous system number</a:t>
            </a:r>
          </a:p>
          <a:p>
            <a:pPr lvl="1"/>
            <a:r>
              <a:rPr lang="en-US" dirty="0" err="1"/>
              <a:t>iBGP</a:t>
            </a:r>
            <a:r>
              <a:rPr lang="en-US" dirty="0"/>
              <a:t> neighbors must reside in the same autonomous system to be able to form an </a:t>
            </a:r>
            <a:r>
              <a:rPr lang="en-US" dirty="0" err="1"/>
              <a:t>iBGP</a:t>
            </a:r>
            <a:r>
              <a:rPr lang="en-US" dirty="0"/>
              <a:t> relationship.</a:t>
            </a:r>
          </a:p>
          <a:p>
            <a:r>
              <a:rPr lang="en-US" b="1" dirty="0"/>
              <a:t>Define neighbors </a:t>
            </a:r>
          </a:p>
          <a:p>
            <a:pPr lvl="1"/>
            <a:r>
              <a:rPr lang="en-US" dirty="0"/>
              <a:t>A TCP session must be established between neighbors before they start exchanging BGP routing updates.</a:t>
            </a:r>
          </a:p>
          <a:p>
            <a:r>
              <a:rPr lang="en-US" b="1" dirty="0"/>
              <a:t>Reachability</a:t>
            </a:r>
          </a:p>
          <a:p>
            <a:pPr lvl="1"/>
            <a:r>
              <a:rPr lang="en-US" dirty="0" err="1"/>
              <a:t>iBGP</a:t>
            </a:r>
            <a:r>
              <a:rPr lang="en-US" dirty="0"/>
              <a:t> neighbors must be reachable. An IGP typically runs inside the autonomous system, and provides this reachability.</a:t>
            </a:r>
          </a:p>
        </p:txBody>
      </p:sp>
    </p:spTree>
    <p:extLst>
      <p:ext uri="{BB962C8B-B14F-4D97-AF65-F5344CB8AC3E}">
        <p14:creationId xmlns:p14="http://schemas.microsoft.com/office/powerpoint/2010/main" val="967309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5611"/>
            <a:ext cx="8042276" cy="1336956"/>
          </a:xfrm>
        </p:spPr>
        <p:txBody>
          <a:bodyPr/>
          <a:lstStyle/>
          <a:p>
            <a:r>
              <a:rPr lang="en-US" dirty="0" err="1"/>
              <a:t>iBGP</a:t>
            </a:r>
            <a:r>
              <a:rPr lang="en-US" dirty="0"/>
              <a:t> in a Transit Autonomous System</a:t>
            </a:r>
          </a:p>
        </p:txBody>
      </p:sp>
      <p:pic>
        <p:nvPicPr>
          <p:cNvPr id="4" name="Picture 3"/>
          <p:cNvPicPr>
            <a:picLocks noChangeAspect="1"/>
          </p:cNvPicPr>
          <p:nvPr/>
        </p:nvPicPr>
        <p:blipFill>
          <a:blip r:embed="rId2"/>
          <a:stretch>
            <a:fillRect/>
          </a:stretch>
        </p:blipFill>
        <p:spPr>
          <a:xfrm>
            <a:off x="379457" y="2221720"/>
            <a:ext cx="8320242" cy="3919759"/>
          </a:xfrm>
          <a:prstGeom prst="rect">
            <a:avLst/>
          </a:prstGeom>
        </p:spPr>
      </p:pic>
    </p:spTree>
    <p:extLst>
      <p:ext uri="{BB962C8B-B14F-4D97-AF65-F5344CB8AC3E}">
        <p14:creationId xmlns:p14="http://schemas.microsoft.com/office/powerpoint/2010/main" val="725337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531118"/>
            <a:ext cx="8042276" cy="1336956"/>
          </a:xfrm>
        </p:spPr>
        <p:txBody>
          <a:bodyPr/>
          <a:lstStyle/>
          <a:p>
            <a:r>
              <a:rPr lang="en-US" dirty="0" err="1"/>
              <a:t>iBGP</a:t>
            </a:r>
            <a:r>
              <a:rPr lang="en-US" dirty="0"/>
              <a:t> in a Transit Autonomous System</a:t>
            </a:r>
          </a:p>
        </p:txBody>
      </p:sp>
      <p:sp>
        <p:nvSpPr>
          <p:cNvPr id="3" name="Content Placeholder 2"/>
          <p:cNvSpPr>
            <a:spLocks noGrp="1"/>
          </p:cNvSpPr>
          <p:nvPr>
            <p:ph idx="1"/>
          </p:nvPr>
        </p:nvSpPr>
        <p:spPr>
          <a:xfrm>
            <a:off x="609505" y="1983482"/>
            <a:ext cx="8042276" cy="4343400"/>
          </a:xfrm>
        </p:spPr>
        <p:txBody>
          <a:bodyPr>
            <a:normAutofit fontScale="70000" lnSpcReduction="20000"/>
          </a:bodyPr>
          <a:lstStyle/>
          <a:p>
            <a:r>
              <a:rPr lang="en-US" dirty="0"/>
              <a:t>A transit autonomous system, such as autonomous system 65102, is an autonomous system that routes traffic from one external autonomous system to another external autonomous system. </a:t>
            </a:r>
          </a:p>
          <a:p>
            <a:r>
              <a:rPr lang="en-US" dirty="0"/>
              <a:t>Transit autonomous systems are typically ISPs. All routers in a transit autonomous system must have complete knowledge of external routes. </a:t>
            </a:r>
          </a:p>
          <a:p>
            <a:r>
              <a:rPr lang="en-US" dirty="0"/>
              <a:t>One way to achieve this goal is to redistribute BGP routes into an IGP at the edge routers; however, this approach has problems.</a:t>
            </a:r>
          </a:p>
          <a:p>
            <a:r>
              <a:rPr lang="en-US" dirty="0"/>
              <a:t>Because the current Internet routing table is very large, redistributing all the BGP routes into an IGP is not a scalable way for the interior routers within an autonomous system to learn about the external networks.</a:t>
            </a:r>
          </a:p>
          <a:p>
            <a:r>
              <a:rPr lang="en-US" dirty="0"/>
              <a:t>Another method that you can use is to run </a:t>
            </a:r>
            <a:r>
              <a:rPr lang="en-US" dirty="0" err="1"/>
              <a:t>iBGP</a:t>
            </a:r>
            <a:r>
              <a:rPr lang="en-US" dirty="0"/>
              <a:t> on all routers within the autonomous system.</a:t>
            </a:r>
          </a:p>
        </p:txBody>
      </p:sp>
    </p:spTree>
    <p:extLst>
      <p:ext uri="{BB962C8B-B14F-4D97-AF65-F5344CB8AC3E}">
        <p14:creationId xmlns:p14="http://schemas.microsoft.com/office/powerpoint/2010/main" val="30214267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947" y="633220"/>
            <a:ext cx="8042276" cy="1336956"/>
          </a:xfrm>
        </p:spPr>
        <p:txBody>
          <a:bodyPr/>
          <a:lstStyle/>
          <a:p>
            <a:r>
              <a:rPr lang="en-US" dirty="0" err="1"/>
              <a:t>iBGP</a:t>
            </a:r>
            <a:r>
              <a:rPr lang="en-US" dirty="0"/>
              <a:t> in a </a:t>
            </a:r>
            <a:r>
              <a:rPr lang="en-US" dirty="0" err="1"/>
              <a:t>Nontransit</a:t>
            </a:r>
            <a:r>
              <a:rPr lang="en-US" dirty="0"/>
              <a:t> Autonomous System</a:t>
            </a:r>
          </a:p>
        </p:txBody>
      </p:sp>
      <p:sp>
        <p:nvSpPr>
          <p:cNvPr id="3" name="Content Placeholder 2"/>
          <p:cNvSpPr>
            <a:spLocks noGrp="1"/>
          </p:cNvSpPr>
          <p:nvPr>
            <p:ph idx="1"/>
          </p:nvPr>
        </p:nvSpPr>
        <p:spPr>
          <a:xfrm>
            <a:off x="549275" y="2125844"/>
            <a:ext cx="8042276" cy="4343400"/>
          </a:xfrm>
        </p:spPr>
        <p:txBody>
          <a:bodyPr>
            <a:normAutofit fontScale="92500" lnSpcReduction="20000"/>
          </a:bodyPr>
          <a:lstStyle/>
          <a:p>
            <a:r>
              <a:rPr lang="en-US" dirty="0"/>
              <a:t>A </a:t>
            </a:r>
            <a:r>
              <a:rPr lang="en-US" dirty="0" err="1"/>
              <a:t>nontransit</a:t>
            </a:r>
            <a:r>
              <a:rPr lang="en-US" dirty="0"/>
              <a:t> autonomous system, such as an organization that is </a:t>
            </a:r>
            <a:r>
              <a:rPr lang="en-US" dirty="0" err="1"/>
              <a:t>multihoming</a:t>
            </a:r>
            <a:r>
              <a:rPr lang="en-US" dirty="0"/>
              <a:t> with two ISPs, does not pass routes between the ISPs. </a:t>
            </a:r>
          </a:p>
          <a:p>
            <a:r>
              <a:rPr lang="en-US" dirty="0"/>
              <a:t>To make proper routing decisions, however, the BGP routers within the autonomous system still require knowledge of all BGP routes passed to the autonomous system.</a:t>
            </a:r>
          </a:p>
          <a:p>
            <a:r>
              <a:rPr lang="en-US" dirty="0"/>
              <a:t>BGP does not work in the same manner as IGPs. </a:t>
            </a:r>
          </a:p>
          <a:p>
            <a:r>
              <a:rPr lang="en-US" dirty="0"/>
              <a:t>Because the designers of BGP could not guarantee that an autonomous system would run BGP on all routers, a method had to be developed to ensure that </a:t>
            </a:r>
            <a:r>
              <a:rPr lang="en-US" dirty="0" err="1"/>
              <a:t>iBGP</a:t>
            </a:r>
            <a:r>
              <a:rPr lang="en-US" dirty="0"/>
              <a:t> speakers could pass updates to one another while ensuring that no routing loops would exist.</a:t>
            </a:r>
          </a:p>
        </p:txBody>
      </p:sp>
    </p:spTree>
    <p:extLst>
      <p:ext uri="{BB962C8B-B14F-4D97-AF65-F5344CB8AC3E}">
        <p14:creationId xmlns:p14="http://schemas.microsoft.com/office/powerpoint/2010/main" val="30126690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5397"/>
            <a:ext cx="8042276" cy="1184329"/>
          </a:xfrm>
        </p:spPr>
        <p:txBody>
          <a:bodyPr/>
          <a:lstStyle/>
          <a:p>
            <a:r>
              <a:rPr lang="en-US" dirty="0"/>
              <a:t>TCP and Full Mesh</a:t>
            </a:r>
          </a:p>
        </p:txBody>
      </p:sp>
      <p:sp>
        <p:nvSpPr>
          <p:cNvPr id="3" name="Content Placeholder 2"/>
          <p:cNvSpPr>
            <a:spLocks noGrp="1"/>
          </p:cNvSpPr>
          <p:nvPr>
            <p:ph idx="1"/>
          </p:nvPr>
        </p:nvSpPr>
        <p:spPr>
          <a:xfrm>
            <a:off x="549275" y="919233"/>
            <a:ext cx="8042276" cy="4343400"/>
          </a:xfrm>
        </p:spPr>
        <p:txBody>
          <a:bodyPr>
            <a:noAutofit/>
          </a:bodyPr>
          <a:lstStyle/>
          <a:p>
            <a:r>
              <a:rPr lang="en-US" sz="1400" dirty="0"/>
              <a:t>TCP sessions cannot be multicast or broadcast because TCP has to ensure the delivery of packets to each recipient. Because TCP cannot use broadcasting or multicasting, BGP cannot use it either.</a:t>
            </a:r>
          </a:p>
          <a:p>
            <a:r>
              <a:rPr lang="en-US" sz="1400" dirty="0"/>
              <a:t>To avoid routing loops within an autonomous system, BGP specifies that routes learned through </a:t>
            </a:r>
            <a:r>
              <a:rPr lang="en-US" sz="1400" dirty="0" err="1"/>
              <a:t>iBGP</a:t>
            </a:r>
            <a:r>
              <a:rPr lang="en-US" sz="1400" dirty="0"/>
              <a:t> are never propagated to other </a:t>
            </a:r>
            <a:r>
              <a:rPr lang="en-US" sz="1400" dirty="0" err="1"/>
              <a:t>iBGP</a:t>
            </a:r>
            <a:r>
              <a:rPr lang="en-US" sz="1400" dirty="0"/>
              <a:t> peers; this is sometimes referred to as the BGP split-horizon rule. </a:t>
            </a:r>
          </a:p>
          <a:p>
            <a:r>
              <a:rPr lang="en-US" sz="1400" dirty="0"/>
              <a:t>Thus, each </a:t>
            </a:r>
            <a:r>
              <a:rPr lang="en-US" sz="1400" dirty="0" err="1"/>
              <a:t>iBGP</a:t>
            </a:r>
            <a:r>
              <a:rPr lang="en-US" sz="1400" dirty="0"/>
              <a:t> router needs to send routes to all the other </a:t>
            </a:r>
            <a:r>
              <a:rPr lang="en-US" sz="1400" dirty="0" err="1"/>
              <a:t>iBGP</a:t>
            </a:r>
            <a:r>
              <a:rPr lang="en-US" sz="1400" dirty="0"/>
              <a:t> neighbors in the same autonomous system.</a:t>
            </a:r>
          </a:p>
          <a:p>
            <a:r>
              <a:rPr lang="en-US" sz="1400" dirty="0"/>
              <a:t>Because they cannot use broadcast or multicast, an </a:t>
            </a:r>
            <a:r>
              <a:rPr lang="en-US" sz="1400" dirty="0" err="1"/>
              <a:t>iBGP</a:t>
            </a:r>
            <a:r>
              <a:rPr lang="en-US" sz="1400" dirty="0"/>
              <a:t> neighbor relationship must be configured between each pair of routers.</a:t>
            </a:r>
          </a:p>
          <a:p>
            <a:r>
              <a:rPr lang="en-US" sz="1400" dirty="0"/>
              <a:t>Recall that the </a:t>
            </a:r>
            <a:r>
              <a:rPr lang="en-US" sz="1400" b="1" dirty="0"/>
              <a:t>neighbor </a:t>
            </a:r>
            <a:r>
              <a:rPr lang="en-US" sz="1400" dirty="0"/>
              <a:t>command enables BGP updates between BGP speakers. </a:t>
            </a:r>
          </a:p>
          <a:p>
            <a:r>
              <a:rPr lang="en-US" sz="1400" dirty="0"/>
              <a:t>By default, each BGP speaker is assumed to have a </a:t>
            </a:r>
            <a:r>
              <a:rPr lang="en-US" sz="1400" b="1" dirty="0"/>
              <a:t>neighbor </a:t>
            </a:r>
            <a:r>
              <a:rPr lang="en-US" sz="1400" dirty="0"/>
              <a:t>statement for all other </a:t>
            </a:r>
            <a:r>
              <a:rPr lang="en-US" sz="1400" dirty="0" err="1"/>
              <a:t>iBGP</a:t>
            </a:r>
            <a:r>
              <a:rPr lang="en-US" sz="1400" dirty="0"/>
              <a:t> speakers in the autonomous system; this is known as </a:t>
            </a:r>
            <a:r>
              <a:rPr lang="en-US" sz="1400" i="1" dirty="0"/>
              <a:t>full-mesh </a:t>
            </a:r>
            <a:r>
              <a:rPr lang="en-US" sz="1400" i="1" dirty="0" err="1"/>
              <a:t>iBGP</a:t>
            </a:r>
            <a:r>
              <a:rPr lang="en-US" sz="1400" i="1" dirty="0"/>
              <a:t> </a:t>
            </a:r>
            <a:r>
              <a:rPr lang="en-US" sz="1400" dirty="0"/>
              <a:t>.</a:t>
            </a:r>
          </a:p>
          <a:p>
            <a:r>
              <a:rPr lang="en-US" sz="1400" dirty="0"/>
              <a:t>When a change is received from an external autonomous system, the receiving BGP router is responsible for informing all of its </a:t>
            </a:r>
            <a:r>
              <a:rPr lang="en-US" sz="1400" dirty="0" err="1"/>
              <a:t>iBGP</a:t>
            </a:r>
            <a:r>
              <a:rPr lang="en-US" sz="1400" dirty="0"/>
              <a:t> neighbors of the change. </a:t>
            </a:r>
          </a:p>
          <a:p>
            <a:r>
              <a:rPr lang="en-US" sz="1400" dirty="0" err="1"/>
              <a:t>iBGP</a:t>
            </a:r>
            <a:r>
              <a:rPr lang="en-US" sz="1400" dirty="0"/>
              <a:t> neighbors that receive this update do not send it to any other </a:t>
            </a:r>
            <a:r>
              <a:rPr lang="en-US" sz="1400" dirty="0" err="1"/>
              <a:t>iBGP</a:t>
            </a:r>
            <a:r>
              <a:rPr lang="en-US" sz="1400" dirty="0"/>
              <a:t> neighbor because they assume that the sending </a:t>
            </a:r>
            <a:r>
              <a:rPr lang="en-US" sz="1400" dirty="0" err="1"/>
              <a:t>iBGP</a:t>
            </a:r>
            <a:r>
              <a:rPr lang="en-US" sz="1400" dirty="0"/>
              <a:t> neighbor is fully meshed with all other </a:t>
            </a:r>
            <a:r>
              <a:rPr lang="en-US" sz="1400" dirty="0" err="1"/>
              <a:t>iBGP</a:t>
            </a:r>
            <a:r>
              <a:rPr lang="en-US" sz="1400" dirty="0"/>
              <a:t> speakers and has sent each </a:t>
            </a:r>
            <a:r>
              <a:rPr lang="en-US" sz="1400" dirty="0" err="1"/>
              <a:t>iBGP</a:t>
            </a:r>
            <a:r>
              <a:rPr lang="en-US" sz="1400" dirty="0"/>
              <a:t> neighbor the update.</a:t>
            </a:r>
          </a:p>
        </p:txBody>
      </p:sp>
    </p:spTree>
    <p:extLst>
      <p:ext uri="{BB962C8B-B14F-4D97-AF65-F5344CB8AC3E}">
        <p14:creationId xmlns:p14="http://schemas.microsoft.com/office/powerpoint/2010/main" val="10572073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8956"/>
            <a:ext cx="8042276" cy="1336956"/>
          </a:xfrm>
        </p:spPr>
        <p:txBody>
          <a:bodyPr/>
          <a:lstStyle/>
          <a:p>
            <a:r>
              <a:rPr lang="en-US" dirty="0"/>
              <a:t>BGP Partial-Mesh and Full-Mesh Examples</a:t>
            </a:r>
          </a:p>
        </p:txBody>
      </p:sp>
      <p:pic>
        <p:nvPicPr>
          <p:cNvPr id="4" name="Content Placeholder 3"/>
          <p:cNvPicPr>
            <a:picLocks noGrp="1" noChangeAspect="1"/>
          </p:cNvPicPr>
          <p:nvPr>
            <p:ph idx="1"/>
          </p:nvPr>
        </p:nvPicPr>
        <p:blipFill>
          <a:blip r:embed="rId2"/>
          <a:stretch>
            <a:fillRect/>
          </a:stretch>
        </p:blipFill>
        <p:spPr>
          <a:xfrm>
            <a:off x="962583" y="1987588"/>
            <a:ext cx="7215659" cy="4706149"/>
          </a:xfrm>
          <a:prstGeom prst="rect">
            <a:avLst/>
          </a:prstGeom>
        </p:spPr>
      </p:pic>
    </p:spTree>
    <p:extLst>
      <p:ext uri="{BB962C8B-B14F-4D97-AF65-F5344CB8AC3E}">
        <p14:creationId xmlns:p14="http://schemas.microsoft.com/office/powerpoint/2010/main" val="205307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822" y="492227"/>
            <a:ext cx="8410861" cy="1336956"/>
          </a:xfrm>
        </p:spPr>
        <p:txBody>
          <a:bodyPr/>
          <a:lstStyle/>
          <a:p>
            <a:r>
              <a:rPr lang="en-US" dirty="0"/>
              <a:t>Basic BGP Configuration Requirements</a:t>
            </a:r>
          </a:p>
        </p:txBody>
      </p:sp>
      <p:sp>
        <p:nvSpPr>
          <p:cNvPr id="3" name="Content Placeholder 2"/>
          <p:cNvSpPr>
            <a:spLocks noGrp="1"/>
          </p:cNvSpPr>
          <p:nvPr>
            <p:ph idx="1"/>
          </p:nvPr>
        </p:nvSpPr>
        <p:spPr>
          <a:xfrm>
            <a:off x="549275" y="1841120"/>
            <a:ext cx="8042276" cy="4343400"/>
          </a:xfrm>
        </p:spPr>
        <p:txBody>
          <a:bodyPr>
            <a:normAutofit fontScale="70000" lnSpcReduction="20000"/>
          </a:bodyPr>
          <a:lstStyle/>
          <a:p>
            <a:pPr marL="0" indent="0">
              <a:buNone/>
            </a:pPr>
            <a:r>
              <a:rPr lang="en-US" dirty="0"/>
              <a:t>The next step is to gather the parameters needed to provide the BGP configuration details. For basic BGP, these details include the following:</a:t>
            </a:r>
          </a:p>
          <a:p>
            <a:r>
              <a:rPr lang="en-US" dirty="0"/>
              <a:t>The autonomous system numbers (of your own network and of all remote autonomous systems)</a:t>
            </a:r>
          </a:p>
          <a:p>
            <a:r>
              <a:rPr lang="en-US" dirty="0"/>
              <a:t>The IP addresses of all the neighbors (peers) involved</a:t>
            </a:r>
          </a:p>
          <a:p>
            <a:r>
              <a:rPr lang="en-US" dirty="0"/>
              <a:t>The networks that are to be advertised into BGP</a:t>
            </a:r>
          </a:p>
          <a:p>
            <a:pPr marL="0" indent="0">
              <a:buNone/>
            </a:pPr>
            <a:r>
              <a:rPr lang="en-US" dirty="0"/>
              <a:t>Basic BGP configuration requires the following main steps:</a:t>
            </a:r>
          </a:p>
          <a:p>
            <a:r>
              <a:rPr lang="en-US" b="1" dirty="0"/>
              <a:t>Step 1. </a:t>
            </a:r>
            <a:r>
              <a:rPr lang="en-US" dirty="0"/>
              <a:t>Define the BGP process.</a:t>
            </a:r>
          </a:p>
          <a:p>
            <a:r>
              <a:rPr lang="en-US" b="1" dirty="0"/>
              <a:t>Step 2. </a:t>
            </a:r>
            <a:r>
              <a:rPr lang="en-US" dirty="0"/>
              <a:t>Establish the neighbor relationships.</a:t>
            </a:r>
          </a:p>
          <a:p>
            <a:r>
              <a:rPr lang="en-US" b="1" dirty="0"/>
              <a:t>Step 3. </a:t>
            </a:r>
            <a:r>
              <a:rPr lang="en-US" dirty="0"/>
              <a:t>Advertise the networks into BGP.</a:t>
            </a:r>
          </a:p>
        </p:txBody>
      </p:sp>
    </p:spTree>
    <p:extLst>
      <p:ext uri="{BB962C8B-B14F-4D97-AF65-F5344CB8AC3E}">
        <p14:creationId xmlns:p14="http://schemas.microsoft.com/office/powerpoint/2010/main" val="11221786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Entering BGP Configuration Mode</a:t>
            </a:r>
          </a:p>
        </p:txBody>
      </p:sp>
      <p:sp>
        <p:nvSpPr>
          <p:cNvPr id="3" name="Content Placeholder 2"/>
          <p:cNvSpPr>
            <a:spLocks noGrp="1"/>
          </p:cNvSpPr>
          <p:nvPr>
            <p:ph idx="1"/>
          </p:nvPr>
        </p:nvSpPr>
        <p:spPr/>
        <p:txBody>
          <a:bodyPr>
            <a:normAutofit fontScale="85000" lnSpcReduction="10000"/>
          </a:bodyPr>
          <a:lstStyle/>
          <a:p>
            <a:r>
              <a:rPr lang="en-US" dirty="0"/>
              <a:t>Use the </a:t>
            </a:r>
            <a:r>
              <a:rPr lang="en-US" b="1" dirty="0">
                <a:latin typeface="Consolas" panose="020B0609020204030204" pitchFamily="49" charset="0"/>
                <a:cs typeface="Consolas" panose="020B0609020204030204" pitchFamily="49" charset="0"/>
              </a:rPr>
              <a:t>router </a:t>
            </a:r>
            <a:r>
              <a:rPr lang="en-US" b="1" dirty="0" err="1">
                <a:latin typeface="Consolas" panose="020B0609020204030204" pitchFamily="49" charset="0"/>
                <a:cs typeface="Consolas" panose="020B0609020204030204" pitchFamily="49" charset="0"/>
              </a:rPr>
              <a:t>bgp</a:t>
            </a:r>
            <a:r>
              <a:rPr lang="en-US" b="1" dirty="0">
                <a:latin typeface="Consolas" panose="020B0609020204030204" pitchFamily="49" charset="0"/>
                <a:cs typeface="Consolas" panose="020B0609020204030204" pitchFamily="49" charset="0"/>
              </a:rPr>
              <a:t> </a:t>
            </a:r>
            <a:r>
              <a:rPr lang="en-US" i="1" dirty="0">
                <a:latin typeface="Consolas" panose="020B0609020204030204" pitchFamily="49" charset="0"/>
                <a:cs typeface="Consolas" panose="020B0609020204030204" pitchFamily="49" charset="0"/>
              </a:rPr>
              <a:t>autonomous-system </a:t>
            </a:r>
            <a:r>
              <a:rPr lang="en-US" dirty="0"/>
              <a:t>global configuration command to enter BGP configuration mode and identify the local autonomous system in which this router belongs. </a:t>
            </a:r>
          </a:p>
          <a:p>
            <a:r>
              <a:rPr lang="en-US" dirty="0"/>
              <a:t>The BGP process needs to be informed of its autonomous system so that when BGP neighbors are configured it can determine whether they are </a:t>
            </a:r>
            <a:r>
              <a:rPr lang="en-US" dirty="0" err="1"/>
              <a:t>iBGP</a:t>
            </a:r>
            <a:r>
              <a:rPr lang="en-US" dirty="0"/>
              <a:t> or </a:t>
            </a:r>
            <a:r>
              <a:rPr lang="en-US" dirty="0" err="1"/>
              <a:t>eBGP</a:t>
            </a:r>
            <a:r>
              <a:rPr lang="en-US" dirty="0"/>
              <a:t> neighbors.</a:t>
            </a:r>
          </a:p>
          <a:p>
            <a:r>
              <a:rPr lang="en-US" dirty="0"/>
              <a:t>Only one instance of BGP can be configured on a router at a time. For example, if you configure your router in autonomous system 65000 and then try to configure the </a:t>
            </a:r>
            <a:r>
              <a:rPr lang="en-US" b="1" dirty="0"/>
              <a:t>router </a:t>
            </a:r>
            <a:r>
              <a:rPr lang="en-US" b="1" dirty="0" err="1"/>
              <a:t>bgp</a:t>
            </a:r>
            <a:r>
              <a:rPr lang="en-US" b="1" dirty="0"/>
              <a:t> 65100 </a:t>
            </a:r>
            <a:r>
              <a:rPr lang="en-US" dirty="0"/>
              <a:t>command, the router informs you that you are currently configured for autonomous system 65000.</a:t>
            </a:r>
          </a:p>
        </p:txBody>
      </p:sp>
    </p:spTree>
    <p:extLst>
      <p:ext uri="{BB962C8B-B14F-4D97-AF65-F5344CB8AC3E}">
        <p14:creationId xmlns:p14="http://schemas.microsoft.com/office/powerpoint/2010/main" val="3732805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85748"/>
            <a:ext cx="8042276" cy="1336956"/>
          </a:xfrm>
        </p:spPr>
        <p:txBody>
          <a:bodyPr>
            <a:normAutofit/>
          </a:bodyPr>
          <a:lstStyle/>
          <a:p>
            <a:r>
              <a:rPr lang="en-US" dirty="0"/>
              <a:t>Defining BGP Neighbors and Activating BGP Sessions</a:t>
            </a:r>
          </a:p>
        </p:txBody>
      </p:sp>
      <p:sp>
        <p:nvSpPr>
          <p:cNvPr id="3" name="Content Placeholder 2"/>
          <p:cNvSpPr>
            <a:spLocks noGrp="1"/>
          </p:cNvSpPr>
          <p:nvPr>
            <p:ph idx="1"/>
          </p:nvPr>
        </p:nvSpPr>
        <p:spPr>
          <a:xfrm>
            <a:off x="549275" y="1895911"/>
            <a:ext cx="8042276" cy="4047689"/>
          </a:xfrm>
        </p:spPr>
        <p:txBody>
          <a:bodyPr/>
          <a:lstStyle/>
          <a:p>
            <a:r>
              <a:rPr lang="en-US" dirty="0"/>
              <a:t>Use the </a:t>
            </a:r>
            <a:r>
              <a:rPr lang="en-US" b="1" dirty="0">
                <a:latin typeface="Consolas" panose="020B0609020204030204" pitchFamily="49" charset="0"/>
                <a:cs typeface="Consolas" panose="020B0609020204030204" pitchFamily="49" charset="0"/>
              </a:rPr>
              <a:t>neighbor </a:t>
            </a:r>
            <a:r>
              <a:rPr lang="en-US" i="1" dirty="0" err="1">
                <a:latin typeface="Consolas" panose="020B0609020204030204" pitchFamily="49" charset="0"/>
                <a:cs typeface="Consolas" panose="020B0609020204030204" pitchFamily="49" charset="0"/>
              </a:rPr>
              <a:t>ip</a:t>
            </a:r>
            <a:r>
              <a:rPr lang="en-US" i="1" dirty="0">
                <a:latin typeface="Consolas" panose="020B0609020204030204" pitchFamily="49" charset="0"/>
                <a:cs typeface="Consolas" panose="020B0609020204030204" pitchFamily="49" charset="0"/>
              </a:rPr>
              <a:t>-address </a:t>
            </a:r>
            <a:r>
              <a:rPr lang="en-US" b="1" dirty="0">
                <a:latin typeface="Consolas" panose="020B0609020204030204" pitchFamily="49" charset="0"/>
                <a:cs typeface="Consolas" panose="020B0609020204030204" pitchFamily="49" charset="0"/>
              </a:rPr>
              <a:t>remote-as </a:t>
            </a:r>
            <a:r>
              <a:rPr lang="en-US" i="1" dirty="0">
                <a:latin typeface="Consolas" panose="020B0609020204030204" pitchFamily="49" charset="0"/>
                <a:cs typeface="Consolas" panose="020B0609020204030204" pitchFamily="49" charset="0"/>
              </a:rPr>
              <a:t>autonomous-system</a:t>
            </a:r>
            <a:r>
              <a:rPr lang="en-US" i="1" dirty="0"/>
              <a:t> </a:t>
            </a:r>
            <a:r>
              <a:rPr lang="en-US" dirty="0"/>
              <a:t>router configuration command to activate a BGP session for external and internal neighbors and to identify a peer router with which the local router will establish a session.</a:t>
            </a:r>
          </a:p>
        </p:txBody>
      </p:sp>
      <p:pic>
        <p:nvPicPr>
          <p:cNvPr id="4" name="Picture 3"/>
          <p:cNvPicPr>
            <a:picLocks noChangeAspect="1"/>
          </p:cNvPicPr>
          <p:nvPr/>
        </p:nvPicPr>
        <p:blipFill>
          <a:blip r:embed="rId2"/>
          <a:stretch>
            <a:fillRect/>
          </a:stretch>
        </p:blipFill>
        <p:spPr>
          <a:xfrm>
            <a:off x="450935" y="4174767"/>
            <a:ext cx="8544399" cy="1452923"/>
          </a:xfrm>
          <a:prstGeom prst="rect">
            <a:avLst/>
          </a:prstGeom>
        </p:spPr>
      </p:pic>
    </p:spTree>
    <p:extLst>
      <p:ext uri="{BB962C8B-B14F-4D97-AF65-F5344CB8AC3E}">
        <p14:creationId xmlns:p14="http://schemas.microsoft.com/office/powerpoint/2010/main" val="4097636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8578"/>
            <a:ext cx="8042276" cy="1000461"/>
          </a:xfrm>
        </p:spPr>
        <p:txBody>
          <a:bodyPr/>
          <a:lstStyle/>
          <a:p>
            <a:r>
              <a:rPr lang="en-US" dirty="0"/>
              <a:t>BGP Configuration Example</a:t>
            </a:r>
          </a:p>
        </p:txBody>
      </p:sp>
      <p:pic>
        <p:nvPicPr>
          <p:cNvPr id="4" name="Picture 3"/>
          <p:cNvPicPr>
            <a:picLocks noChangeAspect="1"/>
          </p:cNvPicPr>
          <p:nvPr/>
        </p:nvPicPr>
        <p:blipFill>
          <a:blip r:embed="rId2"/>
          <a:stretch>
            <a:fillRect/>
          </a:stretch>
        </p:blipFill>
        <p:spPr>
          <a:xfrm>
            <a:off x="951978" y="1259039"/>
            <a:ext cx="6833644" cy="2696617"/>
          </a:xfrm>
          <a:prstGeom prst="rect">
            <a:avLst/>
          </a:prstGeom>
        </p:spPr>
      </p:pic>
      <p:pic>
        <p:nvPicPr>
          <p:cNvPr id="5" name="Picture 4"/>
          <p:cNvPicPr>
            <a:picLocks noChangeAspect="1"/>
          </p:cNvPicPr>
          <p:nvPr/>
        </p:nvPicPr>
        <p:blipFill>
          <a:blip r:embed="rId3"/>
          <a:stretch>
            <a:fillRect/>
          </a:stretch>
        </p:blipFill>
        <p:spPr>
          <a:xfrm>
            <a:off x="776613" y="3920137"/>
            <a:ext cx="7777528" cy="1024208"/>
          </a:xfrm>
          <a:prstGeom prst="rect">
            <a:avLst/>
          </a:prstGeom>
        </p:spPr>
      </p:pic>
      <p:pic>
        <p:nvPicPr>
          <p:cNvPr id="6" name="Picture 5"/>
          <p:cNvPicPr>
            <a:picLocks noChangeAspect="1"/>
          </p:cNvPicPr>
          <p:nvPr/>
        </p:nvPicPr>
        <p:blipFill>
          <a:blip r:embed="rId4"/>
          <a:stretch>
            <a:fillRect/>
          </a:stretch>
        </p:blipFill>
        <p:spPr>
          <a:xfrm>
            <a:off x="776613" y="4944345"/>
            <a:ext cx="7777528" cy="745782"/>
          </a:xfrm>
          <a:prstGeom prst="rect">
            <a:avLst/>
          </a:prstGeom>
        </p:spPr>
      </p:pic>
      <p:pic>
        <p:nvPicPr>
          <p:cNvPr id="7" name="Picture 6"/>
          <p:cNvPicPr>
            <a:picLocks noChangeAspect="1"/>
          </p:cNvPicPr>
          <p:nvPr/>
        </p:nvPicPr>
        <p:blipFill>
          <a:blip r:embed="rId5"/>
          <a:stretch>
            <a:fillRect/>
          </a:stretch>
        </p:blipFill>
        <p:spPr>
          <a:xfrm>
            <a:off x="776613" y="5690127"/>
            <a:ext cx="7777528" cy="775614"/>
          </a:xfrm>
          <a:prstGeom prst="rect">
            <a:avLst/>
          </a:prstGeom>
        </p:spPr>
      </p:pic>
      <p:sp>
        <p:nvSpPr>
          <p:cNvPr id="8" name="TextBox 7"/>
          <p:cNvSpPr txBox="1"/>
          <p:nvPr/>
        </p:nvSpPr>
        <p:spPr>
          <a:xfrm>
            <a:off x="7209425" y="4296873"/>
            <a:ext cx="576197" cy="341632"/>
          </a:xfrm>
          <a:prstGeom prst="rect">
            <a:avLst/>
          </a:prstGeom>
          <a:noFill/>
        </p:spPr>
        <p:txBody>
          <a:bodyPr wrap="square" rtlCol="0">
            <a:spAutoFit/>
          </a:bodyPr>
          <a:lstStyle/>
          <a:p>
            <a:r>
              <a:rPr lang="en-US" sz="1800" dirty="0">
                <a:latin typeface="Consolas" panose="020B0609020204030204" pitchFamily="49" charset="0"/>
                <a:cs typeface="Consolas" panose="020B0609020204030204" pitchFamily="49" charset="0"/>
              </a:rPr>
              <a:t>R1</a:t>
            </a:r>
            <a:endParaRPr lang="en-US" dirty="0">
              <a:latin typeface="Consolas" panose="020B0609020204030204" pitchFamily="49" charset="0"/>
              <a:cs typeface="Consolas" panose="020B0609020204030204" pitchFamily="49" charset="0"/>
            </a:endParaRPr>
          </a:p>
        </p:txBody>
      </p:sp>
      <p:sp>
        <p:nvSpPr>
          <p:cNvPr id="9" name="TextBox 8"/>
          <p:cNvSpPr txBox="1"/>
          <p:nvPr/>
        </p:nvSpPr>
        <p:spPr>
          <a:xfrm>
            <a:off x="7209424" y="5130687"/>
            <a:ext cx="576197" cy="341632"/>
          </a:xfrm>
          <a:prstGeom prst="rect">
            <a:avLst/>
          </a:prstGeom>
          <a:noFill/>
        </p:spPr>
        <p:txBody>
          <a:bodyPr wrap="square" rtlCol="0">
            <a:spAutoFit/>
          </a:bodyPr>
          <a:lstStyle/>
          <a:p>
            <a:r>
              <a:rPr lang="en-US" sz="1800" dirty="0">
                <a:latin typeface="Consolas" panose="020B0609020204030204" pitchFamily="49" charset="0"/>
                <a:cs typeface="Consolas" panose="020B0609020204030204" pitchFamily="49" charset="0"/>
              </a:rPr>
              <a:t>R2</a:t>
            </a:r>
            <a:endParaRPr lang="en-US" dirty="0">
              <a:latin typeface="Consolas" panose="020B0609020204030204" pitchFamily="49" charset="0"/>
              <a:cs typeface="Consolas" panose="020B0609020204030204" pitchFamily="49" charset="0"/>
            </a:endParaRPr>
          </a:p>
        </p:txBody>
      </p:sp>
      <p:sp>
        <p:nvSpPr>
          <p:cNvPr id="10" name="TextBox 9"/>
          <p:cNvSpPr txBox="1"/>
          <p:nvPr/>
        </p:nvSpPr>
        <p:spPr>
          <a:xfrm>
            <a:off x="7209423" y="5907118"/>
            <a:ext cx="576197" cy="341632"/>
          </a:xfrm>
          <a:prstGeom prst="rect">
            <a:avLst/>
          </a:prstGeom>
          <a:noFill/>
        </p:spPr>
        <p:txBody>
          <a:bodyPr wrap="square" rtlCol="0">
            <a:spAutoFit/>
          </a:bodyPr>
          <a:lstStyle/>
          <a:p>
            <a:r>
              <a:rPr lang="en-US" sz="1800" dirty="0">
                <a:latin typeface="Consolas" panose="020B0609020204030204" pitchFamily="49" charset="0"/>
                <a:cs typeface="Consolas" panose="020B0609020204030204" pitchFamily="49" charset="0"/>
              </a:rPr>
              <a:t>R3</a:t>
            </a:r>
            <a:endParaRPr lang="en-US" dirty="0">
              <a:latin typeface="Consolas" panose="020B0609020204030204" pitchFamily="49" charset="0"/>
              <a:cs typeface="Consolas" panose="020B0609020204030204" pitchFamily="49" charset="0"/>
            </a:endParaRPr>
          </a:p>
        </p:txBody>
      </p:sp>
    </p:spTree>
    <p:extLst>
      <p:ext uri="{BB962C8B-B14F-4D97-AF65-F5344CB8AC3E}">
        <p14:creationId xmlns:p14="http://schemas.microsoft.com/office/powerpoint/2010/main" val="3764723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071" y="660596"/>
            <a:ext cx="8042276" cy="1336956"/>
          </a:xfrm>
        </p:spPr>
        <p:txBody>
          <a:bodyPr/>
          <a:lstStyle/>
          <a:p>
            <a:r>
              <a:rPr lang="en-US" dirty="0"/>
              <a:t>Basic BGP Configuration and Verification</a:t>
            </a:r>
          </a:p>
        </p:txBody>
      </p:sp>
      <p:pic>
        <p:nvPicPr>
          <p:cNvPr id="4" name="Picture 3"/>
          <p:cNvPicPr>
            <a:picLocks noChangeAspect="1"/>
          </p:cNvPicPr>
          <p:nvPr/>
        </p:nvPicPr>
        <p:blipFill>
          <a:blip r:embed="rId2"/>
          <a:stretch>
            <a:fillRect/>
          </a:stretch>
        </p:blipFill>
        <p:spPr>
          <a:xfrm>
            <a:off x="531227" y="1882169"/>
            <a:ext cx="8016702" cy="3733739"/>
          </a:xfrm>
          <a:prstGeom prst="rect">
            <a:avLst/>
          </a:prstGeom>
        </p:spPr>
      </p:pic>
    </p:spTree>
    <p:extLst>
      <p:ext uri="{BB962C8B-B14F-4D97-AF65-F5344CB8AC3E}">
        <p14:creationId xmlns:p14="http://schemas.microsoft.com/office/powerpoint/2010/main" val="24609739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01778"/>
            <a:ext cx="8042276" cy="1336956"/>
          </a:xfrm>
        </p:spPr>
        <p:txBody>
          <a:bodyPr>
            <a:normAutofit/>
          </a:bodyPr>
          <a:lstStyle/>
          <a:p>
            <a:r>
              <a:rPr lang="en-US" dirty="0"/>
              <a:t>Configuring and Verifying an </a:t>
            </a:r>
            <a:r>
              <a:rPr lang="en-US" dirty="0" err="1"/>
              <a:t>eBGP</a:t>
            </a:r>
            <a:r>
              <a:rPr lang="en-US" dirty="0"/>
              <a:t> Session</a:t>
            </a:r>
          </a:p>
        </p:txBody>
      </p:sp>
      <p:sp>
        <p:nvSpPr>
          <p:cNvPr id="3" name="Content Placeholder 2"/>
          <p:cNvSpPr>
            <a:spLocks noGrp="1"/>
          </p:cNvSpPr>
          <p:nvPr>
            <p:ph idx="1"/>
          </p:nvPr>
        </p:nvSpPr>
        <p:spPr>
          <a:xfrm>
            <a:off x="549275" y="1994403"/>
            <a:ext cx="8042276" cy="4343400"/>
          </a:xfrm>
        </p:spPr>
        <p:txBody>
          <a:bodyPr/>
          <a:lstStyle/>
          <a:p>
            <a:endParaRPr lang="en-US" dirty="0"/>
          </a:p>
        </p:txBody>
      </p:sp>
      <p:pic>
        <p:nvPicPr>
          <p:cNvPr id="4" name="Picture 3"/>
          <p:cNvPicPr>
            <a:picLocks noChangeAspect="1"/>
          </p:cNvPicPr>
          <p:nvPr/>
        </p:nvPicPr>
        <p:blipFill>
          <a:blip r:embed="rId2"/>
          <a:stretch>
            <a:fillRect/>
          </a:stretch>
        </p:blipFill>
        <p:spPr>
          <a:xfrm>
            <a:off x="418195" y="2036313"/>
            <a:ext cx="8318274" cy="848836"/>
          </a:xfrm>
          <a:prstGeom prst="rect">
            <a:avLst/>
          </a:prstGeom>
        </p:spPr>
      </p:pic>
      <p:pic>
        <p:nvPicPr>
          <p:cNvPr id="5" name="Picture 4"/>
          <p:cNvPicPr>
            <a:picLocks noChangeAspect="1"/>
          </p:cNvPicPr>
          <p:nvPr/>
        </p:nvPicPr>
        <p:blipFill>
          <a:blip r:embed="rId3"/>
          <a:stretch>
            <a:fillRect/>
          </a:stretch>
        </p:blipFill>
        <p:spPr>
          <a:xfrm>
            <a:off x="443247" y="3098718"/>
            <a:ext cx="8318274" cy="752134"/>
          </a:xfrm>
          <a:prstGeom prst="rect">
            <a:avLst/>
          </a:prstGeom>
        </p:spPr>
      </p:pic>
      <p:pic>
        <p:nvPicPr>
          <p:cNvPr id="6" name="Picture 5"/>
          <p:cNvPicPr>
            <a:picLocks noChangeAspect="1"/>
          </p:cNvPicPr>
          <p:nvPr/>
        </p:nvPicPr>
        <p:blipFill>
          <a:blip r:embed="rId4"/>
          <a:stretch>
            <a:fillRect/>
          </a:stretch>
        </p:blipFill>
        <p:spPr>
          <a:xfrm>
            <a:off x="438603" y="4242973"/>
            <a:ext cx="8361152" cy="1568736"/>
          </a:xfrm>
          <a:prstGeom prst="rect">
            <a:avLst/>
          </a:prstGeom>
        </p:spPr>
      </p:pic>
    </p:spTree>
    <p:extLst>
      <p:ext uri="{BB962C8B-B14F-4D97-AF65-F5344CB8AC3E}">
        <p14:creationId xmlns:p14="http://schemas.microsoft.com/office/powerpoint/2010/main" val="3944465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09580"/>
            <a:ext cx="8042276" cy="924270"/>
          </a:xfrm>
        </p:spPr>
        <p:txBody>
          <a:bodyPr/>
          <a:lstStyle/>
          <a:p>
            <a:r>
              <a:rPr lang="en-US" dirty="0"/>
              <a:t>Verifying an </a:t>
            </a:r>
            <a:r>
              <a:rPr lang="en-US" dirty="0" err="1"/>
              <a:t>eBGP</a:t>
            </a:r>
            <a:r>
              <a:rPr lang="en-US" dirty="0"/>
              <a:t> Session</a:t>
            </a:r>
          </a:p>
        </p:txBody>
      </p:sp>
      <p:sp>
        <p:nvSpPr>
          <p:cNvPr id="3" name="Content Placeholder 2"/>
          <p:cNvSpPr>
            <a:spLocks noGrp="1"/>
          </p:cNvSpPr>
          <p:nvPr>
            <p:ph idx="1"/>
          </p:nvPr>
        </p:nvSpPr>
        <p:spPr>
          <a:xfrm>
            <a:off x="279401" y="2978777"/>
            <a:ext cx="8520354" cy="3637966"/>
          </a:xfrm>
        </p:spPr>
        <p:txBody>
          <a:bodyPr>
            <a:normAutofit fontScale="85000" lnSpcReduction="20000"/>
          </a:bodyPr>
          <a:lstStyle/>
          <a:p>
            <a:pPr marL="0" indent="0">
              <a:buNone/>
            </a:pPr>
            <a:r>
              <a:rPr lang="en-US" dirty="0"/>
              <a:t>The first part of this command output describes the local router:</a:t>
            </a:r>
          </a:p>
          <a:p>
            <a:r>
              <a:rPr lang="en-US" b="1" dirty="0"/>
              <a:t>BGP router identifier: </a:t>
            </a:r>
            <a:r>
              <a:rPr lang="en-US" dirty="0"/>
              <a:t>The IP address that all other BGP speakers recognize as representing this router</a:t>
            </a:r>
          </a:p>
          <a:p>
            <a:r>
              <a:rPr lang="en-US" b="1" dirty="0"/>
              <a:t>Local AS number: </a:t>
            </a:r>
            <a:r>
              <a:rPr lang="en-US" dirty="0"/>
              <a:t>The local router’s autonomous system number </a:t>
            </a:r>
          </a:p>
          <a:p>
            <a:pPr marL="0" indent="0">
              <a:buNone/>
            </a:pPr>
            <a:r>
              <a:rPr lang="en-US" dirty="0"/>
              <a:t>The next part of this command output describes the BGP table:</a:t>
            </a:r>
          </a:p>
          <a:p>
            <a:r>
              <a:rPr lang="en-US" b="1" dirty="0"/>
              <a:t>BGP table version: </a:t>
            </a:r>
            <a:r>
              <a:rPr lang="en-US" dirty="0"/>
              <a:t>This is the version number of the local BGP table; it increases when the BGP table changes.</a:t>
            </a:r>
          </a:p>
          <a:p>
            <a:r>
              <a:rPr lang="en-US" b="1" dirty="0"/>
              <a:t>Main routing table version: </a:t>
            </a:r>
            <a:r>
              <a:rPr lang="en-US" dirty="0"/>
              <a:t>This is the last version of BGP database that was injected into the main routing table.</a:t>
            </a:r>
          </a:p>
        </p:txBody>
      </p:sp>
      <p:pic>
        <p:nvPicPr>
          <p:cNvPr id="4" name="Picture 3"/>
          <p:cNvPicPr>
            <a:picLocks noChangeAspect="1"/>
          </p:cNvPicPr>
          <p:nvPr/>
        </p:nvPicPr>
        <p:blipFill>
          <a:blip r:embed="rId2"/>
          <a:stretch>
            <a:fillRect/>
          </a:stretch>
        </p:blipFill>
        <p:spPr>
          <a:xfrm>
            <a:off x="359002" y="1410041"/>
            <a:ext cx="8361152" cy="1568736"/>
          </a:xfrm>
          <a:prstGeom prst="rect">
            <a:avLst/>
          </a:prstGeom>
        </p:spPr>
      </p:pic>
    </p:spTree>
    <p:extLst>
      <p:ext uri="{BB962C8B-B14F-4D97-AF65-F5344CB8AC3E}">
        <p14:creationId xmlns:p14="http://schemas.microsoft.com/office/powerpoint/2010/main" val="29112556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17885"/>
          </a:xfrm>
        </p:spPr>
        <p:txBody>
          <a:bodyPr/>
          <a:lstStyle/>
          <a:p>
            <a:r>
              <a:rPr lang="en-US" dirty="0"/>
              <a:t>Verifying an </a:t>
            </a:r>
            <a:r>
              <a:rPr lang="en-US" dirty="0" err="1"/>
              <a:t>eBGP</a:t>
            </a:r>
            <a:r>
              <a:rPr lang="en-US" dirty="0"/>
              <a:t> Session</a:t>
            </a:r>
          </a:p>
        </p:txBody>
      </p:sp>
      <p:sp>
        <p:nvSpPr>
          <p:cNvPr id="3" name="Content Placeholder 2"/>
          <p:cNvSpPr>
            <a:spLocks noGrp="1"/>
          </p:cNvSpPr>
          <p:nvPr>
            <p:ph idx="1"/>
          </p:nvPr>
        </p:nvSpPr>
        <p:spPr>
          <a:xfrm>
            <a:off x="440217" y="1325461"/>
            <a:ext cx="8468339" cy="5266980"/>
          </a:xfrm>
        </p:spPr>
        <p:txBody>
          <a:bodyPr>
            <a:normAutofit/>
          </a:bodyPr>
          <a:lstStyle/>
          <a:p>
            <a:pPr marL="0" indent="0">
              <a:buNone/>
            </a:pPr>
            <a:r>
              <a:rPr lang="en-US" sz="1100" dirty="0"/>
              <a:t>The rest of this command output describes the current neighbor status, one for each configured neighbor:</a:t>
            </a:r>
          </a:p>
          <a:p>
            <a:r>
              <a:rPr lang="en-US" sz="1100" b="1" dirty="0"/>
              <a:t>Neighbor: </a:t>
            </a:r>
            <a:r>
              <a:rPr lang="en-US" sz="1100" dirty="0"/>
              <a:t>The IP address, used in the </a:t>
            </a:r>
            <a:r>
              <a:rPr lang="en-US" sz="1100" b="1" dirty="0"/>
              <a:t>neighbor </a:t>
            </a:r>
            <a:r>
              <a:rPr lang="en-US" sz="1100" dirty="0"/>
              <a:t>statement</a:t>
            </a:r>
          </a:p>
          <a:p>
            <a:r>
              <a:rPr lang="en-US" sz="1100" b="1" dirty="0"/>
              <a:t>Version (V): </a:t>
            </a:r>
            <a:r>
              <a:rPr lang="en-US" sz="1100" dirty="0"/>
              <a:t>The version of BGP this router is running with the listed neighbor.</a:t>
            </a:r>
          </a:p>
          <a:p>
            <a:r>
              <a:rPr lang="en-US" sz="1100" b="1" dirty="0"/>
              <a:t>AS: </a:t>
            </a:r>
            <a:r>
              <a:rPr lang="en-US" sz="1100" dirty="0"/>
              <a:t>The listed neighbor’s autonomous system number.</a:t>
            </a:r>
          </a:p>
          <a:p>
            <a:r>
              <a:rPr lang="en-US" sz="1100" b="1" dirty="0"/>
              <a:t>Messages received (</a:t>
            </a:r>
            <a:r>
              <a:rPr lang="en-US" sz="1100" b="1" dirty="0" err="1"/>
              <a:t>MsgRcvd</a:t>
            </a:r>
            <a:r>
              <a:rPr lang="en-US" sz="1100" b="1" dirty="0"/>
              <a:t>): </a:t>
            </a:r>
            <a:r>
              <a:rPr lang="en-US" sz="1100" dirty="0"/>
              <a:t>The number of BGP messages received from this neighbor.</a:t>
            </a:r>
          </a:p>
          <a:p>
            <a:r>
              <a:rPr lang="en-US" sz="1100" b="1" dirty="0"/>
              <a:t>Messages sent (</a:t>
            </a:r>
            <a:r>
              <a:rPr lang="en-US" sz="1100" b="1" dirty="0" err="1"/>
              <a:t>MsgSent</a:t>
            </a:r>
            <a:r>
              <a:rPr lang="en-US" sz="1100" b="1" dirty="0"/>
              <a:t>): </a:t>
            </a:r>
            <a:r>
              <a:rPr lang="en-US" sz="1100" dirty="0"/>
              <a:t>The number of BGP messages sent to this neighbor.</a:t>
            </a:r>
          </a:p>
          <a:p>
            <a:r>
              <a:rPr lang="en-US" sz="1100" b="1" dirty="0" err="1"/>
              <a:t>TblVer</a:t>
            </a:r>
            <a:r>
              <a:rPr lang="en-US" sz="1100" b="1" dirty="0"/>
              <a:t>: </a:t>
            </a:r>
            <a:r>
              <a:rPr lang="en-US" sz="1100" dirty="0"/>
              <a:t>The last version of the BGP table that was sent to this neighbor.</a:t>
            </a:r>
          </a:p>
          <a:p>
            <a:r>
              <a:rPr lang="en-US" sz="1100" b="1" dirty="0"/>
              <a:t>In queue (</a:t>
            </a:r>
            <a:r>
              <a:rPr lang="en-US" sz="1100" b="1" dirty="0" err="1"/>
              <a:t>InQ</a:t>
            </a:r>
            <a:r>
              <a:rPr lang="en-US" sz="1100" b="1" dirty="0"/>
              <a:t>): </a:t>
            </a:r>
            <a:r>
              <a:rPr lang="en-US" sz="1100" dirty="0"/>
              <a:t>The number of messages from this neighbor that are waiting to be processed.</a:t>
            </a:r>
          </a:p>
          <a:p>
            <a:r>
              <a:rPr lang="en-US" sz="1100" b="1" dirty="0"/>
              <a:t>Out queue (</a:t>
            </a:r>
            <a:r>
              <a:rPr lang="en-US" sz="1100" b="1" dirty="0" err="1"/>
              <a:t>OutQ</a:t>
            </a:r>
            <a:r>
              <a:rPr lang="en-US" sz="1100" b="1" dirty="0"/>
              <a:t>): </a:t>
            </a:r>
            <a:r>
              <a:rPr lang="en-US" sz="1100" dirty="0"/>
              <a:t>The number of messages queued and waiting to be sent to this neighbor. TCP flow control prevents this router from overwhelming a neighbor with a large update.</a:t>
            </a:r>
          </a:p>
          <a:p>
            <a:r>
              <a:rPr lang="en-US" sz="1100" b="1" dirty="0"/>
              <a:t>Up/down: </a:t>
            </a:r>
            <a:r>
              <a:rPr lang="en-US" sz="1100" dirty="0"/>
              <a:t>The length of time this neighbor has been in the current BGP state (established, active, or idle).</a:t>
            </a:r>
          </a:p>
          <a:p>
            <a:r>
              <a:rPr lang="en-US" sz="1100" b="1" dirty="0"/>
              <a:t>State: </a:t>
            </a:r>
            <a:r>
              <a:rPr lang="en-US" sz="1100" dirty="0"/>
              <a:t>The current state of the BGP session </a:t>
            </a:r>
            <a:r>
              <a:rPr lang="en-US" sz="1100" b="1" dirty="0"/>
              <a:t>: </a:t>
            </a:r>
            <a:r>
              <a:rPr lang="en-US" sz="1100" dirty="0"/>
              <a:t>active, idle, open sent, open confirm, or idle (admin). </a:t>
            </a:r>
          </a:p>
          <a:p>
            <a:r>
              <a:rPr lang="en-US" sz="1100" b="1" dirty="0"/>
              <a:t>Prefix received (</a:t>
            </a:r>
            <a:r>
              <a:rPr lang="en-US" sz="1100" b="1" dirty="0" err="1"/>
              <a:t>PfxRcd</a:t>
            </a:r>
            <a:r>
              <a:rPr lang="en-US" sz="1100" b="1" dirty="0"/>
              <a:t>): </a:t>
            </a:r>
            <a:r>
              <a:rPr lang="en-US" sz="1100" dirty="0"/>
              <a:t>When the session is in the established state, this value represents the number of BGP network entries received from this neighbor.</a:t>
            </a:r>
          </a:p>
          <a:p>
            <a:endParaRPr lang="en-US" sz="1100" dirty="0"/>
          </a:p>
        </p:txBody>
      </p:sp>
    </p:spTree>
    <p:extLst>
      <p:ext uri="{BB962C8B-B14F-4D97-AF65-F5344CB8AC3E}">
        <p14:creationId xmlns:p14="http://schemas.microsoft.com/office/powerpoint/2010/main" val="42661291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Verifying an </a:t>
            </a:r>
            <a:r>
              <a:rPr lang="en-US" dirty="0" err="1"/>
              <a:t>eBGP</a:t>
            </a:r>
            <a:r>
              <a:rPr lang="en-US" dirty="0"/>
              <a:t> Session</a:t>
            </a:r>
          </a:p>
        </p:txBody>
      </p:sp>
      <p:sp>
        <p:nvSpPr>
          <p:cNvPr id="3" name="Content Placeholder 2"/>
          <p:cNvSpPr>
            <a:spLocks noGrp="1"/>
          </p:cNvSpPr>
          <p:nvPr>
            <p:ph idx="1"/>
          </p:nvPr>
        </p:nvSpPr>
        <p:spPr>
          <a:xfrm>
            <a:off x="279401" y="1820411"/>
            <a:ext cx="3027470" cy="4494328"/>
          </a:xfrm>
        </p:spPr>
        <p:txBody>
          <a:bodyPr>
            <a:normAutofit/>
          </a:bodyPr>
          <a:lstStyle/>
          <a:p>
            <a:r>
              <a:rPr lang="en-US" sz="2000" dirty="0"/>
              <a:t>The </a:t>
            </a:r>
            <a:r>
              <a:rPr lang="en-US" sz="2000" b="1" dirty="0">
                <a:latin typeface="Consolas" panose="020B0609020204030204" pitchFamily="49" charset="0"/>
                <a:cs typeface="Consolas" panose="020B0609020204030204" pitchFamily="49" charset="0"/>
              </a:rPr>
              <a:t>show </a:t>
            </a:r>
            <a:r>
              <a:rPr lang="en-US" sz="2000" b="1" dirty="0" err="1">
                <a:latin typeface="Consolas" panose="020B0609020204030204" pitchFamily="49" charset="0"/>
                <a:cs typeface="Consolas" panose="020B0609020204030204" pitchFamily="49" charset="0"/>
              </a:rPr>
              <a:t>ip</a:t>
            </a:r>
            <a:r>
              <a:rPr lang="en-US" sz="2000" b="1" dirty="0">
                <a:latin typeface="Consolas" panose="020B0609020204030204" pitchFamily="49" charset="0"/>
                <a:cs typeface="Consolas" panose="020B0609020204030204" pitchFamily="49" charset="0"/>
              </a:rPr>
              <a:t> </a:t>
            </a:r>
            <a:r>
              <a:rPr lang="en-US" sz="2000" b="1" dirty="0" err="1">
                <a:latin typeface="Consolas" panose="020B0609020204030204" pitchFamily="49" charset="0"/>
                <a:cs typeface="Consolas" panose="020B0609020204030204" pitchFamily="49" charset="0"/>
              </a:rPr>
              <a:t>bgp</a:t>
            </a:r>
            <a:r>
              <a:rPr lang="en-US" sz="2000" b="1" dirty="0">
                <a:latin typeface="Consolas" panose="020B0609020204030204" pitchFamily="49" charset="0"/>
                <a:cs typeface="Consolas" panose="020B0609020204030204" pitchFamily="49" charset="0"/>
              </a:rPr>
              <a:t> neighbors </a:t>
            </a:r>
            <a:r>
              <a:rPr lang="en-US" sz="2000" dirty="0"/>
              <a:t>command supplies additional information, such as the negotiated capabilities, supported address families, and others. </a:t>
            </a:r>
          </a:p>
        </p:txBody>
      </p:sp>
      <p:grpSp>
        <p:nvGrpSpPr>
          <p:cNvPr id="6" name="Group 5"/>
          <p:cNvGrpSpPr/>
          <p:nvPr/>
        </p:nvGrpSpPr>
        <p:grpSpPr>
          <a:xfrm>
            <a:off x="3463667" y="1677798"/>
            <a:ext cx="4958880" cy="4907252"/>
            <a:chOff x="1716065" y="99323"/>
            <a:chExt cx="5336088" cy="5401710"/>
          </a:xfrm>
        </p:grpSpPr>
        <p:pic>
          <p:nvPicPr>
            <p:cNvPr id="4" name="Picture 3"/>
            <p:cNvPicPr>
              <a:picLocks noChangeAspect="1"/>
            </p:cNvPicPr>
            <p:nvPr/>
          </p:nvPicPr>
          <p:blipFill>
            <a:blip r:embed="rId2"/>
            <a:stretch>
              <a:fillRect/>
            </a:stretch>
          </p:blipFill>
          <p:spPr>
            <a:xfrm>
              <a:off x="1716065" y="99323"/>
              <a:ext cx="5336088" cy="3653108"/>
            </a:xfrm>
            <a:prstGeom prst="rect">
              <a:avLst/>
            </a:prstGeom>
          </p:spPr>
        </p:pic>
        <p:pic>
          <p:nvPicPr>
            <p:cNvPr id="5" name="Picture 4"/>
            <p:cNvPicPr>
              <a:picLocks noChangeAspect="1"/>
            </p:cNvPicPr>
            <p:nvPr/>
          </p:nvPicPr>
          <p:blipFill>
            <a:blip r:embed="rId3"/>
            <a:stretch>
              <a:fillRect/>
            </a:stretch>
          </p:blipFill>
          <p:spPr>
            <a:xfrm>
              <a:off x="1731045" y="3736513"/>
              <a:ext cx="5308582" cy="1764520"/>
            </a:xfrm>
            <a:prstGeom prst="rect">
              <a:avLst/>
            </a:prstGeom>
          </p:spPr>
        </p:pic>
      </p:grpSp>
    </p:spTree>
    <p:extLst>
      <p:ext uri="{BB962C8B-B14F-4D97-AF65-F5344CB8AC3E}">
        <p14:creationId xmlns:p14="http://schemas.microsoft.com/office/powerpoint/2010/main" val="12609721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776" y="627694"/>
            <a:ext cx="8042276" cy="1336956"/>
          </a:xfrm>
        </p:spPr>
        <p:txBody>
          <a:bodyPr>
            <a:normAutofit/>
          </a:bodyPr>
          <a:lstStyle/>
          <a:p>
            <a:r>
              <a:rPr lang="en-US" dirty="0">
                <a:latin typeface="Consolas" panose="020B0609020204030204" pitchFamily="49" charset="0"/>
                <a:cs typeface="Consolas" panose="020B0609020204030204" pitchFamily="49" charset="0"/>
              </a:rPr>
              <a:t>show </a:t>
            </a:r>
            <a:r>
              <a:rPr lang="en-US" dirty="0" err="1">
                <a:latin typeface="Consolas" panose="020B0609020204030204" pitchFamily="49" charset="0"/>
                <a:cs typeface="Consolas" panose="020B0609020204030204" pitchFamily="49" charset="0"/>
              </a:rPr>
              <a:t>ip</a:t>
            </a:r>
            <a:r>
              <a:rPr lang="en-US" dirty="0">
                <a:latin typeface="Consolas" panose="020B0609020204030204" pitchFamily="49" charset="0"/>
                <a:cs typeface="Consolas" panose="020B0609020204030204" pitchFamily="49" charset="0"/>
              </a:rPr>
              <a:t> </a:t>
            </a:r>
            <a:r>
              <a:rPr lang="en-US" dirty="0" err="1">
                <a:latin typeface="Consolas" panose="020B0609020204030204" pitchFamily="49" charset="0"/>
                <a:cs typeface="Consolas" panose="020B0609020204030204" pitchFamily="49" charset="0"/>
              </a:rPr>
              <a:t>bgp</a:t>
            </a:r>
            <a:r>
              <a:rPr lang="en-US" dirty="0">
                <a:latin typeface="Consolas" panose="020B0609020204030204" pitchFamily="49" charset="0"/>
                <a:cs typeface="Consolas" panose="020B0609020204030204" pitchFamily="49" charset="0"/>
              </a:rPr>
              <a:t> neighbors </a:t>
            </a:r>
            <a:r>
              <a:rPr lang="en-US" dirty="0"/>
              <a:t>Command</a:t>
            </a:r>
            <a:r>
              <a:rPr lang="en-US" dirty="0">
                <a:latin typeface="Consolas" panose="020B0609020204030204" pitchFamily="49" charset="0"/>
                <a:cs typeface="Consolas" panose="020B0609020204030204" pitchFamily="49" charset="0"/>
              </a:rPr>
              <a:t> </a:t>
            </a:r>
            <a:r>
              <a:rPr lang="en-US" dirty="0"/>
              <a:t>Options</a:t>
            </a:r>
          </a:p>
        </p:txBody>
      </p:sp>
      <p:pic>
        <p:nvPicPr>
          <p:cNvPr id="4" name="Picture 3"/>
          <p:cNvPicPr>
            <a:picLocks noChangeAspect="1"/>
          </p:cNvPicPr>
          <p:nvPr/>
        </p:nvPicPr>
        <p:blipFill>
          <a:blip r:embed="rId2"/>
          <a:stretch>
            <a:fillRect/>
          </a:stretch>
        </p:blipFill>
        <p:spPr>
          <a:xfrm>
            <a:off x="348809" y="2411988"/>
            <a:ext cx="8443207" cy="3815003"/>
          </a:xfrm>
          <a:prstGeom prst="rect">
            <a:avLst/>
          </a:prstGeom>
        </p:spPr>
      </p:pic>
    </p:spTree>
    <p:extLst>
      <p:ext uri="{BB962C8B-B14F-4D97-AF65-F5344CB8AC3E}">
        <p14:creationId xmlns:p14="http://schemas.microsoft.com/office/powerpoint/2010/main" val="32338338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071" y="545213"/>
            <a:ext cx="8042276" cy="1336956"/>
          </a:xfrm>
        </p:spPr>
        <p:txBody>
          <a:bodyPr>
            <a:normAutofit/>
          </a:bodyPr>
          <a:lstStyle/>
          <a:p>
            <a:r>
              <a:rPr lang="en-US" dirty="0"/>
              <a:t>Configuring and Verifying an </a:t>
            </a:r>
            <a:r>
              <a:rPr lang="en-US" dirty="0" err="1"/>
              <a:t>iBGP</a:t>
            </a:r>
            <a:r>
              <a:rPr lang="en-US" dirty="0"/>
              <a:t> Session</a:t>
            </a:r>
          </a:p>
        </p:txBody>
      </p:sp>
      <p:pic>
        <p:nvPicPr>
          <p:cNvPr id="4" name="Picture 3"/>
          <p:cNvPicPr>
            <a:picLocks noChangeAspect="1"/>
          </p:cNvPicPr>
          <p:nvPr/>
        </p:nvPicPr>
        <p:blipFill>
          <a:blip r:embed="rId2"/>
          <a:stretch>
            <a:fillRect/>
          </a:stretch>
        </p:blipFill>
        <p:spPr>
          <a:xfrm>
            <a:off x="531227" y="1882169"/>
            <a:ext cx="8016702" cy="3733739"/>
          </a:xfrm>
          <a:prstGeom prst="rect">
            <a:avLst/>
          </a:prstGeom>
        </p:spPr>
      </p:pic>
    </p:spTree>
    <p:extLst>
      <p:ext uri="{BB962C8B-B14F-4D97-AF65-F5344CB8AC3E}">
        <p14:creationId xmlns:p14="http://schemas.microsoft.com/office/powerpoint/2010/main" val="31699862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458" y="517104"/>
            <a:ext cx="8042276" cy="1336956"/>
          </a:xfrm>
        </p:spPr>
        <p:txBody>
          <a:bodyPr>
            <a:normAutofit/>
          </a:bodyPr>
          <a:lstStyle/>
          <a:p>
            <a:r>
              <a:rPr lang="en-US" dirty="0"/>
              <a:t>Configuring and Verifying an </a:t>
            </a:r>
            <a:r>
              <a:rPr lang="en-US" dirty="0" err="1"/>
              <a:t>iBGP</a:t>
            </a:r>
            <a:r>
              <a:rPr lang="en-US" dirty="0"/>
              <a:t> Session</a:t>
            </a:r>
          </a:p>
        </p:txBody>
      </p:sp>
      <p:pic>
        <p:nvPicPr>
          <p:cNvPr id="5" name="Picture 4"/>
          <p:cNvPicPr>
            <a:picLocks noChangeAspect="1"/>
          </p:cNvPicPr>
          <p:nvPr/>
        </p:nvPicPr>
        <p:blipFill>
          <a:blip r:embed="rId2"/>
          <a:stretch>
            <a:fillRect/>
          </a:stretch>
        </p:blipFill>
        <p:spPr>
          <a:xfrm>
            <a:off x="579386" y="1933388"/>
            <a:ext cx="7985228" cy="1495612"/>
          </a:xfrm>
          <a:prstGeom prst="rect">
            <a:avLst/>
          </a:prstGeom>
        </p:spPr>
      </p:pic>
      <p:grpSp>
        <p:nvGrpSpPr>
          <p:cNvPr id="8" name="Group 7"/>
          <p:cNvGrpSpPr/>
          <p:nvPr/>
        </p:nvGrpSpPr>
        <p:grpSpPr>
          <a:xfrm>
            <a:off x="593301" y="3429000"/>
            <a:ext cx="7954224" cy="3346482"/>
            <a:chOff x="-383815" y="3115681"/>
            <a:chExt cx="9809208" cy="4126907"/>
          </a:xfrm>
        </p:grpSpPr>
        <p:pic>
          <p:nvPicPr>
            <p:cNvPr id="6" name="Picture 5"/>
            <p:cNvPicPr>
              <a:picLocks noChangeAspect="1"/>
            </p:cNvPicPr>
            <p:nvPr/>
          </p:nvPicPr>
          <p:blipFill>
            <a:blip r:embed="rId3"/>
            <a:stretch>
              <a:fillRect/>
            </a:stretch>
          </p:blipFill>
          <p:spPr>
            <a:xfrm>
              <a:off x="-371289" y="3115681"/>
              <a:ext cx="9796682" cy="1500960"/>
            </a:xfrm>
            <a:prstGeom prst="rect">
              <a:avLst/>
            </a:prstGeom>
          </p:spPr>
        </p:pic>
        <p:pic>
          <p:nvPicPr>
            <p:cNvPr id="7" name="Picture 6"/>
            <p:cNvPicPr>
              <a:picLocks noChangeAspect="1"/>
            </p:cNvPicPr>
            <p:nvPr/>
          </p:nvPicPr>
          <p:blipFill>
            <a:blip r:embed="rId4"/>
            <a:stretch>
              <a:fillRect/>
            </a:stretch>
          </p:blipFill>
          <p:spPr>
            <a:xfrm>
              <a:off x="-383815" y="4253387"/>
              <a:ext cx="9796682" cy="2989201"/>
            </a:xfrm>
            <a:prstGeom prst="rect">
              <a:avLst/>
            </a:prstGeom>
          </p:spPr>
        </p:pic>
      </p:grpSp>
    </p:spTree>
    <p:extLst>
      <p:ext uri="{BB962C8B-B14F-4D97-AF65-F5344CB8AC3E}">
        <p14:creationId xmlns:p14="http://schemas.microsoft.com/office/powerpoint/2010/main" val="4150984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Advertising Networks in BGP</a:t>
            </a:r>
          </a:p>
        </p:txBody>
      </p:sp>
      <p:sp>
        <p:nvSpPr>
          <p:cNvPr id="3" name="Content Placeholder 2"/>
          <p:cNvSpPr>
            <a:spLocks noGrp="1"/>
          </p:cNvSpPr>
          <p:nvPr>
            <p:ph idx="1"/>
          </p:nvPr>
        </p:nvSpPr>
        <p:spPr/>
        <p:txBody>
          <a:bodyPr/>
          <a:lstStyle/>
          <a:p>
            <a:r>
              <a:rPr lang="en-US" dirty="0"/>
              <a:t>Use the </a:t>
            </a:r>
            <a:r>
              <a:rPr lang="en-US" b="1" dirty="0">
                <a:latin typeface="Consolas" panose="020B0609020204030204" pitchFamily="49" charset="0"/>
                <a:cs typeface="Consolas" panose="020B0609020204030204" pitchFamily="49" charset="0"/>
              </a:rPr>
              <a:t>network </a:t>
            </a:r>
            <a:r>
              <a:rPr lang="en-US" i="1" dirty="0">
                <a:latin typeface="Consolas" panose="020B0609020204030204" pitchFamily="49" charset="0"/>
                <a:cs typeface="Consolas" panose="020B0609020204030204" pitchFamily="49" charset="0"/>
              </a:rPr>
              <a:t>network-number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mask </a:t>
            </a:r>
            <a:r>
              <a:rPr lang="en-US" i="1" dirty="0">
                <a:latin typeface="Consolas" panose="020B0609020204030204" pitchFamily="49" charset="0"/>
                <a:cs typeface="Consolas" panose="020B0609020204030204" pitchFamily="49" charset="0"/>
              </a:rPr>
              <a:t>network-mask </a:t>
            </a:r>
            <a:r>
              <a:rPr lang="en-US" dirty="0">
                <a:latin typeface="Consolas" panose="020B0609020204030204" pitchFamily="49" charset="0"/>
                <a:cs typeface="Consolas" panose="020B0609020204030204" pitchFamily="49" charset="0"/>
              </a:rPr>
              <a:t>] </a:t>
            </a:r>
            <a:r>
              <a:rPr lang="en-US" dirty="0"/>
              <a:t>router configuration command to inject routes that are present in the IPv4 routing table into the BGP table so that they can be advertised in BGP.</a:t>
            </a:r>
          </a:p>
        </p:txBody>
      </p:sp>
      <p:pic>
        <p:nvPicPr>
          <p:cNvPr id="5" name="Picture 4"/>
          <p:cNvPicPr>
            <a:picLocks noChangeAspect="1"/>
          </p:cNvPicPr>
          <p:nvPr/>
        </p:nvPicPr>
        <p:blipFill>
          <a:blip r:embed="rId2"/>
          <a:stretch>
            <a:fillRect/>
          </a:stretch>
        </p:blipFill>
        <p:spPr>
          <a:xfrm>
            <a:off x="393470" y="3421220"/>
            <a:ext cx="8406285" cy="1663626"/>
          </a:xfrm>
          <a:prstGeom prst="rect">
            <a:avLst/>
          </a:prstGeom>
        </p:spPr>
      </p:pic>
    </p:spTree>
    <p:extLst>
      <p:ext uri="{BB962C8B-B14F-4D97-AF65-F5344CB8AC3E}">
        <p14:creationId xmlns:p14="http://schemas.microsoft.com/office/powerpoint/2010/main" val="29047847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Advertising Networks in BGP</a:t>
            </a:r>
          </a:p>
        </p:txBody>
      </p:sp>
      <p:sp>
        <p:nvSpPr>
          <p:cNvPr id="3" name="Content Placeholder 2"/>
          <p:cNvSpPr>
            <a:spLocks noGrp="1"/>
          </p:cNvSpPr>
          <p:nvPr>
            <p:ph idx="1"/>
          </p:nvPr>
        </p:nvSpPr>
        <p:spPr>
          <a:xfrm>
            <a:off x="549274" y="1600201"/>
            <a:ext cx="8116553" cy="4574096"/>
          </a:xfrm>
        </p:spPr>
        <p:txBody>
          <a:bodyPr>
            <a:normAutofit fontScale="92500" lnSpcReduction="20000"/>
          </a:bodyPr>
          <a:lstStyle/>
          <a:p>
            <a:r>
              <a:rPr lang="en-US" sz="1600" dirty="0"/>
              <a:t>It is important to note that the BGP </a:t>
            </a:r>
            <a:r>
              <a:rPr lang="en-US" sz="1600" b="1" dirty="0"/>
              <a:t>network </a:t>
            </a:r>
            <a:r>
              <a:rPr lang="en-US" sz="1600" dirty="0"/>
              <a:t>command determines which networks this router advertises. </a:t>
            </a:r>
          </a:p>
          <a:p>
            <a:r>
              <a:rPr lang="en-US" sz="1600" dirty="0"/>
              <a:t>Unlike for IGPs, the </a:t>
            </a:r>
            <a:r>
              <a:rPr lang="en-US" sz="1600" b="1" dirty="0"/>
              <a:t>network </a:t>
            </a:r>
            <a:r>
              <a:rPr lang="en-US" sz="1600" dirty="0"/>
              <a:t>command does not start BGP on specific interfaces.</a:t>
            </a:r>
          </a:p>
          <a:p>
            <a:r>
              <a:rPr lang="en-US" sz="1600" dirty="0"/>
              <a:t>Rather, it indicates to BGP which networks it should originate from this router.</a:t>
            </a:r>
          </a:p>
          <a:p>
            <a:r>
              <a:rPr lang="en-US" sz="1600" dirty="0"/>
              <a:t>The list of </a:t>
            </a:r>
            <a:r>
              <a:rPr lang="en-US" sz="1600" b="1" dirty="0"/>
              <a:t>network </a:t>
            </a:r>
            <a:r>
              <a:rPr lang="en-US" sz="1600" dirty="0"/>
              <a:t>commands must include all networks in your autonomous system that you want to advertise, not just those locally connected to your router.</a:t>
            </a:r>
          </a:p>
          <a:p>
            <a:r>
              <a:rPr lang="en-US" sz="1600" dirty="0"/>
              <a:t>The </a:t>
            </a:r>
            <a:r>
              <a:rPr lang="en-US" sz="1600" b="1" dirty="0"/>
              <a:t>mask </a:t>
            </a:r>
            <a:r>
              <a:rPr lang="en-US" sz="1600" dirty="0"/>
              <a:t>parameter indicates that BGP-4 allows classless prefixes; it can advertise subnets and </a:t>
            </a:r>
            <a:r>
              <a:rPr lang="en-US" sz="1600" dirty="0" err="1"/>
              <a:t>supernets</a:t>
            </a:r>
            <a:r>
              <a:rPr lang="en-US" sz="1600" dirty="0"/>
              <a:t>.</a:t>
            </a:r>
          </a:p>
          <a:p>
            <a:r>
              <a:rPr lang="en-US" sz="1600" dirty="0"/>
              <a:t>Notice the difference between the </a:t>
            </a:r>
            <a:r>
              <a:rPr lang="en-US" sz="1600" b="1" dirty="0"/>
              <a:t>neighbor </a:t>
            </a:r>
            <a:r>
              <a:rPr lang="en-US" sz="1600" dirty="0"/>
              <a:t>command and the </a:t>
            </a:r>
            <a:r>
              <a:rPr lang="en-US" sz="1600" b="1" dirty="0"/>
              <a:t>network </a:t>
            </a:r>
            <a:r>
              <a:rPr lang="en-US" sz="1600" dirty="0"/>
              <a:t>command: The </a:t>
            </a:r>
            <a:r>
              <a:rPr lang="en-US" sz="1600" b="1" dirty="0"/>
              <a:t>neighbor </a:t>
            </a:r>
            <a:r>
              <a:rPr lang="en-US" sz="1600" dirty="0"/>
              <a:t>command tells BGP where to advertise; the </a:t>
            </a:r>
            <a:r>
              <a:rPr lang="en-US" sz="1600" b="1" dirty="0"/>
              <a:t>network </a:t>
            </a:r>
            <a:r>
              <a:rPr lang="en-US" sz="1600" dirty="0"/>
              <a:t>command tells BGP what to advertise.</a:t>
            </a:r>
          </a:p>
          <a:p>
            <a:r>
              <a:rPr lang="en-US" sz="1600" dirty="0"/>
              <a:t>If the </a:t>
            </a:r>
            <a:r>
              <a:rPr lang="en-US" sz="1600" b="1" dirty="0"/>
              <a:t>mask </a:t>
            </a:r>
            <a:r>
              <a:rPr lang="en-US" sz="1600" dirty="0"/>
              <a:t>parameter is not specified, this command announces only the classful network number; at least one subnet of the specified major network must be present in the IP routing table to allow BGP to start announcing the classful network as a BGP route.</a:t>
            </a:r>
          </a:p>
        </p:txBody>
      </p:sp>
    </p:spTree>
    <p:extLst>
      <p:ext uri="{BB962C8B-B14F-4D97-AF65-F5344CB8AC3E}">
        <p14:creationId xmlns:p14="http://schemas.microsoft.com/office/powerpoint/2010/main" val="130668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Advertising Networks in BGP</a:t>
            </a:r>
          </a:p>
        </p:txBody>
      </p:sp>
      <p:sp>
        <p:nvSpPr>
          <p:cNvPr id="4" name="Content Placeholder 3"/>
          <p:cNvSpPr>
            <a:spLocks noGrp="1"/>
          </p:cNvSpPr>
          <p:nvPr>
            <p:ph idx="1"/>
          </p:nvPr>
        </p:nvSpPr>
        <p:spPr>
          <a:xfrm>
            <a:off x="549274" y="1600200"/>
            <a:ext cx="8175275" cy="4649597"/>
          </a:xfrm>
        </p:spPr>
        <p:txBody>
          <a:bodyPr>
            <a:normAutofit fontScale="62500" lnSpcReduction="20000"/>
          </a:bodyPr>
          <a:lstStyle/>
          <a:p>
            <a:r>
              <a:rPr lang="en-US" dirty="0"/>
              <a:t>If the </a:t>
            </a:r>
            <a:r>
              <a:rPr lang="en-US" b="1" dirty="0">
                <a:latin typeface="Consolas" panose="020B0609020204030204" pitchFamily="49" charset="0"/>
                <a:cs typeface="Consolas" panose="020B0609020204030204" pitchFamily="49" charset="0"/>
              </a:rPr>
              <a:t>mask </a:t>
            </a:r>
            <a:r>
              <a:rPr lang="en-US" i="1" dirty="0">
                <a:latin typeface="Consolas" panose="020B0609020204030204" pitchFamily="49" charset="0"/>
                <a:cs typeface="Consolas" panose="020B0609020204030204" pitchFamily="49" charset="0"/>
              </a:rPr>
              <a:t>network-mask </a:t>
            </a:r>
            <a:r>
              <a:rPr lang="en-US" dirty="0"/>
              <a:t>is specified, an exact match to the network (both address and mask) must exist in the routing table for the network to be advertised.</a:t>
            </a:r>
          </a:p>
          <a:p>
            <a:r>
              <a:rPr lang="en-US" dirty="0"/>
              <a:t>Before BGP announces a route, it checks to see whether it can reach it.</a:t>
            </a:r>
          </a:p>
          <a:p>
            <a:r>
              <a:rPr lang="en-US" dirty="0"/>
              <a:t>For example, if you want to advertise the 192.168.0.0/24 route, and by mistake you configure network </a:t>
            </a:r>
            <a:r>
              <a:rPr lang="en-US" b="1" dirty="0"/>
              <a:t>192.168.0.0 mask 255.255.0.0 </a:t>
            </a:r>
            <a:r>
              <a:rPr lang="en-US" dirty="0"/>
              <a:t>instead of </a:t>
            </a:r>
            <a:r>
              <a:rPr lang="en-US" b="1" dirty="0"/>
              <a:t>network 192.168.0.0 mask 255.255.255.0 </a:t>
            </a:r>
            <a:r>
              <a:rPr lang="en-US" dirty="0"/>
              <a:t>, BGP looks for 192.168.0.0/16 in the routing table. In this case, it would find 192.168.0.0/24 but will not find 192.168.0.0/16. Because the routing table does not contain a specific match to the network, BGP does not announce the 192.168.0.0/24 network to any neighbors.</a:t>
            </a:r>
          </a:p>
          <a:p>
            <a:r>
              <a:rPr lang="en-US" dirty="0"/>
              <a:t>If you want to advertise the CIDR block 192.168.0.0/16, you might try configuring network 192.168.0.0 mask 255.255.0.0. Again, BGP looks for 192.168.0.0/16 in the routing table, and if it never finds 192.168.0.0/16, BGP does not announce the 192.168.0.0/16 network to any neighbors. In this case, you can configure a static route to the CIDR block toward the null interface, with the </a:t>
            </a:r>
            <a:r>
              <a:rPr lang="en-US" b="1" dirty="0" err="1"/>
              <a:t>ip</a:t>
            </a:r>
            <a:r>
              <a:rPr lang="en-US" b="1" dirty="0"/>
              <a:t> route 192.168.0.0 255.255.0.0 null0 </a:t>
            </a:r>
            <a:r>
              <a:rPr lang="en-US" dirty="0"/>
              <a:t>command, so that BGP can find an exact match in the routing table. </a:t>
            </a:r>
          </a:p>
          <a:p>
            <a:r>
              <a:rPr lang="en-US" dirty="0"/>
              <a:t>After finding an exact match in the routing table, BGP announces the 192.168.0.0/16 network to its neighbors.</a:t>
            </a:r>
          </a:p>
        </p:txBody>
      </p:sp>
    </p:spTree>
    <p:extLst>
      <p:ext uri="{BB962C8B-B14F-4D97-AF65-F5344CB8AC3E}">
        <p14:creationId xmlns:p14="http://schemas.microsoft.com/office/powerpoint/2010/main" val="18523772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62" y="463319"/>
            <a:ext cx="8859276" cy="806987"/>
          </a:xfrm>
        </p:spPr>
        <p:txBody>
          <a:bodyPr/>
          <a:lstStyle/>
          <a:p>
            <a:r>
              <a:rPr lang="en-US" dirty="0"/>
              <a:t>Advertising Networks in BGP - Example</a:t>
            </a:r>
          </a:p>
        </p:txBody>
      </p:sp>
      <p:pic>
        <p:nvPicPr>
          <p:cNvPr id="4" name="Picture 3"/>
          <p:cNvPicPr>
            <a:picLocks noChangeAspect="1"/>
          </p:cNvPicPr>
          <p:nvPr/>
        </p:nvPicPr>
        <p:blipFill>
          <a:blip r:embed="rId2"/>
          <a:stretch>
            <a:fillRect/>
          </a:stretch>
        </p:blipFill>
        <p:spPr>
          <a:xfrm>
            <a:off x="1363123" y="1266737"/>
            <a:ext cx="6352910" cy="2344442"/>
          </a:xfrm>
          <a:prstGeom prst="rect">
            <a:avLst/>
          </a:prstGeom>
        </p:spPr>
      </p:pic>
      <p:pic>
        <p:nvPicPr>
          <p:cNvPr id="6" name="Picture 5"/>
          <p:cNvPicPr>
            <a:picLocks noChangeAspect="1"/>
          </p:cNvPicPr>
          <p:nvPr/>
        </p:nvPicPr>
        <p:blipFill>
          <a:blip r:embed="rId3"/>
          <a:stretch>
            <a:fillRect/>
          </a:stretch>
        </p:blipFill>
        <p:spPr>
          <a:xfrm>
            <a:off x="52958" y="3527798"/>
            <a:ext cx="7258681" cy="686880"/>
          </a:xfrm>
          <a:prstGeom prst="rect">
            <a:avLst/>
          </a:prstGeom>
        </p:spPr>
      </p:pic>
      <p:pic>
        <p:nvPicPr>
          <p:cNvPr id="7" name="Picture 6"/>
          <p:cNvPicPr>
            <a:picLocks noChangeAspect="1"/>
          </p:cNvPicPr>
          <p:nvPr/>
        </p:nvPicPr>
        <p:blipFill>
          <a:blip r:embed="rId4"/>
          <a:stretch>
            <a:fillRect/>
          </a:stretch>
        </p:blipFill>
        <p:spPr>
          <a:xfrm>
            <a:off x="1122851" y="4178310"/>
            <a:ext cx="7309441" cy="2544000"/>
          </a:xfrm>
          <a:prstGeom prst="rect">
            <a:avLst/>
          </a:prstGeom>
        </p:spPr>
      </p:pic>
    </p:spTree>
    <p:extLst>
      <p:ext uri="{BB962C8B-B14F-4D97-AF65-F5344CB8AC3E}">
        <p14:creationId xmlns:p14="http://schemas.microsoft.com/office/powerpoint/2010/main" val="34077520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00461"/>
          </a:xfrm>
        </p:spPr>
        <p:txBody>
          <a:bodyPr/>
          <a:lstStyle/>
          <a:p>
            <a:r>
              <a:rPr lang="en-US" dirty="0"/>
              <a:t>Examining the BGP Table</a:t>
            </a:r>
          </a:p>
        </p:txBody>
      </p:sp>
      <p:sp>
        <p:nvSpPr>
          <p:cNvPr id="3" name="Content Placeholder 2"/>
          <p:cNvSpPr>
            <a:spLocks noGrp="1"/>
          </p:cNvSpPr>
          <p:nvPr>
            <p:ph idx="1"/>
          </p:nvPr>
        </p:nvSpPr>
        <p:spPr>
          <a:xfrm>
            <a:off x="279401" y="3833321"/>
            <a:ext cx="8520354" cy="2481418"/>
          </a:xfrm>
        </p:spPr>
        <p:txBody>
          <a:bodyPr>
            <a:normAutofit fontScale="77500" lnSpcReduction="20000"/>
          </a:bodyPr>
          <a:lstStyle/>
          <a:p>
            <a:r>
              <a:rPr lang="en-US" dirty="0"/>
              <a:t>The </a:t>
            </a:r>
            <a:r>
              <a:rPr lang="en-US" i="1" dirty="0"/>
              <a:t>status codes </a:t>
            </a:r>
            <a:r>
              <a:rPr lang="en-US" dirty="0"/>
              <a:t>are shown at the beginning of each line of output, and the </a:t>
            </a:r>
            <a:r>
              <a:rPr lang="en-US" i="1" dirty="0"/>
              <a:t>origin codes </a:t>
            </a:r>
            <a:r>
              <a:rPr lang="en-US" dirty="0"/>
              <a:t>are shown at the end of each line. </a:t>
            </a:r>
          </a:p>
          <a:p>
            <a:r>
              <a:rPr lang="en-US" dirty="0"/>
              <a:t>A row with an asterisk (*) in the first column means that the next-hop address is valid.</a:t>
            </a:r>
          </a:p>
          <a:p>
            <a:r>
              <a:rPr lang="en-US" dirty="0"/>
              <a:t>A greater-than sign ( </a:t>
            </a:r>
            <a:r>
              <a:rPr lang="en-US" i="1" dirty="0"/>
              <a:t>&gt; </a:t>
            </a:r>
            <a:r>
              <a:rPr lang="en-US" dirty="0"/>
              <a:t>) in the second column indicates the best path for a route selected by BGP. </a:t>
            </a:r>
          </a:p>
          <a:p>
            <a:r>
              <a:rPr lang="en-US" dirty="0"/>
              <a:t>This route is offered to the IP routing table.</a:t>
            </a:r>
          </a:p>
        </p:txBody>
      </p:sp>
      <p:pic>
        <p:nvPicPr>
          <p:cNvPr id="4" name="Picture 3"/>
          <p:cNvPicPr>
            <a:picLocks noChangeAspect="1"/>
          </p:cNvPicPr>
          <p:nvPr/>
        </p:nvPicPr>
        <p:blipFill>
          <a:blip r:embed="rId3"/>
          <a:stretch>
            <a:fillRect/>
          </a:stretch>
        </p:blipFill>
        <p:spPr>
          <a:xfrm>
            <a:off x="884857" y="1192319"/>
            <a:ext cx="7309441" cy="2556720"/>
          </a:xfrm>
          <a:prstGeom prst="rect">
            <a:avLst/>
          </a:prstGeom>
        </p:spPr>
      </p:pic>
    </p:spTree>
    <p:extLst>
      <p:ext uri="{BB962C8B-B14F-4D97-AF65-F5344CB8AC3E}">
        <p14:creationId xmlns:p14="http://schemas.microsoft.com/office/powerpoint/2010/main" val="20832538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42384"/>
          </a:xfrm>
        </p:spPr>
        <p:txBody>
          <a:bodyPr/>
          <a:lstStyle/>
          <a:p>
            <a:r>
              <a:rPr lang="en-US" dirty="0"/>
              <a:t>Examining the BGP Table</a:t>
            </a:r>
          </a:p>
        </p:txBody>
      </p:sp>
      <p:sp>
        <p:nvSpPr>
          <p:cNvPr id="3" name="Content Placeholder 2"/>
          <p:cNvSpPr>
            <a:spLocks noGrp="1"/>
          </p:cNvSpPr>
          <p:nvPr>
            <p:ph idx="1"/>
          </p:nvPr>
        </p:nvSpPr>
        <p:spPr>
          <a:xfrm>
            <a:off x="279401" y="4060271"/>
            <a:ext cx="8520354" cy="2254467"/>
          </a:xfrm>
        </p:spPr>
        <p:txBody>
          <a:bodyPr>
            <a:normAutofit fontScale="92500" lnSpcReduction="10000"/>
          </a:bodyPr>
          <a:lstStyle/>
          <a:p>
            <a:r>
              <a:rPr lang="en-US" kern="1200" dirty="0">
                <a:latin typeface="Arial" charset="0"/>
              </a:rPr>
              <a:t>The third column is either blank or has an </a:t>
            </a:r>
            <a:r>
              <a:rPr lang="en-US" i="1" kern="1200" dirty="0" err="1">
                <a:latin typeface="Arial" charset="0"/>
              </a:rPr>
              <a:t>i</a:t>
            </a:r>
            <a:r>
              <a:rPr lang="en-US" i="1" kern="1200" dirty="0">
                <a:latin typeface="Arial" charset="0"/>
              </a:rPr>
              <a:t> </a:t>
            </a:r>
            <a:r>
              <a:rPr lang="en-US" kern="1200" dirty="0">
                <a:latin typeface="Arial" charset="0"/>
              </a:rPr>
              <a:t>in it. If it is blank, BGP learned that route from an external peer. If it has an </a:t>
            </a:r>
            <a:r>
              <a:rPr lang="en-US" i="1" kern="1200" dirty="0" err="1">
                <a:latin typeface="Arial" charset="0"/>
              </a:rPr>
              <a:t>i</a:t>
            </a:r>
            <a:r>
              <a:rPr lang="en-US" i="1" kern="1200" dirty="0">
                <a:latin typeface="Arial" charset="0"/>
              </a:rPr>
              <a:t> </a:t>
            </a:r>
            <a:r>
              <a:rPr lang="en-US" kern="1200" dirty="0">
                <a:latin typeface="Arial" charset="0"/>
              </a:rPr>
              <a:t>, an </a:t>
            </a:r>
            <a:r>
              <a:rPr lang="en-US" kern="1200" dirty="0" err="1">
                <a:latin typeface="Arial" charset="0"/>
              </a:rPr>
              <a:t>iBGP</a:t>
            </a:r>
            <a:r>
              <a:rPr lang="en-US" kern="1200" dirty="0">
                <a:latin typeface="Arial" charset="0"/>
              </a:rPr>
              <a:t> neighbor advertised this route to this router.</a:t>
            </a:r>
          </a:p>
          <a:p>
            <a:r>
              <a:rPr lang="en-US" kern="1200" dirty="0">
                <a:latin typeface="Arial" charset="0"/>
              </a:rPr>
              <a:t>The fourth column lists the networks that the router learned.</a:t>
            </a:r>
          </a:p>
          <a:p>
            <a:r>
              <a:rPr lang="en-US" kern="1200" dirty="0">
                <a:latin typeface="Arial" charset="0"/>
              </a:rPr>
              <a:t>If this column contains 0.0.0.0, this router originated the route.</a:t>
            </a:r>
            <a:endParaRPr lang="en-US" dirty="0"/>
          </a:p>
        </p:txBody>
      </p:sp>
      <p:pic>
        <p:nvPicPr>
          <p:cNvPr id="4" name="Picture 3"/>
          <p:cNvPicPr>
            <a:picLocks noChangeAspect="1"/>
          </p:cNvPicPr>
          <p:nvPr/>
        </p:nvPicPr>
        <p:blipFill>
          <a:blip r:embed="rId3"/>
          <a:stretch>
            <a:fillRect/>
          </a:stretch>
        </p:blipFill>
        <p:spPr>
          <a:xfrm>
            <a:off x="884857" y="1376755"/>
            <a:ext cx="7309441" cy="2556720"/>
          </a:xfrm>
          <a:prstGeom prst="rect">
            <a:avLst/>
          </a:prstGeom>
        </p:spPr>
      </p:pic>
    </p:spTree>
    <p:extLst>
      <p:ext uri="{BB962C8B-B14F-4D97-AF65-F5344CB8AC3E}">
        <p14:creationId xmlns:p14="http://schemas.microsoft.com/office/powerpoint/2010/main" val="41607801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Examining the BGP Table</a:t>
            </a:r>
          </a:p>
        </p:txBody>
      </p:sp>
      <p:sp>
        <p:nvSpPr>
          <p:cNvPr id="3" name="Content Placeholder 2"/>
          <p:cNvSpPr>
            <a:spLocks noGrp="1"/>
          </p:cNvSpPr>
          <p:nvPr>
            <p:ph idx="1"/>
          </p:nvPr>
        </p:nvSpPr>
        <p:spPr>
          <a:xfrm>
            <a:off x="279401" y="4110605"/>
            <a:ext cx="8520354" cy="2204133"/>
          </a:xfrm>
        </p:spPr>
        <p:txBody>
          <a:bodyPr>
            <a:normAutofit fontScale="70000" lnSpcReduction="20000"/>
          </a:bodyPr>
          <a:lstStyle/>
          <a:p>
            <a:r>
              <a:rPr lang="en-US" dirty="0"/>
              <a:t>The next three columns list three BGP path attributes associated with the path: metric, which is also called the multi-exit discriminator (MED); local preference; and weight.</a:t>
            </a:r>
          </a:p>
          <a:p>
            <a:r>
              <a:rPr lang="en-US" dirty="0"/>
              <a:t>The column with the Path header may contain a sequence of autonomous systems in the path. </a:t>
            </a:r>
          </a:p>
          <a:p>
            <a:r>
              <a:rPr lang="en-US" dirty="0"/>
              <a:t>From left to right, the first autonomous system listed is the adjacent autonomous system from which this network was learned.</a:t>
            </a:r>
          </a:p>
        </p:txBody>
      </p:sp>
      <p:pic>
        <p:nvPicPr>
          <p:cNvPr id="4" name="Picture 3"/>
          <p:cNvPicPr>
            <a:picLocks noChangeAspect="1"/>
          </p:cNvPicPr>
          <p:nvPr/>
        </p:nvPicPr>
        <p:blipFill>
          <a:blip r:embed="rId3"/>
          <a:stretch>
            <a:fillRect/>
          </a:stretch>
        </p:blipFill>
        <p:spPr>
          <a:xfrm>
            <a:off x="884857" y="1503551"/>
            <a:ext cx="7309441" cy="2556720"/>
          </a:xfrm>
          <a:prstGeom prst="rect">
            <a:avLst/>
          </a:prstGeom>
        </p:spPr>
      </p:pic>
    </p:spTree>
    <p:extLst>
      <p:ext uri="{BB962C8B-B14F-4D97-AF65-F5344CB8AC3E}">
        <p14:creationId xmlns:p14="http://schemas.microsoft.com/office/powerpoint/2010/main" val="42726197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75272"/>
          </a:xfrm>
        </p:spPr>
        <p:txBody>
          <a:bodyPr/>
          <a:lstStyle/>
          <a:p>
            <a:r>
              <a:rPr lang="en-US" dirty="0"/>
              <a:t>Examining the BGP Table</a:t>
            </a:r>
          </a:p>
        </p:txBody>
      </p:sp>
      <p:sp>
        <p:nvSpPr>
          <p:cNvPr id="3" name="Content Placeholder 2"/>
          <p:cNvSpPr>
            <a:spLocks noGrp="1"/>
          </p:cNvSpPr>
          <p:nvPr>
            <p:ph idx="1"/>
          </p:nvPr>
        </p:nvSpPr>
        <p:spPr>
          <a:xfrm>
            <a:off x="279401" y="4018327"/>
            <a:ext cx="8520354" cy="2296412"/>
          </a:xfrm>
        </p:spPr>
        <p:txBody>
          <a:bodyPr>
            <a:normAutofit fontScale="77500" lnSpcReduction="20000"/>
          </a:bodyPr>
          <a:lstStyle/>
          <a:p>
            <a:r>
              <a:rPr lang="en-US" dirty="0"/>
              <a:t>If the last column has an </a:t>
            </a:r>
            <a:r>
              <a:rPr lang="en-US" i="1" dirty="0" err="1"/>
              <a:t>i</a:t>
            </a:r>
            <a:r>
              <a:rPr lang="en-US" i="1" dirty="0"/>
              <a:t> </a:t>
            </a:r>
            <a:r>
              <a:rPr lang="en-US" dirty="0"/>
              <a:t>in it, the original router probably used a </a:t>
            </a:r>
            <a:r>
              <a:rPr lang="en-US" b="1" dirty="0">
                <a:latin typeface="Consolas" panose="020B0609020204030204" pitchFamily="49" charset="0"/>
                <a:cs typeface="Consolas" panose="020B0609020204030204" pitchFamily="49" charset="0"/>
              </a:rPr>
              <a:t>network</a:t>
            </a:r>
            <a:r>
              <a:rPr lang="en-US" b="1" dirty="0"/>
              <a:t> </a:t>
            </a:r>
            <a:r>
              <a:rPr lang="en-US" dirty="0"/>
              <a:t>command to introduce this network into BGP. </a:t>
            </a:r>
          </a:p>
          <a:p>
            <a:r>
              <a:rPr lang="en-US" dirty="0"/>
              <a:t>The character </a:t>
            </a:r>
            <a:r>
              <a:rPr lang="en-US" i="1" dirty="0"/>
              <a:t>e </a:t>
            </a:r>
            <a:r>
              <a:rPr lang="en-US" dirty="0"/>
              <a:t>signifies that the original router learned this network from EGP, which is the historic predecessor to BGP.</a:t>
            </a:r>
          </a:p>
          <a:p>
            <a:r>
              <a:rPr lang="en-US" dirty="0"/>
              <a:t>A question mark ( </a:t>
            </a:r>
            <a:r>
              <a:rPr lang="en-US" i="1" dirty="0"/>
              <a:t>? </a:t>
            </a:r>
            <a:r>
              <a:rPr lang="en-US" dirty="0"/>
              <a:t>) signifies that the original BGP process cannot absolutely verify this network’s availability because it is redistributed from an IGP into the BGP process.</a:t>
            </a:r>
          </a:p>
        </p:txBody>
      </p:sp>
      <p:pic>
        <p:nvPicPr>
          <p:cNvPr id="4" name="Picture 3"/>
          <p:cNvPicPr>
            <a:picLocks noChangeAspect="1"/>
          </p:cNvPicPr>
          <p:nvPr/>
        </p:nvPicPr>
        <p:blipFill>
          <a:blip r:embed="rId3"/>
          <a:stretch>
            <a:fillRect/>
          </a:stretch>
        </p:blipFill>
        <p:spPr>
          <a:xfrm>
            <a:off x="884857" y="1402044"/>
            <a:ext cx="7309441" cy="2556720"/>
          </a:xfrm>
          <a:prstGeom prst="rect">
            <a:avLst/>
          </a:prstGeom>
        </p:spPr>
      </p:pic>
    </p:spTree>
    <p:extLst>
      <p:ext uri="{BB962C8B-B14F-4D97-AF65-F5344CB8AC3E}">
        <p14:creationId xmlns:p14="http://schemas.microsoft.com/office/powerpoint/2010/main" val="9861232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2134"/>
            <a:ext cx="8042276" cy="950504"/>
          </a:xfrm>
        </p:spPr>
        <p:txBody>
          <a:bodyPr/>
          <a:lstStyle/>
          <a:p>
            <a:r>
              <a:rPr lang="en-US" dirty="0"/>
              <a:t>Examining the BGP Table</a:t>
            </a:r>
          </a:p>
        </p:txBody>
      </p:sp>
      <p:pic>
        <p:nvPicPr>
          <p:cNvPr id="4" name="Picture 3"/>
          <p:cNvPicPr>
            <a:picLocks noChangeAspect="1"/>
          </p:cNvPicPr>
          <p:nvPr/>
        </p:nvPicPr>
        <p:blipFill>
          <a:blip r:embed="rId2"/>
          <a:stretch>
            <a:fillRect/>
          </a:stretch>
        </p:blipFill>
        <p:spPr>
          <a:xfrm>
            <a:off x="910237" y="1242638"/>
            <a:ext cx="7258681" cy="2798400"/>
          </a:xfrm>
          <a:prstGeom prst="rect">
            <a:avLst/>
          </a:prstGeom>
        </p:spPr>
      </p:pic>
      <p:pic>
        <p:nvPicPr>
          <p:cNvPr id="5" name="Picture 4"/>
          <p:cNvPicPr>
            <a:picLocks noChangeAspect="1"/>
          </p:cNvPicPr>
          <p:nvPr/>
        </p:nvPicPr>
        <p:blipFill>
          <a:blip r:embed="rId3"/>
          <a:stretch>
            <a:fillRect/>
          </a:stretch>
        </p:blipFill>
        <p:spPr>
          <a:xfrm>
            <a:off x="910236" y="4041038"/>
            <a:ext cx="7258681" cy="2518560"/>
          </a:xfrm>
          <a:prstGeom prst="rect">
            <a:avLst/>
          </a:prstGeom>
        </p:spPr>
      </p:pic>
    </p:spTree>
    <p:extLst>
      <p:ext uri="{BB962C8B-B14F-4D97-AF65-F5344CB8AC3E}">
        <p14:creationId xmlns:p14="http://schemas.microsoft.com/office/powerpoint/2010/main" val="35130871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Next-Hop-Self Feature</a:t>
            </a:r>
          </a:p>
        </p:txBody>
      </p:sp>
      <p:pic>
        <p:nvPicPr>
          <p:cNvPr id="5" name="Picture 4"/>
          <p:cNvPicPr>
            <a:picLocks noChangeAspect="1"/>
          </p:cNvPicPr>
          <p:nvPr/>
        </p:nvPicPr>
        <p:blipFill>
          <a:blip r:embed="rId2"/>
          <a:stretch>
            <a:fillRect/>
          </a:stretch>
        </p:blipFill>
        <p:spPr>
          <a:xfrm>
            <a:off x="910236" y="5295320"/>
            <a:ext cx="7258681" cy="750480"/>
          </a:xfrm>
          <a:prstGeom prst="rect">
            <a:avLst/>
          </a:prstGeom>
        </p:spPr>
      </p:pic>
      <p:pic>
        <p:nvPicPr>
          <p:cNvPr id="6" name="Picture 5"/>
          <p:cNvPicPr>
            <a:picLocks noChangeAspect="1"/>
          </p:cNvPicPr>
          <p:nvPr/>
        </p:nvPicPr>
        <p:blipFill>
          <a:blip r:embed="rId3"/>
          <a:stretch>
            <a:fillRect/>
          </a:stretch>
        </p:blipFill>
        <p:spPr>
          <a:xfrm>
            <a:off x="619525" y="1374891"/>
            <a:ext cx="7840104" cy="3651490"/>
          </a:xfrm>
          <a:prstGeom prst="rect">
            <a:avLst/>
          </a:prstGeom>
        </p:spPr>
      </p:pic>
    </p:spTree>
    <p:extLst>
      <p:ext uri="{BB962C8B-B14F-4D97-AF65-F5344CB8AC3E}">
        <p14:creationId xmlns:p14="http://schemas.microsoft.com/office/powerpoint/2010/main" val="26472176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Next-Hop-Self Feature</a:t>
            </a:r>
          </a:p>
        </p:txBody>
      </p:sp>
      <p:pic>
        <p:nvPicPr>
          <p:cNvPr id="4" name="Picture 3"/>
          <p:cNvPicPr>
            <a:picLocks noChangeAspect="1"/>
          </p:cNvPicPr>
          <p:nvPr/>
        </p:nvPicPr>
        <p:blipFill>
          <a:blip r:embed="rId2"/>
          <a:stretch>
            <a:fillRect/>
          </a:stretch>
        </p:blipFill>
        <p:spPr>
          <a:xfrm>
            <a:off x="487982" y="1536200"/>
            <a:ext cx="7916982" cy="4425678"/>
          </a:xfrm>
          <a:prstGeom prst="rect">
            <a:avLst/>
          </a:prstGeom>
        </p:spPr>
      </p:pic>
    </p:spTree>
    <p:extLst>
      <p:ext uri="{BB962C8B-B14F-4D97-AF65-F5344CB8AC3E}">
        <p14:creationId xmlns:p14="http://schemas.microsoft.com/office/powerpoint/2010/main" val="13880348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Next-Hop-Self Feature</a:t>
            </a:r>
          </a:p>
        </p:txBody>
      </p:sp>
      <p:sp>
        <p:nvSpPr>
          <p:cNvPr id="3" name="Content Placeholder 2"/>
          <p:cNvSpPr>
            <a:spLocks noGrp="1"/>
          </p:cNvSpPr>
          <p:nvPr>
            <p:ph idx="1"/>
          </p:nvPr>
        </p:nvSpPr>
        <p:spPr>
          <a:xfrm>
            <a:off x="279401" y="5330634"/>
            <a:ext cx="8312150" cy="1145668"/>
          </a:xfrm>
        </p:spPr>
        <p:txBody>
          <a:bodyPr>
            <a:normAutofit fontScale="62500" lnSpcReduction="20000"/>
          </a:bodyPr>
          <a:lstStyle/>
          <a:p>
            <a:r>
              <a:rPr lang="en-US" dirty="0"/>
              <a:t>Notice, though, that the entry is not designated as a best route; the &gt; character is missing.</a:t>
            </a:r>
          </a:p>
          <a:p>
            <a:r>
              <a:rPr lang="en-US" dirty="0"/>
              <a:t>This is because R3 does not have a route to the next-hop address (209.165.202.129), and therefore the route is not installed in the routing table.</a:t>
            </a:r>
          </a:p>
        </p:txBody>
      </p:sp>
      <p:grpSp>
        <p:nvGrpSpPr>
          <p:cNvPr id="6" name="Group 5"/>
          <p:cNvGrpSpPr/>
          <p:nvPr/>
        </p:nvGrpSpPr>
        <p:grpSpPr>
          <a:xfrm>
            <a:off x="713064" y="1444532"/>
            <a:ext cx="7734650" cy="3770281"/>
            <a:chOff x="930133" y="1920636"/>
            <a:chExt cx="7271207" cy="4732034"/>
          </a:xfrm>
        </p:grpSpPr>
        <p:pic>
          <p:nvPicPr>
            <p:cNvPr id="4" name="Picture 3"/>
            <p:cNvPicPr>
              <a:picLocks noChangeAspect="1"/>
            </p:cNvPicPr>
            <p:nvPr/>
          </p:nvPicPr>
          <p:blipFill>
            <a:blip r:embed="rId2"/>
            <a:stretch>
              <a:fillRect/>
            </a:stretch>
          </p:blipFill>
          <p:spPr>
            <a:xfrm>
              <a:off x="930133" y="1920636"/>
              <a:ext cx="7258681" cy="2365920"/>
            </a:xfrm>
            <a:prstGeom prst="rect">
              <a:avLst/>
            </a:prstGeom>
          </p:spPr>
        </p:pic>
        <p:pic>
          <p:nvPicPr>
            <p:cNvPr id="5" name="Picture 4"/>
            <p:cNvPicPr>
              <a:picLocks noChangeAspect="1"/>
            </p:cNvPicPr>
            <p:nvPr/>
          </p:nvPicPr>
          <p:blipFill>
            <a:blip r:embed="rId3"/>
            <a:stretch>
              <a:fillRect/>
            </a:stretch>
          </p:blipFill>
          <p:spPr>
            <a:xfrm>
              <a:off x="942659" y="4274030"/>
              <a:ext cx="7258681" cy="2378640"/>
            </a:xfrm>
            <a:prstGeom prst="rect">
              <a:avLst/>
            </a:prstGeom>
          </p:spPr>
        </p:pic>
      </p:grpSp>
    </p:spTree>
    <p:extLst>
      <p:ext uri="{BB962C8B-B14F-4D97-AF65-F5344CB8AC3E}">
        <p14:creationId xmlns:p14="http://schemas.microsoft.com/office/powerpoint/2010/main" val="2731703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Configuring Next-Hop</a:t>
            </a:r>
          </a:p>
        </p:txBody>
      </p:sp>
      <p:pic>
        <p:nvPicPr>
          <p:cNvPr id="4" name="Picture 3"/>
          <p:cNvPicPr>
            <a:picLocks noChangeAspect="1"/>
          </p:cNvPicPr>
          <p:nvPr/>
        </p:nvPicPr>
        <p:blipFill>
          <a:blip r:embed="rId2"/>
          <a:stretch>
            <a:fillRect/>
          </a:stretch>
        </p:blipFill>
        <p:spPr>
          <a:xfrm>
            <a:off x="917279" y="1630079"/>
            <a:ext cx="7258681" cy="712320"/>
          </a:xfrm>
          <a:prstGeom prst="rect">
            <a:avLst/>
          </a:prstGeom>
        </p:spPr>
      </p:pic>
      <p:pic>
        <p:nvPicPr>
          <p:cNvPr id="5" name="Picture 4"/>
          <p:cNvPicPr>
            <a:picLocks noChangeAspect="1"/>
          </p:cNvPicPr>
          <p:nvPr/>
        </p:nvPicPr>
        <p:blipFill>
          <a:blip r:embed="rId3"/>
          <a:stretch>
            <a:fillRect/>
          </a:stretch>
        </p:blipFill>
        <p:spPr>
          <a:xfrm>
            <a:off x="4546620" y="3422640"/>
            <a:ext cx="50760" cy="12720"/>
          </a:xfrm>
          <a:prstGeom prst="rect">
            <a:avLst/>
          </a:prstGeom>
        </p:spPr>
      </p:pic>
      <p:pic>
        <p:nvPicPr>
          <p:cNvPr id="6" name="Picture 5"/>
          <p:cNvPicPr>
            <a:picLocks noChangeAspect="1"/>
          </p:cNvPicPr>
          <p:nvPr/>
        </p:nvPicPr>
        <p:blipFill>
          <a:blip r:embed="rId3"/>
          <a:stretch>
            <a:fillRect/>
          </a:stretch>
        </p:blipFill>
        <p:spPr>
          <a:xfrm>
            <a:off x="4699020" y="3575040"/>
            <a:ext cx="50760" cy="12720"/>
          </a:xfrm>
          <a:prstGeom prst="rect">
            <a:avLst/>
          </a:prstGeom>
        </p:spPr>
      </p:pic>
      <p:pic>
        <p:nvPicPr>
          <p:cNvPr id="7" name="Picture 6"/>
          <p:cNvPicPr>
            <a:picLocks noChangeAspect="1"/>
          </p:cNvPicPr>
          <p:nvPr/>
        </p:nvPicPr>
        <p:blipFill>
          <a:blip r:embed="rId4"/>
          <a:stretch>
            <a:fillRect/>
          </a:stretch>
        </p:blipFill>
        <p:spPr>
          <a:xfrm>
            <a:off x="917279" y="2366820"/>
            <a:ext cx="7258681" cy="3472561"/>
          </a:xfrm>
          <a:prstGeom prst="rect">
            <a:avLst/>
          </a:prstGeom>
        </p:spPr>
      </p:pic>
    </p:spTree>
    <p:extLst>
      <p:ext uri="{BB962C8B-B14F-4D97-AF65-F5344CB8AC3E}">
        <p14:creationId xmlns:p14="http://schemas.microsoft.com/office/powerpoint/2010/main" val="36113396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274" y="441509"/>
            <a:ext cx="8042276" cy="1336956"/>
          </a:xfrm>
        </p:spPr>
        <p:txBody>
          <a:bodyPr>
            <a:normAutofit/>
          </a:bodyPr>
          <a:lstStyle/>
          <a:p>
            <a:r>
              <a:rPr lang="en-US" dirty="0"/>
              <a:t>Understanding and Troubleshooting BGP Neighbor States</a:t>
            </a:r>
          </a:p>
        </p:txBody>
      </p:sp>
      <p:sp>
        <p:nvSpPr>
          <p:cNvPr id="3" name="Content Placeholder 2"/>
          <p:cNvSpPr>
            <a:spLocks noGrp="1"/>
          </p:cNvSpPr>
          <p:nvPr>
            <p:ph idx="1"/>
          </p:nvPr>
        </p:nvSpPr>
        <p:spPr>
          <a:xfrm>
            <a:off x="645951" y="1770076"/>
            <a:ext cx="8153803" cy="4806087"/>
          </a:xfrm>
        </p:spPr>
        <p:txBody>
          <a:bodyPr>
            <a:normAutofit fontScale="55000" lnSpcReduction="20000"/>
          </a:bodyPr>
          <a:lstStyle/>
          <a:p>
            <a:pPr marL="0" indent="0">
              <a:buNone/>
            </a:pPr>
            <a:r>
              <a:rPr lang="en-US" dirty="0"/>
              <a:t>After the TCP handshake is complete, the BGP application tries to set up a session with the neighbor. BGP is a state machine that takes a router through the following states with its neighbors:</a:t>
            </a:r>
          </a:p>
          <a:p>
            <a:r>
              <a:rPr lang="en-US" b="1" dirty="0"/>
              <a:t>Idle	</a:t>
            </a:r>
          </a:p>
          <a:p>
            <a:pPr lvl="1"/>
            <a:r>
              <a:rPr lang="en-US" dirty="0"/>
              <a:t>The router is searching the routing table to see whether a route exists to reach the neighbor.</a:t>
            </a:r>
          </a:p>
          <a:p>
            <a:r>
              <a:rPr lang="en-US" b="1" dirty="0"/>
              <a:t>Connect</a:t>
            </a:r>
          </a:p>
          <a:p>
            <a:pPr lvl="1"/>
            <a:r>
              <a:rPr lang="en-US" dirty="0"/>
              <a:t>The router found a route to the neighbor and has completed the </a:t>
            </a:r>
            <a:r>
              <a:rPr lang="en-US" dirty="0" err="1"/>
              <a:t>threeway</a:t>
            </a:r>
            <a:r>
              <a:rPr lang="en-US" dirty="0"/>
              <a:t> TCP handshake.</a:t>
            </a:r>
          </a:p>
          <a:p>
            <a:r>
              <a:rPr lang="en-US" b="1" dirty="0"/>
              <a:t>Open sent</a:t>
            </a:r>
          </a:p>
          <a:p>
            <a:pPr lvl="1"/>
            <a:r>
              <a:rPr lang="en-US" dirty="0"/>
              <a:t>An open message was sent, with the parameters for the BGP session.</a:t>
            </a:r>
          </a:p>
          <a:p>
            <a:r>
              <a:rPr lang="en-US" b="1" dirty="0"/>
              <a:t>Open confirm</a:t>
            </a:r>
          </a:p>
          <a:p>
            <a:pPr lvl="1"/>
            <a:r>
              <a:rPr lang="en-US" dirty="0"/>
              <a:t>The router received agreement on the parameters for establishing a session.</a:t>
            </a:r>
          </a:p>
          <a:p>
            <a:pPr lvl="1"/>
            <a:r>
              <a:rPr lang="en-US" dirty="0"/>
              <a:t>Alternatively, the router goes into the active state if there is no response to the open message.</a:t>
            </a:r>
          </a:p>
          <a:p>
            <a:r>
              <a:rPr lang="en-US" b="1" dirty="0"/>
              <a:t>Established</a:t>
            </a:r>
          </a:p>
          <a:p>
            <a:pPr lvl="1"/>
            <a:r>
              <a:rPr lang="en-US" dirty="0"/>
              <a:t>Peering is established and routing begins.</a:t>
            </a:r>
          </a:p>
        </p:txBody>
      </p:sp>
    </p:spTree>
    <p:extLst>
      <p:ext uri="{BB962C8B-B14F-4D97-AF65-F5344CB8AC3E}">
        <p14:creationId xmlns:p14="http://schemas.microsoft.com/office/powerpoint/2010/main" val="22608607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Session Resilience</a:t>
            </a:r>
          </a:p>
        </p:txBody>
      </p:sp>
      <p:sp>
        <p:nvSpPr>
          <p:cNvPr id="3" name="Content Placeholder 2"/>
          <p:cNvSpPr>
            <a:spLocks noGrp="1"/>
          </p:cNvSpPr>
          <p:nvPr>
            <p:ph idx="1"/>
          </p:nvPr>
        </p:nvSpPr>
        <p:spPr/>
        <p:txBody>
          <a:bodyPr/>
          <a:lstStyle/>
          <a:p>
            <a:r>
              <a:rPr lang="en-US" dirty="0"/>
              <a:t>In cases where multiple paths exist to reach an </a:t>
            </a:r>
            <a:r>
              <a:rPr lang="en-US" dirty="0" err="1"/>
              <a:t>iBGP</a:t>
            </a:r>
            <a:r>
              <a:rPr lang="en-US" dirty="0"/>
              <a:t> neighboring routers, the routers could peer with each other’s loopback interface address and the BGP session would not be lost because loopback interfaces are always available as long as the router itself does not fail. </a:t>
            </a:r>
          </a:p>
          <a:p>
            <a:r>
              <a:rPr lang="en-US" dirty="0"/>
              <a:t>This peering arrangement adds resiliency to the </a:t>
            </a:r>
            <a:r>
              <a:rPr lang="en-US" dirty="0" err="1"/>
              <a:t>iBGP</a:t>
            </a:r>
            <a:r>
              <a:rPr lang="en-US" dirty="0"/>
              <a:t> sessions because they are not tied into a physical interface, which might go down for any number of reasons.</a:t>
            </a:r>
          </a:p>
        </p:txBody>
      </p:sp>
    </p:spTree>
    <p:extLst>
      <p:ext uri="{BB962C8B-B14F-4D97-AF65-F5344CB8AC3E}">
        <p14:creationId xmlns:p14="http://schemas.microsoft.com/office/powerpoint/2010/main" val="35002746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Session Resilience</a:t>
            </a:r>
          </a:p>
        </p:txBody>
      </p:sp>
      <p:pic>
        <p:nvPicPr>
          <p:cNvPr id="4" name="Content Placeholder 3"/>
          <p:cNvPicPr>
            <a:picLocks noGrp="1" noChangeAspect="1"/>
          </p:cNvPicPr>
          <p:nvPr>
            <p:ph idx="1"/>
          </p:nvPr>
        </p:nvPicPr>
        <p:blipFill>
          <a:blip r:embed="rId2"/>
          <a:stretch>
            <a:fillRect/>
          </a:stretch>
        </p:blipFill>
        <p:spPr>
          <a:xfrm>
            <a:off x="409803" y="1350627"/>
            <a:ext cx="8260894" cy="3131715"/>
          </a:xfrm>
          <a:prstGeom prst="rect">
            <a:avLst/>
          </a:prstGeom>
        </p:spPr>
      </p:pic>
      <p:pic>
        <p:nvPicPr>
          <p:cNvPr id="5" name="Picture 4"/>
          <p:cNvPicPr>
            <a:picLocks noChangeAspect="1"/>
          </p:cNvPicPr>
          <p:nvPr/>
        </p:nvPicPr>
        <p:blipFill>
          <a:blip r:embed="rId3"/>
          <a:stretch>
            <a:fillRect/>
          </a:stretch>
        </p:blipFill>
        <p:spPr>
          <a:xfrm>
            <a:off x="279400" y="4280917"/>
            <a:ext cx="8530889" cy="2425753"/>
          </a:xfrm>
          <a:prstGeom prst="rect">
            <a:avLst/>
          </a:prstGeom>
        </p:spPr>
      </p:pic>
    </p:spTree>
    <p:extLst>
      <p:ext uri="{BB962C8B-B14F-4D97-AF65-F5344CB8AC3E}">
        <p14:creationId xmlns:p14="http://schemas.microsoft.com/office/powerpoint/2010/main" val="30041749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168" y="436103"/>
            <a:ext cx="8042276" cy="1336956"/>
          </a:xfrm>
        </p:spPr>
        <p:txBody>
          <a:bodyPr/>
          <a:lstStyle/>
          <a:p>
            <a:r>
              <a:rPr lang="en-US" dirty="0"/>
              <a:t>Sourcing BGP from Loopback Address</a:t>
            </a:r>
          </a:p>
        </p:txBody>
      </p:sp>
      <p:sp>
        <p:nvSpPr>
          <p:cNvPr id="3" name="Content Placeholder 2"/>
          <p:cNvSpPr>
            <a:spLocks noGrp="1"/>
          </p:cNvSpPr>
          <p:nvPr>
            <p:ph idx="1"/>
          </p:nvPr>
        </p:nvSpPr>
        <p:spPr/>
        <p:txBody>
          <a:bodyPr>
            <a:normAutofit/>
          </a:bodyPr>
          <a:lstStyle/>
          <a:p>
            <a:r>
              <a:rPr lang="en-US" sz="2000" dirty="0"/>
              <a:t>For BGP packets, the source IP address must match the address in the corresponding </a:t>
            </a:r>
            <a:r>
              <a:rPr lang="en-US" sz="2000" b="1" dirty="0"/>
              <a:t>neighbor </a:t>
            </a:r>
            <a:r>
              <a:rPr lang="en-US" sz="2000" dirty="0"/>
              <a:t>statement on the other router. Otherwise, the routers will not be able to establish the BGP session, and the packet will be ignored. </a:t>
            </a:r>
          </a:p>
          <a:p>
            <a:r>
              <a:rPr lang="en-US" sz="2000" dirty="0"/>
              <a:t>BGP does not accept unsolicited updates; it must be aware of every neighboring router and have a </a:t>
            </a:r>
            <a:r>
              <a:rPr lang="en-US" sz="2000" b="1" dirty="0"/>
              <a:t>neighbor </a:t>
            </a:r>
            <a:r>
              <a:rPr lang="en-US" sz="2000" dirty="0"/>
              <a:t>statement for it.</a:t>
            </a:r>
          </a:p>
        </p:txBody>
      </p:sp>
      <p:pic>
        <p:nvPicPr>
          <p:cNvPr id="4" name="Picture 3"/>
          <p:cNvPicPr>
            <a:picLocks noChangeAspect="1"/>
          </p:cNvPicPr>
          <p:nvPr/>
        </p:nvPicPr>
        <p:blipFill>
          <a:blip r:embed="rId2"/>
          <a:stretch>
            <a:fillRect/>
          </a:stretch>
        </p:blipFill>
        <p:spPr>
          <a:xfrm>
            <a:off x="279400" y="3125244"/>
            <a:ext cx="8615813" cy="3557391"/>
          </a:xfrm>
          <a:prstGeom prst="rect">
            <a:avLst/>
          </a:prstGeom>
        </p:spPr>
      </p:pic>
    </p:spTree>
    <p:extLst>
      <p:ext uri="{BB962C8B-B14F-4D97-AF65-F5344CB8AC3E}">
        <p14:creationId xmlns:p14="http://schemas.microsoft.com/office/powerpoint/2010/main" val="1179889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882" y="556563"/>
            <a:ext cx="8042276" cy="1336956"/>
          </a:xfrm>
        </p:spPr>
        <p:txBody>
          <a:bodyPr/>
          <a:lstStyle/>
          <a:p>
            <a:r>
              <a:rPr lang="en-US" dirty="0"/>
              <a:t>Sourcing BGP from Loopback Address</a:t>
            </a:r>
          </a:p>
        </p:txBody>
      </p:sp>
      <p:pic>
        <p:nvPicPr>
          <p:cNvPr id="4" name="Picture 3"/>
          <p:cNvPicPr>
            <a:picLocks noChangeAspect="1"/>
          </p:cNvPicPr>
          <p:nvPr/>
        </p:nvPicPr>
        <p:blipFill>
          <a:blip r:embed="rId2"/>
          <a:stretch>
            <a:fillRect/>
          </a:stretch>
        </p:blipFill>
        <p:spPr>
          <a:xfrm>
            <a:off x="279400" y="1958837"/>
            <a:ext cx="8520355" cy="3274595"/>
          </a:xfrm>
          <a:prstGeom prst="rect">
            <a:avLst/>
          </a:prstGeom>
        </p:spPr>
      </p:pic>
    </p:spTree>
    <p:extLst>
      <p:ext uri="{BB962C8B-B14F-4D97-AF65-F5344CB8AC3E}">
        <p14:creationId xmlns:p14="http://schemas.microsoft.com/office/powerpoint/2010/main" val="39653481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442" y="543803"/>
            <a:ext cx="8042276" cy="1336956"/>
          </a:xfrm>
        </p:spPr>
        <p:txBody>
          <a:bodyPr>
            <a:normAutofit/>
          </a:bodyPr>
          <a:lstStyle/>
          <a:p>
            <a:r>
              <a:rPr lang="en-US" dirty="0"/>
              <a:t>Sourcing BGP from Loopback Address - </a:t>
            </a:r>
            <a:r>
              <a:rPr lang="en-US" dirty="0" err="1"/>
              <a:t>eBGP</a:t>
            </a:r>
            <a:endParaRPr lang="en-US" dirty="0"/>
          </a:p>
        </p:txBody>
      </p:sp>
      <p:grpSp>
        <p:nvGrpSpPr>
          <p:cNvPr id="9" name="Group 8"/>
          <p:cNvGrpSpPr/>
          <p:nvPr/>
        </p:nvGrpSpPr>
        <p:grpSpPr>
          <a:xfrm>
            <a:off x="499438" y="1924864"/>
            <a:ext cx="8080280" cy="4321062"/>
            <a:chOff x="-351721" y="1482839"/>
            <a:chExt cx="9847442" cy="5266081"/>
          </a:xfrm>
        </p:grpSpPr>
        <p:pic>
          <p:nvPicPr>
            <p:cNvPr id="7" name="Picture 6"/>
            <p:cNvPicPr>
              <a:picLocks noChangeAspect="1"/>
            </p:cNvPicPr>
            <p:nvPr/>
          </p:nvPicPr>
          <p:blipFill>
            <a:blip r:embed="rId2"/>
            <a:stretch>
              <a:fillRect/>
            </a:stretch>
          </p:blipFill>
          <p:spPr>
            <a:xfrm>
              <a:off x="-351721" y="1482839"/>
              <a:ext cx="9847442" cy="3892321"/>
            </a:xfrm>
            <a:prstGeom prst="rect">
              <a:avLst/>
            </a:prstGeom>
          </p:spPr>
        </p:pic>
        <p:pic>
          <p:nvPicPr>
            <p:cNvPr id="8" name="Picture 7"/>
            <p:cNvPicPr>
              <a:picLocks noChangeAspect="1"/>
            </p:cNvPicPr>
            <p:nvPr/>
          </p:nvPicPr>
          <p:blipFill>
            <a:blip r:embed="rId3"/>
            <a:stretch>
              <a:fillRect/>
            </a:stretch>
          </p:blipFill>
          <p:spPr>
            <a:xfrm>
              <a:off x="-351721" y="5375160"/>
              <a:ext cx="9847442" cy="1373760"/>
            </a:xfrm>
            <a:prstGeom prst="rect">
              <a:avLst/>
            </a:prstGeom>
          </p:spPr>
        </p:pic>
      </p:grpSp>
    </p:spTree>
    <p:extLst>
      <p:ext uri="{BB962C8B-B14F-4D97-AF65-F5344CB8AC3E}">
        <p14:creationId xmlns:p14="http://schemas.microsoft.com/office/powerpoint/2010/main" val="26849666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eBGP</a:t>
            </a:r>
            <a:r>
              <a:rPr lang="en-US" dirty="0"/>
              <a:t> </a:t>
            </a:r>
            <a:r>
              <a:rPr lang="en-US" dirty="0" err="1"/>
              <a:t>Multihop</a:t>
            </a:r>
            <a:endParaRPr lang="en-US" dirty="0"/>
          </a:p>
        </p:txBody>
      </p:sp>
      <p:sp>
        <p:nvSpPr>
          <p:cNvPr id="3" name="Content Placeholder 2"/>
          <p:cNvSpPr>
            <a:spLocks noGrp="1"/>
          </p:cNvSpPr>
          <p:nvPr>
            <p:ph idx="1"/>
          </p:nvPr>
        </p:nvSpPr>
        <p:spPr/>
        <p:txBody>
          <a:bodyPr/>
          <a:lstStyle/>
          <a:p>
            <a:r>
              <a:rPr lang="en-US" dirty="0"/>
              <a:t>To fix this issue, you must also enable </a:t>
            </a:r>
            <a:r>
              <a:rPr lang="en-US" dirty="0" err="1"/>
              <a:t>multihop</a:t>
            </a:r>
            <a:r>
              <a:rPr lang="en-US" dirty="0"/>
              <a:t> </a:t>
            </a:r>
            <a:r>
              <a:rPr lang="en-US" dirty="0" err="1"/>
              <a:t>eBGP</a:t>
            </a:r>
            <a:r>
              <a:rPr lang="en-US" dirty="0"/>
              <a:t>, with the </a:t>
            </a:r>
            <a:r>
              <a:rPr lang="en-US" b="1" dirty="0">
                <a:latin typeface="Consolas" panose="020B0609020204030204" pitchFamily="49" charset="0"/>
                <a:cs typeface="Consolas" panose="020B0609020204030204" pitchFamily="49" charset="0"/>
              </a:rPr>
              <a:t>neighbor </a:t>
            </a:r>
            <a:r>
              <a:rPr lang="en-US" i="1" dirty="0" err="1">
                <a:latin typeface="Consolas" panose="020B0609020204030204" pitchFamily="49" charset="0"/>
                <a:cs typeface="Consolas" panose="020B0609020204030204" pitchFamily="49" charset="0"/>
              </a:rPr>
              <a:t>ip</a:t>
            </a:r>
            <a:r>
              <a:rPr lang="en-US" i="1" dirty="0">
                <a:latin typeface="Consolas" panose="020B0609020204030204" pitchFamily="49" charset="0"/>
                <a:cs typeface="Consolas" panose="020B0609020204030204" pitchFamily="49" charset="0"/>
              </a:rPr>
              <a:t>-address </a:t>
            </a:r>
            <a:r>
              <a:rPr lang="en-US" b="1" dirty="0" err="1">
                <a:latin typeface="Consolas" panose="020B0609020204030204" pitchFamily="49" charset="0"/>
                <a:cs typeface="Consolas" panose="020B0609020204030204" pitchFamily="49" charset="0"/>
              </a:rPr>
              <a:t>ebgp-multihop</a:t>
            </a:r>
            <a:r>
              <a:rPr lang="en-US" b="1" dirty="0">
                <a:latin typeface="Consolas" panose="020B0609020204030204" pitchFamily="49" charset="0"/>
                <a:cs typeface="Consolas" panose="020B0609020204030204" pitchFamily="49" charset="0"/>
              </a:rPr>
              <a:t> </a:t>
            </a:r>
            <a:r>
              <a:rPr lang="en-US" dirty="0">
                <a:latin typeface="Consolas" panose="020B0609020204030204" pitchFamily="49" charset="0"/>
                <a:cs typeface="Consolas" panose="020B0609020204030204" pitchFamily="49" charset="0"/>
              </a:rPr>
              <a:t>[ </a:t>
            </a:r>
            <a:r>
              <a:rPr lang="en-US" i="1" dirty="0" err="1">
                <a:latin typeface="Consolas" panose="020B0609020204030204" pitchFamily="49" charset="0"/>
                <a:cs typeface="Consolas" panose="020B0609020204030204" pitchFamily="49" charset="0"/>
              </a:rPr>
              <a:t>ttl</a:t>
            </a:r>
            <a:r>
              <a:rPr lang="en-US" i="1" dirty="0">
                <a:latin typeface="Consolas" panose="020B0609020204030204" pitchFamily="49" charset="0"/>
                <a:cs typeface="Consolas" panose="020B0609020204030204" pitchFamily="49" charset="0"/>
              </a:rPr>
              <a:t> </a:t>
            </a:r>
            <a:r>
              <a:rPr lang="en-US" dirty="0">
                <a:latin typeface="Consolas" panose="020B0609020204030204" pitchFamily="49" charset="0"/>
                <a:cs typeface="Consolas" panose="020B0609020204030204" pitchFamily="49" charset="0"/>
              </a:rPr>
              <a:t>] </a:t>
            </a:r>
            <a:r>
              <a:rPr lang="en-US" dirty="0"/>
              <a:t>router configuration command.</a:t>
            </a:r>
          </a:p>
        </p:txBody>
      </p:sp>
      <p:pic>
        <p:nvPicPr>
          <p:cNvPr id="6" name="Picture 5"/>
          <p:cNvPicPr>
            <a:picLocks noChangeAspect="1"/>
          </p:cNvPicPr>
          <p:nvPr/>
        </p:nvPicPr>
        <p:blipFill>
          <a:blip r:embed="rId3"/>
          <a:stretch>
            <a:fillRect/>
          </a:stretch>
        </p:blipFill>
        <p:spPr>
          <a:xfrm>
            <a:off x="398750" y="2855355"/>
            <a:ext cx="8343326" cy="3243915"/>
          </a:xfrm>
          <a:prstGeom prst="rect">
            <a:avLst/>
          </a:prstGeom>
        </p:spPr>
      </p:pic>
    </p:spTree>
    <p:extLst>
      <p:ext uri="{BB962C8B-B14F-4D97-AF65-F5344CB8AC3E}">
        <p14:creationId xmlns:p14="http://schemas.microsoft.com/office/powerpoint/2010/main" val="130803474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Resetting BGP Sessions</a:t>
            </a:r>
          </a:p>
        </p:txBody>
      </p:sp>
      <p:sp>
        <p:nvSpPr>
          <p:cNvPr id="3" name="Content Placeholder 2"/>
          <p:cNvSpPr>
            <a:spLocks noGrp="1"/>
          </p:cNvSpPr>
          <p:nvPr>
            <p:ph idx="1"/>
          </p:nvPr>
        </p:nvSpPr>
        <p:spPr/>
        <p:txBody>
          <a:bodyPr>
            <a:normAutofit fontScale="92500" lnSpcReduction="20000"/>
          </a:bodyPr>
          <a:lstStyle/>
          <a:p>
            <a:r>
              <a:rPr lang="en-US" dirty="0"/>
              <a:t>Hard Reset of BGP Sessions</a:t>
            </a:r>
          </a:p>
          <a:p>
            <a:pPr lvl="1"/>
            <a:r>
              <a:rPr lang="en-US" dirty="0"/>
              <a:t>Resetting a session is a method of informing the neighbor or neighbors of a policy change. If BGP sessions are reset, all information received on those sessions is invalidated and removed from the BGP table. The remote neighbor detects a BGP session down state and, likewise, invalidates the received routes. After a period of 30 to 60 seconds, the BGP sessions are reestablished automatically, and the BGP table is exchanged again, but through the new filters. However, resetting the BGP session disrupts packet forwarding.</a:t>
            </a:r>
          </a:p>
          <a:p>
            <a:pPr lvl="1"/>
            <a:r>
              <a:rPr lang="en-US" dirty="0"/>
              <a:t>Use the </a:t>
            </a:r>
            <a:r>
              <a:rPr lang="en-US" b="1" dirty="0"/>
              <a:t>clear </a:t>
            </a:r>
            <a:r>
              <a:rPr lang="en-US" b="1" dirty="0" err="1"/>
              <a:t>ip</a:t>
            </a:r>
            <a:r>
              <a:rPr lang="en-US" b="1" dirty="0"/>
              <a:t> </a:t>
            </a:r>
            <a:r>
              <a:rPr lang="en-US" b="1" dirty="0" err="1"/>
              <a:t>bgp</a:t>
            </a:r>
            <a:r>
              <a:rPr lang="en-US" b="1" dirty="0"/>
              <a:t> * </a:t>
            </a:r>
            <a:r>
              <a:rPr lang="en-US" dirty="0"/>
              <a:t>or </a:t>
            </a:r>
            <a:r>
              <a:rPr lang="en-US" b="1" dirty="0"/>
              <a:t>clear </a:t>
            </a:r>
            <a:r>
              <a:rPr lang="en-US" b="1" dirty="0" err="1"/>
              <a:t>ip</a:t>
            </a:r>
            <a:r>
              <a:rPr lang="en-US" b="1" dirty="0"/>
              <a:t> </a:t>
            </a:r>
            <a:r>
              <a:rPr lang="en-US" b="1" dirty="0" err="1"/>
              <a:t>bgp</a:t>
            </a:r>
            <a:r>
              <a:rPr lang="en-US" b="1" dirty="0"/>
              <a:t> </a:t>
            </a:r>
            <a:r>
              <a:rPr lang="en-US" dirty="0"/>
              <a:t>{ </a:t>
            </a:r>
            <a:r>
              <a:rPr lang="en-US" i="1" dirty="0"/>
              <a:t>neighbor-address </a:t>
            </a:r>
            <a:r>
              <a:rPr lang="en-US" dirty="0"/>
              <a:t>} privileged EXEC command to cause a hard reset of the BGP neighbors involved, where </a:t>
            </a:r>
            <a:r>
              <a:rPr lang="en-US" b="1" dirty="0"/>
              <a:t>* </a:t>
            </a:r>
            <a:r>
              <a:rPr lang="en-US" dirty="0"/>
              <a:t>indicates all sessions and the </a:t>
            </a:r>
            <a:r>
              <a:rPr lang="en-US" i="1" dirty="0"/>
              <a:t>neighbor-address </a:t>
            </a:r>
            <a:r>
              <a:rPr lang="en-US" dirty="0"/>
              <a:t>identifies the address of a specific neighbor for which the BGP sessions will be reset.</a:t>
            </a:r>
          </a:p>
        </p:txBody>
      </p:sp>
    </p:spTree>
    <p:extLst>
      <p:ext uri="{BB962C8B-B14F-4D97-AF65-F5344CB8AC3E}">
        <p14:creationId xmlns:p14="http://schemas.microsoft.com/office/powerpoint/2010/main" val="36368668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Resetting BGP Sessions</a:t>
            </a:r>
          </a:p>
        </p:txBody>
      </p:sp>
      <p:sp>
        <p:nvSpPr>
          <p:cNvPr id="3" name="Content Placeholder 2"/>
          <p:cNvSpPr>
            <a:spLocks noGrp="1"/>
          </p:cNvSpPr>
          <p:nvPr>
            <p:ph idx="1"/>
          </p:nvPr>
        </p:nvSpPr>
        <p:spPr/>
        <p:txBody>
          <a:bodyPr>
            <a:normAutofit fontScale="92500" lnSpcReduction="10000"/>
          </a:bodyPr>
          <a:lstStyle/>
          <a:p>
            <a:r>
              <a:rPr lang="en-US" dirty="0"/>
              <a:t>Soft Reset or Route Refresh</a:t>
            </a:r>
          </a:p>
          <a:p>
            <a:pPr lvl="1"/>
            <a:r>
              <a:rPr lang="en-US" dirty="0"/>
              <a:t>Use the </a:t>
            </a:r>
            <a:r>
              <a:rPr lang="en-US" b="1" dirty="0"/>
              <a:t>clear </a:t>
            </a:r>
            <a:r>
              <a:rPr lang="en-US" b="1" dirty="0" err="1"/>
              <a:t>ip</a:t>
            </a:r>
            <a:r>
              <a:rPr lang="en-US" b="1" dirty="0"/>
              <a:t> </a:t>
            </a:r>
            <a:r>
              <a:rPr lang="en-US" b="1" dirty="0" err="1"/>
              <a:t>bgp</a:t>
            </a:r>
            <a:r>
              <a:rPr lang="en-US" b="1" dirty="0"/>
              <a:t> </a:t>
            </a:r>
            <a:r>
              <a:rPr lang="en-US" dirty="0"/>
              <a:t>{* | </a:t>
            </a:r>
            <a:r>
              <a:rPr lang="en-US" i="1" dirty="0"/>
              <a:t>neighbor-address </a:t>
            </a:r>
            <a:r>
              <a:rPr lang="en-US" dirty="0"/>
              <a:t>} </a:t>
            </a:r>
            <a:r>
              <a:rPr lang="en-US" b="1" dirty="0"/>
              <a:t>out </a:t>
            </a:r>
            <a:r>
              <a:rPr lang="en-US" dirty="0"/>
              <a:t>privileged EXEC command to cause BGP to do a soft reset for outbound updates. </a:t>
            </a:r>
          </a:p>
          <a:p>
            <a:pPr lvl="1"/>
            <a:r>
              <a:rPr lang="en-US" dirty="0"/>
              <a:t>The router on which this command is issued does not reset the BGP session. Instead, the router creates a new update and sends the whole table to the specified neighbors. This update includes withdrawal commands for networks that the neighbor will not see anymore, based on the new outbound policy.</a:t>
            </a:r>
          </a:p>
          <a:p>
            <a:pPr lvl="1"/>
            <a:r>
              <a:rPr lang="en-US" dirty="0"/>
              <a:t>Outbound BGP soft configuration does not have any memory overhead. This command is highly recommended when you are changing an outbound policy, but does not help if you are changing an inbound policy..</a:t>
            </a:r>
          </a:p>
        </p:txBody>
      </p:sp>
    </p:spTree>
    <p:extLst>
      <p:ext uri="{BB962C8B-B14F-4D97-AF65-F5344CB8AC3E}">
        <p14:creationId xmlns:p14="http://schemas.microsoft.com/office/powerpoint/2010/main" val="851829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Monitoring Soft Reconfiguration</a:t>
            </a:r>
          </a:p>
        </p:txBody>
      </p:sp>
      <p:sp>
        <p:nvSpPr>
          <p:cNvPr id="3" name="Content Placeholder 2"/>
          <p:cNvSpPr>
            <a:spLocks noGrp="1"/>
          </p:cNvSpPr>
          <p:nvPr>
            <p:ph idx="1"/>
          </p:nvPr>
        </p:nvSpPr>
        <p:spPr/>
        <p:txBody>
          <a:bodyPr>
            <a:normAutofit fontScale="92500" lnSpcReduction="10000"/>
          </a:bodyPr>
          <a:lstStyle/>
          <a:p>
            <a:r>
              <a:rPr lang="en-US" dirty="0"/>
              <a:t>When a BGP session is reset using soft reconfiguration, the following commands can be useful for monitoring the BGP routes received, sent, or filtered</a:t>
            </a:r>
          </a:p>
          <a:p>
            <a:pPr lvl="1"/>
            <a:r>
              <a:rPr lang="en-US" b="1" dirty="0">
                <a:latin typeface="Consolas" panose="020B0609020204030204" pitchFamily="49" charset="0"/>
                <a:cs typeface="Consolas" panose="020B0609020204030204" pitchFamily="49" charset="0"/>
              </a:rPr>
              <a:t>show </a:t>
            </a:r>
            <a:r>
              <a:rPr lang="en-US" b="1" dirty="0" err="1">
                <a:latin typeface="Consolas" panose="020B0609020204030204" pitchFamily="49" charset="0"/>
                <a:cs typeface="Consolas" panose="020B0609020204030204" pitchFamily="49" charset="0"/>
              </a:rPr>
              <a:t>ip</a:t>
            </a:r>
            <a:r>
              <a:rPr lang="en-US" b="1" dirty="0">
                <a:latin typeface="Consolas" panose="020B0609020204030204" pitchFamily="49" charset="0"/>
                <a:cs typeface="Consolas" panose="020B0609020204030204" pitchFamily="49" charset="0"/>
              </a:rPr>
              <a:t> </a:t>
            </a:r>
            <a:r>
              <a:rPr lang="en-US" b="1" dirty="0" err="1">
                <a:latin typeface="Consolas" panose="020B0609020204030204" pitchFamily="49" charset="0"/>
                <a:cs typeface="Consolas" panose="020B0609020204030204" pitchFamily="49" charset="0"/>
              </a:rPr>
              <a:t>bgp</a:t>
            </a:r>
            <a:r>
              <a:rPr lang="en-US" b="1" dirty="0">
                <a:latin typeface="Consolas" panose="020B0609020204030204" pitchFamily="49" charset="0"/>
                <a:cs typeface="Consolas" panose="020B0609020204030204" pitchFamily="49" charset="0"/>
              </a:rPr>
              <a:t> neighbors </a:t>
            </a:r>
            <a:r>
              <a:rPr lang="en-US" dirty="0">
                <a:latin typeface="Consolas" panose="020B0609020204030204" pitchFamily="49" charset="0"/>
                <a:cs typeface="Consolas" panose="020B0609020204030204" pitchFamily="49" charset="0"/>
              </a:rPr>
              <a:t>{ </a:t>
            </a:r>
            <a:r>
              <a:rPr lang="en-US" i="1" dirty="0">
                <a:latin typeface="Consolas" panose="020B0609020204030204" pitchFamily="49" charset="0"/>
                <a:cs typeface="Consolas" panose="020B0609020204030204" pitchFamily="49" charset="0"/>
              </a:rPr>
              <a:t>address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received-routes</a:t>
            </a:r>
            <a:r>
              <a:rPr lang="en-US" b="1" dirty="0"/>
              <a:t>: </a:t>
            </a:r>
            <a:r>
              <a:rPr lang="en-US" dirty="0"/>
              <a:t>Displays all received routes (both accepted and rejected) from the specified neighbor.</a:t>
            </a:r>
          </a:p>
          <a:p>
            <a:pPr lvl="1"/>
            <a:r>
              <a:rPr lang="en-US" b="1" dirty="0">
                <a:latin typeface="Consolas" panose="020B0609020204030204" pitchFamily="49" charset="0"/>
                <a:cs typeface="Consolas" panose="020B0609020204030204" pitchFamily="49" charset="0"/>
              </a:rPr>
              <a:t>show </a:t>
            </a:r>
            <a:r>
              <a:rPr lang="en-US" b="1" dirty="0" err="1">
                <a:latin typeface="Consolas" panose="020B0609020204030204" pitchFamily="49" charset="0"/>
                <a:cs typeface="Consolas" panose="020B0609020204030204" pitchFamily="49" charset="0"/>
              </a:rPr>
              <a:t>ip</a:t>
            </a:r>
            <a:r>
              <a:rPr lang="en-US" b="1" dirty="0">
                <a:latin typeface="Consolas" panose="020B0609020204030204" pitchFamily="49" charset="0"/>
                <a:cs typeface="Consolas" panose="020B0609020204030204" pitchFamily="49" charset="0"/>
              </a:rPr>
              <a:t> </a:t>
            </a:r>
            <a:r>
              <a:rPr lang="en-US" b="1" dirty="0" err="1">
                <a:latin typeface="Consolas" panose="020B0609020204030204" pitchFamily="49" charset="0"/>
                <a:cs typeface="Consolas" panose="020B0609020204030204" pitchFamily="49" charset="0"/>
              </a:rPr>
              <a:t>bgp</a:t>
            </a:r>
            <a:r>
              <a:rPr lang="en-US" b="1" dirty="0">
                <a:latin typeface="Consolas" panose="020B0609020204030204" pitchFamily="49" charset="0"/>
                <a:cs typeface="Consolas" panose="020B0609020204030204" pitchFamily="49" charset="0"/>
              </a:rPr>
              <a:t> neighbors </a:t>
            </a:r>
            <a:r>
              <a:rPr lang="en-US" dirty="0">
                <a:latin typeface="Consolas" panose="020B0609020204030204" pitchFamily="49" charset="0"/>
                <a:cs typeface="Consolas" panose="020B0609020204030204" pitchFamily="49" charset="0"/>
              </a:rPr>
              <a:t>{ </a:t>
            </a:r>
            <a:r>
              <a:rPr lang="en-US" i="1" dirty="0">
                <a:latin typeface="Consolas" panose="020B0609020204030204" pitchFamily="49" charset="0"/>
                <a:cs typeface="Consolas" panose="020B0609020204030204" pitchFamily="49" charset="0"/>
              </a:rPr>
              <a:t>address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routes: </a:t>
            </a:r>
            <a:r>
              <a:rPr lang="en-US" dirty="0"/>
              <a:t>Displays all routes that are received and accepted from the specified neighbor. This output is a subset of the output displayed by the </a:t>
            </a:r>
            <a:r>
              <a:rPr lang="en-US" b="1" dirty="0"/>
              <a:t>received-routes </a:t>
            </a:r>
            <a:r>
              <a:rPr lang="en-US" dirty="0"/>
              <a:t>keyword.</a:t>
            </a:r>
          </a:p>
          <a:p>
            <a:pPr lvl="1"/>
            <a:r>
              <a:rPr lang="en-US" b="1" dirty="0">
                <a:latin typeface="Consolas" panose="020B0609020204030204" pitchFamily="49" charset="0"/>
                <a:cs typeface="Consolas" panose="020B0609020204030204" pitchFamily="49" charset="0"/>
              </a:rPr>
              <a:t>show </a:t>
            </a:r>
            <a:r>
              <a:rPr lang="en-US" b="1" dirty="0" err="1">
                <a:latin typeface="Consolas" panose="020B0609020204030204" pitchFamily="49" charset="0"/>
                <a:cs typeface="Consolas" panose="020B0609020204030204" pitchFamily="49" charset="0"/>
              </a:rPr>
              <a:t>ip</a:t>
            </a:r>
            <a:r>
              <a:rPr lang="en-US" b="1" dirty="0">
                <a:latin typeface="Consolas" panose="020B0609020204030204" pitchFamily="49" charset="0"/>
                <a:cs typeface="Consolas" panose="020B0609020204030204" pitchFamily="49" charset="0"/>
              </a:rPr>
              <a:t> </a:t>
            </a:r>
            <a:r>
              <a:rPr lang="en-US" b="1" dirty="0" err="1">
                <a:latin typeface="Consolas" panose="020B0609020204030204" pitchFamily="49" charset="0"/>
                <a:cs typeface="Consolas" panose="020B0609020204030204" pitchFamily="49" charset="0"/>
              </a:rPr>
              <a:t>bgp</a:t>
            </a:r>
            <a:r>
              <a:rPr lang="en-US" b="1" dirty="0">
                <a:latin typeface="Consolas" panose="020B0609020204030204" pitchFamily="49" charset="0"/>
                <a:cs typeface="Consolas" panose="020B0609020204030204" pitchFamily="49" charset="0"/>
              </a:rPr>
              <a:t>: </a:t>
            </a:r>
            <a:r>
              <a:rPr lang="en-US" dirty="0"/>
              <a:t>Displays entries in the BGP table.</a:t>
            </a:r>
          </a:p>
          <a:p>
            <a:pPr lvl="1"/>
            <a:r>
              <a:rPr lang="en-US" b="1" dirty="0">
                <a:latin typeface="Consolas" panose="020B0609020204030204" pitchFamily="49" charset="0"/>
                <a:cs typeface="Consolas" panose="020B0609020204030204" pitchFamily="49" charset="0"/>
              </a:rPr>
              <a:t>show </a:t>
            </a:r>
            <a:r>
              <a:rPr lang="en-US" b="1" dirty="0" err="1">
                <a:latin typeface="Consolas" panose="020B0609020204030204" pitchFamily="49" charset="0"/>
                <a:cs typeface="Consolas" panose="020B0609020204030204" pitchFamily="49" charset="0"/>
              </a:rPr>
              <a:t>ip</a:t>
            </a:r>
            <a:r>
              <a:rPr lang="en-US" b="1" dirty="0">
                <a:latin typeface="Consolas" panose="020B0609020204030204" pitchFamily="49" charset="0"/>
                <a:cs typeface="Consolas" panose="020B0609020204030204" pitchFamily="49" charset="0"/>
              </a:rPr>
              <a:t> </a:t>
            </a:r>
            <a:r>
              <a:rPr lang="en-US" b="1" dirty="0" err="1">
                <a:latin typeface="Consolas" panose="020B0609020204030204" pitchFamily="49" charset="0"/>
                <a:cs typeface="Consolas" panose="020B0609020204030204" pitchFamily="49" charset="0"/>
              </a:rPr>
              <a:t>bgp</a:t>
            </a:r>
            <a:r>
              <a:rPr lang="en-US" b="1" dirty="0">
                <a:latin typeface="Consolas" panose="020B0609020204030204" pitchFamily="49" charset="0"/>
                <a:cs typeface="Consolas" panose="020B0609020204030204" pitchFamily="49" charset="0"/>
              </a:rPr>
              <a:t> neighbors </a:t>
            </a:r>
            <a:r>
              <a:rPr lang="en-US" dirty="0">
                <a:latin typeface="Consolas" panose="020B0609020204030204" pitchFamily="49" charset="0"/>
                <a:cs typeface="Consolas" panose="020B0609020204030204" pitchFamily="49" charset="0"/>
              </a:rPr>
              <a:t>{ </a:t>
            </a:r>
            <a:r>
              <a:rPr lang="en-US" i="1" dirty="0">
                <a:latin typeface="Consolas" panose="020B0609020204030204" pitchFamily="49" charset="0"/>
                <a:cs typeface="Consolas" panose="020B0609020204030204" pitchFamily="49" charset="0"/>
              </a:rPr>
              <a:t>address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advertised-routes: </a:t>
            </a:r>
            <a:r>
              <a:rPr lang="en-US" dirty="0"/>
              <a:t>Displays all BGP routes that have been advertised to neighbors.</a:t>
            </a:r>
          </a:p>
        </p:txBody>
      </p:sp>
    </p:spTree>
    <p:extLst>
      <p:ext uri="{BB962C8B-B14F-4D97-AF65-F5344CB8AC3E}">
        <p14:creationId xmlns:p14="http://schemas.microsoft.com/office/powerpoint/2010/main" val="37293657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Monitoring Soft Reconfiguration</a:t>
            </a:r>
          </a:p>
        </p:txBody>
      </p:sp>
      <p:pic>
        <p:nvPicPr>
          <p:cNvPr id="4" name="Picture 3"/>
          <p:cNvPicPr>
            <a:picLocks noChangeAspect="1"/>
          </p:cNvPicPr>
          <p:nvPr/>
        </p:nvPicPr>
        <p:blipFill>
          <a:blip r:embed="rId2"/>
          <a:stretch>
            <a:fillRect/>
          </a:stretch>
        </p:blipFill>
        <p:spPr>
          <a:xfrm>
            <a:off x="1316317" y="1548478"/>
            <a:ext cx="6446521" cy="4401121"/>
          </a:xfrm>
          <a:prstGeom prst="rect">
            <a:avLst/>
          </a:prstGeom>
        </p:spPr>
      </p:pic>
    </p:spTree>
    <p:extLst>
      <p:ext uri="{BB962C8B-B14F-4D97-AF65-F5344CB8AC3E}">
        <p14:creationId xmlns:p14="http://schemas.microsoft.com/office/powerpoint/2010/main" val="42814090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BGP Attributes and the Path-Selection Process</a:t>
            </a:r>
            <a:endParaRPr lang="en-GB" dirty="0"/>
          </a:p>
        </p:txBody>
      </p:sp>
    </p:spTree>
    <p:extLst>
      <p:ext uri="{BB962C8B-B14F-4D97-AF65-F5344CB8AC3E}">
        <p14:creationId xmlns:p14="http://schemas.microsoft.com/office/powerpoint/2010/main" val="14733978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BGP Path Selection</a:t>
            </a:r>
          </a:p>
        </p:txBody>
      </p:sp>
      <p:sp>
        <p:nvSpPr>
          <p:cNvPr id="3" name="Content Placeholder 2"/>
          <p:cNvSpPr>
            <a:spLocks noGrp="1"/>
          </p:cNvSpPr>
          <p:nvPr>
            <p:ph idx="1"/>
          </p:nvPr>
        </p:nvSpPr>
        <p:spPr/>
        <p:txBody>
          <a:bodyPr>
            <a:normAutofit fontScale="70000" lnSpcReduction="20000"/>
          </a:bodyPr>
          <a:lstStyle/>
          <a:p>
            <a:r>
              <a:rPr lang="en-US" dirty="0"/>
              <a:t>A router running BGP may receive updates about destinations from multiple neighbors, some in different autonomous systems, and therefore multiple paths might exist to reach a given network. </a:t>
            </a:r>
          </a:p>
          <a:p>
            <a:r>
              <a:rPr lang="en-US" dirty="0"/>
              <a:t>These are kept in the BGP table. </a:t>
            </a:r>
          </a:p>
          <a:p>
            <a:r>
              <a:rPr lang="en-US" dirty="0"/>
              <a:t>BGP chooses only a single best path to reach a specific destination.</a:t>
            </a:r>
          </a:p>
          <a:p>
            <a:r>
              <a:rPr lang="en-US" dirty="0"/>
              <a:t>BGP is not designed to perform load balancing; paths are chosen because of policy, not based on bandwidth. </a:t>
            </a:r>
          </a:p>
          <a:p>
            <a:r>
              <a:rPr lang="en-US" dirty="0"/>
              <a:t>The BGP selection process eliminates any multiple paths until a single best path is left.</a:t>
            </a:r>
          </a:p>
          <a:p>
            <a:r>
              <a:rPr lang="en-US" dirty="0"/>
              <a:t>The best BGP path is submitted to the IP routing table manager process and is evaluated against any other routing protocols that can also reach that network. </a:t>
            </a:r>
          </a:p>
        </p:txBody>
      </p:sp>
    </p:spTree>
    <p:extLst>
      <p:ext uri="{BB962C8B-B14F-4D97-AF65-F5344CB8AC3E}">
        <p14:creationId xmlns:p14="http://schemas.microsoft.com/office/powerpoint/2010/main" val="8781975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Path-Selection Process</a:t>
            </a:r>
          </a:p>
        </p:txBody>
      </p:sp>
      <p:sp>
        <p:nvSpPr>
          <p:cNvPr id="3" name="Content Placeholder 2"/>
          <p:cNvSpPr>
            <a:spLocks noGrp="1"/>
          </p:cNvSpPr>
          <p:nvPr>
            <p:ph idx="1"/>
          </p:nvPr>
        </p:nvSpPr>
        <p:spPr>
          <a:xfrm>
            <a:off x="549274" y="1600201"/>
            <a:ext cx="8116553" cy="4691542"/>
          </a:xfrm>
        </p:spPr>
        <p:txBody>
          <a:bodyPr>
            <a:normAutofit fontScale="77500" lnSpcReduction="20000"/>
          </a:bodyPr>
          <a:lstStyle/>
          <a:p>
            <a:pPr marL="0" indent="0">
              <a:buNone/>
            </a:pPr>
            <a:r>
              <a:rPr lang="en-US" b="1" dirty="0"/>
              <a:t>Step 1. </a:t>
            </a:r>
            <a:r>
              <a:rPr lang="en-US" dirty="0"/>
              <a:t>Prefer the route with the highest weight. (The weight is Cisco proprietary and is local to the router only.)</a:t>
            </a:r>
          </a:p>
          <a:p>
            <a:pPr marL="0" indent="0">
              <a:buNone/>
            </a:pPr>
            <a:r>
              <a:rPr lang="en-US" b="1" dirty="0"/>
              <a:t>Step 2. </a:t>
            </a:r>
            <a:r>
              <a:rPr lang="en-US" dirty="0"/>
              <a:t>If multiple routes have the same weight, prefer the route with the highest local preference. (The local preference is used within an autonomous system.)</a:t>
            </a:r>
          </a:p>
          <a:p>
            <a:pPr marL="0" indent="0">
              <a:buNone/>
            </a:pPr>
            <a:r>
              <a:rPr lang="en-US" b="1" dirty="0"/>
              <a:t>Step 3. </a:t>
            </a:r>
            <a:r>
              <a:rPr lang="en-US" dirty="0"/>
              <a:t>If multiple routes have the same local preference, prefer the route that was originated by the local router. (A locally originated route has a next hop of 0.0.0.0 in the BGP table.)</a:t>
            </a:r>
          </a:p>
          <a:p>
            <a:pPr marL="0" indent="0">
              <a:buNone/>
            </a:pPr>
            <a:r>
              <a:rPr lang="en-US" b="1" dirty="0"/>
              <a:t>Step 4. </a:t>
            </a:r>
            <a:r>
              <a:rPr lang="en-US" dirty="0"/>
              <a:t>If none of the routes were originated by the local router, prefer the route with the shortest AS-path.</a:t>
            </a:r>
          </a:p>
          <a:p>
            <a:pPr marL="0" indent="0">
              <a:buNone/>
            </a:pPr>
            <a:r>
              <a:rPr lang="en-US" b="1" dirty="0"/>
              <a:t>Step 5. </a:t>
            </a:r>
            <a:r>
              <a:rPr lang="en-US" dirty="0"/>
              <a:t>If the AS-path length is the same, prefer the lowest-origin code (IGP &lt; EGP &lt; incomplete).</a:t>
            </a:r>
          </a:p>
          <a:p>
            <a:pPr marL="0" indent="0">
              <a:buNone/>
            </a:pPr>
            <a:r>
              <a:rPr lang="en-US" b="1" dirty="0"/>
              <a:t>Step 6. </a:t>
            </a:r>
            <a:r>
              <a:rPr lang="en-US" dirty="0"/>
              <a:t>If all origin codes are the same, prefer the path with the  lowest MED. (The MED is exchanged between autonomous systems.)</a:t>
            </a:r>
          </a:p>
        </p:txBody>
      </p:sp>
    </p:spTree>
    <p:extLst>
      <p:ext uri="{BB962C8B-B14F-4D97-AF65-F5344CB8AC3E}">
        <p14:creationId xmlns:p14="http://schemas.microsoft.com/office/powerpoint/2010/main" val="371261167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Path-Selection Process</a:t>
            </a:r>
          </a:p>
        </p:txBody>
      </p:sp>
      <p:sp>
        <p:nvSpPr>
          <p:cNvPr id="3" name="Content Placeholder 2"/>
          <p:cNvSpPr>
            <a:spLocks noGrp="1"/>
          </p:cNvSpPr>
          <p:nvPr>
            <p:ph idx="1"/>
          </p:nvPr>
        </p:nvSpPr>
        <p:spPr/>
        <p:txBody>
          <a:bodyPr>
            <a:normAutofit fontScale="85000" lnSpcReduction="20000"/>
          </a:bodyPr>
          <a:lstStyle/>
          <a:p>
            <a:r>
              <a:rPr lang="en-US" b="1" dirty="0"/>
              <a:t>Step 7. </a:t>
            </a:r>
            <a:r>
              <a:rPr lang="en-US" dirty="0"/>
              <a:t>If the routes have the same MED, prefer external 	paths (</a:t>
            </a:r>
            <a:r>
              <a:rPr lang="en-US" dirty="0" err="1"/>
              <a:t>eBGP</a:t>
            </a:r>
            <a:r>
              <a:rPr lang="en-US" dirty="0"/>
              <a:t>) over internal paths (</a:t>
            </a:r>
            <a:r>
              <a:rPr lang="en-US" dirty="0" err="1"/>
              <a:t>iBGP</a:t>
            </a:r>
            <a:r>
              <a:rPr lang="en-US" dirty="0"/>
              <a:t>).</a:t>
            </a:r>
          </a:p>
          <a:p>
            <a:r>
              <a:rPr lang="en-US" b="1" dirty="0"/>
              <a:t>Step 8. </a:t>
            </a:r>
            <a:r>
              <a:rPr lang="en-US" dirty="0"/>
              <a:t>If only internal paths remain, prefer the path through the closest IGP neighbor. This means that the router prefers the shortest internal path within the autonomous system to reach the destination (the shortest path to the BGP next hop).</a:t>
            </a:r>
          </a:p>
          <a:p>
            <a:r>
              <a:rPr lang="en-US" b="1" dirty="0"/>
              <a:t>Step 9. </a:t>
            </a:r>
            <a:r>
              <a:rPr lang="en-US" dirty="0"/>
              <a:t>For </a:t>
            </a:r>
            <a:r>
              <a:rPr lang="en-US" dirty="0" err="1"/>
              <a:t>eBGP</a:t>
            </a:r>
            <a:r>
              <a:rPr lang="en-US" dirty="0"/>
              <a:t> paths, select the oldest route, to minimize the effect of routes going up and down (flapping).</a:t>
            </a:r>
          </a:p>
          <a:p>
            <a:r>
              <a:rPr lang="en-US" b="1" dirty="0"/>
              <a:t>Step 10. </a:t>
            </a:r>
            <a:r>
              <a:rPr lang="en-US" dirty="0"/>
              <a:t>Prefer the route with the lowest neighbor BGP router ID value.</a:t>
            </a:r>
          </a:p>
          <a:p>
            <a:r>
              <a:rPr lang="en-US" b="1" dirty="0"/>
              <a:t>Step 11. </a:t>
            </a:r>
            <a:r>
              <a:rPr lang="en-US" dirty="0"/>
              <a:t>If the BGP router IDs are the same, prefer the route with the lowest neighbor IP address.</a:t>
            </a:r>
          </a:p>
        </p:txBody>
      </p:sp>
    </p:spTree>
    <p:extLst>
      <p:ext uri="{BB962C8B-B14F-4D97-AF65-F5344CB8AC3E}">
        <p14:creationId xmlns:p14="http://schemas.microsoft.com/office/powerpoint/2010/main" val="139095938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5081"/>
            <a:ext cx="8042276" cy="1336956"/>
          </a:xfrm>
        </p:spPr>
        <p:txBody>
          <a:bodyPr>
            <a:normAutofit fontScale="90000"/>
          </a:bodyPr>
          <a:lstStyle/>
          <a:p>
            <a:r>
              <a:rPr lang="en-US" dirty="0"/>
              <a:t>The Path-Selection Decision Process with a </a:t>
            </a:r>
            <a:r>
              <a:rPr lang="en-US" dirty="0" err="1"/>
              <a:t>Multihomed</a:t>
            </a:r>
            <a:r>
              <a:rPr lang="en-US" dirty="0"/>
              <a:t> Connection</a:t>
            </a:r>
          </a:p>
        </p:txBody>
      </p:sp>
      <p:sp>
        <p:nvSpPr>
          <p:cNvPr id="3" name="Content Placeholder 2"/>
          <p:cNvSpPr>
            <a:spLocks noGrp="1"/>
          </p:cNvSpPr>
          <p:nvPr>
            <p:ph idx="1"/>
          </p:nvPr>
        </p:nvSpPr>
        <p:spPr>
          <a:xfrm>
            <a:off x="549275" y="2038525"/>
            <a:ext cx="8042276" cy="3905076"/>
          </a:xfrm>
        </p:spPr>
        <p:txBody>
          <a:bodyPr>
            <a:normAutofit fontScale="92500" lnSpcReduction="10000"/>
          </a:bodyPr>
          <a:lstStyle/>
          <a:p>
            <a:r>
              <a:rPr lang="en-US" b="1" dirty="0"/>
              <a:t>Step 1 </a:t>
            </a:r>
            <a:r>
              <a:rPr lang="en-US" dirty="0"/>
              <a:t>looks at weight, which by default is set to 0 for routes that were not originated by this router.</a:t>
            </a:r>
          </a:p>
          <a:p>
            <a:r>
              <a:rPr lang="en-US" b="1" dirty="0"/>
              <a:t>Step 2 </a:t>
            </a:r>
            <a:r>
              <a:rPr lang="en-US" dirty="0"/>
              <a:t>compares local preference, which by default is set to 100 for all networks. Both Step 1 and Step 2 have an effect only if the network administrator configures the weight or local preference to a </a:t>
            </a:r>
            <a:r>
              <a:rPr lang="en-US" dirty="0" err="1"/>
              <a:t>nondefault</a:t>
            </a:r>
            <a:r>
              <a:rPr lang="en-US" dirty="0"/>
              <a:t> value.</a:t>
            </a:r>
          </a:p>
          <a:p>
            <a:r>
              <a:rPr lang="en-US" b="1" dirty="0"/>
              <a:t>Step 3 </a:t>
            </a:r>
            <a:r>
              <a:rPr lang="en-US" dirty="0"/>
              <a:t>looks at networks that are owned by this autonomous system. If one of the routes is injected into the BGP table by the local router, the local router prefers it to any routes received from other BGP routers.</a:t>
            </a:r>
          </a:p>
        </p:txBody>
      </p:sp>
    </p:spTree>
    <p:extLst>
      <p:ext uri="{BB962C8B-B14F-4D97-AF65-F5344CB8AC3E}">
        <p14:creationId xmlns:p14="http://schemas.microsoft.com/office/powerpoint/2010/main" val="176047877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93470"/>
            <a:ext cx="8042276" cy="1336956"/>
          </a:xfrm>
        </p:spPr>
        <p:txBody>
          <a:bodyPr>
            <a:normAutofit fontScale="90000"/>
          </a:bodyPr>
          <a:lstStyle/>
          <a:p>
            <a:r>
              <a:rPr lang="en-US" dirty="0"/>
              <a:t>The Path-Selection Decision Process with a </a:t>
            </a:r>
            <a:r>
              <a:rPr lang="en-US" dirty="0" err="1"/>
              <a:t>Multihomed</a:t>
            </a:r>
            <a:r>
              <a:rPr lang="en-US" dirty="0"/>
              <a:t> Connection</a:t>
            </a:r>
          </a:p>
        </p:txBody>
      </p:sp>
      <p:sp>
        <p:nvSpPr>
          <p:cNvPr id="3" name="Content Placeholder 2"/>
          <p:cNvSpPr>
            <a:spLocks noGrp="1"/>
          </p:cNvSpPr>
          <p:nvPr>
            <p:ph idx="1"/>
          </p:nvPr>
        </p:nvSpPr>
        <p:spPr>
          <a:xfrm>
            <a:off x="549275" y="1988191"/>
            <a:ext cx="8042276" cy="3955410"/>
          </a:xfrm>
        </p:spPr>
        <p:txBody>
          <a:bodyPr>
            <a:normAutofit fontScale="85000" lnSpcReduction="20000"/>
          </a:bodyPr>
          <a:lstStyle/>
          <a:p>
            <a:r>
              <a:rPr lang="en-US" b="1" dirty="0"/>
              <a:t>Step 4 </a:t>
            </a:r>
            <a:r>
              <a:rPr lang="en-US" dirty="0"/>
              <a:t>selects the path that has the fewest autonomous systems to cross. This is the most common reason a path is selected in BGP. </a:t>
            </a:r>
          </a:p>
          <a:p>
            <a:r>
              <a:rPr lang="en-US" b="1" dirty="0"/>
              <a:t>Step 5 </a:t>
            </a:r>
            <a:r>
              <a:rPr lang="en-US" dirty="0"/>
              <a:t>looks at how a network was introduced into BGP. This introduction is usually either with </a:t>
            </a:r>
            <a:r>
              <a:rPr lang="en-US" b="1" dirty="0"/>
              <a:t>network </a:t>
            </a:r>
            <a:r>
              <a:rPr lang="en-US" dirty="0"/>
              <a:t>commands ( </a:t>
            </a:r>
            <a:r>
              <a:rPr lang="en-US" i="1" dirty="0" err="1"/>
              <a:t>i</a:t>
            </a:r>
            <a:r>
              <a:rPr lang="en-US" i="1" dirty="0"/>
              <a:t> </a:t>
            </a:r>
            <a:r>
              <a:rPr lang="en-US" dirty="0"/>
              <a:t>for an origin code) or through redistribution ( </a:t>
            </a:r>
            <a:r>
              <a:rPr lang="en-US" i="1" dirty="0"/>
              <a:t>? </a:t>
            </a:r>
            <a:r>
              <a:rPr lang="en-US" dirty="0"/>
              <a:t>for an origin code).</a:t>
            </a:r>
          </a:p>
          <a:p>
            <a:r>
              <a:rPr lang="en-US" b="1" dirty="0"/>
              <a:t>Step 6 </a:t>
            </a:r>
            <a:r>
              <a:rPr lang="en-US" dirty="0"/>
              <a:t>looks at MED to judge where the neighbor autonomous system wants this autonomous system to send packets for a given network. The Cisco IOS Software sets the MED to 0 by default. </a:t>
            </a:r>
            <a:r>
              <a:rPr lang="en-US" sz="2000" i="1" dirty="0"/>
              <a:t>Therefore, MED does not participate in path selection unless the network administrator of the neighbor autonomous system manipulates the paths using MED.</a:t>
            </a:r>
          </a:p>
        </p:txBody>
      </p:sp>
    </p:spTree>
    <p:extLst>
      <p:ext uri="{BB962C8B-B14F-4D97-AF65-F5344CB8AC3E}">
        <p14:creationId xmlns:p14="http://schemas.microsoft.com/office/powerpoint/2010/main" val="244717661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9914"/>
            <a:ext cx="8042276" cy="1336956"/>
          </a:xfrm>
        </p:spPr>
        <p:txBody>
          <a:bodyPr>
            <a:normAutofit fontScale="90000"/>
          </a:bodyPr>
          <a:lstStyle/>
          <a:p>
            <a:r>
              <a:rPr lang="en-US" dirty="0"/>
              <a:t>The Path-Selection Decision Process with a </a:t>
            </a:r>
            <a:r>
              <a:rPr lang="en-US" dirty="0" err="1"/>
              <a:t>Multihomed</a:t>
            </a:r>
            <a:r>
              <a:rPr lang="en-US" dirty="0"/>
              <a:t> Connection</a:t>
            </a:r>
          </a:p>
        </p:txBody>
      </p:sp>
      <p:sp>
        <p:nvSpPr>
          <p:cNvPr id="3" name="Content Placeholder 2"/>
          <p:cNvSpPr>
            <a:spLocks noGrp="1"/>
          </p:cNvSpPr>
          <p:nvPr>
            <p:ph idx="1"/>
          </p:nvPr>
        </p:nvSpPr>
        <p:spPr>
          <a:xfrm>
            <a:off x="549275" y="2021747"/>
            <a:ext cx="8042276" cy="3938632"/>
          </a:xfrm>
        </p:spPr>
        <p:txBody>
          <a:bodyPr>
            <a:normAutofit fontScale="92500" lnSpcReduction="20000"/>
          </a:bodyPr>
          <a:lstStyle/>
          <a:p>
            <a:r>
              <a:rPr lang="en-US" dirty="0"/>
              <a:t>The second most common decision point is </a:t>
            </a:r>
            <a:r>
              <a:rPr lang="en-US" b="1" dirty="0"/>
              <a:t>Step 7</a:t>
            </a:r>
            <a:r>
              <a:rPr lang="en-US" dirty="0"/>
              <a:t>, which states that an externally learned path from an </a:t>
            </a:r>
            <a:r>
              <a:rPr lang="en-US" dirty="0" err="1"/>
              <a:t>eBGP</a:t>
            </a:r>
            <a:r>
              <a:rPr lang="en-US" dirty="0"/>
              <a:t> neighbor is preferred over a path learned from an </a:t>
            </a:r>
            <a:r>
              <a:rPr lang="en-US" dirty="0" err="1"/>
              <a:t>iBGP</a:t>
            </a:r>
            <a:r>
              <a:rPr lang="en-US" dirty="0"/>
              <a:t> neighbor. </a:t>
            </a:r>
            <a:r>
              <a:rPr lang="en-US" sz="2000" i="1" dirty="0"/>
              <a:t>A router in an autonomous system prefers to use the ISP’s bandwidth to reach a network rather than using internal bandwidth to reach an </a:t>
            </a:r>
            <a:r>
              <a:rPr lang="en-US" sz="2000" i="1" dirty="0" err="1"/>
              <a:t>iBGP</a:t>
            </a:r>
            <a:r>
              <a:rPr lang="en-US" sz="2000" i="1" dirty="0"/>
              <a:t> neighbor on the other side of its own autonomous system.</a:t>
            </a:r>
          </a:p>
          <a:p>
            <a:r>
              <a:rPr lang="en-US" dirty="0"/>
              <a:t>If the autonomous system path length is equal and the router in an autonomous system has no </a:t>
            </a:r>
            <a:r>
              <a:rPr lang="en-US" dirty="0" err="1"/>
              <a:t>eBGP</a:t>
            </a:r>
            <a:r>
              <a:rPr lang="en-US" dirty="0"/>
              <a:t> neighbors for that network (only </a:t>
            </a:r>
            <a:r>
              <a:rPr lang="en-US" dirty="0" err="1"/>
              <a:t>iBGP</a:t>
            </a:r>
            <a:r>
              <a:rPr lang="en-US" dirty="0"/>
              <a:t> neighbors), it makes sense to take the quickest path to the nearest exit point. </a:t>
            </a:r>
            <a:r>
              <a:rPr lang="en-US" b="1" dirty="0"/>
              <a:t>Step 8</a:t>
            </a:r>
            <a:r>
              <a:rPr lang="en-US" dirty="0"/>
              <a:t> looks for the closest </a:t>
            </a:r>
            <a:r>
              <a:rPr lang="en-US" dirty="0" err="1"/>
              <a:t>iBGP</a:t>
            </a:r>
            <a:r>
              <a:rPr lang="en-US" dirty="0"/>
              <a:t> neighbor; the IGP metric determines what closest means. </a:t>
            </a:r>
          </a:p>
        </p:txBody>
      </p:sp>
    </p:spTree>
    <p:extLst>
      <p:ext uri="{BB962C8B-B14F-4D97-AF65-F5344CB8AC3E}">
        <p14:creationId xmlns:p14="http://schemas.microsoft.com/office/powerpoint/2010/main" val="50043059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58955"/>
            <a:ext cx="8042276" cy="1336956"/>
          </a:xfrm>
        </p:spPr>
        <p:txBody>
          <a:bodyPr>
            <a:normAutofit fontScale="90000"/>
          </a:bodyPr>
          <a:lstStyle/>
          <a:p>
            <a:r>
              <a:rPr lang="en-US" dirty="0"/>
              <a:t>The Path-Selection Decision Process with a </a:t>
            </a:r>
            <a:r>
              <a:rPr lang="en-US" dirty="0" err="1"/>
              <a:t>Multihomed</a:t>
            </a:r>
            <a:r>
              <a:rPr lang="en-US" dirty="0"/>
              <a:t> Connection</a:t>
            </a:r>
          </a:p>
        </p:txBody>
      </p:sp>
      <p:sp>
        <p:nvSpPr>
          <p:cNvPr id="3" name="Content Placeholder 2"/>
          <p:cNvSpPr>
            <a:spLocks noGrp="1"/>
          </p:cNvSpPr>
          <p:nvPr>
            <p:ph idx="1"/>
          </p:nvPr>
        </p:nvSpPr>
        <p:spPr>
          <a:xfrm>
            <a:off x="549275" y="1895911"/>
            <a:ext cx="8042276" cy="4047689"/>
          </a:xfrm>
        </p:spPr>
        <p:txBody>
          <a:bodyPr>
            <a:normAutofit fontScale="92500"/>
          </a:bodyPr>
          <a:lstStyle/>
          <a:p>
            <a:r>
              <a:rPr lang="en-US" dirty="0"/>
              <a:t>The oldest path (</a:t>
            </a:r>
            <a:r>
              <a:rPr lang="en-US" b="1" dirty="0"/>
              <a:t>Step 9</a:t>
            </a:r>
            <a:r>
              <a:rPr lang="en-US" dirty="0"/>
              <a:t>) is the next common reason for selecting one path over another. The older neighbor are considered more stable because they have been up longer. </a:t>
            </a:r>
          </a:p>
          <a:p>
            <a:r>
              <a:rPr lang="en-US" dirty="0"/>
              <a:t>The next most common decision is to take the neighbor with the lowest BGP router ID, which is </a:t>
            </a:r>
            <a:r>
              <a:rPr lang="en-US" b="1" dirty="0"/>
              <a:t>Step 10.</a:t>
            </a:r>
          </a:p>
          <a:p>
            <a:r>
              <a:rPr lang="en-US" dirty="0"/>
              <a:t>If the BGP router IDs are the same (for example, if the paths are to the same BGP router), </a:t>
            </a:r>
            <a:r>
              <a:rPr lang="en-US" b="1" dirty="0"/>
              <a:t>Step 11 </a:t>
            </a:r>
            <a:r>
              <a:rPr lang="en-US" dirty="0"/>
              <a:t>states that the route with the lowest neighbor IP address is used.</a:t>
            </a:r>
          </a:p>
        </p:txBody>
      </p:sp>
    </p:spTree>
    <p:extLst>
      <p:ext uri="{BB962C8B-B14F-4D97-AF65-F5344CB8AC3E}">
        <p14:creationId xmlns:p14="http://schemas.microsoft.com/office/powerpoint/2010/main" val="138596332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Attributes</a:t>
            </a:r>
          </a:p>
        </p:txBody>
      </p:sp>
      <p:sp>
        <p:nvSpPr>
          <p:cNvPr id="3" name="Content Placeholder 2"/>
          <p:cNvSpPr>
            <a:spLocks noGrp="1"/>
          </p:cNvSpPr>
          <p:nvPr>
            <p:ph idx="1"/>
          </p:nvPr>
        </p:nvSpPr>
        <p:spPr/>
        <p:txBody>
          <a:bodyPr>
            <a:normAutofit fontScale="85000" lnSpcReduction="20000"/>
          </a:bodyPr>
          <a:lstStyle/>
          <a:p>
            <a:r>
              <a:rPr lang="en-US" dirty="0"/>
              <a:t>The following are some terms defining how these attributes are implemented:</a:t>
            </a:r>
          </a:p>
          <a:p>
            <a:r>
              <a:rPr lang="en-US" dirty="0"/>
              <a:t>An attribute is either well-known or optional, mandatory or discretionary, and transitive or nontransitive. An attribute might also be partial.</a:t>
            </a:r>
          </a:p>
          <a:p>
            <a:r>
              <a:rPr lang="en-US" dirty="0"/>
              <a:t>Not all combinations of these characteristics are valid; path attributes fall into four separate categories:</a:t>
            </a:r>
          </a:p>
          <a:p>
            <a:pPr lvl="1"/>
            <a:r>
              <a:rPr lang="en-US" dirty="0"/>
              <a:t>Well-known mandatory</a:t>
            </a:r>
          </a:p>
          <a:p>
            <a:pPr lvl="1"/>
            <a:r>
              <a:rPr lang="en-US" dirty="0"/>
              <a:t>Well-known discretionary</a:t>
            </a:r>
          </a:p>
          <a:p>
            <a:pPr lvl="1"/>
            <a:r>
              <a:rPr lang="en-US" dirty="0"/>
              <a:t>Optional transitive</a:t>
            </a:r>
          </a:p>
          <a:p>
            <a:pPr lvl="1"/>
            <a:r>
              <a:rPr lang="en-US" dirty="0"/>
              <a:t>Optional nontransitive</a:t>
            </a:r>
          </a:p>
          <a:p>
            <a:r>
              <a:rPr lang="en-US" dirty="0"/>
              <a:t>Only optional transitive attributes might be marked as partial.</a:t>
            </a:r>
          </a:p>
        </p:txBody>
      </p:sp>
    </p:spTree>
    <p:extLst>
      <p:ext uri="{BB962C8B-B14F-4D97-AF65-F5344CB8AC3E}">
        <p14:creationId xmlns:p14="http://schemas.microsoft.com/office/powerpoint/2010/main" val="338024737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Well-Known Attributes</a:t>
            </a:r>
          </a:p>
        </p:txBody>
      </p:sp>
      <p:sp>
        <p:nvSpPr>
          <p:cNvPr id="3" name="Content Placeholder 2"/>
          <p:cNvSpPr>
            <a:spLocks noGrp="1"/>
          </p:cNvSpPr>
          <p:nvPr>
            <p:ph idx="1"/>
          </p:nvPr>
        </p:nvSpPr>
        <p:spPr/>
        <p:txBody>
          <a:bodyPr>
            <a:normAutofit/>
          </a:bodyPr>
          <a:lstStyle/>
          <a:p>
            <a:r>
              <a:rPr lang="en-US" dirty="0"/>
              <a:t>A well-known attribute is one that all BGP implementations must recognize and propagate to BGP neighbors.</a:t>
            </a:r>
          </a:p>
          <a:p>
            <a:r>
              <a:rPr lang="en-US" dirty="0"/>
              <a:t>There are two types of well-known attributes:</a:t>
            </a:r>
          </a:p>
          <a:p>
            <a:pPr lvl="1"/>
            <a:r>
              <a:rPr lang="en-US" b="1" dirty="0"/>
              <a:t>Well-known mandatory attribute: </a:t>
            </a:r>
            <a:r>
              <a:rPr lang="en-US" dirty="0"/>
              <a:t>A well-known mandatory attribute </a:t>
            </a:r>
            <a:r>
              <a:rPr lang="en-US" i="1" dirty="0"/>
              <a:t>must </a:t>
            </a:r>
            <a:r>
              <a:rPr lang="en-US" dirty="0"/>
              <a:t>appear in all BGP update messages.</a:t>
            </a:r>
          </a:p>
          <a:p>
            <a:pPr lvl="1"/>
            <a:r>
              <a:rPr lang="en-US" b="1" dirty="0"/>
              <a:t>Well-known discretionary attribute: </a:t>
            </a:r>
            <a:r>
              <a:rPr lang="en-US" dirty="0"/>
              <a:t>A well-known discretionary attribute does not have to be present in all BGP update messages. </a:t>
            </a:r>
          </a:p>
        </p:txBody>
      </p:sp>
    </p:spTree>
    <p:extLst>
      <p:ext uri="{BB962C8B-B14F-4D97-AF65-F5344CB8AC3E}">
        <p14:creationId xmlns:p14="http://schemas.microsoft.com/office/powerpoint/2010/main" val="181299429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Optional Attributes</a:t>
            </a:r>
          </a:p>
        </p:txBody>
      </p:sp>
      <p:sp>
        <p:nvSpPr>
          <p:cNvPr id="3" name="Content Placeholder 2"/>
          <p:cNvSpPr>
            <a:spLocks noGrp="1"/>
          </p:cNvSpPr>
          <p:nvPr>
            <p:ph idx="1"/>
          </p:nvPr>
        </p:nvSpPr>
        <p:spPr/>
        <p:txBody>
          <a:bodyPr>
            <a:normAutofit fontScale="92500" lnSpcReduction="10000"/>
          </a:bodyPr>
          <a:lstStyle/>
          <a:p>
            <a:r>
              <a:rPr lang="en-US" dirty="0"/>
              <a:t>Attributes that are not well known are called optional. </a:t>
            </a:r>
          </a:p>
          <a:p>
            <a:r>
              <a:rPr lang="en-US" dirty="0"/>
              <a:t>BGP routers that implement an optional attribute might propagate it to other BGP neighbors, depending on its meaning.</a:t>
            </a:r>
          </a:p>
          <a:p>
            <a:r>
              <a:rPr lang="en-US" dirty="0"/>
              <a:t>Optional attributes are either transitive or nontransitive, as follows:</a:t>
            </a:r>
          </a:p>
          <a:p>
            <a:pPr lvl="1"/>
            <a:r>
              <a:rPr lang="en-US" b="1" dirty="0"/>
              <a:t>Optional transitive: </a:t>
            </a:r>
            <a:r>
              <a:rPr lang="en-US" dirty="0"/>
              <a:t>BGP routers that do not implement an optional transitive attribute should pass it to other BGP routers untouched and mark the attribute as partial.</a:t>
            </a:r>
          </a:p>
          <a:p>
            <a:pPr lvl="1"/>
            <a:r>
              <a:rPr lang="en-US" b="1" dirty="0"/>
              <a:t>Optional nontransitive: </a:t>
            </a:r>
            <a:r>
              <a:rPr lang="en-US" dirty="0"/>
              <a:t>BGP routers that do not implement an optional nontransitive attribute must delete the attribute and must not pass it to other BGP routers.</a:t>
            </a:r>
          </a:p>
        </p:txBody>
      </p:sp>
    </p:spTree>
    <p:extLst>
      <p:ext uri="{BB962C8B-B14F-4D97-AF65-F5344CB8AC3E}">
        <p14:creationId xmlns:p14="http://schemas.microsoft.com/office/powerpoint/2010/main" val="45723867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01107"/>
          </a:xfrm>
        </p:spPr>
        <p:txBody>
          <a:bodyPr/>
          <a:lstStyle/>
          <a:p>
            <a:r>
              <a:rPr lang="en-US" dirty="0"/>
              <a:t>Defined BGP Attributes</a:t>
            </a:r>
          </a:p>
        </p:txBody>
      </p:sp>
      <p:sp>
        <p:nvSpPr>
          <p:cNvPr id="3" name="Content Placeholder 2"/>
          <p:cNvSpPr>
            <a:spLocks noGrp="1"/>
          </p:cNvSpPr>
          <p:nvPr>
            <p:ph idx="1"/>
          </p:nvPr>
        </p:nvSpPr>
        <p:spPr>
          <a:xfrm>
            <a:off x="549275" y="1440809"/>
            <a:ext cx="8042276" cy="4666375"/>
          </a:xfrm>
        </p:spPr>
        <p:txBody>
          <a:bodyPr>
            <a:normAutofit/>
          </a:bodyPr>
          <a:lstStyle/>
          <a:p>
            <a:pPr marL="0" indent="0">
              <a:buNone/>
            </a:pPr>
            <a:r>
              <a:rPr lang="en-US" sz="1200" dirty="0"/>
              <a:t>The attributes defined by BGP include the following:</a:t>
            </a:r>
          </a:p>
          <a:p>
            <a:r>
              <a:rPr lang="en-US" sz="1200" b="1" dirty="0"/>
              <a:t>Well-known mandatory attributes</a:t>
            </a:r>
          </a:p>
          <a:p>
            <a:pPr lvl="1"/>
            <a:r>
              <a:rPr lang="en-US" sz="1100" dirty="0"/>
              <a:t>AS-path</a:t>
            </a:r>
          </a:p>
          <a:p>
            <a:pPr lvl="1"/>
            <a:r>
              <a:rPr lang="en-US" sz="1100" dirty="0"/>
              <a:t>Next-hop</a:t>
            </a:r>
          </a:p>
          <a:p>
            <a:pPr lvl="1"/>
            <a:r>
              <a:rPr lang="en-US" sz="1100" dirty="0"/>
              <a:t>Origin</a:t>
            </a:r>
          </a:p>
          <a:p>
            <a:r>
              <a:rPr lang="en-US" sz="1200" b="1" dirty="0"/>
              <a:t>Well-known discretionary attributes</a:t>
            </a:r>
          </a:p>
          <a:p>
            <a:pPr lvl="1"/>
            <a:r>
              <a:rPr lang="en-US" sz="1100" dirty="0"/>
              <a:t>Local preference</a:t>
            </a:r>
          </a:p>
          <a:p>
            <a:pPr lvl="1"/>
            <a:r>
              <a:rPr lang="en-US" sz="1100" dirty="0"/>
              <a:t>Atomic aggregate</a:t>
            </a:r>
          </a:p>
          <a:p>
            <a:r>
              <a:rPr lang="en-US" sz="1200" b="1" dirty="0"/>
              <a:t>Optional transitive attributes</a:t>
            </a:r>
          </a:p>
          <a:p>
            <a:pPr lvl="1"/>
            <a:r>
              <a:rPr lang="en-US" sz="1100" dirty="0"/>
              <a:t>Aggregator</a:t>
            </a:r>
          </a:p>
          <a:p>
            <a:pPr lvl="1"/>
            <a:r>
              <a:rPr lang="en-US" sz="1100" dirty="0"/>
              <a:t>Community</a:t>
            </a:r>
          </a:p>
          <a:p>
            <a:r>
              <a:rPr lang="en-US" sz="1200" b="1" dirty="0"/>
              <a:t>Optional nontransitive attribute</a:t>
            </a:r>
          </a:p>
          <a:p>
            <a:pPr lvl="1"/>
            <a:r>
              <a:rPr lang="en-US" sz="1100" dirty="0"/>
              <a:t>MED</a:t>
            </a:r>
          </a:p>
          <a:p>
            <a:r>
              <a:rPr lang="en-US" sz="1200" dirty="0"/>
              <a:t>In addition, Cisco has defined a weight attribute for BGP. The weight is configured locally on a router and is not propagated to any other BGP routers.</a:t>
            </a:r>
          </a:p>
        </p:txBody>
      </p:sp>
    </p:spTree>
    <p:extLst>
      <p:ext uri="{BB962C8B-B14F-4D97-AF65-F5344CB8AC3E}">
        <p14:creationId xmlns:p14="http://schemas.microsoft.com/office/powerpoint/2010/main" val="378254803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AS-Path Attribute</a:t>
            </a:r>
          </a:p>
        </p:txBody>
      </p:sp>
      <p:sp>
        <p:nvSpPr>
          <p:cNvPr id="3" name="Content Placeholder 2"/>
          <p:cNvSpPr>
            <a:spLocks noGrp="1"/>
          </p:cNvSpPr>
          <p:nvPr>
            <p:ph idx="1"/>
          </p:nvPr>
        </p:nvSpPr>
        <p:spPr/>
        <p:txBody>
          <a:bodyPr>
            <a:normAutofit/>
          </a:bodyPr>
          <a:lstStyle/>
          <a:p>
            <a:r>
              <a:rPr lang="en-US" sz="2000" dirty="0"/>
              <a:t>The AS-path attribute is the list of autonomous system numbers that a route has traversed to reach a destination, with the number of the autonomous system that originated the route at the end of the list.</a:t>
            </a:r>
          </a:p>
          <a:p>
            <a:r>
              <a:rPr lang="en-US" sz="2000" dirty="0"/>
              <a:t>The AS-path attribute is a </a:t>
            </a:r>
            <a:r>
              <a:rPr lang="en-US" sz="2000" b="1" dirty="0"/>
              <a:t>well-known mandatory </a:t>
            </a:r>
            <a:r>
              <a:rPr lang="en-US" sz="2000" dirty="0"/>
              <a:t>attribute</a:t>
            </a:r>
          </a:p>
        </p:txBody>
      </p:sp>
      <p:pic>
        <p:nvPicPr>
          <p:cNvPr id="4" name="Picture 3"/>
          <p:cNvPicPr>
            <a:picLocks noChangeAspect="1"/>
          </p:cNvPicPr>
          <p:nvPr/>
        </p:nvPicPr>
        <p:blipFill>
          <a:blip r:embed="rId2"/>
          <a:stretch>
            <a:fillRect/>
          </a:stretch>
        </p:blipFill>
        <p:spPr>
          <a:xfrm>
            <a:off x="1157681" y="3498210"/>
            <a:ext cx="6761525" cy="2852256"/>
          </a:xfrm>
          <a:prstGeom prst="rect">
            <a:avLst/>
          </a:prstGeom>
        </p:spPr>
      </p:pic>
    </p:spTree>
    <p:extLst>
      <p:ext uri="{BB962C8B-B14F-4D97-AF65-F5344CB8AC3E}">
        <p14:creationId xmlns:p14="http://schemas.microsoft.com/office/powerpoint/2010/main" val="110719774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Next-Hop Attribute</a:t>
            </a:r>
          </a:p>
        </p:txBody>
      </p:sp>
      <p:sp>
        <p:nvSpPr>
          <p:cNvPr id="3" name="Content Placeholder 2"/>
          <p:cNvSpPr>
            <a:spLocks noGrp="1"/>
          </p:cNvSpPr>
          <p:nvPr>
            <p:ph idx="1"/>
          </p:nvPr>
        </p:nvSpPr>
        <p:spPr/>
        <p:txBody>
          <a:bodyPr/>
          <a:lstStyle/>
          <a:p>
            <a:r>
              <a:rPr lang="en-US" dirty="0"/>
              <a:t>The BGP next-hop attribute is a </a:t>
            </a:r>
            <a:r>
              <a:rPr lang="en-US" b="1" dirty="0"/>
              <a:t>well-known mandatory </a:t>
            </a:r>
            <a:r>
              <a:rPr lang="en-US" dirty="0"/>
              <a:t>attribute that indicates the next-hop IP address that is to be used to reach a destination.</a:t>
            </a:r>
          </a:p>
          <a:p>
            <a:r>
              <a:rPr lang="en-US" dirty="0"/>
              <a:t>As discussed earlier, for </a:t>
            </a:r>
            <a:r>
              <a:rPr lang="en-US" dirty="0" err="1"/>
              <a:t>eBGP</a:t>
            </a:r>
            <a:r>
              <a:rPr lang="en-US" dirty="0"/>
              <a:t> the next-hop address is the IP address of the neighbor that sent the update, but for </a:t>
            </a:r>
            <a:r>
              <a:rPr lang="en-US" dirty="0" err="1"/>
              <a:t>iBGP</a:t>
            </a:r>
            <a:r>
              <a:rPr lang="en-US" dirty="0"/>
              <a:t> the next hop advertised by </a:t>
            </a:r>
            <a:r>
              <a:rPr lang="en-US" dirty="0" err="1"/>
              <a:t>eBGP</a:t>
            </a:r>
            <a:r>
              <a:rPr lang="en-US" dirty="0"/>
              <a:t> is carried into </a:t>
            </a:r>
            <a:r>
              <a:rPr lang="en-US" dirty="0" err="1"/>
              <a:t>iBGP</a:t>
            </a:r>
            <a:r>
              <a:rPr lang="en-US" dirty="0"/>
              <a:t> by default.</a:t>
            </a:r>
          </a:p>
        </p:txBody>
      </p:sp>
    </p:spTree>
    <p:extLst>
      <p:ext uri="{BB962C8B-B14F-4D97-AF65-F5344CB8AC3E}">
        <p14:creationId xmlns:p14="http://schemas.microsoft.com/office/powerpoint/2010/main" val="410797759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Origin Attribute</a:t>
            </a:r>
          </a:p>
        </p:txBody>
      </p:sp>
      <p:sp>
        <p:nvSpPr>
          <p:cNvPr id="3" name="Content Placeholder 2"/>
          <p:cNvSpPr>
            <a:spLocks noGrp="1"/>
          </p:cNvSpPr>
          <p:nvPr>
            <p:ph idx="1"/>
          </p:nvPr>
        </p:nvSpPr>
        <p:spPr/>
        <p:txBody>
          <a:bodyPr>
            <a:normAutofit fontScale="70000" lnSpcReduction="20000"/>
          </a:bodyPr>
          <a:lstStyle/>
          <a:p>
            <a:r>
              <a:rPr lang="en-US" dirty="0"/>
              <a:t>The origin is a </a:t>
            </a:r>
            <a:r>
              <a:rPr lang="en-US" b="1" dirty="0"/>
              <a:t>well-known mandatory </a:t>
            </a:r>
            <a:r>
              <a:rPr lang="en-US" dirty="0"/>
              <a:t>attribute that defines the origin of the path information.</a:t>
            </a:r>
          </a:p>
          <a:p>
            <a:r>
              <a:rPr lang="en-US" dirty="0"/>
              <a:t>The origin attribute can be one of three values:</a:t>
            </a:r>
          </a:p>
          <a:p>
            <a:r>
              <a:rPr lang="en-US" b="1" dirty="0"/>
              <a:t>IGP</a:t>
            </a:r>
          </a:p>
          <a:p>
            <a:pPr lvl="1"/>
            <a:r>
              <a:rPr lang="en-US" dirty="0"/>
              <a:t>This normally happens when a </a:t>
            </a:r>
            <a:r>
              <a:rPr lang="en-US" b="1" dirty="0"/>
              <a:t>network </a:t>
            </a:r>
            <a:r>
              <a:rPr lang="en-US" dirty="0"/>
              <a:t>command is used to advertise the route via BGP. </a:t>
            </a:r>
          </a:p>
          <a:p>
            <a:pPr lvl="1"/>
            <a:r>
              <a:rPr lang="en-US" dirty="0"/>
              <a:t>An origin of IGP is indicated with an </a:t>
            </a:r>
            <a:r>
              <a:rPr lang="en-US" i="1" dirty="0" err="1"/>
              <a:t>i</a:t>
            </a:r>
            <a:r>
              <a:rPr lang="en-US" i="1" dirty="0"/>
              <a:t> </a:t>
            </a:r>
            <a:r>
              <a:rPr lang="en-US" dirty="0"/>
              <a:t>in the BGP table.</a:t>
            </a:r>
          </a:p>
          <a:p>
            <a:r>
              <a:rPr lang="en-US" b="1" dirty="0"/>
              <a:t>EGP</a:t>
            </a:r>
          </a:p>
          <a:p>
            <a:pPr lvl="1"/>
            <a:r>
              <a:rPr lang="en-US" dirty="0"/>
              <a:t>The route is learned via EGP. </a:t>
            </a:r>
          </a:p>
          <a:p>
            <a:pPr lvl="1"/>
            <a:r>
              <a:rPr lang="en-US" dirty="0"/>
              <a:t>EGP is considered a historic routing protocol and is not supported on the Internet.</a:t>
            </a:r>
          </a:p>
          <a:p>
            <a:r>
              <a:rPr lang="en-US" b="1" dirty="0"/>
              <a:t>Incomplete</a:t>
            </a:r>
          </a:p>
          <a:p>
            <a:pPr lvl="1"/>
            <a:r>
              <a:rPr lang="en-US" dirty="0"/>
              <a:t>The route’s origin is unknown or is learned via some other means. </a:t>
            </a:r>
          </a:p>
          <a:p>
            <a:pPr lvl="1"/>
            <a:r>
              <a:rPr lang="en-US" dirty="0"/>
              <a:t>This usually occurs when a route is redistributed into BGP. </a:t>
            </a:r>
          </a:p>
        </p:txBody>
      </p:sp>
    </p:spTree>
    <p:extLst>
      <p:ext uri="{BB962C8B-B14F-4D97-AF65-F5344CB8AC3E}">
        <p14:creationId xmlns:p14="http://schemas.microsoft.com/office/powerpoint/2010/main" val="356793604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Local-Preference Attribute</a:t>
            </a:r>
          </a:p>
        </p:txBody>
      </p:sp>
      <p:sp>
        <p:nvSpPr>
          <p:cNvPr id="3" name="Content Placeholder 2"/>
          <p:cNvSpPr>
            <a:spLocks noGrp="1"/>
          </p:cNvSpPr>
          <p:nvPr>
            <p:ph idx="1"/>
          </p:nvPr>
        </p:nvSpPr>
        <p:spPr/>
        <p:txBody>
          <a:bodyPr>
            <a:normAutofit fontScale="92500"/>
          </a:bodyPr>
          <a:lstStyle/>
          <a:p>
            <a:r>
              <a:rPr lang="en-US" dirty="0"/>
              <a:t>Local preference is </a:t>
            </a:r>
            <a:r>
              <a:rPr lang="en-US" b="1" dirty="0"/>
              <a:t>a well-known discretionary </a:t>
            </a:r>
            <a:r>
              <a:rPr lang="en-US" dirty="0"/>
              <a:t>attribute that indicates to routers in the autonomous system which path is preferred to exit the autonomous system.</a:t>
            </a:r>
          </a:p>
          <a:p>
            <a:r>
              <a:rPr lang="en-US" dirty="0"/>
              <a:t>A path with a </a:t>
            </a:r>
            <a:r>
              <a:rPr lang="en-US" i="1" dirty="0"/>
              <a:t>higher </a:t>
            </a:r>
            <a:r>
              <a:rPr lang="en-US" dirty="0"/>
              <a:t>local preference is preferred.</a:t>
            </a:r>
          </a:p>
          <a:p>
            <a:r>
              <a:rPr lang="en-US" dirty="0"/>
              <a:t>The term </a:t>
            </a:r>
            <a:r>
              <a:rPr lang="en-US" i="1" dirty="0"/>
              <a:t>local </a:t>
            </a:r>
            <a:r>
              <a:rPr lang="en-US" dirty="0"/>
              <a:t>refers to inside the autonomous system. </a:t>
            </a:r>
          </a:p>
          <a:p>
            <a:r>
              <a:rPr lang="en-US" dirty="0"/>
              <a:t>The local preference attribute is sent only to </a:t>
            </a:r>
            <a:r>
              <a:rPr lang="en-US" dirty="0" err="1"/>
              <a:t>iBGP</a:t>
            </a:r>
            <a:r>
              <a:rPr lang="en-US" dirty="0"/>
              <a:t> neighbors; it is not passed to </a:t>
            </a:r>
            <a:r>
              <a:rPr lang="en-US" dirty="0" err="1"/>
              <a:t>eBGP</a:t>
            </a:r>
            <a:r>
              <a:rPr lang="en-US" dirty="0"/>
              <a:t> peers. </a:t>
            </a:r>
          </a:p>
          <a:p>
            <a:r>
              <a:rPr lang="en-US" dirty="0"/>
              <a:t>The default value for local preference on a Cisco router is 100.</a:t>
            </a:r>
          </a:p>
        </p:txBody>
      </p:sp>
    </p:spTree>
    <p:extLst>
      <p:ext uri="{BB962C8B-B14F-4D97-AF65-F5344CB8AC3E}">
        <p14:creationId xmlns:p14="http://schemas.microsoft.com/office/powerpoint/2010/main" val="198211756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Community Attribute</a:t>
            </a:r>
          </a:p>
        </p:txBody>
      </p:sp>
      <p:sp>
        <p:nvSpPr>
          <p:cNvPr id="3" name="Content Placeholder 2"/>
          <p:cNvSpPr>
            <a:spLocks noGrp="1"/>
          </p:cNvSpPr>
          <p:nvPr>
            <p:ph idx="1"/>
          </p:nvPr>
        </p:nvSpPr>
        <p:spPr/>
        <p:txBody>
          <a:bodyPr>
            <a:normAutofit fontScale="92500" lnSpcReduction="20000"/>
          </a:bodyPr>
          <a:lstStyle/>
          <a:p>
            <a:r>
              <a:rPr lang="en-US" dirty="0"/>
              <a:t>BGP communities allow routers to </a:t>
            </a:r>
            <a:r>
              <a:rPr lang="en-US" i="1" dirty="0"/>
              <a:t>tag </a:t>
            </a:r>
            <a:r>
              <a:rPr lang="en-US" dirty="0"/>
              <a:t>routes with an indicator (the </a:t>
            </a:r>
            <a:r>
              <a:rPr lang="en-US" i="1" dirty="0"/>
              <a:t>community </a:t>
            </a:r>
            <a:r>
              <a:rPr lang="en-US" dirty="0"/>
              <a:t>) and allow other routers to make decisions based on that tag. </a:t>
            </a:r>
          </a:p>
          <a:p>
            <a:r>
              <a:rPr lang="en-US" dirty="0"/>
              <a:t>Any BGP router can tag routes in incoming and outgoing routing updates, or when doing redistribution. </a:t>
            </a:r>
          </a:p>
          <a:p>
            <a:r>
              <a:rPr lang="en-US" dirty="0"/>
              <a:t>Any BGP router can filter routes in incoming or outgoing updates or can select preferred routes based on communities (the tag).</a:t>
            </a:r>
          </a:p>
          <a:p>
            <a:r>
              <a:rPr lang="en-US" dirty="0"/>
              <a:t>Communities are not restricted to one network or one autonomous system, and they have no physical boundaries.</a:t>
            </a:r>
          </a:p>
          <a:p>
            <a:r>
              <a:rPr lang="en-US" dirty="0"/>
              <a:t>Communities are </a:t>
            </a:r>
            <a:r>
              <a:rPr lang="en-US" b="1" dirty="0"/>
              <a:t>optional transitive</a:t>
            </a:r>
            <a:r>
              <a:rPr lang="en-US" dirty="0"/>
              <a:t> attributes. </a:t>
            </a:r>
          </a:p>
        </p:txBody>
      </p:sp>
    </p:spTree>
    <p:extLst>
      <p:ext uri="{BB962C8B-B14F-4D97-AF65-F5344CB8AC3E}">
        <p14:creationId xmlns:p14="http://schemas.microsoft.com/office/powerpoint/2010/main" val="93156825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MED Attribute</a:t>
            </a:r>
          </a:p>
        </p:txBody>
      </p:sp>
      <p:sp>
        <p:nvSpPr>
          <p:cNvPr id="3" name="Content Placeholder 2"/>
          <p:cNvSpPr>
            <a:spLocks noGrp="1"/>
          </p:cNvSpPr>
          <p:nvPr>
            <p:ph idx="1"/>
          </p:nvPr>
        </p:nvSpPr>
        <p:spPr>
          <a:xfrm>
            <a:off x="549275" y="1600200"/>
            <a:ext cx="8042276" cy="4635707"/>
          </a:xfrm>
        </p:spPr>
        <p:txBody>
          <a:bodyPr>
            <a:normAutofit fontScale="77500" lnSpcReduction="20000"/>
          </a:bodyPr>
          <a:lstStyle/>
          <a:p>
            <a:r>
              <a:rPr lang="en-US" dirty="0"/>
              <a:t>The MED attribute, also called the </a:t>
            </a:r>
            <a:r>
              <a:rPr lang="en-US" i="1" dirty="0"/>
              <a:t>metric </a:t>
            </a:r>
            <a:r>
              <a:rPr lang="en-US" dirty="0"/>
              <a:t>, is an </a:t>
            </a:r>
            <a:r>
              <a:rPr lang="en-US" b="1" dirty="0"/>
              <a:t>optional nontransitive</a:t>
            </a:r>
            <a:r>
              <a:rPr lang="en-US" dirty="0"/>
              <a:t> attribute.</a:t>
            </a:r>
          </a:p>
          <a:p>
            <a:r>
              <a:rPr lang="en-US" dirty="0"/>
              <a:t>The MED indicates to </a:t>
            </a:r>
            <a:r>
              <a:rPr lang="en-US" i="1" dirty="0"/>
              <a:t>external </a:t>
            </a:r>
            <a:r>
              <a:rPr lang="en-US" dirty="0"/>
              <a:t>neighbors the preferred path </a:t>
            </a:r>
            <a:r>
              <a:rPr lang="en-US" i="1" dirty="0"/>
              <a:t>into </a:t>
            </a:r>
            <a:r>
              <a:rPr lang="en-US" dirty="0"/>
              <a:t>an autonomous system. This is a dynamic way for an autonomous system to </a:t>
            </a:r>
            <a:r>
              <a:rPr lang="en-US" b="1" u="sng" dirty="0"/>
              <a:t>try</a:t>
            </a:r>
            <a:r>
              <a:rPr lang="en-US" dirty="0"/>
              <a:t> to influence another autonomous system as to which way it should choose to reach a certain route if there are multiple entry points into the autonomous system.</a:t>
            </a:r>
          </a:p>
          <a:p>
            <a:r>
              <a:rPr lang="en-US" dirty="0"/>
              <a:t>A </a:t>
            </a:r>
            <a:r>
              <a:rPr lang="en-US" i="1" dirty="0"/>
              <a:t>lower </a:t>
            </a:r>
            <a:r>
              <a:rPr lang="en-US" dirty="0"/>
              <a:t>metric value is preferred.</a:t>
            </a:r>
          </a:p>
          <a:p>
            <a:r>
              <a:rPr lang="en-US" dirty="0"/>
              <a:t>Unlike local preference, the MED is exchanged between autonomous systems. The MED is sent to </a:t>
            </a:r>
            <a:r>
              <a:rPr lang="en-US" dirty="0" err="1"/>
              <a:t>eBGP</a:t>
            </a:r>
            <a:r>
              <a:rPr lang="en-US" dirty="0"/>
              <a:t> peers; those routers propagate the MED within their autonomous system, and the routers within the autonomous system use the MED, but do not pass it on to the next autonomous system.</a:t>
            </a:r>
          </a:p>
          <a:p>
            <a:r>
              <a:rPr lang="en-US" dirty="0"/>
              <a:t>When the same update is passed on to another autonomous system, the metric will be set back to the default of 0.</a:t>
            </a:r>
          </a:p>
        </p:txBody>
      </p:sp>
    </p:spTree>
    <p:extLst>
      <p:ext uri="{BB962C8B-B14F-4D97-AF65-F5344CB8AC3E}">
        <p14:creationId xmlns:p14="http://schemas.microsoft.com/office/powerpoint/2010/main" val="92411799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 Example</a:t>
            </a:r>
          </a:p>
        </p:txBody>
      </p:sp>
      <p:pic>
        <p:nvPicPr>
          <p:cNvPr id="5" name="Picture 4"/>
          <p:cNvPicPr>
            <a:picLocks noChangeAspect="1"/>
          </p:cNvPicPr>
          <p:nvPr/>
        </p:nvPicPr>
        <p:blipFill>
          <a:blip r:embed="rId2"/>
          <a:stretch>
            <a:fillRect/>
          </a:stretch>
        </p:blipFill>
        <p:spPr>
          <a:xfrm>
            <a:off x="105792" y="1347541"/>
            <a:ext cx="4072406" cy="3550340"/>
          </a:xfrm>
          <a:prstGeom prst="rect">
            <a:avLst/>
          </a:prstGeom>
        </p:spPr>
      </p:pic>
      <p:pic>
        <p:nvPicPr>
          <p:cNvPr id="6" name="Picture 5"/>
          <p:cNvPicPr>
            <a:picLocks noChangeAspect="1"/>
          </p:cNvPicPr>
          <p:nvPr/>
        </p:nvPicPr>
        <p:blipFill>
          <a:blip r:embed="rId3"/>
          <a:stretch>
            <a:fillRect/>
          </a:stretch>
        </p:blipFill>
        <p:spPr>
          <a:xfrm>
            <a:off x="4164111" y="2839751"/>
            <a:ext cx="4879312" cy="3629510"/>
          </a:xfrm>
          <a:prstGeom prst="rect">
            <a:avLst/>
          </a:prstGeom>
        </p:spPr>
      </p:pic>
    </p:spTree>
    <p:extLst>
      <p:ext uri="{BB962C8B-B14F-4D97-AF65-F5344CB8AC3E}">
        <p14:creationId xmlns:p14="http://schemas.microsoft.com/office/powerpoint/2010/main" val="115698941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Setting the AS-Path</a:t>
            </a:r>
          </a:p>
        </p:txBody>
      </p:sp>
      <p:sp>
        <p:nvSpPr>
          <p:cNvPr id="3" name="Content Placeholder 2"/>
          <p:cNvSpPr>
            <a:spLocks noGrp="1"/>
          </p:cNvSpPr>
          <p:nvPr>
            <p:ph idx="1"/>
          </p:nvPr>
        </p:nvSpPr>
        <p:spPr/>
        <p:txBody>
          <a:bodyPr/>
          <a:lstStyle/>
          <a:p>
            <a:r>
              <a:rPr lang="en-US" kern="1200" dirty="0">
                <a:latin typeface="Arial" charset="0"/>
              </a:rPr>
              <a:t>It is complicated to influence other autonomous systems to select a particular path for traffic that is returning to a specific autonomous system</a:t>
            </a:r>
          </a:p>
          <a:p>
            <a:r>
              <a:rPr lang="en-US" dirty="0"/>
              <a:t>One way that an autonomous system can attempt to influence incoming traffic flow is by sending out </a:t>
            </a:r>
            <a:r>
              <a:rPr lang="en-US" dirty="0" err="1"/>
              <a:t>eBGP</a:t>
            </a:r>
            <a:r>
              <a:rPr lang="en-US" dirty="0"/>
              <a:t> updates with an extended AS-path attribute for undesired paths</a:t>
            </a:r>
          </a:p>
        </p:txBody>
      </p:sp>
      <p:pic>
        <p:nvPicPr>
          <p:cNvPr id="5" name="Content Placeholder 4"/>
          <p:cNvPicPr>
            <a:picLocks noChangeAspect="1"/>
          </p:cNvPicPr>
          <p:nvPr/>
        </p:nvPicPr>
        <p:blipFill>
          <a:blip r:embed="rId3"/>
          <a:stretch>
            <a:fillRect/>
          </a:stretch>
        </p:blipFill>
        <p:spPr bwMode="auto">
          <a:xfrm>
            <a:off x="279400" y="4738427"/>
            <a:ext cx="8520113" cy="1916082"/>
          </a:xfrm>
          <a:prstGeom prst="rect">
            <a:avLst/>
          </a:prstGeom>
          <a:noFill/>
          <a:ln w="9525" algn="ctr">
            <a:noFill/>
            <a:miter lim="800000"/>
            <a:headEnd/>
            <a:tailEnd/>
          </a:ln>
        </p:spPr>
      </p:pic>
    </p:spTree>
    <p:extLst>
      <p:ext uri="{BB962C8B-B14F-4D97-AF65-F5344CB8AC3E}">
        <p14:creationId xmlns:p14="http://schemas.microsoft.com/office/powerpoint/2010/main" val="228486560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Controlling BGP Routing Updates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9274387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Controlling BGP Routing Updates</a:t>
            </a:r>
          </a:p>
        </p:txBody>
      </p:sp>
      <p:sp>
        <p:nvSpPr>
          <p:cNvPr id="3" name="Content Placeholder 2"/>
          <p:cNvSpPr>
            <a:spLocks noGrp="1"/>
          </p:cNvSpPr>
          <p:nvPr>
            <p:ph idx="1"/>
          </p:nvPr>
        </p:nvSpPr>
        <p:spPr/>
        <p:txBody>
          <a:bodyPr/>
          <a:lstStyle/>
          <a:p>
            <a:r>
              <a:rPr lang="en-US" dirty="0"/>
              <a:t>If there are multiple paths between your network and ISP, you may need to filter certain information during the exchange of BGP updates to influence the route selection or to enforce an administrative policy. </a:t>
            </a:r>
          </a:p>
          <a:p>
            <a:r>
              <a:rPr lang="en-US" dirty="0"/>
              <a:t>BGP peer groups are used to group peers with similar policies together for a simpler, more efficient configuration. </a:t>
            </a:r>
          </a:p>
        </p:txBody>
      </p:sp>
    </p:spTree>
    <p:extLst>
      <p:ext uri="{BB962C8B-B14F-4D97-AF65-F5344CB8AC3E}">
        <p14:creationId xmlns:p14="http://schemas.microsoft.com/office/powerpoint/2010/main" val="37782465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Filtering BGP Routing Updates</a:t>
            </a:r>
          </a:p>
        </p:txBody>
      </p:sp>
      <p:sp>
        <p:nvSpPr>
          <p:cNvPr id="3" name="Content Placeholder 2"/>
          <p:cNvSpPr>
            <a:spLocks noGrp="1"/>
          </p:cNvSpPr>
          <p:nvPr>
            <p:ph idx="1"/>
          </p:nvPr>
        </p:nvSpPr>
        <p:spPr/>
        <p:txBody>
          <a:bodyPr/>
          <a:lstStyle/>
          <a:p>
            <a:r>
              <a:rPr lang="en-US" dirty="0"/>
              <a:t>BGP Filtering Using Prefix Lists</a:t>
            </a:r>
          </a:p>
          <a:p>
            <a:r>
              <a:rPr lang="en-US" dirty="0"/>
              <a:t>BGP Filtering Using AS-Path Access Lists</a:t>
            </a:r>
          </a:p>
          <a:p>
            <a:r>
              <a:rPr lang="en-US" dirty="0"/>
              <a:t>BGP Filtering Using Route Maps</a:t>
            </a:r>
          </a:p>
          <a:p>
            <a:r>
              <a:rPr lang="en-US"/>
              <a:t>Filtering Order</a:t>
            </a:r>
            <a:endParaRPr lang="en-US" dirty="0"/>
          </a:p>
        </p:txBody>
      </p:sp>
    </p:spTree>
    <p:extLst>
      <p:ext uri="{BB962C8B-B14F-4D97-AF65-F5344CB8AC3E}">
        <p14:creationId xmlns:p14="http://schemas.microsoft.com/office/powerpoint/2010/main" val="310834984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BGP Filtering Using Prefix Lists</a:t>
            </a:r>
          </a:p>
        </p:txBody>
      </p:sp>
      <p:sp>
        <p:nvSpPr>
          <p:cNvPr id="3" name="Content Placeholder 2"/>
          <p:cNvSpPr>
            <a:spLocks noGrp="1"/>
          </p:cNvSpPr>
          <p:nvPr>
            <p:ph idx="1"/>
          </p:nvPr>
        </p:nvSpPr>
        <p:spPr/>
        <p:txBody>
          <a:bodyPr/>
          <a:lstStyle/>
          <a:p>
            <a:r>
              <a:rPr lang="en-US" dirty="0"/>
              <a:t>The </a:t>
            </a:r>
            <a:r>
              <a:rPr lang="en-US" b="1" dirty="0">
                <a:latin typeface="Consolas" panose="020B0609020204030204" pitchFamily="49" charset="0"/>
                <a:cs typeface="Consolas" panose="020B0609020204030204" pitchFamily="49" charset="0"/>
              </a:rPr>
              <a:t>neighbor </a:t>
            </a:r>
            <a:r>
              <a:rPr lang="en-US" i="1" dirty="0" err="1">
                <a:latin typeface="Consolas" panose="020B0609020204030204" pitchFamily="49" charset="0"/>
                <a:cs typeface="Consolas" panose="020B0609020204030204" pitchFamily="49" charset="0"/>
              </a:rPr>
              <a:t>ip</a:t>
            </a:r>
            <a:r>
              <a:rPr lang="en-US" i="1" dirty="0">
                <a:latin typeface="Consolas" panose="020B0609020204030204" pitchFamily="49" charset="0"/>
                <a:cs typeface="Consolas" panose="020B0609020204030204" pitchFamily="49" charset="0"/>
              </a:rPr>
              <a:t>-address </a:t>
            </a:r>
            <a:r>
              <a:rPr lang="en-US" b="1" dirty="0">
                <a:latin typeface="Consolas" panose="020B0609020204030204" pitchFamily="49" charset="0"/>
                <a:cs typeface="Consolas" panose="020B0609020204030204" pitchFamily="49" charset="0"/>
              </a:rPr>
              <a:t>prefix-list </a:t>
            </a:r>
            <a:r>
              <a:rPr lang="en-US" i="1" dirty="0">
                <a:latin typeface="Consolas" panose="020B0609020204030204" pitchFamily="49" charset="0"/>
                <a:cs typeface="Consolas" panose="020B0609020204030204" pitchFamily="49" charset="0"/>
              </a:rPr>
              <a:t>prefix-list-name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in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out </a:t>
            </a:r>
            <a:r>
              <a:rPr lang="en-US" dirty="0">
                <a:latin typeface="Consolas" panose="020B0609020204030204" pitchFamily="49" charset="0"/>
                <a:cs typeface="Consolas" panose="020B0609020204030204" pitchFamily="49" charset="0"/>
              </a:rPr>
              <a:t>} </a:t>
            </a:r>
            <a:r>
              <a:rPr lang="en-US" dirty="0"/>
              <a:t>router configuration command is used to apply a prefix list to routes from or to a neighbor.</a:t>
            </a:r>
          </a:p>
        </p:txBody>
      </p:sp>
      <p:pic>
        <p:nvPicPr>
          <p:cNvPr id="4" name="Picture 3"/>
          <p:cNvPicPr>
            <a:picLocks noChangeAspect="1"/>
          </p:cNvPicPr>
          <p:nvPr/>
        </p:nvPicPr>
        <p:blipFill>
          <a:blip r:embed="rId2"/>
          <a:stretch>
            <a:fillRect/>
          </a:stretch>
        </p:blipFill>
        <p:spPr>
          <a:xfrm>
            <a:off x="884857" y="3811651"/>
            <a:ext cx="7309441" cy="1920720"/>
          </a:xfrm>
          <a:prstGeom prst="rect">
            <a:avLst/>
          </a:prstGeom>
        </p:spPr>
      </p:pic>
    </p:spTree>
    <p:extLst>
      <p:ext uri="{BB962C8B-B14F-4D97-AF65-F5344CB8AC3E}">
        <p14:creationId xmlns:p14="http://schemas.microsoft.com/office/powerpoint/2010/main" val="13159888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60595"/>
            <a:ext cx="8042276" cy="1336956"/>
          </a:xfrm>
        </p:spPr>
        <p:txBody>
          <a:bodyPr/>
          <a:lstStyle/>
          <a:p>
            <a:r>
              <a:rPr lang="en-US" dirty="0"/>
              <a:t>BGP Filtering Using Prefix Lists - Example</a:t>
            </a:r>
          </a:p>
        </p:txBody>
      </p:sp>
      <p:pic>
        <p:nvPicPr>
          <p:cNvPr id="4" name="Picture 3"/>
          <p:cNvPicPr>
            <a:picLocks noChangeAspect="1"/>
          </p:cNvPicPr>
          <p:nvPr/>
        </p:nvPicPr>
        <p:blipFill>
          <a:blip r:embed="rId3"/>
          <a:stretch>
            <a:fillRect/>
          </a:stretch>
        </p:blipFill>
        <p:spPr>
          <a:xfrm>
            <a:off x="1595260" y="2199235"/>
            <a:ext cx="5126761" cy="1933440"/>
          </a:xfrm>
          <a:prstGeom prst="rect">
            <a:avLst/>
          </a:prstGeom>
        </p:spPr>
      </p:pic>
      <p:pic>
        <p:nvPicPr>
          <p:cNvPr id="5" name="Picture 4"/>
          <p:cNvPicPr>
            <a:picLocks noChangeAspect="1"/>
          </p:cNvPicPr>
          <p:nvPr/>
        </p:nvPicPr>
        <p:blipFill>
          <a:blip r:embed="rId4"/>
          <a:stretch>
            <a:fillRect/>
          </a:stretch>
        </p:blipFill>
        <p:spPr>
          <a:xfrm>
            <a:off x="884857" y="4169311"/>
            <a:ext cx="7309441" cy="1475520"/>
          </a:xfrm>
          <a:prstGeom prst="rect">
            <a:avLst/>
          </a:prstGeom>
        </p:spPr>
      </p:pic>
    </p:spTree>
    <p:extLst>
      <p:ext uri="{BB962C8B-B14F-4D97-AF65-F5344CB8AC3E}">
        <p14:creationId xmlns:p14="http://schemas.microsoft.com/office/powerpoint/2010/main" val="215992495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67" y="436239"/>
            <a:ext cx="8744292" cy="888820"/>
          </a:xfrm>
        </p:spPr>
        <p:txBody>
          <a:bodyPr>
            <a:normAutofit/>
          </a:bodyPr>
          <a:lstStyle/>
          <a:p>
            <a:r>
              <a:rPr lang="en-US" sz="3200" dirty="0"/>
              <a:t>BGP Filtering Using AS-Path Access Lists</a:t>
            </a:r>
          </a:p>
        </p:txBody>
      </p:sp>
      <p:sp>
        <p:nvSpPr>
          <p:cNvPr id="3" name="Content Placeholder 2"/>
          <p:cNvSpPr>
            <a:spLocks noGrp="1"/>
          </p:cNvSpPr>
          <p:nvPr>
            <p:ph idx="1"/>
          </p:nvPr>
        </p:nvSpPr>
        <p:spPr>
          <a:xfrm>
            <a:off x="279401" y="3112316"/>
            <a:ext cx="8312150" cy="3277924"/>
          </a:xfrm>
        </p:spPr>
        <p:txBody>
          <a:bodyPr/>
          <a:lstStyle/>
          <a:p>
            <a:r>
              <a:rPr lang="en-US" dirty="0"/>
              <a:t>The autonomous system path access list is defined by the </a:t>
            </a:r>
            <a:r>
              <a:rPr lang="en-US" b="1" dirty="0" err="1">
                <a:latin typeface="Consolas" panose="020B0609020204030204" pitchFamily="49" charset="0"/>
                <a:cs typeface="Consolas" panose="020B0609020204030204" pitchFamily="49" charset="0"/>
              </a:rPr>
              <a:t>ip</a:t>
            </a:r>
            <a:r>
              <a:rPr lang="en-US" b="1" dirty="0">
                <a:latin typeface="Consolas" panose="020B0609020204030204" pitchFamily="49" charset="0"/>
                <a:cs typeface="Consolas" panose="020B0609020204030204" pitchFamily="49" charset="0"/>
              </a:rPr>
              <a:t> as-path access-list </a:t>
            </a:r>
            <a:r>
              <a:rPr lang="en-US" i="1" dirty="0" err="1">
                <a:latin typeface="Consolas" panose="020B0609020204030204" pitchFamily="49" charset="0"/>
                <a:cs typeface="Consolas" panose="020B0609020204030204" pitchFamily="49" charset="0"/>
              </a:rPr>
              <a:t>accesslist</a:t>
            </a:r>
            <a:r>
              <a:rPr lang="en-US" i="1" dirty="0">
                <a:latin typeface="Consolas" panose="020B0609020204030204" pitchFamily="49" charset="0"/>
                <a:cs typeface="Consolas" panose="020B0609020204030204" pitchFamily="49" charset="0"/>
              </a:rPr>
              <a:t>-number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permit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deny </a:t>
            </a:r>
            <a:r>
              <a:rPr lang="en-US" dirty="0">
                <a:latin typeface="Consolas" panose="020B0609020204030204" pitchFamily="49" charset="0"/>
                <a:cs typeface="Consolas" panose="020B0609020204030204" pitchFamily="49" charset="0"/>
              </a:rPr>
              <a:t>} </a:t>
            </a:r>
            <a:r>
              <a:rPr lang="en-US" i="1" dirty="0" err="1"/>
              <a:t>regexp</a:t>
            </a:r>
            <a:r>
              <a:rPr lang="en-US" i="1" dirty="0"/>
              <a:t> </a:t>
            </a:r>
            <a:r>
              <a:rPr lang="en-US" dirty="0"/>
              <a:t>global configuration command</a:t>
            </a:r>
          </a:p>
        </p:txBody>
      </p:sp>
      <p:pic>
        <p:nvPicPr>
          <p:cNvPr id="5" name="Picture 4"/>
          <p:cNvPicPr>
            <a:picLocks noChangeAspect="1"/>
          </p:cNvPicPr>
          <p:nvPr/>
        </p:nvPicPr>
        <p:blipFill>
          <a:blip r:embed="rId2"/>
          <a:stretch>
            <a:fillRect/>
          </a:stretch>
        </p:blipFill>
        <p:spPr>
          <a:xfrm>
            <a:off x="859476" y="1400961"/>
            <a:ext cx="7130827" cy="1553380"/>
          </a:xfrm>
          <a:prstGeom prst="rect">
            <a:avLst/>
          </a:prstGeom>
        </p:spPr>
      </p:pic>
      <p:pic>
        <p:nvPicPr>
          <p:cNvPr id="6" name="Picture 5"/>
          <p:cNvPicPr>
            <a:picLocks noChangeAspect="1"/>
          </p:cNvPicPr>
          <p:nvPr/>
        </p:nvPicPr>
        <p:blipFill>
          <a:blip r:embed="rId3"/>
          <a:stretch>
            <a:fillRect/>
          </a:stretch>
        </p:blipFill>
        <p:spPr>
          <a:xfrm>
            <a:off x="884857" y="4322249"/>
            <a:ext cx="7081307" cy="2394970"/>
          </a:xfrm>
          <a:prstGeom prst="rect">
            <a:avLst/>
          </a:prstGeom>
        </p:spPr>
      </p:pic>
    </p:spTree>
    <p:extLst>
      <p:ext uri="{BB962C8B-B14F-4D97-AF65-F5344CB8AC3E}">
        <p14:creationId xmlns:p14="http://schemas.microsoft.com/office/powerpoint/2010/main" val="102004915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791" y="167806"/>
            <a:ext cx="8383484" cy="1336956"/>
          </a:xfrm>
        </p:spPr>
        <p:txBody>
          <a:bodyPr>
            <a:normAutofit/>
          </a:bodyPr>
          <a:lstStyle/>
          <a:p>
            <a:r>
              <a:rPr lang="en-US" sz="3200" dirty="0"/>
              <a:t>BGP Filtering Using AS-Path Access Lists</a:t>
            </a:r>
          </a:p>
        </p:txBody>
      </p:sp>
      <p:sp>
        <p:nvSpPr>
          <p:cNvPr id="3" name="Content Placeholder 2"/>
          <p:cNvSpPr>
            <a:spLocks noGrp="1"/>
          </p:cNvSpPr>
          <p:nvPr>
            <p:ph idx="1"/>
          </p:nvPr>
        </p:nvSpPr>
        <p:spPr/>
        <p:txBody>
          <a:bodyPr/>
          <a:lstStyle/>
          <a:p>
            <a:r>
              <a:rPr lang="en-US" dirty="0"/>
              <a:t>The </a:t>
            </a:r>
            <a:r>
              <a:rPr lang="en-US" b="1" dirty="0">
                <a:latin typeface="Consolas" panose="020B0609020204030204" pitchFamily="49" charset="0"/>
                <a:cs typeface="Consolas" panose="020B0609020204030204" pitchFamily="49" charset="0"/>
              </a:rPr>
              <a:t>neighbor </a:t>
            </a:r>
            <a:r>
              <a:rPr lang="en-US" i="1" dirty="0" err="1">
                <a:latin typeface="Consolas" panose="020B0609020204030204" pitchFamily="49" charset="0"/>
                <a:cs typeface="Consolas" panose="020B0609020204030204" pitchFamily="49" charset="0"/>
              </a:rPr>
              <a:t>ip</a:t>
            </a:r>
            <a:r>
              <a:rPr lang="en-US" i="1" dirty="0">
                <a:latin typeface="Consolas" panose="020B0609020204030204" pitchFamily="49" charset="0"/>
                <a:cs typeface="Consolas" panose="020B0609020204030204" pitchFamily="49" charset="0"/>
              </a:rPr>
              <a:t>-address </a:t>
            </a:r>
            <a:r>
              <a:rPr lang="en-US" b="1" dirty="0">
                <a:latin typeface="Consolas" panose="020B0609020204030204" pitchFamily="49" charset="0"/>
                <a:cs typeface="Consolas" panose="020B0609020204030204" pitchFamily="49" charset="0"/>
              </a:rPr>
              <a:t>filter-list </a:t>
            </a:r>
            <a:r>
              <a:rPr lang="en-US" i="1" dirty="0">
                <a:latin typeface="Consolas" panose="020B0609020204030204" pitchFamily="49" charset="0"/>
                <a:cs typeface="Consolas" panose="020B0609020204030204" pitchFamily="49" charset="0"/>
              </a:rPr>
              <a:t>access-list-number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in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out </a:t>
            </a:r>
            <a:r>
              <a:rPr lang="en-US" dirty="0">
                <a:latin typeface="Consolas" panose="020B0609020204030204" pitchFamily="49" charset="0"/>
                <a:cs typeface="Consolas" panose="020B0609020204030204" pitchFamily="49" charset="0"/>
              </a:rPr>
              <a:t>} </a:t>
            </a:r>
            <a:r>
              <a:rPr lang="en-US" dirty="0"/>
              <a:t>router configuration command is used to apply an AS-path access list to routes from or to a neighbor.</a:t>
            </a:r>
          </a:p>
        </p:txBody>
      </p:sp>
      <p:pic>
        <p:nvPicPr>
          <p:cNvPr id="4" name="Picture 3"/>
          <p:cNvPicPr>
            <a:picLocks noChangeAspect="1"/>
          </p:cNvPicPr>
          <p:nvPr/>
        </p:nvPicPr>
        <p:blipFill>
          <a:blip r:embed="rId2"/>
          <a:stretch>
            <a:fillRect/>
          </a:stretch>
        </p:blipFill>
        <p:spPr>
          <a:xfrm>
            <a:off x="859477" y="3749039"/>
            <a:ext cx="7360201" cy="1908000"/>
          </a:xfrm>
          <a:prstGeom prst="rect">
            <a:avLst/>
          </a:prstGeom>
        </p:spPr>
      </p:pic>
    </p:spTree>
    <p:extLst>
      <p:ext uri="{BB962C8B-B14F-4D97-AF65-F5344CB8AC3E}">
        <p14:creationId xmlns:p14="http://schemas.microsoft.com/office/powerpoint/2010/main" val="380111075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58977"/>
            <a:ext cx="8042276" cy="1336956"/>
          </a:xfrm>
        </p:spPr>
        <p:txBody>
          <a:bodyPr>
            <a:normAutofit/>
          </a:bodyPr>
          <a:lstStyle/>
          <a:p>
            <a:r>
              <a:rPr lang="en-US" dirty="0"/>
              <a:t>BGP Filtering Using AS-Path Access Lists - Example</a:t>
            </a:r>
          </a:p>
        </p:txBody>
      </p:sp>
      <p:pic>
        <p:nvPicPr>
          <p:cNvPr id="4" name="Content Placeholder 3"/>
          <p:cNvPicPr>
            <a:picLocks noGrp="1" noChangeAspect="1"/>
          </p:cNvPicPr>
          <p:nvPr>
            <p:ph idx="1"/>
          </p:nvPr>
        </p:nvPicPr>
        <p:blipFill>
          <a:blip r:embed="rId3"/>
          <a:stretch>
            <a:fillRect/>
          </a:stretch>
        </p:blipFill>
        <p:spPr>
          <a:xfrm>
            <a:off x="834769" y="1895933"/>
            <a:ext cx="7410961" cy="2264160"/>
          </a:xfrm>
          <a:prstGeom prst="rect">
            <a:avLst/>
          </a:prstGeom>
        </p:spPr>
      </p:pic>
      <p:pic>
        <p:nvPicPr>
          <p:cNvPr id="5" name="Picture 4"/>
          <p:cNvPicPr>
            <a:picLocks noChangeAspect="1"/>
          </p:cNvPicPr>
          <p:nvPr/>
        </p:nvPicPr>
        <p:blipFill>
          <a:blip r:embed="rId4"/>
          <a:stretch>
            <a:fillRect/>
          </a:stretch>
        </p:blipFill>
        <p:spPr>
          <a:xfrm>
            <a:off x="834769" y="4160093"/>
            <a:ext cx="7410961" cy="1971600"/>
          </a:xfrm>
          <a:prstGeom prst="rect">
            <a:avLst/>
          </a:prstGeom>
        </p:spPr>
      </p:pic>
    </p:spTree>
    <p:extLst>
      <p:ext uri="{BB962C8B-B14F-4D97-AF65-F5344CB8AC3E}">
        <p14:creationId xmlns:p14="http://schemas.microsoft.com/office/powerpoint/2010/main" val="38668489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Filtering Using Route Maps</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A route map can match and set several different BGP attributes, including the following:</a:t>
            </a:r>
          </a:p>
          <a:p>
            <a:pPr lvl="1"/>
            <a:r>
              <a:rPr lang="en-US" dirty="0"/>
              <a:t>Origin</a:t>
            </a:r>
          </a:p>
          <a:p>
            <a:pPr lvl="1"/>
            <a:r>
              <a:rPr lang="en-US" dirty="0"/>
              <a:t>Next hop</a:t>
            </a:r>
          </a:p>
          <a:p>
            <a:pPr lvl="1"/>
            <a:r>
              <a:rPr lang="en-US" dirty="0"/>
              <a:t>Community</a:t>
            </a:r>
          </a:p>
          <a:p>
            <a:pPr lvl="1"/>
            <a:r>
              <a:rPr lang="en-US" dirty="0"/>
              <a:t>Local preference</a:t>
            </a:r>
          </a:p>
          <a:p>
            <a:pPr lvl="1"/>
            <a:r>
              <a:rPr lang="en-US" dirty="0"/>
              <a:t>MED</a:t>
            </a:r>
          </a:p>
          <a:p>
            <a:pPr marL="0" indent="0">
              <a:buNone/>
            </a:pPr>
            <a:r>
              <a:rPr lang="en-US" dirty="0"/>
              <a:t>Route maps can match based on other items, including the following:</a:t>
            </a:r>
          </a:p>
          <a:p>
            <a:pPr lvl="1"/>
            <a:r>
              <a:rPr lang="en-US" dirty="0"/>
              <a:t>Network number and subnet mask (with an IP prefix list)</a:t>
            </a:r>
          </a:p>
          <a:p>
            <a:pPr lvl="1"/>
            <a:r>
              <a:rPr lang="en-US" dirty="0"/>
              <a:t>Route originator</a:t>
            </a:r>
          </a:p>
          <a:p>
            <a:pPr lvl="1"/>
            <a:r>
              <a:rPr lang="en-US" dirty="0"/>
              <a:t>Tag an IGP route</a:t>
            </a:r>
          </a:p>
          <a:p>
            <a:pPr lvl="1"/>
            <a:r>
              <a:rPr lang="en-US" dirty="0"/>
              <a:t>AS-path</a:t>
            </a:r>
          </a:p>
          <a:p>
            <a:pPr lvl="1"/>
            <a:r>
              <a:rPr lang="en-US" dirty="0"/>
              <a:t>Route type (internal or external)</a:t>
            </a:r>
          </a:p>
        </p:txBody>
      </p:sp>
    </p:spTree>
    <p:extLst>
      <p:ext uri="{BB962C8B-B14F-4D97-AF65-F5344CB8AC3E}">
        <p14:creationId xmlns:p14="http://schemas.microsoft.com/office/powerpoint/2010/main" val="88062495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Filtering Using Route Maps</a:t>
            </a:r>
          </a:p>
        </p:txBody>
      </p:sp>
      <p:pic>
        <p:nvPicPr>
          <p:cNvPr id="4" name="Picture 3"/>
          <p:cNvPicPr>
            <a:picLocks noChangeAspect="1"/>
          </p:cNvPicPr>
          <p:nvPr/>
        </p:nvPicPr>
        <p:blipFill>
          <a:blip r:embed="rId2"/>
          <a:stretch>
            <a:fillRect/>
          </a:stretch>
        </p:blipFill>
        <p:spPr>
          <a:xfrm>
            <a:off x="884856" y="1514112"/>
            <a:ext cx="7309441" cy="2124240"/>
          </a:xfrm>
          <a:prstGeom prst="rect">
            <a:avLst/>
          </a:prstGeom>
        </p:spPr>
      </p:pic>
      <p:pic>
        <p:nvPicPr>
          <p:cNvPr id="5" name="Picture 4"/>
          <p:cNvPicPr>
            <a:picLocks noChangeAspect="1"/>
          </p:cNvPicPr>
          <p:nvPr/>
        </p:nvPicPr>
        <p:blipFill>
          <a:blip r:embed="rId3"/>
          <a:stretch>
            <a:fillRect/>
          </a:stretch>
        </p:blipFill>
        <p:spPr>
          <a:xfrm>
            <a:off x="1306724" y="3707933"/>
            <a:ext cx="6465706" cy="2947067"/>
          </a:xfrm>
          <a:prstGeom prst="rect">
            <a:avLst/>
          </a:prstGeom>
        </p:spPr>
      </p:pic>
    </p:spTree>
    <p:extLst>
      <p:ext uri="{BB962C8B-B14F-4D97-AF65-F5344CB8AC3E}">
        <p14:creationId xmlns:p14="http://schemas.microsoft.com/office/powerpoint/2010/main" val="398785851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Peer Groups</a:t>
            </a:r>
          </a:p>
        </p:txBody>
      </p:sp>
      <p:sp>
        <p:nvSpPr>
          <p:cNvPr id="3" name="Content Placeholder 2"/>
          <p:cNvSpPr>
            <a:spLocks noGrp="1"/>
          </p:cNvSpPr>
          <p:nvPr>
            <p:ph idx="1"/>
          </p:nvPr>
        </p:nvSpPr>
        <p:spPr/>
        <p:txBody>
          <a:bodyPr>
            <a:normAutofit fontScale="77500" lnSpcReduction="20000"/>
          </a:bodyPr>
          <a:lstStyle/>
          <a:p>
            <a:r>
              <a:rPr lang="en-US" dirty="0"/>
              <a:t>In BGP, many neighbors are often configured with the same  update policies. </a:t>
            </a:r>
          </a:p>
          <a:p>
            <a:r>
              <a:rPr lang="en-US" dirty="0"/>
              <a:t>On a Cisco IOS router, neighbors with the same update policies can be grouped into peer groups to simplify configuration and, more important, to make updating more efficient and improve performance. </a:t>
            </a:r>
          </a:p>
          <a:p>
            <a:r>
              <a:rPr lang="en-US" dirty="0"/>
              <a:t>A peer group’s configuration can have many BGP features, including the following:</a:t>
            </a:r>
          </a:p>
          <a:p>
            <a:pPr lvl="1"/>
            <a:r>
              <a:rPr lang="en-US" dirty="0"/>
              <a:t>update-source</a:t>
            </a:r>
          </a:p>
          <a:p>
            <a:pPr lvl="1"/>
            <a:r>
              <a:rPr lang="en-US" dirty="0"/>
              <a:t>next-hop-self</a:t>
            </a:r>
          </a:p>
          <a:p>
            <a:pPr lvl="1"/>
            <a:r>
              <a:rPr lang="en-US" dirty="0" err="1"/>
              <a:t>ebgp-multihop</a:t>
            </a:r>
            <a:endParaRPr lang="en-US" dirty="0"/>
          </a:p>
          <a:p>
            <a:pPr lvl="1"/>
            <a:r>
              <a:rPr lang="en-US" dirty="0"/>
              <a:t>Authentication of the BGP sessions </a:t>
            </a:r>
          </a:p>
          <a:p>
            <a:pPr lvl="1"/>
            <a:r>
              <a:rPr lang="en-US" dirty="0"/>
              <a:t>Change the weight of routes received</a:t>
            </a:r>
          </a:p>
          <a:p>
            <a:pPr lvl="1"/>
            <a:r>
              <a:rPr lang="en-US" dirty="0"/>
              <a:t>Filter incoming or outgoing routes</a:t>
            </a:r>
          </a:p>
        </p:txBody>
      </p:sp>
    </p:spTree>
    <p:extLst>
      <p:ext uri="{BB962C8B-B14F-4D97-AF65-F5344CB8AC3E}">
        <p14:creationId xmlns:p14="http://schemas.microsoft.com/office/powerpoint/2010/main" val="353217110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Peer Group Configuration</a:t>
            </a:r>
          </a:p>
        </p:txBody>
      </p:sp>
      <p:sp>
        <p:nvSpPr>
          <p:cNvPr id="3" name="Content Placeholder 2"/>
          <p:cNvSpPr>
            <a:spLocks noGrp="1"/>
          </p:cNvSpPr>
          <p:nvPr>
            <p:ph idx="1"/>
          </p:nvPr>
        </p:nvSpPr>
        <p:spPr/>
        <p:txBody>
          <a:bodyPr/>
          <a:lstStyle/>
          <a:p>
            <a:r>
              <a:rPr lang="en-US" dirty="0"/>
              <a:t>The </a:t>
            </a:r>
            <a:r>
              <a:rPr lang="en-US" b="1" dirty="0">
                <a:latin typeface="Consolas" panose="020B0609020204030204" pitchFamily="49" charset="0"/>
                <a:cs typeface="Consolas" panose="020B0609020204030204" pitchFamily="49" charset="0"/>
              </a:rPr>
              <a:t>neighbor </a:t>
            </a:r>
            <a:r>
              <a:rPr lang="en-US" i="1" dirty="0">
                <a:latin typeface="Consolas" panose="020B0609020204030204" pitchFamily="49" charset="0"/>
                <a:cs typeface="Consolas" panose="020B0609020204030204" pitchFamily="49" charset="0"/>
              </a:rPr>
              <a:t>peer-group-name </a:t>
            </a:r>
            <a:r>
              <a:rPr lang="en-US" b="1" dirty="0">
                <a:latin typeface="Consolas" panose="020B0609020204030204" pitchFamily="49" charset="0"/>
                <a:cs typeface="Consolas" panose="020B0609020204030204" pitchFamily="49" charset="0"/>
              </a:rPr>
              <a:t>peer-group </a:t>
            </a:r>
            <a:r>
              <a:rPr lang="en-US" dirty="0"/>
              <a:t>router configuration command is used to create a BGP peer group.</a:t>
            </a:r>
          </a:p>
          <a:p>
            <a:r>
              <a:rPr lang="en-US" dirty="0"/>
              <a:t>The </a:t>
            </a:r>
            <a:r>
              <a:rPr lang="en-US" b="1" dirty="0">
                <a:latin typeface="Consolas" panose="020B0609020204030204" pitchFamily="49" charset="0"/>
                <a:cs typeface="Consolas" panose="020B0609020204030204" pitchFamily="49" charset="0"/>
              </a:rPr>
              <a:t>neighbor </a:t>
            </a:r>
            <a:r>
              <a:rPr lang="en-US" i="1" dirty="0" err="1">
                <a:latin typeface="Consolas" panose="020B0609020204030204" pitchFamily="49" charset="0"/>
                <a:cs typeface="Consolas" panose="020B0609020204030204" pitchFamily="49" charset="0"/>
              </a:rPr>
              <a:t>ip</a:t>
            </a:r>
            <a:r>
              <a:rPr lang="en-US" i="1" dirty="0">
                <a:latin typeface="Consolas" panose="020B0609020204030204" pitchFamily="49" charset="0"/>
                <a:cs typeface="Consolas" panose="020B0609020204030204" pitchFamily="49" charset="0"/>
              </a:rPr>
              <a:t>-address </a:t>
            </a:r>
            <a:r>
              <a:rPr lang="en-US" b="1" dirty="0">
                <a:latin typeface="Consolas" panose="020B0609020204030204" pitchFamily="49" charset="0"/>
                <a:cs typeface="Consolas" panose="020B0609020204030204" pitchFamily="49" charset="0"/>
              </a:rPr>
              <a:t>peer-group </a:t>
            </a:r>
            <a:r>
              <a:rPr lang="en-US" i="1" dirty="0">
                <a:latin typeface="Consolas" panose="020B0609020204030204" pitchFamily="49" charset="0"/>
                <a:cs typeface="Consolas" panose="020B0609020204030204" pitchFamily="49" charset="0"/>
              </a:rPr>
              <a:t>peer-group-name </a:t>
            </a:r>
            <a:r>
              <a:rPr lang="en-US" dirty="0"/>
              <a:t>router configuration command, is used to assign neighbors as part of the group after the group has been created.</a:t>
            </a:r>
          </a:p>
        </p:txBody>
      </p:sp>
      <p:pic>
        <p:nvPicPr>
          <p:cNvPr id="4" name="Picture 3"/>
          <p:cNvPicPr>
            <a:picLocks noChangeAspect="1"/>
          </p:cNvPicPr>
          <p:nvPr/>
        </p:nvPicPr>
        <p:blipFill>
          <a:blip r:embed="rId3"/>
          <a:stretch>
            <a:fillRect/>
          </a:stretch>
        </p:blipFill>
        <p:spPr>
          <a:xfrm>
            <a:off x="884857" y="4482656"/>
            <a:ext cx="7309441" cy="1450080"/>
          </a:xfrm>
          <a:prstGeom prst="rect">
            <a:avLst/>
          </a:prstGeom>
        </p:spPr>
      </p:pic>
    </p:spTree>
    <p:extLst>
      <p:ext uri="{BB962C8B-B14F-4D97-AF65-F5344CB8AC3E}">
        <p14:creationId xmlns:p14="http://schemas.microsoft.com/office/powerpoint/2010/main" val="99612364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Peer Group Configuration Example</a:t>
            </a:r>
          </a:p>
        </p:txBody>
      </p:sp>
      <p:pic>
        <p:nvPicPr>
          <p:cNvPr id="4" name="Picture 3"/>
          <p:cNvPicPr>
            <a:picLocks noChangeAspect="1"/>
          </p:cNvPicPr>
          <p:nvPr/>
        </p:nvPicPr>
        <p:blipFill>
          <a:blip r:embed="rId2"/>
          <a:stretch>
            <a:fillRect/>
          </a:stretch>
        </p:blipFill>
        <p:spPr>
          <a:xfrm>
            <a:off x="815759" y="2067960"/>
            <a:ext cx="7512481" cy="2722080"/>
          </a:xfrm>
          <a:prstGeom prst="rect">
            <a:avLst/>
          </a:prstGeom>
        </p:spPr>
      </p:pic>
    </p:spTree>
    <p:extLst>
      <p:ext uri="{BB962C8B-B14F-4D97-AF65-F5344CB8AC3E}">
        <p14:creationId xmlns:p14="http://schemas.microsoft.com/office/powerpoint/2010/main" val="375469407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Peer Group Configuration Example</a:t>
            </a:r>
          </a:p>
        </p:txBody>
      </p:sp>
      <p:pic>
        <p:nvPicPr>
          <p:cNvPr id="4" name="Picture 3"/>
          <p:cNvPicPr>
            <a:picLocks noChangeAspect="1"/>
          </p:cNvPicPr>
          <p:nvPr/>
        </p:nvPicPr>
        <p:blipFill>
          <a:blip r:embed="rId2"/>
          <a:stretch>
            <a:fillRect/>
          </a:stretch>
        </p:blipFill>
        <p:spPr>
          <a:xfrm>
            <a:off x="800754" y="1560352"/>
            <a:ext cx="7360201" cy="4766237"/>
          </a:xfrm>
          <a:prstGeom prst="rect">
            <a:avLst/>
          </a:prstGeom>
        </p:spPr>
      </p:pic>
    </p:spTree>
    <p:extLst>
      <p:ext uri="{BB962C8B-B14F-4D97-AF65-F5344CB8AC3E}">
        <p14:creationId xmlns:p14="http://schemas.microsoft.com/office/powerpoint/2010/main" val="219475626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Implementing BGP for IPv6 Internet Connectivity</a:t>
            </a:r>
            <a:endParaRPr lang="en-GB" dirty="0"/>
          </a:p>
        </p:txBody>
      </p:sp>
    </p:spTree>
    <p:extLst>
      <p:ext uri="{BB962C8B-B14F-4D97-AF65-F5344CB8AC3E}">
        <p14:creationId xmlns:p14="http://schemas.microsoft.com/office/powerpoint/2010/main" val="90922613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10248"/>
            <a:ext cx="8042276" cy="1336956"/>
          </a:xfrm>
        </p:spPr>
        <p:txBody>
          <a:bodyPr>
            <a:normAutofit/>
          </a:bodyPr>
          <a:lstStyle/>
          <a:p>
            <a:r>
              <a:rPr lang="en-US" dirty="0"/>
              <a:t>Implementing BGP for IPv6 Internet Connectivity</a:t>
            </a:r>
          </a:p>
        </p:txBody>
      </p:sp>
      <p:sp>
        <p:nvSpPr>
          <p:cNvPr id="3" name="Content Placeholder 2"/>
          <p:cNvSpPr>
            <a:spLocks noGrp="1"/>
          </p:cNvSpPr>
          <p:nvPr>
            <p:ph idx="1"/>
          </p:nvPr>
        </p:nvSpPr>
        <p:spPr>
          <a:xfrm>
            <a:off x="549275" y="1866553"/>
            <a:ext cx="8042276" cy="4343400"/>
          </a:xfrm>
        </p:spPr>
        <p:txBody>
          <a:bodyPr/>
          <a:lstStyle/>
          <a:p>
            <a:pPr marL="0" indent="0">
              <a:buNone/>
            </a:pPr>
            <a:r>
              <a:rPr lang="en-US" dirty="0"/>
              <a:t>This section covers the following topics:</a:t>
            </a:r>
          </a:p>
          <a:p>
            <a:r>
              <a:rPr lang="en-US" dirty="0"/>
              <a:t>MP-BGP support for IPv6</a:t>
            </a:r>
          </a:p>
          <a:p>
            <a:r>
              <a:rPr lang="en-US" dirty="0"/>
              <a:t>Exchanging IPv6 routes over an IPv4 session</a:t>
            </a:r>
          </a:p>
          <a:p>
            <a:r>
              <a:rPr lang="en-US" dirty="0"/>
              <a:t>Exchanging IPv6 routes over an IPv6 session</a:t>
            </a:r>
          </a:p>
          <a:p>
            <a:r>
              <a:rPr lang="en-US" dirty="0"/>
              <a:t>BGP for IPv6 configuration and verification</a:t>
            </a:r>
          </a:p>
          <a:p>
            <a:r>
              <a:rPr lang="en-US" dirty="0"/>
              <a:t>Comparing IPv4 to Dual (IPv4/IPv6) BGP transport</a:t>
            </a:r>
          </a:p>
          <a:p>
            <a:r>
              <a:rPr lang="en-US" dirty="0"/>
              <a:t>BGP filtering mechanisms for IPv6</a:t>
            </a:r>
          </a:p>
        </p:txBody>
      </p:sp>
    </p:spTree>
    <p:extLst>
      <p:ext uri="{BB962C8B-B14F-4D97-AF65-F5344CB8AC3E}">
        <p14:creationId xmlns:p14="http://schemas.microsoft.com/office/powerpoint/2010/main" val="210077475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MP-BGP Support for IPv6</a:t>
            </a:r>
          </a:p>
        </p:txBody>
      </p:sp>
      <p:sp>
        <p:nvSpPr>
          <p:cNvPr id="3" name="Content Placeholder 2"/>
          <p:cNvSpPr>
            <a:spLocks noGrp="1"/>
          </p:cNvSpPr>
          <p:nvPr>
            <p:ph idx="1"/>
          </p:nvPr>
        </p:nvSpPr>
        <p:spPr/>
        <p:txBody>
          <a:bodyPr>
            <a:normAutofit/>
          </a:bodyPr>
          <a:lstStyle/>
          <a:p>
            <a:pPr marL="0" indent="0">
              <a:buNone/>
            </a:pPr>
            <a:r>
              <a:rPr lang="en-US" dirty="0"/>
              <a:t>Multiprotocol extensions are defined as new attributes. IPv6-specific extensions incorporated into MBGP include the following:</a:t>
            </a:r>
          </a:p>
          <a:p>
            <a:r>
              <a:rPr lang="en-US" dirty="0"/>
              <a:t>A new identifier for the IPv6 address family.</a:t>
            </a:r>
          </a:p>
          <a:p>
            <a:r>
              <a:rPr lang="en-US" dirty="0"/>
              <a:t>Scoped addresses. The next-hop attribute contains a global IPv6 address or a link-local address. </a:t>
            </a:r>
          </a:p>
          <a:p>
            <a:r>
              <a:rPr lang="en-US" dirty="0"/>
              <a:t>The next-hop attribute and NLRI are expressed as IPv6 addresses and prefixes</a:t>
            </a:r>
          </a:p>
        </p:txBody>
      </p:sp>
    </p:spTree>
    <p:extLst>
      <p:ext uri="{BB962C8B-B14F-4D97-AF65-F5344CB8AC3E}">
        <p14:creationId xmlns:p14="http://schemas.microsoft.com/office/powerpoint/2010/main" val="371283023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24938"/>
          </a:xfrm>
        </p:spPr>
        <p:txBody>
          <a:bodyPr/>
          <a:lstStyle/>
          <a:p>
            <a:r>
              <a:rPr lang="en-US" dirty="0"/>
              <a:t>MP-BGP</a:t>
            </a:r>
          </a:p>
        </p:txBody>
      </p:sp>
      <p:sp>
        <p:nvSpPr>
          <p:cNvPr id="3" name="Content Placeholder 2"/>
          <p:cNvSpPr>
            <a:spLocks noGrp="1"/>
          </p:cNvSpPr>
          <p:nvPr>
            <p:ph idx="1"/>
          </p:nvPr>
        </p:nvSpPr>
        <p:spPr>
          <a:xfrm>
            <a:off x="518439" y="1132514"/>
            <a:ext cx="8042276" cy="4343400"/>
          </a:xfrm>
        </p:spPr>
        <p:txBody>
          <a:bodyPr>
            <a:normAutofit/>
          </a:bodyPr>
          <a:lstStyle/>
          <a:p>
            <a:r>
              <a:rPr lang="en-US" sz="2000" dirty="0"/>
              <a:t>MP-BGP can, of course, operate with multiple protocols. It operates by identifying two separate protocols: the carrier protocol and the passenger protocol.</a:t>
            </a:r>
          </a:p>
          <a:p>
            <a:r>
              <a:rPr lang="en-US" sz="2000" dirty="0"/>
              <a:t>In an all-IPv4 environment, BGP establishes sessions using IPv4 (using TCP port 179); IPv4 is the carrier protocol. </a:t>
            </a:r>
          </a:p>
          <a:p>
            <a:r>
              <a:rPr lang="en-US" sz="2000" dirty="0"/>
              <a:t>The routes that BGP advertises, which is the passenger protocol, are also IPv4.</a:t>
            </a:r>
          </a:p>
        </p:txBody>
      </p:sp>
      <p:pic>
        <p:nvPicPr>
          <p:cNvPr id="4" name="Picture 3"/>
          <p:cNvPicPr>
            <a:picLocks noChangeAspect="1"/>
          </p:cNvPicPr>
          <p:nvPr/>
        </p:nvPicPr>
        <p:blipFill>
          <a:blip r:embed="rId2"/>
          <a:stretch>
            <a:fillRect/>
          </a:stretch>
        </p:blipFill>
        <p:spPr>
          <a:xfrm>
            <a:off x="1138657" y="3977888"/>
            <a:ext cx="6801841" cy="2760240"/>
          </a:xfrm>
          <a:prstGeom prst="rect">
            <a:avLst/>
          </a:prstGeom>
        </p:spPr>
      </p:pic>
    </p:spTree>
    <p:extLst>
      <p:ext uri="{BB962C8B-B14F-4D97-AF65-F5344CB8AC3E}">
        <p14:creationId xmlns:p14="http://schemas.microsoft.com/office/powerpoint/2010/main" val="65298294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MP-BGP</a:t>
            </a:r>
          </a:p>
        </p:txBody>
      </p:sp>
      <p:sp>
        <p:nvSpPr>
          <p:cNvPr id="3" name="Content Placeholder 2"/>
          <p:cNvSpPr>
            <a:spLocks noGrp="1"/>
          </p:cNvSpPr>
          <p:nvPr>
            <p:ph idx="1"/>
          </p:nvPr>
        </p:nvSpPr>
        <p:spPr/>
        <p:txBody>
          <a:bodyPr/>
          <a:lstStyle/>
          <a:p>
            <a:r>
              <a:rPr lang="en-US" dirty="0"/>
              <a:t>Protocols other than IPv4, including IPv6, also need to advertise reachability information. </a:t>
            </a:r>
          </a:p>
          <a:p>
            <a:r>
              <a:rPr lang="en-US" dirty="0"/>
              <a:t>MP-BGP extensions allow these other protocols to be carried using BGP. </a:t>
            </a:r>
          </a:p>
        </p:txBody>
      </p:sp>
      <p:pic>
        <p:nvPicPr>
          <p:cNvPr id="4" name="Picture 3"/>
          <p:cNvPicPr>
            <a:picLocks noChangeAspect="1"/>
          </p:cNvPicPr>
          <p:nvPr/>
        </p:nvPicPr>
        <p:blipFill>
          <a:blip r:embed="rId2"/>
          <a:stretch>
            <a:fillRect/>
          </a:stretch>
        </p:blipFill>
        <p:spPr>
          <a:xfrm>
            <a:off x="1171079" y="3417057"/>
            <a:ext cx="6801841" cy="2696640"/>
          </a:xfrm>
          <a:prstGeom prst="rect">
            <a:avLst/>
          </a:prstGeom>
        </p:spPr>
      </p:pic>
    </p:spTree>
    <p:extLst>
      <p:ext uri="{BB962C8B-B14F-4D97-AF65-F5344CB8AC3E}">
        <p14:creationId xmlns:p14="http://schemas.microsoft.com/office/powerpoint/2010/main" val="186664483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MP-BGP</a:t>
            </a:r>
          </a:p>
        </p:txBody>
      </p:sp>
      <p:sp>
        <p:nvSpPr>
          <p:cNvPr id="3" name="Content Placeholder 2"/>
          <p:cNvSpPr>
            <a:spLocks noGrp="1"/>
          </p:cNvSpPr>
          <p:nvPr>
            <p:ph idx="1"/>
          </p:nvPr>
        </p:nvSpPr>
        <p:spPr/>
        <p:txBody>
          <a:bodyPr/>
          <a:lstStyle/>
          <a:p>
            <a:r>
              <a:rPr lang="en-US" dirty="0"/>
              <a:t>In an all-IPv6 environment, BGP can be used as both the carrier and passenger protocol. </a:t>
            </a:r>
          </a:p>
          <a:p>
            <a:r>
              <a:rPr lang="en-US" dirty="0"/>
              <a:t>In this case, IPv6 is used to establish BGP sessions, and BGP advertises IPv6 prefixes.</a:t>
            </a:r>
          </a:p>
        </p:txBody>
      </p:sp>
      <p:pic>
        <p:nvPicPr>
          <p:cNvPr id="4" name="Picture 3"/>
          <p:cNvPicPr>
            <a:picLocks noChangeAspect="1"/>
          </p:cNvPicPr>
          <p:nvPr/>
        </p:nvPicPr>
        <p:blipFill>
          <a:blip r:embed="rId2"/>
          <a:stretch>
            <a:fillRect/>
          </a:stretch>
        </p:blipFill>
        <p:spPr>
          <a:xfrm>
            <a:off x="1290937" y="3676563"/>
            <a:ext cx="6497281" cy="2874721"/>
          </a:xfrm>
          <a:prstGeom prst="rect">
            <a:avLst/>
          </a:prstGeom>
        </p:spPr>
      </p:pic>
    </p:spTree>
    <p:extLst>
      <p:ext uri="{BB962C8B-B14F-4D97-AF65-F5344CB8AC3E}">
        <p14:creationId xmlns:p14="http://schemas.microsoft.com/office/powerpoint/2010/main" val="350518166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01859"/>
            <a:ext cx="8042276" cy="1336956"/>
          </a:xfrm>
        </p:spPr>
        <p:txBody>
          <a:bodyPr>
            <a:normAutofit/>
          </a:bodyPr>
          <a:lstStyle/>
          <a:p>
            <a:r>
              <a:rPr lang="en-US" dirty="0"/>
              <a:t>Exchanging IPv6 Routes over an IPv4 Session</a:t>
            </a:r>
          </a:p>
        </p:txBody>
      </p:sp>
      <p:sp>
        <p:nvSpPr>
          <p:cNvPr id="3" name="Content Placeholder 2"/>
          <p:cNvSpPr>
            <a:spLocks noGrp="1"/>
          </p:cNvSpPr>
          <p:nvPr>
            <p:ph idx="1"/>
          </p:nvPr>
        </p:nvSpPr>
        <p:spPr>
          <a:xfrm>
            <a:off x="549275" y="2088859"/>
            <a:ext cx="8042276" cy="3854742"/>
          </a:xfrm>
        </p:spPr>
        <p:txBody>
          <a:bodyPr>
            <a:normAutofit/>
          </a:bodyPr>
          <a:lstStyle/>
          <a:p>
            <a:r>
              <a:rPr lang="en-US" dirty="0"/>
              <a:t>Existing IPv4 TCP sessions can carry IPv6 routing information when adding IPv6 support to a network. </a:t>
            </a:r>
          </a:p>
          <a:p>
            <a:r>
              <a:rPr lang="en-US" dirty="0"/>
              <a:t>An existing neighbor can be activated for the IPv6 address family and IPv6 routing information will be sent over the same neighbor session.</a:t>
            </a:r>
          </a:p>
          <a:p>
            <a:r>
              <a:rPr lang="en-US" dirty="0"/>
              <a:t>MP-BGP allows the use of many address families to define the type of addresses being carried.</a:t>
            </a:r>
          </a:p>
          <a:p>
            <a:endParaRPr lang="en-US" dirty="0"/>
          </a:p>
        </p:txBody>
      </p:sp>
    </p:spTree>
    <p:extLst>
      <p:ext uri="{BB962C8B-B14F-4D97-AF65-F5344CB8AC3E}">
        <p14:creationId xmlns:p14="http://schemas.microsoft.com/office/powerpoint/2010/main" val="346228344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69639"/>
            <a:ext cx="8042276" cy="1336956"/>
          </a:xfrm>
        </p:spPr>
        <p:txBody>
          <a:bodyPr>
            <a:normAutofit/>
          </a:bodyPr>
          <a:lstStyle/>
          <a:p>
            <a:r>
              <a:rPr lang="en-US" dirty="0"/>
              <a:t>Exchanging IPv6 Routes over an IPv4 Session</a:t>
            </a:r>
          </a:p>
        </p:txBody>
      </p:sp>
      <p:sp>
        <p:nvSpPr>
          <p:cNvPr id="3" name="Content Placeholder 2"/>
          <p:cNvSpPr>
            <a:spLocks noGrp="1"/>
          </p:cNvSpPr>
          <p:nvPr>
            <p:ph idx="1"/>
          </p:nvPr>
        </p:nvSpPr>
        <p:spPr>
          <a:xfrm>
            <a:off x="549275" y="2162264"/>
            <a:ext cx="8042276" cy="4343400"/>
          </a:xfrm>
        </p:spPr>
        <p:txBody>
          <a:bodyPr/>
          <a:lstStyle/>
          <a:p>
            <a:r>
              <a:rPr lang="en-US" dirty="0"/>
              <a:t>The </a:t>
            </a:r>
            <a:r>
              <a:rPr lang="en-US" sz="2000" b="1" dirty="0">
                <a:latin typeface="Consolas" panose="020B0609020204030204" pitchFamily="49" charset="0"/>
                <a:cs typeface="Consolas" panose="020B0609020204030204" pitchFamily="49" charset="0"/>
              </a:rPr>
              <a:t>address-family {ipv4 | ipv6}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unicast | multicast </a:t>
            </a:r>
            <a:r>
              <a:rPr lang="en-US" sz="2000" dirty="0">
                <a:latin typeface="Consolas" panose="020B0609020204030204" pitchFamily="49" charset="0"/>
                <a:cs typeface="Consolas" panose="020B0609020204030204" pitchFamily="49" charset="0"/>
              </a:rPr>
              <a:t>] </a:t>
            </a:r>
            <a:r>
              <a:rPr lang="en-US" dirty="0"/>
              <a:t>router configuration command enters address family configuration mode for configuring BGP routing sessions.</a:t>
            </a:r>
          </a:p>
        </p:txBody>
      </p:sp>
      <p:pic>
        <p:nvPicPr>
          <p:cNvPr id="4" name="Picture 3"/>
          <p:cNvPicPr>
            <a:picLocks noChangeAspect="1"/>
          </p:cNvPicPr>
          <p:nvPr/>
        </p:nvPicPr>
        <p:blipFill>
          <a:blip r:embed="rId2"/>
          <a:stretch>
            <a:fillRect/>
          </a:stretch>
        </p:blipFill>
        <p:spPr>
          <a:xfrm>
            <a:off x="282056" y="3907542"/>
            <a:ext cx="8517699" cy="2450272"/>
          </a:xfrm>
          <a:prstGeom prst="rect">
            <a:avLst/>
          </a:prstGeom>
        </p:spPr>
      </p:pic>
    </p:spTree>
    <p:extLst>
      <p:ext uri="{BB962C8B-B14F-4D97-AF65-F5344CB8AC3E}">
        <p14:creationId xmlns:p14="http://schemas.microsoft.com/office/powerpoint/2010/main" val="375577639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6358"/>
            <a:ext cx="8042276" cy="1336956"/>
          </a:xfrm>
        </p:spPr>
        <p:txBody>
          <a:bodyPr>
            <a:normAutofit/>
          </a:bodyPr>
          <a:lstStyle/>
          <a:p>
            <a:r>
              <a:rPr lang="en-US" dirty="0"/>
              <a:t>Exchanging IPv6 Routes over an IPv4 Session</a:t>
            </a:r>
          </a:p>
        </p:txBody>
      </p:sp>
      <p:sp>
        <p:nvSpPr>
          <p:cNvPr id="3" name="Content Placeholder 2"/>
          <p:cNvSpPr>
            <a:spLocks noGrp="1"/>
          </p:cNvSpPr>
          <p:nvPr>
            <p:ph idx="1"/>
          </p:nvPr>
        </p:nvSpPr>
        <p:spPr/>
        <p:txBody>
          <a:bodyPr>
            <a:normAutofit/>
          </a:bodyPr>
          <a:lstStyle/>
          <a:p>
            <a:r>
              <a:rPr lang="en-US" sz="1800" dirty="0"/>
              <a:t>In an IPv6 address family, a neighbor needs to be activated using the </a:t>
            </a:r>
            <a:r>
              <a:rPr lang="en-US" sz="1600" b="1" dirty="0">
                <a:latin typeface="Consolas" panose="020B0609020204030204" pitchFamily="49" charset="0"/>
                <a:cs typeface="Consolas" panose="020B0609020204030204" pitchFamily="49" charset="0"/>
              </a:rPr>
              <a:t>neighbor </a:t>
            </a:r>
            <a:r>
              <a:rPr lang="en-US" sz="1600" dirty="0">
                <a:latin typeface="Consolas" panose="020B0609020204030204" pitchFamily="49" charset="0"/>
                <a:cs typeface="Consolas" panose="020B0609020204030204" pitchFamily="49" charset="0"/>
              </a:rPr>
              <a:t>{ </a:t>
            </a:r>
            <a:r>
              <a:rPr lang="en-US" sz="1600" i="1" dirty="0">
                <a:latin typeface="Consolas" panose="020B0609020204030204" pitchFamily="49" charset="0"/>
                <a:cs typeface="Consolas" panose="020B0609020204030204" pitchFamily="49" charset="0"/>
              </a:rPr>
              <a:t>IPv4 address </a:t>
            </a:r>
            <a:r>
              <a:rPr lang="en-US" sz="1600" dirty="0">
                <a:latin typeface="Consolas" panose="020B0609020204030204" pitchFamily="49" charset="0"/>
                <a:cs typeface="Consolas" panose="020B0609020204030204" pitchFamily="49" charset="0"/>
              </a:rPr>
              <a:t>| </a:t>
            </a:r>
            <a:r>
              <a:rPr lang="en-US" sz="1600" i="1" dirty="0">
                <a:latin typeface="Consolas" panose="020B0609020204030204" pitchFamily="49" charset="0"/>
                <a:cs typeface="Consolas" panose="020B0609020204030204" pitchFamily="49" charset="0"/>
              </a:rPr>
              <a:t>IPv6 address </a:t>
            </a:r>
            <a:r>
              <a:rPr lang="en-US" sz="1600" dirty="0">
                <a:latin typeface="Consolas" panose="020B0609020204030204" pitchFamily="49" charset="0"/>
                <a:cs typeface="Consolas" panose="020B0609020204030204" pitchFamily="49" charset="0"/>
              </a:rPr>
              <a:t>} </a:t>
            </a:r>
            <a:r>
              <a:rPr lang="en-US" sz="1600" b="1" dirty="0">
                <a:latin typeface="Consolas" panose="020B0609020204030204" pitchFamily="49" charset="0"/>
                <a:cs typeface="Consolas" panose="020B0609020204030204" pitchFamily="49" charset="0"/>
              </a:rPr>
              <a:t>activate </a:t>
            </a:r>
            <a:r>
              <a:rPr lang="en-US" sz="1800" dirty="0"/>
              <a:t>address-family configuration command. </a:t>
            </a:r>
          </a:p>
          <a:p>
            <a:r>
              <a:rPr lang="en-US" sz="1800" dirty="0"/>
              <a:t>The exchange of addresses with BGP neighbors is enabled for the IPv4 address family by default.</a:t>
            </a:r>
          </a:p>
          <a:p>
            <a:r>
              <a:rPr lang="en-US" sz="1800" dirty="0"/>
              <a:t>The </a:t>
            </a:r>
            <a:r>
              <a:rPr lang="en-US" sz="1600" b="1" dirty="0">
                <a:latin typeface="Consolas" panose="020B0609020204030204" pitchFamily="49" charset="0"/>
                <a:cs typeface="Consolas" panose="020B0609020204030204" pitchFamily="49" charset="0"/>
              </a:rPr>
              <a:t>network </a:t>
            </a:r>
            <a:r>
              <a:rPr lang="en-US" sz="1600" i="1" dirty="0">
                <a:latin typeface="Consolas" panose="020B0609020204030204" pitchFamily="49" charset="0"/>
                <a:cs typeface="Consolas" panose="020B0609020204030204" pitchFamily="49" charset="0"/>
              </a:rPr>
              <a:t>ipv6-address/prefix-length </a:t>
            </a:r>
            <a:r>
              <a:rPr lang="en-US" sz="1800" dirty="0"/>
              <a:t>command, this time in address family configuration mode, is used to specify the networks to be advertised. </a:t>
            </a:r>
          </a:p>
          <a:p>
            <a:r>
              <a:rPr lang="en-US" sz="1800" dirty="0"/>
              <a:t>This command injects a prefix into the BGP database only for the specified address family</a:t>
            </a:r>
          </a:p>
        </p:txBody>
      </p:sp>
      <p:pic>
        <p:nvPicPr>
          <p:cNvPr id="4" name="Picture 3"/>
          <p:cNvPicPr>
            <a:picLocks noChangeAspect="1"/>
          </p:cNvPicPr>
          <p:nvPr/>
        </p:nvPicPr>
        <p:blipFill>
          <a:blip r:embed="rId2"/>
          <a:stretch>
            <a:fillRect/>
          </a:stretch>
        </p:blipFill>
        <p:spPr>
          <a:xfrm>
            <a:off x="1039430" y="5161280"/>
            <a:ext cx="7379478" cy="1641292"/>
          </a:xfrm>
          <a:prstGeom prst="rect">
            <a:avLst/>
          </a:prstGeom>
        </p:spPr>
      </p:pic>
    </p:spTree>
    <p:extLst>
      <p:ext uri="{BB962C8B-B14F-4D97-AF65-F5344CB8AC3E}">
        <p14:creationId xmlns:p14="http://schemas.microsoft.com/office/powerpoint/2010/main" val="291477705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27694"/>
            <a:ext cx="8042276" cy="1336956"/>
          </a:xfrm>
        </p:spPr>
        <p:txBody>
          <a:bodyPr>
            <a:normAutofit/>
          </a:bodyPr>
          <a:lstStyle/>
          <a:p>
            <a:r>
              <a:rPr lang="en-US" dirty="0"/>
              <a:t>Exchanging IPv6 Routes over an IPv4 Session</a:t>
            </a:r>
          </a:p>
        </p:txBody>
      </p:sp>
      <p:pic>
        <p:nvPicPr>
          <p:cNvPr id="4" name="Picture 3"/>
          <p:cNvPicPr>
            <a:picLocks noChangeAspect="1"/>
          </p:cNvPicPr>
          <p:nvPr/>
        </p:nvPicPr>
        <p:blipFill>
          <a:blip r:embed="rId2"/>
          <a:stretch>
            <a:fillRect/>
          </a:stretch>
        </p:blipFill>
        <p:spPr>
          <a:xfrm>
            <a:off x="306268" y="2047407"/>
            <a:ext cx="8466619" cy="1568673"/>
          </a:xfrm>
          <a:prstGeom prst="rect">
            <a:avLst/>
          </a:prstGeom>
        </p:spPr>
      </p:pic>
      <p:pic>
        <p:nvPicPr>
          <p:cNvPr id="5" name="Picture 4"/>
          <p:cNvPicPr>
            <a:picLocks noChangeAspect="1"/>
          </p:cNvPicPr>
          <p:nvPr/>
        </p:nvPicPr>
        <p:blipFill>
          <a:blip r:embed="rId3"/>
          <a:stretch>
            <a:fillRect/>
          </a:stretch>
        </p:blipFill>
        <p:spPr>
          <a:xfrm>
            <a:off x="367094" y="3865501"/>
            <a:ext cx="8344966" cy="2385409"/>
          </a:xfrm>
          <a:prstGeom prst="rect">
            <a:avLst/>
          </a:prstGeom>
        </p:spPr>
      </p:pic>
    </p:spTree>
    <p:extLst>
      <p:ext uri="{BB962C8B-B14F-4D97-AF65-F5344CB8AC3E}">
        <p14:creationId xmlns:p14="http://schemas.microsoft.com/office/powerpoint/2010/main" val="318246858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93470"/>
            <a:ext cx="8042276" cy="1336956"/>
          </a:xfrm>
        </p:spPr>
        <p:txBody>
          <a:bodyPr>
            <a:normAutofit/>
          </a:bodyPr>
          <a:lstStyle/>
          <a:p>
            <a:r>
              <a:rPr lang="en-US" dirty="0"/>
              <a:t>Exchanging IPv6 Routes over an IPv6 Session</a:t>
            </a:r>
          </a:p>
        </p:txBody>
      </p:sp>
      <p:pic>
        <p:nvPicPr>
          <p:cNvPr id="4" name="Picture 3"/>
          <p:cNvPicPr>
            <a:picLocks noChangeAspect="1"/>
          </p:cNvPicPr>
          <p:nvPr/>
        </p:nvPicPr>
        <p:blipFill>
          <a:blip r:embed="rId3"/>
          <a:stretch>
            <a:fillRect/>
          </a:stretch>
        </p:blipFill>
        <p:spPr>
          <a:xfrm>
            <a:off x="458286" y="1787348"/>
            <a:ext cx="8162584" cy="1728258"/>
          </a:xfrm>
          <a:prstGeom prst="rect">
            <a:avLst/>
          </a:prstGeom>
        </p:spPr>
      </p:pic>
      <p:pic>
        <p:nvPicPr>
          <p:cNvPr id="5" name="Picture 4"/>
          <p:cNvPicPr>
            <a:picLocks noChangeAspect="1"/>
          </p:cNvPicPr>
          <p:nvPr/>
        </p:nvPicPr>
        <p:blipFill>
          <a:blip r:embed="rId4"/>
          <a:stretch>
            <a:fillRect/>
          </a:stretch>
        </p:blipFill>
        <p:spPr>
          <a:xfrm>
            <a:off x="279400" y="3709241"/>
            <a:ext cx="8560753" cy="2243754"/>
          </a:xfrm>
          <a:prstGeom prst="rect">
            <a:avLst/>
          </a:prstGeom>
        </p:spPr>
      </p:pic>
    </p:spTree>
    <p:extLst>
      <p:ext uri="{BB962C8B-B14F-4D97-AF65-F5344CB8AC3E}">
        <p14:creationId xmlns:p14="http://schemas.microsoft.com/office/powerpoint/2010/main" val="29484247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Enable </a:t>
            </a:r>
            <a:r>
              <a:rPr lang="en-US" dirty="0" err="1"/>
              <a:t>eBGP</a:t>
            </a:r>
            <a:r>
              <a:rPr lang="en-US" dirty="0"/>
              <a:t> IPv6 Route Exchange</a:t>
            </a:r>
          </a:p>
        </p:txBody>
      </p:sp>
      <p:pic>
        <p:nvPicPr>
          <p:cNvPr id="4" name="Content Placeholder 3"/>
          <p:cNvPicPr>
            <a:picLocks noGrp="1" noChangeAspect="1"/>
          </p:cNvPicPr>
          <p:nvPr>
            <p:ph idx="1"/>
          </p:nvPr>
        </p:nvPicPr>
        <p:blipFill>
          <a:blip r:embed="rId2"/>
          <a:stretch>
            <a:fillRect/>
          </a:stretch>
        </p:blipFill>
        <p:spPr>
          <a:xfrm>
            <a:off x="527897" y="1702965"/>
            <a:ext cx="8023119" cy="4612110"/>
          </a:xfrm>
          <a:prstGeom prst="rect">
            <a:avLst/>
          </a:prstGeom>
        </p:spPr>
      </p:pic>
    </p:spTree>
    <p:extLst>
      <p:ext uri="{BB962C8B-B14F-4D97-AF65-F5344CB8AC3E}">
        <p14:creationId xmlns:p14="http://schemas.microsoft.com/office/powerpoint/2010/main" val="37225283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Enable </a:t>
            </a:r>
            <a:r>
              <a:rPr lang="en-US" dirty="0" err="1"/>
              <a:t>eBGP</a:t>
            </a:r>
            <a:r>
              <a:rPr lang="en-US" dirty="0"/>
              <a:t> IPv6 Route Exchange</a:t>
            </a:r>
          </a:p>
        </p:txBody>
      </p:sp>
      <p:grpSp>
        <p:nvGrpSpPr>
          <p:cNvPr id="6" name="Group 5"/>
          <p:cNvGrpSpPr/>
          <p:nvPr/>
        </p:nvGrpSpPr>
        <p:grpSpPr>
          <a:xfrm>
            <a:off x="612397" y="1514461"/>
            <a:ext cx="7692360" cy="4864152"/>
            <a:chOff x="-101200" y="1003796"/>
            <a:chExt cx="9859968" cy="7581463"/>
          </a:xfrm>
        </p:grpSpPr>
        <p:pic>
          <p:nvPicPr>
            <p:cNvPr id="4" name="Picture 3"/>
            <p:cNvPicPr>
              <a:picLocks noChangeAspect="1"/>
            </p:cNvPicPr>
            <p:nvPr/>
          </p:nvPicPr>
          <p:blipFill>
            <a:blip r:embed="rId2"/>
            <a:stretch>
              <a:fillRect/>
            </a:stretch>
          </p:blipFill>
          <p:spPr>
            <a:xfrm>
              <a:off x="-101200" y="1003796"/>
              <a:ext cx="9847442" cy="3052801"/>
            </a:xfrm>
            <a:prstGeom prst="rect">
              <a:avLst/>
            </a:prstGeom>
          </p:spPr>
        </p:pic>
        <p:pic>
          <p:nvPicPr>
            <p:cNvPr id="5" name="Picture 4"/>
            <p:cNvPicPr>
              <a:picLocks noChangeAspect="1"/>
            </p:cNvPicPr>
            <p:nvPr/>
          </p:nvPicPr>
          <p:blipFill>
            <a:blip r:embed="rId3"/>
            <a:stretch>
              <a:fillRect/>
            </a:stretch>
          </p:blipFill>
          <p:spPr>
            <a:xfrm>
              <a:off x="-88674" y="4044218"/>
              <a:ext cx="9847442" cy="4541041"/>
            </a:xfrm>
            <a:prstGeom prst="rect">
              <a:avLst/>
            </a:prstGeom>
          </p:spPr>
        </p:pic>
      </p:grpSp>
    </p:spTree>
    <p:extLst>
      <p:ext uri="{BB962C8B-B14F-4D97-AF65-F5344CB8AC3E}">
        <p14:creationId xmlns:p14="http://schemas.microsoft.com/office/powerpoint/2010/main" val="244492098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44472"/>
            <a:ext cx="8042276" cy="1336956"/>
          </a:xfrm>
        </p:spPr>
        <p:txBody>
          <a:bodyPr>
            <a:normAutofit/>
          </a:bodyPr>
          <a:lstStyle/>
          <a:p>
            <a:r>
              <a:rPr lang="en-US" dirty="0"/>
              <a:t>Comparing IPv4 to Dual (IPv4/IPv6) BGP Transport</a:t>
            </a:r>
          </a:p>
        </p:txBody>
      </p:sp>
      <p:sp>
        <p:nvSpPr>
          <p:cNvPr id="3" name="Content Placeholder 2"/>
          <p:cNvSpPr>
            <a:spLocks noGrp="1"/>
          </p:cNvSpPr>
          <p:nvPr>
            <p:ph idx="1"/>
          </p:nvPr>
        </p:nvSpPr>
        <p:spPr>
          <a:xfrm>
            <a:off x="549275" y="2137097"/>
            <a:ext cx="8042276" cy="4343400"/>
          </a:xfrm>
        </p:spPr>
        <p:txBody>
          <a:bodyPr>
            <a:normAutofit fontScale="62500" lnSpcReduction="20000"/>
          </a:bodyPr>
          <a:lstStyle/>
          <a:p>
            <a:r>
              <a:rPr lang="en-US" dirty="0"/>
              <a:t>As you have seen, both IPv4 and IPv6 address families can use a single IPv4 neighbor or two separate sessions can be established, one for each address family. </a:t>
            </a:r>
          </a:p>
          <a:p>
            <a:r>
              <a:rPr lang="en-US" dirty="0"/>
              <a:t>There are advantages to both approaches.</a:t>
            </a:r>
          </a:p>
          <a:p>
            <a:r>
              <a:rPr lang="en-US" dirty="0"/>
              <a:t>Using a single IPv4 neighbor reduces the number of neighbor sessions. In an environment where a lot of neighbors are configured, this can significantly reduce the size and complexity of configuration. </a:t>
            </a:r>
          </a:p>
          <a:p>
            <a:r>
              <a:rPr lang="en-US" dirty="0"/>
              <a:t>However, running IPv6 over an IPv4 session requires modification of the next-hop attribute.</a:t>
            </a:r>
          </a:p>
          <a:p>
            <a:r>
              <a:rPr lang="en-US" dirty="0"/>
              <a:t>In contrast, when using two separate sessions for IPv4 and IPv6, there is no need to implement route maps to overwrite the next-hop parameter. </a:t>
            </a:r>
          </a:p>
          <a:p>
            <a:r>
              <a:rPr lang="en-US" dirty="0"/>
              <a:t>Exchange of IPv4 and IPv6 routes is completely independent; neighbor configuration and handling is duplicated.</a:t>
            </a:r>
          </a:p>
          <a:p>
            <a:r>
              <a:rPr lang="en-US" dirty="0"/>
              <a:t>Note that IPv6 neighbors are not seen in the </a:t>
            </a:r>
            <a:r>
              <a:rPr lang="en-US" b="1" dirty="0"/>
              <a:t>show </a:t>
            </a:r>
            <a:r>
              <a:rPr lang="en-US" b="1" dirty="0" err="1"/>
              <a:t>ip</a:t>
            </a:r>
            <a:r>
              <a:rPr lang="en-US" b="1" dirty="0"/>
              <a:t> </a:t>
            </a:r>
            <a:r>
              <a:rPr lang="en-US" b="1" dirty="0" err="1"/>
              <a:t>bgp</a:t>
            </a:r>
            <a:r>
              <a:rPr lang="en-US" b="1" dirty="0"/>
              <a:t> summary </a:t>
            </a:r>
            <a:r>
              <a:rPr lang="en-US" dirty="0"/>
              <a:t>command output; use the </a:t>
            </a:r>
            <a:r>
              <a:rPr lang="en-US" b="1" dirty="0"/>
              <a:t>show </a:t>
            </a:r>
            <a:r>
              <a:rPr lang="en-US" b="1" dirty="0" err="1"/>
              <a:t>bgp</a:t>
            </a:r>
            <a:r>
              <a:rPr lang="en-US" b="1" dirty="0"/>
              <a:t> ipv6 unicast summary </a:t>
            </a:r>
            <a:r>
              <a:rPr lang="en-US" dirty="0"/>
              <a:t>command instead.</a:t>
            </a:r>
          </a:p>
        </p:txBody>
      </p:sp>
    </p:spTree>
    <p:extLst>
      <p:ext uri="{BB962C8B-B14F-4D97-AF65-F5344CB8AC3E}">
        <p14:creationId xmlns:p14="http://schemas.microsoft.com/office/powerpoint/2010/main" val="65899379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Filtering Mechanisms for IPv6</a:t>
            </a:r>
          </a:p>
        </p:txBody>
      </p:sp>
      <p:sp>
        <p:nvSpPr>
          <p:cNvPr id="3" name="Content Placeholder 2"/>
          <p:cNvSpPr>
            <a:spLocks noGrp="1"/>
          </p:cNvSpPr>
          <p:nvPr>
            <p:ph idx="1"/>
          </p:nvPr>
        </p:nvSpPr>
        <p:spPr/>
        <p:txBody>
          <a:bodyPr/>
          <a:lstStyle/>
          <a:p>
            <a:r>
              <a:rPr lang="en-US" dirty="0"/>
              <a:t>IPv6 Prefix List Filtering</a:t>
            </a:r>
          </a:p>
          <a:p>
            <a:r>
              <a:rPr lang="en-US" dirty="0"/>
              <a:t>IPv6 Path Selection with BGP Local Preference</a:t>
            </a:r>
          </a:p>
        </p:txBody>
      </p:sp>
    </p:spTree>
    <p:extLst>
      <p:ext uri="{BB962C8B-B14F-4D97-AF65-F5344CB8AC3E}">
        <p14:creationId xmlns:p14="http://schemas.microsoft.com/office/powerpoint/2010/main" val="325658163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 Prefix List Filtering</a:t>
            </a:r>
          </a:p>
        </p:txBody>
      </p:sp>
      <p:pic>
        <p:nvPicPr>
          <p:cNvPr id="4" name="Content Placeholder 3"/>
          <p:cNvPicPr>
            <a:picLocks noGrp="1" noChangeAspect="1"/>
          </p:cNvPicPr>
          <p:nvPr>
            <p:ph idx="1"/>
          </p:nvPr>
        </p:nvPicPr>
        <p:blipFill>
          <a:blip r:embed="rId2"/>
          <a:stretch>
            <a:fillRect/>
          </a:stretch>
        </p:blipFill>
        <p:spPr>
          <a:xfrm>
            <a:off x="280987" y="1418430"/>
            <a:ext cx="8520113" cy="1773385"/>
          </a:xfrm>
          <a:prstGeom prst="rect">
            <a:avLst/>
          </a:prstGeom>
        </p:spPr>
      </p:pic>
      <p:pic>
        <p:nvPicPr>
          <p:cNvPr id="5" name="Picture 4"/>
          <p:cNvPicPr>
            <a:picLocks noChangeAspect="1"/>
          </p:cNvPicPr>
          <p:nvPr/>
        </p:nvPicPr>
        <p:blipFill>
          <a:blip r:embed="rId3"/>
          <a:stretch>
            <a:fillRect/>
          </a:stretch>
        </p:blipFill>
        <p:spPr>
          <a:xfrm>
            <a:off x="279400" y="3247394"/>
            <a:ext cx="8757341" cy="3146212"/>
          </a:xfrm>
          <a:prstGeom prst="rect">
            <a:avLst/>
          </a:prstGeom>
        </p:spPr>
      </p:pic>
    </p:spTree>
    <p:extLst>
      <p:ext uri="{BB962C8B-B14F-4D97-AF65-F5344CB8AC3E}">
        <p14:creationId xmlns:p14="http://schemas.microsoft.com/office/powerpoint/2010/main" val="182551691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5081"/>
            <a:ext cx="8042276" cy="1336956"/>
          </a:xfrm>
        </p:spPr>
        <p:txBody>
          <a:bodyPr>
            <a:normAutofit/>
          </a:bodyPr>
          <a:lstStyle/>
          <a:p>
            <a:r>
              <a:rPr lang="en-US" dirty="0"/>
              <a:t>IPv6 Path Selection with BGP Local Preference</a:t>
            </a:r>
          </a:p>
        </p:txBody>
      </p:sp>
      <p:pic>
        <p:nvPicPr>
          <p:cNvPr id="4" name="Content Placeholder 3"/>
          <p:cNvPicPr>
            <a:picLocks noGrp="1" noChangeAspect="1"/>
          </p:cNvPicPr>
          <p:nvPr>
            <p:ph idx="1"/>
          </p:nvPr>
        </p:nvPicPr>
        <p:blipFill>
          <a:blip r:embed="rId2"/>
          <a:stretch>
            <a:fillRect/>
          </a:stretch>
        </p:blipFill>
        <p:spPr>
          <a:xfrm>
            <a:off x="279399" y="1908400"/>
            <a:ext cx="8520113" cy="1729948"/>
          </a:xfrm>
          <a:prstGeom prst="rect">
            <a:avLst/>
          </a:prstGeom>
        </p:spPr>
      </p:pic>
      <p:grpSp>
        <p:nvGrpSpPr>
          <p:cNvPr id="7" name="Group 6"/>
          <p:cNvGrpSpPr/>
          <p:nvPr/>
        </p:nvGrpSpPr>
        <p:grpSpPr>
          <a:xfrm>
            <a:off x="831256" y="3724712"/>
            <a:ext cx="7416400" cy="3041009"/>
            <a:chOff x="-351721" y="2544960"/>
            <a:chExt cx="9847442" cy="5393309"/>
          </a:xfrm>
        </p:grpSpPr>
        <p:pic>
          <p:nvPicPr>
            <p:cNvPr id="5" name="Picture 4"/>
            <p:cNvPicPr>
              <a:picLocks noChangeAspect="1"/>
            </p:cNvPicPr>
            <p:nvPr/>
          </p:nvPicPr>
          <p:blipFill>
            <a:blip r:embed="rId3"/>
            <a:stretch>
              <a:fillRect/>
            </a:stretch>
          </p:blipFill>
          <p:spPr>
            <a:xfrm>
              <a:off x="-351721" y="2544960"/>
              <a:ext cx="9847442" cy="1768080"/>
            </a:xfrm>
            <a:prstGeom prst="rect">
              <a:avLst/>
            </a:prstGeom>
          </p:spPr>
        </p:pic>
        <p:pic>
          <p:nvPicPr>
            <p:cNvPr id="6" name="Picture 5"/>
            <p:cNvPicPr>
              <a:picLocks noChangeAspect="1"/>
            </p:cNvPicPr>
            <p:nvPr/>
          </p:nvPicPr>
          <p:blipFill>
            <a:blip r:embed="rId4"/>
            <a:stretch>
              <a:fillRect/>
            </a:stretch>
          </p:blipFill>
          <p:spPr>
            <a:xfrm>
              <a:off x="-326013" y="4274908"/>
              <a:ext cx="9796682" cy="3663361"/>
            </a:xfrm>
            <a:prstGeom prst="rect">
              <a:avLst/>
            </a:prstGeom>
          </p:spPr>
        </p:pic>
      </p:grpSp>
    </p:spTree>
    <p:extLst>
      <p:ext uri="{BB962C8B-B14F-4D97-AF65-F5344CB8AC3E}">
        <p14:creationId xmlns:p14="http://schemas.microsoft.com/office/powerpoint/2010/main" val="36062640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Supplement</a:t>
            </a:r>
          </a:p>
        </p:txBody>
      </p:sp>
      <p:sp>
        <p:nvSpPr>
          <p:cNvPr id="3" name="Content Placeholder 2"/>
          <p:cNvSpPr>
            <a:spLocks noGrp="1"/>
          </p:cNvSpPr>
          <p:nvPr>
            <p:ph idx="1"/>
          </p:nvPr>
        </p:nvSpPr>
        <p:spPr/>
        <p:txBody>
          <a:bodyPr/>
          <a:lstStyle/>
          <a:p>
            <a:r>
              <a:rPr lang="en-US" dirty="0"/>
              <a:t>BGP Route Summarization</a:t>
            </a:r>
          </a:p>
          <a:p>
            <a:r>
              <a:rPr lang="en-US" dirty="0"/>
              <a:t>Communities</a:t>
            </a:r>
          </a:p>
          <a:p>
            <a:r>
              <a:rPr lang="en-US" dirty="0"/>
              <a:t>Route Reflectors</a:t>
            </a:r>
          </a:p>
          <a:p>
            <a:r>
              <a:rPr lang="en-US" dirty="0"/>
              <a:t>Advertising a Default Route</a:t>
            </a:r>
          </a:p>
          <a:p>
            <a:r>
              <a:rPr lang="en-US" dirty="0"/>
              <a:t>Not Advertising Private Autonomous System Numbers</a:t>
            </a:r>
          </a:p>
        </p:txBody>
      </p:sp>
    </p:spTree>
    <p:extLst>
      <p:ext uri="{BB962C8B-B14F-4D97-AF65-F5344CB8AC3E}">
        <p14:creationId xmlns:p14="http://schemas.microsoft.com/office/powerpoint/2010/main" val="388329047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Route Summarization</a:t>
            </a:r>
          </a:p>
        </p:txBody>
      </p:sp>
      <p:sp>
        <p:nvSpPr>
          <p:cNvPr id="3" name="Content Placeholder 2"/>
          <p:cNvSpPr>
            <a:spLocks noGrp="1"/>
          </p:cNvSpPr>
          <p:nvPr>
            <p:ph idx="1"/>
          </p:nvPr>
        </p:nvSpPr>
        <p:spPr/>
        <p:txBody>
          <a:bodyPr>
            <a:normAutofit/>
          </a:bodyPr>
          <a:lstStyle/>
          <a:p>
            <a:pPr marL="0" indent="0">
              <a:buNone/>
            </a:pPr>
            <a:r>
              <a:rPr lang="en-US" dirty="0"/>
              <a:t>Two BGP attributes are related to aggregate addressing:</a:t>
            </a:r>
          </a:p>
          <a:p>
            <a:r>
              <a:rPr lang="en-US" b="1" dirty="0"/>
              <a:t>Atomic aggregate</a:t>
            </a:r>
          </a:p>
          <a:p>
            <a:pPr lvl="1"/>
            <a:r>
              <a:rPr lang="en-US" dirty="0"/>
              <a:t>A well-known discretionary attribute that informs the neighbor autonomous system that the originating router has aggregated the routes</a:t>
            </a:r>
          </a:p>
          <a:p>
            <a:r>
              <a:rPr lang="en-US" b="1" dirty="0"/>
              <a:t>Aggregator</a:t>
            </a:r>
          </a:p>
          <a:p>
            <a:pPr lvl="1"/>
            <a:r>
              <a:rPr lang="en-US" dirty="0"/>
              <a:t>An optional transitive attribute that specifies the BGP router ID and autonomous system number of the router that performed the route aggregation</a:t>
            </a:r>
          </a:p>
          <a:p>
            <a:pPr marL="0" indent="0">
              <a:buNone/>
            </a:pPr>
            <a:endParaRPr lang="en-US" dirty="0"/>
          </a:p>
          <a:p>
            <a:pPr lvl="1"/>
            <a:endParaRPr lang="en-US" dirty="0"/>
          </a:p>
        </p:txBody>
      </p:sp>
    </p:spTree>
    <p:extLst>
      <p:ext uri="{BB962C8B-B14F-4D97-AF65-F5344CB8AC3E}">
        <p14:creationId xmlns:p14="http://schemas.microsoft.com/office/powerpoint/2010/main" val="422128187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BGP Route Summarization</a:t>
            </a:r>
          </a:p>
        </p:txBody>
      </p:sp>
      <p:sp>
        <p:nvSpPr>
          <p:cNvPr id="3" name="Content Placeholder 2"/>
          <p:cNvSpPr>
            <a:spLocks noGrp="1"/>
          </p:cNvSpPr>
          <p:nvPr>
            <p:ph idx="1"/>
          </p:nvPr>
        </p:nvSpPr>
        <p:spPr/>
        <p:txBody>
          <a:bodyPr/>
          <a:lstStyle/>
          <a:p>
            <a:r>
              <a:rPr lang="en-US" dirty="0"/>
              <a:t>By default, the aggregate route is advertised as coming from the autonomous system that did the aggregation and has the atomic aggregate attribute set to show that information might be missing. </a:t>
            </a:r>
          </a:p>
          <a:p>
            <a:r>
              <a:rPr lang="en-US" dirty="0"/>
              <a:t>The autonomous system numbers from the </a:t>
            </a:r>
            <a:r>
              <a:rPr lang="en-US" dirty="0" err="1"/>
              <a:t>nonaggregated</a:t>
            </a:r>
            <a:r>
              <a:rPr lang="en-US" dirty="0"/>
              <a:t> routes are not listed.</a:t>
            </a:r>
          </a:p>
          <a:p>
            <a:r>
              <a:rPr lang="en-US" dirty="0"/>
              <a:t>You can configure the router to include the unordered list of all autonomous systems contained in all paths that are being summarized.</a:t>
            </a:r>
          </a:p>
          <a:p>
            <a:endParaRPr lang="en-US" dirty="0"/>
          </a:p>
        </p:txBody>
      </p:sp>
    </p:spTree>
    <p:extLst>
      <p:ext uri="{BB962C8B-B14F-4D97-AF65-F5344CB8AC3E}">
        <p14:creationId xmlns:p14="http://schemas.microsoft.com/office/powerpoint/2010/main" val="33257711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 Boundary Summarization</a:t>
            </a:r>
          </a:p>
        </p:txBody>
      </p:sp>
      <p:sp>
        <p:nvSpPr>
          <p:cNvPr id="3" name="Content Placeholder 2"/>
          <p:cNvSpPr>
            <a:spLocks noGrp="1"/>
          </p:cNvSpPr>
          <p:nvPr>
            <p:ph idx="1"/>
          </p:nvPr>
        </p:nvSpPr>
        <p:spPr/>
        <p:txBody>
          <a:bodyPr>
            <a:normAutofit fontScale="85000" lnSpcReduction="20000"/>
          </a:bodyPr>
          <a:lstStyle/>
          <a:p>
            <a:r>
              <a:rPr lang="en-US" dirty="0"/>
              <a:t>BGP works differently than the other protocols, the </a:t>
            </a:r>
            <a:r>
              <a:rPr lang="en-US" b="1" dirty="0">
                <a:latin typeface="Consolas" panose="020B0609020204030204" pitchFamily="49" charset="0"/>
                <a:cs typeface="Consolas" panose="020B0609020204030204" pitchFamily="49" charset="0"/>
              </a:rPr>
              <a:t>network </a:t>
            </a:r>
            <a:r>
              <a:rPr lang="en-US" i="1" dirty="0">
                <a:latin typeface="Consolas" panose="020B0609020204030204" pitchFamily="49" charset="0"/>
                <a:cs typeface="Consolas" panose="020B0609020204030204" pitchFamily="49" charset="0"/>
              </a:rPr>
              <a:t>network-number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mask </a:t>
            </a:r>
            <a:r>
              <a:rPr lang="en-US" i="1" dirty="0">
                <a:latin typeface="Consolas" panose="020B0609020204030204" pitchFamily="49" charset="0"/>
                <a:cs typeface="Consolas" panose="020B0609020204030204" pitchFamily="49" charset="0"/>
              </a:rPr>
              <a:t>network-mask </a:t>
            </a:r>
            <a:r>
              <a:rPr lang="en-US" dirty="0">
                <a:latin typeface="Consolas" panose="020B0609020204030204" pitchFamily="49" charset="0"/>
                <a:cs typeface="Consolas" panose="020B0609020204030204" pitchFamily="49" charset="0"/>
              </a:rPr>
              <a:t>]</a:t>
            </a:r>
            <a:r>
              <a:rPr lang="en-US" dirty="0"/>
              <a:t> router configuration command for BGP permits BGP to advertise a network if it is present in the IP routing table.</a:t>
            </a:r>
          </a:p>
          <a:p>
            <a:r>
              <a:rPr lang="en-US" dirty="0"/>
              <a:t>This command allows classless prefixes. The router can advertise individual subnets, networks, or </a:t>
            </a:r>
            <a:r>
              <a:rPr lang="en-US" dirty="0" err="1"/>
              <a:t>supernets</a:t>
            </a:r>
            <a:r>
              <a:rPr lang="en-US" dirty="0"/>
              <a:t>. The default mask is the classful mask and results in only the classful network number being announced.</a:t>
            </a:r>
          </a:p>
          <a:p>
            <a:r>
              <a:rPr lang="en-US" dirty="0"/>
              <a:t>Note that at least one subnet of the specified major network must be present in the IP routing table for BGP to start announcing the classful network. However, if you specify the </a:t>
            </a:r>
            <a:r>
              <a:rPr lang="en-US" b="1" dirty="0">
                <a:latin typeface="Consolas" panose="020B0609020204030204" pitchFamily="49" charset="0"/>
                <a:cs typeface="Consolas" panose="020B0609020204030204" pitchFamily="49" charset="0"/>
              </a:rPr>
              <a:t>mask </a:t>
            </a:r>
            <a:r>
              <a:rPr lang="en-US" i="1" dirty="0">
                <a:latin typeface="Consolas" panose="020B0609020204030204" pitchFamily="49" charset="0"/>
                <a:cs typeface="Consolas" panose="020B0609020204030204" pitchFamily="49" charset="0"/>
              </a:rPr>
              <a:t>network-mask </a:t>
            </a:r>
            <a:r>
              <a:rPr lang="en-US" dirty="0"/>
              <a:t>, an exact match to the network (both address and mask) must exist in the routing table for the network to be advertised.</a:t>
            </a:r>
          </a:p>
        </p:txBody>
      </p:sp>
    </p:spTree>
    <p:extLst>
      <p:ext uri="{BB962C8B-B14F-4D97-AF65-F5344CB8AC3E}">
        <p14:creationId xmlns:p14="http://schemas.microsoft.com/office/powerpoint/2010/main" val="257931847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 Boundary Summarization</a:t>
            </a:r>
          </a:p>
        </p:txBody>
      </p:sp>
      <p:sp>
        <p:nvSpPr>
          <p:cNvPr id="3" name="Content Placeholder 2"/>
          <p:cNvSpPr>
            <a:spLocks noGrp="1"/>
          </p:cNvSpPr>
          <p:nvPr>
            <p:ph idx="1"/>
          </p:nvPr>
        </p:nvSpPr>
        <p:spPr/>
        <p:txBody>
          <a:bodyPr>
            <a:normAutofit fontScale="92500"/>
          </a:bodyPr>
          <a:lstStyle/>
          <a:p>
            <a:r>
              <a:rPr lang="en-US" dirty="0"/>
              <a:t>The BGP </a:t>
            </a:r>
            <a:r>
              <a:rPr lang="en-US" b="1" dirty="0"/>
              <a:t>auto-summary </a:t>
            </a:r>
            <a:r>
              <a:rPr lang="en-US" dirty="0"/>
              <a:t>command determines how BGP handles </a:t>
            </a:r>
            <a:r>
              <a:rPr lang="en-US" u="sng" dirty="0"/>
              <a:t>redistributed routes</a:t>
            </a:r>
            <a:r>
              <a:rPr lang="en-US" dirty="0"/>
              <a:t>.</a:t>
            </a:r>
          </a:p>
          <a:p>
            <a:r>
              <a:rPr lang="en-US" dirty="0"/>
              <a:t>The </a:t>
            </a:r>
            <a:r>
              <a:rPr lang="en-US" b="1" dirty="0"/>
              <a:t>no auto-summary </a:t>
            </a:r>
            <a:r>
              <a:rPr lang="en-US" dirty="0"/>
              <a:t>router configuration command turns off BGP </a:t>
            </a:r>
            <a:r>
              <a:rPr lang="en-US" dirty="0" err="1"/>
              <a:t>autosummarization</a:t>
            </a:r>
            <a:r>
              <a:rPr lang="en-US" dirty="0"/>
              <a:t>.</a:t>
            </a:r>
          </a:p>
          <a:p>
            <a:r>
              <a:rPr lang="en-US" dirty="0"/>
              <a:t>When summarization is enabled (with </a:t>
            </a:r>
            <a:r>
              <a:rPr lang="en-US" b="1" dirty="0"/>
              <a:t>auto-summary </a:t>
            </a:r>
            <a:r>
              <a:rPr lang="en-US" dirty="0"/>
              <a:t>), all redistributed subnets are summarized to their classful boundaries in the BGP table. </a:t>
            </a:r>
          </a:p>
          <a:p>
            <a:r>
              <a:rPr lang="en-US" dirty="0"/>
              <a:t>When summarization is disabled (with </a:t>
            </a:r>
            <a:r>
              <a:rPr lang="en-US" b="1" dirty="0"/>
              <a:t>no auto-summary </a:t>
            </a:r>
            <a:r>
              <a:rPr lang="en-US" dirty="0"/>
              <a:t>), all redistributed subnets are present in their original form in the BGP table.</a:t>
            </a:r>
          </a:p>
        </p:txBody>
      </p:sp>
    </p:spTree>
    <p:extLst>
      <p:ext uri="{BB962C8B-B14F-4D97-AF65-F5344CB8AC3E}">
        <p14:creationId xmlns:p14="http://schemas.microsoft.com/office/powerpoint/2010/main" val="189242654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58955"/>
            <a:ext cx="8042276" cy="1336956"/>
          </a:xfrm>
        </p:spPr>
        <p:txBody>
          <a:bodyPr>
            <a:normAutofit/>
          </a:bodyPr>
          <a:lstStyle/>
          <a:p>
            <a:r>
              <a:rPr lang="en-US" dirty="0"/>
              <a:t>BGP Route Summarization Using the </a:t>
            </a:r>
            <a:r>
              <a:rPr lang="en-US" b="0" dirty="0"/>
              <a:t>network </a:t>
            </a:r>
            <a:r>
              <a:rPr lang="en-US" dirty="0"/>
              <a:t>Command</a:t>
            </a:r>
          </a:p>
        </p:txBody>
      </p:sp>
      <p:sp>
        <p:nvSpPr>
          <p:cNvPr id="3" name="Content Placeholder 2"/>
          <p:cNvSpPr>
            <a:spLocks noGrp="1"/>
          </p:cNvSpPr>
          <p:nvPr>
            <p:ph idx="1"/>
          </p:nvPr>
        </p:nvSpPr>
        <p:spPr>
          <a:xfrm>
            <a:off x="549275" y="1895911"/>
            <a:ext cx="8042276" cy="4047689"/>
          </a:xfrm>
        </p:spPr>
        <p:txBody>
          <a:bodyPr>
            <a:normAutofit lnSpcReduction="10000"/>
          </a:bodyPr>
          <a:lstStyle/>
          <a:p>
            <a:r>
              <a:rPr lang="en-US" dirty="0"/>
              <a:t>To advertise a simple classful network number, use the </a:t>
            </a:r>
            <a:r>
              <a:rPr lang="en-US" b="1" dirty="0">
                <a:latin typeface="Consolas" panose="020B0609020204030204" pitchFamily="49" charset="0"/>
                <a:cs typeface="Consolas" panose="020B0609020204030204" pitchFamily="49" charset="0"/>
              </a:rPr>
              <a:t>network </a:t>
            </a:r>
            <a:r>
              <a:rPr lang="en-US" i="1" dirty="0">
                <a:latin typeface="Consolas" panose="020B0609020204030204" pitchFamily="49" charset="0"/>
                <a:cs typeface="Consolas" panose="020B0609020204030204" pitchFamily="49" charset="0"/>
              </a:rPr>
              <a:t>network-number </a:t>
            </a:r>
            <a:r>
              <a:rPr lang="en-US" dirty="0"/>
              <a:t>router configuration command  without the </a:t>
            </a:r>
            <a:r>
              <a:rPr lang="en-US" b="1" dirty="0">
                <a:latin typeface="Consolas" panose="020B0609020204030204" pitchFamily="49" charset="0"/>
                <a:cs typeface="Consolas" panose="020B0609020204030204" pitchFamily="49" charset="0"/>
              </a:rPr>
              <a:t>mask</a:t>
            </a:r>
            <a:r>
              <a:rPr lang="en-US" b="1" dirty="0"/>
              <a:t> </a:t>
            </a:r>
            <a:r>
              <a:rPr lang="en-US" dirty="0"/>
              <a:t>option. </a:t>
            </a:r>
          </a:p>
          <a:p>
            <a:r>
              <a:rPr lang="en-US" dirty="0"/>
              <a:t>To advertise an aggregate of prefixes that originate in this autonomous system, use the </a:t>
            </a:r>
            <a:r>
              <a:rPr lang="en-US" b="1" dirty="0">
                <a:latin typeface="Consolas" panose="020B0609020204030204" pitchFamily="49" charset="0"/>
                <a:cs typeface="Consolas" panose="020B0609020204030204" pitchFamily="49" charset="0"/>
              </a:rPr>
              <a:t>network </a:t>
            </a:r>
            <a:r>
              <a:rPr lang="en-US" i="1" dirty="0">
                <a:latin typeface="Consolas" panose="020B0609020204030204" pitchFamily="49" charset="0"/>
                <a:cs typeface="Consolas" panose="020B0609020204030204" pitchFamily="49" charset="0"/>
              </a:rPr>
              <a:t>network-number </a:t>
            </a:r>
            <a:r>
              <a:rPr lang="en-US" dirty="0">
                <a:latin typeface="Consolas" panose="020B0609020204030204" pitchFamily="49" charset="0"/>
                <a:cs typeface="Consolas" panose="020B0609020204030204" pitchFamily="49" charset="0"/>
              </a:rPr>
              <a:t>[ </a:t>
            </a:r>
            <a:r>
              <a:rPr lang="en-US" b="1" dirty="0">
                <a:latin typeface="Consolas" panose="020B0609020204030204" pitchFamily="49" charset="0"/>
                <a:cs typeface="Consolas" panose="020B0609020204030204" pitchFamily="49" charset="0"/>
              </a:rPr>
              <a:t>mask </a:t>
            </a:r>
            <a:r>
              <a:rPr lang="en-US" i="1" dirty="0">
                <a:latin typeface="Consolas" panose="020B0609020204030204" pitchFamily="49" charset="0"/>
                <a:cs typeface="Consolas" panose="020B0609020204030204" pitchFamily="49" charset="0"/>
              </a:rPr>
              <a:t>network-mask </a:t>
            </a:r>
            <a:r>
              <a:rPr lang="en-US" dirty="0">
                <a:latin typeface="Consolas" panose="020B0609020204030204" pitchFamily="49" charset="0"/>
                <a:cs typeface="Consolas" panose="020B0609020204030204" pitchFamily="49" charset="0"/>
              </a:rPr>
              <a:t>]</a:t>
            </a:r>
            <a:r>
              <a:rPr lang="en-US" dirty="0"/>
              <a:t> router configuration command with the </a:t>
            </a:r>
            <a:r>
              <a:rPr lang="en-US" b="1" dirty="0"/>
              <a:t>mask </a:t>
            </a:r>
            <a:r>
              <a:rPr lang="en-US" dirty="0"/>
              <a:t>option. </a:t>
            </a:r>
          </a:p>
          <a:p>
            <a:r>
              <a:rPr lang="en-US" dirty="0"/>
              <a:t>Remember that the prefix must exactly match [both address and mask] an entry in the IP routing table for the network to be advertised</a:t>
            </a:r>
          </a:p>
        </p:txBody>
      </p:sp>
    </p:spTree>
    <p:extLst>
      <p:ext uri="{BB962C8B-B14F-4D97-AF65-F5344CB8AC3E}">
        <p14:creationId xmlns:p14="http://schemas.microsoft.com/office/powerpoint/2010/main" val="104945794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74548"/>
            <a:ext cx="8042276" cy="1336956"/>
          </a:xfrm>
        </p:spPr>
        <p:txBody>
          <a:bodyPr>
            <a:normAutofit/>
          </a:bodyPr>
          <a:lstStyle/>
          <a:p>
            <a:r>
              <a:rPr lang="en-US" dirty="0"/>
              <a:t>Cautions When Using the network Command for Summarization</a:t>
            </a:r>
          </a:p>
        </p:txBody>
      </p:sp>
      <p:pic>
        <p:nvPicPr>
          <p:cNvPr id="4" name="Picture 3"/>
          <p:cNvPicPr>
            <a:picLocks noChangeAspect="1"/>
          </p:cNvPicPr>
          <p:nvPr/>
        </p:nvPicPr>
        <p:blipFill>
          <a:blip r:embed="rId2"/>
          <a:stretch>
            <a:fillRect/>
          </a:stretch>
        </p:blipFill>
        <p:spPr>
          <a:xfrm>
            <a:off x="1478590" y="2011504"/>
            <a:ext cx="5735881" cy="2098800"/>
          </a:xfrm>
          <a:prstGeom prst="rect">
            <a:avLst/>
          </a:prstGeom>
        </p:spPr>
      </p:pic>
      <p:pic>
        <p:nvPicPr>
          <p:cNvPr id="5" name="Picture 4"/>
          <p:cNvPicPr>
            <a:picLocks noChangeAspect="1"/>
          </p:cNvPicPr>
          <p:nvPr/>
        </p:nvPicPr>
        <p:blipFill>
          <a:blip r:embed="rId3"/>
          <a:stretch>
            <a:fillRect/>
          </a:stretch>
        </p:blipFill>
        <p:spPr>
          <a:xfrm>
            <a:off x="299517" y="4110304"/>
            <a:ext cx="8480121" cy="2114144"/>
          </a:xfrm>
          <a:prstGeom prst="rect">
            <a:avLst/>
          </a:prstGeom>
        </p:spPr>
      </p:pic>
    </p:spTree>
    <p:extLst>
      <p:ext uri="{BB962C8B-B14F-4D97-AF65-F5344CB8AC3E}">
        <p14:creationId xmlns:p14="http://schemas.microsoft.com/office/powerpoint/2010/main" val="25844361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Communities</a:t>
            </a:r>
          </a:p>
        </p:txBody>
      </p:sp>
      <p:sp>
        <p:nvSpPr>
          <p:cNvPr id="3" name="Content Placeholder 2"/>
          <p:cNvSpPr>
            <a:spLocks noGrp="1"/>
          </p:cNvSpPr>
          <p:nvPr>
            <p:ph idx="1"/>
          </p:nvPr>
        </p:nvSpPr>
        <p:spPr/>
        <p:txBody>
          <a:bodyPr>
            <a:normAutofit fontScale="92500" lnSpcReduction="20000"/>
          </a:bodyPr>
          <a:lstStyle/>
          <a:p>
            <a:r>
              <a:rPr lang="en-US" dirty="0"/>
              <a:t>The BGP communities function allows routers to tag routes with an indicator (the </a:t>
            </a:r>
            <a:r>
              <a:rPr lang="en-US" i="1" dirty="0"/>
              <a:t>community</a:t>
            </a:r>
            <a:r>
              <a:rPr lang="en-US" dirty="0"/>
              <a:t>) and allows other routers to make decisions (filter) based on that tag. </a:t>
            </a:r>
          </a:p>
          <a:p>
            <a:r>
              <a:rPr lang="en-US" dirty="0"/>
              <a:t>BGP communities are used for destinations (routes) that share some common properties and that, therefore, share common policies. </a:t>
            </a:r>
          </a:p>
          <a:p>
            <a:r>
              <a:rPr lang="en-US" dirty="0"/>
              <a:t>Routers, therefore, act on the community, rather than on individual routes. </a:t>
            </a:r>
          </a:p>
          <a:p>
            <a:r>
              <a:rPr lang="en-US" dirty="0"/>
              <a:t>Communities are not restricted to one network or autonomous system, and they have no physical boundaries.</a:t>
            </a:r>
          </a:p>
        </p:txBody>
      </p:sp>
    </p:spTree>
    <p:extLst>
      <p:ext uri="{BB962C8B-B14F-4D97-AF65-F5344CB8AC3E}">
        <p14:creationId xmlns:p14="http://schemas.microsoft.com/office/powerpoint/2010/main" val="182522692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Attribute</a:t>
            </a:r>
          </a:p>
        </p:txBody>
      </p:sp>
      <p:sp>
        <p:nvSpPr>
          <p:cNvPr id="3" name="Content Placeholder 2"/>
          <p:cNvSpPr>
            <a:spLocks noGrp="1"/>
          </p:cNvSpPr>
          <p:nvPr>
            <p:ph idx="1"/>
          </p:nvPr>
        </p:nvSpPr>
        <p:spPr/>
        <p:txBody>
          <a:bodyPr>
            <a:normAutofit fontScale="85000" lnSpcReduction="20000"/>
          </a:bodyPr>
          <a:lstStyle/>
          <a:p>
            <a:r>
              <a:rPr lang="en-US" dirty="0"/>
              <a:t>The community attribute is an optional transitive attribute. If a router does not understand the concept of communities, it passes it on to the next router. However, if the router does understand the concept, it must be configured to propagate the community. Otherwise, communities are dropped by default.</a:t>
            </a:r>
          </a:p>
          <a:p>
            <a:r>
              <a:rPr lang="en-US" dirty="0"/>
              <a:t>Each network can be a member of more than one community.</a:t>
            </a:r>
          </a:p>
          <a:p>
            <a:r>
              <a:rPr lang="en-US" dirty="0"/>
              <a:t>The community attribute is a 32-bit number. </a:t>
            </a:r>
          </a:p>
          <a:p>
            <a:r>
              <a:rPr lang="en-US" dirty="0"/>
              <a:t>The upper 16 bits indicate the autonomous system number of the autonomous system that defined the community. </a:t>
            </a:r>
          </a:p>
          <a:p>
            <a:r>
              <a:rPr lang="en-US" dirty="0"/>
              <a:t>The lower 16 bits are the community number and have local significance. </a:t>
            </a:r>
          </a:p>
        </p:txBody>
      </p:sp>
    </p:spTree>
    <p:extLst>
      <p:ext uri="{BB962C8B-B14F-4D97-AF65-F5344CB8AC3E}">
        <p14:creationId xmlns:p14="http://schemas.microsoft.com/office/powerpoint/2010/main" val="128967950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Reflectors</a:t>
            </a:r>
          </a:p>
        </p:txBody>
      </p:sp>
      <p:sp>
        <p:nvSpPr>
          <p:cNvPr id="3" name="Content Placeholder 2"/>
          <p:cNvSpPr>
            <a:spLocks noGrp="1"/>
          </p:cNvSpPr>
          <p:nvPr>
            <p:ph idx="1"/>
          </p:nvPr>
        </p:nvSpPr>
        <p:spPr/>
        <p:txBody>
          <a:bodyPr>
            <a:normAutofit fontScale="92500" lnSpcReduction="10000"/>
          </a:bodyPr>
          <a:lstStyle/>
          <a:p>
            <a:r>
              <a:rPr lang="en-US" dirty="0"/>
              <a:t>BGP specifies that routes learned via </a:t>
            </a:r>
            <a:r>
              <a:rPr lang="en-US" dirty="0" err="1"/>
              <a:t>iBGP</a:t>
            </a:r>
            <a:r>
              <a:rPr lang="en-US" dirty="0"/>
              <a:t> are never propagated to other </a:t>
            </a:r>
            <a:r>
              <a:rPr lang="en-US" dirty="0" err="1"/>
              <a:t>iBGP</a:t>
            </a:r>
            <a:r>
              <a:rPr lang="en-US" dirty="0"/>
              <a:t> peers. </a:t>
            </a:r>
          </a:p>
          <a:p>
            <a:r>
              <a:rPr lang="en-US" dirty="0"/>
              <a:t>The result is that a full mesh of </a:t>
            </a:r>
            <a:r>
              <a:rPr lang="en-US" dirty="0" err="1"/>
              <a:t>iBGP</a:t>
            </a:r>
            <a:r>
              <a:rPr lang="en-US" dirty="0"/>
              <a:t> peers is required within an autonomous system. </a:t>
            </a:r>
          </a:p>
          <a:p>
            <a:r>
              <a:rPr lang="en-US" dirty="0"/>
              <a:t>With only 13 routers, 78 </a:t>
            </a:r>
            <a:r>
              <a:rPr lang="en-US" dirty="0" err="1"/>
              <a:t>iBGP</a:t>
            </a:r>
            <a:r>
              <a:rPr lang="en-US" dirty="0"/>
              <a:t> sessions would need to be maintained. </a:t>
            </a:r>
          </a:p>
          <a:p>
            <a:r>
              <a:rPr lang="en-US" dirty="0"/>
              <a:t>As the number of routers increases, so does the number of sessions required, governed by the following formula, in which </a:t>
            </a:r>
            <a:r>
              <a:rPr lang="en-US" i="1" dirty="0"/>
              <a:t>n </a:t>
            </a:r>
            <a:r>
              <a:rPr lang="en-US" dirty="0"/>
              <a:t>is the number of routers:</a:t>
            </a:r>
          </a:p>
          <a:p>
            <a:r>
              <a:rPr lang="en-US" dirty="0"/>
              <a:t>Number of </a:t>
            </a:r>
            <a:r>
              <a:rPr lang="en-US" dirty="0" err="1"/>
              <a:t>iBGP</a:t>
            </a:r>
            <a:r>
              <a:rPr lang="en-US" dirty="0"/>
              <a:t> sessions = </a:t>
            </a:r>
            <a:r>
              <a:rPr lang="en-US" i="1" dirty="0"/>
              <a:t>n </a:t>
            </a:r>
            <a:r>
              <a:rPr lang="en-US" dirty="0"/>
              <a:t>( </a:t>
            </a:r>
            <a:r>
              <a:rPr lang="en-US" i="1" dirty="0"/>
              <a:t>n </a:t>
            </a:r>
            <a:r>
              <a:rPr lang="en-US" dirty="0"/>
              <a:t>– 1) / 2</a:t>
            </a:r>
          </a:p>
        </p:txBody>
      </p:sp>
    </p:spTree>
    <p:extLst>
      <p:ext uri="{BB962C8B-B14F-4D97-AF65-F5344CB8AC3E}">
        <p14:creationId xmlns:p14="http://schemas.microsoft.com/office/powerpoint/2010/main" val="401399115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Reflectors (PANIC MODE </a:t>
            </a:r>
            <a:r>
              <a:rPr lang="en-US" dirty="0">
                <a:sym typeface="Wingdings" panose="05000000000000000000" pitchFamily="2" charset="2"/>
              </a:rPr>
              <a:t></a:t>
            </a:r>
            <a:r>
              <a:rPr lang="en-US" dirty="0"/>
              <a:t>)</a:t>
            </a:r>
          </a:p>
        </p:txBody>
      </p:sp>
      <p:pic>
        <p:nvPicPr>
          <p:cNvPr id="7" name="Content Placeholder 6"/>
          <p:cNvPicPr>
            <a:picLocks noGrp="1" noChangeAspect="1"/>
          </p:cNvPicPr>
          <p:nvPr>
            <p:ph idx="1"/>
          </p:nvPr>
        </p:nvPicPr>
        <p:blipFill>
          <a:blip r:embed="rId2"/>
          <a:stretch>
            <a:fillRect/>
          </a:stretch>
        </p:blipFill>
        <p:spPr>
          <a:xfrm>
            <a:off x="929109" y="1610526"/>
            <a:ext cx="7220695" cy="5132387"/>
          </a:xfrm>
          <a:prstGeom prst="rect">
            <a:avLst/>
          </a:prstGeom>
        </p:spPr>
      </p:pic>
    </p:spTree>
    <p:extLst>
      <p:ext uri="{BB962C8B-B14F-4D97-AF65-F5344CB8AC3E}">
        <p14:creationId xmlns:p14="http://schemas.microsoft.com/office/powerpoint/2010/main" val="398611235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Reflectors</a:t>
            </a:r>
          </a:p>
        </p:txBody>
      </p:sp>
      <p:sp>
        <p:nvSpPr>
          <p:cNvPr id="3" name="Content Placeholder 2"/>
          <p:cNvSpPr>
            <a:spLocks noGrp="1"/>
          </p:cNvSpPr>
          <p:nvPr>
            <p:ph idx="1"/>
          </p:nvPr>
        </p:nvSpPr>
        <p:spPr/>
        <p:txBody>
          <a:bodyPr>
            <a:normAutofit fontScale="70000" lnSpcReduction="20000"/>
          </a:bodyPr>
          <a:lstStyle/>
          <a:p>
            <a:r>
              <a:rPr lang="en-US" dirty="0"/>
              <a:t>In addition to the number of BGP TCP sessions that must be created and maintained, the amount of routing traffic might also be a problem.</a:t>
            </a:r>
          </a:p>
          <a:p>
            <a:r>
              <a:rPr lang="en-US" dirty="0"/>
              <a:t>Depending on the autonomous system topology, traffic might be replicated many times on some links as it travels to each </a:t>
            </a:r>
            <a:r>
              <a:rPr lang="en-US" dirty="0" err="1"/>
              <a:t>iBGP</a:t>
            </a:r>
            <a:r>
              <a:rPr lang="en-US" dirty="0"/>
              <a:t> peer. </a:t>
            </a:r>
          </a:p>
          <a:p>
            <a:r>
              <a:rPr lang="en-US" dirty="0"/>
              <a:t>For example, if the physical topology of a large autonomous system includes some WAN links, the </a:t>
            </a:r>
            <a:r>
              <a:rPr lang="en-US" dirty="0" err="1"/>
              <a:t>iBGP</a:t>
            </a:r>
            <a:r>
              <a:rPr lang="en-US" dirty="0"/>
              <a:t> sessions running over those links might consume a significant amount of bandwidth.</a:t>
            </a:r>
          </a:p>
          <a:p>
            <a:r>
              <a:rPr lang="en-US" dirty="0"/>
              <a:t>A solution to this problem is the use of route reflectors (RRs). </a:t>
            </a:r>
          </a:p>
          <a:p>
            <a:r>
              <a:rPr lang="en-US" dirty="0"/>
              <a:t>This section describes what an RR is, how it works, and how to configure it. </a:t>
            </a:r>
          </a:p>
          <a:p>
            <a:r>
              <a:rPr lang="en-US" dirty="0"/>
              <a:t>RRs modify the BGP rule by allowing the router configured as the RR to propagate routes learned by </a:t>
            </a:r>
            <a:r>
              <a:rPr lang="en-US" dirty="0" err="1"/>
              <a:t>iBGP</a:t>
            </a:r>
            <a:r>
              <a:rPr lang="en-US" dirty="0"/>
              <a:t> to other </a:t>
            </a:r>
            <a:r>
              <a:rPr lang="en-US" dirty="0" err="1"/>
              <a:t>iBGP</a:t>
            </a:r>
            <a:r>
              <a:rPr lang="en-US" dirty="0"/>
              <a:t> peers</a:t>
            </a:r>
          </a:p>
        </p:txBody>
      </p:sp>
    </p:spTree>
    <p:extLst>
      <p:ext uri="{BB962C8B-B14F-4D97-AF65-F5344CB8AC3E}">
        <p14:creationId xmlns:p14="http://schemas.microsoft.com/office/powerpoint/2010/main" val="3333318744"/>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Reflectors</a:t>
            </a:r>
          </a:p>
        </p:txBody>
      </p:sp>
      <p:sp>
        <p:nvSpPr>
          <p:cNvPr id="3" name="Content Placeholder 2"/>
          <p:cNvSpPr>
            <a:spLocks noGrp="1"/>
          </p:cNvSpPr>
          <p:nvPr>
            <p:ph idx="1"/>
          </p:nvPr>
        </p:nvSpPr>
        <p:spPr/>
        <p:txBody>
          <a:bodyPr/>
          <a:lstStyle/>
          <a:p>
            <a:r>
              <a:rPr lang="en-US" dirty="0"/>
              <a:t>This saves on the number of BGP TCP sessions that must be maintained and also reduces the BGP routing traffic.</a:t>
            </a:r>
          </a:p>
        </p:txBody>
      </p:sp>
      <p:pic>
        <p:nvPicPr>
          <p:cNvPr id="4" name="Picture 3"/>
          <p:cNvPicPr>
            <a:picLocks noChangeAspect="1"/>
          </p:cNvPicPr>
          <p:nvPr/>
        </p:nvPicPr>
        <p:blipFill>
          <a:blip r:embed="rId2"/>
          <a:stretch>
            <a:fillRect/>
          </a:stretch>
        </p:blipFill>
        <p:spPr>
          <a:xfrm>
            <a:off x="1245632" y="3366199"/>
            <a:ext cx="6649561" cy="2811120"/>
          </a:xfrm>
          <a:prstGeom prst="rect">
            <a:avLst/>
          </a:prstGeom>
        </p:spPr>
      </p:pic>
    </p:spTree>
    <p:extLst>
      <p:ext uri="{BB962C8B-B14F-4D97-AF65-F5344CB8AC3E}">
        <p14:creationId xmlns:p14="http://schemas.microsoft.com/office/powerpoint/2010/main" val="2661337682"/>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 Benefits</a:t>
            </a:r>
          </a:p>
        </p:txBody>
      </p:sp>
      <p:sp>
        <p:nvSpPr>
          <p:cNvPr id="3" name="Content Placeholder 2"/>
          <p:cNvSpPr>
            <a:spLocks noGrp="1"/>
          </p:cNvSpPr>
          <p:nvPr>
            <p:ph idx="1"/>
          </p:nvPr>
        </p:nvSpPr>
        <p:spPr/>
        <p:txBody>
          <a:bodyPr>
            <a:normAutofit fontScale="70000" lnSpcReduction="20000"/>
          </a:bodyPr>
          <a:lstStyle/>
          <a:p>
            <a:r>
              <a:rPr lang="en-US" dirty="0"/>
              <a:t>With a BGP RR configured, a full mesh of </a:t>
            </a:r>
            <a:r>
              <a:rPr lang="en-US" dirty="0" err="1"/>
              <a:t>iBGP</a:t>
            </a:r>
            <a:r>
              <a:rPr lang="en-US" dirty="0"/>
              <a:t> peers is no longer required. </a:t>
            </a:r>
          </a:p>
          <a:p>
            <a:r>
              <a:rPr lang="en-US" dirty="0"/>
              <a:t>The RR is allowed to propagate </a:t>
            </a:r>
            <a:r>
              <a:rPr lang="en-US" dirty="0" err="1"/>
              <a:t>iBGP</a:t>
            </a:r>
            <a:r>
              <a:rPr lang="en-US" dirty="0"/>
              <a:t> routes to other </a:t>
            </a:r>
            <a:r>
              <a:rPr lang="en-US" dirty="0" err="1"/>
              <a:t>iBGP</a:t>
            </a:r>
            <a:r>
              <a:rPr lang="en-US" dirty="0"/>
              <a:t> peers. </a:t>
            </a:r>
          </a:p>
          <a:p>
            <a:r>
              <a:rPr lang="en-US" dirty="0"/>
              <a:t>Route reflectors reduce the number of BGP neighbor relationships in an autonomous system by having key routers replicate updates to their RR clients.</a:t>
            </a:r>
          </a:p>
          <a:p>
            <a:r>
              <a:rPr lang="en-US" dirty="0"/>
              <a:t>Route reflectors do not affect the paths that IP packets follow. </a:t>
            </a:r>
          </a:p>
          <a:p>
            <a:r>
              <a:rPr lang="en-US" dirty="0"/>
              <a:t>Only the path that routing information is distributed on is affected. </a:t>
            </a:r>
          </a:p>
          <a:p>
            <a:r>
              <a:rPr lang="en-US" dirty="0"/>
              <a:t>An autonomous system can have multiple RRs, both for redundancy and for grouping to further reduce the number of </a:t>
            </a:r>
            <a:r>
              <a:rPr lang="en-US" dirty="0" err="1"/>
              <a:t>iBGP</a:t>
            </a:r>
            <a:r>
              <a:rPr lang="en-US" dirty="0"/>
              <a:t> sessions required.</a:t>
            </a:r>
          </a:p>
          <a:p>
            <a:r>
              <a:rPr lang="en-US" dirty="0"/>
              <a:t>Migrating to RRs involves a minimal configuration and does not have to be done all at one time, because routers that are not RRs can coexist with RRs within an autonomous system.</a:t>
            </a:r>
          </a:p>
        </p:txBody>
      </p:sp>
    </p:spTree>
    <p:extLst>
      <p:ext uri="{BB962C8B-B14F-4D97-AF65-F5344CB8AC3E}">
        <p14:creationId xmlns:p14="http://schemas.microsoft.com/office/powerpoint/2010/main" val="3796974426"/>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 Operation</a:t>
            </a:r>
          </a:p>
        </p:txBody>
      </p:sp>
      <p:sp>
        <p:nvSpPr>
          <p:cNvPr id="3" name="Content Placeholder 2"/>
          <p:cNvSpPr>
            <a:spLocks noGrp="1"/>
          </p:cNvSpPr>
          <p:nvPr>
            <p:ph idx="1"/>
          </p:nvPr>
        </p:nvSpPr>
        <p:spPr/>
        <p:txBody>
          <a:bodyPr>
            <a:normAutofit lnSpcReduction="10000"/>
          </a:bodyPr>
          <a:lstStyle/>
          <a:p>
            <a:pPr marL="0" indent="0">
              <a:buNone/>
            </a:pPr>
            <a:r>
              <a:rPr lang="en-US" dirty="0"/>
              <a:t>When an RR receives an update, it takes the following actions, depending on the type of peer that sent the update:</a:t>
            </a:r>
          </a:p>
          <a:p>
            <a:r>
              <a:rPr lang="en-US" dirty="0"/>
              <a:t>If the update is from a client peer, it sends the update to all </a:t>
            </a:r>
            <a:r>
              <a:rPr lang="en-US" dirty="0" err="1"/>
              <a:t>nonclient</a:t>
            </a:r>
            <a:r>
              <a:rPr lang="en-US" dirty="0"/>
              <a:t> peers and to all client peers (except the route’s originator).</a:t>
            </a:r>
          </a:p>
          <a:p>
            <a:r>
              <a:rPr lang="en-US" dirty="0"/>
              <a:t>If the update is from a </a:t>
            </a:r>
            <a:r>
              <a:rPr lang="en-US" dirty="0" err="1"/>
              <a:t>nonclient</a:t>
            </a:r>
            <a:r>
              <a:rPr lang="en-US" dirty="0"/>
              <a:t> peer, it sends the update to all clients in the cluster.</a:t>
            </a:r>
          </a:p>
          <a:p>
            <a:r>
              <a:rPr lang="en-US" dirty="0"/>
              <a:t>If the update is from an </a:t>
            </a:r>
            <a:r>
              <a:rPr lang="en-US" dirty="0" err="1"/>
              <a:t>eBGP</a:t>
            </a:r>
            <a:r>
              <a:rPr lang="en-US" dirty="0"/>
              <a:t> peer, it sends the update to all </a:t>
            </a:r>
            <a:r>
              <a:rPr lang="en-US" dirty="0" err="1"/>
              <a:t>nonclient</a:t>
            </a:r>
            <a:r>
              <a:rPr lang="en-US" dirty="0"/>
              <a:t> peers and to all client peers.</a:t>
            </a:r>
          </a:p>
        </p:txBody>
      </p:sp>
    </p:spTree>
    <p:extLst>
      <p:ext uri="{BB962C8B-B14F-4D97-AF65-F5344CB8AC3E}">
        <p14:creationId xmlns:p14="http://schemas.microsoft.com/office/powerpoint/2010/main" val="264009324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 Migration Tips</a:t>
            </a:r>
          </a:p>
        </p:txBody>
      </p:sp>
      <p:sp>
        <p:nvSpPr>
          <p:cNvPr id="3" name="Content Placeholder 2"/>
          <p:cNvSpPr>
            <a:spLocks noGrp="1"/>
          </p:cNvSpPr>
          <p:nvPr>
            <p:ph idx="1"/>
          </p:nvPr>
        </p:nvSpPr>
        <p:spPr/>
        <p:txBody>
          <a:bodyPr/>
          <a:lstStyle/>
          <a:p>
            <a:r>
              <a:rPr lang="en-US" dirty="0"/>
              <a:t>When migrating to using RRs, the first consideration is which routers should be the reflectors and which should be the clients.</a:t>
            </a:r>
          </a:p>
          <a:p>
            <a:r>
              <a:rPr lang="en-US" dirty="0"/>
              <a:t>Following the physical topology in this design decision ensures that the packet-forwarding paths are not affected. </a:t>
            </a:r>
          </a:p>
          <a:p>
            <a:r>
              <a:rPr lang="en-US" dirty="0"/>
              <a:t>Not following the physical topology (for example, configuring RR clients that are not physically connected to the route reflector) might result in routing loops.</a:t>
            </a:r>
          </a:p>
        </p:txBody>
      </p:sp>
    </p:spTree>
    <p:extLst>
      <p:ext uri="{BB962C8B-B14F-4D97-AF65-F5344CB8AC3E}">
        <p14:creationId xmlns:p14="http://schemas.microsoft.com/office/powerpoint/2010/main" val="329077703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Bad Route Reflector Design</a:t>
            </a:r>
          </a:p>
        </p:txBody>
      </p:sp>
      <p:pic>
        <p:nvPicPr>
          <p:cNvPr id="4" name="Picture 3"/>
          <p:cNvPicPr>
            <a:picLocks noChangeAspect="1"/>
          </p:cNvPicPr>
          <p:nvPr/>
        </p:nvPicPr>
        <p:blipFill>
          <a:blip r:embed="rId3"/>
          <a:stretch>
            <a:fillRect/>
          </a:stretch>
        </p:blipFill>
        <p:spPr>
          <a:xfrm>
            <a:off x="1087897" y="1529398"/>
            <a:ext cx="6903361" cy="4439281"/>
          </a:xfrm>
          <a:prstGeom prst="rect">
            <a:avLst/>
          </a:prstGeom>
        </p:spPr>
      </p:pic>
    </p:spTree>
    <p:extLst>
      <p:ext uri="{BB962C8B-B14F-4D97-AF65-F5344CB8AC3E}">
        <p14:creationId xmlns:p14="http://schemas.microsoft.com/office/powerpoint/2010/main" val="227052572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Bad Route Reflector Design</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In this </a:t>
            </a:r>
            <a:r>
              <a:rPr lang="en-US" i="1" dirty="0"/>
              <a:t>bad design </a:t>
            </a:r>
            <a:r>
              <a:rPr lang="en-US" dirty="0"/>
              <a:t>, which does not follow the physical topology, the following happens:</a:t>
            </a:r>
          </a:p>
          <a:p>
            <a:r>
              <a:rPr lang="en-US" dirty="0"/>
              <a:t>Router B knows that the next hop to get to 10.0.0.0 is </a:t>
            </a:r>
            <a:r>
              <a:rPr lang="en-US" i="1" dirty="0"/>
              <a:t>x </a:t>
            </a:r>
            <a:r>
              <a:rPr lang="en-US" dirty="0"/>
              <a:t>(because it learns this from its RR, Router C).</a:t>
            </a:r>
          </a:p>
          <a:p>
            <a:r>
              <a:rPr lang="en-US" dirty="0"/>
              <a:t>Router A knows that the next hop to get to 10.0.0.0 is </a:t>
            </a:r>
            <a:r>
              <a:rPr lang="en-US" i="1" dirty="0"/>
              <a:t>y </a:t>
            </a:r>
            <a:r>
              <a:rPr lang="en-US" dirty="0"/>
              <a:t>(because it learns this from its RR, Router D).</a:t>
            </a:r>
          </a:p>
          <a:p>
            <a:r>
              <a:rPr lang="en-US" dirty="0"/>
              <a:t>For Router B to get to </a:t>
            </a:r>
            <a:r>
              <a:rPr lang="en-US" i="1" dirty="0"/>
              <a:t>x </a:t>
            </a:r>
            <a:r>
              <a:rPr lang="en-US" dirty="0"/>
              <a:t>, the best route might be through Router A, so Router B sends a packet destined for 10.0.0.0 to Router A.</a:t>
            </a:r>
          </a:p>
          <a:p>
            <a:r>
              <a:rPr lang="en-US" dirty="0"/>
              <a:t>For Router A to get to </a:t>
            </a:r>
            <a:r>
              <a:rPr lang="en-US" i="1" dirty="0"/>
              <a:t>y </a:t>
            </a:r>
            <a:r>
              <a:rPr lang="en-US" dirty="0"/>
              <a:t>, the best route might be through Router B, so Router A sends a packet destined for 10.0.0.0 to Router B.</a:t>
            </a:r>
          </a:p>
          <a:p>
            <a:r>
              <a:rPr lang="en-US" dirty="0"/>
              <a:t>This is a routing loop.</a:t>
            </a:r>
          </a:p>
        </p:txBody>
      </p:sp>
    </p:spTree>
    <p:extLst>
      <p:ext uri="{BB962C8B-B14F-4D97-AF65-F5344CB8AC3E}">
        <p14:creationId xmlns:p14="http://schemas.microsoft.com/office/powerpoint/2010/main" val="3662667480"/>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Route Reflector Design</a:t>
            </a:r>
          </a:p>
        </p:txBody>
      </p:sp>
      <p:pic>
        <p:nvPicPr>
          <p:cNvPr id="4" name="Picture 3"/>
          <p:cNvPicPr>
            <a:picLocks noChangeAspect="1"/>
          </p:cNvPicPr>
          <p:nvPr/>
        </p:nvPicPr>
        <p:blipFill>
          <a:blip r:embed="rId2"/>
          <a:stretch>
            <a:fillRect/>
          </a:stretch>
        </p:blipFill>
        <p:spPr>
          <a:xfrm>
            <a:off x="1297979" y="1381079"/>
            <a:ext cx="6548041" cy="4095841"/>
          </a:xfrm>
          <a:prstGeom prst="rect">
            <a:avLst/>
          </a:prstGeom>
        </p:spPr>
      </p:pic>
    </p:spTree>
    <p:extLst>
      <p:ext uri="{BB962C8B-B14F-4D97-AF65-F5344CB8AC3E}">
        <p14:creationId xmlns:p14="http://schemas.microsoft.com/office/powerpoint/2010/main" val="4214877443"/>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Route Reflector Design</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In this </a:t>
            </a:r>
            <a:r>
              <a:rPr lang="en-US" i="1" dirty="0"/>
              <a:t>good design </a:t>
            </a:r>
            <a:r>
              <a:rPr lang="en-US" dirty="0"/>
              <a:t>, which follows the physical topology, the following are true:</a:t>
            </a:r>
          </a:p>
          <a:p>
            <a:r>
              <a:rPr lang="en-US" dirty="0"/>
              <a:t>Router B knows that the next hop to get to 10.0.0.0 is </a:t>
            </a:r>
            <a:r>
              <a:rPr lang="en-US" i="1" dirty="0"/>
              <a:t>y </a:t>
            </a:r>
            <a:r>
              <a:rPr lang="en-US" dirty="0"/>
              <a:t>(because it learns this from its RR, Router D).</a:t>
            </a:r>
          </a:p>
          <a:p>
            <a:r>
              <a:rPr lang="en-US" dirty="0"/>
              <a:t>Router A knows that the next hop to get to 10.0.0.0 is </a:t>
            </a:r>
            <a:r>
              <a:rPr lang="en-US" i="1" dirty="0"/>
              <a:t>x </a:t>
            </a:r>
            <a:r>
              <a:rPr lang="en-US" dirty="0"/>
              <a:t>(because it learns this from its RR, Router C).</a:t>
            </a:r>
          </a:p>
          <a:p>
            <a:r>
              <a:rPr lang="en-US" dirty="0"/>
              <a:t>For Router A to get to </a:t>
            </a:r>
            <a:r>
              <a:rPr lang="en-US" i="1" dirty="0"/>
              <a:t>x </a:t>
            </a:r>
            <a:r>
              <a:rPr lang="en-US" dirty="0"/>
              <a:t>, the best route is through Router C, so Router A sends a packet destined for 10.0.0.0 to Router C, and Router C sends it to Router E.</a:t>
            </a:r>
          </a:p>
          <a:p>
            <a:r>
              <a:rPr lang="en-US" dirty="0"/>
              <a:t>For Router B to get to </a:t>
            </a:r>
            <a:r>
              <a:rPr lang="en-US" i="1" dirty="0"/>
              <a:t>y </a:t>
            </a:r>
            <a:r>
              <a:rPr lang="en-US" dirty="0"/>
              <a:t>, the best route is through Router D, so Router B sends a packet destined for 10.0.0.0 to Router D, and Router D sends it to Router E.</a:t>
            </a:r>
          </a:p>
          <a:p>
            <a:r>
              <a:rPr lang="en-US" dirty="0"/>
              <a:t>There is no routing loop.</a:t>
            </a:r>
          </a:p>
        </p:txBody>
      </p:sp>
    </p:spTree>
    <p:extLst>
      <p:ext uri="{BB962C8B-B14F-4D97-AF65-F5344CB8AC3E}">
        <p14:creationId xmlns:p14="http://schemas.microsoft.com/office/powerpoint/2010/main" val="51321944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Route Reflector Configuration</a:t>
            </a:r>
          </a:p>
        </p:txBody>
      </p:sp>
      <p:pic>
        <p:nvPicPr>
          <p:cNvPr id="4" name="Picture 3"/>
          <p:cNvPicPr>
            <a:picLocks noChangeAspect="1"/>
          </p:cNvPicPr>
          <p:nvPr/>
        </p:nvPicPr>
        <p:blipFill>
          <a:blip r:embed="rId2"/>
          <a:stretch>
            <a:fillRect/>
          </a:stretch>
        </p:blipFill>
        <p:spPr>
          <a:xfrm>
            <a:off x="349289" y="1663799"/>
            <a:ext cx="8380577" cy="2578876"/>
          </a:xfrm>
          <a:prstGeom prst="rect">
            <a:avLst/>
          </a:prstGeom>
        </p:spPr>
      </p:pic>
      <p:pic>
        <p:nvPicPr>
          <p:cNvPr id="5" name="Picture 4"/>
          <p:cNvPicPr>
            <a:picLocks noChangeAspect="1"/>
          </p:cNvPicPr>
          <p:nvPr/>
        </p:nvPicPr>
        <p:blipFill>
          <a:blip r:embed="rId3"/>
          <a:stretch>
            <a:fillRect/>
          </a:stretch>
        </p:blipFill>
        <p:spPr>
          <a:xfrm>
            <a:off x="349289" y="4242675"/>
            <a:ext cx="8482753" cy="1591605"/>
          </a:xfrm>
          <a:prstGeom prst="rect">
            <a:avLst/>
          </a:prstGeom>
        </p:spPr>
      </p:pic>
    </p:spTree>
    <p:extLst>
      <p:ext uri="{BB962C8B-B14F-4D97-AF65-F5344CB8AC3E}">
        <p14:creationId xmlns:p14="http://schemas.microsoft.com/office/powerpoint/2010/main" val="158239381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Advertising a Default Route</a:t>
            </a:r>
          </a:p>
        </p:txBody>
      </p:sp>
      <p:sp>
        <p:nvSpPr>
          <p:cNvPr id="3" name="Content Placeholder 2"/>
          <p:cNvSpPr>
            <a:spLocks noGrp="1"/>
          </p:cNvSpPr>
          <p:nvPr>
            <p:ph idx="1"/>
          </p:nvPr>
        </p:nvSpPr>
        <p:spPr/>
        <p:txBody>
          <a:bodyPr/>
          <a:lstStyle/>
          <a:p>
            <a:r>
              <a:rPr lang="en-US" dirty="0"/>
              <a:t>The </a:t>
            </a:r>
            <a:r>
              <a:rPr lang="en-US" sz="2000" b="1" dirty="0">
                <a:latin typeface="Consolas" panose="020B0609020204030204" pitchFamily="49" charset="0"/>
                <a:cs typeface="Consolas" panose="020B0609020204030204" pitchFamily="49" charset="0"/>
              </a:rPr>
              <a:t>neighbor </a:t>
            </a:r>
            <a:r>
              <a:rPr lang="en-US" sz="2000" dirty="0">
                <a:latin typeface="Consolas" panose="020B0609020204030204" pitchFamily="49" charset="0"/>
                <a:cs typeface="Consolas" panose="020B0609020204030204" pitchFamily="49" charset="0"/>
              </a:rPr>
              <a:t>{ </a:t>
            </a:r>
            <a:r>
              <a:rPr lang="en-US" sz="2000" i="1" dirty="0" err="1">
                <a:latin typeface="Consolas" panose="020B0609020204030204" pitchFamily="49" charset="0"/>
                <a:cs typeface="Consolas" panose="020B0609020204030204" pitchFamily="49" charset="0"/>
              </a:rPr>
              <a:t>ip</a:t>
            </a:r>
            <a:r>
              <a:rPr lang="en-US" sz="2000" i="1" dirty="0">
                <a:latin typeface="Consolas" panose="020B0609020204030204" pitchFamily="49" charset="0"/>
                <a:cs typeface="Consolas" panose="020B0609020204030204" pitchFamily="49" charset="0"/>
              </a:rPr>
              <a:t>-address </a:t>
            </a:r>
            <a:r>
              <a:rPr lang="en-US" sz="2000" dirty="0">
                <a:latin typeface="Consolas" panose="020B0609020204030204" pitchFamily="49" charset="0"/>
                <a:cs typeface="Consolas" panose="020B0609020204030204" pitchFamily="49" charset="0"/>
              </a:rPr>
              <a:t>| </a:t>
            </a:r>
            <a:r>
              <a:rPr lang="en-US" sz="2000" i="1" dirty="0">
                <a:latin typeface="Consolas" panose="020B0609020204030204" pitchFamily="49" charset="0"/>
                <a:cs typeface="Consolas" panose="020B0609020204030204" pitchFamily="49" charset="0"/>
              </a:rPr>
              <a:t>peer-group-name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default-originate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route-map </a:t>
            </a:r>
            <a:r>
              <a:rPr lang="en-US" sz="2000" i="1" dirty="0">
                <a:latin typeface="Consolas" panose="020B0609020204030204" pitchFamily="49" charset="0"/>
                <a:cs typeface="Consolas" panose="020B0609020204030204" pitchFamily="49" charset="0"/>
              </a:rPr>
              <a:t>map-name </a:t>
            </a:r>
            <a:r>
              <a:rPr lang="en-US" sz="2000" dirty="0">
                <a:latin typeface="Consolas" panose="020B0609020204030204" pitchFamily="49" charset="0"/>
                <a:cs typeface="Consolas" panose="020B0609020204030204" pitchFamily="49" charset="0"/>
              </a:rPr>
              <a:t>] </a:t>
            </a:r>
            <a:r>
              <a:rPr lang="en-US" dirty="0"/>
              <a:t>router configuration command can be used for a BGP router to send the default route 0.0.0.0 to a neighbor, for its use as a default route.</a:t>
            </a:r>
          </a:p>
        </p:txBody>
      </p:sp>
      <p:pic>
        <p:nvPicPr>
          <p:cNvPr id="4" name="Picture 3"/>
          <p:cNvPicPr>
            <a:picLocks noChangeAspect="1"/>
          </p:cNvPicPr>
          <p:nvPr/>
        </p:nvPicPr>
        <p:blipFill>
          <a:blip r:embed="rId2"/>
          <a:stretch>
            <a:fillRect/>
          </a:stretch>
        </p:blipFill>
        <p:spPr>
          <a:xfrm>
            <a:off x="279400" y="3444222"/>
            <a:ext cx="8631753" cy="2107577"/>
          </a:xfrm>
          <a:prstGeom prst="rect">
            <a:avLst/>
          </a:prstGeom>
        </p:spPr>
      </p:pic>
    </p:spTree>
    <p:extLst>
      <p:ext uri="{BB962C8B-B14F-4D97-AF65-F5344CB8AC3E}">
        <p14:creationId xmlns:p14="http://schemas.microsoft.com/office/powerpoint/2010/main" val="3584188020"/>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552" y="644472"/>
            <a:ext cx="8042276" cy="1336956"/>
          </a:xfrm>
        </p:spPr>
        <p:txBody>
          <a:bodyPr>
            <a:normAutofit/>
          </a:bodyPr>
          <a:lstStyle/>
          <a:p>
            <a:r>
              <a:rPr lang="en-US" dirty="0"/>
              <a:t>Not Advertising Private Autonomous System Numbers</a:t>
            </a:r>
          </a:p>
        </p:txBody>
      </p:sp>
      <p:sp>
        <p:nvSpPr>
          <p:cNvPr id="3" name="Content Placeholder 2"/>
          <p:cNvSpPr>
            <a:spLocks noGrp="1"/>
          </p:cNvSpPr>
          <p:nvPr>
            <p:ph idx="1"/>
          </p:nvPr>
        </p:nvSpPr>
        <p:spPr>
          <a:xfrm>
            <a:off x="549275" y="2055303"/>
            <a:ext cx="8042276" cy="3888298"/>
          </a:xfrm>
        </p:spPr>
        <p:txBody>
          <a:bodyPr>
            <a:normAutofit/>
          </a:bodyPr>
          <a:lstStyle/>
          <a:p>
            <a:r>
              <a:rPr lang="en-US" dirty="0"/>
              <a:t>IANA defines private autonomous system numbers 64512 through 65534 to be used for private purposes.</a:t>
            </a:r>
          </a:p>
          <a:p>
            <a:r>
              <a:rPr lang="en-US" dirty="0"/>
              <a:t>Only public autonomous system numbers should be sent to </a:t>
            </a:r>
            <a:r>
              <a:rPr lang="en-US" dirty="0" err="1"/>
              <a:t>eBGP</a:t>
            </a:r>
            <a:r>
              <a:rPr lang="en-US" dirty="0"/>
              <a:t> neighbors on the Internet. </a:t>
            </a:r>
          </a:p>
          <a:p>
            <a:pPr marL="0" indent="0">
              <a:buNone/>
            </a:pPr>
            <a:endParaRPr lang="en-US" dirty="0"/>
          </a:p>
        </p:txBody>
      </p:sp>
    </p:spTree>
    <p:extLst>
      <p:ext uri="{BB962C8B-B14F-4D97-AF65-F5344CB8AC3E}">
        <p14:creationId xmlns:p14="http://schemas.microsoft.com/office/powerpoint/2010/main" val="184774316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7 Summary</a:t>
            </a:r>
          </a:p>
        </p:txBody>
      </p:sp>
      <p:sp>
        <p:nvSpPr>
          <p:cNvPr id="3" name="Content Placeholder 2"/>
          <p:cNvSpPr>
            <a:spLocks noGrp="1"/>
          </p:cNvSpPr>
          <p:nvPr>
            <p:ph idx="1"/>
          </p:nvPr>
        </p:nvSpPr>
        <p:spPr/>
        <p:txBody>
          <a:bodyPr>
            <a:normAutofit fontScale="55000" lnSpcReduction="20000"/>
          </a:bodyPr>
          <a:lstStyle/>
          <a:p>
            <a:r>
              <a:rPr lang="en-US" dirty="0"/>
              <a:t>BGP terminology and concepts, including the following:</a:t>
            </a:r>
          </a:p>
          <a:p>
            <a:r>
              <a:rPr lang="en-US" dirty="0"/>
              <a:t>BGP’s use between autonomous systems and how it is different than other routing protocols described in this book</a:t>
            </a:r>
          </a:p>
          <a:p>
            <a:r>
              <a:rPr lang="en-US" dirty="0"/>
              <a:t>BGP’s classification as a path vector protocol and its use of TCP protocol 179</a:t>
            </a:r>
          </a:p>
          <a:p>
            <a:r>
              <a:rPr lang="en-US" dirty="0"/>
              <a:t>BGP’s loop-free guarantee, because it does not accept a routing update that already includes its autonomous system number in the AS-path list</a:t>
            </a:r>
          </a:p>
          <a:p>
            <a:r>
              <a:rPr lang="en-US" dirty="0"/>
              <a:t>The three tables used by BGP: the BGP table, IP routing table, and BGP neighbor table</a:t>
            </a:r>
          </a:p>
          <a:p>
            <a:r>
              <a:rPr lang="en-US" dirty="0"/>
              <a:t>The four BGP message types: open, </a:t>
            </a:r>
            <a:r>
              <a:rPr lang="en-US" dirty="0" err="1"/>
              <a:t>keepalive</a:t>
            </a:r>
            <a:r>
              <a:rPr lang="en-US" dirty="0"/>
              <a:t>, update, and notification</a:t>
            </a:r>
          </a:p>
          <a:p>
            <a:r>
              <a:rPr lang="en-US" dirty="0"/>
              <a:t>When to use BGP: if the autonomous system allows packets to transit through it to reach other autonomous systems, if the autonomous system has multiple connections to other autonomous systems, or if the routing policy and route selection for traffic entering and leaving the autonomous system must be manipulated</a:t>
            </a:r>
          </a:p>
          <a:p>
            <a:r>
              <a:rPr lang="en-US" dirty="0"/>
              <a:t>The use of full-mesh </a:t>
            </a:r>
            <a:r>
              <a:rPr lang="en-US" dirty="0" err="1"/>
              <a:t>iBGP</a:t>
            </a:r>
            <a:r>
              <a:rPr lang="en-US" dirty="0"/>
              <a:t> on all routers in the transit path within the autonomous system</a:t>
            </a:r>
          </a:p>
        </p:txBody>
      </p:sp>
    </p:spTree>
    <p:extLst>
      <p:ext uri="{BB962C8B-B14F-4D97-AF65-F5344CB8AC3E}">
        <p14:creationId xmlns:p14="http://schemas.microsoft.com/office/powerpoint/2010/main" val="377095769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85000" lnSpcReduction="20000"/>
          </a:bodyPr>
          <a:lstStyle/>
          <a:p>
            <a:r>
              <a:rPr lang="en-US" dirty="0"/>
              <a:t>When not to use BGP: if there is only a single connection to the Internet or another autonomous system, if edge routers have a lack of memory or processing power, if you have a limited understanding of route filtering and the BGP path-selection process, or if the routing policy that will be implemented in an autonomous system is consistent with the policy implemented in the ISP autonomous system</a:t>
            </a:r>
          </a:p>
          <a:p>
            <a:r>
              <a:rPr lang="en-US" dirty="0"/>
              <a:t>BGP neighbor (peer) relationships:</a:t>
            </a:r>
          </a:p>
          <a:p>
            <a:r>
              <a:rPr lang="en-US" dirty="0" err="1"/>
              <a:t>iBGP</a:t>
            </a:r>
            <a:r>
              <a:rPr lang="en-US" dirty="0"/>
              <a:t>, when BGP runs between routers in the same autonomous system</a:t>
            </a:r>
          </a:p>
          <a:p>
            <a:r>
              <a:rPr lang="en-US" dirty="0" err="1"/>
              <a:t>eBGP</a:t>
            </a:r>
            <a:r>
              <a:rPr lang="en-US" dirty="0"/>
              <a:t>, when BGP runs between routers that are in different autonomous systems.</a:t>
            </a:r>
          </a:p>
          <a:p>
            <a:r>
              <a:rPr lang="en-US" dirty="0" err="1"/>
              <a:t>eBGP</a:t>
            </a:r>
            <a:r>
              <a:rPr lang="en-US" dirty="0"/>
              <a:t> neighbors are typically directly connected .</a:t>
            </a:r>
          </a:p>
          <a:p>
            <a:endParaRPr lang="en-US" dirty="0"/>
          </a:p>
        </p:txBody>
      </p:sp>
    </p:spTree>
    <p:extLst>
      <p:ext uri="{BB962C8B-B14F-4D97-AF65-F5344CB8AC3E}">
        <p14:creationId xmlns:p14="http://schemas.microsoft.com/office/powerpoint/2010/main" val="349172050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70000" lnSpcReduction="20000"/>
          </a:bodyPr>
          <a:lstStyle/>
          <a:p>
            <a:r>
              <a:rPr lang="en-US" dirty="0"/>
              <a:t>Basic BGP configuration, including the relationship between the BGP table, the IP routing table and the </a:t>
            </a:r>
            <a:r>
              <a:rPr lang="en-US" b="1" dirty="0"/>
              <a:t>network </a:t>
            </a:r>
            <a:r>
              <a:rPr lang="en-US" dirty="0"/>
              <a:t>command: The </a:t>
            </a:r>
            <a:r>
              <a:rPr lang="en-US" b="1" dirty="0"/>
              <a:t>network </a:t>
            </a:r>
            <a:r>
              <a:rPr lang="en-US" dirty="0"/>
              <a:t>command allows a BGP router to inject a network that is in its IP routing table into its BGP table and advertise that network to its BGP neighbors. BGP neighbors exchange their best BGP routes.</a:t>
            </a:r>
          </a:p>
          <a:p>
            <a:r>
              <a:rPr lang="en-US" dirty="0"/>
              <a:t>The neighbor router that receives that network information puts the information in its BGP table and selects its best BGP route for that network. The best route is offered to its IP routing table.</a:t>
            </a:r>
          </a:p>
          <a:p>
            <a:r>
              <a:rPr lang="en-US" dirty="0"/>
              <a:t>Using BGP features, including next-hop-self, update source, and </a:t>
            </a:r>
            <a:r>
              <a:rPr lang="en-US" dirty="0" err="1"/>
              <a:t>eBGP</a:t>
            </a:r>
            <a:r>
              <a:rPr lang="en-US" dirty="0"/>
              <a:t> </a:t>
            </a:r>
            <a:r>
              <a:rPr lang="en-US" dirty="0" err="1"/>
              <a:t>multihop</a:t>
            </a:r>
            <a:r>
              <a:rPr lang="en-US" dirty="0"/>
              <a:t>.</a:t>
            </a:r>
          </a:p>
          <a:p>
            <a:r>
              <a:rPr lang="en-US" dirty="0"/>
              <a:t>Understanding and troubleshooting the BGP states: idle, connect, active, open sent, open confirm, and established.</a:t>
            </a:r>
          </a:p>
          <a:p>
            <a:r>
              <a:rPr lang="en-US" dirty="0"/>
              <a:t>Performing hard and soft resets of BGP sessions, required after a neighbor policy is changed.</a:t>
            </a:r>
          </a:p>
        </p:txBody>
      </p:sp>
    </p:spTree>
    <p:extLst>
      <p:ext uri="{BB962C8B-B14F-4D97-AF65-F5344CB8AC3E}">
        <p14:creationId xmlns:p14="http://schemas.microsoft.com/office/powerpoint/2010/main" val="3291780419"/>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70000" lnSpcReduction="20000"/>
          </a:bodyPr>
          <a:lstStyle/>
          <a:p>
            <a:r>
              <a:rPr lang="en-US" dirty="0"/>
              <a:t>The BGP attributes that can be either well-known or optional, mandatory or discretionary, and transitive or nontransitive. An attribute might also be partial. The BGP attributes are the following:</a:t>
            </a:r>
          </a:p>
          <a:p>
            <a:pPr lvl="1"/>
            <a:r>
              <a:rPr lang="en-US" b="1" dirty="0"/>
              <a:t>AS-path: </a:t>
            </a:r>
            <a:r>
              <a:rPr lang="en-US" dirty="0"/>
              <a:t>Well-known mandatory. The list of autonomous system numbers that a route has traversed to reach a destination, with the number of the autonomous system that originated the route at the end of the list.</a:t>
            </a:r>
          </a:p>
          <a:p>
            <a:pPr lvl="1"/>
            <a:r>
              <a:rPr lang="en-US" b="1" dirty="0"/>
              <a:t>Next hop: </a:t>
            </a:r>
            <a:r>
              <a:rPr lang="en-US" dirty="0"/>
              <a:t>Well-known mandatory. Indicates the next-hop IP address that is to be used to reach a destination. For </a:t>
            </a:r>
            <a:r>
              <a:rPr lang="en-US" dirty="0" err="1"/>
              <a:t>eBGP</a:t>
            </a:r>
            <a:r>
              <a:rPr lang="en-US" dirty="0"/>
              <a:t>, the next hop is the IP address of the neighbor that sent the update; for </a:t>
            </a:r>
            <a:r>
              <a:rPr lang="en-US" dirty="0" err="1"/>
              <a:t>iBGP</a:t>
            </a:r>
            <a:r>
              <a:rPr lang="en-US" dirty="0"/>
              <a:t>, the next hop advertised by </a:t>
            </a:r>
            <a:r>
              <a:rPr lang="en-US" dirty="0" err="1"/>
              <a:t>eBGP</a:t>
            </a:r>
            <a:r>
              <a:rPr lang="en-US" dirty="0"/>
              <a:t> is carried into </a:t>
            </a:r>
            <a:r>
              <a:rPr lang="en-US" dirty="0" err="1"/>
              <a:t>iBGP</a:t>
            </a:r>
            <a:r>
              <a:rPr lang="en-US" dirty="0"/>
              <a:t> by default.</a:t>
            </a:r>
          </a:p>
          <a:p>
            <a:pPr lvl="1"/>
            <a:r>
              <a:rPr lang="en-US" b="1" dirty="0"/>
              <a:t>Origin: </a:t>
            </a:r>
            <a:r>
              <a:rPr lang="en-US" dirty="0"/>
              <a:t>Well-known mandatory. Defines the origin of the path information; can be IGP, EGP, or incomplete.</a:t>
            </a:r>
          </a:p>
          <a:p>
            <a:pPr lvl="1"/>
            <a:r>
              <a:rPr lang="en-US" b="1" dirty="0"/>
              <a:t>Local preference: </a:t>
            </a:r>
            <a:r>
              <a:rPr lang="en-US" dirty="0"/>
              <a:t>Well-known discretionary. Indicates to routers in the autonomous system which path is preferred to exit the autonomous system. The path with a </a:t>
            </a:r>
            <a:r>
              <a:rPr lang="en-US" i="1" dirty="0"/>
              <a:t>higher </a:t>
            </a:r>
            <a:r>
              <a:rPr lang="en-US" dirty="0"/>
              <a:t>local preference is preferred. Sent only to </a:t>
            </a:r>
            <a:r>
              <a:rPr lang="en-US" dirty="0" err="1"/>
              <a:t>iBGP</a:t>
            </a:r>
            <a:r>
              <a:rPr lang="en-US" dirty="0"/>
              <a:t> neighbors.</a:t>
            </a:r>
          </a:p>
          <a:p>
            <a:pPr lvl="1"/>
            <a:r>
              <a:rPr lang="en-US" b="1" dirty="0"/>
              <a:t>Atomic aggregate: </a:t>
            </a:r>
            <a:r>
              <a:rPr lang="en-US" dirty="0"/>
              <a:t>Well-known discretionary. Informs the neighbor autonomous system that the originating router has aggregated the routes.</a:t>
            </a:r>
          </a:p>
        </p:txBody>
      </p:sp>
    </p:spTree>
    <p:extLst>
      <p:ext uri="{BB962C8B-B14F-4D97-AF65-F5344CB8AC3E}">
        <p14:creationId xmlns:p14="http://schemas.microsoft.com/office/powerpoint/2010/main" val="225870281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Summary</a:t>
            </a:r>
          </a:p>
        </p:txBody>
      </p:sp>
      <p:sp>
        <p:nvSpPr>
          <p:cNvPr id="3" name="Content Placeholder 2"/>
          <p:cNvSpPr>
            <a:spLocks noGrp="1"/>
          </p:cNvSpPr>
          <p:nvPr>
            <p:ph idx="1"/>
          </p:nvPr>
        </p:nvSpPr>
        <p:spPr/>
        <p:txBody>
          <a:bodyPr>
            <a:normAutofit lnSpcReduction="10000"/>
          </a:bodyPr>
          <a:lstStyle/>
          <a:p>
            <a:pPr lvl="1"/>
            <a:r>
              <a:rPr lang="en-US" b="1" dirty="0"/>
              <a:t>Aggregator: </a:t>
            </a:r>
            <a:r>
              <a:rPr lang="en-US" dirty="0"/>
              <a:t>Optional transitive. Specifies the BGP router ID and autonomous system number of the router that performed the route aggregation.</a:t>
            </a:r>
          </a:p>
          <a:p>
            <a:pPr lvl="1"/>
            <a:r>
              <a:rPr lang="en-US" b="1" dirty="0"/>
              <a:t>Community: </a:t>
            </a:r>
            <a:r>
              <a:rPr lang="en-US" dirty="0"/>
              <a:t>Optional transitive. Allows routers to tag routes with an indicator (the community) and allows other routers to make decisions based on that tag.</a:t>
            </a:r>
          </a:p>
          <a:p>
            <a:pPr lvl="1"/>
            <a:r>
              <a:rPr lang="en-US" b="1" dirty="0"/>
              <a:t>MED: </a:t>
            </a:r>
            <a:r>
              <a:rPr lang="en-US" dirty="0"/>
              <a:t>Optional nontransitive. Also called metric. Indicates to external neighbors the preferred path into an autonomous system. A </a:t>
            </a:r>
            <a:r>
              <a:rPr lang="en-US" i="1" dirty="0"/>
              <a:t>lower </a:t>
            </a:r>
            <a:r>
              <a:rPr lang="en-US" dirty="0"/>
              <a:t>value is preferred; exchanged between autonomous systems.</a:t>
            </a:r>
          </a:p>
          <a:p>
            <a:pPr lvl="1"/>
            <a:r>
              <a:rPr lang="en-US" b="1" dirty="0"/>
              <a:t>Weight: </a:t>
            </a:r>
            <a:r>
              <a:rPr lang="en-US" dirty="0"/>
              <a:t>Cisco defined; provides local routing policy only and is not propagated to any BGP neighbors. Routes with a </a:t>
            </a:r>
            <a:r>
              <a:rPr lang="en-US" i="1" dirty="0"/>
              <a:t>higher </a:t>
            </a:r>
            <a:r>
              <a:rPr lang="en-US" dirty="0"/>
              <a:t>weight are preferred.</a:t>
            </a:r>
          </a:p>
        </p:txBody>
      </p:sp>
    </p:spTree>
    <p:extLst>
      <p:ext uri="{BB962C8B-B14F-4D97-AF65-F5344CB8AC3E}">
        <p14:creationId xmlns:p14="http://schemas.microsoft.com/office/powerpoint/2010/main" val="461457276"/>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Summary</a:t>
            </a:r>
          </a:p>
        </p:txBody>
      </p:sp>
      <p:sp>
        <p:nvSpPr>
          <p:cNvPr id="3" name="Content Placeholder 2"/>
          <p:cNvSpPr>
            <a:spLocks noGrp="1"/>
          </p:cNvSpPr>
          <p:nvPr>
            <p:ph idx="1"/>
          </p:nvPr>
        </p:nvSpPr>
        <p:spPr/>
        <p:txBody>
          <a:bodyPr>
            <a:normAutofit fontScale="92500" lnSpcReduction="20000"/>
          </a:bodyPr>
          <a:lstStyle/>
          <a:p>
            <a:r>
              <a:rPr lang="en-US" dirty="0"/>
              <a:t>The 11-step BGP route-selection decision process is as follows:</a:t>
            </a:r>
          </a:p>
          <a:p>
            <a:pPr lvl="1"/>
            <a:r>
              <a:rPr lang="en-US" b="1" dirty="0"/>
              <a:t>1. </a:t>
            </a:r>
            <a:r>
              <a:rPr lang="en-US" dirty="0"/>
              <a:t>Prefer the highest weight.</a:t>
            </a:r>
          </a:p>
          <a:p>
            <a:pPr lvl="1"/>
            <a:r>
              <a:rPr lang="en-US" b="1" dirty="0"/>
              <a:t>2. </a:t>
            </a:r>
            <a:r>
              <a:rPr lang="en-US" dirty="0"/>
              <a:t>Prefer the highest local preference.</a:t>
            </a:r>
          </a:p>
          <a:p>
            <a:pPr lvl="1"/>
            <a:r>
              <a:rPr lang="en-US" b="1" dirty="0"/>
              <a:t>3. </a:t>
            </a:r>
            <a:r>
              <a:rPr lang="en-US" dirty="0"/>
              <a:t>Prefer the route originated by the local router.</a:t>
            </a:r>
          </a:p>
          <a:p>
            <a:pPr lvl="1"/>
            <a:r>
              <a:rPr lang="en-US" b="1" dirty="0"/>
              <a:t>4. </a:t>
            </a:r>
            <a:r>
              <a:rPr lang="en-US" dirty="0"/>
              <a:t>Prefer the shortest AS-path.</a:t>
            </a:r>
          </a:p>
          <a:p>
            <a:pPr lvl="1"/>
            <a:r>
              <a:rPr lang="en-US" b="1" dirty="0"/>
              <a:t>5. </a:t>
            </a:r>
            <a:r>
              <a:rPr lang="en-US" dirty="0"/>
              <a:t>Prefer the lowest origin code.</a:t>
            </a:r>
          </a:p>
          <a:p>
            <a:pPr lvl="1"/>
            <a:r>
              <a:rPr lang="en-US" b="1" dirty="0"/>
              <a:t>6. </a:t>
            </a:r>
            <a:r>
              <a:rPr lang="en-US" dirty="0"/>
              <a:t>Prefer the lowest MED.</a:t>
            </a:r>
          </a:p>
          <a:p>
            <a:pPr lvl="1"/>
            <a:r>
              <a:rPr lang="en-US" b="1" dirty="0"/>
              <a:t>7. </a:t>
            </a:r>
            <a:r>
              <a:rPr lang="en-US" dirty="0"/>
              <a:t>Prefer the </a:t>
            </a:r>
            <a:r>
              <a:rPr lang="en-US" dirty="0" err="1"/>
              <a:t>eBGP</a:t>
            </a:r>
            <a:r>
              <a:rPr lang="en-US" dirty="0"/>
              <a:t> path over the </a:t>
            </a:r>
            <a:r>
              <a:rPr lang="en-US" dirty="0" err="1"/>
              <a:t>iBGP</a:t>
            </a:r>
            <a:r>
              <a:rPr lang="en-US" dirty="0"/>
              <a:t> path.</a:t>
            </a:r>
          </a:p>
          <a:p>
            <a:pPr lvl="1"/>
            <a:r>
              <a:rPr lang="en-US" b="1" dirty="0"/>
              <a:t>8. </a:t>
            </a:r>
            <a:r>
              <a:rPr lang="en-US" dirty="0"/>
              <a:t>Prefer the path through the closest IGP neighbor.</a:t>
            </a:r>
          </a:p>
          <a:p>
            <a:pPr lvl="1"/>
            <a:r>
              <a:rPr lang="en-US" b="1" dirty="0"/>
              <a:t>9. </a:t>
            </a:r>
            <a:r>
              <a:rPr lang="en-US" dirty="0"/>
              <a:t>Prefer the oldest route for </a:t>
            </a:r>
            <a:r>
              <a:rPr lang="en-US" dirty="0" err="1"/>
              <a:t>eBGP</a:t>
            </a:r>
            <a:r>
              <a:rPr lang="en-US" dirty="0"/>
              <a:t> paths.</a:t>
            </a:r>
          </a:p>
          <a:p>
            <a:pPr lvl="1"/>
            <a:r>
              <a:rPr lang="en-US" b="1" dirty="0"/>
              <a:t>10. </a:t>
            </a:r>
            <a:r>
              <a:rPr lang="en-US" dirty="0"/>
              <a:t>Prefer the path with the lowest neighbor BGP router ID.</a:t>
            </a:r>
          </a:p>
          <a:p>
            <a:pPr lvl="1"/>
            <a:r>
              <a:rPr lang="en-US" b="1" dirty="0"/>
              <a:t>11. </a:t>
            </a:r>
            <a:r>
              <a:rPr lang="en-US" dirty="0"/>
              <a:t>Prefer the route with the lowest neighbor IP address.</a:t>
            </a:r>
          </a:p>
        </p:txBody>
      </p:sp>
    </p:spTree>
    <p:extLst>
      <p:ext uri="{BB962C8B-B14F-4D97-AF65-F5344CB8AC3E}">
        <p14:creationId xmlns:p14="http://schemas.microsoft.com/office/powerpoint/2010/main" val="1169971717"/>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Summary</a:t>
            </a:r>
          </a:p>
        </p:txBody>
      </p:sp>
      <p:sp>
        <p:nvSpPr>
          <p:cNvPr id="3" name="Content Placeholder 2"/>
          <p:cNvSpPr>
            <a:spLocks noGrp="1"/>
          </p:cNvSpPr>
          <p:nvPr>
            <p:ph idx="1"/>
          </p:nvPr>
        </p:nvSpPr>
        <p:spPr/>
        <p:txBody>
          <a:bodyPr>
            <a:normAutofit fontScale="85000" lnSpcReduction="20000"/>
          </a:bodyPr>
          <a:lstStyle/>
          <a:p>
            <a:r>
              <a:rPr lang="en-US" dirty="0"/>
              <a:t>Verifying BGP configuration.</a:t>
            </a:r>
          </a:p>
          <a:p>
            <a:r>
              <a:rPr lang="en-US" dirty="0"/>
              <a:t>BGP path manipulation and filtering, including changing the weight, local preference, AS-path, and MED attributes. Prefix lists, distribute lists, filter lists, and route maps may be used.</a:t>
            </a:r>
          </a:p>
          <a:p>
            <a:r>
              <a:rPr lang="en-US" dirty="0"/>
              <a:t>Configuring BGP peer groups, a group of BGP neighbors of the router being configured that all have the same update policies.</a:t>
            </a:r>
          </a:p>
          <a:p>
            <a:r>
              <a:rPr lang="en-US" dirty="0"/>
              <a:t>Implementing MP-BGP for IPv6, including the following:</a:t>
            </a:r>
          </a:p>
          <a:p>
            <a:r>
              <a:rPr lang="en-US" dirty="0"/>
              <a:t>Exchanging IPv6 routes over an IPv4 session</a:t>
            </a:r>
          </a:p>
          <a:p>
            <a:r>
              <a:rPr lang="en-US" dirty="0"/>
              <a:t>Exchanging IPv6 routes over an IPv6 session</a:t>
            </a:r>
          </a:p>
          <a:p>
            <a:r>
              <a:rPr lang="en-US" dirty="0"/>
              <a:t>BGP filtering mechanisms used for IPv6.</a:t>
            </a:r>
          </a:p>
        </p:txBody>
      </p:sp>
    </p:spTree>
    <p:extLst>
      <p:ext uri="{BB962C8B-B14F-4D97-AF65-F5344CB8AC3E}">
        <p14:creationId xmlns:p14="http://schemas.microsoft.com/office/powerpoint/2010/main" val="67379781"/>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a:t>CCNPv7 ROUTE Lab7.1 BGP </a:t>
            </a:r>
            <a:r>
              <a:rPr lang="en-US" b="1" dirty="0" err="1"/>
              <a:t>Config</a:t>
            </a:r>
            <a:endParaRPr lang="en-US" b="1" dirty="0"/>
          </a:p>
          <a:p>
            <a:r>
              <a:rPr lang="en-US" b="1" dirty="0"/>
              <a:t>CCNPv7 ROUTE Lab7.2 BGP AS PATH</a:t>
            </a:r>
          </a:p>
          <a:p>
            <a:r>
              <a:rPr lang="en-US" b="1" dirty="0"/>
              <a:t>CCNPv7 ROUTE Lab7.3 IBGP EBGP </a:t>
            </a:r>
            <a:r>
              <a:rPr lang="en-US" b="1" dirty="0" err="1"/>
              <a:t>LocalPref</a:t>
            </a:r>
            <a:r>
              <a:rPr lang="en-US" b="1" dirty="0"/>
              <a:t> MED</a:t>
            </a:r>
          </a:p>
          <a:p>
            <a:r>
              <a:rPr lang="en-US" b="1" dirty="0"/>
              <a:t>CCNPv7 ROUTE Lab7.4 IBGP EBGP Synchronization</a:t>
            </a:r>
          </a:p>
          <a:p>
            <a:r>
              <a:rPr lang="en-US" b="1" dirty="0"/>
              <a:t>CCNPv7 ROUTE Lab7.5 MP-BGP</a:t>
            </a:r>
          </a:p>
        </p:txBody>
      </p:sp>
      <p:sp>
        <p:nvSpPr>
          <p:cNvPr id="5" name="Title 4"/>
          <p:cNvSpPr>
            <a:spLocks noGrp="1"/>
          </p:cNvSpPr>
          <p:nvPr>
            <p:ph type="title"/>
          </p:nvPr>
        </p:nvSpPr>
        <p:spPr/>
        <p:txBody>
          <a:bodyPr/>
          <a:lstStyle/>
          <a:p>
            <a:r>
              <a:rPr lang="en-US" dirty="0"/>
              <a:t>Labs</a:t>
            </a:r>
          </a:p>
        </p:txBody>
      </p:sp>
    </p:spTree>
    <p:extLst>
      <p:ext uri="{BB962C8B-B14F-4D97-AF65-F5344CB8AC3E}">
        <p14:creationId xmlns:p14="http://schemas.microsoft.com/office/powerpoint/2010/main" val="1408318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4331</TotalTime>
  <Words>12074</Words>
  <Application>Microsoft Office PowerPoint</Application>
  <PresentationFormat>On-screen Show (4:3)</PresentationFormat>
  <Paragraphs>749</Paragraphs>
  <Slides>152</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152</vt:i4>
      </vt:variant>
    </vt:vector>
  </HeadingPairs>
  <TitlesOfParts>
    <vt:vector size="158" baseType="lpstr">
      <vt:lpstr>Arial</vt:lpstr>
      <vt:lpstr>Calibri</vt:lpstr>
      <vt:lpstr>Consolas</vt:lpstr>
      <vt:lpstr>News Gothic MT</vt:lpstr>
      <vt:lpstr>Wingdings 2</vt:lpstr>
      <vt:lpstr>Breeze</vt:lpstr>
      <vt:lpstr>Border Gateway Protocol</vt:lpstr>
      <vt:lpstr>BGP Terminology, Concepts, and Operation</vt:lpstr>
      <vt:lpstr>BGP Path Vector Characteristics</vt:lpstr>
      <vt:lpstr>BGP Terminology, Concepts, and Operation</vt:lpstr>
      <vt:lpstr>BGP Use Between Autonomous Systems</vt:lpstr>
      <vt:lpstr>BGP Path Vector Characteristics</vt:lpstr>
      <vt:lpstr>BGP Path Vector Characteristics</vt:lpstr>
      <vt:lpstr>BGP Supports the Internet’s Hop-by-Hop Routing Paradigm</vt:lpstr>
      <vt:lpstr>BGP Characteristics </vt:lpstr>
      <vt:lpstr>BGP Characteristics </vt:lpstr>
      <vt:lpstr>BGP Tables</vt:lpstr>
      <vt:lpstr>BGP Table</vt:lpstr>
      <vt:lpstr>BGP Routing Process</vt:lpstr>
      <vt:lpstr>BGP Routing Process</vt:lpstr>
      <vt:lpstr>BGP Message Types</vt:lpstr>
      <vt:lpstr>Open and Keepalive Messages</vt:lpstr>
      <vt:lpstr>Open Message</vt:lpstr>
      <vt:lpstr>Update Messages</vt:lpstr>
      <vt:lpstr>Notification Messages</vt:lpstr>
      <vt:lpstr>When to Use BGP</vt:lpstr>
      <vt:lpstr>When Not to Use BGP</vt:lpstr>
      <vt:lpstr>Implementing Basic BGP</vt:lpstr>
      <vt:lpstr>Implementing Basic BGP</vt:lpstr>
      <vt:lpstr>BGP Neighbor Relationships</vt:lpstr>
      <vt:lpstr>BGP Neighbor Relationships</vt:lpstr>
      <vt:lpstr>External BGP Neighbors</vt:lpstr>
      <vt:lpstr>External BGP Neighbors</vt:lpstr>
      <vt:lpstr>Internal BGP Neighbors</vt:lpstr>
      <vt:lpstr>Internal BGP Neighbors</vt:lpstr>
      <vt:lpstr>iBGP in a Transit Autonomous System</vt:lpstr>
      <vt:lpstr>iBGP in a Transit Autonomous System</vt:lpstr>
      <vt:lpstr>iBGP in a Nontransit Autonomous System</vt:lpstr>
      <vt:lpstr>TCP and Full Mesh</vt:lpstr>
      <vt:lpstr>BGP Partial-Mesh and Full-Mesh Examples</vt:lpstr>
      <vt:lpstr>Basic BGP Configuration Requirements</vt:lpstr>
      <vt:lpstr>Entering BGP Configuration Mode</vt:lpstr>
      <vt:lpstr>Defining BGP Neighbors and Activating BGP Sessions</vt:lpstr>
      <vt:lpstr>BGP Configuration Example</vt:lpstr>
      <vt:lpstr>Basic BGP Configuration and Verification</vt:lpstr>
      <vt:lpstr>Configuring and Verifying an eBGP Session</vt:lpstr>
      <vt:lpstr>Verifying an eBGP Session</vt:lpstr>
      <vt:lpstr>Verifying an eBGP Session</vt:lpstr>
      <vt:lpstr>Verifying an eBGP Session</vt:lpstr>
      <vt:lpstr>show ip bgp neighbors Command Options</vt:lpstr>
      <vt:lpstr>Configuring and Verifying an iBGP Session</vt:lpstr>
      <vt:lpstr>Configuring and Verifying an iBGP Session</vt:lpstr>
      <vt:lpstr>Advertising Networks in BGP</vt:lpstr>
      <vt:lpstr>Advertising Networks in BGP</vt:lpstr>
      <vt:lpstr>Advertising Networks in BGP</vt:lpstr>
      <vt:lpstr>Advertising Networks in BGP - Example</vt:lpstr>
      <vt:lpstr>Examining the BGP Table</vt:lpstr>
      <vt:lpstr>Examining the BGP Table</vt:lpstr>
      <vt:lpstr>Examining the BGP Table</vt:lpstr>
      <vt:lpstr>Examining the BGP Table</vt:lpstr>
      <vt:lpstr>Examining the BGP Table</vt:lpstr>
      <vt:lpstr>Next-Hop-Self Feature</vt:lpstr>
      <vt:lpstr>Next-Hop-Self Feature</vt:lpstr>
      <vt:lpstr>Next-Hop-Self Feature</vt:lpstr>
      <vt:lpstr>Configuring Next-Hop</vt:lpstr>
      <vt:lpstr>Understanding and Troubleshooting BGP Neighbor States</vt:lpstr>
      <vt:lpstr>BGP Session Resilience</vt:lpstr>
      <vt:lpstr>BGP Session Resilience</vt:lpstr>
      <vt:lpstr>Sourcing BGP from Loopback Address</vt:lpstr>
      <vt:lpstr>Sourcing BGP from Loopback Address</vt:lpstr>
      <vt:lpstr>Sourcing BGP from Loopback Address - eBGP</vt:lpstr>
      <vt:lpstr>eBGP Multihop</vt:lpstr>
      <vt:lpstr>Resetting BGP Sessions</vt:lpstr>
      <vt:lpstr>Resetting BGP Sessions</vt:lpstr>
      <vt:lpstr>Monitoring Soft Reconfiguration</vt:lpstr>
      <vt:lpstr>Monitoring Soft Reconfiguration</vt:lpstr>
      <vt:lpstr>BGP Attributes and the Path-Selection Process</vt:lpstr>
      <vt:lpstr>BGP Path Selection</vt:lpstr>
      <vt:lpstr>BGP Path-Selection Process</vt:lpstr>
      <vt:lpstr>BGP Path-Selection Process</vt:lpstr>
      <vt:lpstr>The Path-Selection Decision Process with a Multihomed Connection</vt:lpstr>
      <vt:lpstr>The Path-Selection Decision Process with a Multihomed Connection</vt:lpstr>
      <vt:lpstr>The Path-Selection Decision Process with a Multihomed Connection</vt:lpstr>
      <vt:lpstr>The Path-Selection Decision Process with a Multihomed Connection</vt:lpstr>
      <vt:lpstr>BGP Attributes</vt:lpstr>
      <vt:lpstr>Well-Known Attributes</vt:lpstr>
      <vt:lpstr>Optional Attributes</vt:lpstr>
      <vt:lpstr>Defined BGP Attributes</vt:lpstr>
      <vt:lpstr>The AS-Path Attribute</vt:lpstr>
      <vt:lpstr>The Next-Hop Attribute</vt:lpstr>
      <vt:lpstr>The Origin Attribute</vt:lpstr>
      <vt:lpstr>The Local-Preference Attribute</vt:lpstr>
      <vt:lpstr>The Community Attribute</vt:lpstr>
      <vt:lpstr>The MED Attribute</vt:lpstr>
      <vt:lpstr>MED Example</vt:lpstr>
      <vt:lpstr>Setting the AS-Path</vt:lpstr>
      <vt:lpstr>Controlling BGP Routing Updates</vt:lpstr>
      <vt:lpstr>Controlling BGP Routing Updates</vt:lpstr>
      <vt:lpstr>Filtering BGP Routing Updates</vt:lpstr>
      <vt:lpstr>BGP Filtering Using Prefix Lists</vt:lpstr>
      <vt:lpstr>BGP Filtering Using Prefix Lists - Example</vt:lpstr>
      <vt:lpstr>BGP Filtering Using AS-Path Access Lists</vt:lpstr>
      <vt:lpstr>BGP Filtering Using AS-Path Access Lists</vt:lpstr>
      <vt:lpstr>BGP Filtering Using AS-Path Access Lists - Example</vt:lpstr>
      <vt:lpstr>BGP Filtering Using Route Maps</vt:lpstr>
      <vt:lpstr>BGP Filtering Using Route Maps</vt:lpstr>
      <vt:lpstr>BGP Peer Groups</vt:lpstr>
      <vt:lpstr>Peer Group Configuration</vt:lpstr>
      <vt:lpstr>Peer Group Configuration Example</vt:lpstr>
      <vt:lpstr>Peer Group Configuration Example</vt:lpstr>
      <vt:lpstr>Implementing BGP for IPv6 Internet Connectivity</vt:lpstr>
      <vt:lpstr>Implementing BGP for IPv6 Internet Connectivity</vt:lpstr>
      <vt:lpstr>MP-BGP Support for IPv6</vt:lpstr>
      <vt:lpstr>MP-BGP</vt:lpstr>
      <vt:lpstr>MP-BGP</vt:lpstr>
      <vt:lpstr>MP-BGP</vt:lpstr>
      <vt:lpstr>Exchanging IPv6 Routes over an IPv4 Session</vt:lpstr>
      <vt:lpstr>Exchanging IPv6 Routes over an IPv4 Session</vt:lpstr>
      <vt:lpstr>Exchanging IPv6 Routes over an IPv4 Session</vt:lpstr>
      <vt:lpstr>Exchanging IPv6 Routes over an IPv4 Session</vt:lpstr>
      <vt:lpstr>Exchanging IPv6 Routes over an IPv6 Session</vt:lpstr>
      <vt:lpstr>Enable eBGP IPv6 Route Exchange</vt:lpstr>
      <vt:lpstr>Enable eBGP IPv6 Route Exchange</vt:lpstr>
      <vt:lpstr>Comparing IPv4 to Dual (IPv4/IPv6) BGP Transport</vt:lpstr>
      <vt:lpstr>BGP Filtering Mechanisms for IPv6</vt:lpstr>
      <vt:lpstr>IPv6 Prefix List Filtering</vt:lpstr>
      <vt:lpstr>IPv6 Path Selection with BGP Local Preference</vt:lpstr>
      <vt:lpstr>BGP Supplement</vt:lpstr>
      <vt:lpstr>BGP Route Summarization</vt:lpstr>
      <vt:lpstr>BGP Route Summarization</vt:lpstr>
      <vt:lpstr>Network Boundary Summarization</vt:lpstr>
      <vt:lpstr>Network Boundary Summarization</vt:lpstr>
      <vt:lpstr>BGP Route Summarization Using the network Command</vt:lpstr>
      <vt:lpstr>Cautions When Using the network Command for Summarization</vt:lpstr>
      <vt:lpstr>Communities</vt:lpstr>
      <vt:lpstr>Community Attribute</vt:lpstr>
      <vt:lpstr>Route Reflectors</vt:lpstr>
      <vt:lpstr>Route Reflectors (PANIC MODE )</vt:lpstr>
      <vt:lpstr>Route Reflectors</vt:lpstr>
      <vt:lpstr>Route Reflectors</vt:lpstr>
      <vt:lpstr>Route Reflector Benefits</vt:lpstr>
      <vt:lpstr>Route Reflector Operation</vt:lpstr>
      <vt:lpstr>Route Reflector Migration Tips</vt:lpstr>
      <vt:lpstr>Bad Route Reflector Design</vt:lpstr>
      <vt:lpstr>Bad Route Reflector Design</vt:lpstr>
      <vt:lpstr>Good Route Reflector Design</vt:lpstr>
      <vt:lpstr>Good Route Reflector Design</vt:lpstr>
      <vt:lpstr>Route Reflector Configuration</vt:lpstr>
      <vt:lpstr>Advertising a Default Route</vt:lpstr>
      <vt:lpstr>Not Advertising Private Autonomous System Numbers</vt:lpstr>
      <vt:lpstr>Chapter 7 Summary</vt:lpstr>
      <vt:lpstr>Summary</vt:lpstr>
      <vt:lpstr>Summary</vt:lpstr>
      <vt:lpstr>Summary</vt:lpstr>
      <vt:lpstr> Summary</vt:lpstr>
      <vt:lpstr> Summary</vt:lpstr>
      <vt:lpstr> Summary</vt:lpstr>
      <vt:lpstr>Labs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316</cp:revision>
  <dcterms:created xsi:type="dcterms:W3CDTF">2011-10-03T10:20:59Z</dcterms:created>
  <dcterms:modified xsi:type="dcterms:W3CDTF">2019-03-03T21:15:39Z</dcterms:modified>
</cp:coreProperties>
</file>