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706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06043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11" Type="http://schemas.openxmlformats.org/officeDocument/2006/relationships/image" Target="../media/image9.jpeg"/><Relationship Id="rId5" Type="http://schemas.openxmlformats.org/officeDocument/2006/relationships/image" Target="../media/image1.jpeg"/><Relationship Id="rId10" Type="http://schemas.openxmlformats.org/officeDocument/2006/relationships/image" Target="../media/image8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9.jpe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11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3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5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4.png"/><Relationship Id="rId5" Type="http://schemas.openxmlformats.org/officeDocument/2006/relationships/image" Target="../media/image1.jpeg"/><Relationship Id="rId10" Type="http://schemas.openxmlformats.org/officeDocument/2006/relationships/image" Target="../media/image17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19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8.png"/><Relationship Id="rId11" Type="http://schemas.openxmlformats.org/officeDocument/2006/relationships/image" Target="../media/image17.png"/><Relationship Id="rId5" Type="http://schemas.openxmlformats.org/officeDocument/2006/relationships/image" Target="../media/image1.jpeg"/><Relationship Id="rId10" Type="http://schemas.openxmlformats.org/officeDocument/2006/relationships/image" Target="../media/image9.jpe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17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4.png"/><Relationship Id="rId12" Type="http://schemas.openxmlformats.org/officeDocument/2006/relationships/image" Target="../media/image9.jpe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jpeg"/><Relationship Id="rId10" Type="http://schemas.openxmlformats.org/officeDocument/2006/relationships/image" Target="../media/image27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0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29.png"/><Relationship Id="rId11" Type="http://schemas.openxmlformats.org/officeDocument/2006/relationships/image" Target="../media/image17.png"/><Relationship Id="rId5" Type="http://schemas.openxmlformats.org/officeDocument/2006/relationships/image" Target="../media/image1.jpeg"/><Relationship Id="rId10" Type="http://schemas.openxmlformats.org/officeDocument/2006/relationships/image" Target="../media/image9.jpe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4.png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33.png"/><Relationship Id="rId11" Type="http://schemas.openxmlformats.org/officeDocument/2006/relationships/image" Target="../media/image17.png"/><Relationship Id="rId5" Type="http://schemas.openxmlformats.org/officeDocument/2006/relationships/image" Target="../media/image1.jpeg"/><Relationship Id="rId10" Type="http://schemas.openxmlformats.org/officeDocument/2006/relationships/image" Target="../media/image9.jpeg"/><Relationship Id="rId4" Type="http://schemas.openxmlformats.org/officeDocument/2006/relationships/notesSlide" Target="../notesSlides/notesSlide9.xml"/><Relationship Id="rId9" Type="http://schemas.openxmlformats.org/officeDocument/2006/relationships/image" Target="../media/image3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8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37.png"/><Relationship Id="rId5" Type="http://schemas.openxmlformats.org/officeDocument/2006/relationships/image" Target="../media/image1.jpeg"/><Relationship Id="rId10" Type="http://schemas.openxmlformats.org/officeDocument/2006/relationships/image" Target="../media/image17.png"/><Relationship Id="rId4" Type="http://schemas.openxmlformats.org/officeDocument/2006/relationships/notesSlide" Target="../notesSlides/notesSlide10.xml"/><Relationship Id="rId9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/>
          <p:nvPr/>
        </p:nvSpPr>
        <p:spPr>
          <a:xfrm>
            <a:off x="571500" y="0"/>
            <a:ext cx="5715000" cy="84865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755" b="1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BMHP5032 Introduction to Physiology</a:t>
            </a:r>
            <a:endParaRPr lang="en-US" sz="2755" dirty="0"/>
          </a:p>
        </p:txBody>
      </p:sp>
      <p:sp>
        <p:nvSpPr>
          <p:cNvPr id="5" name="Text 1"/>
          <p:cNvSpPr/>
          <p:nvPr/>
        </p:nvSpPr>
        <p:spPr>
          <a:xfrm>
            <a:off x="571500" y="991530"/>
            <a:ext cx="8572500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97" b="1" dirty="0">
                <a:solidFill>
                  <a:srgbClr val="FFFFFF">
                    <a:alpha val="90000"/>
                  </a:srgbClr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Component 2 – Presentation: Care Plan</a:t>
            </a:r>
            <a:endParaRPr lang="en-US" sz="1397" dirty="0"/>
          </a:p>
        </p:txBody>
      </p:sp>
      <p:sp>
        <p:nvSpPr>
          <p:cNvPr id="6" name="Text 2"/>
          <p:cNvSpPr/>
          <p:nvPr/>
        </p:nvSpPr>
        <p:spPr>
          <a:xfrm>
            <a:off x="571500" y="1936291"/>
            <a:ext cx="1259960" cy="18351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Student ID:</a:t>
            </a:r>
            <a:r>
              <a:rPr lang="en-US" sz="1159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2412665]</a:t>
            </a:r>
            <a:endParaRPr lang="en-US" sz="1159" dirty="0"/>
          </a:p>
        </p:txBody>
      </p:sp>
      <p:sp>
        <p:nvSpPr>
          <p:cNvPr id="7" name="Text 3"/>
          <p:cNvSpPr/>
          <p:nvPr/>
        </p:nvSpPr>
        <p:spPr>
          <a:xfrm>
            <a:off x="571500" y="2225613"/>
            <a:ext cx="2515112" cy="18351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Student name:</a:t>
            </a:r>
            <a:r>
              <a:rPr lang="en-US" sz="1159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Seli Itu Henriques Sequeira</a:t>
            </a:r>
            <a:endParaRPr lang="en-US" sz="1159" dirty="0"/>
          </a:p>
        </p:txBody>
      </p:sp>
      <p:sp>
        <p:nvSpPr>
          <p:cNvPr id="8" name="Text 4"/>
          <p:cNvSpPr/>
          <p:nvPr/>
        </p:nvSpPr>
        <p:spPr>
          <a:xfrm>
            <a:off x="571500" y="2514935"/>
            <a:ext cx="2039020" cy="18351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90" b="1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Lecturer Name:</a:t>
            </a:r>
            <a:r>
              <a:rPr lang="en-US" sz="1159" dirty="0">
                <a:solidFill>
                  <a:srgbClr val="FFFFFF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Dr. Shaila Hussein </a:t>
            </a:r>
            <a:endParaRPr lang="en-US" sz="1159" dirty="0"/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690A9E62-A528-5D4D-59E7-17FED0C1416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008"/>
    </mc:Choice>
    <mc:Fallback>
      <p:transition spd="slow" advTm="58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428625"/>
            <a:ext cx="8001000" cy="3946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Introduction</a:t>
            </a:r>
            <a:endParaRPr lang="en-US" sz="2436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1124248"/>
            <a:ext cx="175022" cy="200025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853678" y="1109067"/>
            <a:ext cx="1612032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97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Patient Overview</a:t>
            </a:r>
            <a:endParaRPr lang="en-US" sz="1397" dirty="0"/>
          </a:p>
        </p:txBody>
      </p:sp>
      <p:sp>
        <p:nvSpPr>
          <p:cNvPr id="6" name="Text 2"/>
          <p:cNvSpPr/>
          <p:nvPr/>
        </p:nvSpPr>
        <p:spPr>
          <a:xfrm>
            <a:off x="571500" y="1553766"/>
            <a:ext cx="3786188" cy="251454"/>
          </a:xfrm>
          <a:prstGeom prst="rect">
            <a:avLst/>
          </a:prstGeom>
          <a:noFill/>
          <a:ln/>
        </p:spPr>
        <p:txBody>
          <a:bodyPr wrap="none" lIns="340233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090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Mr. Rajesh Patel</a:t>
            </a:r>
            <a:r>
              <a:rPr lang="en-US" sz="1159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58-year-old accountant.</a:t>
            </a:r>
            <a:endParaRPr lang="en-US" sz="1090" dirty="0"/>
          </a:p>
        </p:txBody>
      </p:sp>
      <p:sp>
        <p:nvSpPr>
          <p:cNvPr id="7" name="Text 3"/>
          <p:cNvSpPr/>
          <p:nvPr/>
        </p:nvSpPr>
        <p:spPr>
          <a:xfrm>
            <a:off x="571500" y="1983814"/>
            <a:ext cx="3786188" cy="251454"/>
          </a:xfrm>
          <a:prstGeom prst="rect">
            <a:avLst/>
          </a:prstGeom>
          <a:noFill/>
          <a:ln/>
        </p:spPr>
        <p:txBody>
          <a:bodyPr wrap="none" lIns="340233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090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Diagnosis</a:t>
            </a:r>
            <a:r>
              <a:rPr lang="en-US" sz="1159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Type 2 Diabetes Mellitus (T2DM).</a:t>
            </a:r>
            <a:endParaRPr lang="en-US" sz="1090" dirty="0"/>
          </a:p>
        </p:txBody>
      </p:sp>
      <p:sp>
        <p:nvSpPr>
          <p:cNvPr id="8" name="Text 4"/>
          <p:cNvSpPr/>
          <p:nvPr/>
        </p:nvSpPr>
        <p:spPr>
          <a:xfrm>
            <a:off x="571500" y="2413862"/>
            <a:ext cx="3786188" cy="502909"/>
          </a:xfrm>
          <a:prstGeom prst="rect">
            <a:avLst/>
          </a:prstGeom>
          <a:noFill/>
          <a:ln/>
        </p:spPr>
        <p:txBody>
          <a:bodyPr wrap="square" lIns="340233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090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Clinical Focus</a:t>
            </a:r>
            <a:r>
              <a:rPr lang="en-US" sz="1159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Managing chronic hyperglycaemia and preventing complications.</a:t>
            </a:r>
            <a:endParaRPr lang="en-US" sz="109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1500" y="1553766"/>
            <a:ext cx="157163" cy="251427"/>
          </a:xfrm>
          <a:prstGeom prst="rect">
            <a:avLst/>
          </a:prstGeom>
        </p:spPr>
      </p:pic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500" y="1983814"/>
            <a:ext cx="157163" cy="251427"/>
          </a:xfrm>
          <a:prstGeom prst="rect">
            <a:avLst/>
          </a:prstGeom>
        </p:spPr>
      </p:pic>
      <p:pic>
        <p:nvPicPr>
          <p:cNvPr id="11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1500" y="2413862"/>
            <a:ext cx="157163" cy="251427"/>
          </a:xfrm>
          <a:prstGeom prst="rect">
            <a:avLst/>
          </a:prstGeom>
        </p:spPr>
      </p:pic>
      <p:pic>
        <p:nvPicPr>
          <p:cNvPr id="12" name="Image 5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6313" y="1124248"/>
            <a:ext cx="225028" cy="200025"/>
          </a:xfrm>
          <a:prstGeom prst="rect">
            <a:avLst/>
          </a:prstGeom>
        </p:spPr>
      </p:pic>
      <p:sp>
        <p:nvSpPr>
          <p:cNvPr id="13" name="Text 5"/>
          <p:cNvSpPr/>
          <p:nvPr/>
        </p:nvSpPr>
        <p:spPr>
          <a:xfrm>
            <a:off x="5118497" y="1109067"/>
            <a:ext cx="1910897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97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Condition Definition</a:t>
            </a:r>
            <a:endParaRPr lang="en-US" sz="1397" dirty="0"/>
          </a:p>
        </p:txBody>
      </p:sp>
      <p:sp>
        <p:nvSpPr>
          <p:cNvPr id="14" name="Text 6"/>
          <p:cNvSpPr/>
          <p:nvPr/>
        </p:nvSpPr>
        <p:spPr>
          <a:xfrm>
            <a:off x="4786313" y="1553766"/>
            <a:ext cx="3786188" cy="502909"/>
          </a:xfrm>
          <a:prstGeom prst="rect">
            <a:avLst/>
          </a:prstGeom>
          <a:noFill/>
          <a:ln/>
        </p:spPr>
        <p:txBody>
          <a:bodyPr wrap="square" lIns="340233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090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T2DM</a:t>
            </a:r>
            <a:r>
              <a:rPr lang="en-US" sz="1159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A chronic metabolic disorder characterized by persistent hyperglycaemia.</a:t>
            </a:r>
            <a:endParaRPr lang="en-US" sz="1090" dirty="0"/>
          </a:p>
        </p:txBody>
      </p:sp>
      <p:sp>
        <p:nvSpPr>
          <p:cNvPr id="15" name="Text 7"/>
          <p:cNvSpPr/>
          <p:nvPr/>
        </p:nvSpPr>
        <p:spPr>
          <a:xfrm>
            <a:off x="4786313" y="2235268"/>
            <a:ext cx="3786188" cy="502909"/>
          </a:xfrm>
          <a:prstGeom prst="rect">
            <a:avLst/>
          </a:prstGeom>
          <a:noFill/>
          <a:ln/>
        </p:spPr>
        <p:txBody>
          <a:bodyPr wrap="square" lIns="340233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090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Mechanism</a:t>
            </a:r>
            <a:r>
              <a:rPr lang="en-US" sz="1159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Driven by insulin resistance and progressive beta-cell dysfunction </a:t>
            </a:r>
            <a:r>
              <a:rPr lang="en-US" sz="78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[1]</a:t>
            </a:r>
            <a:r>
              <a:rPr lang="en-US" sz="1159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090" dirty="0"/>
          </a:p>
        </p:txBody>
      </p:sp>
      <p:sp>
        <p:nvSpPr>
          <p:cNvPr id="16" name="Text 8"/>
          <p:cNvSpPr/>
          <p:nvPr/>
        </p:nvSpPr>
        <p:spPr>
          <a:xfrm>
            <a:off x="4786313" y="2916771"/>
            <a:ext cx="3786188" cy="754363"/>
          </a:xfrm>
          <a:prstGeom prst="rect">
            <a:avLst/>
          </a:prstGeom>
          <a:noFill/>
          <a:ln/>
        </p:spPr>
        <p:txBody>
          <a:bodyPr wrap="square" lIns="340233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090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Significance</a:t>
            </a:r>
            <a:r>
              <a:rPr lang="en-US" sz="1159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Requires holistic management to prevent microvascular and macrovascular damage </a:t>
            </a:r>
            <a:r>
              <a:rPr lang="en-US" sz="78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[2]</a:t>
            </a:r>
            <a:r>
              <a:rPr lang="en-US" sz="1159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1090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4286250"/>
            <a:ext cx="9144000" cy="857250"/>
          </a:xfrm>
          <a:prstGeom prst="rect">
            <a:avLst/>
          </a:prstGeom>
        </p:spPr>
      </p:pic>
      <p:pic>
        <p:nvPicPr>
          <p:cNvPr id="18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6313" y="1553766"/>
            <a:ext cx="157163" cy="251427"/>
          </a:xfrm>
          <a:prstGeom prst="rect">
            <a:avLst/>
          </a:prstGeom>
        </p:spPr>
      </p:pic>
      <p:pic>
        <p:nvPicPr>
          <p:cNvPr id="19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6313" y="2235268"/>
            <a:ext cx="157163" cy="251427"/>
          </a:xfrm>
          <a:prstGeom prst="rect">
            <a:avLst/>
          </a:prstGeom>
        </p:spPr>
      </p:pic>
      <p:pic>
        <p:nvPicPr>
          <p:cNvPr id="20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86313" y="2916771"/>
            <a:ext cx="157163" cy="251427"/>
          </a:xfrm>
          <a:prstGeom prst="rect">
            <a:avLst/>
          </a:prstGeom>
        </p:spPr>
      </p:pic>
      <p:pic>
        <p:nvPicPr>
          <p:cNvPr id="33" name="Video 32">
            <a:hlinkClick r:id="" action="ppaction://media"/>
            <a:extLst>
              <a:ext uri="{FF2B5EF4-FFF2-40B4-BE49-F238E27FC236}">
                <a16:creationId xmlns:a16="http://schemas.microsoft.com/office/drawing/2014/main" id="{49A209F8-911E-33B9-E9D2-EFF20A6E3EB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3"/>
          <a:srcRect l="12500" r="12500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7457"/>
    </mc:Choice>
    <mc:Fallback>
      <p:transition spd="slow" advTm="574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428625"/>
            <a:ext cx="8001000" cy="3946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Information about the person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1109067"/>
            <a:ext cx="2905134" cy="3152180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857250" y="1394817"/>
            <a:ext cx="2333634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97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Demographics</a:t>
            </a:r>
            <a:endParaRPr lang="en-US" sz="1397" dirty="0"/>
          </a:p>
        </p:txBody>
      </p:sp>
      <p:sp>
        <p:nvSpPr>
          <p:cNvPr id="6" name="Text 3"/>
          <p:cNvSpPr/>
          <p:nvPr/>
        </p:nvSpPr>
        <p:spPr>
          <a:xfrm>
            <a:off x="857250" y="1803797"/>
            <a:ext cx="2333634" cy="228600"/>
          </a:xfrm>
          <a:prstGeom prst="rect">
            <a:avLst/>
          </a:prstGeom>
          <a:noFill/>
          <a:ln/>
        </p:spPr>
        <p:txBody>
          <a:bodyPr wrap="none" lIns="255143" tIns="0" rIns="0" bIns="0" rtlCol="0" anchor="t">
            <a:sp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987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Age</a:t>
            </a: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58 years old</a:t>
            </a:r>
            <a:endParaRPr lang="en-US" sz="987" dirty="0"/>
          </a:p>
        </p:txBody>
      </p:sp>
      <p:sp>
        <p:nvSpPr>
          <p:cNvPr id="7" name="Text 4"/>
          <p:cNvSpPr/>
          <p:nvPr/>
        </p:nvSpPr>
        <p:spPr>
          <a:xfrm>
            <a:off x="857250" y="2175272"/>
            <a:ext cx="2333634" cy="457200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987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Occupation</a:t>
            </a: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Accountant (Sedentary)</a:t>
            </a:r>
            <a:endParaRPr lang="en-US" sz="987" dirty="0"/>
          </a:p>
        </p:txBody>
      </p:sp>
      <p:sp>
        <p:nvSpPr>
          <p:cNvPr id="8" name="Text 5"/>
          <p:cNvSpPr/>
          <p:nvPr/>
        </p:nvSpPr>
        <p:spPr>
          <a:xfrm>
            <a:off x="857250" y="2775347"/>
            <a:ext cx="2333634" cy="457200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987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Lifestyle</a:t>
            </a: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High-stress, desk-based job</a:t>
            </a:r>
            <a:endParaRPr lang="en-US" sz="987" dirty="0"/>
          </a:p>
        </p:txBody>
      </p:sp>
      <p:sp>
        <p:nvSpPr>
          <p:cNvPr id="9" name="Text 6"/>
          <p:cNvSpPr/>
          <p:nvPr/>
        </p:nvSpPr>
        <p:spPr>
          <a:xfrm>
            <a:off x="857250" y="3375422"/>
            <a:ext cx="2333634" cy="457200"/>
          </a:xfrm>
          <a:prstGeom prst="rect">
            <a:avLst/>
          </a:prstGeom>
          <a:noFill/>
          <a:ln/>
        </p:spPr>
        <p:txBody>
          <a:bodyPr wrap="square" lIns="255143" tIns="0" rIns="0" bIns="0" rtlCol="0" anchor="t">
            <a:sp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987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Health Condition</a:t>
            </a:r>
            <a:r>
              <a:rPr lang="en-US" sz="1050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: Type 2 Diabetes Mellitus</a:t>
            </a:r>
            <a:endParaRPr lang="en-US" sz="987" dirty="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1889522"/>
            <a:ext cx="71438" cy="114300"/>
          </a:xfrm>
          <a:prstGeom prst="rect">
            <a:avLst/>
          </a:prstGeom>
        </p:spPr>
      </p:pic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2260997"/>
            <a:ext cx="71438" cy="114300"/>
          </a:xfrm>
          <a:prstGeom prst="rect">
            <a:avLst/>
          </a:prstGeom>
        </p:spPr>
      </p:pic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2861072"/>
            <a:ext cx="71438" cy="114300"/>
          </a:xfrm>
          <a:prstGeom prst="rect">
            <a:avLst/>
          </a:prstGeom>
        </p:spPr>
      </p:pic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3461147"/>
            <a:ext cx="71438" cy="114300"/>
          </a:xfrm>
          <a:prstGeom prst="rect">
            <a:avLst/>
          </a:prstGeom>
        </p:spPr>
      </p:pic>
      <p:sp>
        <p:nvSpPr>
          <p:cNvPr id="14" name="Shape 7"/>
          <p:cNvSpPr/>
          <p:nvPr/>
        </p:nvSpPr>
        <p:spPr>
          <a:xfrm>
            <a:off x="3905259" y="1109067"/>
            <a:ext cx="2262169" cy="1504652"/>
          </a:xfrm>
          <a:prstGeom prst="rect">
            <a:avLst/>
          </a:prstGeom>
          <a:solidFill>
            <a:srgbClr val="FFFFFF"/>
          </a:solidFill>
          <a:ln w="9144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8"/>
          <p:cNvSpPr/>
          <p:nvPr/>
        </p:nvSpPr>
        <p:spPr>
          <a:xfrm>
            <a:off x="4048134" y="1537246"/>
            <a:ext cx="1976419" cy="14644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885" b="1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HbA1c</a:t>
            </a:r>
            <a:endParaRPr lang="en-US" sz="885" dirty="0"/>
          </a:p>
        </p:txBody>
      </p:sp>
      <p:sp>
        <p:nvSpPr>
          <p:cNvPr id="16" name="Text 9"/>
          <p:cNvSpPr/>
          <p:nvPr/>
        </p:nvSpPr>
        <p:spPr>
          <a:xfrm>
            <a:off x="4048134" y="1755130"/>
            <a:ext cx="1976419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602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68 mmol/mol</a:t>
            </a:r>
            <a:endParaRPr lang="en-US" sz="1602" dirty="0"/>
          </a:p>
        </p:txBody>
      </p:sp>
      <p:sp>
        <p:nvSpPr>
          <p:cNvPr id="17" name="Text 10"/>
          <p:cNvSpPr/>
          <p:nvPr/>
        </p:nvSpPr>
        <p:spPr>
          <a:xfrm>
            <a:off x="4048134" y="2053382"/>
            <a:ext cx="1976419" cy="13215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834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Target: &lt; 53 mmol/mol</a:t>
            </a:r>
            <a:endParaRPr lang="en-US" sz="834" dirty="0"/>
          </a:p>
        </p:txBody>
      </p:sp>
      <p:sp>
        <p:nvSpPr>
          <p:cNvPr id="18" name="Shape 11"/>
          <p:cNvSpPr/>
          <p:nvPr/>
        </p:nvSpPr>
        <p:spPr>
          <a:xfrm>
            <a:off x="6310303" y="1109067"/>
            <a:ext cx="2262197" cy="1504652"/>
          </a:xfrm>
          <a:prstGeom prst="rect">
            <a:avLst/>
          </a:prstGeom>
          <a:solidFill>
            <a:srgbClr val="FFFFFF"/>
          </a:solidFill>
          <a:ln w="9144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2"/>
          <p:cNvSpPr/>
          <p:nvPr/>
        </p:nvSpPr>
        <p:spPr>
          <a:xfrm>
            <a:off x="6453178" y="1533674"/>
            <a:ext cx="1976447" cy="14644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885" b="1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BMI</a:t>
            </a:r>
            <a:endParaRPr lang="en-US" sz="885" dirty="0"/>
          </a:p>
        </p:txBody>
      </p:sp>
      <p:sp>
        <p:nvSpPr>
          <p:cNvPr id="20" name="Text 13"/>
          <p:cNvSpPr/>
          <p:nvPr/>
        </p:nvSpPr>
        <p:spPr>
          <a:xfrm>
            <a:off x="6453178" y="1751558"/>
            <a:ext cx="1976447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602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31.5 kg/m²</a:t>
            </a:r>
            <a:endParaRPr lang="en-US" sz="1602" dirty="0"/>
          </a:p>
        </p:txBody>
      </p:sp>
      <p:sp>
        <p:nvSpPr>
          <p:cNvPr id="21" name="Text 14"/>
          <p:cNvSpPr/>
          <p:nvPr/>
        </p:nvSpPr>
        <p:spPr>
          <a:xfrm>
            <a:off x="6453178" y="2049810"/>
            <a:ext cx="1976447" cy="13215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834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Class I Obesity</a:t>
            </a:r>
            <a:endParaRPr lang="en-US" sz="834" dirty="0"/>
          </a:p>
        </p:txBody>
      </p:sp>
      <p:sp>
        <p:nvSpPr>
          <p:cNvPr id="22" name="Shape 15"/>
          <p:cNvSpPr/>
          <p:nvPr/>
        </p:nvSpPr>
        <p:spPr>
          <a:xfrm>
            <a:off x="3905259" y="2749451"/>
            <a:ext cx="2262169" cy="1511796"/>
          </a:xfrm>
          <a:prstGeom prst="rect">
            <a:avLst/>
          </a:prstGeom>
          <a:solidFill>
            <a:srgbClr val="FFFFFF"/>
          </a:solidFill>
          <a:ln w="9144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6"/>
          <p:cNvSpPr/>
          <p:nvPr/>
        </p:nvSpPr>
        <p:spPr>
          <a:xfrm>
            <a:off x="4048134" y="3181201"/>
            <a:ext cx="1976419" cy="14644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885" b="1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Blood Pressure</a:t>
            </a:r>
            <a:endParaRPr lang="en-US" sz="885" dirty="0"/>
          </a:p>
        </p:txBody>
      </p:sp>
      <p:sp>
        <p:nvSpPr>
          <p:cNvPr id="24" name="Text 17"/>
          <p:cNvSpPr/>
          <p:nvPr/>
        </p:nvSpPr>
        <p:spPr>
          <a:xfrm>
            <a:off x="4048134" y="3399086"/>
            <a:ext cx="1976419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602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145/92 mmHg</a:t>
            </a:r>
            <a:endParaRPr lang="en-US" sz="1602" dirty="0"/>
          </a:p>
        </p:txBody>
      </p:sp>
      <p:sp>
        <p:nvSpPr>
          <p:cNvPr id="25" name="Text 18"/>
          <p:cNvSpPr/>
          <p:nvPr/>
        </p:nvSpPr>
        <p:spPr>
          <a:xfrm>
            <a:off x="4048134" y="3697337"/>
            <a:ext cx="1976419" cy="13215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834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Hypertension</a:t>
            </a:r>
            <a:endParaRPr lang="en-US" sz="834" dirty="0"/>
          </a:p>
        </p:txBody>
      </p:sp>
      <p:sp>
        <p:nvSpPr>
          <p:cNvPr id="26" name="Shape 19"/>
          <p:cNvSpPr/>
          <p:nvPr/>
        </p:nvSpPr>
        <p:spPr>
          <a:xfrm>
            <a:off x="6310303" y="2749451"/>
            <a:ext cx="2262197" cy="1511796"/>
          </a:xfrm>
          <a:prstGeom prst="rect">
            <a:avLst/>
          </a:prstGeom>
          <a:solidFill>
            <a:srgbClr val="FFFFFF"/>
          </a:solidFill>
          <a:ln w="9144">
            <a:solidFill>
              <a:srgbClr val="E0E0E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0"/>
          <p:cNvSpPr/>
          <p:nvPr/>
        </p:nvSpPr>
        <p:spPr>
          <a:xfrm>
            <a:off x="6453178" y="3184773"/>
            <a:ext cx="1976447" cy="14644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885" b="1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Fasting Glucose</a:t>
            </a:r>
            <a:endParaRPr lang="en-US" sz="885" dirty="0"/>
          </a:p>
        </p:txBody>
      </p:sp>
      <p:sp>
        <p:nvSpPr>
          <p:cNvPr id="28" name="Text 21"/>
          <p:cNvSpPr/>
          <p:nvPr/>
        </p:nvSpPr>
        <p:spPr>
          <a:xfrm>
            <a:off x="6453178" y="3402657"/>
            <a:ext cx="1976447" cy="26253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602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8.5 mmol/L</a:t>
            </a:r>
            <a:endParaRPr lang="en-US" sz="1602" dirty="0"/>
          </a:p>
        </p:txBody>
      </p:sp>
      <p:sp>
        <p:nvSpPr>
          <p:cNvPr id="29" name="Text 22"/>
          <p:cNvSpPr/>
          <p:nvPr/>
        </p:nvSpPr>
        <p:spPr>
          <a:xfrm>
            <a:off x="6453178" y="3700909"/>
            <a:ext cx="1976447" cy="13215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834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Elevated</a:t>
            </a:r>
            <a:endParaRPr lang="en-US" sz="834" dirty="0"/>
          </a:p>
        </p:txBody>
      </p:sp>
      <p:pic>
        <p:nvPicPr>
          <p:cNvPr id="30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286250"/>
            <a:ext cx="9144000" cy="857250"/>
          </a:xfrm>
          <a:prstGeom prst="rect">
            <a:avLst/>
          </a:prstGeom>
        </p:spPr>
      </p:pic>
      <p:pic>
        <p:nvPicPr>
          <p:cNvPr id="37" name="Video 36">
            <a:hlinkClick r:id="" action="ppaction://media"/>
            <a:extLst>
              <a:ext uri="{FF2B5EF4-FFF2-40B4-BE49-F238E27FC236}">
                <a16:creationId xmlns:a16="http://schemas.microsoft.com/office/drawing/2014/main" id="{9ACB251F-F35E-46EF-69E6-51C9591B005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12500" r="12500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018"/>
    </mc:Choice>
    <mc:Fallback>
      <p:transition spd="slow" advTm="80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428625"/>
            <a:ext cx="8001000" cy="3946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Anatomy and Physiology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1523991" y="1109067"/>
            <a:ext cx="571500" cy="571500"/>
          </a:xfrm>
          <a:prstGeom prst="ellipse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09728" y="1280517"/>
            <a:ext cx="200025" cy="2286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119113" y="1859161"/>
            <a:ext cx="1381227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19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Pathophysiology</a:t>
            </a:r>
            <a:endParaRPr lang="en-US" sz="1193" dirty="0"/>
          </a:p>
        </p:txBody>
      </p:sp>
      <p:sp>
        <p:nvSpPr>
          <p:cNvPr id="7" name="Text 3"/>
          <p:cNvSpPr/>
          <p:nvPr/>
        </p:nvSpPr>
        <p:spPr>
          <a:xfrm>
            <a:off x="723333" y="2441377"/>
            <a:ext cx="2172816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44444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Insulin resistance in peripheral tissues</a:t>
            </a:r>
            <a:endParaRPr lang="en-US" sz="942" dirty="0"/>
          </a:p>
        </p:txBody>
      </p:sp>
      <p:sp>
        <p:nvSpPr>
          <p:cNvPr id="8" name="Text 4"/>
          <p:cNvSpPr/>
          <p:nvPr/>
        </p:nvSpPr>
        <p:spPr>
          <a:xfrm>
            <a:off x="780483" y="2634258"/>
            <a:ext cx="2058488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44444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combined with pancreatic inability to</a:t>
            </a:r>
            <a:endParaRPr lang="en-US" sz="942" dirty="0"/>
          </a:p>
        </p:txBody>
      </p:sp>
      <p:sp>
        <p:nvSpPr>
          <p:cNvPr id="9" name="Text 5"/>
          <p:cNvSpPr/>
          <p:nvPr/>
        </p:nvSpPr>
        <p:spPr>
          <a:xfrm>
            <a:off x="1080771" y="2827139"/>
            <a:ext cx="1457911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44444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overcome this resistance.</a:t>
            </a:r>
            <a:endParaRPr lang="en-US" sz="942" dirty="0"/>
          </a:p>
        </p:txBody>
      </p:sp>
      <p:sp>
        <p:nvSpPr>
          <p:cNvPr id="10" name="Text 6"/>
          <p:cNvSpPr/>
          <p:nvPr/>
        </p:nvSpPr>
        <p:spPr>
          <a:xfrm>
            <a:off x="571500" y="3066455"/>
            <a:ext cx="2476481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683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[3] Waugh &amp; Grant (2014)</a:t>
            </a:r>
            <a:endParaRPr lang="en-US" sz="683" dirty="0"/>
          </a:p>
        </p:txBody>
      </p:sp>
      <p:sp>
        <p:nvSpPr>
          <p:cNvPr id="11" name="Shape 7"/>
          <p:cNvSpPr/>
          <p:nvPr/>
        </p:nvSpPr>
        <p:spPr>
          <a:xfrm>
            <a:off x="4286222" y="1109067"/>
            <a:ext cx="571500" cy="571500"/>
          </a:xfrm>
          <a:prstGeom prst="ellipse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8"/>
          <p:cNvSpPr/>
          <p:nvPr/>
        </p:nvSpPr>
        <p:spPr>
          <a:xfrm>
            <a:off x="3633685" y="1859161"/>
            <a:ext cx="1876574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19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Endocrine Dysfunction</a:t>
            </a:r>
            <a:endParaRPr lang="en-US" sz="1193" dirty="0"/>
          </a:p>
        </p:txBody>
      </p:sp>
      <p:sp>
        <p:nvSpPr>
          <p:cNvPr id="13" name="Text 9"/>
          <p:cNvSpPr/>
          <p:nvPr/>
        </p:nvSpPr>
        <p:spPr>
          <a:xfrm>
            <a:off x="3371180" y="2441377"/>
            <a:ext cx="2401612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44444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Impaired beta-cell function reduces insulin</a:t>
            </a:r>
            <a:endParaRPr lang="en-US" sz="942" dirty="0"/>
          </a:p>
        </p:txBody>
      </p:sp>
      <p:sp>
        <p:nvSpPr>
          <p:cNvPr id="14" name="Text 10"/>
          <p:cNvSpPr/>
          <p:nvPr/>
        </p:nvSpPr>
        <p:spPr>
          <a:xfrm>
            <a:off x="3410499" y="2634258"/>
            <a:ext cx="2322947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44444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production, while alpha-cells oversecrete</a:t>
            </a:r>
            <a:endParaRPr lang="en-US" sz="942" dirty="0"/>
          </a:p>
        </p:txBody>
      </p:sp>
      <p:sp>
        <p:nvSpPr>
          <p:cNvPr id="15" name="Text 11"/>
          <p:cNvSpPr/>
          <p:nvPr/>
        </p:nvSpPr>
        <p:spPr>
          <a:xfrm>
            <a:off x="4293143" y="2827139"/>
            <a:ext cx="557687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44444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glucagon.</a:t>
            </a:r>
            <a:endParaRPr lang="en-US" sz="942" dirty="0"/>
          </a:p>
        </p:txBody>
      </p:sp>
      <p:sp>
        <p:nvSpPr>
          <p:cNvPr id="16" name="Text 12"/>
          <p:cNvSpPr/>
          <p:nvPr/>
        </p:nvSpPr>
        <p:spPr>
          <a:xfrm>
            <a:off x="3333731" y="3066455"/>
            <a:ext cx="2476509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683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[4] Peate &amp; Nair (2015)</a:t>
            </a:r>
            <a:endParaRPr lang="en-US" sz="683" dirty="0"/>
          </a:p>
        </p:txBody>
      </p:sp>
      <p:sp>
        <p:nvSpPr>
          <p:cNvPr id="17" name="Shape 13"/>
          <p:cNvSpPr/>
          <p:nvPr/>
        </p:nvSpPr>
        <p:spPr>
          <a:xfrm>
            <a:off x="7048481" y="1109067"/>
            <a:ext cx="571500" cy="571500"/>
          </a:xfrm>
          <a:prstGeom prst="ellipse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5644" y="1280517"/>
            <a:ext cx="257175" cy="228600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6657640" y="1859161"/>
            <a:ext cx="1353183" cy="4143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19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Systemic Impact</a:t>
            </a:r>
            <a:endParaRPr lang="en-US" sz="1193" dirty="0"/>
          </a:p>
        </p:txBody>
      </p:sp>
      <p:sp>
        <p:nvSpPr>
          <p:cNvPr id="20" name="Text 15"/>
          <p:cNvSpPr/>
          <p:nvPr/>
        </p:nvSpPr>
        <p:spPr>
          <a:xfrm>
            <a:off x="6254939" y="2441377"/>
            <a:ext cx="2158557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44444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Chronic hyperglycaemia damages the</a:t>
            </a:r>
            <a:endParaRPr lang="en-US" sz="942" dirty="0"/>
          </a:p>
        </p:txBody>
      </p:sp>
      <p:sp>
        <p:nvSpPr>
          <p:cNvPr id="21" name="Text 16"/>
          <p:cNvSpPr/>
          <p:nvPr/>
        </p:nvSpPr>
        <p:spPr>
          <a:xfrm>
            <a:off x="6412102" y="2634258"/>
            <a:ext cx="1844260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44444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vascular endothelium, leading to</a:t>
            </a:r>
            <a:endParaRPr lang="en-US" sz="942" dirty="0"/>
          </a:p>
        </p:txBody>
      </p:sp>
      <p:sp>
        <p:nvSpPr>
          <p:cNvPr id="22" name="Text 17"/>
          <p:cNvSpPr/>
          <p:nvPr/>
        </p:nvSpPr>
        <p:spPr>
          <a:xfrm>
            <a:off x="6502543" y="2827139"/>
            <a:ext cx="1663350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444444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retinopathy and nephropathy.</a:t>
            </a:r>
            <a:endParaRPr lang="en-US" sz="942" dirty="0"/>
          </a:p>
        </p:txBody>
      </p:sp>
      <p:sp>
        <p:nvSpPr>
          <p:cNvPr id="23" name="Text 18"/>
          <p:cNvSpPr/>
          <p:nvPr/>
        </p:nvSpPr>
        <p:spPr>
          <a:xfrm>
            <a:off x="6095991" y="3066455"/>
            <a:ext cx="2476481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683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[5] Endocrine Society (2023)</a:t>
            </a:r>
            <a:endParaRPr lang="en-US" sz="683" dirty="0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4286250"/>
            <a:ext cx="9144000" cy="857250"/>
          </a:xfrm>
          <a:prstGeom prst="rect">
            <a:avLst/>
          </a:prstGeom>
        </p:spPr>
      </p:pic>
      <p:pic>
        <p:nvPicPr>
          <p:cNvPr id="30" name="Video 29">
            <a:hlinkClick r:id="" action="ppaction://media"/>
            <a:extLst>
              <a:ext uri="{FF2B5EF4-FFF2-40B4-BE49-F238E27FC236}">
                <a16:creationId xmlns:a16="http://schemas.microsoft.com/office/drawing/2014/main" id="{63FECBF5-3CFE-2F5C-3C56-DE20C8983B3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9"/>
          <a:srcRect l="12500" r="12500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384"/>
    </mc:Choice>
    <mc:Fallback>
      <p:transition spd="slow" advTm="63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428625"/>
            <a:ext cx="8001000" cy="3946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Care Plan (1/3)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1523991" y="1109067"/>
            <a:ext cx="571500" cy="571500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09728" y="1280517"/>
            <a:ext cx="200025" cy="2286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099886" y="1859161"/>
            <a:ext cx="1419737" cy="19645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19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Sedentary Nature</a:t>
            </a:r>
            <a:endParaRPr lang="en-US" sz="1193" dirty="0"/>
          </a:p>
        </p:txBody>
      </p:sp>
      <p:sp>
        <p:nvSpPr>
          <p:cNvPr id="7" name="Text 3"/>
          <p:cNvSpPr/>
          <p:nvPr/>
        </p:nvSpPr>
        <p:spPr>
          <a:xfrm>
            <a:off x="571500" y="2198489"/>
            <a:ext cx="2476509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Long hours of desk-based accounting work with minimal physical activity throughout the day.</a:t>
            </a:r>
            <a:endParaRPr lang="en-US" sz="942" dirty="0"/>
          </a:p>
        </p:txBody>
      </p:sp>
      <p:sp>
        <p:nvSpPr>
          <p:cNvPr id="8" name="Shape 4"/>
          <p:cNvSpPr/>
          <p:nvPr/>
        </p:nvSpPr>
        <p:spPr>
          <a:xfrm>
            <a:off x="4286250" y="1109067"/>
            <a:ext cx="571500" cy="571500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71988" y="1280517"/>
            <a:ext cx="200025" cy="22860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3995533" y="1859161"/>
            <a:ext cx="1152934" cy="19645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19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Dietary Habits</a:t>
            </a:r>
            <a:endParaRPr lang="en-US" sz="1193" dirty="0"/>
          </a:p>
        </p:txBody>
      </p:sp>
      <p:sp>
        <p:nvSpPr>
          <p:cNvPr id="11" name="Text 6"/>
          <p:cNvSpPr/>
          <p:nvPr/>
        </p:nvSpPr>
        <p:spPr>
          <a:xfrm>
            <a:off x="3333759" y="2198489"/>
            <a:ext cx="2476509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High intake of refined carbohydrates and processed snacks during work hours to manage stress.</a:t>
            </a:r>
            <a:endParaRPr lang="en-US" sz="942" dirty="0"/>
          </a:p>
        </p:txBody>
      </p:sp>
      <p:sp>
        <p:nvSpPr>
          <p:cNvPr id="12" name="Shape 7"/>
          <p:cNvSpPr/>
          <p:nvPr/>
        </p:nvSpPr>
        <p:spPr>
          <a:xfrm>
            <a:off x="7048509" y="1109067"/>
            <a:ext cx="571500" cy="571500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91384" y="1280517"/>
            <a:ext cx="285750" cy="22860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6686466" y="1859161"/>
            <a:ext cx="1295586" cy="19645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19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Smoking Status</a:t>
            </a:r>
            <a:endParaRPr lang="en-US" sz="1193" dirty="0"/>
          </a:p>
        </p:txBody>
      </p:sp>
      <p:sp>
        <p:nvSpPr>
          <p:cNvPr id="15" name="Text 9"/>
          <p:cNvSpPr/>
          <p:nvPr/>
        </p:nvSpPr>
        <p:spPr>
          <a:xfrm>
            <a:off x="6096019" y="2198489"/>
            <a:ext cx="2476509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Current smoker (10 cigarettes/day), significantly exacerbating vascular risks associated with T2DM.</a:t>
            </a:r>
            <a:endParaRPr lang="en-US" sz="942" dirty="0"/>
          </a:p>
        </p:txBody>
      </p:sp>
      <p:sp>
        <p:nvSpPr>
          <p:cNvPr id="16" name="Text 10"/>
          <p:cNvSpPr/>
          <p:nvPr/>
        </p:nvSpPr>
        <p:spPr>
          <a:xfrm>
            <a:off x="6806236" y="2848570"/>
            <a:ext cx="1056047" cy="11608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900"/>
              </a:lnSpc>
              <a:buNone/>
            </a:pPr>
            <a:r>
              <a:rPr lang="en-US" sz="683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[6] Diabetes UK (2024)</a:t>
            </a:r>
            <a:endParaRPr lang="en-US" sz="683" dirty="0"/>
          </a:p>
        </p:txBody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4286250"/>
            <a:ext cx="9144000" cy="857250"/>
          </a:xfrm>
          <a:prstGeom prst="rect">
            <a:avLst/>
          </a:prstGeom>
        </p:spPr>
      </p:pic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738A6680-E0C4-AC9A-7F0D-ADE9843DF32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12500" r="12500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420"/>
    </mc:Choice>
    <mc:Fallback>
      <p:transition spd="slow" advTm="46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428625"/>
            <a:ext cx="8001000" cy="3946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Care Plan (2/3)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678656" y="1109067"/>
            <a:ext cx="2452678" cy="1250156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678656" y="1109067"/>
            <a:ext cx="2452678" cy="42863"/>
          </a:xfrm>
          <a:prstGeom prst="rect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7250" y="1293019"/>
            <a:ext cx="142875" cy="14287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000125" y="1289447"/>
            <a:ext cx="730225" cy="15894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87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MORNING</a:t>
            </a:r>
            <a:endParaRPr lang="en-US" sz="987" dirty="0"/>
          </a:p>
        </p:txBody>
      </p:sp>
      <p:sp>
        <p:nvSpPr>
          <p:cNvPr id="8" name="Text 4"/>
          <p:cNvSpPr/>
          <p:nvPr/>
        </p:nvSpPr>
        <p:spPr>
          <a:xfrm>
            <a:off x="857250" y="1559123"/>
            <a:ext cx="2095491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42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High-carbohydrate breakfast; inconsistent adherence to prescribed Metformin medication.</a:t>
            </a:r>
            <a:endParaRPr lang="en-US" sz="942" dirty="0"/>
          </a:p>
        </p:txBody>
      </p:sp>
      <p:sp>
        <p:nvSpPr>
          <p:cNvPr id="9" name="Shape 5"/>
          <p:cNvSpPr/>
          <p:nvPr/>
        </p:nvSpPr>
        <p:spPr>
          <a:xfrm>
            <a:off x="3345647" y="1109067"/>
            <a:ext cx="2452678" cy="1250156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6"/>
          <p:cNvSpPr/>
          <p:nvPr/>
        </p:nvSpPr>
        <p:spPr>
          <a:xfrm>
            <a:off x="3345647" y="1109067"/>
            <a:ext cx="2452678" cy="42863"/>
          </a:xfrm>
          <a:prstGeom prst="rect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24241" y="1293019"/>
            <a:ext cx="142875" cy="142875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3667116" y="1289447"/>
            <a:ext cx="780594" cy="15894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87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WORKDAY</a:t>
            </a:r>
            <a:endParaRPr lang="en-US" sz="987" dirty="0"/>
          </a:p>
        </p:txBody>
      </p:sp>
      <p:sp>
        <p:nvSpPr>
          <p:cNvPr id="13" name="Text 8"/>
          <p:cNvSpPr/>
          <p:nvPr/>
        </p:nvSpPr>
        <p:spPr>
          <a:xfrm>
            <a:off x="3524241" y="1559123"/>
            <a:ext cx="2095491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42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Prolonged sedentary behavior (8-10 hours); frequent snacking on high-sugar biscuits and tea.</a:t>
            </a:r>
            <a:endParaRPr lang="en-US" sz="942" dirty="0"/>
          </a:p>
        </p:txBody>
      </p:sp>
      <p:sp>
        <p:nvSpPr>
          <p:cNvPr id="14" name="Shape 9"/>
          <p:cNvSpPr/>
          <p:nvPr/>
        </p:nvSpPr>
        <p:spPr>
          <a:xfrm>
            <a:off x="6012638" y="1109067"/>
            <a:ext cx="2452678" cy="1250156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0"/>
          <p:cNvSpPr/>
          <p:nvPr/>
        </p:nvSpPr>
        <p:spPr>
          <a:xfrm>
            <a:off x="6012638" y="1109067"/>
            <a:ext cx="2452678" cy="42863"/>
          </a:xfrm>
          <a:prstGeom prst="rect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91231" y="1293019"/>
            <a:ext cx="142875" cy="142875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6334106" y="1289447"/>
            <a:ext cx="682786" cy="15894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87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EVENING</a:t>
            </a:r>
            <a:endParaRPr lang="en-US" sz="987" dirty="0"/>
          </a:p>
        </p:txBody>
      </p:sp>
      <p:sp>
        <p:nvSpPr>
          <p:cNvPr id="18" name="Text 12"/>
          <p:cNvSpPr/>
          <p:nvPr/>
        </p:nvSpPr>
        <p:spPr>
          <a:xfrm>
            <a:off x="6191231" y="1559123"/>
            <a:ext cx="2095491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42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Large, late-night meals followed by sedentary leisure activities such as television or reading.</a:t>
            </a:r>
            <a:endParaRPr lang="en-US" sz="942" dirty="0"/>
          </a:p>
        </p:txBody>
      </p:sp>
      <p:sp>
        <p:nvSpPr>
          <p:cNvPr id="19" name="Shape 13"/>
          <p:cNvSpPr/>
          <p:nvPr/>
        </p:nvSpPr>
        <p:spPr>
          <a:xfrm>
            <a:off x="571500" y="2602111"/>
            <a:ext cx="8001000" cy="792956"/>
          </a:xfrm>
          <a:prstGeom prst="rect">
            <a:avLst/>
          </a:prstGeom>
          <a:solidFill>
            <a:srgbClr val="E6F0F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5813" y="2846784"/>
            <a:ext cx="214313" cy="285750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1214438" y="2816423"/>
            <a:ext cx="7143750" cy="36433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90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Current Monitoring Status: Infrequent and reactive blood glucose checks, typically performed only when symptomatic.</a:t>
            </a:r>
            <a:endParaRPr lang="en-US" sz="1090" dirty="0"/>
          </a:p>
        </p:txBody>
      </p:sp>
      <p:pic>
        <p:nvPicPr>
          <p:cNvPr id="22" name="Image 5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4286250"/>
            <a:ext cx="9144000" cy="857250"/>
          </a:xfrm>
          <a:prstGeom prst="rect">
            <a:avLst/>
          </a:prstGeom>
        </p:spPr>
      </p:pic>
      <p:pic>
        <p:nvPicPr>
          <p:cNvPr id="25" name="Video 24">
            <a:hlinkClick r:id="" action="ppaction://media"/>
            <a:extLst>
              <a:ext uri="{FF2B5EF4-FFF2-40B4-BE49-F238E27FC236}">
                <a16:creationId xmlns:a16="http://schemas.microsoft.com/office/drawing/2014/main" id="{BDB6932D-B546-2C11-5F30-4405F28AB41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12500" r="12500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097"/>
    </mc:Choice>
    <mc:Fallback>
      <p:transition spd="slow" advTm="530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428625"/>
            <a:ext cx="8001000" cy="3946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Care Plan (3/3)</a:t>
            </a:r>
            <a:endParaRPr lang="en-US" sz="2436" dirty="0"/>
          </a:p>
        </p:txBody>
      </p:sp>
      <p:pic>
        <p:nvPicPr>
          <p:cNvPr id="4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1500" y="1124248"/>
            <a:ext cx="250031" cy="200025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928688" y="1109067"/>
            <a:ext cx="1511322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97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Communication</a:t>
            </a:r>
            <a:endParaRPr lang="en-US" sz="1397" dirty="0"/>
          </a:p>
        </p:txBody>
      </p:sp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1500" y="1668066"/>
            <a:ext cx="157163" cy="157163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857250" y="1666280"/>
            <a:ext cx="1706770" cy="15894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Motivational Interviewing</a:t>
            </a:r>
            <a:endParaRPr lang="en-US" sz="987" dirty="0"/>
          </a:p>
        </p:txBody>
      </p:sp>
      <p:sp>
        <p:nvSpPr>
          <p:cNvPr id="8" name="Text 3"/>
          <p:cNvSpPr/>
          <p:nvPr/>
        </p:nvSpPr>
        <p:spPr>
          <a:xfrm>
            <a:off x="857250" y="1889522"/>
            <a:ext cx="3500438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Identifying personal barriers and readiness for lifestyle changes </a:t>
            </a:r>
            <a:r>
              <a:rPr lang="en-US" sz="683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[7]</a:t>
            </a:r>
            <a:r>
              <a:rPr lang="en-US" sz="834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834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500" y="2268141"/>
            <a:ext cx="196453" cy="157163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857250" y="2266355"/>
            <a:ext cx="1714779" cy="15894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Person-Centred Dialogue</a:t>
            </a:r>
            <a:endParaRPr lang="en-US" sz="987" dirty="0"/>
          </a:p>
        </p:txBody>
      </p:sp>
      <p:sp>
        <p:nvSpPr>
          <p:cNvPr id="11" name="Text 5"/>
          <p:cNvSpPr/>
          <p:nvPr/>
        </p:nvSpPr>
        <p:spPr>
          <a:xfrm>
            <a:off x="857250" y="2489597"/>
            <a:ext cx="3500438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Non-judgmental approach focusing on Mr. Patel's values and daily constraints.</a:t>
            </a:r>
            <a:endParaRPr lang="en-US" sz="834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6313" y="1124248"/>
            <a:ext cx="250031" cy="200025"/>
          </a:xfrm>
          <a:prstGeom prst="rect">
            <a:avLst/>
          </a:prstGeom>
        </p:spPr>
      </p:pic>
      <p:sp>
        <p:nvSpPr>
          <p:cNvPr id="13" name="Text 6"/>
          <p:cNvSpPr/>
          <p:nvPr/>
        </p:nvSpPr>
        <p:spPr>
          <a:xfrm>
            <a:off x="5143500" y="1109067"/>
            <a:ext cx="1778654" cy="23038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397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Ethical Framework</a:t>
            </a:r>
            <a:endParaRPr lang="en-US" sz="1397" dirty="0"/>
          </a:p>
        </p:txBody>
      </p:sp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6313" y="1668066"/>
            <a:ext cx="196453" cy="157163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5072063" y="1666280"/>
            <a:ext cx="706366" cy="15894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Autonomy</a:t>
            </a:r>
            <a:endParaRPr lang="en-US" sz="987" dirty="0"/>
          </a:p>
        </p:txBody>
      </p:sp>
      <p:sp>
        <p:nvSpPr>
          <p:cNvPr id="16" name="Text 8"/>
          <p:cNvSpPr/>
          <p:nvPr/>
        </p:nvSpPr>
        <p:spPr>
          <a:xfrm>
            <a:off x="5072063" y="1889522"/>
            <a:ext cx="3500438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Respecting his right to make informed choices about diet and smoking.</a:t>
            </a:r>
            <a:endParaRPr lang="en-US" sz="834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86313" y="2439591"/>
            <a:ext cx="137517" cy="157163"/>
          </a:xfrm>
          <a:prstGeom prst="rect">
            <a:avLst/>
          </a:prstGeom>
        </p:spPr>
      </p:pic>
      <p:sp>
        <p:nvSpPr>
          <p:cNvPr id="18" name="Text 9"/>
          <p:cNvSpPr/>
          <p:nvPr/>
        </p:nvSpPr>
        <p:spPr>
          <a:xfrm>
            <a:off x="5072063" y="2437805"/>
            <a:ext cx="841763" cy="15894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Beneficence</a:t>
            </a:r>
            <a:endParaRPr lang="en-US" sz="987" dirty="0"/>
          </a:p>
        </p:txBody>
      </p:sp>
      <p:sp>
        <p:nvSpPr>
          <p:cNvPr id="19" name="Text 10"/>
          <p:cNvSpPr/>
          <p:nvPr/>
        </p:nvSpPr>
        <p:spPr>
          <a:xfrm>
            <a:off x="5072063" y="2661047"/>
            <a:ext cx="3500438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6666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Acting in his best interest to improve HbA1c and reduce vascular risk.</a:t>
            </a:r>
            <a:endParaRPr lang="en-US" sz="834" dirty="0"/>
          </a:p>
        </p:txBody>
      </p:sp>
      <p:pic>
        <p:nvPicPr>
          <p:cNvPr id="20" name="Image 7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4286250"/>
            <a:ext cx="9144000" cy="857250"/>
          </a:xfrm>
          <a:prstGeom prst="rect">
            <a:avLst/>
          </a:prstGeom>
        </p:spPr>
      </p:pic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0147AFB4-02C5-3138-39B9-341425C287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3"/>
          <a:srcRect l="12500" r="12500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882"/>
    </mc:Choice>
    <mc:Fallback>
      <p:transition spd="slow" advTm="49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428625"/>
            <a:ext cx="8001000" cy="3946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Risk factors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1109067"/>
            <a:ext cx="428625" cy="428625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0088" y="1237655"/>
            <a:ext cx="171450" cy="17145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143000" y="1109067"/>
            <a:ext cx="3286125" cy="19645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9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Obesity (BMI 31.5)</a:t>
            </a:r>
            <a:endParaRPr lang="en-US" sz="1193" dirty="0"/>
          </a:p>
        </p:txBody>
      </p:sp>
      <p:sp>
        <p:nvSpPr>
          <p:cNvPr id="7" name="Text 3"/>
          <p:cNvSpPr/>
          <p:nvPr/>
        </p:nvSpPr>
        <p:spPr>
          <a:xfrm>
            <a:off x="1143000" y="1376958"/>
            <a:ext cx="3286125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Directly correlates with increased insulin resistance and metabolic syndrome.</a:t>
            </a:r>
            <a:endParaRPr lang="en-US" sz="942" dirty="0"/>
          </a:p>
        </p:txBody>
      </p:sp>
      <p:sp>
        <p:nvSpPr>
          <p:cNvPr id="8" name="Shape 4"/>
          <p:cNvSpPr/>
          <p:nvPr/>
        </p:nvSpPr>
        <p:spPr>
          <a:xfrm>
            <a:off x="4714875" y="1109067"/>
            <a:ext cx="428625" cy="428625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2747" y="1237655"/>
            <a:ext cx="192881" cy="17145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5286375" y="1109067"/>
            <a:ext cx="3286125" cy="19645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9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Hypertension (145/92)</a:t>
            </a:r>
            <a:endParaRPr lang="en-US" sz="1193" dirty="0"/>
          </a:p>
        </p:txBody>
      </p:sp>
      <p:sp>
        <p:nvSpPr>
          <p:cNvPr id="11" name="Text 6"/>
          <p:cNvSpPr/>
          <p:nvPr/>
        </p:nvSpPr>
        <p:spPr>
          <a:xfrm>
            <a:off x="5286375" y="1376958"/>
            <a:ext cx="3286125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Synergistic risk with T2DM for myocardial infarction and stroke.</a:t>
            </a:r>
            <a:endParaRPr lang="en-US" sz="942" dirty="0"/>
          </a:p>
        </p:txBody>
      </p:sp>
      <p:sp>
        <p:nvSpPr>
          <p:cNvPr id="12" name="Shape 7"/>
          <p:cNvSpPr/>
          <p:nvPr/>
        </p:nvSpPr>
        <p:spPr>
          <a:xfrm>
            <a:off x="571500" y="2048470"/>
            <a:ext cx="428625" cy="428625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656" y="2177058"/>
            <a:ext cx="214313" cy="17145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143000" y="2048470"/>
            <a:ext cx="3286125" cy="19645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9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Smoking (10/day)</a:t>
            </a:r>
            <a:endParaRPr lang="en-US" sz="1193" dirty="0"/>
          </a:p>
        </p:txBody>
      </p:sp>
      <p:sp>
        <p:nvSpPr>
          <p:cNvPr id="15" name="Text 9"/>
          <p:cNvSpPr/>
          <p:nvPr/>
        </p:nvSpPr>
        <p:spPr>
          <a:xfrm>
            <a:off x="1143000" y="2316361"/>
            <a:ext cx="3286125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Significantly increases the risk of peripheral arterial disease </a:t>
            </a:r>
            <a:r>
              <a:rPr lang="en-US" sz="683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[6]</a:t>
            </a: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942" dirty="0"/>
          </a:p>
        </p:txBody>
      </p:sp>
      <p:sp>
        <p:nvSpPr>
          <p:cNvPr id="16" name="Shape 10"/>
          <p:cNvSpPr/>
          <p:nvPr/>
        </p:nvSpPr>
        <p:spPr>
          <a:xfrm>
            <a:off x="4714875" y="2048470"/>
            <a:ext cx="428625" cy="428625"/>
          </a:xfrm>
          <a:prstGeom prst="rect">
            <a:avLst/>
          </a:prstGeom>
          <a:solidFill>
            <a:srgbClr val="F4F7F9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3463" y="2177058"/>
            <a:ext cx="171450" cy="171450"/>
          </a:xfrm>
          <a:prstGeom prst="rect">
            <a:avLst/>
          </a:prstGeom>
        </p:spPr>
      </p:pic>
      <p:sp>
        <p:nvSpPr>
          <p:cNvPr id="18" name="Text 11"/>
          <p:cNvSpPr/>
          <p:nvPr/>
        </p:nvSpPr>
        <p:spPr>
          <a:xfrm>
            <a:off x="5286375" y="2048470"/>
            <a:ext cx="3286125" cy="19645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9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Poor Glycaemic Control</a:t>
            </a:r>
            <a:endParaRPr lang="en-US" sz="1193" dirty="0"/>
          </a:p>
        </p:txBody>
      </p:sp>
      <p:sp>
        <p:nvSpPr>
          <p:cNvPr id="19" name="Text 12"/>
          <p:cNvSpPr/>
          <p:nvPr/>
        </p:nvSpPr>
        <p:spPr>
          <a:xfrm>
            <a:off x="5286375" y="2316361"/>
            <a:ext cx="3286125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High HbA1c (68) leads to irreversible microvascular damage.</a:t>
            </a:r>
            <a:endParaRPr lang="en-US" sz="942" dirty="0"/>
          </a:p>
        </p:txBody>
      </p:sp>
      <p:pic>
        <p:nvPicPr>
          <p:cNvPr id="20" name="Image 5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4286250"/>
            <a:ext cx="9144000" cy="857250"/>
          </a:xfrm>
          <a:prstGeom prst="rect">
            <a:avLst/>
          </a:prstGeom>
        </p:spPr>
      </p:pic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DE674FE9-4779-FF7C-E19D-49D96360876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12500" r="12500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52"/>
    </mc:Choice>
    <mc:Fallback>
      <p:transition spd="slow" advTm="461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428625"/>
            <a:ext cx="8001000" cy="3946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Recommendations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1109067"/>
            <a:ext cx="3893344" cy="1144395"/>
          </a:xfrm>
          <a:prstGeom prst="rect">
            <a:avLst/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571500" y="1109067"/>
            <a:ext cx="3893344" cy="28575"/>
          </a:xfrm>
          <a:prstGeom prst="rect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4375" y="1262658"/>
            <a:ext cx="125016" cy="14287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46547" y="1251942"/>
            <a:ext cx="1365405" cy="1643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87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Dietary Modification</a:t>
            </a:r>
            <a:endParaRPr lang="en-US" sz="987" dirty="0"/>
          </a:p>
        </p:txBody>
      </p:sp>
      <p:sp>
        <p:nvSpPr>
          <p:cNvPr id="8" name="Text 4"/>
          <p:cNvSpPr/>
          <p:nvPr/>
        </p:nvSpPr>
        <p:spPr>
          <a:xfrm>
            <a:off x="714375" y="1487686"/>
            <a:ext cx="3607594" cy="160009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Transition to low-glycaemic index foods and portion control.</a:t>
            </a:r>
            <a:endParaRPr lang="en-US" sz="834" dirty="0"/>
          </a:p>
        </p:txBody>
      </p:sp>
      <p:sp>
        <p:nvSpPr>
          <p:cNvPr id="9" name="Text 5"/>
          <p:cNvSpPr/>
          <p:nvPr/>
        </p:nvSpPr>
        <p:spPr>
          <a:xfrm>
            <a:off x="714375" y="1704845"/>
            <a:ext cx="3607594" cy="160009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Referral to a specialist dietitian </a:t>
            </a:r>
            <a:r>
              <a:rPr lang="en-US" sz="63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[8]</a:t>
            </a:r>
            <a:r>
              <a:rPr lang="en-US" sz="834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834" dirty="0"/>
          </a:p>
        </p:txBody>
      </p:sp>
      <p:sp>
        <p:nvSpPr>
          <p:cNvPr id="10" name="Shape 6"/>
          <p:cNvSpPr/>
          <p:nvPr/>
        </p:nvSpPr>
        <p:spPr>
          <a:xfrm>
            <a:off x="4679156" y="1109067"/>
            <a:ext cx="3893344" cy="1144395"/>
          </a:xfrm>
          <a:prstGeom prst="rect">
            <a:avLst/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4679156" y="1109067"/>
            <a:ext cx="3893344" cy="28575"/>
          </a:xfrm>
          <a:prstGeom prst="rect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8"/>
          <p:cNvSpPr/>
          <p:nvPr/>
        </p:nvSpPr>
        <p:spPr>
          <a:xfrm>
            <a:off x="714375" y="1487686"/>
            <a:ext cx="39988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784" dirty="0"/>
          </a:p>
        </p:txBody>
      </p:sp>
      <p:sp>
        <p:nvSpPr>
          <p:cNvPr id="13" name="Text 9"/>
          <p:cNvSpPr/>
          <p:nvPr/>
        </p:nvSpPr>
        <p:spPr>
          <a:xfrm>
            <a:off x="714375" y="1704845"/>
            <a:ext cx="39988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784" dirty="0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2031" y="1262658"/>
            <a:ext cx="125016" cy="142875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5054203" y="1251942"/>
            <a:ext cx="1130303" cy="1643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87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Physical Activity</a:t>
            </a:r>
            <a:endParaRPr lang="en-US" sz="987" dirty="0"/>
          </a:p>
        </p:txBody>
      </p:sp>
      <p:sp>
        <p:nvSpPr>
          <p:cNvPr id="16" name="Text 11"/>
          <p:cNvSpPr/>
          <p:nvPr/>
        </p:nvSpPr>
        <p:spPr>
          <a:xfrm>
            <a:off x="4822031" y="1487686"/>
            <a:ext cx="3607594" cy="320018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Gradual increase to 150 minutes of moderate aerobic activity per week.</a:t>
            </a:r>
            <a:endParaRPr lang="en-US" sz="834" dirty="0"/>
          </a:p>
        </p:txBody>
      </p:sp>
      <p:sp>
        <p:nvSpPr>
          <p:cNvPr id="17" name="Text 12"/>
          <p:cNvSpPr/>
          <p:nvPr/>
        </p:nvSpPr>
        <p:spPr>
          <a:xfrm>
            <a:off x="4822031" y="1864854"/>
            <a:ext cx="3607594" cy="160009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Incorporate resistance training.</a:t>
            </a:r>
            <a:endParaRPr lang="en-US" sz="834" dirty="0"/>
          </a:p>
        </p:txBody>
      </p:sp>
      <p:sp>
        <p:nvSpPr>
          <p:cNvPr id="18" name="Shape 13"/>
          <p:cNvSpPr/>
          <p:nvPr/>
        </p:nvSpPr>
        <p:spPr>
          <a:xfrm>
            <a:off x="571500" y="2439200"/>
            <a:ext cx="3893344" cy="984386"/>
          </a:xfrm>
          <a:prstGeom prst="rect">
            <a:avLst/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4"/>
          <p:cNvSpPr/>
          <p:nvPr/>
        </p:nvSpPr>
        <p:spPr>
          <a:xfrm>
            <a:off x="571500" y="2439200"/>
            <a:ext cx="3893344" cy="28575"/>
          </a:xfrm>
          <a:prstGeom prst="rect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5"/>
          <p:cNvSpPr/>
          <p:nvPr/>
        </p:nvSpPr>
        <p:spPr>
          <a:xfrm>
            <a:off x="4822031" y="1487686"/>
            <a:ext cx="39988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784" dirty="0"/>
          </a:p>
        </p:txBody>
      </p:sp>
      <p:sp>
        <p:nvSpPr>
          <p:cNvPr id="21" name="Text 16"/>
          <p:cNvSpPr/>
          <p:nvPr/>
        </p:nvSpPr>
        <p:spPr>
          <a:xfrm>
            <a:off x="4822031" y="1864854"/>
            <a:ext cx="39988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784" dirty="0"/>
          </a:p>
        </p:txBody>
      </p:sp>
      <p:pic>
        <p:nvPicPr>
          <p:cNvPr id="22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375" y="2592791"/>
            <a:ext cx="142875" cy="142875"/>
          </a:xfrm>
          <a:prstGeom prst="rect">
            <a:avLst/>
          </a:prstGeom>
        </p:spPr>
      </p:pic>
      <p:sp>
        <p:nvSpPr>
          <p:cNvPr id="23" name="Text 17"/>
          <p:cNvSpPr/>
          <p:nvPr/>
        </p:nvSpPr>
        <p:spPr>
          <a:xfrm>
            <a:off x="964406" y="2582075"/>
            <a:ext cx="1325863" cy="1643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87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Smoking Cessation</a:t>
            </a:r>
            <a:endParaRPr lang="en-US" sz="987" dirty="0"/>
          </a:p>
        </p:txBody>
      </p:sp>
      <p:sp>
        <p:nvSpPr>
          <p:cNvPr id="24" name="Text 18"/>
          <p:cNvSpPr/>
          <p:nvPr/>
        </p:nvSpPr>
        <p:spPr>
          <a:xfrm>
            <a:off x="714375" y="2817819"/>
            <a:ext cx="3607594" cy="160009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Immediate referral to NHS Stop Smoking services.</a:t>
            </a:r>
            <a:endParaRPr lang="en-US" sz="834" dirty="0"/>
          </a:p>
        </p:txBody>
      </p:sp>
      <p:sp>
        <p:nvSpPr>
          <p:cNvPr id="25" name="Text 19"/>
          <p:cNvSpPr/>
          <p:nvPr/>
        </p:nvSpPr>
        <p:spPr>
          <a:xfrm>
            <a:off x="714375" y="3034978"/>
            <a:ext cx="3607594" cy="160009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Pharmacotherapy options </a:t>
            </a:r>
            <a:r>
              <a:rPr lang="en-US" sz="63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[6]</a:t>
            </a:r>
            <a:r>
              <a:rPr lang="en-US" sz="834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</a:t>
            </a:r>
            <a:endParaRPr lang="en-US" sz="834" dirty="0"/>
          </a:p>
        </p:txBody>
      </p:sp>
      <p:sp>
        <p:nvSpPr>
          <p:cNvPr id="26" name="Shape 20"/>
          <p:cNvSpPr/>
          <p:nvPr/>
        </p:nvSpPr>
        <p:spPr>
          <a:xfrm>
            <a:off x="4679156" y="2439200"/>
            <a:ext cx="3893344" cy="984386"/>
          </a:xfrm>
          <a:prstGeom prst="rect">
            <a:avLst/>
          </a:prstGeom>
          <a:solidFill>
            <a:srgbClr val="F8FAF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1"/>
          <p:cNvSpPr/>
          <p:nvPr/>
        </p:nvSpPr>
        <p:spPr>
          <a:xfrm>
            <a:off x="4679156" y="2439200"/>
            <a:ext cx="3893344" cy="28575"/>
          </a:xfrm>
          <a:prstGeom prst="rect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2"/>
          <p:cNvSpPr/>
          <p:nvPr/>
        </p:nvSpPr>
        <p:spPr>
          <a:xfrm>
            <a:off x="714375" y="2817819"/>
            <a:ext cx="39988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784" dirty="0"/>
          </a:p>
        </p:txBody>
      </p:sp>
      <p:sp>
        <p:nvSpPr>
          <p:cNvPr id="29" name="Text 23"/>
          <p:cNvSpPr/>
          <p:nvPr/>
        </p:nvSpPr>
        <p:spPr>
          <a:xfrm>
            <a:off x="714375" y="3034978"/>
            <a:ext cx="39988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784" dirty="0"/>
          </a:p>
        </p:txBody>
      </p:sp>
      <p:pic>
        <p:nvPicPr>
          <p:cNvPr id="30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2031" y="2592791"/>
            <a:ext cx="107156" cy="142875"/>
          </a:xfrm>
          <a:prstGeom prst="rect">
            <a:avLst/>
          </a:prstGeom>
        </p:spPr>
      </p:pic>
      <p:sp>
        <p:nvSpPr>
          <p:cNvPr id="31" name="Text 24"/>
          <p:cNvSpPr/>
          <p:nvPr/>
        </p:nvSpPr>
        <p:spPr>
          <a:xfrm>
            <a:off x="5036344" y="2582075"/>
            <a:ext cx="1285819" cy="16430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987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Clinical Monitoring</a:t>
            </a:r>
            <a:endParaRPr lang="en-US" sz="987" dirty="0"/>
          </a:p>
        </p:txBody>
      </p:sp>
      <p:sp>
        <p:nvSpPr>
          <p:cNvPr id="32" name="Text 25"/>
          <p:cNvSpPr/>
          <p:nvPr/>
        </p:nvSpPr>
        <p:spPr>
          <a:xfrm>
            <a:off x="4822031" y="2817819"/>
            <a:ext cx="3607594" cy="160009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Quarterly HbA1c testing and annual retinal screening.</a:t>
            </a:r>
            <a:endParaRPr lang="en-US" sz="834" dirty="0"/>
          </a:p>
        </p:txBody>
      </p:sp>
      <p:sp>
        <p:nvSpPr>
          <p:cNvPr id="33" name="Text 26"/>
          <p:cNvSpPr/>
          <p:nvPr/>
        </p:nvSpPr>
        <p:spPr>
          <a:xfrm>
            <a:off x="4822031" y="3034978"/>
            <a:ext cx="3607594" cy="160009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Daily self-foot examinations.</a:t>
            </a:r>
            <a:endParaRPr lang="en-US" sz="834" dirty="0"/>
          </a:p>
        </p:txBody>
      </p:sp>
      <p:pic>
        <p:nvPicPr>
          <p:cNvPr id="34" name="Image 5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4286250"/>
            <a:ext cx="9144000" cy="857250"/>
          </a:xfrm>
          <a:prstGeom prst="rect">
            <a:avLst/>
          </a:prstGeom>
        </p:spPr>
      </p:pic>
      <p:sp>
        <p:nvSpPr>
          <p:cNvPr id="35" name="Text 27"/>
          <p:cNvSpPr/>
          <p:nvPr/>
        </p:nvSpPr>
        <p:spPr>
          <a:xfrm>
            <a:off x="4822031" y="2817819"/>
            <a:ext cx="39988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784" dirty="0"/>
          </a:p>
        </p:txBody>
      </p:sp>
      <p:sp>
        <p:nvSpPr>
          <p:cNvPr id="36" name="Text 28"/>
          <p:cNvSpPr/>
          <p:nvPr/>
        </p:nvSpPr>
        <p:spPr>
          <a:xfrm>
            <a:off x="4822031" y="3034978"/>
            <a:ext cx="39988" cy="1599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•</a:t>
            </a:r>
            <a:endParaRPr lang="en-US" sz="784" dirty="0"/>
          </a:p>
        </p:txBody>
      </p:sp>
      <p:pic>
        <p:nvPicPr>
          <p:cNvPr id="39" name="Video 38">
            <a:hlinkClick r:id="" action="ppaction://media"/>
            <a:extLst>
              <a:ext uri="{FF2B5EF4-FFF2-40B4-BE49-F238E27FC236}">
                <a16:creationId xmlns:a16="http://schemas.microsoft.com/office/drawing/2014/main" id="{65EC7920-C946-300A-0D5C-AC4281BA5C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12500" r="12500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793"/>
    </mc:Choice>
    <mc:Fallback>
      <p:transition spd="slow" advTm="707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428625"/>
            <a:ext cx="8001000" cy="3946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Conclusion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1619231" y="1394817"/>
            <a:ext cx="571500" cy="571500"/>
          </a:xfrm>
          <a:prstGeom prst="ellipse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394" y="1566267"/>
            <a:ext cx="257175" cy="2286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714375" y="2109192"/>
            <a:ext cx="2381241" cy="18216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90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Holistic Management</a:t>
            </a:r>
            <a:endParaRPr lang="en-US" sz="1090" dirty="0"/>
          </a:p>
        </p:txBody>
      </p:sp>
      <p:sp>
        <p:nvSpPr>
          <p:cNvPr id="7" name="Text 3"/>
          <p:cNvSpPr/>
          <p:nvPr/>
        </p:nvSpPr>
        <p:spPr>
          <a:xfrm>
            <a:off x="714375" y="2398514"/>
            <a:ext cx="2381241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T2DM requires a comprehensive shift in lifestyle, diet, and behaviour.</a:t>
            </a:r>
            <a:endParaRPr lang="en-US" sz="942" dirty="0"/>
          </a:p>
        </p:txBody>
      </p:sp>
      <p:sp>
        <p:nvSpPr>
          <p:cNvPr id="8" name="Shape 4"/>
          <p:cNvSpPr/>
          <p:nvPr/>
        </p:nvSpPr>
        <p:spPr>
          <a:xfrm>
            <a:off x="4286222" y="1394817"/>
            <a:ext cx="571500" cy="571500"/>
          </a:xfrm>
          <a:prstGeom prst="ellipse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9097" y="1566267"/>
            <a:ext cx="285750" cy="22860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3381366" y="2109192"/>
            <a:ext cx="2381241" cy="18216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90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Patient Empowerment</a:t>
            </a:r>
            <a:endParaRPr lang="en-US" sz="1090" dirty="0"/>
          </a:p>
        </p:txBody>
      </p:sp>
      <p:sp>
        <p:nvSpPr>
          <p:cNvPr id="11" name="Text 6"/>
          <p:cNvSpPr/>
          <p:nvPr/>
        </p:nvSpPr>
        <p:spPr>
          <a:xfrm>
            <a:off x="3381366" y="2398514"/>
            <a:ext cx="2381241" cy="41143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Success depends on Mr. Patel's active involvement in goal setting.</a:t>
            </a:r>
            <a:endParaRPr lang="en-US" sz="942" dirty="0"/>
          </a:p>
        </p:txBody>
      </p:sp>
      <p:sp>
        <p:nvSpPr>
          <p:cNvPr id="12" name="Shape 7"/>
          <p:cNvSpPr/>
          <p:nvPr/>
        </p:nvSpPr>
        <p:spPr>
          <a:xfrm>
            <a:off x="6953213" y="1394817"/>
            <a:ext cx="571500" cy="571500"/>
          </a:xfrm>
          <a:prstGeom prst="ellipse">
            <a:avLst/>
          </a:prstGeom>
          <a:solidFill>
            <a:srgbClr val="0066CC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6088" y="1566267"/>
            <a:ext cx="285750" cy="228600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6048356" y="2109192"/>
            <a:ext cx="2381241" cy="182166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1090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Integrated Care</a:t>
            </a:r>
            <a:endParaRPr lang="en-US" sz="1090" dirty="0"/>
          </a:p>
        </p:txBody>
      </p:sp>
      <p:sp>
        <p:nvSpPr>
          <p:cNvPr id="15" name="Text 9"/>
          <p:cNvSpPr/>
          <p:nvPr/>
        </p:nvSpPr>
        <p:spPr>
          <a:xfrm>
            <a:off x="6106120" y="2428875"/>
            <a:ext cx="2265685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 multidisciplinary approach is essential</a:t>
            </a:r>
            <a:endParaRPr lang="en-US" sz="942" dirty="0"/>
          </a:p>
        </p:txBody>
      </p:sp>
      <p:sp>
        <p:nvSpPr>
          <p:cNvPr id="16" name="Text 10"/>
          <p:cNvSpPr/>
          <p:nvPr/>
        </p:nvSpPr>
        <p:spPr>
          <a:xfrm>
            <a:off x="6420613" y="2634593"/>
            <a:ext cx="1636728" cy="1428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942" dirty="0">
                <a:solidFill>
                  <a:srgbClr val="555555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for preventing complications.</a:t>
            </a:r>
            <a:endParaRPr lang="en-US" sz="942" dirty="0"/>
          </a:p>
        </p:txBody>
      </p:sp>
      <p:sp>
        <p:nvSpPr>
          <p:cNvPr id="17" name="Text 11"/>
          <p:cNvSpPr/>
          <p:nvPr/>
        </p:nvSpPr>
        <p:spPr>
          <a:xfrm>
            <a:off x="6048356" y="2881387"/>
            <a:ext cx="2381241" cy="1600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300"/>
              </a:lnSpc>
              <a:buNone/>
            </a:pPr>
            <a:r>
              <a:rPr lang="en-US" sz="683" b="1" dirty="0">
                <a:solidFill>
                  <a:srgbClr val="0066CC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[9] Health and Care Act 2022</a:t>
            </a:r>
            <a:endParaRPr lang="en-US" sz="683" dirty="0"/>
          </a:p>
        </p:txBody>
      </p:sp>
      <p:pic>
        <p:nvPicPr>
          <p:cNvPr id="18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4286250"/>
            <a:ext cx="9144000" cy="857250"/>
          </a:xfrm>
          <a:prstGeom prst="rect">
            <a:avLst/>
          </a:prstGeom>
        </p:spPr>
      </p:pic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B3D27898-947C-7BBC-6121-D94CBD64EB2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12500" r="12500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879"/>
    </mc:Choice>
    <mc:Fallback>
      <p:transition spd="slow" advTm="368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428625"/>
            <a:ext cx="8001000" cy="39469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000000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References (UWTSD Harvard Style)</a:t>
            </a:r>
            <a:endParaRPr lang="en-US" sz="2436" dirty="0"/>
          </a:p>
        </p:txBody>
      </p:sp>
      <p:sp>
        <p:nvSpPr>
          <p:cNvPr id="4" name="Text 1"/>
          <p:cNvSpPr/>
          <p:nvPr/>
        </p:nvSpPr>
        <p:spPr>
          <a:xfrm>
            <a:off x="571500" y="1109067"/>
            <a:ext cx="3857625" cy="140001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[1] </a:t>
            </a:r>
            <a:r>
              <a:rPr lang="en-US" sz="68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NICE (2022)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727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Type 2 diabetes in adults: management (NG28)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London: NICE.</a:t>
            </a:r>
            <a:endParaRPr lang="en-US" sz="727" dirty="0"/>
          </a:p>
        </p:txBody>
      </p:sp>
      <p:sp>
        <p:nvSpPr>
          <p:cNvPr id="5" name="Text 2"/>
          <p:cNvSpPr/>
          <p:nvPr/>
        </p:nvSpPr>
        <p:spPr>
          <a:xfrm>
            <a:off x="571500" y="1334793"/>
            <a:ext cx="3857625" cy="280002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[2] </a:t>
            </a:r>
            <a:r>
              <a:rPr lang="en-US" sz="68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NHS (2022)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727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Type 2 diabetes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https://www.nhs.uk/conditions/type-2-diabetes/ (Accessed: 17 April 2026).</a:t>
            </a:r>
            <a:endParaRPr lang="en-US" sz="727" dirty="0"/>
          </a:p>
        </p:txBody>
      </p:sp>
      <p:sp>
        <p:nvSpPr>
          <p:cNvPr id="6" name="Text 3"/>
          <p:cNvSpPr/>
          <p:nvPr/>
        </p:nvSpPr>
        <p:spPr>
          <a:xfrm>
            <a:off x="571500" y="1700519"/>
            <a:ext cx="3857625" cy="280002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[3] </a:t>
            </a:r>
            <a:r>
              <a:rPr lang="en-US" sz="68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Waugh, A. and Grant, A. (2014)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727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Ross and Wilson Anatomy and Physiology in Health and Illness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12th edn. London: Elsevier.</a:t>
            </a:r>
            <a:endParaRPr lang="en-US" sz="727" dirty="0"/>
          </a:p>
        </p:txBody>
      </p:sp>
      <p:sp>
        <p:nvSpPr>
          <p:cNvPr id="7" name="Text 4"/>
          <p:cNvSpPr/>
          <p:nvPr/>
        </p:nvSpPr>
        <p:spPr>
          <a:xfrm>
            <a:off x="571500" y="2066246"/>
            <a:ext cx="3857625" cy="280002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[4] </a:t>
            </a:r>
            <a:r>
              <a:rPr lang="en-US" sz="68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Peate, I. and Nair, M. (2015)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727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Anatomy and physiology at a glance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Chichester: John Wiley &amp; Sons.</a:t>
            </a:r>
            <a:endParaRPr lang="en-US" sz="727" dirty="0"/>
          </a:p>
        </p:txBody>
      </p:sp>
      <p:sp>
        <p:nvSpPr>
          <p:cNvPr id="8" name="Text 5"/>
          <p:cNvSpPr/>
          <p:nvPr/>
        </p:nvSpPr>
        <p:spPr>
          <a:xfrm>
            <a:off x="571500" y="2431972"/>
            <a:ext cx="3857625" cy="280002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[5] </a:t>
            </a:r>
            <a:r>
              <a:rPr lang="en-US" sz="68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Endocrine Society (2023)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727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Advancing endocrinology and public health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https://www.endocrine.org/ (Accessed: 17 April 2026).</a:t>
            </a:r>
            <a:endParaRPr lang="en-US" sz="727" dirty="0"/>
          </a:p>
        </p:txBody>
      </p:sp>
      <p:sp>
        <p:nvSpPr>
          <p:cNvPr id="9" name="Text 6"/>
          <p:cNvSpPr/>
          <p:nvPr/>
        </p:nvSpPr>
        <p:spPr>
          <a:xfrm>
            <a:off x="4714875" y="1109067"/>
            <a:ext cx="3857625" cy="280002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[6] </a:t>
            </a:r>
            <a:r>
              <a:rPr lang="en-US" sz="68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Diabetes UK (2024)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727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Smoking and diabetes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https://www.diabetes.org.uk/ (Accessed: 17 April 2026).</a:t>
            </a:r>
            <a:endParaRPr lang="en-US" sz="727" dirty="0"/>
          </a:p>
        </p:txBody>
      </p:sp>
      <p:sp>
        <p:nvSpPr>
          <p:cNvPr id="10" name="Text 7"/>
          <p:cNvSpPr/>
          <p:nvPr/>
        </p:nvSpPr>
        <p:spPr>
          <a:xfrm>
            <a:off x="4714875" y="1474794"/>
            <a:ext cx="3857625" cy="140001"/>
          </a:xfrm>
          <a:prstGeom prst="rect">
            <a:avLst/>
          </a:prstGeom>
          <a:noFill/>
          <a:ln/>
        </p:spPr>
        <p:txBody>
          <a:bodyPr wrap="none" lIns="170053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[7] </a:t>
            </a:r>
            <a:r>
              <a:rPr lang="en-US" sz="68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Rogers, C. R. (1951)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727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Client-Centered Therapy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Boston: Houghton Mifflin.</a:t>
            </a:r>
            <a:endParaRPr lang="en-US" sz="727" dirty="0"/>
          </a:p>
        </p:txBody>
      </p:sp>
      <p:sp>
        <p:nvSpPr>
          <p:cNvPr id="11" name="Text 8"/>
          <p:cNvSpPr/>
          <p:nvPr/>
        </p:nvSpPr>
        <p:spPr>
          <a:xfrm>
            <a:off x="4714875" y="1700519"/>
            <a:ext cx="3857625" cy="280002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[8] </a:t>
            </a:r>
            <a:r>
              <a:rPr lang="en-US" sz="68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Skills for Health (2024)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727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Person-Centred Care: Meaning and Implications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Available at: https://www.skillsforhealth.org.uk/ (Accessed: 17 April 2026).</a:t>
            </a:r>
            <a:endParaRPr lang="en-US" sz="727" dirty="0"/>
          </a:p>
        </p:txBody>
      </p:sp>
      <p:sp>
        <p:nvSpPr>
          <p:cNvPr id="12" name="Text 9"/>
          <p:cNvSpPr/>
          <p:nvPr/>
        </p:nvSpPr>
        <p:spPr>
          <a:xfrm>
            <a:off x="4714875" y="2066246"/>
            <a:ext cx="3857625" cy="280002"/>
          </a:xfrm>
          <a:prstGeom prst="rect">
            <a:avLst/>
          </a:prstGeom>
          <a:noFill/>
          <a:ln/>
        </p:spPr>
        <p:txBody>
          <a:bodyPr wrap="square" lIns="170053" tIns="0" rIns="0" bIns="0" rtlCol="0" anchor="t">
            <a:spAutoFit/>
          </a:bodyPr>
          <a:lstStyle/>
          <a:p>
            <a:pPr marL="0" indent="0" algn="l">
              <a:lnSpc>
                <a:spcPts val="1100"/>
              </a:lnSpc>
              <a:buNone/>
            </a:pP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[9] </a:t>
            </a:r>
            <a:r>
              <a:rPr lang="en-US" sz="683" b="1" dirty="0">
                <a:solidFill>
                  <a:srgbClr val="003366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Department of Health and Social Care (2022)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 </a:t>
            </a:r>
            <a:r>
              <a:rPr lang="en-US" sz="727" i="1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Health and Care Act 2022</a:t>
            </a:r>
            <a:r>
              <a:rPr lang="en-US" sz="727" dirty="0">
                <a:solidFill>
                  <a:srgbClr val="333333"/>
                </a:solidFill>
                <a:latin typeface="Inter" pitchFamily="34" charset="0"/>
                <a:ea typeface="Inter" pitchFamily="34" charset="-122"/>
                <a:cs typeface="Inter" pitchFamily="34" charset="-120"/>
              </a:rPr>
              <a:t>. London: HMSO.</a:t>
            </a:r>
            <a:endParaRPr lang="en-US" sz="727" dirty="0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86250"/>
            <a:ext cx="9144000" cy="85725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886</Words>
  <Application>Microsoft Office PowerPoint</Application>
  <PresentationFormat>On-screen Show (16:9)</PresentationFormat>
  <Paragraphs>135</Paragraphs>
  <Slides>11</Slides>
  <Notes>11</Notes>
  <HiddenSlides>0</HiddenSlides>
  <MMClips>10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Inter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Sely Sequeira</cp:lastModifiedBy>
  <cp:revision>2</cp:revision>
  <dcterms:created xsi:type="dcterms:W3CDTF">2026-04-17T10:51:44Z</dcterms:created>
  <dcterms:modified xsi:type="dcterms:W3CDTF">2026-04-23T19:22:23Z</dcterms:modified>
</cp:coreProperties>
</file>