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56" r:id="rId2"/>
    <p:sldId id="257" r:id="rId3"/>
    <p:sldId id="258" r:id="rId4"/>
    <p:sldId id="259" r:id="rId5"/>
    <p:sldId id="260" r:id="rId6"/>
    <p:sldId id="261" r:id="rId7"/>
    <p:sldId id="268" r:id="rId8"/>
    <p:sldId id="262" r:id="rId9"/>
    <p:sldId id="263" r:id="rId10"/>
    <p:sldId id="264" r:id="rId11"/>
    <p:sldId id="265" r:id="rId12"/>
    <p:sldId id="266" r:id="rId13"/>
    <p:sldId id="267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 showGuides="1">
      <p:cViewPr varScale="1">
        <p:scale>
          <a:sx n="116" d="100"/>
          <a:sy n="116" d="100"/>
        </p:scale>
        <p:origin x="336" y="10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332BEB1-DE3D-461A-B8FC-02B5DDD40D24}" type="datetimeFigureOut">
              <a:rPr lang="en-GB" smtClean="0"/>
              <a:t>06/02/2017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26AE06D-FECD-4B6C-8BEE-0F809F062C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96041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26AE06D-FECD-4B6C-8BEE-0F809F062CA7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378264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A06A8C-0519-40D4-8185-AAD2A3042C7A}" type="datetimeFigureOut">
              <a:rPr lang="en-GB" smtClean="0"/>
              <a:t>06/02/2017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FAB094-54F4-42C6-BE34-128369B418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2108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A06A8C-0519-40D4-8185-AAD2A3042C7A}" type="datetimeFigureOut">
              <a:rPr lang="en-GB" smtClean="0"/>
              <a:t>06/02/2017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FAB094-54F4-42C6-BE34-128369B418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42602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A06A8C-0519-40D4-8185-AAD2A3042C7A}" type="datetimeFigureOut">
              <a:rPr lang="en-GB" smtClean="0"/>
              <a:t>06/02/2017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FAB094-54F4-42C6-BE34-128369B418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07165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A06A8C-0519-40D4-8185-AAD2A3042C7A}" type="datetimeFigureOut">
              <a:rPr lang="en-GB" smtClean="0"/>
              <a:t>06/02/2017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FAB094-54F4-42C6-BE34-128369B418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07340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A06A8C-0519-40D4-8185-AAD2A3042C7A}" type="datetimeFigureOut">
              <a:rPr lang="en-GB" smtClean="0"/>
              <a:t>06/02/2017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FAB094-54F4-42C6-BE34-128369B418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40717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A06A8C-0519-40D4-8185-AAD2A3042C7A}" type="datetimeFigureOut">
              <a:rPr lang="en-GB" smtClean="0"/>
              <a:t>06/02/2017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FAB094-54F4-42C6-BE34-128369B418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70686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A06A8C-0519-40D4-8185-AAD2A3042C7A}" type="datetimeFigureOut">
              <a:rPr lang="en-GB" smtClean="0"/>
              <a:t>06/02/2017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FAB094-54F4-42C6-BE34-128369B418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45143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A06A8C-0519-40D4-8185-AAD2A3042C7A}" type="datetimeFigureOut">
              <a:rPr lang="en-GB" smtClean="0"/>
              <a:t>06/02/2017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FAB094-54F4-42C6-BE34-128369B418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46490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A06A8C-0519-40D4-8185-AAD2A3042C7A}" type="datetimeFigureOut">
              <a:rPr lang="en-GB" smtClean="0"/>
              <a:t>06/02/2017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FAB094-54F4-42C6-BE34-128369B418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32461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A06A8C-0519-40D4-8185-AAD2A3042C7A}" type="datetimeFigureOut">
              <a:rPr lang="en-GB" smtClean="0"/>
              <a:t>06/02/2017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FAB094-54F4-42C6-BE34-128369B418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50588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A06A8C-0519-40D4-8185-AAD2A3042C7A}" type="datetimeFigureOut">
              <a:rPr lang="en-GB" smtClean="0"/>
              <a:t>06/02/2017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FAB094-54F4-42C6-BE34-128369B418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51312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BA06A8C-0519-40D4-8185-AAD2A3042C7A}" type="datetimeFigureOut">
              <a:rPr lang="en-GB" smtClean="0"/>
              <a:t>06/02/2017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FAB094-54F4-42C6-BE34-128369B418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26200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Issues in Modern Leadership – Mentoring, Trust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Professor John Rees,</a:t>
            </a:r>
          </a:p>
          <a:p>
            <a:r>
              <a:rPr lang="en-GB" dirty="0"/>
              <a:t>6</a:t>
            </a:r>
            <a:r>
              <a:rPr lang="en-GB" baseline="30000" dirty="0" smtClean="0"/>
              <a:t>th</a:t>
            </a:r>
            <a:r>
              <a:rPr lang="en-GB" dirty="0" smtClean="0"/>
              <a:t> February, 2017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7630544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Trust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Trust </a:t>
            </a:r>
            <a:r>
              <a:rPr lang="en-GB" dirty="0"/>
              <a:t>is a psychological state that exists when you agree to make yourself </a:t>
            </a:r>
            <a:r>
              <a:rPr lang="en-GB" dirty="0" smtClean="0"/>
              <a:t>vulnerable to </a:t>
            </a:r>
            <a:r>
              <a:rPr lang="en-GB" dirty="0"/>
              <a:t>another because you have positive expectations about how </a:t>
            </a:r>
            <a:r>
              <a:rPr lang="en-GB" dirty="0" smtClean="0"/>
              <a:t>things are </a:t>
            </a:r>
            <a:r>
              <a:rPr lang="en-GB" dirty="0"/>
              <a:t>going to turn </a:t>
            </a:r>
            <a:r>
              <a:rPr lang="en-GB" dirty="0" smtClean="0"/>
              <a:t>out</a:t>
            </a:r>
            <a:r>
              <a:rPr lang="en-GB" baseline="30000" dirty="0" smtClean="0"/>
              <a:t>1</a:t>
            </a:r>
            <a:endParaRPr lang="en-GB" dirty="0" smtClean="0"/>
          </a:p>
          <a:p>
            <a:r>
              <a:rPr lang="en-GB" dirty="0" smtClean="0"/>
              <a:t>Trust from followers is a key asset for a leader</a:t>
            </a:r>
          </a:p>
          <a:p>
            <a:r>
              <a:rPr lang="en-GB" dirty="0" smtClean="0"/>
              <a:t>Trust may be given initially in limited ways; trustworthiness is the attribute that makes it grow</a:t>
            </a:r>
          </a:p>
          <a:p>
            <a:r>
              <a:rPr lang="en-GB" dirty="0" smtClean="0"/>
              <a:t>Lose trust, lose leadership credibility</a:t>
            </a:r>
          </a:p>
          <a:p>
            <a:pPr lvl="1"/>
            <a:r>
              <a:rPr lang="en-GB" dirty="0" smtClean="0"/>
              <a:t>Which works best?  “Trust what I do…” or “Do what I say, not what I do”?</a:t>
            </a:r>
          </a:p>
          <a:p>
            <a:pPr lvl="1"/>
            <a:r>
              <a:rPr lang="en-GB" dirty="0" smtClean="0"/>
              <a:t>Is trust situational?  Is trust conditional, bound by limits?</a:t>
            </a:r>
          </a:p>
          <a:p>
            <a:pPr lvl="1"/>
            <a:r>
              <a:rPr lang="en-GB" dirty="0" smtClean="0"/>
              <a:t>Is there a “point of no return”?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838200" y="6356350"/>
            <a:ext cx="10515600" cy="365125"/>
          </a:xfrm>
        </p:spPr>
        <p:txBody>
          <a:bodyPr/>
          <a:lstStyle/>
          <a:p>
            <a:pPr algn="l"/>
            <a:r>
              <a:rPr lang="en-GB" sz="1000" baseline="30000" dirty="0" smtClean="0"/>
              <a:t>1</a:t>
            </a:r>
            <a:r>
              <a:rPr lang="en-GB" sz="1000" dirty="0" smtClean="0"/>
              <a:t>D. M. Rousseau, S. B. </a:t>
            </a:r>
            <a:r>
              <a:rPr lang="en-GB" sz="1000" dirty="0" err="1" smtClean="0"/>
              <a:t>Sitkin</a:t>
            </a:r>
            <a:r>
              <a:rPr lang="en-GB" sz="1000" dirty="0" smtClean="0"/>
              <a:t>, R. S. Burt, and C. </a:t>
            </a:r>
            <a:r>
              <a:rPr lang="en-GB" sz="1000" dirty="0" err="1" smtClean="0"/>
              <a:t>Camerer</a:t>
            </a:r>
            <a:r>
              <a:rPr lang="en-GB" sz="1000" dirty="0" smtClean="0"/>
              <a:t>, “Not So Different After All: A Cross-Discipline View of Trust,” Academy of Management Review (July 1998), pp. 393–404;</a:t>
            </a:r>
          </a:p>
        </p:txBody>
      </p:sp>
    </p:spTree>
    <p:extLst>
      <p:ext uri="{BB962C8B-B14F-4D97-AF65-F5344CB8AC3E}">
        <p14:creationId xmlns:p14="http://schemas.microsoft.com/office/powerpoint/2010/main" val="352446217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Developing Trust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Four basic attributes appear frequently in the literature:</a:t>
            </a:r>
          </a:p>
          <a:p>
            <a:pPr lvl="1"/>
            <a:r>
              <a:rPr lang="en-GB" dirty="0" smtClean="0"/>
              <a:t>Integrity – honesty and truthfulness</a:t>
            </a:r>
          </a:p>
          <a:p>
            <a:pPr lvl="1"/>
            <a:r>
              <a:rPr lang="en-GB" dirty="0" smtClean="0"/>
              <a:t>Benevolence – credible belief that the leader’s actions are for our good</a:t>
            </a:r>
          </a:p>
          <a:p>
            <a:pPr lvl="1"/>
            <a:r>
              <a:rPr lang="en-GB" dirty="0" smtClean="0"/>
              <a:t>Ability – our perception of the leader’s competency and skills in dealing with the situations we face</a:t>
            </a:r>
          </a:p>
          <a:p>
            <a:pPr lvl="1"/>
            <a:r>
              <a:rPr lang="en-GB" dirty="0" smtClean="0"/>
              <a:t>Propensity to trust – Are we in the position of having good experiences with giving our trust, or do we seek, to quote The Who, to ensure “We won’t be fooled again</a:t>
            </a:r>
            <a:r>
              <a:rPr lang="en-GB" dirty="0" smtClean="0"/>
              <a:t>”?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767632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Attributes Developing Propensity to Trust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Credibility</a:t>
            </a:r>
          </a:p>
          <a:p>
            <a:pPr lvl="1"/>
            <a:r>
              <a:rPr lang="en-GB" dirty="0" smtClean="0"/>
              <a:t>The ease in which we see this leader as displaying trustworthiness</a:t>
            </a:r>
          </a:p>
          <a:p>
            <a:r>
              <a:rPr lang="en-GB" dirty="0" smtClean="0"/>
              <a:t>Glibness, charisma, presence</a:t>
            </a:r>
          </a:p>
          <a:p>
            <a:pPr lvl="1"/>
            <a:r>
              <a:rPr lang="en-GB" dirty="0" smtClean="0"/>
              <a:t>Some people are easier to trust in words and physical characteristics</a:t>
            </a:r>
          </a:p>
          <a:p>
            <a:pPr lvl="1"/>
            <a:r>
              <a:rPr lang="en-GB" dirty="0" smtClean="0"/>
              <a:t>(Hence seduction – assisted self-delusion)</a:t>
            </a:r>
          </a:p>
          <a:p>
            <a:r>
              <a:rPr lang="en-GB" dirty="0" smtClean="0"/>
              <a:t>Precedent and time</a:t>
            </a:r>
          </a:p>
          <a:p>
            <a:pPr lvl="1"/>
            <a:r>
              <a:rPr lang="en-GB" dirty="0" smtClean="0"/>
              <a:t>Trustworthy so far – so probably trustworthy in future?</a:t>
            </a:r>
          </a:p>
          <a:p>
            <a:r>
              <a:rPr lang="en-GB" dirty="0" smtClean="0"/>
              <a:t>Competence</a:t>
            </a:r>
          </a:p>
          <a:p>
            <a:r>
              <a:rPr lang="en-GB" dirty="0" smtClean="0"/>
              <a:t>Perceived lack of opportunistic behaviours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052420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Comes with Trust from Followers?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Group effectiveness</a:t>
            </a:r>
          </a:p>
          <a:p>
            <a:pPr lvl="1"/>
            <a:r>
              <a:rPr lang="en-GB" dirty="0" smtClean="0"/>
              <a:t>Trust encourages most of the positive group behaviours discussed previously</a:t>
            </a:r>
          </a:p>
          <a:p>
            <a:r>
              <a:rPr lang="en-GB" dirty="0" smtClean="0"/>
              <a:t>Risk taking</a:t>
            </a:r>
          </a:p>
          <a:p>
            <a:pPr lvl="1"/>
            <a:r>
              <a:rPr lang="en-GB" dirty="0" smtClean="0"/>
              <a:t>Why not? You’ve “got my back”!</a:t>
            </a:r>
          </a:p>
          <a:p>
            <a:r>
              <a:rPr lang="en-GB" dirty="0" smtClean="0"/>
              <a:t>Information sharing</a:t>
            </a:r>
          </a:p>
          <a:p>
            <a:pPr lvl="1"/>
            <a:r>
              <a:rPr lang="en-GB" dirty="0" smtClean="0"/>
              <a:t>With trust established, there is less propensity for “information is power” type behaviours</a:t>
            </a:r>
          </a:p>
          <a:p>
            <a:r>
              <a:rPr lang="en-GB" dirty="0" smtClean="0"/>
              <a:t>Productivity</a:t>
            </a:r>
          </a:p>
          <a:p>
            <a:pPr lvl="1"/>
            <a:r>
              <a:rPr lang="en-GB" dirty="0" smtClean="0"/>
              <a:t>Avoidance of negative behaviours gives time and space for output</a:t>
            </a:r>
          </a:p>
          <a:p>
            <a:pPr lvl="1"/>
            <a:r>
              <a:rPr lang="en-GB" dirty="0" smtClean="0"/>
              <a:t>If we believe the outcome is positive for us, more likely to strive to achieve it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9667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Trust and Future Development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Employment is a relationship</a:t>
            </a:r>
          </a:p>
          <a:p>
            <a:r>
              <a:rPr lang="en-GB" dirty="0" smtClean="0"/>
              <a:t>For aspiring young professionals, often a relationship in which they implicitly invest their future opportunities</a:t>
            </a:r>
          </a:p>
          <a:p>
            <a:r>
              <a:rPr lang="en-GB" dirty="0" smtClean="0"/>
              <a:t>Expectations?</a:t>
            </a:r>
          </a:p>
          <a:p>
            <a:pPr lvl="1"/>
            <a:r>
              <a:rPr lang="en-GB" dirty="0" smtClean="0"/>
              <a:t>Opportunity to work with skilled and experienced industry professionals</a:t>
            </a:r>
          </a:p>
          <a:p>
            <a:pPr lvl="1"/>
            <a:r>
              <a:rPr lang="en-GB" dirty="0" smtClean="0"/>
              <a:t>Opportunity to work on products/services with a future</a:t>
            </a:r>
          </a:p>
          <a:p>
            <a:pPr lvl="1"/>
            <a:r>
              <a:rPr lang="en-GB" dirty="0" smtClean="0"/>
              <a:t>Training</a:t>
            </a:r>
          </a:p>
          <a:p>
            <a:pPr lvl="1"/>
            <a:r>
              <a:rPr lang="en-GB" dirty="0" smtClean="0"/>
              <a:t>Development opportunities to expand our skills</a:t>
            </a:r>
          </a:p>
          <a:p>
            <a:pPr lvl="1"/>
            <a:r>
              <a:rPr lang="en-GB" dirty="0" smtClean="0"/>
              <a:t>Mentoring or support</a:t>
            </a:r>
          </a:p>
          <a:p>
            <a:pPr lvl="1"/>
            <a:r>
              <a:rPr lang="en-GB" dirty="0" smtClean="0"/>
              <a:t>The job will last long enough to establish us as a competent presence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7493126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Trust – a Two-Way Street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Employer trusts us to:-</a:t>
            </a:r>
          </a:p>
          <a:p>
            <a:pPr lvl="1"/>
            <a:r>
              <a:rPr lang="en-GB" dirty="0" smtClean="0"/>
              <a:t>To pursue work matters, whether we can be seen or not, whether working on-site or off-, or working at home</a:t>
            </a:r>
          </a:p>
          <a:p>
            <a:pPr lvl="1"/>
            <a:r>
              <a:rPr lang="en-GB" dirty="0" smtClean="0"/>
              <a:t>To keep confidences and guard commercial secrets</a:t>
            </a:r>
          </a:p>
          <a:p>
            <a:pPr lvl="1"/>
            <a:r>
              <a:rPr lang="en-GB" dirty="0" smtClean="0"/>
              <a:t>To use IT and other communications technology in an appropriate way</a:t>
            </a:r>
          </a:p>
          <a:p>
            <a:pPr lvl="1"/>
            <a:r>
              <a:rPr lang="en-GB" dirty="0" smtClean="0"/>
              <a:t>To use company money in an appropriate manner</a:t>
            </a:r>
          </a:p>
          <a:p>
            <a:pPr lvl="1"/>
            <a:r>
              <a:rPr lang="en-GB" dirty="0" smtClean="0"/>
              <a:t>To obey the law</a:t>
            </a:r>
          </a:p>
          <a:p>
            <a:pPr lvl="1"/>
            <a:r>
              <a:rPr lang="en-GB" dirty="0" smtClean="0"/>
              <a:t>To manage health and safety</a:t>
            </a:r>
          </a:p>
          <a:p>
            <a:pPr lvl="1"/>
            <a:r>
              <a:rPr lang="en-GB" dirty="0" smtClean="0"/>
              <a:t>To comply with company policies on equality and diversity</a:t>
            </a:r>
          </a:p>
          <a:p>
            <a:pPr lvl="1"/>
            <a:r>
              <a:rPr lang="en-GB" dirty="0" smtClean="0"/>
              <a:t>In short, to work </a:t>
            </a:r>
            <a:r>
              <a:rPr lang="en-GB" dirty="0"/>
              <a:t>in the interests of the company, not just of ourselves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4139320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Mentoring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Mentor</a:t>
            </a:r>
          </a:p>
          <a:p>
            <a:pPr lvl="1"/>
            <a:r>
              <a:rPr lang="en-GB" dirty="0" smtClean="0"/>
              <a:t>A senior employee who supports a less senior, less skilled individual within the organisation</a:t>
            </a:r>
          </a:p>
          <a:p>
            <a:pPr lvl="1"/>
            <a:r>
              <a:rPr lang="en-GB" dirty="0" smtClean="0"/>
              <a:t>(</a:t>
            </a:r>
            <a:r>
              <a:rPr lang="en-GB" dirty="0" err="1" smtClean="0"/>
              <a:t>Laoshi</a:t>
            </a:r>
            <a:r>
              <a:rPr lang="en-GB" dirty="0" smtClean="0"/>
              <a:t>? </a:t>
            </a:r>
            <a:r>
              <a:rPr lang="en-GB" dirty="0" err="1" smtClean="0"/>
              <a:t>Shifu</a:t>
            </a:r>
            <a:r>
              <a:rPr lang="en-GB" dirty="0" smtClean="0"/>
              <a:t>? “Senior”, “old person of established skills”?)</a:t>
            </a:r>
          </a:p>
          <a:p>
            <a:r>
              <a:rPr lang="en-GB" dirty="0" smtClean="0"/>
              <a:t>Protégé</a:t>
            </a:r>
          </a:p>
          <a:p>
            <a:pPr lvl="1"/>
            <a:r>
              <a:rPr lang="en-GB" dirty="0" smtClean="0"/>
              <a:t>Someone I favour and support for future preferment/advancement</a:t>
            </a:r>
          </a:p>
          <a:p>
            <a:pPr lvl="2"/>
            <a:r>
              <a:rPr lang="en-GB" dirty="0" smtClean="0"/>
              <a:t>Sometimes used, but imperfect word for someone who is being mentored</a:t>
            </a:r>
          </a:p>
          <a:p>
            <a:pPr lvl="2"/>
            <a:r>
              <a:rPr lang="en-GB" dirty="0" smtClean="0"/>
              <a:t>Has implications of being someone pushed ahead of the curve for personal, political, relationship or other reasons to my advantage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644346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Ideal World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Mentors choose who they mentor because they perceive some particular ability</a:t>
            </a:r>
          </a:p>
          <a:p>
            <a:r>
              <a:rPr lang="en-GB" dirty="0" smtClean="0"/>
              <a:t>Mentors are allocated as part of HR induction/appraisal procedures where appropriate</a:t>
            </a:r>
          </a:p>
          <a:p>
            <a:r>
              <a:rPr lang="en-GB" dirty="0" smtClean="0"/>
              <a:t>Leaders wish to mentor as part of their duty to “give something back” to the community or profession</a:t>
            </a:r>
          </a:p>
          <a:p>
            <a:r>
              <a:rPr lang="en-GB" dirty="0" smtClean="0"/>
              <a:t>Access to mentoring is even handed and open to all likely to benefit</a:t>
            </a:r>
          </a:p>
          <a:p>
            <a:r>
              <a:rPr lang="en-GB" dirty="0" smtClean="0"/>
              <a:t>Mentors perform their duties assiduously and impartially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4302035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Practical Mentoring Duties?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Coaching</a:t>
            </a:r>
          </a:p>
          <a:p>
            <a:r>
              <a:rPr lang="en-GB" dirty="0" smtClean="0"/>
              <a:t>Introduction and relationship brokering within the organisation</a:t>
            </a:r>
          </a:p>
          <a:p>
            <a:r>
              <a:rPr lang="en-GB" dirty="0" smtClean="0"/>
              <a:t>Ensuring exposure to the right people and opportunities</a:t>
            </a:r>
          </a:p>
          <a:p>
            <a:r>
              <a:rPr lang="en-GB" dirty="0" smtClean="0"/>
              <a:t>Supporting for opportunities to take part in challenging and high profile tasks</a:t>
            </a:r>
          </a:p>
          <a:p>
            <a:r>
              <a:rPr lang="en-GB" dirty="0" smtClean="0"/>
              <a:t>Supporting for potential advancement or promotion as good jobs become available</a:t>
            </a:r>
          </a:p>
          <a:p>
            <a:r>
              <a:rPr lang="en-GB" dirty="0" smtClean="0"/>
              <a:t>Open discussion of ideas and perceptions about the work and its context</a:t>
            </a:r>
          </a:p>
          <a:p>
            <a:r>
              <a:rPr lang="en-GB" dirty="0" smtClean="0"/>
              <a:t>Reputational advice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6048776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Social Mentoring Duties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Role model</a:t>
            </a:r>
          </a:p>
          <a:p>
            <a:r>
              <a:rPr lang="en-GB" dirty="0" smtClean="0"/>
              <a:t>Friend/associate</a:t>
            </a:r>
          </a:p>
          <a:p>
            <a:r>
              <a:rPr lang="en-GB" dirty="0" smtClean="0"/>
              <a:t>Counsellor/advisor</a:t>
            </a:r>
          </a:p>
          <a:p>
            <a:r>
              <a:rPr lang="en-GB" dirty="0" smtClean="0"/>
              <a:t>Confidante</a:t>
            </a:r>
          </a:p>
          <a:p>
            <a:r>
              <a:rPr lang="en-GB" dirty="0" smtClean="0"/>
              <a:t>Gateway to organisational social opportunities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1557551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Mentoring in a Less Than Ideal World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Mentoring is a privileged situation given to the </a:t>
            </a:r>
            <a:r>
              <a:rPr lang="en-GB" b="1" dirty="0" smtClean="0"/>
              <a:t>chosen few</a:t>
            </a:r>
          </a:p>
          <a:p>
            <a:r>
              <a:rPr lang="en-GB" dirty="0" smtClean="0"/>
              <a:t>Chosen?</a:t>
            </a:r>
          </a:p>
          <a:p>
            <a:pPr lvl="1"/>
            <a:r>
              <a:rPr lang="en-GB" dirty="0" smtClean="0"/>
              <a:t>They look like I do, they sound like I do (prejudice OF ALL FORMS)</a:t>
            </a:r>
          </a:p>
          <a:p>
            <a:pPr lvl="1"/>
            <a:r>
              <a:rPr lang="en-GB" dirty="0" smtClean="0"/>
              <a:t>I have social links with their family, background, school or college, </a:t>
            </a:r>
            <a:r>
              <a:rPr lang="en-GB" dirty="0" smtClean="0"/>
              <a:t>town, club</a:t>
            </a:r>
            <a:r>
              <a:rPr lang="en-GB" smtClean="0"/>
              <a:t>, religion </a:t>
            </a:r>
            <a:r>
              <a:rPr lang="en-GB" dirty="0" smtClean="0"/>
              <a:t>(nepotism)</a:t>
            </a:r>
          </a:p>
          <a:p>
            <a:pPr lvl="1"/>
            <a:r>
              <a:rPr lang="en-GB" dirty="0" smtClean="0"/>
              <a:t>I expect reciprocal behaviour towards my offspring/friends (class system)</a:t>
            </a:r>
          </a:p>
          <a:p>
            <a:pPr lvl="1"/>
            <a:r>
              <a:rPr lang="en-GB" dirty="0" smtClean="0"/>
              <a:t>I chose you because you have something I want (and this can be VERY BAD INDEED)</a:t>
            </a:r>
          </a:p>
          <a:p>
            <a:r>
              <a:rPr lang="en-GB" dirty="0" smtClean="0"/>
              <a:t>The allocated mentor doesn’t understand mentoring and/or doesn’t want to do it</a:t>
            </a:r>
          </a:p>
          <a:p>
            <a:r>
              <a:rPr lang="en-GB" dirty="0" smtClean="0"/>
              <a:t>Mentor doesn’t have the organisational firepower to be useful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2086023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Mentoring – What Works?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Meeting on a regula</a:t>
            </a:r>
            <a:r>
              <a:rPr lang="en-GB" dirty="0" smtClean="0"/>
              <a:t>r basis</a:t>
            </a:r>
          </a:p>
          <a:p>
            <a:r>
              <a:rPr lang="en-GB" dirty="0" smtClean="0"/>
              <a:t>An agenda, but not a rigid one</a:t>
            </a:r>
          </a:p>
          <a:p>
            <a:r>
              <a:rPr lang="en-GB" dirty="0" smtClean="0"/>
              <a:t>Interaction and mutual understanding</a:t>
            </a:r>
          </a:p>
          <a:p>
            <a:r>
              <a:rPr lang="en-GB" dirty="0" smtClean="0"/>
              <a:t>The mentor has the right contacts in the organisation</a:t>
            </a:r>
          </a:p>
          <a:p>
            <a:r>
              <a:rPr lang="en-GB" dirty="0" smtClean="0"/>
              <a:t>Mutual respect</a:t>
            </a:r>
          </a:p>
          <a:p>
            <a:r>
              <a:rPr lang="en-GB" dirty="0" smtClean="0"/>
              <a:t>Do what you say, say what you mean, mean what you do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3566216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50</TotalTime>
  <Words>912</Words>
  <Application>Microsoft Office PowerPoint</Application>
  <PresentationFormat>Widescreen</PresentationFormat>
  <Paragraphs>103</Paragraphs>
  <Slides>13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Calibri</vt:lpstr>
      <vt:lpstr>Calibri Light</vt:lpstr>
      <vt:lpstr>Office Theme</vt:lpstr>
      <vt:lpstr>Issues in Modern Leadership – Mentoring, Trust</vt:lpstr>
      <vt:lpstr>Trust</vt:lpstr>
      <vt:lpstr>Developing Trust</vt:lpstr>
      <vt:lpstr>Attributes Developing Propensity to Trust</vt:lpstr>
      <vt:lpstr>What Comes with Trust from Followers?</vt:lpstr>
      <vt:lpstr>Trust and Future Development</vt:lpstr>
      <vt:lpstr>Trust – a Two-Way Street</vt:lpstr>
      <vt:lpstr>Mentoring</vt:lpstr>
      <vt:lpstr>The Ideal World</vt:lpstr>
      <vt:lpstr>Practical Mentoring Duties?</vt:lpstr>
      <vt:lpstr>Social Mentoring Duties</vt:lpstr>
      <vt:lpstr>Mentoring in a Less Than Ideal World</vt:lpstr>
      <vt:lpstr>Mentoring – What Works?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Issues in Modern Leadership – Mentoring, Trust</dc:title>
  <dc:creator>John Rees</dc:creator>
  <cp:lastModifiedBy>John Rees</cp:lastModifiedBy>
  <cp:revision>4</cp:revision>
  <dcterms:created xsi:type="dcterms:W3CDTF">2017-02-01T14:50:31Z</dcterms:created>
  <dcterms:modified xsi:type="dcterms:W3CDTF">2017-02-06T09:34:25Z</dcterms:modified>
</cp:coreProperties>
</file>