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saveSubsetFonts="1">
  <p:sldMasterIdLst>
    <p:sldMasterId id="2147483648" r:id="rId1"/>
  </p:sldMasterIdLst>
  <p:notesMasterIdLst>
    <p:notesMasterId r:id="rId2"/>
  </p:notesMasterIdLst>
  <p:sldIdLst>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type="screen16x9" cy="6858000" cx="12192000"/>
  <p:notesSz cx="6858000" cy="9144000"/>
  <p:defaultTextStyle>
    <a:defPPr>
      <a:defRPr lang="en-US"/>
    </a:defPPr>
    <a:lvl1pPr algn="l" defTabSz="457200" eaLnBrk="1" hangingPunct="1" latinLnBrk="0" marL="0" rtl="0">
      <a:defRPr sz="1800" kern="1200">
        <a:solidFill>
          <a:schemeClr val="tx1"/>
        </a:solidFill>
        <a:latin typeface="+mn-lt"/>
        <a:ea typeface="+mn-ea"/>
        <a:cs typeface="+mn-cs"/>
      </a:defRPr>
    </a:lvl1pPr>
    <a:lvl2pPr algn="l" defTabSz="457200" eaLnBrk="1" hangingPunct="1" latinLnBrk="0" marL="457200" rtl="0">
      <a:defRPr sz="1800" kern="1200">
        <a:solidFill>
          <a:schemeClr val="tx1"/>
        </a:solidFill>
        <a:latin typeface="+mn-lt"/>
        <a:ea typeface="+mn-ea"/>
        <a:cs typeface="+mn-cs"/>
      </a:defRPr>
    </a:lvl2pPr>
    <a:lvl3pPr algn="l" defTabSz="457200" eaLnBrk="1" hangingPunct="1" latinLnBrk="0" marL="914400" rtl="0">
      <a:defRPr sz="1800" kern="1200">
        <a:solidFill>
          <a:schemeClr val="tx1"/>
        </a:solidFill>
        <a:latin typeface="+mn-lt"/>
        <a:ea typeface="+mn-ea"/>
        <a:cs typeface="+mn-cs"/>
      </a:defRPr>
    </a:lvl3pPr>
    <a:lvl4pPr algn="l" defTabSz="457200" eaLnBrk="1" hangingPunct="1" latinLnBrk="0" marL="1371600" rtl="0">
      <a:defRPr sz="1800" kern="1200">
        <a:solidFill>
          <a:schemeClr val="tx1"/>
        </a:solidFill>
        <a:latin typeface="+mn-lt"/>
        <a:ea typeface="+mn-ea"/>
        <a:cs typeface="+mn-cs"/>
      </a:defRPr>
    </a:lvl4pPr>
    <a:lvl5pPr algn="l" defTabSz="457200" eaLnBrk="1" hangingPunct="1" latinLnBrk="0" marL="1828800" rtl="0">
      <a:defRPr sz="1800" kern="1200">
        <a:solidFill>
          <a:schemeClr val="tx1"/>
        </a:solidFill>
        <a:latin typeface="+mn-lt"/>
        <a:ea typeface="+mn-ea"/>
        <a:cs typeface="+mn-cs"/>
      </a:defRPr>
    </a:lvl5pPr>
    <a:lvl6pPr algn="l" defTabSz="457200" eaLnBrk="1" hangingPunct="1" latinLnBrk="0" marL="2286000" rtl="0">
      <a:defRPr sz="1800" kern="1200">
        <a:solidFill>
          <a:schemeClr val="tx1"/>
        </a:solidFill>
        <a:latin typeface="+mn-lt"/>
        <a:ea typeface="+mn-ea"/>
        <a:cs typeface="+mn-cs"/>
      </a:defRPr>
    </a:lvl6pPr>
    <a:lvl7pPr algn="l" defTabSz="457200" eaLnBrk="1" hangingPunct="1" latinLnBrk="0" marL="2743200" rtl="0">
      <a:defRPr sz="1800" kern="1200">
        <a:solidFill>
          <a:schemeClr val="tx1"/>
        </a:solidFill>
        <a:latin typeface="+mn-lt"/>
        <a:ea typeface="+mn-ea"/>
        <a:cs typeface="+mn-cs"/>
      </a:defRPr>
    </a:lvl7pPr>
    <a:lvl8pPr algn="l" defTabSz="457200" eaLnBrk="1" hangingPunct="1" latinLnBrk="0" marL="3200400" rtl="0">
      <a:defRPr sz="1800" kern="1200">
        <a:solidFill>
          <a:schemeClr val="tx1"/>
        </a:solidFill>
        <a:latin typeface="+mn-lt"/>
        <a:ea typeface="+mn-ea"/>
        <a:cs typeface="+mn-cs"/>
      </a:defRPr>
    </a:lvl8pPr>
    <a:lvl9pPr algn="l" defTabSz="4572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p="http://schemas.openxmlformats.org/presentationml/2006/main" xmlns:r="http://schemas.openxmlformats.org/officeDocument/2006/relationships" xmlns:a="http://schemas.openxmlformats.org/drawingml/2006/main" lastView="sldThumbnailView">
  <p:normalViewPr horzBarState="maximized">
    <p:restoredLeft sz="17792" autoAdjust="0"/>
    <p:restoredTop sz="94660"/>
  </p:normalViewPr>
  <p:slideViewPr>
    <p:cSldViewPr snapToGrid="0">
      <p:cViewPr>
        <p:scale>
          <a:sx n="89" d="100"/>
          <a:sy n="89" d="100"/>
        </p:scale>
        <p:origin x="66" y="66"/>
      </p:cViewPr>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slide" Target="slides/slide16.xml"/><Relationship Id="rId19" Type="http://schemas.openxmlformats.org/officeDocument/2006/relationships/slide" Target="slides/slide17.xml"/><Relationship Id="rId20" Type="http://schemas.openxmlformats.org/officeDocument/2006/relationships/slide" Target="slides/slide18.xml"/><Relationship Id="rId21" Type="http://schemas.openxmlformats.org/officeDocument/2006/relationships/slide" Target="slides/slide19.xml"/><Relationship Id="rId22" Type="http://schemas.openxmlformats.org/officeDocument/2006/relationships/slide" Target="slides/slide20.xml"/><Relationship Id="rId23" Type="http://schemas.openxmlformats.org/officeDocument/2006/relationships/slide" Target="slides/slide21.xml"/><Relationship Id="rId24" Type="http://schemas.openxmlformats.org/officeDocument/2006/relationships/slide" Target="slides/slide22.xml"/><Relationship Id="rId25" Type="http://schemas.openxmlformats.org/officeDocument/2006/relationships/slide" Target="slides/slide23.xml"/><Relationship Id="rId26" Type="http://schemas.openxmlformats.org/officeDocument/2006/relationships/tableStyles" Target="tableStyles.xml"/><Relationship Id="rId27" Type="http://schemas.openxmlformats.org/officeDocument/2006/relationships/presProps" Target="presProps.xml"/><Relationship Id="rId28" Type="http://schemas.openxmlformats.org/officeDocument/2006/relationships/viewProps" Target="viewProps.xml"/><Relationship Id="rId2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71" name=""/>
        <p:cNvGrpSpPr/>
        <p:nvPr/>
      </p:nvGrpSpPr>
      <p:grpSpPr>
        <a:xfrm>
          <a:off x="0" y="0"/>
          <a:ext cx="0" cy="0"/>
          <a:chOff x="0" y="0"/>
          <a:chExt cx="0" cy="0"/>
        </a:xfrm>
      </p:grpSpPr>
      <p:sp>
        <p:nvSpPr>
          <p:cNvPr id="1048692" name="Rectangle 2"/>
          <p:cNvSpPr>
            <a:spLocks noGrp="1" noChangeArrowheads="1"/>
          </p:cNvSpPr>
          <p:nvPr>
            <p:ph type="hdr" sz="quarter"/>
          </p:nvPr>
        </p:nvSpPr>
        <p:spPr bwMode="auto">
          <a:xfrm>
            <a:off x="2"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l">
              <a:defRPr sz="1100"/>
            </a:lvl1pPr>
          </a:lstStyle>
          <a:p>
            <a:endParaRPr lang="en-US"/>
          </a:p>
        </p:txBody>
      </p:sp>
      <p:sp>
        <p:nvSpPr>
          <p:cNvPr id="1048693" name="Rectangle 3"/>
          <p:cNvSpPr>
            <a:spLocks noGrp="1" noChangeArrowheads="1"/>
          </p:cNvSpPr>
          <p:nvPr>
            <p:ph type="dt" idx="1"/>
          </p:nvPr>
        </p:nvSpPr>
        <p:spPr bwMode="auto">
          <a:xfrm>
            <a:off x="4021139"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r">
              <a:defRPr sz="1100"/>
            </a:lvl1pPr>
          </a:lstStyle>
          <a:p>
            <a:endParaRPr lang="en-US"/>
          </a:p>
        </p:txBody>
      </p:sp>
      <p:sp>
        <p:nvSpPr>
          <p:cNvPr id="1048694" name="Rectangle 4"/>
          <p:cNvSpPr>
            <a:spLocks noChangeAspect="1" noRot="1" noGrp="1" noChangeArrowheads="1" noTextEdit="1"/>
          </p:cNvSpPr>
          <p:nvPr>
            <p:ph type="sldImg" idx="2"/>
          </p:nvPr>
        </p:nvSpPr>
        <p:spPr bwMode="auto">
          <a:xfrm>
            <a:off x="990600" y="766763"/>
            <a:ext cx="5118100" cy="3838575"/>
          </a:xfrm>
          <a:prstGeom prst="rect"/>
          <a:noFill/>
          <a:ln w="9525">
            <a:solidFill>
              <a:srgbClr val="000000"/>
            </a:solidFill>
            <a:miter lim="800000"/>
            <a:headEnd/>
            <a:tailEnd/>
          </a:ln>
          <a:effectLst/>
        </p:spPr>
      </p:sp>
      <p:sp>
        <p:nvSpPr>
          <p:cNvPr id="1048695" name="Rectangle 5"/>
          <p:cNvSpPr>
            <a:spLocks noGrp="1" noChangeArrowheads="1"/>
          </p:cNvSpPr>
          <p:nvPr>
            <p:ph type="body" sz="quarter" idx="3"/>
          </p:nvPr>
        </p:nvSpPr>
        <p:spPr bwMode="auto">
          <a:xfrm>
            <a:off x="709614" y="4862514"/>
            <a:ext cx="5680075" cy="4605337"/>
          </a:xfrm>
          <a:prstGeom prst="rect"/>
          <a:noFill/>
          <a:ln w="9525">
            <a:noFill/>
            <a:miter lim="800000"/>
            <a:headEnd/>
            <a:tailEnd/>
          </a:ln>
          <a:effectLst/>
        </p:spPr>
        <p:txBody>
          <a:bodyPr anchor="t" anchorCtr="0" bIns="45745" compatLnSpc="1" lIns="91492" numCol="1" rIns="91492" tIns="45745" vert="horz" wrap="square">
            <a:prstTxWarp prst="textNoShape"/>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96" name="Rectangle 6"/>
          <p:cNvSpPr>
            <a:spLocks noGrp="1" noChangeArrowheads="1"/>
          </p:cNvSpPr>
          <p:nvPr>
            <p:ph type="ftr" sz="quarter" idx="4"/>
          </p:nvPr>
        </p:nvSpPr>
        <p:spPr bwMode="auto">
          <a:xfrm>
            <a:off x="2"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l">
              <a:defRPr sz="1100"/>
            </a:lvl1pPr>
          </a:lstStyle>
          <a:p>
            <a:endParaRPr lang="en-US"/>
          </a:p>
        </p:txBody>
      </p:sp>
      <p:sp>
        <p:nvSpPr>
          <p:cNvPr id="1048697" name="Rectangle 7"/>
          <p:cNvSpPr>
            <a:spLocks noGrp="1" noChangeArrowheads="1"/>
          </p:cNvSpPr>
          <p:nvPr>
            <p:ph type="sldNum" sz="quarter" idx="5"/>
          </p:nvPr>
        </p:nvSpPr>
        <p:spPr bwMode="auto">
          <a:xfrm>
            <a:off x="4021139"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r">
              <a:defRPr sz="1100"/>
            </a:lvl1pPr>
          </a:lstStyle>
          <a:p>
            <a:fld id="{A9A0EA98-5831-4853-B862-C702E6EB345C}" type="slidenum">
              <a:rPr lang="en-US"/>
              <a:t>‹#›</a:t>
            </a:fld>
            <a:endParaRPr lang="en-US"/>
          </a:p>
        </p:txBody>
      </p:sp>
    </p:spTree>
  </p:cSld>
  <p:clrMap accent1="accent1" accent2="accent2" accent3="accent3" accent4="accent4" accent5="accent5" accent6="accent6" bg1="lt1" bg2="lt2" tx1="dk1" tx2="dk2" hlink="hlink" folHlink="folHlink"/>
  <p:notesStyle>
    <a:lvl1pPr algn="l" fontAlgn="base" rtl="0">
      <a:spcBef>
        <a:spcPct val="30000"/>
      </a:spcBef>
      <a:spcAft>
        <a:spcPct val="0"/>
      </a:spcAft>
      <a:defRPr sz="1200" kern="1200">
        <a:solidFill>
          <a:schemeClr val="tx1"/>
        </a:solidFill>
        <a:latin typeface="Arial" charset="0"/>
        <a:ea typeface="+mn-ea"/>
        <a:cs typeface="+mn-cs"/>
      </a:defRPr>
    </a:lvl1pPr>
    <a:lvl2pPr algn="l" fontAlgn="base" marL="457200" rtl="0">
      <a:spcBef>
        <a:spcPct val="30000"/>
      </a:spcBef>
      <a:spcAft>
        <a:spcPct val="0"/>
      </a:spcAft>
      <a:defRPr sz="1200" kern="1200">
        <a:solidFill>
          <a:schemeClr val="tx1"/>
        </a:solidFill>
        <a:latin typeface="Arial" charset="0"/>
        <a:ea typeface="+mn-ea"/>
        <a:cs typeface="+mn-cs"/>
      </a:defRPr>
    </a:lvl2pPr>
    <a:lvl3pPr algn="l" fontAlgn="base" marL="914400" rtl="0">
      <a:spcBef>
        <a:spcPct val="30000"/>
      </a:spcBef>
      <a:spcAft>
        <a:spcPct val="0"/>
      </a:spcAft>
      <a:defRPr sz="1200" kern="1200">
        <a:solidFill>
          <a:schemeClr val="tx1"/>
        </a:solidFill>
        <a:latin typeface="Arial" charset="0"/>
        <a:ea typeface="+mn-ea"/>
        <a:cs typeface="+mn-cs"/>
      </a:defRPr>
    </a:lvl3pPr>
    <a:lvl4pPr algn="l" fontAlgn="base" marL="1371600" rtl="0">
      <a:spcBef>
        <a:spcPct val="30000"/>
      </a:spcBef>
      <a:spcAft>
        <a:spcPct val="0"/>
      </a:spcAft>
      <a:defRPr sz="1200" kern="1200">
        <a:solidFill>
          <a:schemeClr val="tx1"/>
        </a:solidFill>
        <a:latin typeface="Arial" charset="0"/>
        <a:ea typeface="+mn-ea"/>
        <a:cs typeface="+mn-cs"/>
      </a:defRPr>
    </a:lvl4pPr>
    <a:lvl5pPr algn="l" fontAlgn="base" marL="1828800" rtl="0">
      <a:spcBef>
        <a:spcPct val="30000"/>
      </a:spcBef>
      <a:spcAft>
        <a:spcPct val="0"/>
      </a:spcAft>
      <a:defRPr sz="1200" kern="1200">
        <a:solidFill>
          <a:schemeClr val="tx1"/>
        </a:solidFill>
        <a:latin typeface="Arial" charset="0"/>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62" name=""/>
        <p:cNvGrpSpPr/>
        <p:nvPr/>
      </p:nvGrpSpPr>
      <p:grpSpPr>
        <a:xfrm>
          <a:off x="0" y="0"/>
          <a:ext cx="0" cy="0"/>
          <a:chOff x="0" y="0"/>
          <a:chExt cx="0" cy="0"/>
        </a:xfrm>
      </p:grpSpPr>
      <p:sp>
        <p:nvSpPr>
          <p:cNvPr id="1048641" name="Rectangle 6"/>
          <p:cNvSpPr>
            <a:spLocks noChangeAspect="1"/>
          </p:cNvSpPr>
          <p:nvPr/>
        </p:nvSpPr>
        <p:spPr>
          <a:xfrm>
            <a:off x="231140" y="243840"/>
            <a:ext cx="11724640" cy="6377939"/>
          </a:xfrm>
          <a:prstGeom prst="rect"/>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1048642" name="Title 1"/>
          <p:cNvSpPr>
            <a:spLocks noGrp="1"/>
          </p:cNvSpPr>
          <p:nvPr>
            <p:ph type="ctrTitle"/>
          </p:nvPr>
        </p:nvSpPr>
        <p:spPr>
          <a:xfrm>
            <a:off x="1109980" y="882376"/>
            <a:ext cx="9966960" cy="2926080"/>
          </a:xfrm>
        </p:spPr>
        <p:txBody>
          <a:bodyPr anchor="b">
            <a:normAutofit/>
          </a:bodyPr>
          <a:lstStyle>
            <a:lvl1pPr algn="ctr">
              <a:lnSpc>
                <a:spcPct val="85000"/>
              </a:lnSpc>
              <a:defRPr baseline="0" b="1" cap="all" dirty="0" sz="7200" i="0" kern="1200" kumimoji="0" lang="en-US" normalizeH="0" spc="0" strike="noStrike" u="none">
                <a:ln w="15875">
                  <a:solidFill>
                    <a:sysClr lastClr="FFFFFF" val="window"/>
                  </a:solidFill>
                </a:ln>
                <a:solidFill>
                  <a:srgbClr val="DF5327"/>
                </a:solidFill>
                <a:effectLst>
                  <a:outerShdw algn="tl" dir="2700000" dist="38100" rotWithShape="0">
                    <a:srgbClr val="DF5327"/>
                  </a:outerShdw>
                </a:effectLst>
                <a:uLnTx/>
                <a:uFillTx/>
                <a:latin typeface="+mj-lt"/>
                <a:ea typeface="+mn-ea"/>
                <a:cs typeface="+mn-cs"/>
              </a:defRPr>
            </a:lvl1pPr>
          </a:lstStyle>
          <a:p>
            <a:r>
              <a:rPr lang="en-US"/>
              <a:t>Click to edit Master title style</a:t>
            </a:r>
            <a:endParaRPr dirty="0" lang="en-US"/>
          </a:p>
        </p:txBody>
      </p:sp>
      <p:sp>
        <p:nvSpPr>
          <p:cNvPr id="1048643" name="Subtitle 2"/>
          <p:cNvSpPr>
            <a:spLocks noGrp="1"/>
          </p:cNvSpPr>
          <p:nvPr>
            <p:ph type="subTitle" idx="1"/>
          </p:nvPr>
        </p:nvSpPr>
        <p:spPr>
          <a:xfrm>
            <a:off x="1709530" y="3869634"/>
            <a:ext cx="8767860" cy="1388165"/>
          </a:xfrm>
        </p:spPr>
        <p:txBody>
          <a:bodyPr>
            <a:normAutofit/>
          </a:bodyPr>
          <a:lstStyle>
            <a:lvl1pPr algn="ctr" indent="0" marL="0">
              <a:buNone/>
              <a:defRPr sz="2200">
                <a:solidFill>
                  <a:schemeClr val="accent1"/>
                </a:solidFill>
              </a:defRPr>
            </a:lvl1pPr>
            <a:lvl2pPr algn="ctr" indent="0" marL="457200">
              <a:buNone/>
              <a:defRPr sz="2200"/>
            </a:lvl2pPr>
            <a:lvl3pPr algn="ctr" indent="0" marL="914400">
              <a:buNone/>
              <a:defRPr sz="2200"/>
            </a:lvl3pPr>
            <a:lvl4pPr algn="ctr" indent="0" marL="1371600">
              <a:buNone/>
              <a:defRPr sz="2000"/>
            </a:lvl4pPr>
            <a:lvl5pPr algn="ctr" indent="0" marL="1828800">
              <a:buNone/>
              <a:defRPr sz="2000"/>
            </a:lvl5pPr>
            <a:lvl6pPr algn="ctr" indent="0" marL="2286000">
              <a:buNone/>
              <a:defRPr sz="2000"/>
            </a:lvl6pPr>
            <a:lvl7pPr algn="ctr" indent="0" marL="2743200">
              <a:buNone/>
              <a:defRPr sz="2000"/>
            </a:lvl7pPr>
            <a:lvl8pPr algn="ctr" indent="0" marL="3200400">
              <a:buNone/>
              <a:defRPr sz="2000"/>
            </a:lvl8pPr>
            <a:lvl9pPr algn="ctr" indent="0" marL="3657600">
              <a:buNone/>
              <a:defRPr sz="2000"/>
            </a:lvl9pPr>
          </a:lstStyle>
          <a:p>
            <a:r>
              <a:rPr lang="en-US"/>
              <a:t>Click to edit Master subtitle style</a:t>
            </a:r>
            <a:endParaRPr dirty="0" lang="en-US"/>
          </a:p>
        </p:txBody>
      </p:sp>
      <p:sp>
        <p:nvSpPr>
          <p:cNvPr id="1048644" name="Date Placeholder 3"/>
          <p:cNvSpPr>
            <a:spLocks noGrp="1"/>
          </p:cNvSpPr>
          <p:nvPr>
            <p:ph type="dt" sz="half" idx="10"/>
          </p:nvPr>
        </p:nvSpPr>
        <p:spPr/>
        <p:txBody>
          <a:bodyPr/>
          <a:lstStyle>
            <a:lvl1pPr>
              <a:defRPr>
                <a:solidFill>
                  <a:schemeClr val="accent1"/>
                </a:solidFill>
              </a:defRPr>
            </a:lvl1pPr>
          </a:lstStyle>
          <a:p>
            <a:fld id="{48AA3244-B721-4569-8E39-F2A315479762}" type="datetimeFigureOut">
              <a:rPr lang="en-US" smtClean="0"/>
              <a:t>8/31/2024</a:t>
            </a:fld>
            <a:endParaRPr lang="en-US"/>
          </a:p>
        </p:txBody>
      </p:sp>
      <p:sp>
        <p:nvSpPr>
          <p:cNvPr id="1048645" name="Footer Placeholder 4"/>
          <p:cNvSpPr>
            <a:spLocks noGrp="1"/>
          </p:cNvSpPr>
          <p:nvPr>
            <p:ph type="ftr" sz="quarter" idx="11"/>
          </p:nvPr>
        </p:nvSpPr>
        <p:spPr/>
        <p:txBody>
          <a:bodyPr/>
          <a:lstStyle>
            <a:lvl1pPr>
              <a:defRPr>
                <a:solidFill>
                  <a:schemeClr val="accent1"/>
                </a:solidFill>
              </a:defRPr>
            </a:lvl1pPr>
          </a:lstStyle>
          <a:p>
            <a:endParaRPr lang="en-US"/>
          </a:p>
        </p:txBody>
      </p:sp>
      <p:sp>
        <p:nvSpPr>
          <p:cNvPr id="1048646" name="Slide Number Placeholder 5"/>
          <p:cNvSpPr>
            <a:spLocks noGrp="1"/>
          </p:cNvSpPr>
          <p:nvPr>
            <p:ph type="sldNum" sz="quarter" idx="12"/>
          </p:nvPr>
        </p:nvSpPr>
        <p:spPr/>
        <p:txBody>
          <a:bodyPr/>
          <a:lstStyle>
            <a:lvl1pPr>
              <a:defRPr>
                <a:solidFill>
                  <a:schemeClr val="accent1"/>
                </a:solidFill>
              </a:defRPr>
            </a:lvl1pPr>
          </a:lstStyle>
          <a:p>
            <a:fld id="{432F9693-9D99-444D-AAF9-2DD36BA56E5E}" type="slidenum">
              <a:rPr lang="en-US" smtClean="0"/>
              <a:t>‹#›</a:t>
            </a:fld>
            <a:endParaRPr lang="en-US"/>
          </a:p>
        </p:txBody>
      </p:sp>
      <p:cxnSp>
        <p:nvCxnSpPr>
          <p:cNvPr id="3145728" name="Straight Connector 7"/>
          <p:cNvCxnSpPr>
            <a:cxnSpLocks/>
          </p:cNvCxnSpPr>
          <p:nvPr/>
        </p:nvCxnSpPr>
        <p:spPr>
          <a:xfrm>
            <a:off x="1978660" y="3733800"/>
            <a:ext cx="8229601" cy="0"/>
          </a:xfrm>
          <a:prstGeom prst="line"/>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39" name=""/>
        <p:cNvGrpSpPr/>
        <p:nvPr/>
      </p:nvGrpSpPr>
      <p:grpSpPr>
        <a:xfrm>
          <a:off x="0" y="0"/>
          <a:ext cx="0" cy="0"/>
          <a:chOff x="0" y="0"/>
          <a:chExt cx="0" cy="0"/>
        </a:xfrm>
      </p:grpSpPr>
      <p:sp>
        <p:nvSpPr>
          <p:cNvPr id="1048587" name="Title 1"/>
          <p:cNvSpPr>
            <a:spLocks noGrp="1"/>
          </p:cNvSpPr>
          <p:nvPr>
            <p:ph type="title"/>
          </p:nvPr>
        </p:nvSpPr>
        <p:spPr/>
        <p:txBody>
          <a:bodyPr/>
          <a:p>
            <a:r>
              <a:rPr lang="en-US"/>
              <a:t>Click to edit Master title style</a:t>
            </a:r>
            <a:endParaRPr dirty="0" lang="en-US"/>
          </a:p>
        </p:txBody>
      </p:sp>
      <p:sp>
        <p:nvSpPr>
          <p:cNvPr id="1048588" name="Content Placeholder 2"/>
          <p:cNvSpPr>
            <a:spLocks noGrp="1"/>
          </p:cNvSpPr>
          <p:nvPr>
            <p:ph idx="1"/>
          </p:nvPr>
        </p:nvSpPr>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589" name="Date Placeholder 3"/>
          <p:cNvSpPr>
            <a:spLocks noGrp="1"/>
          </p:cNvSpPr>
          <p:nvPr>
            <p:ph type="dt" sz="half" idx="10"/>
          </p:nvPr>
        </p:nvSpPr>
        <p:spPr/>
        <p:txBody>
          <a:bodyPr/>
          <a:p>
            <a:fld id="{48AA3244-B721-4569-8E39-F2A315479762}" type="datetimeFigureOut">
              <a:rPr lang="en-US" smtClean="0"/>
              <a:t>8/31/2024</a:t>
            </a:fld>
            <a:endParaRPr lang="en-US"/>
          </a:p>
        </p:txBody>
      </p:sp>
      <p:sp>
        <p:nvSpPr>
          <p:cNvPr id="1048590" name="Footer Placeholder 4"/>
          <p:cNvSpPr>
            <a:spLocks noGrp="1"/>
          </p:cNvSpPr>
          <p:nvPr>
            <p:ph type="ftr" sz="quarter" idx="11"/>
          </p:nvPr>
        </p:nvSpPr>
        <p:spPr/>
        <p:txBody>
          <a:bodyPr/>
          <a:p>
            <a:endParaRPr lang="en-US"/>
          </a:p>
        </p:txBody>
      </p:sp>
      <p:sp>
        <p:nvSpPr>
          <p:cNvPr id="1048591" name="Slide Number Placeholder 5"/>
          <p:cNvSpPr>
            <a:spLocks noGrp="1"/>
          </p:cNvSpPr>
          <p:nvPr>
            <p:ph type="sldNum" sz="quarter" idx="12"/>
          </p:nvPr>
        </p:nvSpPr>
        <p:spPr/>
        <p:txBody>
          <a:bodyPr/>
          <a:p>
            <a:fld id="{432F9693-9D99-444D-AAF9-2DD36BA56E5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67" name=""/>
        <p:cNvGrpSpPr/>
        <p:nvPr/>
      </p:nvGrpSpPr>
      <p:grpSpPr>
        <a:xfrm>
          <a:off x="0" y="0"/>
          <a:ext cx="0" cy="0"/>
          <a:chOff x="0" y="0"/>
          <a:chExt cx="0" cy="0"/>
        </a:xfrm>
      </p:grpSpPr>
      <p:sp>
        <p:nvSpPr>
          <p:cNvPr id="1048667" name="Title 1"/>
          <p:cNvSpPr>
            <a:spLocks noGrp="1"/>
          </p:cNvSpPr>
          <p:nvPr>
            <p:ph type="title"/>
          </p:nvPr>
        </p:nvSpPr>
        <p:spPr>
          <a:xfrm>
            <a:off x="1106424" y="1173575"/>
            <a:ext cx="9966960" cy="2926080"/>
          </a:xfrm>
        </p:spPr>
        <p:txBody>
          <a:bodyPr anchor="b">
            <a:noAutofit/>
          </a:bodyPr>
          <a:lstStyle>
            <a:lvl1pPr algn="ctr" defTabSz="914400" eaLnBrk="1" hangingPunct="1" latinLnBrk="0" marL="0" rtl="0">
              <a:lnSpc>
                <a:spcPct val="85000"/>
              </a:lnSpc>
              <a:spcBef>
                <a:spcPct val="0"/>
              </a:spcBef>
              <a:buNone/>
              <a:defRPr baseline="0" b="1" cap="all" dirty="0" sz="7200" i="0" kern="1200" kumimoji="0" lang="en-US" normalizeH="0" spc="0" strike="noStrike" u="none">
                <a:ln w="15875">
                  <a:solidFill>
                    <a:sysClr lastClr="FFFFFF" val="window"/>
                  </a:solidFill>
                </a:ln>
                <a:solidFill>
                  <a:srgbClr val="DF5327"/>
                </a:solidFill>
                <a:effectLst>
                  <a:outerShdw algn="tl" dir="2700000" dist="38100" rotWithShape="0">
                    <a:srgbClr val="DF5327"/>
                  </a:outerShdw>
                </a:effectLst>
                <a:uLnTx/>
                <a:uFillTx/>
                <a:latin typeface="Corbel" pitchFamily="34" charset="0"/>
                <a:ea typeface="+mn-ea"/>
                <a:cs typeface="+mn-cs"/>
              </a:defRPr>
            </a:lvl1pPr>
          </a:lstStyle>
          <a:p>
            <a:r>
              <a:rPr lang="en-US"/>
              <a:t>Click to edit Master title style</a:t>
            </a:r>
            <a:endParaRPr dirty="0" lang="en-US"/>
          </a:p>
        </p:txBody>
      </p:sp>
      <p:sp>
        <p:nvSpPr>
          <p:cNvPr id="1048668" name="Text Placeholder 2"/>
          <p:cNvSpPr>
            <a:spLocks noGrp="1"/>
          </p:cNvSpPr>
          <p:nvPr>
            <p:ph type="body" idx="1"/>
          </p:nvPr>
        </p:nvSpPr>
        <p:spPr>
          <a:xfrm>
            <a:off x="1709928" y="4154520"/>
            <a:ext cx="8769096" cy="1363806"/>
          </a:xfrm>
        </p:spPr>
        <p:txBody>
          <a:bodyPr anchor="t">
            <a:normAutofit/>
          </a:bodyPr>
          <a:lstStyle>
            <a:lvl1pPr algn="ctr" indent="0" marL="0">
              <a:buNone/>
              <a:defRPr sz="2200">
                <a:solidFill>
                  <a:schemeClr val="accent1"/>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669" name="Date Placeholder 3"/>
          <p:cNvSpPr>
            <a:spLocks noGrp="1"/>
          </p:cNvSpPr>
          <p:nvPr>
            <p:ph type="dt" sz="half" idx="10"/>
          </p:nvPr>
        </p:nvSpPr>
        <p:spPr/>
        <p:txBody>
          <a:bodyPr/>
          <a:p>
            <a:fld id="{48AA3244-B721-4569-8E39-F2A315479762}" type="datetimeFigureOut">
              <a:rPr lang="en-US" smtClean="0"/>
              <a:t>8/31/2024</a:t>
            </a:fld>
            <a:endParaRPr lang="en-US"/>
          </a:p>
        </p:txBody>
      </p:sp>
      <p:sp>
        <p:nvSpPr>
          <p:cNvPr id="1048670" name="Footer Placeholder 4"/>
          <p:cNvSpPr>
            <a:spLocks noGrp="1"/>
          </p:cNvSpPr>
          <p:nvPr>
            <p:ph type="ftr" sz="quarter" idx="11"/>
          </p:nvPr>
        </p:nvSpPr>
        <p:spPr/>
        <p:txBody>
          <a:bodyPr/>
          <a:p>
            <a:endParaRPr lang="en-US"/>
          </a:p>
        </p:txBody>
      </p:sp>
      <p:sp>
        <p:nvSpPr>
          <p:cNvPr id="1048671" name="Slide Number Placeholder 5"/>
          <p:cNvSpPr>
            <a:spLocks noGrp="1"/>
          </p:cNvSpPr>
          <p:nvPr>
            <p:ph type="sldNum" sz="quarter" idx="12"/>
          </p:nvPr>
        </p:nvSpPr>
        <p:spPr/>
        <p:txBody>
          <a:bodyPr/>
          <a:p>
            <a:fld id="{432F9693-9D99-444D-AAF9-2DD36BA56E5E}" type="slidenum">
              <a:rPr lang="en-US" smtClean="0"/>
              <a:t>‹#›</a:t>
            </a:fld>
            <a:endParaRPr lang="en-US"/>
          </a:p>
        </p:txBody>
      </p:sp>
      <p:cxnSp>
        <p:nvCxnSpPr>
          <p:cNvPr id="3145729" name="Straight Connector 6"/>
          <p:cNvCxnSpPr>
            <a:cxnSpLocks/>
          </p:cNvCxnSpPr>
          <p:nvPr/>
        </p:nvCxnSpPr>
        <p:spPr>
          <a:xfrm>
            <a:off x="1981200" y="4020408"/>
            <a:ext cx="8229601" cy="0"/>
          </a:xfrm>
          <a:prstGeom prst="line"/>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68" name=""/>
        <p:cNvGrpSpPr/>
        <p:nvPr/>
      </p:nvGrpSpPr>
      <p:grpSpPr>
        <a:xfrm>
          <a:off x="0" y="0"/>
          <a:ext cx="0" cy="0"/>
          <a:chOff x="0" y="0"/>
          <a:chExt cx="0" cy="0"/>
        </a:xfrm>
      </p:grpSpPr>
      <p:sp>
        <p:nvSpPr>
          <p:cNvPr id="1048672" name="Title 7"/>
          <p:cNvSpPr>
            <a:spLocks noGrp="1"/>
          </p:cNvSpPr>
          <p:nvPr>
            <p:ph type="title"/>
          </p:nvPr>
        </p:nvSpPr>
        <p:spPr/>
        <p:txBody>
          <a:bodyPr/>
          <a:p>
            <a:r>
              <a:rPr lang="en-US"/>
              <a:t>Click to edit Master title style</a:t>
            </a:r>
            <a:endParaRPr dirty="0" lang="en-US"/>
          </a:p>
        </p:txBody>
      </p:sp>
      <p:sp>
        <p:nvSpPr>
          <p:cNvPr id="104867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7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75" name="Date Placeholder 4"/>
          <p:cNvSpPr>
            <a:spLocks noGrp="1"/>
          </p:cNvSpPr>
          <p:nvPr>
            <p:ph type="dt" sz="half" idx="10"/>
          </p:nvPr>
        </p:nvSpPr>
        <p:spPr/>
        <p:txBody>
          <a:bodyPr/>
          <a:p>
            <a:fld id="{48AA3244-B721-4569-8E39-F2A315479762}" type="datetimeFigureOut">
              <a:rPr lang="en-US" smtClean="0"/>
              <a:t>8/31/2024</a:t>
            </a:fld>
            <a:endParaRPr lang="en-US"/>
          </a:p>
        </p:txBody>
      </p:sp>
      <p:sp>
        <p:nvSpPr>
          <p:cNvPr id="1048676" name="Footer Placeholder 5"/>
          <p:cNvSpPr>
            <a:spLocks noGrp="1"/>
          </p:cNvSpPr>
          <p:nvPr>
            <p:ph type="ftr" sz="quarter" idx="11"/>
          </p:nvPr>
        </p:nvSpPr>
        <p:spPr/>
        <p:txBody>
          <a:bodyPr/>
          <a:p>
            <a:endParaRPr lang="en-US"/>
          </a:p>
        </p:txBody>
      </p:sp>
      <p:sp>
        <p:nvSpPr>
          <p:cNvPr id="1048677" name="Slide Number Placeholder 6"/>
          <p:cNvSpPr>
            <a:spLocks noGrp="1"/>
          </p:cNvSpPr>
          <p:nvPr>
            <p:ph type="sldNum" sz="quarter" idx="12"/>
          </p:nvPr>
        </p:nvSpPr>
        <p:spPr/>
        <p:txBody>
          <a:bodyPr/>
          <a:p>
            <a:fld id="{432F9693-9D99-444D-AAF9-2DD36BA56E5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69" name=""/>
        <p:cNvGrpSpPr/>
        <p:nvPr/>
      </p:nvGrpSpPr>
      <p:grpSpPr>
        <a:xfrm>
          <a:off x="0" y="0"/>
          <a:ext cx="0" cy="0"/>
          <a:chOff x="0" y="0"/>
          <a:chExt cx="0" cy="0"/>
        </a:xfrm>
      </p:grpSpPr>
      <p:sp>
        <p:nvSpPr>
          <p:cNvPr id="1048678" name="Title 9"/>
          <p:cNvSpPr>
            <a:spLocks noGrp="1"/>
          </p:cNvSpPr>
          <p:nvPr>
            <p:ph type="title"/>
          </p:nvPr>
        </p:nvSpPr>
        <p:spPr/>
        <p:txBody>
          <a:bodyPr/>
          <a:p>
            <a:r>
              <a:rPr lang="en-US"/>
              <a:t>Click to edit Master title style</a:t>
            </a:r>
            <a:endParaRPr dirty="0" lang="en-US"/>
          </a:p>
        </p:txBody>
      </p:sp>
      <p:sp>
        <p:nvSpPr>
          <p:cNvPr id="1048679" name="Text Placeholder 2"/>
          <p:cNvSpPr>
            <a:spLocks noGrp="1"/>
          </p:cNvSpPr>
          <p:nvPr>
            <p:ph type="body" idx="1"/>
          </p:nvPr>
        </p:nvSpPr>
        <p:spPr>
          <a:xfrm>
            <a:off x="1143000" y="2001511"/>
            <a:ext cx="4754880" cy="777240"/>
          </a:xfrm>
        </p:spPr>
        <p:txBody>
          <a:bodyPr anchor="ctr"/>
          <a:lstStyle>
            <a:lvl1pPr indent="0" marL="0">
              <a:spcBef>
                <a:spcPts val="0"/>
              </a:spcBef>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80"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81" name="Text Placeholder 4"/>
          <p:cNvSpPr>
            <a:spLocks noGrp="1"/>
          </p:cNvSpPr>
          <p:nvPr>
            <p:ph type="body" sz="quarter" idx="3"/>
          </p:nvPr>
        </p:nvSpPr>
        <p:spPr>
          <a:xfrm>
            <a:off x="6269173" y="1999032"/>
            <a:ext cx="4754880" cy="777240"/>
          </a:xfrm>
        </p:spPr>
        <p:txBody>
          <a:bodyPr anchor="ctr"/>
          <a:lstStyle>
            <a:lvl1pPr indent="0" marL="0">
              <a:spcBef>
                <a:spcPts val="0"/>
              </a:spcBef>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82"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83" name="Date Placeholder 6"/>
          <p:cNvSpPr>
            <a:spLocks noGrp="1"/>
          </p:cNvSpPr>
          <p:nvPr>
            <p:ph type="dt" sz="half" idx="10"/>
          </p:nvPr>
        </p:nvSpPr>
        <p:spPr/>
        <p:txBody>
          <a:bodyPr/>
          <a:p>
            <a:fld id="{48AA3244-B721-4569-8E39-F2A315479762}" type="datetimeFigureOut">
              <a:rPr lang="en-US" smtClean="0"/>
              <a:t>8/31/2024</a:t>
            </a:fld>
            <a:endParaRPr lang="en-US"/>
          </a:p>
        </p:txBody>
      </p:sp>
      <p:sp>
        <p:nvSpPr>
          <p:cNvPr id="1048684" name="Footer Placeholder 7"/>
          <p:cNvSpPr>
            <a:spLocks noGrp="1"/>
          </p:cNvSpPr>
          <p:nvPr>
            <p:ph type="ftr" sz="quarter" idx="11"/>
          </p:nvPr>
        </p:nvSpPr>
        <p:spPr/>
        <p:txBody>
          <a:bodyPr/>
          <a:p>
            <a:endParaRPr lang="en-US"/>
          </a:p>
        </p:txBody>
      </p:sp>
      <p:sp>
        <p:nvSpPr>
          <p:cNvPr id="1048685" name="Slide Number Placeholder 8"/>
          <p:cNvSpPr>
            <a:spLocks noGrp="1"/>
          </p:cNvSpPr>
          <p:nvPr>
            <p:ph type="sldNum" sz="quarter" idx="12"/>
          </p:nvPr>
        </p:nvSpPr>
        <p:spPr/>
        <p:txBody>
          <a:bodyPr/>
          <a:p>
            <a:fld id="{432F9693-9D99-444D-AAF9-2DD36BA56E5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63" name=""/>
        <p:cNvGrpSpPr/>
        <p:nvPr/>
      </p:nvGrpSpPr>
      <p:grpSpPr>
        <a:xfrm>
          <a:off x="0" y="0"/>
          <a:ext cx="0" cy="0"/>
          <a:chOff x="0" y="0"/>
          <a:chExt cx="0" cy="0"/>
        </a:xfrm>
      </p:grpSpPr>
      <p:sp>
        <p:nvSpPr>
          <p:cNvPr id="1048647" name="Title 1"/>
          <p:cNvSpPr>
            <a:spLocks noGrp="1"/>
          </p:cNvSpPr>
          <p:nvPr>
            <p:ph type="title"/>
          </p:nvPr>
        </p:nvSpPr>
        <p:spPr/>
        <p:txBody>
          <a:bodyPr/>
          <a:p>
            <a:r>
              <a:rPr lang="en-US"/>
              <a:t>Click to edit Master title style</a:t>
            </a:r>
            <a:endParaRPr dirty="0" lang="en-US"/>
          </a:p>
        </p:txBody>
      </p:sp>
      <p:sp>
        <p:nvSpPr>
          <p:cNvPr id="1048648" name="Date Placeholder 2"/>
          <p:cNvSpPr>
            <a:spLocks noGrp="1"/>
          </p:cNvSpPr>
          <p:nvPr>
            <p:ph type="dt" sz="half" idx="10"/>
          </p:nvPr>
        </p:nvSpPr>
        <p:spPr/>
        <p:txBody>
          <a:bodyPr/>
          <a:p>
            <a:fld id="{48AA3244-B721-4569-8E39-F2A315479762}" type="datetimeFigureOut">
              <a:rPr lang="en-US" smtClean="0"/>
              <a:t>8/31/2024</a:t>
            </a:fld>
            <a:endParaRPr lang="en-US"/>
          </a:p>
        </p:txBody>
      </p:sp>
      <p:sp>
        <p:nvSpPr>
          <p:cNvPr id="1048649" name="Footer Placeholder 3"/>
          <p:cNvSpPr>
            <a:spLocks noGrp="1"/>
          </p:cNvSpPr>
          <p:nvPr>
            <p:ph type="ftr" sz="quarter" idx="11"/>
          </p:nvPr>
        </p:nvSpPr>
        <p:spPr/>
        <p:txBody>
          <a:bodyPr/>
          <a:p>
            <a:endParaRPr lang="en-US"/>
          </a:p>
        </p:txBody>
      </p:sp>
      <p:sp>
        <p:nvSpPr>
          <p:cNvPr id="1048650" name="Slide Number Placeholder 4"/>
          <p:cNvSpPr>
            <a:spLocks noGrp="1"/>
          </p:cNvSpPr>
          <p:nvPr>
            <p:ph type="sldNum" sz="quarter" idx="12"/>
          </p:nvPr>
        </p:nvSpPr>
        <p:spPr/>
        <p:txBody>
          <a:bodyPr/>
          <a:p>
            <a:fld id="{432F9693-9D99-444D-AAF9-2DD36BA56E5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24" name=""/>
        <p:cNvGrpSpPr/>
        <p:nvPr/>
      </p:nvGrpSpPr>
      <p:grpSpPr>
        <a:xfrm>
          <a:off x="0" y="0"/>
          <a:ext cx="0" cy="0"/>
          <a:chOff x="0" y="0"/>
          <a:chExt cx="0" cy="0"/>
        </a:xfrm>
      </p:grpSpPr>
      <p:sp>
        <p:nvSpPr>
          <p:cNvPr id="1048582" name="Date Placeholder 1"/>
          <p:cNvSpPr>
            <a:spLocks noGrp="1"/>
          </p:cNvSpPr>
          <p:nvPr>
            <p:ph type="dt" sz="half" idx="10"/>
          </p:nvPr>
        </p:nvSpPr>
        <p:spPr/>
        <p:txBody>
          <a:bodyPr/>
          <a:p>
            <a:fld id="{48AA3244-B721-4569-8E39-F2A315479762}" type="datetimeFigureOut">
              <a:rPr lang="en-US" smtClean="0"/>
              <a:t>8/31/2024</a:t>
            </a:fld>
            <a:endParaRPr lang="en-US"/>
          </a:p>
        </p:txBody>
      </p:sp>
      <p:sp>
        <p:nvSpPr>
          <p:cNvPr id="1048583" name="Footer Placeholder 2"/>
          <p:cNvSpPr>
            <a:spLocks noGrp="1"/>
          </p:cNvSpPr>
          <p:nvPr>
            <p:ph type="ftr" sz="quarter" idx="11"/>
          </p:nvPr>
        </p:nvSpPr>
        <p:spPr/>
        <p:txBody>
          <a:bodyPr/>
          <a:p>
            <a:endParaRPr lang="en-US"/>
          </a:p>
        </p:txBody>
      </p:sp>
      <p:sp>
        <p:nvSpPr>
          <p:cNvPr id="1048584" name="Slide Number Placeholder 3"/>
          <p:cNvSpPr>
            <a:spLocks noGrp="1"/>
          </p:cNvSpPr>
          <p:nvPr>
            <p:ph type="sldNum" sz="quarter" idx="12"/>
          </p:nvPr>
        </p:nvSpPr>
        <p:spPr/>
        <p:txBody>
          <a:bodyPr/>
          <a:p>
            <a:fld id="{432F9693-9D99-444D-AAF9-2DD36BA56E5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70" name=""/>
        <p:cNvGrpSpPr/>
        <p:nvPr/>
      </p:nvGrpSpPr>
      <p:grpSpPr>
        <a:xfrm>
          <a:off x="0" y="0"/>
          <a:ext cx="0" cy="0"/>
          <a:chOff x="0" y="0"/>
          <a:chExt cx="0" cy="0"/>
        </a:xfrm>
      </p:grpSpPr>
      <p:sp>
        <p:nvSpPr>
          <p:cNvPr id="1048686" name="Title 1"/>
          <p:cNvSpPr>
            <a:spLocks noGrp="1"/>
          </p:cNvSpPr>
          <p:nvPr>
            <p:ph type="title"/>
          </p:nvPr>
        </p:nvSpPr>
        <p:spPr>
          <a:xfrm>
            <a:off x="1143000" y="1097280"/>
            <a:ext cx="3931920" cy="1737360"/>
          </a:xfrm>
        </p:spPr>
        <p:txBody>
          <a:bodyPr anchor="b">
            <a:noAutofit/>
          </a:bodyPr>
          <a:lstStyle>
            <a:lvl1pPr>
              <a:lnSpc>
                <a:spcPct val="90000"/>
              </a:lnSpc>
              <a:defRPr b="0" sz="4000"/>
            </a:lvl1pPr>
          </a:lstStyle>
          <a:p>
            <a:r>
              <a:rPr lang="en-US"/>
              <a:t>Click to edit Master title style</a:t>
            </a:r>
            <a:endParaRPr dirty="0" lang="en-US"/>
          </a:p>
        </p:txBody>
      </p:sp>
      <p:sp>
        <p:nvSpPr>
          <p:cNvPr id="1048687"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88" name="Text Placeholder 3"/>
          <p:cNvSpPr>
            <a:spLocks noGrp="1"/>
          </p:cNvSpPr>
          <p:nvPr>
            <p:ph type="body" sz="half" idx="2"/>
          </p:nvPr>
        </p:nvSpPr>
        <p:spPr>
          <a:xfrm>
            <a:off x="1143000" y="2834640"/>
            <a:ext cx="3931920" cy="3017520"/>
          </a:xfrm>
        </p:spPr>
        <p:txBody>
          <a:bodyPr>
            <a:normAutofit/>
          </a:bodyPr>
          <a:lstStyle>
            <a:lvl1pPr indent="0" marL="0">
              <a:lnSpc>
                <a:spcPct val="100000"/>
              </a:lnSpc>
              <a:spcBef>
                <a:spcPts val="1000"/>
              </a:spcBef>
              <a:buNone/>
              <a:defRPr sz="17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689" name="Date Placeholder 4"/>
          <p:cNvSpPr>
            <a:spLocks noGrp="1"/>
          </p:cNvSpPr>
          <p:nvPr>
            <p:ph type="dt" sz="half" idx="10"/>
          </p:nvPr>
        </p:nvSpPr>
        <p:spPr/>
        <p:txBody>
          <a:bodyPr/>
          <a:p>
            <a:fld id="{48AA3244-B721-4569-8E39-F2A315479762}" type="datetimeFigureOut">
              <a:rPr lang="en-US" smtClean="0"/>
              <a:t>8/31/2024</a:t>
            </a:fld>
            <a:endParaRPr lang="en-US"/>
          </a:p>
        </p:txBody>
      </p:sp>
      <p:sp>
        <p:nvSpPr>
          <p:cNvPr id="1048690" name="Footer Placeholder 5"/>
          <p:cNvSpPr>
            <a:spLocks noGrp="1"/>
          </p:cNvSpPr>
          <p:nvPr>
            <p:ph type="ftr" sz="quarter" idx="11"/>
          </p:nvPr>
        </p:nvSpPr>
        <p:spPr/>
        <p:txBody>
          <a:bodyPr/>
          <a:p>
            <a:endParaRPr lang="en-US"/>
          </a:p>
        </p:txBody>
      </p:sp>
      <p:sp>
        <p:nvSpPr>
          <p:cNvPr id="1048691" name="Slide Number Placeholder 6"/>
          <p:cNvSpPr>
            <a:spLocks noGrp="1"/>
          </p:cNvSpPr>
          <p:nvPr>
            <p:ph type="sldNum" sz="quarter" idx="12"/>
          </p:nvPr>
        </p:nvSpPr>
        <p:spPr/>
        <p:txBody>
          <a:bodyPr/>
          <a:p>
            <a:fld id="{432F9693-9D99-444D-AAF9-2DD36BA56E5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65" name=""/>
        <p:cNvGrpSpPr/>
        <p:nvPr/>
      </p:nvGrpSpPr>
      <p:grpSpPr>
        <a:xfrm>
          <a:off x="0" y="0"/>
          <a:ext cx="0" cy="0"/>
          <a:chOff x="0" y="0"/>
          <a:chExt cx="0" cy="0"/>
        </a:xfrm>
      </p:grpSpPr>
      <p:sp>
        <p:nvSpPr>
          <p:cNvPr id="1048656" name="Title 1"/>
          <p:cNvSpPr>
            <a:spLocks noGrp="1"/>
          </p:cNvSpPr>
          <p:nvPr>
            <p:ph type="title"/>
          </p:nvPr>
        </p:nvSpPr>
        <p:spPr>
          <a:xfrm>
            <a:off x="1143000" y="1097280"/>
            <a:ext cx="3931920" cy="1737360"/>
          </a:xfrm>
        </p:spPr>
        <p:txBody>
          <a:bodyPr anchor="b">
            <a:noAutofit/>
          </a:bodyPr>
          <a:lstStyle>
            <a:lvl1pPr>
              <a:lnSpc>
                <a:spcPct val="90000"/>
              </a:lnSpc>
              <a:defRPr b="0" sz="4000"/>
            </a:lvl1pPr>
          </a:lstStyle>
          <a:p>
            <a:r>
              <a:rPr lang="en-US"/>
              <a:t>Click to edit Master title style</a:t>
            </a:r>
            <a:endParaRPr dirty="0" lang="en-US"/>
          </a:p>
        </p:txBody>
      </p:sp>
      <p:sp>
        <p:nvSpPr>
          <p:cNvPr id="1048657" name="Picture Placeholder 2"/>
          <p:cNvSpPr>
            <a:spLocks noChangeAspect="1" noGrp="1"/>
          </p:cNvSpPr>
          <p:nvPr>
            <p:ph type="pic" idx="1"/>
          </p:nvPr>
        </p:nvSpPr>
        <p:spPr>
          <a:xfrm>
            <a:off x="5413248" y="1069847"/>
            <a:ext cx="6099048" cy="4800600"/>
          </a:xfrm>
        </p:spPr>
        <p:txBody>
          <a:bodyPr anchor="t" lIns="274320" tIns="182880">
            <a:normAutofit/>
          </a:bodyPr>
          <a:lstStyle>
            <a:lvl1pPr indent="0" marL="0">
              <a:buNone/>
              <a:defRPr sz="28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lang="en-US"/>
              <a:t>Click icon to add picture</a:t>
            </a:r>
            <a:endParaRPr dirty="0" lang="en-US"/>
          </a:p>
        </p:txBody>
      </p:sp>
      <p:sp>
        <p:nvSpPr>
          <p:cNvPr id="1048658" name="Text Placeholder 3"/>
          <p:cNvSpPr>
            <a:spLocks noGrp="1"/>
          </p:cNvSpPr>
          <p:nvPr>
            <p:ph type="body" sz="half" idx="2"/>
          </p:nvPr>
        </p:nvSpPr>
        <p:spPr>
          <a:xfrm>
            <a:off x="1143000" y="2834640"/>
            <a:ext cx="3931920" cy="2880360"/>
          </a:xfrm>
        </p:spPr>
        <p:txBody>
          <a:bodyPr>
            <a:normAutofit/>
          </a:bodyPr>
          <a:lstStyle>
            <a:lvl1pPr indent="0" marL="0">
              <a:lnSpc>
                <a:spcPct val="100000"/>
              </a:lnSpc>
              <a:spcBef>
                <a:spcPts val="1000"/>
              </a:spcBef>
              <a:buNone/>
              <a:defRPr sz="17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659" name="Date Placeholder 4"/>
          <p:cNvSpPr>
            <a:spLocks noGrp="1"/>
          </p:cNvSpPr>
          <p:nvPr>
            <p:ph type="dt" sz="half" idx="10"/>
          </p:nvPr>
        </p:nvSpPr>
        <p:spPr/>
        <p:txBody>
          <a:bodyPr/>
          <a:p>
            <a:fld id="{48AA3244-B721-4569-8E39-F2A315479762}" type="datetimeFigureOut">
              <a:rPr lang="en-US" smtClean="0"/>
              <a:t>8/31/2024</a:t>
            </a:fld>
            <a:endParaRPr lang="en-US"/>
          </a:p>
        </p:txBody>
      </p:sp>
      <p:sp>
        <p:nvSpPr>
          <p:cNvPr id="1048660" name="Footer Placeholder 5"/>
          <p:cNvSpPr>
            <a:spLocks noGrp="1"/>
          </p:cNvSpPr>
          <p:nvPr>
            <p:ph type="ftr" sz="quarter" idx="11"/>
          </p:nvPr>
        </p:nvSpPr>
        <p:spPr/>
        <p:txBody>
          <a:bodyPr/>
          <a:p>
            <a:endParaRPr lang="en-US"/>
          </a:p>
        </p:txBody>
      </p:sp>
      <p:sp>
        <p:nvSpPr>
          <p:cNvPr id="1048661" name="Slide Number Placeholder 6"/>
          <p:cNvSpPr>
            <a:spLocks noGrp="1"/>
          </p:cNvSpPr>
          <p:nvPr>
            <p:ph type="sldNum" sz="quarter" idx="12"/>
          </p:nvPr>
        </p:nvSpPr>
        <p:spPr/>
        <p:txBody>
          <a:bodyPr/>
          <a:p>
            <a:fld id="{432F9693-9D99-444D-AAF9-2DD36BA56E5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66" name=""/>
        <p:cNvGrpSpPr/>
        <p:nvPr/>
      </p:nvGrpSpPr>
      <p:grpSpPr>
        <a:xfrm>
          <a:off x="0" y="0"/>
          <a:ext cx="0" cy="0"/>
          <a:chOff x="0" y="0"/>
          <a:chExt cx="0" cy="0"/>
        </a:xfrm>
      </p:grpSpPr>
      <p:sp>
        <p:nvSpPr>
          <p:cNvPr id="1048662" name="Title 1"/>
          <p:cNvSpPr>
            <a:spLocks noGrp="1"/>
          </p:cNvSpPr>
          <p:nvPr>
            <p:ph type="title"/>
          </p:nvPr>
        </p:nvSpPr>
        <p:spPr/>
        <p:txBody>
          <a:bodyPr/>
          <a:p>
            <a:r>
              <a:rPr lang="en-US"/>
              <a:t>Click to edit Master title style</a:t>
            </a:r>
            <a:endParaRPr dirty="0" lang="en-US"/>
          </a:p>
        </p:txBody>
      </p:sp>
      <p:sp>
        <p:nvSpPr>
          <p:cNvPr id="1048663" name="Vertical Text Placeholder 2"/>
          <p:cNvSpPr>
            <a:spLocks noGrp="1"/>
          </p:cNvSpPr>
          <p:nvPr>
            <p:ph type="body" orient="vert" idx="1"/>
          </p:nvPr>
        </p:nvSpPr>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64" name="Date Placeholder 3"/>
          <p:cNvSpPr>
            <a:spLocks noGrp="1"/>
          </p:cNvSpPr>
          <p:nvPr>
            <p:ph type="dt" sz="half" idx="10"/>
          </p:nvPr>
        </p:nvSpPr>
        <p:spPr/>
        <p:txBody>
          <a:bodyPr/>
          <a:p>
            <a:fld id="{48AA3244-B721-4569-8E39-F2A315479762}" type="datetimeFigureOut">
              <a:rPr lang="en-US" smtClean="0"/>
              <a:t>8/31/2024</a:t>
            </a:fld>
            <a:endParaRPr lang="en-US"/>
          </a:p>
        </p:txBody>
      </p:sp>
      <p:sp>
        <p:nvSpPr>
          <p:cNvPr id="1048665" name="Footer Placeholder 4"/>
          <p:cNvSpPr>
            <a:spLocks noGrp="1"/>
          </p:cNvSpPr>
          <p:nvPr>
            <p:ph type="ftr" sz="quarter" idx="11"/>
          </p:nvPr>
        </p:nvSpPr>
        <p:spPr/>
        <p:txBody>
          <a:bodyPr/>
          <a:p>
            <a:endParaRPr lang="en-US"/>
          </a:p>
        </p:txBody>
      </p:sp>
      <p:sp>
        <p:nvSpPr>
          <p:cNvPr id="1048666" name="Slide Number Placeholder 5"/>
          <p:cNvSpPr>
            <a:spLocks noGrp="1"/>
          </p:cNvSpPr>
          <p:nvPr>
            <p:ph type="sldNum" sz="quarter" idx="12"/>
          </p:nvPr>
        </p:nvSpPr>
        <p:spPr/>
        <p:txBody>
          <a:bodyPr/>
          <a:p>
            <a:fld id="{432F9693-9D99-444D-AAF9-2DD36BA56E5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64" name=""/>
        <p:cNvGrpSpPr/>
        <p:nvPr/>
      </p:nvGrpSpPr>
      <p:grpSpPr>
        <a:xfrm>
          <a:off x="0" y="0"/>
          <a:ext cx="0" cy="0"/>
          <a:chOff x="0" y="0"/>
          <a:chExt cx="0" cy="0"/>
        </a:xfrm>
      </p:grpSpPr>
      <p:sp>
        <p:nvSpPr>
          <p:cNvPr id="1048651" name="Vertical Title 1"/>
          <p:cNvSpPr>
            <a:spLocks noGrp="1"/>
          </p:cNvSpPr>
          <p:nvPr>
            <p:ph type="title" orient="vert"/>
          </p:nvPr>
        </p:nvSpPr>
        <p:spPr>
          <a:xfrm>
            <a:off x="8724900" y="762000"/>
            <a:ext cx="2324100" cy="5410200"/>
          </a:xfrm>
        </p:spPr>
        <p:txBody>
          <a:bodyPr vert="eaVert"/>
          <a:p>
            <a:r>
              <a:rPr lang="en-US"/>
              <a:t>Click to edit Master title style</a:t>
            </a:r>
            <a:endParaRPr dirty="0" lang="en-US"/>
          </a:p>
        </p:txBody>
      </p:sp>
      <p:sp>
        <p:nvSpPr>
          <p:cNvPr id="1048652" name="Vertical Text Placeholder 2"/>
          <p:cNvSpPr>
            <a:spLocks noGrp="1"/>
          </p:cNvSpPr>
          <p:nvPr>
            <p:ph type="body" orient="vert" idx="1"/>
          </p:nvPr>
        </p:nvSpPr>
        <p:spPr>
          <a:xfrm>
            <a:off x="1143000" y="762000"/>
            <a:ext cx="7429500" cy="5410200"/>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53" name="Date Placeholder 3"/>
          <p:cNvSpPr>
            <a:spLocks noGrp="1"/>
          </p:cNvSpPr>
          <p:nvPr>
            <p:ph type="dt" sz="half" idx="10"/>
          </p:nvPr>
        </p:nvSpPr>
        <p:spPr/>
        <p:txBody>
          <a:bodyPr/>
          <a:p>
            <a:fld id="{48AA3244-B721-4569-8E39-F2A315479762}" type="datetimeFigureOut">
              <a:rPr lang="en-US" smtClean="0"/>
              <a:t>8/31/2024</a:t>
            </a:fld>
            <a:endParaRPr lang="en-US"/>
          </a:p>
        </p:txBody>
      </p:sp>
      <p:sp>
        <p:nvSpPr>
          <p:cNvPr id="1048654" name="Footer Placeholder 4"/>
          <p:cNvSpPr>
            <a:spLocks noGrp="1"/>
          </p:cNvSpPr>
          <p:nvPr>
            <p:ph type="ftr" sz="quarter" idx="11"/>
          </p:nvPr>
        </p:nvSpPr>
        <p:spPr/>
        <p:txBody>
          <a:bodyPr/>
          <a:p>
            <a:endParaRPr lang="en-US"/>
          </a:p>
        </p:txBody>
      </p:sp>
      <p:sp>
        <p:nvSpPr>
          <p:cNvPr id="1048655" name="Slide Number Placeholder 5"/>
          <p:cNvSpPr>
            <a:spLocks noGrp="1"/>
          </p:cNvSpPr>
          <p:nvPr>
            <p:ph type="sldNum" sz="quarter" idx="12"/>
          </p:nvPr>
        </p:nvSpPr>
        <p:spPr/>
        <p:txBody>
          <a:bodyPr/>
          <a:p>
            <a:fld id="{432F9693-9D99-444D-AAF9-2DD36BA56E5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2" name=""/>
        <p:cNvGrpSpPr/>
        <p:nvPr/>
      </p:nvGrpSpPr>
      <p:grpSpPr>
        <a:xfrm>
          <a:off x="0" y="0"/>
          <a:ext cx="0" cy="0"/>
          <a:chOff x="0" y="0"/>
          <a:chExt cx="0" cy="0"/>
        </a:xfrm>
      </p:grpSpPr>
      <p:sp>
        <p:nvSpPr>
          <p:cNvPr id="1048576" name="Rectangle 6"/>
          <p:cNvSpPr>
            <a:spLocks noChangeAspect="1"/>
          </p:cNvSpPr>
          <p:nvPr/>
        </p:nvSpPr>
        <p:spPr>
          <a:xfrm>
            <a:off x="231140" y="243840"/>
            <a:ext cx="11724640" cy="6377939"/>
          </a:xfrm>
          <a:prstGeom prst="rect"/>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048577" name="Title Placeholder 1"/>
          <p:cNvSpPr>
            <a:spLocks noGrp="1"/>
          </p:cNvSpPr>
          <p:nvPr>
            <p:ph type="title"/>
          </p:nvPr>
        </p:nvSpPr>
        <p:spPr>
          <a:xfrm>
            <a:off x="1143000" y="609600"/>
            <a:ext cx="9875520" cy="1356360"/>
          </a:xfrm>
          <a:prstGeom prst="rect"/>
        </p:spPr>
        <p:txBody>
          <a:bodyPr anchor="ctr" bIns="45720" lIns="91440" rIns="91440" rtlCol="0" tIns="45720" vert="horz">
            <a:normAutofit/>
          </a:bodyPr>
          <a:p>
            <a:r>
              <a:rPr lang="en-US"/>
              <a:t>Click to edit Master title style</a:t>
            </a:r>
            <a:endParaRPr dirty="0" lang="en-US"/>
          </a:p>
        </p:txBody>
      </p:sp>
      <p:sp>
        <p:nvSpPr>
          <p:cNvPr id="1048578" name="Text Placeholder 2"/>
          <p:cNvSpPr>
            <a:spLocks noGrp="1"/>
          </p:cNvSpPr>
          <p:nvPr>
            <p:ph type="body" idx="1"/>
          </p:nvPr>
        </p:nvSpPr>
        <p:spPr>
          <a:xfrm>
            <a:off x="1143000" y="2057400"/>
            <a:ext cx="9872871" cy="4038600"/>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579" name="Date Placeholder 3"/>
          <p:cNvSpPr>
            <a:spLocks noGrp="1"/>
          </p:cNvSpPr>
          <p:nvPr>
            <p:ph type="dt" sz="half" idx="2"/>
          </p:nvPr>
        </p:nvSpPr>
        <p:spPr>
          <a:xfrm>
            <a:off x="1142996" y="6223828"/>
            <a:ext cx="2329074" cy="365125"/>
          </a:xfrm>
          <a:prstGeom prst="rect"/>
        </p:spPr>
        <p:txBody>
          <a:bodyPr anchor="ctr" bIns="45720" lIns="91440" rIns="91440" rtlCol="0" tIns="45720" vert="horz"/>
          <a:lstStyle>
            <a:lvl1pPr algn="l">
              <a:defRPr sz="1200">
                <a:solidFill>
                  <a:schemeClr val="accent1"/>
                </a:solidFill>
              </a:defRPr>
            </a:lvl1pPr>
          </a:lstStyle>
          <a:p>
            <a:fld id="{48AA3244-B721-4569-8E39-F2A315479762}" type="datetimeFigureOut">
              <a:rPr lang="en-US" smtClean="0"/>
              <a:t>8/31/2024</a:t>
            </a:fld>
            <a:endParaRPr lang="en-US"/>
          </a:p>
        </p:txBody>
      </p:sp>
      <p:sp>
        <p:nvSpPr>
          <p:cNvPr id="1048580" name="Footer Placeholder 4"/>
          <p:cNvSpPr>
            <a:spLocks noGrp="1"/>
          </p:cNvSpPr>
          <p:nvPr>
            <p:ph type="ftr" sz="quarter" idx="3"/>
          </p:nvPr>
        </p:nvSpPr>
        <p:spPr>
          <a:xfrm>
            <a:off x="3949148" y="6223828"/>
            <a:ext cx="4717774" cy="365125"/>
          </a:xfrm>
          <a:prstGeom prst="rect"/>
        </p:spPr>
        <p:txBody>
          <a:bodyPr anchor="ctr" bIns="45720" lIns="91440" rIns="91440" rtlCol="0" tIns="45720" vert="horz"/>
          <a:lstStyle>
            <a:lvl1pPr algn="ctr">
              <a:defRPr sz="1200">
                <a:solidFill>
                  <a:schemeClr val="accent1"/>
                </a:solidFill>
              </a:defRPr>
            </a:lvl1pPr>
          </a:lstStyle>
          <a:p>
            <a:endParaRPr lang="en-US"/>
          </a:p>
        </p:txBody>
      </p:sp>
      <p:sp>
        <p:nvSpPr>
          <p:cNvPr id="1048581" name="Slide Number Placeholder 5"/>
          <p:cNvSpPr>
            <a:spLocks noGrp="1"/>
          </p:cNvSpPr>
          <p:nvPr>
            <p:ph type="sldNum" sz="quarter" idx="4"/>
          </p:nvPr>
        </p:nvSpPr>
        <p:spPr>
          <a:xfrm>
            <a:off x="9329530" y="6223828"/>
            <a:ext cx="1706217" cy="365125"/>
          </a:xfrm>
          <a:prstGeom prst="rect"/>
        </p:spPr>
        <p:txBody>
          <a:bodyPr anchor="ctr" bIns="45720" lIns="91440" rIns="91440" rtlCol="0" tIns="45720" vert="horz"/>
          <a:lstStyle>
            <a:lvl1pPr algn="r">
              <a:defRPr sz="1200">
                <a:solidFill>
                  <a:schemeClr val="accent1"/>
                </a:solidFill>
              </a:defRPr>
            </a:lvl1pPr>
          </a:lstStyle>
          <a:p>
            <a:fld id="{432F9693-9D99-444D-AAF9-2DD36BA56E5E}" type="slidenum">
              <a:rPr lang="en-US" smtClean="0"/>
              <a:t>‹#›</a:t>
            </a:fld>
            <a:endParaRPr lang="en-US"/>
          </a:p>
        </p:txBody>
      </p:sp>
    </p:spTree>
  </p:cSld>
  <p:clrMap accent1="accent1" accent2="accent2" accent3="accent3" accent4="accent4" accent5="accent5" accent6="accent6" bg1="lt1" bg2="lt2" tx1="dk1" tx2="dk2"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eaLnBrk="1" hangingPunct="1" latinLnBrk="0" rtl="0">
        <a:lnSpc>
          <a:spcPct val="90000"/>
        </a:lnSpc>
        <a:spcBef>
          <a:spcPct val="0"/>
        </a:spcBef>
        <a:buNone/>
        <a:defRPr sz="4400" kern="1200">
          <a:solidFill>
            <a:schemeClr val="accent1"/>
          </a:solidFill>
          <a:latin typeface="+mj-lt"/>
          <a:ea typeface="+mj-ea"/>
          <a:cs typeface="+mj-cs"/>
        </a:defRPr>
      </a:lvl1pPr>
    </p:titleStyle>
    <p:bodyStyle>
      <a:lvl1pPr algn="l" defTabSz="914400" eaLnBrk="1" hangingPunct="1" indent="-182880" latinLnBrk="0" marL="228600" rtl="0">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algn="l" defTabSz="914400" eaLnBrk="1" hangingPunct="1" indent="-182880" latinLnBrk="0" marL="457200" rtl="0">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algn="l" defTabSz="914400" eaLnBrk="1" hangingPunct="1" indent="-182880" latinLnBrk="0" marL="731520" rtl="0">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algn="l" defTabSz="914400" eaLnBrk="1" hangingPunct="1" indent="-182880" latinLnBrk="0" marL="1005840" rtl="0">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algn="l" defTabSz="914400" eaLnBrk="1" hangingPunct="1" indent="-182880" latinLnBrk="0" marL="1280160" rtl="0">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algn="l" defTabSz="914400" eaLnBrk="1" hangingPunct="1" indent="-228600" latinLnBrk="0" marL="1600000" rtl="0">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algn="l" defTabSz="914400" eaLnBrk="1" hangingPunct="1" indent="-228600" latinLnBrk="0" marL="1900000" rtl="0">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algn="l" defTabSz="914400" eaLnBrk="1" hangingPunct="1" indent="-228600" latinLnBrk="0" marL="2200000" rtl="0">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algn="l" defTabSz="914400" eaLnBrk="1" hangingPunct="1" indent="-228600" latinLnBrk="0" marL="2500000" rtl="0">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image" Target="../media/image5.png"/><Relationship Id="rId2" Type="http://schemas.openxmlformats.org/officeDocument/2006/relationships/image" Target="../media/image6.png"/><Relationship Id="rId3" Type="http://schemas.openxmlformats.org/officeDocument/2006/relationships/image" Target="../media/image7.jpeg"/><Relationship Id="rId4"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image" Target="../media/image8.png"/><Relationship Id="rId2" Type="http://schemas.openxmlformats.org/officeDocument/2006/relationships/image" Target="../media/image9.png"/><Relationship Id="rId3"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hyperlink" Target="https://mhanational.org/" TargetMode="External"/><Relationship Id="rId2" Type="http://schemas.openxmlformats.org/officeDocument/2006/relationships/hyperlink" Target="https://ons.gov.uk/" TargetMode="External"/><Relationship Id="rId3"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hyperlink" Target="https://www.ons.gov.uk/employmentandlabourmarket/peopleinwork/employmentandemployeetypes/bulletins/approximatedsocialgradeenglandandwales/census2021" TargetMode="External"/><Relationship Id="rId2"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image" Target="../media/image12.png"/><Relationship Id="rId2"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43" name=""/>
        <p:cNvGrpSpPr/>
        <p:nvPr/>
      </p:nvGrpSpPr>
      <p:grpSpPr>
        <a:xfrm>
          <a:off x="0" y="0"/>
          <a:ext cx="0" cy="0"/>
          <a:chOff x="0" y="0"/>
          <a:chExt cx="0" cy="0"/>
        </a:xfrm>
      </p:grpSpPr>
      <p:sp>
        <p:nvSpPr>
          <p:cNvPr id="1048600" name="TextBox 3"/>
          <p:cNvSpPr txBox="1"/>
          <p:nvPr/>
        </p:nvSpPr>
        <p:spPr>
          <a:xfrm>
            <a:off x="1063784" y="1454966"/>
            <a:ext cx="10064431" cy="4267200"/>
          </a:xfrm>
          <a:prstGeom prst="rect"/>
        </p:spPr>
        <p:txBody>
          <a:bodyPr anchor="t" bIns="0" lIns="0" rIns="0" rtlCol="0" tIns="0">
            <a:spAutoFit/>
          </a:bodyPr>
          <a:p>
            <a:pPr algn="ctr">
              <a:lnSpc>
                <a:spcPct val="150000"/>
              </a:lnSpc>
            </a:pPr>
            <a:r>
              <a:rPr b="1" dirty="0" sz="2800" lang="en-US" spc="4">
                <a:solidFill>
                  <a:srgbClr val="000000"/>
                </a:solidFill>
                <a:latin typeface="Times New Roman" panose="02020603050405020304" pitchFamily="18" charset="0"/>
                <a:cs typeface="Times New Roman" panose="02020603050405020304" pitchFamily="18" charset="0"/>
              </a:rPr>
              <a:t>Investigating the Mental </a:t>
            </a:r>
            <a:r>
              <a:rPr b="1" dirty="0" sz="2800" lang="en-US" spc="4">
                <a:latin typeface="Times New Roman" panose="02020603050405020304" pitchFamily="18" charset="0"/>
                <a:cs typeface="Times New Roman" panose="02020603050405020304" pitchFamily="18" charset="0"/>
              </a:rPr>
              <a:t>Health of the Lower Social Class in the UK following the  Implications of the </a:t>
            </a:r>
            <a:r>
              <a:rPr b="1" dirty="0" sz="2800" lang="en-US" spc="4">
                <a:solidFill>
                  <a:srgbClr val="000000"/>
                </a:solidFill>
                <a:latin typeface="Times New Roman" panose="02020603050405020304" pitchFamily="18" charset="0"/>
                <a:cs typeface="Times New Roman" panose="02020603050405020304" pitchFamily="18" charset="0"/>
              </a:rPr>
              <a:t>COVID-19 Pandemic and Strategies for Resilience Building</a:t>
            </a:r>
          </a:p>
          <a:p>
            <a:pPr algn="ctr">
              <a:lnSpc>
                <a:spcPct val="150000"/>
              </a:lnSpc>
            </a:pPr>
            <a:r>
              <a:rPr dirty="0" sz="2243" lang="en-US" spc="-21">
                <a:solidFill>
                  <a:srgbClr val="000000"/>
                </a:solidFill>
                <a:latin typeface="Times New Roman" panose="02020603050405020304" pitchFamily="18" charset="0"/>
                <a:cs typeface="Times New Roman" panose="02020603050405020304" pitchFamily="18" charset="0"/>
              </a:rPr>
              <a:t>Name: Odedara Pratap Hameer</a:t>
            </a:r>
          </a:p>
          <a:p>
            <a:pPr algn="ctr">
              <a:lnSpc>
                <a:spcPct val="150000"/>
              </a:lnSpc>
            </a:pPr>
            <a:r>
              <a:rPr dirty="0" sz="2243" lang="en-US" spc="4">
                <a:solidFill>
                  <a:srgbClr val="000000"/>
                </a:solidFill>
                <a:latin typeface="Times New Roman" panose="02020603050405020304" pitchFamily="18" charset="0"/>
                <a:cs typeface="Times New Roman" panose="02020603050405020304" pitchFamily="18" charset="0"/>
              </a:rPr>
              <a:t>Student ID: 2312858</a:t>
            </a:r>
          </a:p>
          <a:p>
            <a:pPr algn="ctr">
              <a:lnSpc>
                <a:spcPct val="150000"/>
              </a:lnSpc>
            </a:pPr>
            <a:r>
              <a:rPr dirty="0" sz="2243" lang="en-US" spc="-8">
                <a:solidFill>
                  <a:srgbClr val="000000"/>
                </a:solidFill>
                <a:latin typeface="Times New Roman" panose="02020603050405020304" pitchFamily="18" charset="0"/>
                <a:cs typeface="Times New Roman" panose="02020603050405020304" pitchFamily="18" charset="0"/>
              </a:rPr>
              <a:t>Module title/code: LCHS 7001- Practice based Research</a:t>
            </a:r>
          </a:p>
          <a:p>
            <a:pPr algn="ctr">
              <a:lnSpc>
                <a:spcPct val="150000"/>
              </a:lnSpc>
            </a:pPr>
            <a:r>
              <a:rPr dirty="0" sz="2243" lang="en-US" spc="-8">
                <a:solidFill>
                  <a:srgbClr val="000000"/>
                </a:solidFill>
                <a:latin typeface="Times New Roman" panose="02020603050405020304" pitchFamily="18" charset="0"/>
                <a:cs typeface="Times New Roman" panose="02020603050405020304" pitchFamily="18" charset="0"/>
              </a:rPr>
              <a:t>Module leader: Diola bijlhout  </a:t>
            </a:r>
            <a:endParaRPr altLang="en-US" dirty="0" lang="zh-CN"/>
          </a:p>
          <a:p>
            <a:pPr algn="ctr">
              <a:lnSpc>
                <a:spcPct val="150000"/>
              </a:lnSpc>
            </a:pPr>
            <a:r>
              <a:rPr dirty="0" sz="2243" lang="en-US" spc="-8">
                <a:solidFill>
                  <a:srgbClr val="000000"/>
                </a:solidFill>
                <a:latin typeface="Times New Roman" panose="02020603050405020304" pitchFamily="18" charset="0"/>
                <a:cs typeface="Times New Roman" panose="02020603050405020304" pitchFamily="18" charset="0"/>
              </a:rPr>
              <a:t> Date: </a:t>
            </a:r>
            <a:r>
              <a:rPr dirty="0" sz="2243" lang="en-US" spc="-8">
                <a:solidFill>
                  <a:srgbClr val="000000"/>
                </a:solidFill>
                <a:latin typeface="Times New Roman" panose="02020603050405020304" pitchFamily="18" charset="0"/>
                <a:cs typeface="Times New Roman" panose="02020603050405020304" pitchFamily="18" charset="0"/>
              </a:rPr>
              <a:t>0</a:t>
            </a:r>
            <a:r>
              <a:rPr dirty="0" sz="2243" lang="en-US" spc="-8">
                <a:solidFill>
                  <a:srgbClr val="000000"/>
                </a:solidFill>
                <a:latin typeface="Times New Roman" panose="02020603050405020304" pitchFamily="18" charset="0"/>
                <a:cs typeface="Times New Roman" panose="02020603050405020304" pitchFamily="18" charset="0"/>
              </a:rPr>
              <a:t>2-0</a:t>
            </a:r>
            <a:r>
              <a:rPr dirty="0" sz="2243" lang="en-US" spc="-8">
                <a:solidFill>
                  <a:srgbClr val="000000"/>
                </a:solidFill>
                <a:latin typeface="Times New Roman" panose="02020603050405020304" pitchFamily="18" charset="0"/>
                <a:cs typeface="Times New Roman" panose="02020603050405020304" pitchFamily="18" charset="0"/>
              </a:rPr>
              <a:t>9</a:t>
            </a:r>
            <a:r>
              <a:rPr dirty="0" sz="2243" lang="en-US" spc="-8">
                <a:solidFill>
                  <a:srgbClr val="000000"/>
                </a:solidFill>
                <a:latin typeface="Times New Roman" panose="02020603050405020304" pitchFamily="18" charset="0"/>
                <a:cs typeface="Times New Roman" panose="02020603050405020304" pitchFamily="18" charset="0"/>
              </a:rPr>
              <a:t>-2024</a:t>
            </a:r>
            <a:endParaRPr altLang="en-US" lang="zh-CN"/>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41" name=""/>
        <p:cNvGrpSpPr/>
        <p:nvPr/>
      </p:nvGrpSpPr>
      <p:grpSpPr>
        <a:xfrm>
          <a:off x="0" y="0"/>
          <a:ext cx="0" cy="0"/>
          <a:chOff x="0" y="0"/>
          <a:chExt cx="0" cy="0"/>
        </a:xfrm>
      </p:grpSpPr>
      <p:sp>
        <p:nvSpPr>
          <p:cNvPr id="1048594" name="TextBox 11"/>
          <p:cNvSpPr txBox="1"/>
          <p:nvPr/>
        </p:nvSpPr>
        <p:spPr>
          <a:xfrm>
            <a:off x="558800" y="3518682"/>
            <a:ext cx="7071007" cy="1944865"/>
          </a:xfrm>
          <a:prstGeom prst="rect"/>
        </p:spPr>
        <p:txBody>
          <a:bodyPr anchor="ctr" bIns="33867" lIns="33867" rIns="33867" rtlCol="0" tIns="33867"/>
          <a:p>
            <a:pPr algn="ctr">
              <a:lnSpc>
                <a:spcPts val="1773"/>
              </a:lnSpc>
            </a:pPr>
            <a:endParaRPr sz="1200"/>
          </a:p>
        </p:txBody>
      </p:sp>
      <p:sp>
        <p:nvSpPr>
          <p:cNvPr id="1048595" name="TextBox 13"/>
          <p:cNvSpPr txBox="1"/>
          <p:nvPr/>
        </p:nvSpPr>
        <p:spPr>
          <a:xfrm>
            <a:off x="1082040" y="916099"/>
            <a:ext cx="10027920" cy="436017"/>
          </a:xfrm>
          <a:prstGeom prst="rect"/>
        </p:spPr>
        <p:txBody>
          <a:bodyPr anchor="t" bIns="0" lIns="0" rIns="0" rtlCol="0" tIns="0">
            <a:spAutoFit/>
          </a:bodyPr>
          <a:p>
            <a:pPr>
              <a:lnSpc>
                <a:spcPts val="3360"/>
              </a:lnSpc>
            </a:pPr>
            <a:r>
              <a:rPr b="1" dirty="0" sz="3200" lang="en-US" spc="-62">
                <a:solidFill>
                  <a:srgbClr val="000000"/>
                </a:solidFill>
                <a:latin typeface="Times New Roman" panose="02020603050405020304" pitchFamily="18" charset="0"/>
                <a:cs typeface="Times New Roman" panose="02020603050405020304" pitchFamily="18" charset="0"/>
              </a:rPr>
              <a:t>Table of Contents</a:t>
            </a:r>
            <a:endParaRPr b="1" dirty="0" sz="2000" lang="en-US" spc="-62">
              <a:solidFill>
                <a:srgbClr val="000000"/>
              </a:solidFill>
              <a:highlight>
                <a:srgbClr val="FFFF00"/>
              </a:highlight>
              <a:latin typeface="Times New Roman" panose="02020603050405020304" pitchFamily="18" charset="0"/>
              <a:cs typeface="Times New Roman" panose="02020603050405020304" pitchFamily="18" charset="0"/>
            </a:endParaRPr>
          </a:p>
        </p:txBody>
      </p:sp>
      <p:sp>
        <p:nvSpPr>
          <p:cNvPr id="1048596" name="Rectangle 1"/>
          <p:cNvSpPr>
            <a:spLocks noChangeArrowheads="1"/>
          </p:cNvSpPr>
          <p:nvPr/>
        </p:nvSpPr>
        <p:spPr bwMode="auto">
          <a:xfrm>
            <a:off x="1082040" y="1563089"/>
            <a:ext cx="7838936" cy="4796790"/>
          </a:xfrm>
          <a:prstGeom prst="rect"/>
          <a:noFill/>
          <a:ln>
            <a:noFill/>
          </a:ln>
          <a:effectLst/>
        </p:spPr>
        <p:txBody>
          <a:bodyPr anchor="ctr" anchorCtr="0" bIns="45720" compatLnSpc="1" lIns="91440" numCol="1" rIns="91440" tIns="45720" vert="horz" wrap="square">
            <a:prstTxWarp prst="textNoShape"/>
            <a:spAutoFit/>
          </a:bodyPr>
          <a:lstStyle>
            <a:lvl1pPr eaLnBrk="0" fontAlgn="base" hangingPunct="0">
              <a:spcBef>
                <a:spcPct val="0"/>
              </a:spcBef>
              <a:spcAft>
                <a:spcPct val="0"/>
              </a:spcAft>
              <a:tabLst>
                <a:tab algn="r" pos="5724525"/>
              </a:tabLst>
              <a:defRPr>
                <a:solidFill>
                  <a:schemeClr val="tx1"/>
                </a:solidFill>
                <a:latin typeface="Arial" panose="020B0604020202020204" pitchFamily="34" charset="0"/>
              </a:defRPr>
            </a:lvl1pPr>
            <a:lvl2pPr eaLnBrk="0" fontAlgn="base" hangingPunct="0">
              <a:spcBef>
                <a:spcPct val="0"/>
              </a:spcBef>
              <a:spcAft>
                <a:spcPct val="0"/>
              </a:spcAft>
              <a:tabLst>
                <a:tab algn="r" pos="5724525"/>
              </a:tabLst>
              <a:defRPr>
                <a:solidFill>
                  <a:schemeClr val="tx1"/>
                </a:solidFill>
                <a:latin typeface="Arial" panose="020B0604020202020204" pitchFamily="34" charset="0"/>
              </a:defRPr>
            </a:lvl2pPr>
            <a:lvl3pPr eaLnBrk="0" fontAlgn="base" hangingPunct="0">
              <a:spcBef>
                <a:spcPct val="0"/>
              </a:spcBef>
              <a:spcAft>
                <a:spcPct val="0"/>
              </a:spcAft>
              <a:tabLst>
                <a:tab algn="r" pos="5724525"/>
              </a:tabLst>
              <a:defRPr>
                <a:solidFill>
                  <a:schemeClr val="tx1"/>
                </a:solidFill>
                <a:latin typeface="Arial" panose="020B0604020202020204" pitchFamily="34" charset="0"/>
              </a:defRPr>
            </a:lvl3pPr>
            <a:lvl4pPr eaLnBrk="0" fontAlgn="base" hangingPunct="0">
              <a:spcBef>
                <a:spcPct val="0"/>
              </a:spcBef>
              <a:spcAft>
                <a:spcPct val="0"/>
              </a:spcAft>
              <a:tabLst>
                <a:tab algn="r" pos="5724525"/>
              </a:tabLst>
              <a:defRPr>
                <a:solidFill>
                  <a:schemeClr val="tx1"/>
                </a:solidFill>
                <a:latin typeface="Arial" panose="020B0604020202020204" pitchFamily="34" charset="0"/>
              </a:defRPr>
            </a:lvl4pPr>
            <a:lvl5pPr eaLnBrk="0" fontAlgn="base" hangingPunct="0">
              <a:spcBef>
                <a:spcPct val="0"/>
              </a:spcBef>
              <a:spcAft>
                <a:spcPct val="0"/>
              </a:spcAft>
              <a:tabLst>
                <a:tab algn="r" pos="5724525"/>
              </a:tabLst>
              <a:defRPr>
                <a:solidFill>
                  <a:schemeClr val="tx1"/>
                </a:solidFill>
                <a:latin typeface="Arial" panose="020B0604020202020204" pitchFamily="34" charset="0"/>
              </a:defRPr>
            </a:lvl5pPr>
            <a:lvl6pPr eaLnBrk="0" fontAlgn="base" hangingPunct="0">
              <a:spcBef>
                <a:spcPct val="0"/>
              </a:spcBef>
              <a:spcAft>
                <a:spcPct val="0"/>
              </a:spcAft>
              <a:tabLst>
                <a:tab algn="r" pos="5724525"/>
              </a:tabLst>
              <a:defRPr>
                <a:solidFill>
                  <a:schemeClr val="tx1"/>
                </a:solidFill>
                <a:latin typeface="Arial" panose="020B0604020202020204" pitchFamily="34" charset="0"/>
              </a:defRPr>
            </a:lvl6pPr>
            <a:lvl7pPr eaLnBrk="0" fontAlgn="base" hangingPunct="0">
              <a:spcBef>
                <a:spcPct val="0"/>
              </a:spcBef>
              <a:spcAft>
                <a:spcPct val="0"/>
              </a:spcAft>
              <a:tabLst>
                <a:tab algn="r" pos="5724525"/>
              </a:tabLst>
              <a:defRPr>
                <a:solidFill>
                  <a:schemeClr val="tx1"/>
                </a:solidFill>
                <a:latin typeface="Arial" panose="020B0604020202020204" pitchFamily="34" charset="0"/>
              </a:defRPr>
            </a:lvl7pPr>
            <a:lvl8pPr eaLnBrk="0" fontAlgn="base" hangingPunct="0">
              <a:spcBef>
                <a:spcPct val="0"/>
              </a:spcBef>
              <a:spcAft>
                <a:spcPct val="0"/>
              </a:spcAft>
              <a:tabLst>
                <a:tab algn="r" pos="5724525"/>
              </a:tabLst>
              <a:defRPr>
                <a:solidFill>
                  <a:schemeClr val="tx1"/>
                </a:solidFill>
                <a:latin typeface="Arial" panose="020B0604020202020204" pitchFamily="34" charset="0"/>
              </a:defRPr>
            </a:lvl8pPr>
            <a:lvl9pPr eaLnBrk="0" fontAlgn="base" hangingPunct="0">
              <a:spcBef>
                <a:spcPct val="0"/>
              </a:spcBef>
              <a:spcAft>
                <a:spcPct val="0"/>
              </a:spcAft>
              <a:tabLst>
                <a:tab algn="r" pos="5724525"/>
              </a:tabLst>
              <a:defRPr>
                <a:solidFill>
                  <a:schemeClr val="tx1"/>
                </a:solidFill>
                <a:latin typeface="Arial" panose="020B0604020202020204" pitchFamily="34" charset="0"/>
              </a:defRPr>
            </a:lvl9pPr>
          </a:lstStyle>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dirty="0" sz="1600" lang="en-US">
                <a:latin typeface="Times New Roman" panose="02020603050405020304" pitchFamily="18" charset="0"/>
                <a:ea typeface="Calibri" panose="020F0502020204030204" pitchFamily="34" charset="0"/>
                <a:cs typeface="Times New Roman" panose="02020603050405020304" pitchFamily="18" charset="0"/>
              </a:rPr>
              <a:t>Introduction</a:t>
            </a:r>
            <a:endParaRPr altLang="en-US" baseline="0" b="0" cap="none" dirty="0" sz="1600" i="0" kumimoji="0" lang="en-US" normalizeH="0" strike="noStrik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dirty="0" sz="1600" lang="en-US">
                <a:latin typeface="Times New Roman" panose="02020603050405020304" pitchFamily="18" charset="0"/>
                <a:ea typeface="Calibri" panose="020F0502020204030204" pitchFamily="34" charset="0"/>
                <a:cs typeface="Times New Roman" panose="02020603050405020304" pitchFamily="18" charset="0"/>
              </a:rPr>
              <a:t>Rationale of study</a:t>
            </a:r>
            <a:endParaRPr altLang="en-US" baseline="0" b="0" cap="none" dirty="0" sz="1600" i="0" kumimoji="0" lang="en-US" normalizeH="0" strike="noStrik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dirty="0" sz="1600" lang="en-US">
                <a:latin typeface="Times New Roman" panose="02020603050405020304" pitchFamily="18" charset="0"/>
                <a:ea typeface="Calibri" panose="020F0502020204030204" pitchFamily="34" charset="0"/>
                <a:cs typeface="Times New Roman" panose="02020603050405020304" pitchFamily="18" charset="0"/>
              </a:rPr>
              <a:t>Literature based Background</a:t>
            </a:r>
            <a:endParaRPr altLang="en-US" baseline="0" b="0" cap="none" dirty="0" sz="1600" i="0" kumimoji="0" lang="en-US" normalizeH="0" strike="noStrik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dirty="0" sz="1600" lang="en-US">
                <a:latin typeface="Times New Roman" panose="02020603050405020304" pitchFamily="18" charset="0"/>
                <a:ea typeface="Calibri" panose="020F0502020204030204" pitchFamily="34" charset="0"/>
                <a:cs typeface="Times New Roman" panose="02020603050405020304" pitchFamily="18" charset="0"/>
              </a:rPr>
              <a:t>Literature based Background</a:t>
            </a:r>
            <a:endParaRPr altLang="en-US" baseline="0" b="0" cap="none" dirty="0" sz="1600" i="0" kumimoji="0" lang="en-US" normalizeH="0" strike="noStrik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dirty="0" sz="1600" lang="en-US">
                <a:latin typeface="Times New Roman" panose="02020603050405020304" pitchFamily="18" charset="0"/>
                <a:ea typeface="Calibri" panose="020F0502020204030204" pitchFamily="34" charset="0"/>
                <a:cs typeface="Times New Roman" panose="02020603050405020304" pitchFamily="18" charset="0"/>
              </a:rPr>
              <a:t>Aim of the Study</a:t>
            </a:r>
            <a:endParaRPr altLang="en-US" baseline="0" b="0" cap="none" dirty="0" sz="1600" i="0" kumimoji="0" lang="en-US" normalizeH="0" strike="noStrik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dirty="0" sz="1600" lang="en-US">
                <a:latin typeface="Times New Roman" panose="02020603050405020304" pitchFamily="18" charset="0"/>
                <a:ea typeface="Calibri" panose="020F0502020204030204" pitchFamily="34" charset="0"/>
                <a:cs typeface="Times New Roman" panose="02020603050405020304" pitchFamily="18" charset="0"/>
              </a:rPr>
              <a:t>Research Question</a:t>
            </a:r>
            <a:endParaRPr altLang="en-US" baseline="0" b="0" cap="none" dirty="0" sz="1600" i="0" kumimoji="0" lang="en-US" normalizeH="0" strike="noStrik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dirty="0" sz="1600" lang="en-US">
                <a:latin typeface="Times New Roman" panose="02020603050405020304" pitchFamily="18" charset="0"/>
                <a:ea typeface="Calibri" panose="020F0502020204030204" pitchFamily="34" charset="0"/>
                <a:cs typeface="Times New Roman" panose="02020603050405020304" pitchFamily="18" charset="0"/>
              </a:rPr>
              <a:t>Objectives of study</a:t>
            </a:r>
            <a:endParaRPr altLang="en-US" baseline="0" b="0" cap="none" dirty="0" sz="1600" i="0" kumimoji="0" lang="en-US" normalizeH="0" strike="noStrik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dirty="0" sz="1600" lang="en-US">
                <a:latin typeface="Times New Roman" panose="02020603050405020304" pitchFamily="18" charset="0"/>
                <a:ea typeface="Calibri" panose="020F0502020204030204" pitchFamily="34" charset="0"/>
                <a:cs typeface="Times New Roman" panose="02020603050405020304" pitchFamily="18" charset="0"/>
              </a:rPr>
              <a:t>Research Methodology</a:t>
            </a:r>
            <a:endParaRPr altLang="en-US" baseline="0" b="0" cap="none" dirty="0" sz="1600" i="0" kumimoji="0" lang="en-US" normalizeH="0" strike="noStrik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dirty="0" sz="1600" lang="en-US">
                <a:latin typeface="Times New Roman" panose="02020603050405020304" pitchFamily="18" charset="0"/>
                <a:ea typeface="Calibri" panose="020F0502020204030204" pitchFamily="34" charset="0"/>
                <a:cs typeface="Times New Roman" panose="02020603050405020304" pitchFamily="18" charset="0"/>
              </a:rPr>
              <a:t>Inclusion and Exclusion Criteria</a:t>
            </a:r>
            <a:endParaRPr altLang="en-US" baseline="0" b="0" cap="none" dirty="0" sz="1600" i="0" kumimoji="0" lang="en-US" normalizeH="0" strike="noStrik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dirty="0" sz="1600" lang="en-US">
                <a:latin typeface="Times New Roman" panose="02020603050405020304" pitchFamily="18" charset="0"/>
                <a:ea typeface="Calibri" panose="020F0502020204030204" pitchFamily="34" charset="0"/>
                <a:cs typeface="Times New Roman" panose="02020603050405020304" pitchFamily="18" charset="0"/>
              </a:rPr>
              <a:t>Material/ Data Collection Methods</a:t>
            </a:r>
            <a:endParaRPr altLang="en-US" baseline="0" b="0" cap="none" dirty="0" sz="1600" i="0" kumimoji="0" lang="en-US" normalizeH="0" strike="noStrik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dirty="0" sz="1600" lang="en-US">
                <a:latin typeface="Times New Roman" panose="02020603050405020304" pitchFamily="18" charset="0"/>
                <a:ea typeface="Calibri" panose="020F0502020204030204" pitchFamily="34" charset="0"/>
                <a:cs typeface="Times New Roman" panose="02020603050405020304" pitchFamily="18" charset="0"/>
              </a:rPr>
              <a:t>Data analysis technique</a:t>
            </a:r>
            <a:endParaRPr altLang="en-US" baseline="0" b="0" cap="none" dirty="0" sz="1600" i="0" kumimoji="0" lang="en-US" normalizeH="0" strike="noStrik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dirty="0" sz="1600" lang="en-US">
                <a:latin typeface="Times New Roman" panose="02020603050405020304" pitchFamily="18" charset="0"/>
                <a:ea typeface="Calibri" panose="020F0502020204030204" pitchFamily="34" charset="0"/>
                <a:cs typeface="Times New Roman" panose="02020603050405020304" pitchFamily="18" charset="0"/>
              </a:rPr>
              <a:t>Implication of the study</a:t>
            </a:r>
            <a:endParaRPr altLang="en-US" baseline="0" b="0" cap="none" dirty="0" sz="1600" i="0" kumimoji="0" lang="en-US" normalizeH="0" strike="noStrik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dirty="0" sz="1600" lang="en-US">
                <a:latin typeface="Times New Roman" panose="02020603050405020304" pitchFamily="18" charset="0"/>
                <a:ea typeface="Calibri" panose="020F0502020204030204" pitchFamily="34" charset="0"/>
                <a:cs typeface="Times New Roman" panose="02020603050405020304" pitchFamily="18" charset="0"/>
              </a:rPr>
              <a:t>Plan of Work and Time Schedule</a:t>
            </a:r>
            <a:endParaRPr altLang="en-US" baseline="0" b="0" cap="none" dirty="0" sz="1600" i="0" kumimoji="0" lang="en-US" normalizeH="0" strike="noStrike">
              <a:ln>
                <a:noFill/>
              </a:ln>
              <a:effectLst/>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25" name=""/>
        <p:cNvGrpSpPr/>
        <p:nvPr/>
      </p:nvGrpSpPr>
      <p:grpSpPr>
        <a:xfrm>
          <a:off x="0" y="0"/>
          <a:ext cx="0" cy="0"/>
          <a:chOff x="0" y="0"/>
          <a:chExt cx="0" cy="0"/>
        </a:xfrm>
      </p:grpSpPr>
      <p:sp>
        <p:nvSpPr>
          <p:cNvPr id="1048585" name="TextBox 17"/>
          <p:cNvSpPr txBox="1"/>
          <p:nvPr/>
        </p:nvSpPr>
        <p:spPr>
          <a:xfrm>
            <a:off x="927727" y="1314645"/>
            <a:ext cx="6577044" cy="8426450"/>
          </a:xfrm>
          <a:prstGeom prst="rect"/>
        </p:spPr>
        <p:txBody>
          <a:bodyPr anchor="t" bIns="0" lIns="0" rIns="0" rtlCol="0" tIns="0" wrap="square">
            <a:spAutoFit/>
          </a:bodyPr>
          <a:p>
            <a:pPr algn="just">
              <a:lnSpc>
                <a:spcPct val="150000"/>
              </a:lnSpc>
              <a:spcAft>
                <a:spcPts val="800"/>
              </a:spcAft>
            </a:pPr>
            <a:r>
              <a:rPr b="1" dirty="0" kern="100" lang="en-GB">
                <a:effectLst/>
                <a:latin typeface="Times New Roman" panose="02020603050405020304" pitchFamily="18" charset="0"/>
                <a:ea typeface="Calibri" panose="020F0502020204030204" pitchFamily="34" charset="0"/>
                <a:cs typeface="Times New Roman" panose="02020603050405020304" pitchFamily="18" charset="0"/>
              </a:rPr>
              <a:t>Mental Health Landscape in the UK: </a:t>
            </a:r>
          </a:p>
          <a:p>
            <a:pPr algn="just" indent="-171450" marL="171450">
              <a:lnSpc>
                <a:spcPct val="150000"/>
              </a:lnSpc>
              <a:spcAft>
                <a:spcPts val="800"/>
              </a:spcAft>
              <a:buFont typeface="Arial" panose="020B0604020202020204" pitchFamily="34" charset="0"/>
              <a:buChar char="•"/>
            </a:pPr>
            <a:r>
              <a:rPr dirty="0" kern="0" lang="en-IN">
                <a:effectLst/>
                <a:latin typeface="Times New Roman" panose="02020603050405020304" pitchFamily="18" charset="0"/>
                <a:ea typeface="Times New Roman" panose="02020603050405020304" pitchFamily="18" charset="0"/>
                <a:cs typeface="Times New Roman" panose="02020603050405020304" pitchFamily="18" charset="0"/>
              </a:rPr>
              <a:t>McManus et al. (2019) state pre-pandemic anxiety and sadness were </a:t>
            </a:r>
            <a:r>
              <a:rPr dirty="0" kern="0" lang="en-IN" smtClean="0">
                <a:effectLst/>
                <a:latin typeface="Times New Roman" panose="02020603050405020304" pitchFamily="18" charset="0"/>
                <a:ea typeface="Times New Roman" panose="02020603050405020304" pitchFamily="18" charset="0"/>
                <a:cs typeface="Times New Roman" panose="02020603050405020304" pitchFamily="18" charset="0"/>
              </a:rPr>
              <a:t>higher</a:t>
            </a:r>
            <a:r>
              <a:rPr dirty="0" kern="0" lang="en-IN" smtClean="0">
                <a:latin typeface="Times New Roman" panose="02020603050405020304" pitchFamily="18" charset="0"/>
                <a:ea typeface="Times New Roman" panose="02020603050405020304" pitchFamily="18" charset="0"/>
                <a:cs typeface="Times New Roman" panose="02020603050405020304" pitchFamily="18" charset="0"/>
              </a:rPr>
              <a:t> (Jenkins</a:t>
            </a:r>
            <a:r>
              <a:rPr dirty="0" kern="0" lang="en-IN">
                <a:latin typeface="Times New Roman" panose="02020603050405020304" pitchFamily="18" charset="0"/>
                <a:ea typeface="Times New Roman" panose="02020603050405020304" pitchFamily="18" charset="0"/>
                <a:cs typeface="Times New Roman" panose="02020603050405020304" pitchFamily="18" charset="0"/>
              </a:rPr>
              <a:t>, </a:t>
            </a:r>
            <a:r>
              <a:rPr dirty="0" kern="0" lang="en-IN" smtClean="0">
                <a:latin typeface="Times New Roman" panose="02020603050405020304" pitchFamily="18" charset="0"/>
                <a:ea typeface="Times New Roman" panose="02020603050405020304" pitchFamily="18" charset="0"/>
                <a:cs typeface="Times New Roman" panose="02020603050405020304" pitchFamily="18" charset="0"/>
              </a:rPr>
              <a:t>&amp; </a:t>
            </a:r>
            <a:r>
              <a:rPr dirty="0" kern="0" lang="en-IN">
                <a:latin typeface="Times New Roman" panose="02020603050405020304" pitchFamily="18" charset="0"/>
                <a:ea typeface="Times New Roman" panose="02020603050405020304" pitchFamily="18" charset="0"/>
                <a:cs typeface="Times New Roman" panose="02020603050405020304" pitchFamily="18" charset="0"/>
              </a:rPr>
              <a:t>Brugha, </a:t>
            </a:r>
            <a:r>
              <a:rPr dirty="0" kern="0" lang="en-IN" smtClean="0">
                <a:latin typeface="Times New Roman" panose="02020603050405020304" pitchFamily="18" charset="0"/>
                <a:ea typeface="Times New Roman" panose="02020603050405020304" pitchFamily="18" charset="0"/>
                <a:cs typeface="Times New Roman" panose="02020603050405020304" pitchFamily="18" charset="0"/>
              </a:rPr>
              <a:t>2019).</a:t>
            </a:r>
            <a:endParaRPr dirty="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indent="-342900" lvl="0" marL="342900">
              <a:lnSpc>
                <a:spcPct val="150000"/>
              </a:lnSpc>
              <a:spcAft>
                <a:spcPts val="800"/>
              </a:spcAft>
              <a:buFont typeface="Arial" panose="020B0604020202020204" pitchFamily="34" charset="0"/>
              <a:buChar char="•"/>
              <a:tabLst>
                <a:tab algn="l" pos="457200"/>
              </a:tabLst>
            </a:pPr>
            <a:r>
              <a:rPr dirty="0" kern="0" lang="en-IN">
                <a:effectLst/>
                <a:latin typeface="Times New Roman" panose="02020603050405020304" pitchFamily="18" charset="0"/>
                <a:ea typeface="Times New Roman" panose="02020603050405020304" pitchFamily="18" charset="0"/>
                <a:cs typeface="Times New Roman" panose="02020603050405020304" pitchFamily="18" charset="0"/>
              </a:rPr>
              <a:t>Importance of comprehensive mental health strategies and stress management in </a:t>
            </a:r>
            <a:r>
              <a:rPr dirty="0" kern="0" lang="en-IN" smtClean="0">
                <a:effectLst/>
                <a:latin typeface="Times New Roman" panose="02020603050405020304" pitchFamily="18" charset="0"/>
                <a:ea typeface="Times New Roman" panose="02020603050405020304" pitchFamily="18" charset="0"/>
                <a:cs typeface="Times New Roman" panose="02020603050405020304" pitchFamily="18" charset="0"/>
              </a:rPr>
              <a:t>healthcare</a:t>
            </a:r>
            <a:r>
              <a:rPr dirty="0" kern="0" lang="de-DE" smtClean="0">
                <a:latin typeface="Times New Roman" panose="02020603050405020304" pitchFamily="18" charset="0"/>
                <a:ea typeface="Times New Roman" panose="02020603050405020304" pitchFamily="18" charset="0"/>
                <a:cs typeface="Times New Roman" panose="02020603050405020304" pitchFamily="18" charset="0"/>
              </a:rPr>
              <a:t> (McManus</a:t>
            </a:r>
            <a:r>
              <a:rPr dirty="0" kern="0" lang="de-DE">
                <a:latin typeface="Times New Roman" panose="02020603050405020304" pitchFamily="18" charset="0"/>
                <a:ea typeface="Times New Roman" panose="02020603050405020304" pitchFamily="18" charset="0"/>
                <a:cs typeface="Times New Roman" panose="02020603050405020304" pitchFamily="18" charset="0"/>
              </a:rPr>
              <a:t>, </a:t>
            </a:r>
            <a:r>
              <a:rPr dirty="0" kern="0" lang="de-DE" smtClean="0">
                <a:latin typeface="Times New Roman" panose="02020603050405020304" pitchFamily="18" charset="0"/>
                <a:ea typeface="Times New Roman" panose="02020603050405020304" pitchFamily="18" charset="0"/>
                <a:cs typeface="Times New Roman" panose="02020603050405020304" pitchFamily="18" charset="0"/>
              </a:rPr>
              <a:t>&amp; </a:t>
            </a:r>
            <a:r>
              <a:rPr dirty="0" kern="0" lang="de-DE">
                <a:latin typeface="Times New Roman" panose="02020603050405020304" pitchFamily="18" charset="0"/>
                <a:ea typeface="Times New Roman" panose="02020603050405020304" pitchFamily="18" charset="0"/>
                <a:cs typeface="Times New Roman" panose="02020603050405020304" pitchFamily="18" charset="0"/>
              </a:rPr>
              <a:t>Abel, </a:t>
            </a:r>
            <a:r>
              <a:rPr dirty="0" kern="0" lang="de-DE" smtClean="0">
                <a:latin typeface="Times New Roman" panose="02020603050405020304" pitchFamily="18" charset="0"/>
                <a:ea typeface="Times New Roman" panose="02020603050405020304" pitchFamily="18" charset="0"/>
                <a:cs typeface="Times New Roman" panose="02020603050405020304" pitchFamily="18" charset="0"/>
              </a:rPr>
              <a:t>2020</a:t>
            </a:r>
            <a:r>
              <a:rPr dirty="0" kern="0" lang="de-DE">
                <a:latin typeface="Times New Roman" panose="02020603050405020304" pitchFamily="18" charset="0"/>
                <a:ea typeface="Times New Roman" panose="02020603050405020304" pitchFamily="18" charset="0"/>
                <a:cs typeface="Times New Roman" panose="02020603050405020304" pitchFamily="18" charset="0"/>
              </a:rPr>
              <a:t>). </a:t>
            </a:r>
            <a:endParaRPr dirty="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b="1" dirty="0" kern="100" lang="en-GB">
                <a:effectLst/>
                <a:latin typeface="Times New Roman" panose="02020603050405020304" pitchFamily="18" charset="0"/>
                <a:ea typeface="Calibri" panose="020F0502020204030204" pitchFamily="34" charset="0"/>
                <a:cs typeface="Times New Roman" panose="02020603050405020304" pitchFamily="18" charset="0"/>
              </a:rPr>
              <a:t>Introduction:</a:t>
            </a:r>
            <a:endParaRPr dirty="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spcAft>
                <a:spcPts val="800"/>
              </a:spcAft>
              <a:buFont typeface="Arial" panose="020B0604020202020204" pitchFamily="34" charset="0"/>
              <a:buChar char="•"/>
              <a:tabLst>
                <a:tab algn="l" pos="457200"/>
              </a:tabLst>
            </a:pPr>
            <a:r>
              <a:rPr b="1" dirty="0" kern="100" lang="en-GB">
                <a:effectLst/>
                <a:latin typeface="Times New Roman" panose="02020603050405020304" pitchFamily="18" charset="0"/>
                <a:ea typeface="Calibri" panose="020F0502020204030204" pitchFamily="34" charset="0"/>
                <a:cs typeface="Times New Roman" panose="02020603050405020304" pitchFamily="18" charset="0"/>
              </a:rPr>
              <a:t>Pandemic’s Impact</a:t>
            </a:r>
            <a:endParaRPr dirty="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kern="0" lang="en-IN">
                <a:effectLst/>
                <a:latin typeface="Times New Roman" panose="02020603050405020304" pitchFamily="18" charset="0"/>
                <a:ea typeface="Times New Roman" panose="02020603050405020304" pitchFamily="18" charset="0"/>
                <a:cs typeface="Times New Roman" panose="02020603050405020304" pitchFamily="18" charset="0"/>
              </a:rPr>
              <a:t>Society has experienced more stress, loneliness, and financial </a:t>
            </a:r>
            <a:r>
              <a:rPr dirty="0" kern="0" lang="en-IN" smtClean="0">
                <a:effectLst/>
                <a:latin typeface="Times New Roman" panose="02020603050405020304" pitchFamily="18" charset="0"/>
                <a:ea typeface="Times New Roman" panose="02020603050405020304" pitchFamily="18" charset="0"/>
                <a:cs typeface="Times New Roman" panose="02020603050405020304" pitchFamily="18" charset="0"/>
              </a:rPr>
              <a:t>uncertainty</a:t>
            </a:r>
            <a:r>
              <a:rPr dirty="0" kern="0" lang="en-IN" smtClean="0">
                <a:latin typeface="Times New Roman" panose="02020603050405020304" pitchFamily="18" charset="0"/>
                <a:ea typeface="Times New Roman" panose="02020603050405020304" pitchFamily="18" charset="0"/>
                <a:cs typeface="Times New Roman" panose="02020603050405020304" pitchFamily="18" charset="0"/>
              </a:rPr>
              <a:t> </a:t>
            </a:r>
            <a:endParaRPr dirty="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spcAft>
                <a:spcPts val="800"/>
              </a:spcAft>
              <a:buFont typeface="Arial" panose="020B0604020202020204" pitchFamily="34" charset="0"/>
              <a:buChar char="•"/>
            </a:pPr>
            <a:r>
              <a:rPr dirty="0" kern="0" lang="en-IN">
                <a:effectLst/>
                <a:latin typeface="Times New Roman" panose="02020603050405020304" pitchFamily="18" charset="0"/>
                <a:ea typeface="Times New Roman" panose="02020603050405020304" pitchFamily="18" charset="0"/>
                <a:cs typeface="Times New Roman" panose="02020603050405020304" pitchFamily="18" charset="0"/>
              </a:rPr>
              <a:t>P</a:t>
            </a:r>
            <a:r>
              <a:rPr dirty="0" kern="0" lang="en-US">
                <a:effectLst/>
                <a:latin typeface="Times New Roman" panose="02020603050405020304" pitchFamily="18" charset="0"/>
                <a:ea typeface="Times New Roman" panose="02020603050405020304" pitchFamily="18" charset="0"/>
                <a:cs typeface="Times New Roman" panose="02020603050405020304" pitchFamily="18" charset="0"/>
              </a:rPr>
              <a:t>o</a:t>
            </a:r>
            <a:r>
              <a:rPr dirty="0" kern="0" lang="en-US">
                <a:effectLst/>
                <a:latin typeface="Times New Roman" panose="02020603050405020304" pitchFamily="18" charset="0"/>
                <a:ea typeface="Times New Roman" panose="02020603050405020304" pitchFamily="18" charset="0"/>
                <a:cs typeface="Times New Roman" panose="02020603050405020304" pitchFamily="18" charset="0"/>
              </a:rPr>
              <a:t>o</a:t>
            </a:r>
            <a:r>
              <a:rPr dirty="0" kern="0" lang="en-US">
                <a:effectLst/>
                <a:latin typeface="Times New Roman" panose="02020603050405020304" pitchFamily="18" charset="0"/>
                <a:ea typeface="Times New Roman" panose="02020603050405020304" pitchFamily="18" charset="0"/>
                <a:cs typeface="Times New Roman" panose="02020603050405020304" pitchFamily="18" charset="0"/>
              </a:rPr>
              <a:t>r</a:t>
            </a:r>
            <a:r>
              <a:rPr dirty="0" kern="0" lang="en-US">
                <a:effectLst/>
                <a:latin typeface="Times New Roman" panose="02020603050405020304" pitchFamily="18" charset="0"/>
                <a:ea typeface="Times New Roman" panose="02020603050405020304" pitchFamily="18" charset="0"/>
                <a:cs typeface="Times New Roman" panose="02020603050405020304" pitchFamily="18" charset="0"/>
              </a:rPr>
              <a:t>e</a:t>
            </a:r>
            <a:r>
              <a:rPr dirty="0" kern="0" lang="en-US">
                <a:effectLst/>
                <a:latin typeface="Times New Roman" panose="02020603050405020304" pitchFamily="18" charset="0"/>
                <a:ea typeface="Times New Roman" panose="02020603050405020304" pitchFamily="18" charset="0"/>
                <a:cs typeface="Times New Roman" panose="02020603050405020304" pitchFamily="18" charset="0"/>
              </a:rPr>
              <a:t>r</a:t>
            </a:r>
            <a:r>
              <a:rPr dirty="0" kern="0" lang="en-IN">
                <a:effectLst/>
                <a:latin typeface="Times New Roman" panose="02020603050405020304" pitchFamily="18" charset="0"/>
                <a:ea typeface="Times New Roman" panose="02020603050405020304" pitchFamily="18" charset="0"/>
                <a:cs typeface="Times New Roman" panose="02020603050405020304" pitchFamily="18" charset="0"/>
              </a:rPr>
              <a:t> individuals' mental health has deteriorated (Pierce et al., 2020; Fancourt et al., 2020).</a:t>
            </a:r>
            <a:endParaRPr altLang="en-US" lang="zh-CN"/>
          </a:p>
          <a:p>
            <a:pPr algn="just">
              <a:lnSpc>
                <a:spcPct val="150000"/>
              </a:lnSpc>
              <a:spcAft>
                <a:spcPts val="800"/>
              </a:spcAft>
            </a:pPr>
            <a:r>
              <a:rPr dirty="0" kern="100" lang="en-US">
                <a:effectLst/>
                <a:latin typeface="Times New Roman" panose="02020603050405020304" pitchFamily="18" charset="0"/>
                <a:ea typeface="Calibri" panose="020F0502020204030204" pitchFamily="34" charset="0"/>
                <a:cs typeface="Times New Roman" panose="02020603050405020304" pitchFamily="18" charset="0"/>
              </a:rPr>
              <a:t> </a:t>
            </a:r>
            <a:endParaRPr dirty="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buFont typeface="Arial" panose="020B0604020202020204" pitchFamily="34" charset="0"/>
              <a:buChar char="•"/>
            </a:pPr>
            <a:endParaRPr dirty="0" lang="en-US">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endParaRPr dirty="0" lang="en-US">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endParaRPr dirty="0" lang="en-US">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endParaRPr dirty="0" sz="1333" lang="en-US">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endParaRPr dirty="0" sz="1333" lang="en-US">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endParaRPr dirty="0" sz="1333" lang="en-US">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endParaRPr dirty="0" sz="1333" lang="en-US">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endParaRPr dirty="0" sz="1333" lang="en-GB">
              <a:latin typeface="Arial" panose="020B0604020202020204" pitchFamily="34" charset="0"/>
              <a:cs typeface="Arial" panose="020B0604020202020204" pitchFamily="34" charset="0"/>
            </a:endParaRPr>
          </a:p>
          <a:p>
            <a:pPr algn="just">
              <a:lnSpc>
                <a:spcPct val="150000"/>
              </a:lnSpc>
            </a:pPr>
            <a:endParaRPr dirty="0" sz="1333" lang="en-US" spc="-12">
              <a:solidFill>
                <a:srgbClr val="000000"/>
              </a:solidFill>
              <a:latin typeface="Arial" panose="020B0604020202020204" pitchFamily="34" charset="0"/>
              <a:cs typeface="Arial" panose="020B0604020202020204" pitchFamily="34" charset="0"/>
            </a:endParaRPr>
          </a:p>
        </p:txBody>
      </p:sp>
      <p:sp>
        <p:nvSpPr>
          <p:cNvPr id="1048586" name="TextBox 18"/>
          <p:cNvSpPr txBox="1"/>
          <p:nvPr/>
        </p:nvSpPr>
        <p:spPr>
          <a:xfrm>
            <a:off x="4952156" y="576376"/>
            <a:ext cx="3364021" cy="584199"/>
          </a:xfrm>
          <a:prstGeom prst="rect"/>
        </p:spPr>
        <p:txBody>
          <a:bodyPr anchor="t" bIns="0" lIns="0" rIns="0" rtlCol="0" tIns="0">
            <a:spAutoFit/>
          </a:bodyPr>
          <a:p>
            <a:pPr>
              <a:lnSpc>
                <a:spcPts val="4590"/>
              </a:lnSpc>
            </a:pPr>
            <a:r>
              <a:rPr b="1" dirty="0" sz="3200" lang="en-US" spc="-121">
                <a:solidFill>
                  <a:srgbClr val="000000"/>
                </a:solidFill>
                <a:latin typeface="Times New Roman" panose="02020603050405020304" pitchFamily="18" charset="0"/>
                <a:cs typeface="Times New Roman" panose="02020603050405020304" pitchFamily="18" charset="0"/>
              </a:rPr>
              <a:t>Introduction</a:t>
            </a:r>
            <a:endParaRPr b="1" dirty="0" sz="3826" lang="en-US" spc="-121">
              <a:solidFill>
                <a:srgbClr val="000000"/>
              </a:solidFill>
              <a:latin typeface="Times New Roman" panose="02020603050405020304" pitchFamily="18" charset="0"/>
              <a:cs typeface="Times New Roman" panose="02020603050405020304" pitchFamily="18" charset="0"/>
            </a:endParaRPr>
          </a:p>
        </p:txBody>
      </p:sp>
      <p:pic>
        <p:nvPicPr>
          <p:cNvPr id="2097152" name="Picture 2" descr="Mental Health and LD – Learning Disabilities Association of America"/>
          <p:cNvPicPr>
            <a:picLocks noChangeAspect="1" noChangeArrowheads="1"/>
          </p:cNvPicPr>
          <p:nvPr/>
        </p:nvPicPr>
        <p:blipFill>
          <a:blip xmlns:r="http://schemas.openxmlformats.org/officeDocument/2006/relationships" r:embed="rId1"/>
          <a:srcRect/>
          <a:stretch>
            <a:fillRect/>
          </a:stretch>
        </p:blipFill>
        <p:spPr bwMode="auto">
          <a:xfrm>
            <a:off x="7895063" y="1831820"/>
            <a:ext cx="3632315" cy="3711535"/>
          </a:xfrm>
          <a:prstGeom prst="rect"/>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40" name=""/>
        <p:cNvGrpSpPr/>
        <p:nvPr/>
      </p:nvGrpSpPr>
      <p:grpSpPr>
        <a:xfrm>
          <a:off x="0" y="0"/>
          <a:ext cx="0" cy="0"/>
          <a:chOff x="0" y="0"/>
          <a:chExt cx="0" cy="0"/>
        </a:xfrm>
      </p:grpSpPr>
      <p:sp>
        <p:nvSpPr>
          <p:cNvPr id="1048592" name="Title 1"/>
          <p:cNvSpPr>
            <a:spLocks noGrp="1"/>
          </p:cNvSpPr>
          <p:nvPr>
            <p:ph type="title"/>
          </p:nvPr>
        </p:nvSpPr>
        <p:spPr/>
        <p:txBody>
          <a:bodyPr/>
          <a:p>
            <a:pPr algn="ctr"/>
            <a:r>
              <a:rPr b="1" dirty="0" sz="3200" lang="en-US" spc="-121">
                <a:solidFill>
                  <a:srgbClr val="000000"/>
                </a:solidFill>
                <a:latin typeface="Times New Roman" panose="02020603050405020304" pitchFamily="18" charset="0"/>
                <a:cs typeface="Times New Roman" panose="02020603050405020304" pitchFamily="18" charset="0"/>
              </a:rPr>
              <a:t>Introduction</a:t>
            </a:r>
            <a:endParaRPr dirty="0" lang="en-IN"/>
          </a:p>
        </p:txBody>
      </p:sp>
      <p:sp>
        <p:nvSpPr>
          <p:cNvPr id="1048593" name="Content Placeholder 2"/>
          <p:cNvSpPr>
            <a:spLocks noGrp="1"/>
          </p:cNvSpPr>
          <p:nvPr>
            <p:ph idx="1"/>
          </p:nvPr>
        </p:nvSpPr>
        <p:spPr>
          <a:xfrm>
            <a:off x="1143000" y="1873405"/>
            <a:ext cx="9872871" cy="4616605"/>
          </a:xfrm>
        </p:spPr>
        <p:txBody>
          <a:bodyPr>
            <a:normAutofit fontScale="36364" lnSpcReduction="20000"/>
          </a:bodyPr>
          <a:p>
            <a:pPr algn="just" indent="0" lvl="0" marL="45720">
              <a:lnSpc>
                <a:spcPct val="150000"/>
              </a:lnSpc>
              <a:spcAft>
                <a:spcPts val="800"/>
              </a:spcAft>
              <a:buNone/>
            </a:pPr>
            <a:r>
              <a:rPr b="1" dirty="0" sz="5500" kern="100" lang="en-GB">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Study Relevance</a:t>
            </a:r>
            <a:endParaRPr dirty="0" sz="55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5500" kern="0" lang="en-I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It adds to what we already know about how COVID-19 affected the mental health of</a:t>
            </a:r>
            <a:r>
              <a:rPr dirty="0" sz="5500" kern="0" lang="en-US">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lower class </a:t>
            </a:r>
            <a:r>
              <a:rPr dirty="0" sz="5500" kern="0" lang="en-I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people in the </a:t>
            </a:r>
            <a:r>
              <a:rPr dirty="0" sz="5500" kern="0" lang="en-IN" smtClean="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UK</a:t>
            </a:r>
            <a:r>
              <a:rPr dirty="0" sz="5500" kern="0" lang="nl-NL" smtClean="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(Klein</a:t>
            </a:r>
            <a:r>
              <a:rPr dirty="0" sz="5500" kern="0" lang="nl-NL">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dirty="0" sz="5500" kern="0" lang="nl-NL" smtClean="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dirty="0" sz="5500" kern="0" lang="nl-NL">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Vinkers, </a:t>
            </a:r>
            <a:r>
              <a:rPr dirty="0" sz="5500" kern="0" lang="nl-NL" smtClean="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(2022</a:t>
            </a:r>
            <a:r>
              <a:rPr dirty="0" sz="5500" kern="0" lang="nl-NL">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endParaRPr dirty="0" sz="55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spcAft>
                <a:spcPts val="800"/>
              </a:spcAft>
              <a:buFont typeface="Arial" panose="020B0604020202020204" pitchFamily="34" charset="0"/>
              <a:buChar char="•"/>
            </a:pPr>
            <a:r>
              <a:rPr dirty="0" sz="5500" kern="0" lang="en-I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major subject is some problems and how to solve them.</a:t>
            </a:r>
            <a:endParaRPr dirty="0" sz="55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indent="0" marL="45720">
              <a:lnSpc>
                <a:spcPct val="150000"/>
              </a:lnSpc>
              <a:spcAft>
                <a:spcPts val="800"/>
              </a:spcAft>
              <a:buNone/>
            </a:pPr>
            <a:r>
              <a:rPr b="1" dirty="0" sz="5500" kern="100" lang="en-GB">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Definition of Lower</a:t>
            </a:r>
            <a:r>
              <a:rPr b="1" dirty="0" sz="55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r>
              <a:rPr b="1" dirty="0" sz="55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t>
            </a:r>
            <a:r>
              <a:rPr b="1" dirty="0" sz="55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a:t>
            </a:r>
            <a:r>
              <a:rPr b="1" dirty="0" sz="55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r>
              <a:rPr b="1" dirty="0" sz="55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a:t>
            </a:r>
            <a:r>
              <a:rPr b="1" dirty="0" sz="55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r>
              <a:rPr b="1" dirty="0" sz="55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a:t>
            </a:r>
            <a:r>
              <a:rPr b="1" dirty="0" sz="55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b="1" dirty="0" sz="5500" kern="100" lang="en-GB">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Class Citizens: </a:t>
            </a:r>
            <a:endParaRPr dirty="0" sz="55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tabLst>
                <a:tab algn="l" pos="457200"/>
              </a:tabLst>
            </a:pPr>
            <a:r>
              <a:rPr dirty="0" sz="5500" kern="0" lang="en-I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Many low-income families and people don't have the right tools.</a:t>
            </a:r>
            <a:endParaRPr dirty="0" sz="55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tabLst>
                <a:tab algn="l" pos="457200"/>
              </a:tabLst>
            </a:pPr>
            <a:r>
              <a:rPr dirty="0" sz="5500" kern="0" lang="en-I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Stress from social and economic issues can hurt mental health.</a:t>
            </a:r>
            <a:endParaRPr dirty="0" sz="55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spcAft>
                <a:spcPts val="800"/>
              </a:spcAft>
              <a:buFont typeface="Arial" panose="020B0604020202020204" pitchFamily="34" charset="0"/>
              <a:buChar char="•"/>
              <a:tabLst>
                <a:tab algn="l" pos="457200"/>
              </a:tabLst>
            </a:pPr>
            <a:r>
              <a:rPr dirty="0" sz="5500" kern="0" lang="en-I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UK Standard has more information on social class (Office for National Statistics, 2021).</a:t>
            </a:r>
          </a:p>
          <a:p>
            <a:endParaRPr dirty="0" lang="en-IN"/>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42" name=""/>
        <p:cNvGrpSpPr/>
        <p:nvPr/>
      </p:nvGrpSpPr>
      <p:grpSpPr>
        <a:xfrm>
          <a:off x="0" y="0"/>
          <a:ext cx="0" cy="0"/>
          <a:chOff x="0" y="0"/>
          <a:chExt cx="0" cy="0"/>
        </a:xfrm>
      </p:grpSpPr>
      <p:sp>
        <p:nvSpPr>
          <p:cNvPr id="1048597" name="TextBox 6"/>
          <p:cNvSpPr txBox="1"/>
          <p:nvPr/>
        </p:nvSpPr>
        <p:spPr>
          <a:xfrm>
            <a:off x="990411" y="865841"/>
            <a:ext cx="4252595" cy="447238"/>
          </a:xfrm>
          <a:prstGeom prst="rect"/>
        </p:spPr>
        <p:txBody>
          <a:bodyPr anchor="t" bIns="0" lIns="0" rIns="0" rtlCol="0" tIns="0">
            <a:spAutoFit/>
          </a:bodyPr>
          <a:p>
            <a:pPr>
              <a:lnSpc>
                <a:spcPts val="3360"/>
              </a:lnSpc>
            </a:pPr>
            <a:r>
              <a:rPr b="1" dirty="0" sz="3200" lang="en-US" spc="-112">
                <a:solidFill>
                  <a:srgbClr val="000000"/>
                </a:solidFill>
                <a:latin typeface="Times New Roman" panose="02020603050405020304" pitchFamily="18" charset="0"/>
                <a:cs typeface="Times New Roman" panose="02020603050405020304" pitchFamily="18" charset="0"/>
              </a:rPr>
              <a:t>Rationale of study</a:t>
            </a:r>
          </a:p>
        </p:txBody>
      </p:sp>
      <p:sp>
        <p:nvSpPr>
          <p:cNvPr id="1048598" name="TextBox 10"/>
          <p:cNvSpPr txBox="1"/>
          <p:nvPr/>
        </p:nvSpPr>
        <p:spPr>
          <a:xfrm>
            <a:off x="2798965" y="3843335"/>
            <a:ext cx="2426685" cy="564257"/>
          </a:xfrm>
          <a:prstGeom prst="rect"/>
        </p:spPr>
        <p:txBody>
          <a:bodyPr anchor="t" bIns="0" lIns="0" rIns="0" rtlCol="0" tIns="0">
            <a:spAutoFit/>
          </a:bodyPr>
          <a:p>
            <a:pPr algn="ctr">
              <a:lnSpc>
                <a:spcPts val="4428"/>
              </a:lnSpc>
            </a:pPr>
            <a:r>
              <a:rPr dirty="0" sz="4100" lang="en-US" spc="-33">
                <a:solidFill>
                  <a:srgbClr val="FFFFFF"/>
                </a:solidFill>
                <a:latin typeface="Zen Maru Gothic"/>
              </a:rPr>
              <a:t> </a:t>
            </a:r>
          </a:p>
        </p:txBody>
      </p:sp>
      <p:sp>
        <p:nvSpPr>
          <p:cNvPr id="1048599" name="TextBox 14"/>
          <p:cNvSpPr txBox="1"/>
          <p:nvPr/>
        </p:nvSpPr>
        <p:spPr>
          <a:xfrm>
            <a:off x="990411" y="1600323"/>
            <a:ext cx="10305774" cy="3949700"/>
          </a:xfrm>
          <a:prstGeom prst="rect"/>
        </p:spPr>
        <p:txBody>
          <a:bodyPr anchor="t" bIns="0" lIns="0" rIns="0" rtlCol="0" tIns="0" wrap="square">
            <a:spAutoFit/>
          </a:bodyPr>
          <a:p>
            <a:pPr algn="just">
              <a:lnSpc>
                <a:spcPct val="150000"/>
              </a:lnSpc>
              <a:spcAft>
                <a:spcPts val="800"/>
              </a:spcAft>
            </a:pPr>
            <a:r>
              <a:rPr b="1" dirty="0" kern="100" lang="en-GB">
                <a:effectLst/>
                <a:latin typeface="Times New Roman" panose="02020603050405020304" pitchFamily="18" charset="0"/>
                <a:ea typeface="Calibri" panose="020F0502020204030204" pitchFamily="34" charset="0"/>
                <a:cs typeface="Times New Roman" panose="02020603050405020304" pitchFamily="18" charset="0"/>
              </a:rPr>
              <a:t>Importance of Study</a:t>
            </a:r>
            <a:endParaRPr dirty="0" kern="100" lang="en-IN">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algn="just" indent="-285750" marL="285750">
              <a:lnSpc>
                <a:spcPct val="150000"/>
              </a:lnSpc>
              <a:spcAft>
                <a:spcPts val="800"/>
              </a:spcAft>
              <a:buFont typeface="Arial" panose="020B0604020202020204" pitchFamily="34" charset="0"/>
              <a:buChar char="•"/>
            </a:pPr>
            <a:r>
              <a:rPr dirty="0" kern="100" lang="en-IN">
                <a:effectLst/>
                <a:latin typeface="Times New Roman" panose="02020603050405020304" pitchFamily="18" charset="0"/>
                <a:ea typeface="Calibri" panose="020F0502020204030204" pitchFamily="34" charset="0"/>
                <a:cs typeface="Times New Roman" panose="02020603050405020304" pitchFamily="18" charset="0"/>
              </a:rPr>
              <a:t>It is very important to know how COVID-19 affects people's mental health.</a:t>
            </a:r>
          </a:p>
          <a:p>
            <a:pPr algn="just" indent="-285750" marL="285750">
              <a:lnSpc>
                <a:spcPct val="150000"/>
              </a:lnSpc>
              <a:spcAft>
                <a:spcPts val="800"/>
              </a:spcAft>
              <a:buFont typeface="Arial" panose="020B0604020202020204" pitchFamily="34" charset="0"/>
              <a:buChar char="•"/>
            </a:pPr>
            <a:r>
              <a:rPr dirty="0" kern="100" lang="en-IN">
                <a:effectLst/>
                <a:latin typeface="Times New Roman" panose="02020603050405020304" pitchFamily="18" charset="0"/>
                <a:ea typeface="Calibri" panose="020F0502020204030204" pitchFamily="34" charset="0"/>
                <a:cs typeface="Times New Roman" panose="02020603050405020304" pitchFamily="18" charset="0"/>
              </a:rPr>
              <a:t>People who work from home or don't know if they'll have a job because of the pandemic may have worse mental health problems </a:t>
            </a:r>
            <a:r>
              <a:rPr dirty="0" kern="100" lang="en-IN" smtClean="0">
                <a:effectLst/>
                <a:latin typeface="Times New Roman" panose="02020603050405020304" pitchFamily="18" charset="0"/>
                <a:ea typeface="Calibri" panose="020F0502020204030204" pitchFamily="34" charset="0"/>
                <a:cs typeface="Times New Roman" panose="02020603050405020304" pitchFamily="18" charset="0"/>
              </a:rPr>
              <a:t>(</a:t>
            </a:r>
            <a:r>
              <a:rPr dirty="0" kern="100" lang="it-IT" smtClean="0">
                <a:latin typeface="Times New Roman" panose="02020603050405020304" pitchFamily="18" charset="0"/>
                <a:ea typeface="Calibri" panose="020F0502020204030204" pitchFamily="34" charset="0"/>
                <a:cs typeface="Times New Roman" panose="02020603050405020304" pitchFamily="18" charset="0"/>
              </a:rPr>
              <a:t>Nilsson</a:t>
            </a:r>
            <a:r>
              <a:rPr dirty="0" kern="100" lang="it-IT">
                <a:latin typeface="Times New Roman" panose="02020603050405020304" pitchFamily="18" charset="0"/>
                <a:ea typeface="Calibri" panose="020F0502020204030204" pitchFamily="34" charset="0"/>
                <a:cs typeface="Times New Roman" panose="02020603050405020304" pitchFamily="18" charset="0"/>
              </a:rPr>
              <a:t>, </a:t>
            </a:r>
            <a:r>
              <a:rPr dirty="0" kern="100" lang="it-IT" smtClean="0">
                <a:latin typeface="Times New Roman" panose="02020603050405020304" pitchFamily="18" charset="0"/>
                <a:ea typeface="Calibri" panose="020F0502020204030204" pitchFamily="34" charset="0"/>
                <a:cs typeface="Times New Roman" panose="02020603050405020304" pitchFamily="18" charset="0"/>
              </a:rPr>
              <a:t>&amp; </a:t>
            </a:r>
            <a:r>
              <a:rPr dirty="0" kern="100" lang="it-IT">
                <a:latin typeface="Times New Roman" panose="02020603050405020304" pitchFamily="18" charset="0"/>
                <a:ea typeface="Calibri" panose="020F0502020204030204" pitchFamily="34" charset="0"/>
                <a:cs typeface="Times New Roman" panose="02020603050405020304" pitchFamily="18" charset="0"/>
              </a:rPr>
              <a:t>San Sebastian, </a:t>
            </a:r>
            <a:r>
              <a:rPr dirty="0" kern="100" lang="it-IT" smtClean="0">
                <a:latin typeface="Times New Roman" panose="02020603050405020304" pitchFamily="18" charset="0"/>
                <a:ea typeface="Calibri" panose="020F0502020204030204" pitchFamily="34" charset="0"/>
                <a:cs typeface="Times New Roman" panose="02020603050405020304" pitchFamily="18" charset="0"/>
              </a:rPr>
              <a:t>2022</a:t>
            </a:r>
            <a:r>
              <a:rPr dirty="0" kern="100" lang="it-IT">
                <a:latin typeface="Times New Roman" panose="02020603050405020304" pitchFamily="18" charset="0"/>
                <a:ea typeface="Calibri" panose="020F0502020204030204" pitchFamily="34" charset="0"/>
                <a:cs typeface="Times New Roman" panose="02020603050405020304" pitchFamily="18" charset="0"/>
              </a:rPr>
              <a:t>). </a:t>
            </a:r>
            <a:endParaRPr dirty="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b="1" dirty="0" kern="100" lang="en-GB">
                <a:effectLst/>
                <a:latin typeface="Times New Roman" panose="02020603050405020304" pitchFamily="18" charset="0"/>
                <a:ea typeface="Calibri" panose="020F0502020204030204" pitchFamily="34" charset="0"/>
                <a:cs typeface="Times New Roman" panose="02020603050405020304" pitchFamily="18" charset="0"/>
              </a:rPr>
              <a:t>Focus on the Lower Class:</a:t>
            </a:r>
            <a:endParaRPr dirty="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indent="-285750" marL="285750">
              <a:lnSpc>
                <a:spcPct val="150000"/>
              </a:lnSpc>
              <a:spcAft>
                <a:spcPts val="800"/>
              </a:spcAft>
              <a:buFont typeface="Arial" panose="020B0604020202020204" pitchFamily="34" charset="0"/>
              <a:buChar char="•"/>
            </a:pPr>
            <a:r>
              <a:rPr dirty="0" kern="100" lang="en-IN">
                <a:effectLst/>
                <a:latin typeface="Times New Roman" panose="02020603050405020304" pitchFamily="18" charset="0"/>
                <a:ea typeface="Calibri" panose="020F0502020204030204" pitchFamily="34" charset="0"/>
                <a:cs typeface="Times New Roman" panose="02020603050405020304" pitchFamily="18" charset="0"/>
              </a:rPr>
              <a:t>People</a:t>
            </a:r>
            <a:r>
              <a:rPr dirty="0" kern="100" lang="en-IN">
                <a:latin typeface="Times New Roman" panose="02020603050405020304" pitchFamily="18" charset="0"/>
                <a:ea typeface="Calibri" panose="020F0502020204030204" pitchFamily="34" charset="0"/>
                <a:cs typeface="Times New Roman" panose="02020603050405020304" pitchFamily="18" charset="0"/>
              </a:rPr>
              <a:t> </a:t>
            </a:r>
            <a:r>
              <a:rPr dirty="0" kern="100" lang="en-US">
                <a:latin typeface="Times New Roman" panose="02020603050405020304" pitchFamily="18" charset="0"/>
                <a:ea typeface="Calibri" panose="020F0502020204030204" pitchFamily="34" charset="0"/>
                <a:cs typeface="Times New Roman" panose="02020603050405020304" pitchFamily="18" charset="0"/>
              </a:rPr>
              <a:t>i</a:t>
            </a:r>
            <a:r>
              <a:rPr dirty="0" kern="100" lang="en-US">
                <a:latin typeface="Times New Roman" panose="02020603050405020304" pitchFamily="18" charset="0"/>
                <a:ea typeface="Calibri" panose="020F0502020204030204" pitchFamily="34" charset="0"/>
                <a:cs typeface="Times New Roman" panose="02020603050405020304" pitchFamily="18" charset="0"/>
              </a:rPr>
              <a:t>n</a:t>
            </a:r>
            <a:r>
              <a:rPr dirty="0" kern="100" lang="en-US">
                <a:latin typeface="Times New Roman" panose="02020603050405020304" pitchFamily="18" charset="0"/>
                <a:ea typeface="Calibri" panose="020F0502020204030204" pitchFamily="34" charset="0"/>
                <a:cs typeface="Times New Roman" panose="02020603050405020304" pitchFamily="18" charset="0"/>
              </a:rPr>
              <a:t>c</a:t>
            </a:r>
            <a:r>
              <a:rPr dirty="0" kern="100" lang="en-US">
                <a:latin typeface="Times New Roman" panose="02020603050405020304" pitchFamily="18" charset="0"/>
                <a:ea typeface="Calibri" panose="020F0502020204030204" pitchFamily="34" charset="0"/>
                <a:cs typeface="Times New Roman" panose="02020603050405020304" pitchFamily="18" charset="0"/>
              </a:rPr>
              <a:t>l</a:t>
            </a:r>
            <a:r>
              <a:rPr dirty="0" kern="100" lang="en-US">
                <a:latin typeface="Times New Roman" panose="02020603050405020304" pitchFamily="18" charset="0"/>
                <a:ea typeface="Calibri" panose="020F0502020204030204" pitchFamily="34" charset="0"/>
                <a:cs typeface="Times New Roman" panose="02020603050405020304" pitchFamily="18" charset="0"/>
              </a:rPr>
              <a:t>uding </a:t>
            </a:r>
            <a:r>
              <a:rPr dirty="0" kern="100" lang="en-US">
                <a:latin typeface="Times New Roman" panose="02020603050405020304" pitchFamily="18" charset="0"/>
                <a:ea typeface="Calibri" panose="020F0502020204030204" pitchFamily="34" charset="0"/>
                <a:cs typeface="Times New Roman" panose="02020603050405020304" pitchFamily="18" charset="0"/>
              </a:rPr>
              <a:t>t</a:t>
            </a:r>
            <a:r>
              <a:rPr dirty="0" kern="100" lang="en-US">
                <a:latin typeface="Times New Roman" panose="02020603050405020304" pitchFamily="18" charset="0"/>
                <a:ea typeface="Calibri" panose="020F0502020204030204" pitchFamily="34" charset="0"/>
                <a:cs typeface="Times New Roman" panose="02020603050405020304" pitchFamily="18" charset="0"/>
              </a:rPr>
              <a:t>h</a:t>
            </a:r>
            <a:r>
              <a:rPr dirty="0" kern="100" lang="en-US">
                <a:latin typeface="Times New Roman" panose="02020603050405020304" pitchFamily="18" charset="0"/>
                <a:ea typeface="Calibri" panose="020F0502020204030204" pitchFamily="34" charset="0"/>
                <a:cs typeface="Times New Roman" panose="02020603050405020304" pitchFamily="18" charset="0"/>
              </a:rPr>
              <a:t>o</a:t>
            </a:r>
            <a:r>
              <a:rPr dirty="0" kern="100" lang="en-US">
                <a:latin typeface="Times New Roman" panose="02020603050405020304" pitchFamily="18" charset="0"/>
                <a:ea typeface="Calibri" panose="020F0502020204030204" pitchFamily="34" charset="0"/>
                <a:cs typeface="Times New Roman" panose="02020603050405020304" pitchFamily="18" charset="0"/>
              </a:rPr>
              <a:t>s</a:t>
            </a:r>
            <a:r>
              <a:rPr dirty="0" kern="100" lang="en-US">
                <a:latin typeface="Times New Roman" panose="02020603050405020304" pitchFamily="18" charset="0"/>
                <a:ea typeface="Calibri" panose="020F0502020204030204" pitchFamily="34" charset="0"/>
                <a:cs typeface="Times New Roman" panose="02020603050405020304" pitchFamily="18" charset="0"/>
              </a:rPr>
              <a:t>e</a:t>
            </a:r>
            <a:r>
              <a:rPr dirty="0" kern="100" lang="en-US">
                <a:latin typeface="Times New Roman" panose="02020603050405020304" pitchFamily="18" charset="0"/>
                <a:ea typeface="Calibri" panose="020F0502020204030204" pitchFamily="34" charset="0"/>
                <a:cs typeface="Times New Roman" panose="02020603050405020304" pitchFamily="18" charset="0"/>
              </a:rPr>
              <a:t> </a:t>
            </a:r>
            <a:r>
              <a:rPr dirty="0" kern="100" lang="en-US">
                <a:latin typeface="Times New Roman" panose="02020603050405020304" pitchFamily="18" charset="0"/>
                <a:ea typeface="Calibri" panose="020F0502020204030204" pitchFamily="34" charset="0"/>
                <a:cs typeface="Times New Roman" panose="02020603050405020304" pitchFamily="18" charset="0"/>
              </a:rPr>
              <a:t>i</a:t>
            </a:r>
            <a:r>
              <a:rPr dirty="0" kern="100" lang="en-US">
                <a:latin typeface="Times New Roman" panose="02020603050405020304" pitchFamily="18" charset="0"/>
                <a:ea typeface="Calibri" panose="020F0502020204030204" pitchFamily="34" charset="0"/>
                <a:cs typeface="Times New Roman" panose="02020603050405020304" pitchFamily="18" charset="0"/>
              </a:rPr>
              <a:t>n</a:t>
            </a:r>
            <a:r>
              <a:rPr dirty="0" kern="100" lang="en-US">
                <a:latin typeface="Times New Roman" panose="02020603050405020304" pitchFamily="18" charset="0"/>
                <a:ea typeface="Calibri" panose="020F0502020204030204" pitchFamily="34" charset="0"/>
                <a:cs typeface="Times New Roman" panose="02020603050405020304" pitchFamily="18" charset="0"/>
              </a:rPr>
              <a:t> </a:t>
            </a:r>
            <a:r>
              <a:rPr dirty="0" kern="100" lang="en-US">
                <a:latin typeface="Times New Roman" panose="02020603050405020304" pitchFamily="18" charset="0"/>
                <a:ea typeface="Calibri" panose="020F0502020204030204" pitchFamily="34" charset="0"/>
                <a:cs typeface="Times New Roman" panose="02020603050405020304" pitchFamily="18" charset="0"/>
              </a:rPr>
              <a:t>l</a:t>
            </a:r>
            <a:r>
              <a:rPr dirty="0" kern="100" lang="en-US">
                <a:latin typeface="Times New Roman" panose="02020603050405020304" pitchFamily="18" charset="0"/>
                <a:ea typeface="Calibri" panose="020F0502020204030204" pitchFamily="34" charset="0"/>
                <a:cs typeface="Times New Roman" panose="02020603050405020304" pitchFamily="18" charset="0"/>
              </a:rPr>
              <a:t>o</a:t>
            </a:r>
            <a:r>
              <a:rPr dirty="0" kern="100" lang="en-US">
                <a:latin typeface="Times New Roman" panose="02020603050405020304" pitchFamily="18" charset="0"/>
                <a:ea typeface="Calibri" panose="020F0502020204030204" pitchFamily="34" charset="0"/>
                <a:cs typeface="Times New Roman" panose="02020603050405020304" pitchFamily="18" charset="0"/>
              </a:rPr>
              <a:t>w</a:t>
            </a:r>
            <a:r>
              <a:rPr dirty="0" kern="100" lang="en-US">
                <a:latin typeface="Times New Roman" panose="02020603050405020304" pitchFamily="18" charset="0"/>
                <a:ea typeface="Calibri" panose="020F0502020204030204" pitchFamily="34" charset="0"/>
                <a:cs typeface="Times New Roman" panose="02020603050405020304" pitchFamily="18" charset="0"/>
              </a:rPr>
              <a:t>e</a:t>
            </a:r>
            <a:r>
              <a:rPr dirty="0" kern="100" lang="en-US">
                <a:latin typeface="Times New Roman" panose="02020603050405020304" pitchFamily="18" charset="0"/>
                <a:ea typeface="Calibri" panose="020F0502020204030204" pitchFamily="34" charset="0"/>
                <a:cs typeface="Times New Roman" panose="02020603050405020304" pitchFamily="18" charset="0"/>
              </a:rPr>
              <a:t>r</a:t>
            </a:r>
            <a:r>
              <a:rPr dirty="0" kern="100" lang="en-US">
                <a:latin typeface="Times New Roman" panose="02020603050405020304" pitchFamily="18" charset="0"/>
                <a:ea typeface="Calibri" panose="020F0502020204030204" pitchFamily="34" charset="0"/>
                <a:cs typeface="Times New Roman" panose="02020603050405020304" pitchFamily="18" charset="0"/>
              </a:rPr>
              <a:t> </a:t>
            </a:r>
            <a:r>
              <a:rPr dirty="0" kern="100" lang="en-US">
                <a:latin typeface="Times New Roman" panose="02020603050405020304" pitchFamily="18" charset="0"/>
                <a:ea typeface="Calibri" panose="020F0502020204030204" pitchFamily="34" charset="0"/>
                <a:cs typeface="Times New Roman" panose="02020603050405020304" pitchFamily="18" charset="0"/>
              </a:rPr>
              <a:t>s</a:t>
            </a:r>
            <a:r>
              <a:rPr dirty="0" kern="100" lang="en-US">
                <a:latin typeface="Times New Roman" panose="02020603050405020304" pitchFamily="18" charset="0"/>
                <a:ea typeface="Calibri" panose="020F0502020204030204" pitchFamily="34" charset="0"/>
                <a:cs typeface="Times New Roman" panose="02020603050405020304" pitchFamily="18" charset="0"/>
              </a:rPr>
              <a:t>ocial </a:t>
            </a:r>
            <a:r>
              <a:rPr dirty="0" kern="100" lang="en-US">
                <a:latin typeface="Times New Roman" panose="02020603050405020304" pitchFamily="18" charset="0"/>
                <a:ea typeface="Calibri" panose="020F0502020204030204" pitchFamily="34" charset="0"/>
                <a:cs typeface="Times New Roman" panose="02020603050405020304" pitchFamily="18" charset="0"/>
              </a:rPr>
              <a:t>c</a:t>
            </a:r>
            <a:r>
              <a:rPr dirty="0" kern="100" lang="en-US">
                <a:latin typeface="Times New Roman" panose="02020603050405020304" pitchFamily="18" charset="0"/>
                <a:ea typeface="Calibri" panose="020F0502020204030204" pitchFamily="34" charset="0"/>
                <a:cs typeface="Times New Roman" panose="02020603050405020304" pitchFamily="18" charset="0"/>
              </a:rPr>
              <a:t>l</a:t>
            </a:r>
            <a:r>
              <a:rPr dirty="0" kern="100" lang="en-US">
                <a:latin typeface="Times New Roman" panose="02020603050405020304" pitchFamily="18" charset="0"/>
                <a:ea typeface="Calibri" panose="020F0502020204030204" pitchFamily="34" charset="0"/>
                <a:cs typeface="Times New Roman" panose="02020603050405020304" pitchFamily="18" charset="0"/>
              </a:rPr>
              <a:t>a</a:t>
            </a:r>
            <a:r>
              <a:rPr dirty="0" kern="100" lang="en-US">
                <a:latin typeface="Times New Roman" panose="02020603050405020304" pitchFamily="18" charset="0"/>
                <a:ea typeface="Calibri" panose="020F0502020204030204" pitchFamily="34" charset="0"/>
                <a:cs typeface="Times New Roman" panose="02020603050405020304" pitchFamily="18" charset="0"/>
              </a:rPr>
              <a:t>sses </a:t>
            </a:r>
            <a:r>
              <a:rPr dirty="0" kern="100" lang="en-IN">
                <a:effectLst/>
                <a:latin typeface="Times New Roman" panose="02020603050405020304" pitchFamily="18" charset="0"/>
                <a:ea typeface="Calibri" panose="020F0502020204030204" pitchFamily="34" charset="0"/>
                <a:cs typeface="Times New Roman" panose="02020603050405020304" pitchFamily="18" charset="0"/>
              </a:rPr>
              <a:t>don't talk about their stories enough, but it's important to know how mental health trends change over time. </a:t>
            </a:r>
            <a:endParaRPr altLang="en-US" lang="zh-CN"/>
          </a:p>
          <a:p>
            <a:pPr algn="just" indent="-285750" marL="285750">
              <a:lnSpc>
                <a:spcPct val="150000"/>
              </a:lnSpc>
              <a:spcAft>
                <a:spcPts val="800"/>
              </a:spcAft>
              <a:buFont typeface="Arial" panose="020B0604020202020204" pitchFamily="34" charset="0"/>
              <a:buChar char="•"/>
            </a:pPr>
            <a:r>
              <a:rPr dirty="0" kern="100" lang="en-IN">
                <a:effectLst/>
                <a:latin typeface="Times New Roman" panose="02020603050405020304" pitchFamily="18" charset="0"/>
                <a:ea typeface="Calibri" panose="020F0502020204030204" pitchFamily="34" charset="0"/>
                <a:cs typeface="Times New Roman" panose="02020603050405020304" pitchFamily="18" charset="0"/>
              </a:rPr>
              <a:t>A must for making plans for public health that work (Pierce et al., 2020). </a:t>
            </a:r>
          </a:p>
          <a:p>
            <a:pPr algn="just" lvl="1"/>
            <a:endParaRPr dirty="0" sz="1067"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44" name=""/>
        <p:cNvGrpSpPr/>
        <p:nvPr/>
      </p:nvGrpSpPr>
      <p:grpSpPr>
        <a:xfrm>
          <a:off x="0" y="0"/>
          <a:ext cx="0" cy="0"/>
          <a:chOff x="0" y="0"/>
          <a:chExt cx="0" cy="0"/>
        </a:xfrm>
      </p:grpSpPr>
      <p:sp>
        <p:nvSpPr>
          <p:cNvPr id="1048601" name="Title 1"/>
          <p:cNvSpPr>
            <a:spLocks noGrp="1"/>
          </p:cNvSpPr>
          <p:nvPr>
            <p:ph type="title"/>
          </p:nvPr>
        </p:nvSpPr>
        <p:spPr/>
        <p:txBody>
          <a:bodyPr>
            <a:normAutofit/>
          </a:bodyPr>
          <a:p>
            <a:r>
              <a:rPr b="1" dirty="0" sz="3200" lang="en-US" spc="-112">
                <a:solidFill>
                  <a:srgbClr val="000000"/>
                </a:solidFill>
                <a:latin typeface="Times New Roman" panose="02020603050405020304" pitchFamily="18" charset="0"/>
                <a:cs typeface="Times New Roman" panose="02020603050405020304" pitchFamily="18" charset="0"/>
              </a:rPr>
              <a:t>Rationale of study</a:t>
            </a:r>
            <a:endParaRPr dirty="0" sz="3200" lang="en-IN"/>
          </a:p>
        </p:txBody>
      </p:sp>
      <p:sp>
        <p:nvSpPr>
          <p:cNvPr id="1048602" name="Content Placeholder 2"/>
          <p:cNvSpPr>
            <a:spLocks noGrp="1"/>
          </p:cNvSpPr>
          <p:nvPr>
            <p:ph idx="1"/>
          </p:nvPr>
        </p:nvSpPr>
        <p:spPr>
          <a:xfrm>
            <a:off x="1143000" y="1732155"/>
            <a:ext cx="9872871" cy="4808493"/>
          </a:xfrm>
        </p:spPr>
        <p:txBody>
          <a:bodyPr>
            <a:normAutofit fontScale="27273" lnSpcReduction="20000"/>
          </a:bodyPr>
          <a:p>
            <a:pPr algn="just" indent="0" marL="45720">
              <a:lnSpc>
                <a:spcPct val="150000"/>
              </a:lnSpc>
              <a:spcAft>
                <a:spcPts val="800"/>
              </a:spcAft>
              <a:buNone/>
            </a:pPr>
            <a:r>
              <a:rPr b="1" dirty="0" sz="7200" kern="100" lang="en-GB">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Justification for Research</a:t>
            </a:r>
            <a:endParaRPr dirty="0" sz="7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dirty="0" sz="7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Researchers need to do more work to find out how poor people respond to pandemic restrictions (ONS, 2021</a:t>
            </a:r>
            <a:r>
              <a:rPr dirty="0" sz="7200" kern="100" lang="en-IN"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r>
              <a:rPr dirty="0" sz="7200" kern="100" lang="de-DE" smtClean="0">
                <a:solidFill>
                  <a:schemeClr val="tx1"/>
                </a:solidFill>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b="1" dirty="0" sz="7200" kern="100" lang="en-GB"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Prevalence </a:t>
            </a:r>
            <a:r>
              <a:rPr b="1" dirty="0" sz="7200" kern="100" lang="en-GB">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and Impact</a:t>
            </a:r>
            <a:endParaRPr dirty="0" sz="7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dirty="0" sz="7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Before the pandemic, 20% of people in the UK, mostly from lower-class backgrounds, had mental health problems. </a:t>
            </a:r>
            <a:r>
              <a:rPr dirty="0" sz="7200" kern="100" lang="en-IN"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r>
              <a:rPr dirty="0" sz="7200" kern="100" lang="en-US" smtClean="0">
                <a:solidFill>
                  <a:schemeClr val="tx1"/>
                </a:solidFill>
                <a:latin typeface="Times New Roman" panose="02020603050405020304" pitchFamily="18" charset="0"/>
                <a:ea typeface="Calibri" panose="020F0502020204030204" pitchFamily="34" charset="0"/>
                <a:cs typeface="Times New Roman" panose="02020603050405020304" pitchFamily="18" charset="0"/>
              </a:rPr>
              <a:t>Mokhtarzadeh, &amp; </a:t>
            </a:r>
            <a:r>
              <a:rPr dirty="0" sz="7200" kern="100" lang="en-US">
                <a:solidFill>
                  <a:schemeClr val="tx1"/>
                </a:solidFill>
                <a:latin typeface="Times New Roman" panose="02020603050405020304" pitchFamily="18" charset="0"/>
                <a:ea typeface="Calibri" panose="020F0502020204030204" pitchFamily="34" charset="0"/>
                <a:cs typeface="Times New Roman" panose="02020603050405020304" pitchFamily="18" charset="0"/>
              </a:rPr>
              <a:t>Sharifi, </a:t>
            </a:r>
            <a:r>
              <a:rPr dirty="0" sz="7200" kern="100" lang="en-US" smtClean="0">
                <a:solidFill>
                  <a:schemeClr val="tx1"/>
                </a:solidFill>
                <a:latin typeface="Times New Roman" panose="02020603050405020304" pitchFamily="18" charset="0"/>
                <a:ea typeface="Calibri" panose="020F0502020204030204" pitchFamily="34" charset="0"/>
                <a:cs typeface="Times New Roman" panose="02020603050405020304" pitchFamily="18" charset="0"/>
              </a:rPr>
              <a:t>2022).</a:t>
            </a:r>
            <a:endParaRPr dirty="0" sz="7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dirty="0" sz="7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After the pandemic, mental sickness in the lower classes goes up. </a:t>
            </a:r>
          </a:p>
          <a:p>
            <a:pPr algn="just">
              <a:lnSpc>
                <a:spcPct val="150000"/>
              </a:lnSpc>
              <a:spcAft>
                <a:spcPts val="800"/>
              </a:spcAft>
            </a:pPr>
            <a:r>
              <a:rPr dirty="0" sz="7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It has 14 million people, and many of them say their mental health has gotten worse since COVID-19 (ONS, 2021</a:t>
            </a:r>
            <a:r>
              <a:rPr dirty="0" sz="7200" kern="100" lang="en-IN"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r>
              <a:rPr dirty="0" sz="7200" kern="100" lang="fi-FI" smtClean="0">
                <a:solidFill>
                  <a:schemeClr val="tx1"/>
                </a:solidFill>
                <a:latin typeface="Times New Roman" panose="02020603050405020304" pitchFamily="18" charset="0"/>
                <a:ea typeface="Calibri" panose="020F0502020204030204" pitchFamily="34" charset="0"/>
                <a:cs typeface="Times New Roman" panose="02020603050405020304" pitchFamily="18" charset="0"/>
              </a:rPr>
              <a:t> (Mousa</a:t>
            </a:r>
            <a:r>
              <a:rPr dirty="0" sz="7200" kern="100" lang="fi-FI">
                <a:solidFill>
                  <a:schemeClr val="tx1"/>
                </a:solidFill>
                <a:latin typeface="Times New Roman" panose="02020603050405020304" pitchFamily="18" charset="0"/>
                <a:ea typeface="Calibri" panose="020F0502020204030204" pitchFamily="34" charset="0"/>
                <a:cs typeface="Times New Roman" panose="02020603050405020304" pitchFamily="18" charset="0"/>
              </a:rPr>
              <a:t>, </a:t>
            </a:r>
            <a:r>
              <a:rPr dirty="0" sz="7200" kern="100" lang="fi-FI" smtClean="0">
                <a:solidFill>
                  <a:schemeClr val="tx1"/>
                </a:solidFill>
                <a:latin typeface="Times New Roman" panose="02020603050405020304" pitchFamily="18" charset="0"/>
                <a:ea typeface="Calibri" panose="020F0502020204030204" pitchFamily="34" charset="0"/>
                <a:cs typeface="Times New Roman" panose="02020603050405020304" pitchFamily="18" charset="0"/>
              </a:rPr>
              <a:t> </a:t>
            </a:r>
            <a:r>
              <a:rPr dirty="0" sz="7200" kern="100" lang="fi-FI">
                <a:solidFill>
                  <a:schemeClr val="tx1"/>
                </a:solidFill>
                <a:latin typeface="Times New Roman" panose="02020603050405020304" pitchFamily="18" charset="0"/>
                <a:ea typeface="Calibri" panose="020F0502020204030204" pitchFamily="34" charset="0"/>
                <a:cs typeface="Times New Roman" panose="02020603050405020304" pitchFamily="18" charset="0"/>
              </a:rPr>
              <a:t>&amp; Mahikul, </a:t>
            </a:r>
            <a:r>
              <a:rPr dirty="0" sz="7200" kern="100" lang="fi-FI" smtClean="0">
                <a:solidFill>
                  <a:schemeClr val="tx1"/>
                </a:solidFill>
                <a:latin typeface="Times New Roman" panose="02020603050405020304" pitchFamily="18" charset="0"/>
                <a:ea typeface="Calibri" panose="020F0502020204030204" pitchFamily="34" charset="0"/>
                <a:cs typeface="Times New Roman" panose="02020603050405020304" pitchFamily="18" charset="0"/>
              </a:rPr>
              <a:t>2022</a:t>
            </a:r>
            <a:r>
              <a:rPr dirty="0" sz="7200" kern="100" lang="fi-FI">
                <a:solidFill>
                  <a:schemeClr val="tx1"/>
                </a:solidFill>
                <a:latin typeface="Times New Roman" panose="02020603050405020304" pitchFamily="18" charset="0"/>
                <a:ea typeface="Calibri" panose="020F0502020204030204" pitchFamily="34" charset="0"/>
                <a:cs typeface="Times New Roman" panose="02020603050405020304" pitchFamily="18" charset="0"/>
              </a:rPr>
              <a:t>). </a:t>
            </a:r>
            <a:endParaRPr dirty="0" sz="7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dirty="0" lang="en-IN"/>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45" name=""/>
        <p:cNvGrpSpPr/>
        <p:nvPr/>
      </p:nvGrpSpPr>
      <p:grpSpPr>
        <a:xfrm>
          <a:off x="0" y="0"/>
          <a:ext cx="0" cy="0"/>
          <a:chOff x="0" y="0"/>
          <a:chExt cx="0" cy="0"/>
        </a:xfrm>
      </p:grpSpPr>
      <p:sp>
        <p:nvSpPr>
          <p:cNvPr id="1048603" name="Title 3"/>
          <p:cNvSpPr>
            <a:spLocks noGrp="1"/>
          </p:cNvSpPr>
          <p:nvPr>
            <p:ph type="title"/>
          </p:nvPr>
        </p:nvSpPr>
        <p:spPr>
          <a:xfrm>
            <a:off x="1097280" y="533401"/>
            <a:ext cx="10058400" cy="1269999"/>
          </a:xfrm>
        </p:spPr>
        <p:txBody>
          <a:bodyPr>
            <a:normAutofit/>
          </a:bodyPr>
          <a:p>
            <a:r>
              <a:rPr b="1" dirty="0" sz="3200" lang="en-IN">
                <a:solidFill>
                  <a:schemeClr val="tx1"/>
                </a:solidFill>
                <a:latin typeface="Times New Roman" panose="02020603050405020304" pitchFamily="18" charset="0"/>
                <a:cs typeface="Times New Roman" panose="02020603050405020304" pitchFamily="18" charset="0"/>
              </a:rPr>
              <a:t>Literature based Background</a:t>
            </a:r>
          </a:p>
        </p:txBody>
      </p:sp>
      <p:sp>
        <p:nvSpPr>
          <p:cNvPr id="1048604" name="Content Placeholder 4"/>
          <p:cNvSpPr>
            <a:spLocks noGrp="1"/>
          </p:cNvSpPr>
          <p:nvPr>
            <p:ph idx="1"/>
          </p:nvPr>
        </p:nvSpPr>
        <p:spPr>
          <a:xfrm>
            <a:off x="1066800" y="1803399"/>
            <a:ext cx="10058400" cy="4380404"/>
          </a:xfrm>
        </p:spPr>
        <p:txBody>
          <a:bodyPr>
            <a:normAutofit/>
          </a:bodyPr>
          <a:p>
            <a:pPr algn="just" indent="-342900" lvl="0" marL="342900">
              <a:lnSpc>
                <a:spcPct val="150000"/>
              </a:lnSpc>
              <a:buFont typeface="Arial" panose="020B0604020202020204" pitchFamily="34" charset="0"/>
              <a:buChar char="•"/>
              <a:tabLst>
                <a:tab algn="l" pos="457200"/>
              </a:tabLst>
            </a:pPr>
            <a:r>
              <a:rPr dirty="0" sz="1800" lang="en-US">
                <a:solidFill>
                  <a:schemeClr val="tx1"/>
                </a:solidFill>
                <a:latin typeface="Arial" panose="020B0604020202020204" pitchFamily="34" charset="0"/>
                <a:cs typeface="Arial" panose="020B0604020202020204" pitchFamily="34" charset="0"/>
              </a:rPr>
              <a:t>The</a:t>
            </a:r>
            <a:r>
              <a:rPr dirty="0" sz="1800" kern="0" lang="en-I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growth of COVID-19 has made it harder for </a:t>
            </a:r>
            <a:r>
              <a:rPr dirty="0" sz="1800" kern="0" lang="en-US">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lower class</a:t>
            </a:r>
            <a:r>
              <a:rPr dirty="0" sz="1800" kern="0" lang="en-I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people in the UK to get help for their mental health woes. This has made things worse between people. A study review from 2022 by Siller and Aydin looks at how the pandemic affected the mental health of low-income families in the UK and offers ways to make these groups </a:t>
            </a:r>
            <a:r>
              <a:rPr dirty="0" sz="1800" kern="0" lang="en-IN" smtClean="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better</a:t>
            </a:r>
            <a:r>
              <a:rPr dirty="0" sz="1800" kern="0" lang="nb-NO" smtClean="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(Voelkle</a:t>
            </a:r>
            <a:r>
              <a:rPr dirty="0" sz="1800" kern="0" lang="nb-NO">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dirty="0" sz="1800" kern="0" lang="nb-NO" smtClean="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&amp; Singer, 2022).</a:t>
            </a:r>
            <a:endParaRPr dirty="0" sz="18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spcAft>
                <a:spcPts val="800"/>
              </a:spcAft>
              <a:buFont typeface="Arial" panose="020B0604020202020204" pitchFamily="34" charset="0"/>
              <a:buChar char="•"/>
              <a:tabLst>
                <a:tab algn="l" pos="457200"/>
              </a:tabLst>
            </a:pPr>
            <a:r>
              <a:rPr dirty="0" sz="1800" kern="0" lang="en-I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Ethnicity (SES) and mental health are strongly connected, according to experts. Individuals' mental health is affected by this significant finding. Problems like unstable living, unsure economic times, and trouble getting medical care are more common for people in lower social groups. These issues might make one more likely to feel sad and worried (Wee, 2022). </a:t>
            </a:r>
            <a:endParaRPr dirty="0" sz="18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endParaRPr dirty="0" sz="1600" lang="en-US">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46" name=""/>
        <p:cNvGrpSpPr/>
        <p:nvPr/>
      </p:nvGrpSpPr>
      <p:grpSpPr>
        <a:xfrm>
          <a:off x="0" y="0"/>
          <a:ext cx="0" cy="0"/>
          <a:chOff x="0" y="0"/>
          <a:chExt cx="0" cy="0"/>
        </a:xfrm>
      </p:grpSpPr>
      <p:sp>
        <p:nvSpPr>
          <p:cNvPr id="1048605" name="Title 3"/>
          <p:cNvSpPr>
            <a:spLocks noGrp="1"/>
          </p:cNvSpPr>
          <p:nvPr>
            <p:ph type="title"/>
          </p:nvPr>
        </p:nvSpPr>
        <p:spPr>
          <a:xfrm>
            <a:off x="1097280" y="533401"/>
            <a:ext cx="10058400" cy="1269999"/>
          </a:xfrm>
        </p:spPr>
        <p:txBody>
          <a:bodyPr>
            <a:normAutofit/>
          </a:bodyPr>
          <a:p>
            <a:r>
              <a:rPr b="1" dirty="0" sz="3200" lang="en-IN">
                <a:solidFill>
                  <a:schemeClr val="tx1"/>
                </a:solidFill>
                <a:latin typeface="Times New Roman" panose="02020603050405020304" pitchFamily="18" charset="0"/>
                <a:cs typeface="Times New Roman" panose="02020603050405020304" pitchFamily="18" charset="0"/>
              </a:rPr>
              <a:t>Literature based Background</a:t>
            </a:r>
          </a:p>
        </p:txBody>
      </p:sp>
      <p:sp>
        <p:nvSpPr>
          <p:cNvPr id="1048606" name="Content Placeholder 4"/>
          <p:cNvSpPr>
            <a:spLocks noGrp="1"/>
          </p:cNvSpPr>
          <p:nvPr>
            <p:ph idx="1"/>
          </p:nvPr>
        </p:nvSpPr>
        <p:spPr>
          <a:xfrm>
            <a:off x="1036320" y="1715429"/>
            <a:ext cx="10058400" cy="1830659"/>
          </a:xfrm>
        </p:spPr>
        <p:txBody>
          <a:bodyPr>
            <a:noAutofit/>
          </a:bodyPr>
          <a:p>
            <a:pPr algn="just" indent="-342900" marL="342900">
              <a:lnSpc>
                <a:spcPct val="150000"/>
              </a:lnSpc>
              <a:buFont typeface="Arial" panose="020B0604020202020204" pitchFamily="34" charset="0"/>
              <a:buChar char="•"/>
              <a:tabLst>
                <a:tab algn="l" pos="457200"/>
              </a:tabLst>
            </a:pPr>
            <a:r>
              <a:rPr dirty="0" sz="1800" kern="0" lang="en-I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COVID-19 spread has been worse for people from lower socioeconomic groups than for people from higher socioeconomic groups. The spread is bad for mental health. People in this town have had more mental health issues because of lockdowns, losing jobs, and delays in getting important services to people. This has made people tense and scared </a:t>
            </a:r>
            <a:r>
              <a:rPr altLang="en-US" baseline="0" b="0" cap="none" dirty="0" sz="1800" i="0" kumimoji="0" lang="en-US" normalizeH="0" strike="noStrike" u="none">
                <a:ln>
                  <a:noFill/>
                </a:ln>
                <a:solidFill>
                  <a:schemeClr val="tx1"/>
                </a:solidFill>
                <a:effectLst/>
                <a:latin typeface="Times New Roman" panose="02020603050405020304" pitchFamily="18" charset="0"/>
                <a:cs typeface="Times New Roman" panose="02020603050405020304" pitchFamily="18" charset="0"/>
              </a:rPr>
              <a:t>(Ma, Huang and Liu, 2022)</a:t>
            </a:r>
            <a:r>
              <a:rPr altLang="en-US" dirty="0" sz="1800" lang="en-US">
                <a:solidFill>
                  <a:schemeClr val="tx1"/>
                </a:solidFill>
                <a:latin typeface="Arial" panose="020B0604020202020204" pitchFamily="34" charset="0"/>
              </a:rPr>
              <a:t>.</a:t>
            </a:r>
            <a:endParaRPr dirty="0" sz="1800" kern="0" lang="en-IN">
              <a:solidFill>
                <a:schemeClr val="tx1"/>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indent="-342900" marL="342900">
              <a:lnSpc>
                <a:spcPct val="150000"/>
              </a:lnSpc>
              <a:buFont typeface="Arial" panose="020B0604020202020204" pitchFamily="34" charset="0"/>
              <a:buChar char="•"/>
              <a:tabLst>
                <a:tab algn="l" pos="457200"/>
              </a:tabLst>
            </a:pPr>
            <a:r>
              <a:rPr altLang="en-US" baseline="0" b="0" cap="none" dirty="0" sz="1800" i="0" kumimoji="0" lang="en-US" normalizeH="0" strike="noStrike" u="none">
                <a:ln>
                  <a:noFill/>
                </a:ln>
                <a:solidFill>
                  <a:schemeClr val="tx1"/>
                </a:solidFill>
                <a:effectLst/>
                <a:latin typeface="Times New Roman" panose="02020603050405020304" pitchFamily="18" charset="0"/>
                <a:cs typeface="Times New Roman" panose="02020603050405020304" pitchFamily="18" charset="0"/>
              </a:rPr>
              <a:t>Teletherapy has become a vital tool for reducing the consequences of mental health issues during the epidemic by making counselling and support services more accessible (Ma, Huang and Liu, 2022).</a:t>
            </a:r>
          </a:p>
          <a:p>
            <a:pPr algn="just" indent="-342900" marL="342900">
              <a:lnSpc>
                <a:spcPct val="150000"/>
              </a:lnSpc>
              <a:buFont typeface="Arial" panose="020B0604020202020204" pitchFamily="34" charset="0"/>
              <a:buChar char="•"/>
              <a:tabLst>
                <a:tab algn="l" pos="457200"/>
              </a:tabLst>
            </a:pPr>
            <a:endParaRPr dirty="0" sz="1800" kern="0" lang="en-IN">
              <a:solidFill>
                <a:schemeClr val="tx1"/>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indent="-342900" marL="342900">
              <a:lnSpc>
                <a:spcPct val="150000"/>
              </a:lnSpc>
              <a:buFont typeface="Arial" panose="020B0604020202020204" pitchFamily="34" charset="0"/>
              <a:buChar char="•"/>
              <a:tabLst>
                <a:tab algn="l" pos="457200"/>
              </a:tabLst>
            </a:pPr>
            <a:endParaRPr b="1" dirty="0" sz="1600" kern="100" lang="en-GB">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algn="just" indent="-342900" marL="342900">
              <a:lnSpc>
                <a:spcPct val="150000"/>
              </a:lnSpc>
              <a:buFont typeface="Arial" panose="020B0604020202020204" pitchFamily="34" charset="0"/>
              <a:buChar char="•"/>
              <a:tabLst>
                <a:tab algn="l" pos="457200"/>
              </a:tabLst>
            </a:pPr>
            <a:endParaRPr dirty="0" sz="1600" kern="100" lang="en-IN">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algn="just" indent="0" lvl="0" marL="0">
              <a:lnSpc>
                <a:spcPct val="150000"/>
              </a:lnSpc>
              <a:buNone/>
              <a:tabLst>
                <a:tab algn="l" pos="457200"/>
              </a:tabLst>
            </a:pPr>
            <a:endParaRPr dirty="0" sz="1600" kern="100" lang="en-IN">
              <a:solidFill>
                <a:schemeClr val="tx1"/>
              </a:solidFill>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algn="just" indent="0" lvl="0" marL="0">
              <a:lnSpc>
                <a:spcPct val="150000"/>
              </a:lnSpc>
              <a:spcAft>
                <a:spcPts val="800"/>
              </a:spcAft>
              <a:buNone/>
              <a:tabLst>
                <a:tab algn="l" pos="457200"/>
              </a:tabLst>
            </a:pPr>
            <a:endParaRPr dirty="0" sz="16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indent="0" marL="0">
              <a:lnSpc>
                <a:spcPct val="150000"/>
              </a:lnSpc>
              <a:buNone/>
            </a:pPr>
            <a:endParaRPr dirty="0" sz="1600" lang="en-US">
              <a:solidFill>
                <a:schemeClr val="tx1"/>
              </a:solidFill>
              <a:latin typeface="Arial" panose="020B0604020202020204" pitchFamily="34" charset="0"/>
              <a:cs typeface="Arial" panose="020B0604020202020204" pitchFamily="34" charset="0"/>
            </a:endParaRPr>
          </a:p>
          <a:p>
            <a:pPr algn="just">
              <a:lnSpc>
                <a:spcPct val="150000"/>
              </a:lnSpc>
            </a:pPr>
            <a:endParaRPr dirty="0" sz="1600" lang="en-US">
              <a:latin typeface="Arial" panose="020B0604020202020204" pitchFamily="34" charset="0"/>
              <a:cs typeface="Arial" panose="020B0604020202020204" pitchFamily="34" charset="0"/>
            </a:endParaRPr>
          </a:p>
          <a:p>
            <a:pPr algn="just">
              <a:lnSpc>
                <a:spcPct val="150000"/>
              </a:lnSpc>
            </a:pPr>
            <a:endParaRPr dirty="0" sz="1600" lang="en-US">
              <a:latin typeface="Arial" panose="020B0604020202020204" pitchFamily="34" charset="0"/>
              <a:cs typeface="Arial" panose="020B0604020202020204" pitchFamily="34" charset="0"/>
            </a:endParaRPr>
          </a:p>
          <a:p>
            <a:pPr algn="just">
              <a:lnSpc>
                <a:spcPct val="150000"/>
              </a:lnSpc>
            </a:pPr>
            <a:endParaRPr dirty="0" sz="1600" lang="en-US">
              <a:latin typeface="Arial" panose="020B0604020202020204" pitchFamily="34" charset="0"/>
              <a:cs typeface="Arial" panose="020B0604020202020204" pitchFamily="34" charset="0"/>
            </a:endParaRPr>
          </a:p>
          <a:p>
            <a:pPr algn="just">
              <a:lnSpc>
                <a:spcPct val="150000"/>
              </a:lnSpc>
            </a:pPr>
            <a:endParaRPr dirty="0" sz="1600" lang="en-US">
              <a:latin typeface="Arial" panose="020B0604020202020204" pitchFamily="34" charset="0"/>
              <a:cs typeface="Arial" panose="020B0604020202020204" pitchFamily="34" charset="0"/>
            </a:endParaRPr>
          </a:p>
          <a:p>
            <a:pPr algn="just">
              <a:lnSpc>
                <a:spcPct val="150000"/>
              </a:lnSpc>
            </a:pPr>
            <a:endParaRPr dirty="0" sz="1600" lang="en-US">
              <a:latin typeface="Arial" panose="020B0604020202020204" pitchFamily="34" charset="0"/>
              <a:cs typeface="Arial" panose="020B0604020202020204" pitchFamily="34" charset="0"/>
            </a:endParaRPr>
          </a:p>
          <a:p>
            <a:pPr algn="just" indent="0" marL="0">
              <a:lnSpc>
                <a:spcPct val="150000"/>
              </a:lnSpc>
              <a:buNone/>
            </a:pPr>
            <a:endParaRPr dirty="0" sz="1600" lang="en-US">
              <a:latin typeface="Arial" panose="020B0604020202020204" pitchFamily="34" charset="0"/>
              <a:cs typeface="Arial" panose="020B0604020202020204" pitchFamily="34" charset="0"/>
            </a:endParaRPr>
          </a:p>
        </p:txBody>
      </p:sp>
      <p:pic>
        <p:nvPicPr>
          <p:cNvPr id="2097153" name="Picture 2" descr="Seeking Online Therapy in Ghaziabad"/>
          <p:cNvPicPr>
            <a:picLocks noChangeAspect="1" noChangeArrowheads="1"/>
          </p:cNvPicPr>
          <p:nvPr/>
        </p:nvPicPr>
        <p:blipFill>
          <a:blip xmlns:r="http://schemas.openxmlformats.org/officeDocument/2006/relationships" r:embed="rId1"/>
          <a:srcRect/>
          <a:stretch>
            <a:fillRect/>
          </a:stretch>
        </p:blipFill>
        <p:spPr bwMode="auto">
          <a:xfrm>
            <a:off x="866078" y="4618251"/>
            <a:ext cx="10459843" cy="1830659"/>
          </a:xfrm>
          <a:prstGeom prst="rect"/>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47" name=""/>
        <p:cNvGrpSpPr/>
        <p:nvPr/>
      </p:nvGrpSpPr>
      <p:grpSpPr>
        <a:xfrm>
          <a:off x="0" y="0"/>
          <a:ext cx="0" cy="0"/>
          <a:chOff x="0" y="0"/>
          <a:chExt cx="0" cy="0"/>
        </a:xfrm>
      </p:grpSpPr>
      <p:sp>
        <p:nvSpPr>
          <p:cNvPr id="1048607" name="TextBox 17"/>
          <p:cNvSpPr txBox="1"/>
          <p:nvPr/>
        </p:nvSpPr>
        <p:spPr>
          <a:xfrm>
            <a:off x="801648" y="1752600"/>
            <a:ext cx="9510751" cy="1063753"/>
          </a:xfrm>
          <a:prstGeom prst="rect"/>
        </p:spPr>
        <p:txBody>
          <a:bodyPr anchor="t" bIns="0" lIns="0" rIns="0" rtlCol="0" tIns="0" wrap="square">
            <a:spAutoFit/>
          </a:bodyPr>
          <a:p>
            <a:pPr algn="just" indent="-342900" lvl="0" marL="342900">
              <a:lnSpc>
                <a:spcPct val="150000"/>
              </a:lnSpc>
              <a:spcAft>
                <a:spcPts val="800"/>
              </a:spcAft>
              <a:buFont typeface="Symbol" panose="05050102010706020507" pitchFamily="18" charset="2"/>
              <a:buChar char=""/>
            </a:pPr>
            <a:r>
              <a:rPr dirty="0" sz="1600" kern="0" lang="en-IN">
                <a:effectLst/>
                <a:latin typeface="Times New Roman" panose="02020603050405020304" pitchFamily="18" charset="0"/>
                <a:ea typeface="Times New Roman" panose="02020603050405020304" pitchFamily="18" charset="0"/>
                <a:cs typeface="Times New Roman" panose="02020603050405020304" pitchFamily="18" charset="0"/>
              </a:rPr>
              <a:t>This research aims to examine the impact of the COVID-19 pandemic on the mental health of UK lower social class individuals</a:t>
            </a:r>
            <a:r>
              <a:rPr dirty="0" sz="1600" kern="0" lang="en-US">
                <a:effectLst/>
                <a:latin typeface="Times New Roman" panose="02020603050405020304" pitchFamily="18" charset="0"/>
                <a:ea typeface="Times New Roman" panose="02020603050405020304" pitchFamily="18" charset="0"/>
                <a:cs typeface="Times New Roman" panose="02020603050405020304" pitchFamily="18" charset="0"/>
              </a:rPr>
              <a:t>.</a:t>
            </a:r>
            <a:r>
              <a:rPr dirty="0" sz="1600" kern="0" lang="en-IN" smtClean="0">
                <a:latin typeface="Times New Roman" panose="02020603050405020304" pitchFamily="18" charset="0"/>
                <a:ea typeface="Times New Roman" panose="02020603050405020304" pitchFamily="18" charset="0"/>
                <a:cs typeface="Times New Roman" panose="02020603050405020304" pitchFamily="18" charset="0"/>
              </a:rPr>
              <a:t>The </a:t>
            </a:r>
            <a:r>
              <a:rPr dirty="0" sz="1600" kern="0" lang="en-IN">
                <a:effectLst/>
                <a:latin typeface="Times New Roman" panose="02020603050405020304" pitchFamily="18" charset="0"/>
                <a:ea typeface="Times New Roman" panose="02020603050405020304" pitchFamily="18" charset="0"/>
                <a:cs typeface="Times New Roman" panose="02020603050405020304" pitchFamily="18" charset="0"/>
              </a:rPr>
              <a:t>pandemic affected this group's mental health. The research intends to discover their stress types and coping </a:t>
            </a:r>
            <a:r>
              <a:rPr dirty="0" sz="1600" kern="0" lang="en-IN" smtClean="0">
                <a:effectLst/>
                <a:latin typeface="Times New Roman" panose="02020603050405020304" pitchFamily="18" charset="0"/>
                <a:ea typeface="Times New Roman" panose="02020603050405020304" pitchFamily="18" charset="0"/>
                <a:cs typeface="Times New Roman" panose="02020603050405020304" pitchFamily="18" charset="0"/>
              </a:rPr>
              <a:t>methods</a:t>
            </a:r>
            <a:r>
              <a:rPr dirty="0" sz="1600" kern="0" lang="fi-FI" smtClean="0">
                <a:latin typeface="Times New Roman" panose="02020603050405020304" pitchFamily="18" charset="0"/>
                <a:ea typeface="Times New Roman" panose="02020603050405020304" pitchFamily="18" charset="0"/>
                <a:cs typeface="Times New Roman" panose="02020603050405020304" pitchFamily="18" charset="0"/>
              </a:rPr>
              <a:t> (Mousa</a:t>
            </a:r>
            <a:r>
              <a:rPr dirty="0" sz="1600" kern="0" lang="fi-FI">
                <a:latin typeface="Times New Roman" panose="02020603050405020304" pitchFamily="18" charset="0"/>
                <a:ea typeface="Times New Roman" panose="02020603050405020304" pitchFamily="18" charset="0"/>
                <a:cs typeface="Times New Roman" panose="02020603050405020304" pitchFamily="18" charset="0"/>
              </a:rPr>
              <a:t>, </a:t>
            </a:r>
            <a:r>
              <a:rPr dirty="0" sz="1600" kern="0" lang="fi-FI" smtClean="0">
                <a:latin typeface="Times New Roman" panose="02020603050405020304" pitchFamily="18" charset="0"/>
                <a:ea typeface="Times New Roman" panose="02020603050405020304" pitchFamily="18" charset="0"/>
                <a:cs typeface="Times New Roman" panose="02020603050405020304" pitchFamily="18" charset="0"/>
              </a:rPr>
              <a:t>&amp; </a:t>
            </a:r>
            <a:r>
              <a:rPr dirty="0" sz="1600" kern="0" lang="fi-FI">
                <a:latin typeface="Times New Roman" panose="02020603050405020304" pitchFamily="18" charset="0"/>
                <a:ea typeface="Times New Roman" panose="02020603050405020304" pitchFamily="18" charset="0"/>
                <a:cs typeface="Times New Roman" panose="02020603050405020304" pitchFamily="18" charset="0"/>
              </a:rPr>
              <a:t>Mahikul, </a:t>
            </a:r>
            <a:r>
              <a:rPr dirty="0" sz="1600" kern="0" lang="fi-FI" smtClean="0">
                <a:latin typeface="Times New Roman" panose="02020603050405020304" pitchFamily="18" charset="0"/>
                <a:ea typeface="Times New Roman" panose="02020603050405020304" pitchFamily="18" charset="0"/>
                <a:cs typeface="Times New Roman" panose="02020603050405020304" pitchFamily="18" charset="0"/>
              </a:rPr>
              <a:t>(2022</a:t>
            </a:r>
            <a:r>
              <a:rPr dirty="0" sz="1600" kern="0" lang="fi-FI">
                <a:latin typeface="Times New Roman" panose="02020603050405020304" pitchFamily="18" charset="0"/>
                <a:ea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048608" name="TextBox 13"/>
          <p:cNvSpPr txBox="1"/>
          <p:nvPr/>
        </p:nvSpPr>
        <p:spPr>
          <a:xfrm>
            <a:off x="801649" y="716776"/>
            <a:ext cx="8897421" cy="815340"/>
          </a:xfrm>
          <a:prstGeom prst="rect"/>
          <a:noFill/>
        </p:spPr>
        <p:txBody>
          <a:bodyPr rtlCol="0" wrap="square">
            <a:spAutoFit/>
          </a:bodyPr>
          <a:p>
            <a:pPr>
              <a:lnSpc>
                <a:spcPct val="150000"/>
              </a:lnSpc>
            </a:pPr>
            <a:r>
              <a:rPr b="1" dirty="0" sz="3200" lang="en-IN">
                <a:latin typeface="Times New Roman" panose="02020603050405020304" pitchFamily="18" charset="0"/>
                <a:cs typeface="Times New Roman" panose="02020603050405020304" pitchFamily="18" charset="0"/>
              </a:rPr>
              <a:t>Aim of the Study </a:t>
            </a:r>
          </a:p>
        </p:txBody>
      </p:sp>
      <p:pic>
        <p:nvPicPr>
          <p:cNvPr id="2097154" name="Picture 2" descr="Student mental health risk 'linked to chosen areas of study' - BBC News"/>
          <p:cNvPicPr>
            <a:picLocks noChangeAspect="1" noChangeArrowheads="1"/>
          </p:cNvPicPr>
          <p:nvPr/>
        </p:nvPicPr>
        <p:blipFill>
          <a:blip xmlns:r="http://schemas.openxmlformats.org/officeDocument/2006/relationships" r:embed="rId1"/>
          <a:srcRect/>
          <a:stretch>
            <a:fillRect/>
          </a:stretch>
        </p:blipFill>
        <p:spPr bwMode="auto">
          <a:xfrm>
            <a:off x="1423639" y="3086870"/>
            <a:ext cx="9144000" cy="3311912"/>
          </a:xfrm>
          <a:prstGeom prst="rect"/>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48" name=""/>
        <p:cNvGrpSpPr/>
        <p:nvPr/>
      </p:nvGrpSpPr>
      <p:grpSpPr>
        <a:xfrm>
          <a:off x="0" y="0"/>
          <a:ext cx="0" cy="0"/>
          <a:chOff x="0" y="0"/>
          <a:chExt cx="0" cy="0"/>
        </a:xfrm>
      </p:grpSpPr>
      <p:sp>
        <p:nvSpPr>
          <p:cNvPr id="1048609" name="TextBox 10"/>
          <p:cNvSpPr txBox="1"/>
          <p:nvPr/>
        </p:nvSpPr>
        <p:spPr>
          <a:xfrm>
            <a:off x="863065" y="809660"/>
            <a:ext cx="10027920" cy="436017"/>
          </a:xfrm>
          <a:prstGeom prst="rect"/>
        </p:spPr>
        <p:txBody>
          <a:bodyPr anchor="t" bIns="0" lIns="0" rIns="0" rtlCol="0" tIns="0">
            <a:spAutoFit/>
          </a:bodyPr>
          <a:p>
            <a:pPr>
              <a:lnSpc>
                <a:spcPts val="3360"/>
              </a:lnSpc>
            </a:pPr>
            <a:r>
              <a:rPr b="1" dirty="0" sz="3200" lang="en-US" spc="-69">
                <a:solidFill>
                  <a:srgbClr val="000000"/>
                </a:solidFill>
                <a:latin typeface="Times New Roman" panose="02020603050405020304" pitchFamily="18" charset="0"/>
                <a:cs typeface="Times New Roman" panose="02020603050405020304" pitchFamily="18" charset="0"/>
              </a:rPr>
              <a:t>Research Question</a:t>
            </a:r>
          </a:p>
        </p:txBody>
      </p:sp>
      <p:sp>
        <p:nvSpPr>
          <p:cNvPr id="1048610" name="TextBox 11"/>
          <p:cNvSpPr txBox="1"/>
          <p:nvPr/>
        </p:nvSpPr>
        <p:spPr>
          <a:xfrm>
            <a:off x="189735" y="1114296"/>
            <a:ext cx="6055992" cy="738664"/>
          </a:xfrm>
          <a:prstGeom prst="rect"/>
        </p:spPr>
        <p:txBody>
          <a:bodyPr anchor="t" bIns="0" lIns="0" rIns="0" rtlCol="0" tIns="0" wrap="square">
            <a:spAutoFit/>
          </a:bodyPr>
          <a:p>
            <a:pPr algn="just">
              <a:lnSpc>
                <a:spcPct val="150000"/>
              </a:lnSpc>
            </a:pPr>
            <a:r>
              <a:rPr dirty="0" sz="1600" lang="en-GB" spc="-15">
                <a:solidFill>
                  <a:srgbClr val="000000"/>
                </a:solidFill>
                <a:latin typeface="Arial" panose="020B0604020202020204" pitchFamily="34" charset="0"/>
                <a:cs typeface="Arial" panose="020B0604020202020204" pitchFamily="34" charset="0"/>
              </a:rPr>
              <a:t>.</a:t>
            </a:r>
            <a:endParaRPr dirty="0" sz="1600" lang="en-US" spc="-15">
              <a:solidFill>
                <a:srgbClr val="000000"/>
              </a:solidFill>
              <a:latin typeface="Arial" panose="020B0604020202020204" pitchFamily="34" charset="0"/>
              <a:cs typeface="Arial" panose="020B0604020202020204" pitchFamily="34" charset="0"/>
            </a:endParaRPr>
          </a:p>
          <a:p>
            <a:pPr algn="just">
              <a:lnSpc>
                <a:spcPct val="150000"/>
              </a:lnSpc>
            </a:pPr>
            <a:r>
              <a:rPr dirty="0" sz="1600" lang="en-US" spc="-15">
                <a:solidFill>
                  <a:srgbClr val="000000"/>
                </a:solidFill>
                <a:latin typeface="Arial" panose="020B0604020202020204" pitchFamily="34" charset="0"/>
                <a:cs typeface="Arial" panose="020B0604020202020204" pitchFamily="34" charset="0"/>
              </a:rPr>
              <a:t>.</a:t>
            </a:r>
          </a:p>
        </p:txBody>
      </p:sp>
      <p:sp>
        <p:nvSpPr>
          <p:cNvPr id="1048611" name="Rectangle 1"/>
          <p:cNvSpPr/>
          <p:nvPr/>
        </p:nvSpPr>
        <p:spPr>
          <a:xfrm>
            <a:off x="863065" y="1652238"/>
            <a:ext cx="6096000" cy="4295139"/>
          </a:xfrm>
          <a:prstGeom prst="rect"/>
        </p:spPr>
        <p:txBody>
          <a:bodyPr>
            <a:spAutoFit/>
          </a:bodyPr>
          <a:p>
            <a:pPr algn="just"/>
            <a:endParaRPr dirty="0" lang="en-US"/>
          </a:p>
          <a:p>
            <a:pPr algn="just" indent="-285750" marL="285750">
              <a:lnSpc>
                <a:spcPct val="150000"/>
              </a:lnSpc>
              <a:spcAft>
                <a:spcPts val="800"/>
              </a:spcAft>
              <a:buFont typeface="Arial" panose="020B0604020202020204" pitchFamily="34" charset="0"/>
              <a:buChar char="•"/>
            </a:pPr>
            <a:r>
              <a:rPr dirty="0" sz="2000" kern="100" lang="en-IN">
                <a:effectLst/>
                <a:latin typeface="Times New Roman" panose="02020603050405020304" pitchFamily="18" charset="0"/>
                <a:ea typeface="Calibri" panose="020F0502020204030204" pitchFamily="34" charset="0"/>
                <a:cs typeface="Times New Roman" panose="02020603050405020304" pitchFamily="18" charset="0"/>
              </a:rPr>
              <a:t>What changes were identified in </a:t>
            </a:r>
            <a:r>
              <a:rPr dirty="0" sz="2000" lang="en-US" spc="4">
                <a:solidFill>
                  <a:srgbClr val="000000"/>
                </a:solidFill>
                <a:latin typeface="Times New Roman" panose="02020603050405020304" pitchFamily="18" charset="0"/>
                <a:cs typeface="Times New Roman" panose="02020603050405020304" pitchFamily="18" charset="0"/>
              </a:rPr>
              <a:t>the Mental Health of </a:t>
            </a:r>
            <a:r>
              <a:rPr dirty="0" sz="2000" lang="en-US" spc="4">
                <a:latin typeface="Times New Roman" panose="02020603050405020304" pitchFamily="18" charset="0"/>
                <a:cs typeface="Times New Roman" panose="02020603050405020304" pitchFamily="18" charset="0"/>
              </a:rPr>
              <a:t>the Lower Social </a:t>
            </a:r>
            <a:r>
              <a:rPr dirty="0" sz="2000" lang="en-US" spc="4">
                <a:solidFill>
                  <a:srgbClr val="000000"/>
                </a:solidFill>
                <a:latin typeface="Times New Roman" panose="02020603050405020304" pitchFamily="18" charset="0"/>
                <a:cs typeface="Times New Roman" panose="02020603050405020304" pitchFamily="18" charset="0"/>
              </a:rPr>
              <a:t>Class in the UK following the COVID-19 Pandemic and what strategies have been implemented or could be proposed to address these mental health disparities?</a:t>
            </a:r>
          </a:p>
          <a:p>
            <a:pPr algn="just">
              <a:lnSpc>
                <a:spcPct val="150000"/>
              </a:lnSpc>
              <a:spcAft>
                <a:spcPts val="800"/>
              </a:spcAft>
            </a:pPr>
            <a:endParaRPr dirty="0" sz="20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a:endParaRPr dirty="0" lang="en-US"/>
          </a:p>
          <a:p>
            <a:pPr algn="just"/>
            <a:endParaRPr dirty="0" lang="en-US"/>
          </a:p>
        </p:txBody>
      </p:sp>
      <p:pic>
        <p:nvPicPr>
          <p:cNvPr id="2097155" name="Picture 2" descr="Premium Vector | Psychology and mindset deep mind thinking or mental health  diagnose intelligence brain or depression emotion or cognitive concept  detective man climb up to human brain investigating problem"/>
          <p:cNvPicPr>
            <a:picLocks noChangeAspect="1" noChangeArrowheads="1"/>
          </p:cNvPicPr>
          <p:nvPr/>
        </p:nvPicPr>
        <p:blipFill>
          <a:blip xmlns:r="http://schemas.openxmlformats.org/officeDocument/2006/relationships" r:embed="rId1"/>
          <a:srcRect/>
          <a:stretch>
            <a:fillRect/>
          </a:stretch>
        </p:blipFill>
        <p:spPr bwMode="auto">
          <a:xfrm>
            <a:off x="7159787" y="809661"/>
            <a:ext cx="4292515" cy="5238680"/>
          </a:xfrm>
          <a:prstGeom prst="rect"/>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49" name=""/>
        <p:cNvGrpSpPr/>
        <p:nvPr/>
      </p:nvGrpSpPr>
      <p:grpSpPr>
        <a:xfrm>
          <a:off x="0" y="0"/>
          <a:ext cx="0" cy="0"/>
          <a:chOff x="0" y="0"/>
          <a:chExt cx="0" cy="0"/>
        </a:xfrm>
      </p:grpSpPr>
      <p:sp>
        <p:nvSpPr>
          <p:cNvPr id="1048612" name="Freeform 2"/>
          <p:cNvSpPr/>
          <p:nvPr/>
        </p:nvSpPr>
        <p:spPr>
          <a:xfrm>
            <a:off x="0" y="6333744"/>
            <a:ext cx="12192000" cy="524255"/>
          </a:xfrm>
          <a:custGeom>
            <a:avLst/>
            <a:ahLst/>
            <a:rect l="l" t="t" r="r" b="b"/>
            <a:pathLst>
              <a:path w="18288000" h="786382">
                <a:moveTo>
                  <a:pt x="0" y="0"/>
                </a:moveTo>
                <a:lnTo>
                  <a:pt x="18288000" y="0"/>
                </a:lnTo>
                <a:lnTo>
                  <a:pt x="18288000" y="786382"/>
                </a:lnTo>
                <a:lnTo>
                  <a:pt x="0" y="786382"/>
                </a:lnTo>
                <a:lnTo>
                  <a:pt x="0" y="0"/>
                </a:lnTo>
                <a:close/>
              </a:path>
            </a:pathLst>
          </a:custGeom>
          <a:blipFill>
            <a:blip xmlns:r="http://schemas.openxmlformats.org/officeDocument/2006/relationships" r:embed="rId1"/>
            <a:stretch>
              <a:fillRect/>
            </a:stretch>
          </a:blipFill>
        </p:spPr>
        <p:txBody>
          <a:bodyPr/>
          <a:p>
            <a:endParaRPr sz="1200" lang="en-IN"/>
          </a:p>
        </p:txBody>
      </p:sp>
      <p:sp>
        <p:nvSpPr>
          <p:cNvPr id="1048613" name="TextBox 3"/>
          <p:cNvSpPr txBox="1"/>
          <p:nvPr/>
        </p:nvSpPr>
        <p:spPr>
          <a:xfrm>
            <a:off x="1042639" y="888025"/>
            <a:ext cx="4494530" cy="436017"/>
          </a:xfrm>
          <a:prstGeom prst="rect"/>
        </p:spPr>
        <p:txBody>
          <a:bodyPr anchor="t" bIns="0" lIns="0" rIns="0" rtlCol="0" tIns="0">
            <a:spAutoFit/>
          </a:bodyPr>
          <a:p>
            <a:pPr>
              <a:lnSpc>
                <a:spcPts val="3360"/>
              </a:lnSpc>
            </a:pPr>
            <a:r>
              <a:rPr b="1" dirty="0" sz="3200" lang="en-US" spc="-112">
                <a:solidFill>
                  <a:srgbClr val="000000"/>
                </a:solidFill>
                <a:latin typeface="Times New Roman" panose="02020603050405020304" pitchFamily="18" charset="0"/>
                <a:cs typeface="Times New Roman" panose="02020603050405020304" pitchFamily="18" charset="0"/>
              </a:rPr>
              <a:t>Objectives of study</a:t>
            </a:r>
          </a:p>
        </p:txBody>
      </p:sp>
      <p:sp>
        <p:nvSpPr>
          <p:cNvPr id="1048614" name="Freeform 4"/>
          <p:cNvSpPr/>
          <p:nvPr/>
        </p:nvSpPr>
        <p:spPr>
          <a:xfrm>
            <a:off x="0" y="6333744"/>
            <a:ext cx="12192000" cy="524255"/>
          </a:xfrm>
          <a:custGeom>
            <a:avLst/>
            <a:ahLst/>
            <a:rect l="l" t="t" r="r" b="b"/>
            <a:pathLst>
              <a:path w="18288000" h="786382">
                <a:moveTo>
                  <a:pt x="0" y="0"/>
                </a:moveTo>
                <a:lnTo>
                  <a:pt x="18288000" y="0"/>
                </a:lnTo>
                <a:lnTo>
                  <a:pt x="18288000" y="786382"/>
                </a:lnTo>
                <a:lnTo>
                  <a:pt x="0" y="786382"/>
                </a:lnTo>
                <a:lnTo>
                  <a:pt x="0" y="0"/>
                </a:lnTo>
                <a:close/>
              </a:path>
            </a:pathLst>
          </a:custGeom>
          <a:blipFill>
            <a:blip xmlns:r="http://schemas.openxmlformats.org/officeDocument/2006/relationships" r:embed="rId1"/>
            <a:stretch>
              <a:fillRect/>
            </a:stretch>
          </a:blipFill>
        </p:spPr>
        <p:txBody>
          <a:bodyPr/>
          <a:p>
            <a:endParaRPr sz="1200" lang="en-IN"/>
          </a:p>
        </p:txBody>
      </p:sp>
      <p:sp>
        <p:nvSpPr>
          <p:cNvPr id="1048615" name="TextBox 23"/>
          <p:cNvSpPr txBox="1"/>
          <p:nvPr/>
        </p:nvSpPr>
        <p:spPr>
          <a:xfrm>
            <a:off x="1022775" y="1795097"/>
            <a:ext cx="3218272" cy="1809751"/>
          </a:xfrm>
          <a:prstGeom prst="rect"/>
        </p:spPr>
        <p:txBody>
          <a:bodyPr anchor="t" bIns="0" lIns="0" rIns="0" rtlCol="0" tIns="0">
            <a:spAutoFit/>
          </a:bodyPr>
          <a:p>
            <a:pPr algn="just">
              <a:lnSpc>
                <a:spcPct val="150000"/>
              </a:lnSpc>
            </a:pPr>
            <a:r>
              <a:rPr b="1" dirty="0" sz="1600" lang="en-US" spc="-12">
                <a:solidFill>
                  <a:srgbClr val="000000"/>
                </a:solidFill>
                <a:latin typeface="Times New Roman" panose="02020603050405020304" pitchFamily="18" charset="0"/>
                <a:cs typeface="Times New Roman" panose="02020603050405020304" pitchFamily="18" charset="0"/>
              </a:rPr>
              <a:t>Objective One:</a:t>
            </a:r>
            <a:r>
              <a:rPr dirty="0" sz="1600" lang="en-US" spc="-12">
                <a:solidFill>
                  <a:srgbClr val="000000"/>
                </a:solidFill>
                <a:latin typeface="Times New Roman" panose="02020603050405020304" pitchFamily="18" charset="0"/>
                <a:cs typeface="Times New Roman" panose="02020603050405020304" pitchFamily="18" charset="0"/>
              </a:rPr>
              <a:t>. </a:t>
            </a:r>
            <a:r>
              <a:rPr dirty="0" sz="1600" kern="100" lang="en-IN">
                <a:effectLst/>
                <a:latin typeface="Times New Roman" panose="02020603050405020304" pitchFamily="18" charset="0"/>
                <a:ea typeface="Calibri" panose="020F0502020204030204" pitchFamily="34" charset="0"/>
                <a:cs typeface="Times New Roman" panose="02020603050405020304" pitchFamily="18" charset="0"/>
              </a:rPr>
              <a:t>To find out how common and bad stress, sadness, and worry were among lower social class people in the UK during the COVID-19 pandemic. </a:t>
            </a:r>
            <a:endParaRPr dirty="0" sz="1200" lang="en-US" spc="-12">
              <a:solidFill>
                <a:srgbClr val="000000"/>
              </a:solidFill>
              <a:latin typeface="Arial" panose="020B0604020202020204" pitchFamily="34" charset="0"/>
              <a:cs typeface="Arial" panose="020B0604020202020204" pitchFamily="34" charset="0"/>
            </a:endParaRPr>
          </a:p>
        </p:txBody>
      </p:sp>
      <p:sp>
        <p:nvSpPr>
          <p:cNvPr id="1048616" name="TextBox 24"/>
          <p:cNvSpPr txBox="1"/>
          <p:nvPr/>
        </p:nvSpPr>
        <p:spPr>
          <a:xfrm>
            <a:off x="4241047" y="3875089"/>
            <a:ext cx="3537373" cy="2766696"/>
          </a:xfrm>
          <a:prstGeom prst="rect"/>
        </p:spPr>
        <p:txBody>
          <a:bodyPr anchor="t" bIns="0" lIns="0" rIns="0" rtlCol="0" tIns="0">
            <a:spAutoFit/>
          </a:bodyPr>
          <a:p>
            <a:pPr algn="just">
              <a:lnSpc>
                <a:spcPct val="150000"/>
              </a:lnSpc>
            </a:pPr>
            <a:r>
              <a:rPr b="1" dirty="0" sz="1600" lang="en-US" spc="-12">
                <a:solidFill>
                  <a:srgbClr val="000000"/>
                </a:solidFill>
                <a:latin typeface="Times New Roman" panose="02020603050405020304" pitchFamily="18" charset="0"/>
                <a:cs typeface="Times New Roman" panose="02020603050405020304" pitchFamily="18" charset="0"/>
              </a:rPr>
              <a:t>Objective Two: </a:t>
            </a:r>
            <a:r>
              <a:rPr dirty="0" sz="1600" kern="100" lang="en-IN">
                <a:effectLst/>
                <a:latin typeface="Times New Roman" panose="02020603050405020304" pitchFamily="18" charset="0"/>
                <a:ea typeface="Calibri" panose="020F0502020204030204" pitchFamily="34" charset="0"/>
                <a:cs typeface="Times New Roman" panose="02020603050405020304" pitchFamily="18" charset="0"/>
              </a:rPr>
              <a:t>To look at the main issues and worries that many poor people in the UK are going through because of the COVID-19 outbreak. Having a stable job, working from home, having problems with family, and being alone are a few of these.</a:t>
            </a:r>
          </a:p>
          <a:p>
            <a:pPr algn="just">
              <a:lnSpc>
                <a:spcPts val="1835"/>
              </a:lnSpc>
            </a:pPr>
            <a:endParaRPr dirty="0" sz="1333" lang="en-US" spc="-12">
              <a:solidFill>
                <a:srgbClr val="000000"/>
              </a:solidFill>
              <a:latin typeface="Arial" panose="020B0604020202020204" pitchFamily="34" charset="0"/>
              <a:cs typeface="Arial" panose="020B0604020202020204" pitchFamily="34" charset="0"/>
            </a:endParaRPr>
          </a:p>
        </p:txBody>
      </p:sp>
      <p:sp>
        <p:nvSpPr>
          <p:cNvPr id="1048617" name="TextBox 25"/>
          <p:cNvSpPr txBox="1"/>
          <p:nvPr/>
        </p:nvSpPr>
        <p:spPr>
          <a:xfrm>
            <a:off x="8031954" y="1737389"/>
            <a:ext cx="3537373" cy="2819400"/>
          </a:xfrm>
          <a:prstGeom prst="rect"/>
        </p:spPr>
        <p:txBody>
          <a:bodyPr anchor="t" bIns="0" lIns="0" rIns="0" rtlCol="0" tIns="0">
            <a:spAutoFit/>
          </a:bodyPr>
          <a:p>
            <a:pPr algn="just">
              <a:lnSpc>
                <a:spcPct val="150000"/>
              </a:lnSpc>
            </a:pPr>
            <a:r>
              <a:rPr b="1" dirty="0" sz="1600" lang="en-US" spc="-12">
                <a:solidFill>
                  <a:srgbClr val="000000"/>
                </a:solidFill>
                <a:latin typeface="Times New Roman" panose="02020603050405020304" pitchFamily="18" charset="0"/>
                <a:cs typeface="Times New Roman" panose="02020603050405020304" pitchFamily="18" charset="0"/>
              </a:rPr>
              <a:t>Objective Three: </a:t>
            </a:r>
            <a:r>
              <a:rPr dirty="0" sz="1600" kern="100" lang="en-IN">
                <a:effectLst/>
                <a:latin typeface="Times New Roman" panose="02020603050405020304" pitchFamily="18" charset="0"/>
                <a:ea typeface="Calibri" panose="020F0502020204030204" pitchFamily="34" charset="0"/>
                <a:cs typeface="Times New Roman" panose="02020603050405020304" pitchFamily="18" charset="0"/>
              </a:rPr>
              <a:t>To examine </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l</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o</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w</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e</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r</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 </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s</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cial </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c</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l</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a</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s</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s</a:t>
            </a:r>
            <a:r>
              <a:rPr dirty="0" sz="1600" kern="100" lang="en-IN">
                <a:effectLst/>
                <a:latin typeface="Times New Roman" panose="02020603050405020304" pitchFamily="18" charset="0"/>
                <a:ea typeface="Calibri" panose="020F0502020204030204" pitchFamily="34" charset="0"/>
                <a:cs typeface="Times New Roman" panose="02020603050405020304" pitchFamily="18" charset="0"/>
              </a:rPr>
              <a:t> people in the UK had good ways to deal with stress and support systems that worked during the pandemic. It was also meant to find out where help and resources were missing.</a:t>
            </a:r>
            <a:endParaRPr altLang="en-US" lang="zh-CN"/>
          </a:p>
          <a:p>
            <a:pPr algn="just">
              <a:lnSpc>
                <a:spcPct val="150000"/>
              </a:lnSpc>
            </a:pPr>
            <a:endParaRPr dirty="0" sz="1333" lang="en-US" spc="-12">
              <a:solidFill>
                <a:srgbClr val="000000"/>
              </a:solidFill>
              <a:latin typeface="Arial" panose="020B0604020202020204" pitchFamily="34" charset="0"/>
              <a:cs typeface="Arial" panose="020B0604020202020204" pitchFamily="34" charset="0"/>
            </a:endParaRPr>
          </a:p>
        </p:txBody>
      </p:sp>
      <p:pic>
        <p:nvPicPr>
          <p:cNvPr id="2097156" name="Picture 5"/>
          <p:cNvPicPr>
            <a:picLocks noChangeAspect="1"/>
          </p:cNvPicPr>
          <p:nvPr/>
        </p:nvPicPr>
        <p:blipFill>
          <a:blip xmlns:r="http://schemas.openxmlformats.org/officeDocument/2006/relationships" r:embed="rId2"/>
          <a:stretch>
            <a:fillRect/>
          </a:stretch>
        </p:blipFill>
        <p:spPr>
          <a:xfrm>
            <a:off x="1755332" y="4132774"/>
            <a:ext cx="1385130" cy="1665453"/>
          </a:xfrm>
          <a:prstGeom prst="rect"/>
        </p:spPr>
      </p:pic>
      <p:pic>
        <p:nvPicPr>
          <p:cNvPr id="2097157" name="Picture 2" descr="19,600+ Mental Health Logo Stock Illustrations, Royalty-Free Vector  Graphics &amp; Clip Art - iStock"/>
          <p:cNvPicPr>
            <a:picLocks noChangeAspect="1" noChangeArrowheads="1"/>
          </p:cNvPicPr>
          <p:nvPr/>
        </p:nvPicPr>
        <p:blipFill>
          <a:blip xmlns:r="http://schemas.openxmlformats.org/officeDocument/2006/relationships" r:embed="rId3"/>
          <a:srcRect/>
          <a:stretch>
            <a:fillRect/>
          </a:stretch>
        </p:blipFill>
        <p:spPr bwMode="auto">
          <a:xfrm>
            <a:off x="4819914" y="1072351"/>
            <a:ext cx="2633173" cy="2633173"/>
          </a:xfrm>
          <a:prstGeom prst="rect"/>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50" name=""/>
        <p:cNvGrpSpPr/>
        <p:nvPr/>
      </p:nvGrpSpPr>
      <p:grpSpPr>
        <a:xfrm>
          <a:off x="0" y="0"/>
          <a:ext cx="0" cy="0"/>
          <a:chOff x="0" y="0"/>
          <a:chExt cx="0" cy="0"/>
        </a:xfrm>
      </p:grpSpPr>
      <p:sp>
        <p:nvSpPr>
          <p:cNvPr id="1048618" name="Title 1"/>
          <p:cNvSpPr>
            <a:spLocks noGrp="1"/>
          </p:cNvSpPr>
          <p:nvPr>
            <p:ph type="title"/>
          </p:nvPr>
        </p:nvSpPr>
        <p:spPr/>
        <p:txBody>
          <a:bodyPr>
            <a:normAutofit/>
          </a:bodyPr>
          <a:p>
            <a:r>
              <a:rPr b="1" dirty="0" sz="3200" lang="en-IN">
                <a:solidFill>
                  <a:schemeClr val="tx1"/>
                </a:solidFill>
                <a:latin typeface="Times New Roman" panose="02020603050405020304" pitchFamily="18" charset="0"/>
                <a:cs typeface="Times New Roman" panose="02020603050405020304" pitchFamily="18" charset="0"/>
              </a:rPr>
              <a:t>Research Methodology </a:t>
            </a:r>
          </a:p>
        </p:txBody>
      </p:sp>
      <p:sp>
        <p:nvSpPr>
          <p:cNvPr id="1048619" name="Content Placeholder 2"/>
          <p:cNvSpPr>
            <a:spLocks noGrp="1"/>
          </p:cNvSpPr>
          <p:nvPr>
            <p:ph idx="1"/>
          </p:nvPr>
        </p:nvSpPr>
        <p:spPr/>
        <p:txBody>
          <a:bodyPr>
            <a:normAutofit fontScale="99998"/>
          </a:bodyPr>
          <a:p>
            <a:pPr algn="just" indent="-342900" lvl="0" marL="342900">
              <a:lnSpc>
                <a:spcPct val="150000"/>
              </a:lnSpc>
              <a:buFont typeface="Symbol" panose="05050102010706020507" pitchFamily="18" charset="2"/>
              <a:buChar char=""/>
            </a:pPr>
            <a:r>
              <a:rPr b="1"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Research Design:</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dirty="0" sz="18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It will look at how COVID-19 affected the mental health of </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lower class </a:t>
            </a:r>
            <a:r>
              <a:rPr dirty="0" sz="18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people in the UK through a </a:t>
            </a:r>
            <a:r>
              <a:rPr dirty="0" sz="1800" kern="100" lang="en-IN"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thorough Systematic Review study (</a:t>
            </a:r>
            <a:r>
              <a:rPr dirty="0" sz="1800" kern="100" lang="lt-LT" smtClean="0">
                <a:solidFill>
                  <a:schemeClr val="tx1"/>
                </a:solidFill>
                <a:latin typeface="Times New Roman" panose="02020603050405020304" pitchFamily="18" charset="0"/>
                <a:ea typeface="Calibri" panose="020F0502020204030204" pitchFamily="34" charset="0"/>
                <a:cs typeface="Times New Roman" panose="02020603050405020304" pitchFamily="18" charset="0"/>
              </a:rPr>
              <a:t>Morkūnas</a:t>
            </a:r>
            <a:r>
              <a:rPr dirty="0" sz="1800" kern="100" lang="lt-LT">
                <a:solidFill>
                  <a:schemeClr val="tx1"/>
                </a:solidFill>
                <a:latin typeface="Times New Roman" panose="02020603050405020304" pitchFamily="18" charset="0"/>
                <a:ea typeface="Calibri" panose="020F0502020204030204" pitchFamily="34" charset="0"/>
                <a:cs typeface="Times New Roman" panose="02020603050405020304" pitchFamily="18" charset="0"/>
              </a:rPr>
              <a:t>, </a:t>
            </a:r>
            <a:r>
              <a:rPr dirty="0" sz="1800" kern="100" lang="lt-LT" smtClean="0">
                <a:solidFill>
                  <a:schemeClr val="tx1"/>
                </a:solidFill>
                <a:latin typeface="Times New Roman" panose="02020603050405020304" pitchFamily="18" charset="0"/>
                <a:ea typeface="Calibri" panose="020F0502020204030204" pitchFamily="34" charset="0"/>
                <a:cs typeface="Times New Roman" panose="02020603050405020304" pitchFamily="18" charset="0"/>
              </a:rPr>
              <a:t>&amp; </a:t>
            </a:r>
            <a:r>
              <a:rPr dirty="0" sz="1800" kern="100" lang="lt-LT">
                <a:solidFill>
                  <a:schemeClr val="tx1"/>
                </a:solidFill>
                <a:latin typeface="Times New Roman" panose="02020603050405020304" pitchFamily="18" charset="0"/>
                <a:ea typeface="Calibri" panose="020F0502020204030204" pitchFamily="34" charset="0"/>
                <a:cs typeface="Times New Roman" panose="02020603050405020304" pitchFamily="18" charset="0"/>
              </a:rPr>
              <a:t>Žičkienė, </a:t>
            </a:r>
            <a:r>
              <a:rPr dirty="0" sz="1800" kern="100" lang="lt-LT" smtClean="0">
                <a:solidFill>
                  <a:schemeClr val="tx1"/>
                </a:solidFill>
                <a:latin typeface="Times New Roman" panose="02020603050405020304" pitchFamily="18" charset="0"/>
                <a:ea typeface="Calibri" panose="020F0502020204030204" pitchFamily="34" charset="0"/>
                <a:cs typeface="Times New Roman" panose="02020603050405020304" pitchFamily="18" charset="0"/>
              </a:rPr>
              <a:t>2022</a:t>
            </a:r>
            <a:r>
              <a:rPr dirty="0" sz="1800" kern="100" lang="lt-LT">
                <a:solidFill>
                  <a:schemeClr val="tx1"/>
                </a:solidFill>
                <a:latin typeface="Times New Roman" panose="02020603050405020304" pitchFamily="18" charset="0"/>
                <a:ea typeface="Calibri" panose="020F0502020204030204" pitchFamily="34" charset="0"/>
                <a:cs typeface="Times New Roman" panose="02020603050405020304" pitchFamily="18" charset="0"/>
              </a:rPr>
              <a:t>). </a:t>
            </a:r>
            <a:r>
              <a:rPr dirty="0" sz="1800" kern="100" lang="en-IN"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There </a:t>
            </a:r>
            <a:r>
              <a:rPr dirty="0" sz="18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will be both detailed and critical secondary studies done. By </a:t>
            </a:r>
            <a:r>
              <a:rPr dirty="0" sz="1800" kern="100" lang="en-IN"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combining </a:t>
            </a:r>
            <a:r>
              <a:rPr dirty="0" sz="18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facts and literature in this way, readers will get a full picture of the subject (Moher et al., 2009).</a:t>
            </a:r>
            <a:r>
              <a:rPr altLang="en-US" dirty="0" sz="1800" lang="zh-CN"/>
              <a:t> </a:t>
            </a:r>
            <a:r>
              <a:rPr dirty="0" sz="18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These 10 to 12 academic papers will be carefully looked at as part of the study. They talk about how the COVID-19 outbreak affected</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lower class </a:t>
            </a:r>
            <a:r>
              <a:rPr dirty="0" sz="18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people in the UK. The article will be chosen based on how well it answers the research question, how recently it was released, and how much it talks about a certain group of people (Higgins et al., 2019).</a:t>
            </a:r>
            <a:endParaRPr altLang="en-US" dirty="0" sz="1800" lang="zh-CN"/>
          </a:p>
          <a:p>
            <a:pPr>
              <a:lnSpc>
                <a:spcPct val="150000"/>
              </a:lnSpc>
              <a:buFont typeface="Arial" panose="020B0604020202020204" pitchFamily="34" charset="0"/>
              <a:buChar char="•"/>
            </a:pPr>
            <a:endParaRPr dirty="0" sz="1333" lang="en-IN">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51" name=""/>
        <p:cNvGrpSpPr/>
        <p:nvPr/>
      </p:nvGrpSpPr>
      <p:grpSpPr>
        <a:xfrm>
          <a:off x="0" y="0"/>
          <a:ext cx="0" cy="0"/>
          <a:chOff x="0" y="0"/>
          <a:chExt cx="0" cy="0"/>
        </a:xfrm>
      </p:grpSpPr>
      <p:sp>
        <p:nvSpPr>
          <p:cNvPr id="1048620" name="Freeform 15"/>
          <p:cNvSpPr/>
          <p:nvPr/>
        </p:nvSpPr>
        <p:spPr>
          <a:xfrm>
            <a:off x="841360" y="996760"/>
            <a:ext cx="414009" cy="451237"/>
          </a:xfrm>
          <a:custGeom>
            <a:avLst/>
            <a:ahLst/>
            <a:rect l="l" t="t" r="r" b="b"/>
            <a:pathLst>
              <a:path w="621014" h="676855">
                <a:moveTo>
                  <a:pt x="0" y="0"/>
                </a:moveTo>
                <a:lnTo>
                  <a:pt x="621014" y="0"/>
                </a:lnTo>
                <a:lnTo>
                  <a:pt x="621014" y="676855"/>
                </a:lnTo>
                <a:lnTo>
                  <a:pt x="0" y="676855"/>
                </a:lnTo>
                <a:lnTo>
                  <a:pt x="0" y="0"/>
                </a:lnTo>
                <a:close/>
              </a:path>
            </a:pathLst>
          </a:custGeom>
          <a:blipFill>
            <a:blip xmlns:r="http://schemas.openxmlformats.org/officeDocument/2006/relationships" r:embed="rId1"/>
            <a:stretch>
              <a:fillRect/>
            </a:stretch>
          </a:blipFill>
        </p:spPr>
        <p:txBody>
          <a:bodyPr/>
          <a:p>
            <a:endParaRPr sz="1200" lang="en-IN"/>
          </a:p>
        </p:txBody>
      </p:sp>
      <p:sp>
        <p:nvSpPr>
          <p:cNvPr id="1048621" name="TextBox 28"/>
          <p:cNvSpPr txBox="1"/>
          <p:nvPr/>
        </p:nvSpPr>
        <p:spPr>
          <a:xfrm>
            <a:off x="685799" y="833757"/>
            <a:ext cx="10027920" cy="436017"/>
          </a:xfrm>
          <a:prstGeom prst="rect"/>
        </p:spPr>
        <p:txBody>
          <a:bodyPr anchor="t" bIns="0" lIns="0" rIns="0" rtlCol="0" tIns="0">
            <a:spAutoFit/>
          </a:bodyPr>
          <a:p>
            <a:pPr>
              <a:lnSpc>
                <a:spcPts val="3360"/>
              </a:lnSpc>
            </a:pPr>
            <a:r>
              <a:rPr b="1" dirty="0" sz="3200" lang="en-US" spc="-79">
                <a:solidFill>
                  <a:srgbClr val="000000"/>
                </a:solidFill>
                <a:latin typeface="Times New Roman" panose="02020603050405020304" pitchFamily="18" charset="0"/>
                <a:cs typeface="Times New Roman" panose="02020603050405020304" pitchFamily="18" charset="0"/>
              </a:rPr>
              <a:t>Material/ Data Collection Methods</a:t>
            </a:r>
          </a:p>
        </p:txBody>
      </p:sp>
      <p:sp>
        <p:nvSpPr>
          <p:cNvPr id="1048622" name="TextBox 31"/>
          <p:cNvSpPr txBox="1"/>
          <p:nvPr/>
        </p:nvSpPr>
        <p:spPr>
          <a:xfrm>
            <a:off x="685799" y="1712604"/>
            <a:ext cx="6161050" cy="4603750"/>
          </a:xfrm>
          <a:prstGeom prst="rect"/>
        </p:spPr>
        <p:txBody>
          <a:bodyPr anchor="t" bIns="0" lIns="0" rIns="0" rtlCol="0" tIns="0" wrap="square">
            <a:spAutoFit/>
          </a:bodyPr>
          <a:p>
            <a:pPr algn="just">
              <a:lnSpc>
                <a:spcPct val="150000"/>
              </a:lnSpc>
              <a:spcAft>
                <a:spcPts val="800"/>
              </a:spcAft>
            </a:pPr>
            <a:r>
              <a:rPr b="1" dirty="0" sz="2000" kern="100" lang="en-US">
                <a:effectLst/>
                <a:latin typeface="Times New Roman" panose="02020603050405020304" pitchFamily="18" charset="0"/>
                <a:ea typeface="Calibri" panose="020F0502020204030204" pitchFamily="34" charset="0"/>
                <a:cs typeface="Times New Roman" panose="02020603050405020304" pitchFamily="18" charset="0"/>
              </a:rPr>
              <a:t>Data Sources:</a:t>
            </a:r>
            <a:r>
              <a:rPr dirty="0" sz="2000" kern="100" lang="en-US">
                <a:effectLst/>
                <a:latin typeface="Times New Roman" panose="02020603050405020304" pitchFamily="18" charset="0"/>
                <a:ea typeface="Calibri" panose="020F0502020204030204" pitchFamily="34" charset="0"/>
                <a:cs typeface="Times New Roman" panose="02020603050405020304" pitchFamily="18" charset="0"/>
              </a:rPr>
              <a:t> </a:t>
            </a:r>
            <a:r>
              <a:rPr dirty="0" sz="2000" kern="100" lang="en-IN">
                <a:effectLst/>
                <a:latin typeface="Times New Roman" panose="02020603050405020304" pitchFamily="18" charset="0"/>
                <a:ea typeface="Calibri" panose="020F0502020204030204" pitchFamily="34" charset="0"/>
                <a:cs typeface="Times New Roman" panose="02020603050405020304" pitchFamily="18" charset="0"/>
              </a:rPr>
              <a:t>Papers from COVID-19 that talk about </a:t>
            </a:r>
            <a:r>
              <a:rPr dirty="0" sz="2000" kern="100" lang="en-US">
                <a:effectLst/>
                <a:latin typeface="Times New Roman" panose="02020603050405020304" pitchFamily="18" charset="0"/>
                <a:ea typeface="Calibri" panose="020F0502020204030204" pitchFamily="34" charset="0"/>
                <a:cs typeface="Times New Roman" panose="02020603050405020304" pitchFamily="18" charset="0"/>
              </a:rPr>
              <a:t>lower class</a:t>
            </a:r>
            <a:r>
              <a:rPr dirty="0" sz="2000" kern="100" lang="en-IN">
                <a:effectLst/>
                <a:latin typeface="Times New Roman" panose="02020603050405020304" pitchFamily="18" charset="0"/>
                <a:ea typeface="Calibri" panose="020F0502020204030204" pitchFamily="34" charset="0"/>
                <a:cs typeface="Times New Roman" panose="02020603050405020304" pitchFamily="18" charset="0"/>
              </a:rPr>
              <a:t> people in the UK will be looked at, along with interviews and government </a:t>
            </a:r>
            <a:r>
              <a:rPr dirty="0" sz="2000" kern="100" lang="en-IN" smtClean="0">
                <a:effectLst/>
                <a:latin typeface="Times New Roman" panose="02020603050405020304" pitchFamily="18" charset="0"/>
                <a:ea typeface="Calibri" panose="020F0502020204030204" pitchFamily="34" charset="0"/>
                <a:cs typeface="Times New Roman" panose="02020603050405020304" pitchFamily="18" charset="0"/>
              </a:rPr>
              <a:t>reports</a:t>
            </a:r>
            <a:r>
              <a:rPr dirty="0" sz="2000" kern="100" lang="it-IT" smtClean="0">
                <a:latin typeface="Times New Roman" panose="02020603050405020304" pitchFamily="18" charset="0"/>
                <a:ea typeface="Calibri" panose="020F0502020204030204" pitchFamily="34" charset="0"/>
                <a:cs typeface="Times New Roman" panose="02020603050405020304" pitchFamily="18" charset="0"/>
              </a:rPr>
              <a:t> (Liao</a:t>
            </a:r>
            <a:r>
              <a:rPr dirty="0" sz="2000" kern="100" lang="it-IT">
                <a:latin typeface="Times New Roman" panose="02020603050405020304" pitchFamily="18" charset="0"/>
                <a:ea typeface="Calibri" panose="020F0502020204030204" pitchFamily="34" charset="0"/>
                <a:cs typeface="Times New Roman" panose="02020603050405020304" pitchFamily="18" charset="0"/>
              </a:rPr>
              <a:t>, </a:t>
            </a:r>
            <a:r>
              <a:rPr dirty="0" sz="2000" kern="100" lang="it-IT" smtClean="0">
                <a:latin typeface="Times New Roman" panose="02020603050405020304" pitchFamily="18" charset="0"/>
                <a:ea typeface="Calibri" panose="020F0502020204030204" pitchFamily="34" charset="0"/>
                <a:cs typeface="Times New Roman" panose="02020603050405020304" pitchFamily="18" charset="0"/>
              </a:rPr>
              <a:t>Li</a:t>
            </a:r>
            <a:r>
              <a:rPr dirty="0" sz="2000" kern="100" lang="it-IT">
                <a:latin typeface="Times New Roman" panose="02020603050405020304" pitchFamily="18" charset="0"/>
                <a:ea typeface="Calibri" panose="020F0502020204030204" pitchFamily="34" charset="0"/>
                <a:cs typeface="Times New Roman" panose="02020603050405020304" pitchFamily="18" charset="0"/>
              </a:rPr>
              <a:t>, </a:t>
            </a:r>
            <a:r>
              <a:rPr dirty="0" sz="2000" kern="100" lang="it-IT" smtClean="0">
                <a:latin typeface="Times New Roman" panose="02020603050405020304" pitchFamily="18" charset="0"/>
                <a:ea typeface="Calibri" panose="020F0502020204030204" pitchFamily="34" charset="0"/>
                <a:cs typeface="Times New Roman" panose="02020603050405020304" pitchFamily="18" charset="0"/>
              </a:rPr>
              <a:t>&amp; </a:t>
            </a:r>
            <a:r>
              <a:rPr dirty="0" sz="2000" kern="100" lang="it-IT">
                <a:latin typeface="Times New Roman" panose="02020603050405020304" pitchFamily="18" charset="0"/>
                <a:ea typeface="Calibri" panose="020F0502020204030204" pitchFamily="34" charset="0"/>
                <a:cs typeface="Times New Roman" panose="02020603050405020304" pitchFamily="18" charset="0"/>
              </a:rPr>
              <a:t>Su, </a:t>
            </a:r>
            <a:r>
              <a:rPr dirty="0" sz="2000" kern="100" lang="it-IT" smtClean="0">
                <a:latin typeface="Times New Roman" panose="02020603050405020304" pitchFamily="18" charset="0"/>
                <a:ea typeface="Calibri" panose="020F0502020204030204" pitchFamily="34" charset="0"/>
                <a:cs typeface="Times New Roman" panose="02020603050405020304" pitchFamily="18" charset="0"/>
              </a:rPr>
              <a:t>2022).</a:t>
            </a:r>
            <a:endParaRPr dirty="0" sz="20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b="1" dirty="0" sz="2000" kern="100" lang="en-US">
                <a:effectLst/>
                <a:latin typeface="Times New Roman" panose="02020603050405020304" pitchFamily="18" charset="0"/>
                <a:ea typeface="Calibri" panose="020F0502020204030204" pitchFamily="34" charset="0"/>
                <a:cs typeface="Times New Roman" panose="02020603050405020304" pitchFamily="18" charset="0"/>
              </a:rPr>
              <a:t>Data Collection Procedures:</a:t>
            </a:r>
            <a:r>
              <a:rPr dirty="0" sz="2000" kern="100" lang="en-US">
                <a:effectLst/>
                <a:latin typeface="Times New Roman" panose="02020603050405020304" pitchFamily="18" charset="0"/>
                <a:ea typeface="Calibri" panose="020F0502020204030204" pitchFamily="34" charset="0"/>
                <a:cs typeface="Times New Roman" panose="02020603050405020304" pitchFamily="18" charset="0"/>
              </a:rPr>
              <a:t> </a:t>
            </a:r>
            <a:r>
              <a:rPr dirty="0" sz="2000" kern="100" lang="en-IN">
                <a:effectLst/>
                <a:latin typeface="Times New Roman" panose="02020603050405020304" pitchFamily="18" charset="0"/>
                <a:ea typeface="Calibri" panose="020F0502020204030204" pitchFamily="34" charset="0"/>
                <a:cs typeface="Times New Roman" panose="02020603050405020304" pitchFamily="18" charset="0"/>
              </a:rPr>
              <a:t>Search PubMed, Scopus, and Web of Science using COVID-19, mental health, and social status terms. Otherwise. Public health reports from the NHS and ONS will also be </a:t>
            </a:r>
            <a:r>
              <a:rPr dirty="0" sz="2000" kern="100" lang="en-IN" smtClean="0">
                <a:effectLst/>
                <a:latin typeface="Times New Roman" panose="02020603050405020304" pitchFamily="18" charset="0"/>
                <a:ea typeface="Calibri" panose="020F0502020204030204" pitchFamily="34" charset="0"/>
                <a:cs typeface="Times New Roman" panose="02020603050405020304" pitchFamily="18" charset="0"/>
              </a:rPr>
              <a:t>helpful</a:t>
            </a:r>
            <a:r>
              <a:rPr dirty="0" sz="2000" kern="100" lang="nb-NO" smtClean="0">
                <a:latin typeface="Times New Roman" panose="02020603050405020304" pitchFamily="18" charset="0"/>
                <a:ea typeface="Calibri" panose="020F0502020204030204" pitchFamily="34" charset="0"/>
                <a:cs typeface="Times New Roman" panose="02020603050405020304" pitchFamily="18" charset="0"/>
              </a:rPr>
              <a:t> (Voelkle</a:t>
            </a:r>
            <a:r>
              <a:rPr dirty="0" sz="2000" kern="100" lang="nb-NO">
                <a:latin typeface="Times New Roman" panose="02020603050405020304" pitchFamily="18" charset="0"/>
                <a:ea typeface="Calibri" panose="020F0502020204030204" pitchFamily="34" charset="0"/>
                <a:cs typeface="Times New Roman" panose="02020603050405020304" pitchFamily="18" charset="0"/>
              </a:rPr>
              <a:t>, </a:t>
            </a:r>
            <a:r>
              <a:rPr dirty="0" sz="2000" kern="100" lang="nb-NO" smtClean="0">
                <a:latin typeface="Times New Roman" panose="02020603050405020304" pitchFamily="18" charset="0"/>
                <a:ea typeface="Calibri" panose="020F0502020204030204" pitchFamily="34" charset="0"/>
                <a:cs typeface="Times New Roman" panose="02020603050405020304" pitchFamily="18" charset="0"/>
              </a:rPr>
              <a:t>&amp; </a:t>
            </a:r>
            <a:r>
              <a:rPr dirty="0" sz="2000" kern="100" lang="nb-NO">
                <a:latin typeface="Times New Roman" panose="02020603050405020304" pitchFamily="18" charset="0"/>
                <a:ea typeface="Calibri" panose="020F0502020204030204" pitchFamily="34" charset="0"/>
                <a:cs typeface="Times New Roman" panose="02020603050405020304" pitchFamily="18" charset="0"/>
              </a:rPr>
              <a:t>Singer, </a:t>
            </a:r>
            <a:r>
              <a:rPr dirty="0" sz="2000" kern="100" lang="nb-NO" smtClean="0">
                <a:latin typeface="Times New Roman" panose="02020603050405020304" pitchFamily="18" charset="0"/>
                <a:ea typeface="Calibri" panose="020F0502020204030204" pitchFamily="34" charset="0"/>
                <a:cs typeface="Times New Roman" panose="02020603050405020304" pitchFamily="18" charset="0"/>
              </a:rPr>
              <a:t> 2022).</a:t>
            </a:r>
            <a:endParaRPr dirty="0" sz="20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ct val="0"/>
              </a:spcBef>
            </a:pPr>
            <a:endParaRPr dirty="0" sz="1333" lang="en-US">
              <a:solidFill>
                <a:srgbClr val="000000"/>
              </a:solidFill>
              <a:latin typeface="Arial" panose="020B0604020202020204" pitchFamily="34" charset="0"/>
              <a:cs typeface="Arial" panose="020B0604020202020204" pitchFamily="34" charset="0"/>
            </a:endParaRPr>
          </a:p>
        </p:txBody>
      </p:sp>
      <p:pic>
        <p:nvPicPr>
          <p:cNvPr id="2097158" name="Picture 2" descr="10 Primary &amp; Secondary Data Collection Methods + Real Examples"/>
          <p:cNvPicPr>
            <a:picLocks noChangeAspect="1" noChangeArrowheads="1"/>
          </p:cNvPicPr>
          <p:nvPr/>
        </p:nvPicPr>
        <p:blipFill>
          <a:blip xmlns:r="http://schemas.openxmlformats.org/officeDocument/2006/relationships" r:embed="rId2"/>
          <a:srcRect/>
          <a:stretch>
            <a:fillRect/>
          </a:stretch>
        </p:blipFill>
        <p:spPr bwMode="auto">
          <a:xfrm>
            <a:off x="7459485" y="833757"/>
            <a:ext cx="3891156" cy="5190486"/>
          </a:xfrm>
          <a:prstGeom prst="rect"/>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52" name=""/>
        <p:cNvGrpSpPr/>
        <p:nvPr/>
      </p:nvGrpSpPr>
      <p:grpSpPr>
        <a:xfrm>
          <a:off x="0" y="0"/>
          <a:ext cx="0" cy="0"/>
          <a:chOff x="0" y="0"/>
          <a:chExt cx="0" cy="0"/>
        </a:xfrm>
      </p:grpSpPr>
      <p:sp>
        <p:nvSpPr>
          <p:cNvPr id="1048623" name="Title 1"/>
          <p:cNvSpPr>
            <a:spLocks noGrp="1"/>
          </p:cNvSpPr>
          <p:nvPr>
            <p:ph type="title"/>
          </p:nvPr>
        </p:nvSpPr>
        <p:spPr/>
        <p:txBody>
          <a:bodyPr>
            <a:normAutofit/>
          </a:bodyPr>
          <a:p>
            <a:r>
              <a:rPr b="1" dirty="0" sz="3200" lang="en-US" spc="-79">
                <a:solidFill>
                  <a:srgbClr val="000000"/>
                </a:solidFill>
                <a:latin typeface="Times New Roman" panose="02020603050405020304" pitchFamily="18" charset="0"/>
                <a:cs typeface="Times New Roman" panose="02020603050405020304" pitchFamily="18" charset="0"/>
              </a:rPr>
              <a:t>Material/ Data Collection Methods</a:t>
            </a:r>
            <a:endParaRPr dirty="0" sz="3200" lang="en-IN"/>
          </a:p>
        </p:txBody>
      </p:sp>
      <p:sp>
        <p:nvSpPr>
          <p:cNvPr id="1048624" name="Content Placeholder 2"/>
          <p:cNvSpPr>
            <a:spLocks noGrp="1"/>
          </p:cNvSpPr>
          <p:nvPr>
            <p:ph idx="1"/>
          </p:nvPr>
        </p:nvSpPr>
        <p:spPr/>
        <p:txBody>
          <a:bodyPr>
            <a:normAutofit/>
          </a:bodyPr>
          <a:p>
            <a:pPr algn="just">
              <a:lnSpc>
                <a:spcPct val="150000"/>
              </a:lnSpc>
              <a:spcAft>
                <a:spcPts val="800"/>
              </a:spcAft>
            </a:pPr>
            <a:r>
              <a:rPr altLang="en-US" baseline="0" b="1" cap="none" dirty="0" sz="2000" i="0" kumimoji="0" lang="en-US" normalizeH="0" strike="noStrike" u="none">
                <a:ln>
                  <a:noFill/>
                </a:ln>
                <a:solidFill>
                  <a:schemeClr val="tx1"/>
                </a:solidFill>
                <a:effectLst/>
                <a:latin typeface="Times New Roman" panose="02020603050405020304" pitchFamily="18" charset="0"/>
                <a:cs typeface="Times New Roman" panose="02020603050405020304" pitchFamily="18" charset="0"/>
              </a:rPr>
              <a:t>PRISMA Reporting: </a:t>
            </a:r>
            <a:r>
              <a:rPr altLang="en-US" baseline="0" b="0" cap="none" dirty="0" sz="2000" i="0" kumimoji="0" lang="en-US" normalizeH="0" strike="noStrike" u="none">
                <a:ln>
                  <a:noFill/>
                </a:ln>
                <a:solidFill>
                  <a:schemeClr val="tx1"/>
                </a:solidFill>
                <a:effectLst/>
                <a:latin typeface="Times New Roman" panose="02020603050405020304" pitchFamily="18" charset="0"/>
                <a:cs typeface="Times New Roman" panose="02020603050405020304" pitchFamily="18" charset="0"/>
              </a:rPr>
              <a:t>PRISMA criteria will be used to select studies for transparency and reproducibility. The selection process will be shown using the PRISMA flow diagram. </a:t>
            </a:r>
            <a:endParaRPr dirty="0" sz="20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b="1" dirty="0" sz="20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Analysis Tools</a:t>
            </a:r>
            <a:r>
              <a:rPr dirty="0" sz="20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dirty="0" sz="20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information from qualitative studies will be analysed with theme analysis (Braun &amp; Clarke, 2006). More than one study will be used to look at the data from the quantitative studies. This is called meta-analysis. This will display how being </a:t>
            </a:r>
            <a:r>
              <a:rPr dirty="0" sz="20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lowe</a:t>
            </a:r>
            <a:r>
              <a:rPr dirty="0" sz="20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 </a:t>
            </a:r>
            <a:r>
              <a:rPr dirty="0" sz="20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class </a:t>
            </a:r>
            <a:r>
              <a:rPr dirty="0" sz="20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 the UK impacts society's overall mental </a:t>
            </a:r>
            <a:r>
              <a:rPr dirty="0" sz="2000" kern="100" lang="en-IN"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health</a:t>
            </a:r>
            <a:r>
              <a:rPr dirty="0" sz="2000" kern="100" lang="it-IT" smtClean="0">
                <a:solidFill>
                  <a:schemeClr val="tx1"/>
                </a:solidFill>
                <a:latin typeface="Times New Roman" panose="02020603050405020304" pitchFamily="18" charset="0"/>
                <a:ea typeface="Calibri" panose="020F0502020204030204" pitchFamily="34" charset="0"/>
                <a:cs typeface="Times New Roman" panose="02020603050405020304" pitchFamily="18" charset="0"/>
              </a:rPr>
              <a:t> (Nilsson</a:t>
            </a:r>
            <a:r>
              <a:rPr dirty="0" sz="2000" kern="100" lang="it-IT">
                <a:solidFill>
                  <a:schemeClr val="tx1"/>
                </a:solidFill>
                <a:latin typeface="Times New Roman" panose="02020603050405020304" pitchFamily="18" charset="0"/>
                <a:ea typeface="Calibri" panose="020F0502020204030204" pitchFamily="34" charset="0"/>
                <a:cs typeface="Times New Roman" panose="02020603050405020304" pitchFamily="18" charset="0"/>
              </a:rPr>
              <a:t>, </a:t>
            </a:r>
            <a:r>
              <a:rPr dirty="0" sz="2000" kern="100" lang="it-IT" smtClean="0">
                <a:solidFill>
                  <a:schemeClr val="tx1"/>
                </a:solidFill>
                <a:latin typeface="Times New Roman" panose="02020603050405020304" pitchFamily="18" charset="0"/>
                <a:ea typeface="Calibri" panose="020F0502020204030204" pitchFamily="34" charset="0"/>
                <a:cs typeface="Times New Roman" panose="02020603050405020304" pitchFamily="18" charset="0"/>
              </a:rPr>
              <a:t>&amp; </a:t>
            </a:r>
            <a:r>
              <a:rPr dirty="0" sz="2000" kern="100" lang="it-IT">
                <a:solidFill>
                  <a:schemeClr val="tx1"/>
                </a:solidFill>
                <a:latin typeface="Times New Roman" panose="02020603050405020304" pitchFamily="18" charset="0"/>
                <a:ea typeface="Calibri" panose="020F0502020204030204" pitchFamily="34" charset="0"/>
                <a:cs typeface="Times New Roman" panose="02020603050405020304" pitchFamily="18" charset="0"/>
              </a:rPr>
              <a:t>San </a:t>
            </a:r>
            <a:r>
              <a:rPr dirty="0" sz="2000" kern="100" lang="it-IT" smtClean="0">
                <a:solidFill>
                  <a:schemeClr val="tx1"/>
                </a:solidFill>
                <a:latin typeface="Times New Roman" panose="02020603050405020304" pitchFamily="18" charset="0"/>
                <a:ea typeface="Calibri" panose="020F0502020204030204" pitchFamily="34" charset="0"/>
                <a:cs typeface="Times New Roman" panose="02020603050405020304" pitchFamily="18" charset="0"/>
              </a:rPr>
              <a:t>Sebastian,2022</a:t>
            </a:r>
            <a:r>
              <a:rPr dirty="0" sz="2000" kern="100" lang="it-IT">
                <a:solidFill>
                  <a:schemeClr val="tx1"/>
                </a:solidFill>
                <a:latin typeface="Times New Roman" panose="02020603050405020304" pitchFamily="18" charset="0"/>
                <a:ea typeface="Calibri" panose="020F0502020204030204" pitchFamily="34" charset="0"/>
                <a:cs typeface="Times New Roman" panose="02020603050405020304" pitchFamily="18" charset="0"/>
              </a:rPr>
              <a:t>). </a:t>
            </a:r>
            <a:endParaRPr altLang="en-US" dirty="0" sz="2000" lang="zh-CN">
              <a:solidFill>
                <a:schemeClr val="tx1"/>
              </a:solidFill>
              <a:latin typeface="Times New Roman" panose="02020603050405020304" pitchFamily="18" charset="0"/>
              <a:cs typeface="Times New Roman" panose="02020603050405020304" pitchFamily="18" charset="0"/>
            </a:endParaRPr>
          </a:p>
          <a:p>
            <a:endParaRPr dirty="0" lang="en-IN"/>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53" name=""/>
        <p:cNvGrpSpPr/>
        <p:nvPr/>
      </p:nvGrpSpPr>
      <p:grpSpPr>
        <a:xfrm>
          <a:off x="0" y="0"/>
          <a:ext cx="0" cy="0"/>
          <a:chOff x="0" y="0"/>
          <a:chExt cx="0" cy="0"/>
        </a:xfrm>
      </p:grpSpPr>
      <p:sp>
        <p:nvSpPr>
          <p:cNvPr id="1048625" name="Title 1"/>
          <p:cNvSpPr>
            <a:spLocks noGrp="1"/>
          </p:cNvSpPr>
          <p:nvPr>
            <p:ph type="title"/>
          </p:nvPr>
        </p:nvSpPr>
        <p:spPr>
          <a:xfrm>
            <a:off x="749732" y="397726"/>
            <a:ext cx="9875520" cy="1356360"/>
          </a:xfrm>
        </p:spPr>
        <p:txBody>
          <a:bodyPr>
            <a:normAutofit/>
          </a:bodyPr>
          <a:p>
            <a:r>
              <a:rPr b="1" dirty="0" sz="3200" lang="en-US">
                <a:solidFill>
                  <a:schemeClr val="tx1"/>
                </a:solidFill>
                <a:latin typeface="Times New Roman" panose="02020603050405020304" pitchFamily="18" charset="0"/>
                <a:cs typeface="Times New Roman" panose="02020603050405020304" pitchFamily="18" charset="0"/>
              </a:rPr>
              <a:t>Inclusion and Exclusion Criteria</a:t>
            </a:r>
            <a:endParaRPr b="1" dirty="0" sz="3200" lang="en-IN">
              <a:solidFill>
                <a:schemeClr val="tx1"/>
              </a:solidFill>
              <a:latin typeface="Times New Roman" panose="02020603050405020304" pitchFamily="18" charset="0"/>
              <a:cs typeface="Times New Roman" panose="02020603050405020304" pitchFamily="18" charset="0"/>
            </a:endParaRPr>
          </a:p>
        </p:txBody>
      </p:sp>
      <p:graphicFrame>
        <p:nvGraphicFramePr>
          <p:cNvPr id="4194304" name="Content Placeholder 3"/>
          <p:cNvGraphicFramePr>
            <a:graphicFrameLocks noGrp="1"/>
          </p:cNvGraphicFramePr>
          <p:nvPr>
            <p:ph idx="1"/>
          </p:nvPr>
        </p:nvGraphicFramePr>
        <p:xfrm>
          <a:off x="749732" y="1527159"/>
          <a:ext cx="10446090" cy="4839752"/>
        </p:xfrm>
        <a:graphic>
          <a:graphicData uri="http://schemas.openxmlformats.org/drawingml/2006/table">
            <a:tbl>
              <a:tblPr>
                <a:tableStyleId>{E929F9F4-4A8F-4326-A1B4-22849713DDAB}</a:tableStyleId>
              </a:tblPr>
              <a:tblGrid>
                <a:gridCol w="3482030"/>
                <a:gridCol w="3482030"/>
                <a:gridCol w="3482030"/>
              </a:tblGrid>
              <a:tr h="264843">
                <a:tc>
                  <a:txBody>
                    <a:bodyPr/>
                    <a:p>
                      <a:pPr algn="ctr">
                        <a:lnSpc>
                          <a:spcPct val="100000"/>
                        </a:lnSpc>
                      </a:pPr>
                      <a:r>
                        <a:rPr b="1" dirty="0" sz="1400" lang="en-IN">
                          <a:solidFill>
                            <a:schemeClr val="tx1"/>
                          </a:solidFill>
                          <a:latin typeface="Times New Roman" panose="02020603050405020304" pitchFamily="18" charset="0"/>
                          <a:cs typeface="Times New Roman" panose="02020603050405020304" pitchFamily="18" charset="0"/>
                        </a:rPr>
                        <a:t>Criteria</a:t>
                      </a:r>
                      <a:endParaRPr dirty="0" sz="1400" lang="en-IN">
                        <a:solidFill>
                          <a:schemeClr val="tx1"/>
                        </a:solidFill>
                        <a:latin typeface="Times New Roman" panose="02020603050405020304" pitchFamily="18" charset="0"/>
                        <a:cs typeface="Times New Roman" panose="02020603050405020304" pitchFamily="18" charset="0"/>
                      </a:endParaRPr>
                    </a:p>
                  </a:txBody>
                  <a:tcPr marL="69631" marR="69631" marT="34816" marB="34816" anchor="ctr"/>
                </a:tc>
                <a:tc>
                  <a:txBody>
                    <a:bodyPr/>
                    <a:p>
                      <a:pPr algn="ctr">
                        <a:lnSpc>
                          <a:spcPct val="100000"/>
                        </a:lnSpc>
                      </a:pPr>
                      <a:r>
                        <a:rPr b="1" dirty="0" sz="1400" lang="en-IN">
                          <a:solidFill>
                            <a:schemeClr val="tx1"/>
                          </a:solidFill>
                          <a:latin typeface="Times New Roman" panose="02020603050405020304" pitchFamily="18" charset="0"/>
                          <a:cs typeface="Times New Roman" panose="02020603050405020304" pitchFamily="18" charset="0"/>
                        </a:rPr>
                        <a:t>Inclusion</a:t>
                      </a:r>
                      <a:endParaRPr dirty="0" sz="1400" lang="en-IN">
                        <a:solidFill>
                          <a:schemeClr val="tx1"/>
                        </a:solidFill>
                        <a:latin typeface="Times New Roman" panose="02020603050405020304" pitchFamily="18" charset="0"/>
                        <a:cs typeface="Times New Roman" panose="02020603050405020304" pitchFamily="18" charset="0"/>
                      </a:endParaRPr>
                    </a:p>
                  </a:txBody>
                  <a:tcPr marL="69631" marR="69631" marT="34816" marB="34816" anchor="ctr"/>
                </a:tc>
                <a:tc>
                  <a:txBody>
                    <a:bodyPr/>
                    <a:p>
                      <a:pPr algn="ctr">
                        <a:lnSpc>
                          <a:spcPct val="100000"/>
                        </a:lnSpc>
                      </a:pPr>
                      <a:r>
                        <a:rPr b="1" dirty="0" sz="1400" lang="en-IN">
                          <a:solidFill>
                            <a:schemeClr val="tx1"/>
                          </a:solidFill>
                          <a:latin typeface="Times New Roman" panose="02020603050405020304" pitchFamily="18" charset="0"/>
                          <a:cs typeface="Times New Roman" panose="02020603050405020304" pitchFamily="18" charset="0"/>
                        </a:rPr>
                        <a:t>Exclusion</a:t>
                      </a:r>
                      <a:endParaRPr dirty="0" sz="1400" lang="en-IN">
                        <a:solidFill>
                          <a:schemeClr val="tx1"/>
                        </a:solidFill>
                        <a:latin typeface="Times New Roman" panose="02020603050405020304" pitchFamily="18" charset="0"/>
                        <a:cs typeface="Times New Roman" panose="02020603050405020304" pitchFamily="18" charset="0"/>
                      </a:endParaRPr>
                    </a:p>
                  </a:txBody>
                  <a:tcPr marL="69631" marR="69631" marT="34816" marB="34816" anchor="ctr"/>
                </a:tc>
              </a:tr>
              <a:tr h="851030">
                <a:tc>
                  <a:txBody>
                    <a:bodyPr/>
                    <a:p>
                      <a:pPr algn="ctr">
                        <a:lnSpc>
                          <a:spcPct val="100000"/>
                        </a:lnSpc>
                      </a:pPr>
                      <a:r>
                        <a:rPr b="1" dirty="0" sz="1400" lang="en-IN">
                          <a:solidFill>
                            <a:schemeClr val="tx1"/>
                          </a:solidFill>
                          <a:latin typeface="Times New Roman" panose="02020603050405020304" pitchFamily="18" charset="0"/>
                          <a:cs typeface="Times New Roman" panose="02020603050405020304" pitchFamily="18" charset="0"/>
                        </a:rPr>
                        <a:t>Population</a:t>
                      </a:r>
                      <a:endParaRPr dirty="0" sz="1400" lang="en-IN">
                        <a:solidFill>
                          <a:schemeClr val="tx1"/>
                        </a:solidFill>
                        <a:latin typeface="Times New Roman" panose="02020603050405020304" pitchFamily="18" charset="0"/>
                        <a:cs typeface="Times New Roman" panose="02020603050405020304" pitchFamily="18" charset="0"/>
                      </a:endParaRPr>
                    </a:p>
                  </a:txBody>
                  <a:tcPr marL="69631" marR="69631" marT="34816" marB="34816" anchor="ctr"/>
                </a:tc>
                <a:tc>
                  <a:txBody>
                    <a:bodyPr/>
                    <a:p>
                      <a:pPr algn="just">
                        <a:lnSpc>
                          <a:spcPct val="100000"/>
                        </a:lnSpc>
                      </a:pPr>
                      <a:r>
                        <a:rPr dirty="0" sz="1400" lang="en-US">
                          <a:solidFill>
                            <a:schemeClr val="tx1"/>
                          </a:solidFill>
                          <a:latin typeface="Times New Roman" panose="02020603050405020304" pitchFamily="18" charset="0"/>
                          <a:cs typeface="Times New Roman" panose="02020603050405020304" pitchFamily="18" charset="0"/>
                        </a:rPr>
                        <a:t>Studies focusing on individuals from lower social classes in the UK.</a:t>
                      </a:r>
                    </a:p>
                  </a:txBody>
                  <a:tcPr marL="69631" marR="69631" marT="34816" marB="34816" anchor="ctr"/>
                </a:tc>
                <a:tc>
                  <a:txBody>
                    <a:bodyPr/>
                    <a:p>
                      <a:pPr algn="just">
                        <a:lnSpc>
                          <a:spcPct val="100000"/>
                        </a:lnSpc>
                      </a:pPr>
                      <a:r>
                        <a:rPr sz="1400" lang="en-US">
                          <a:solidFill>
                            <a:schemeClr val="tx1"/>
                          </a:solidFill>
                          <a:latin typeface="Times New Roman" panose="02020603050405020304" pitchFamily="18" charset="0"/>
                          <a:cs typeface="Times New Roman" panose="02020603050405020304" pitchFamily="18" charset="0"/>
                        </a:rPr>
                        <a:t>Studies focusing on populations outside the UK or on middle/upper social classes only.</a:t>
                      </a:r>
                    </a:p>
                  </a:txBody>
                  <a:tcPr marL="69631" marR="69631" marT="34816" marB="34816" anchor="ctr"/>
                </a:tc>
              </a:tr>
              <a:tr h="851030">
                <a:tc>
                  <a:txBody>
                    <a:bodyPr/>
                    <a:p>
                      <a:pPr algn="ctr">
                        <a:lnSpc>
                          <a:spcPct val="100000"/>
                        </a:lnSpc>
                      </a:pPr>
                      <a:r>
                        <a:rPr b="1" dirty="0" sz="1400" lang="en-IN">
                          <a:solidFill>
                            <a:schemeClr val="tx1"/>
                          </a:solidFill>
                          <a:latin typeface="Times New Roman" panose="02020603050405020304" pitchFamily="18" charset="0"/>
                          <a:cs typeface="Times New Roman" panose="02020603050405020304" pitchFamily="18" charset="0"/>
                        </a:rPr>
                        <a:t>Study Type</a:t>
                      </a:r>
                      <a:endParaRPr dirty="0" sz="1400" lang="en-IN">
                        <a:solidFill>
                          <a:schemeClr val="tx1"/>
                        </a:solidFill>
                        <a:latin typeface="Times New Roman" panose="02020603050405020304" pitchFamily="18" charset="0"/>
                        <a:cs typeface="Times New Roman" panose="02020603050405020304" pitchFamily="18" charset="0"/>
                      </a:endParaRPr>
                    </a:p>
                  </a:txBody>
                  <a:tcPr marL="69631" marR="69631" marT="34816" marB="34816" anchor="ctr"/>
                </a:tc>
                <a:tc>
                  <a:txBody>
                    <a:bodyPr/>
                    <a:p>
                      <a:pPr algn="just">
                        <a:lnSpc>
                          <a:spcPct val="100000"/>
                        </a:lnSpc>
                      </a:pPr>
                      <a:r>
                        <a:rPr dirty="0" sz="1400" lang="en-US">
                          <a:solidFill>
                            <a:schemeClr val="tx1"/>
                          </a:solidFill>
                          <a:latin typeface="Times New Roman" panose="02020603050405020304" pitchFamily="18" charset="0"/>
                          <a:cs typeface="Times New Roman" panose="02020603050405020304" pitchFamily="18" charset="0"/>
                        </a:rPr>
                        <a:t>Peer-reviewed papers, government reports, and interviews conducted post-2020.</a:t>
                      </a:r>
                    </a:p>
                  </a:txBody>
                  <a:tcPr marL="69631" marR="69631" marT="34816" marB="34816" anchor="ctr"/>
                </a:tc>
                <a:tc>
                  <a:txBody>
                    <a:bodyPr/>
                    <a:p>
                      <a:pPr algn="just">
                        <a:lnSpc>
                          <a:spcPct val="100000"/>
                        </a:lnSpc>
                      </a:pPr>
                      <a:r>
                        <a:rPr dirty="0" sz="1400" lang="en-US">
                          <a:solidFill>
                            <a:schemeClr val="tx1"/>
                          </a:solidFill>
                          <a:latin typeface="Times New Roman" panose="02020603050405020304" pitchFamily="18" charset="0"/>
                          <a:cs typeface="Times New Roman" panose="02020603050405020304" pitchFamily="18" charset="0"/>
                        </a:rPr>
                        <a:t>Non-peer-reviewed articles, opinion pieces, and studies conducted before 2020.</a:t>
                      </a:r>
                    </a:p>
                  </a:txBody>
                  <a:tcPr marL="69631" marR="69631" marT="34816" marB="34816" anchor="ctr"/>
                </a:tc>
              </a:tr>
              <a:tr h="851030">
                <a:tc>
                  <a:txBody>
                    <a:bodyPr/>
                    <a:p>
                      <a:pPr algn="ctr">
                        <a:lnSpc>
                          <a:spcPct val="100000"/>
                        </a:lnSpc>
                      </a:pPr>
                      <a:r>
                        <a:rPr b="1" sz="1400" lang="en-IN">
                          <a:solidFill>
                            <a:schemeClr val="tx1"/>
                          </a:solidFill>
                          <a:latin typeface="Times New Roman" panose="02020603050405020304" pitchFamily="18" charset="0"/>
                          <a:cs typeface="Times New Roman" panose="02020603050405020304" pitchFamily="18" charset="0"/>
                        </a:rPr>
                        <a:t>Health Focus</a:t>
                      </a:r>
                      <a:endParaRPr sz="1400" lang="en-IN">
                        <a:solidFill>
                          <a:schemeClr val="tx1"/>
                        </a:solidFill>
                        <a:latin typeface="Times New Roman" panose="02020603050405020304" pitchFamily="18" charset="0"/>
                        <a:cs typeface="Times New Roman" panose="02020603050405020304" pitchFamily="18" charset="0"/>
                      </a:endParaRPr>
                    </a:p>
                  </a:txBody>
                  <a:tcPr marL="69631" marR="69631" marT="34816" marB="34816" anchor="ctr"/>
                </a:tc>
                <a:tc>
                  <a:txBody>
                    <a:bodyPr/>
                    <a:p>
                      <a:pPr algn="just">
                        <a:lnSpc>
                          <a:spcPct val="100000"/>
                        </a:lnSpc>
                      </a:pPr>
                      <a:r>
                        <a:rPr dirty="0" sz="1400" lang="en-US">
                          <a:solidFill>
                            <a:schemeClr val="tx1"/>
                          </a:solidFill>
                          <a:latin typeface="Times New Roman" panose="02020603050405020304" pitchFamily="18" charset="0"/>
                          <a:cs typeface="Times New Roman" panose="02020603050405020304" pitchFamily="18" charset="0"/>
                        </a:rPr>
                        <a:t>Studies specifically addressing mental health impacts due to COVID-19.</a:t>
                      </a:r>
                    </a:p>
                  </a:txBody>
                  <a:tcPr marL="69631" marR="69631" marT="34816" marB="34816" anchor="ctr"/>
                </a:tc>
                <a:tc>
                  <a:txBody>
                    <a:bodyPr/>
                    <a:p>
                      <a:pPr algn="just">
                        <a:lnSpc>
                          <a:spcPct val="100000"/>
                        </a:lnSpc>
                      </a:pPr>
                      <a:r>
                        <a:rPr sz="1400" lang="en-US">
                          <a:solidFill>
                            <a:schemeClr val="tx1"/>
                          </a:solidFill>
                          <a:latin typeface="Times New Roman" panose="02020603050405020304" pitchFamily="18" charset="0"/>
                          <a:cs typeface="Times New Roman" panose="02020603050405020304" pitchFamily="18" charset="0"/>
                        </a:rPr>
                        <a:t>Studies that do not address mental health or those focused on physical health impacts only.</a:t>
                      </a:r>
                    </a:p>
                  </a:txBody>
                  <a:tcPr marL="69631" marR="69631" marT="34816" marB="34816" anchor="ctr"/>
                </a:tc>
              </a:tr>
              <a:tr h="576320">
                <a:tc>
                  <a:txBody>
                    <a:bodyPr/>
                    <a:p>
                      <a:pPr algn="ctr">
                        <a:lnSpc>
                          <a:spcPct val="100000"/>
                        </a:lnSpc>
                      </a:pPr>
                      <a:r>
                        <a:rPr b="1" dirty="0" sz="1400" lang="en-IN">
                          <a:solidFill>
                            <a:schemeClr val="tx1"/>
                          </a:solidFill>
                          <a:latin typeface="Times New Roman" panose="02020603050405020304" pitchFamily="18" charset="0"/>
                          <a:cs typeface="Times New Roman" panose="02020603050405020304" pitchFamily="18" charset="0"/>
                        </a:rPr>
                        <a:t>Language</a:t>
                      </a:r>
                      <a:endParaRPr dirty="0" sz="1400" lang="en-IN">
                        <a:solidFill>
                          <a:schemeClr val="tx1"/>
                        </a:solidFill>
                        <a:latin typeface="Times New Roman" panose="02020603050405020304" pitchFamily="18" charset="0"/>
                        <a:cs typeface="Times New Roman" panose="02020603050405020304" pitchFamily="18" charset="0"/>
                      </a:endParaRPr>
                    </a:p>
                  </a:txBody>
                  <a:tcPr marL="69631" marR="69631" marT="34816" marB="34816" anchor="ctr"/>
                </a:tc>
                <a:tc>
                  <a:txBody>
                    <a:bodyPr/>
                    <a:p>
                      <a:pPr algn="just">
                        <a:lnSpc>
                          <a:spcPct val="100000"/>
                        </a:lnSpc>
                      </a:pPr>
                      <a:r>
                        <a:rPr sz="1400" lang="en-IN">
                          <a:solidFill>
                            <a:schemeClr val="tx1"/>
                          </a:solidFill>
                          <a:latin typeface="Times New Roman" panose="02020603050405020304" pitchFamily="18" charset="0"/>
                          <a:cs typeface="Times New Roman" panose="02020603050405020304" pitchFamily="18" charset="0"/>
                        </a:rPr>
                        <a:t>Publications in English.</a:t>
                      </a:r>
                    </a:p>
                  </a:txBody>
                  <a:tcPr marL="69631" marR="69631" marT="34816" marB="34816" anchor="ctr"/>
                </a:tc>
                <a:tc>
                  <a:txBody>
                    <a:bodyPr/>
                    <a:p>
                      <a:pPr algn="just">
                        <a:lnSpc>
                          <a:spcPct val="100000"/>
                        </a:lnSpc>
                      </a:pPr>
                      <a:r>
                        <a:rPr dirty="0" sz="1400" lang="en-US">
                          <a:solidFill>
                            <a:schemeClr val="tx1"/>
                          </a:solidFill>
                          <a:latin typeface="Times New Roman" panose="02020603050405020304" pitchFamily="18" charset="0"/>
                          <a:cs typeface="Times New Roman" panose="02020603050405020304" pitchFamily="18" charset="0"/>
                        </a:rPr>
                        <a:t>Publications in languages other than English.</a:t>
                      </a:r>
                    </a:p>
                  </a:txBody>
                  <a:tcPr marL="69631" marR="69631" marT="34816" marB="34816" anchor="ctr"/>
                </a:tc>
              </a:tr>
              <a:tr h="851030">
                <a:tc>
                  <a:txBody>
                    <a:bodyPr/>
                    <a:p>
                      <a:pPr algn="ctr">
                        <a:lnSpc>
                          <a:spcPct val="100000"/>
                        </a:lnSpc>
                      </a:pPr>
                      <a:r>
                        <a:rPr b="1" dirty="0" sz="1400" lang="en-IN">
                          <a:solidFill>
                            <a:schemeClr val="tx1"/>
                          </a:solidFill>
                          <a:latin typeface="Times New Roman" panose="02020603050405020304" pitchFamily="18" charset="0"/>
                          <a:cs typeface="Times New Roman" panose="02020603050405020304" pitchFamily="18" charset="0"/>
                        </a:rPr>
                        <a:t>Access</a:t>
                      </a:r>
                      <a:endParaRPr dirty="0" sz="1400" lang="en-IN">
                        <a:solidFill>
                          <a:schemeClr val="tx1"/>
                        </a:solidFill>
                        <a:latin typeface="Times New Roman" panose="02020603050405020304" pitchFamily="18" charset="0"/>
                        <a:cs typeface="Times New Roman" panose="02020603050405020304" pitchFamily="18" charset="0"/>
                      </a:endParaRPr>
                    </a:p>
                  </a:txBody>
                  <a:tcPr marL="69631" marR="69631" marT="34816" marB="34816" anchor="ctr"/>
                </a:tc>
                <a:tc>
                  <a:txBody>
                    <a:bodyPr/>
                    <a:p>
                      <a:pPr algn="just">
                        <a:lnSpc>
                          <a:spcPct val="100000"/>
                        </a:lnSpc>
                      </a:pPr>
                      <a:r>
                        <a:rPr sz="1400" lang="en-US">
                          <a:solidFill>
                            <a:schemeClr val="tx1"/>
                          </a:solidFill>
                          <a:latin typeface="Times New Roman" panose="02020603050405020304" pitchFamily="18" charset="0"/>
                          <a:cs typeface="Times New Roman" panose="02020603050405020304" pitchFamily="18" charset="0"/>
                        </a:rPr>
                        <a:t>Full-text articles available for review.</a:t>
                      </a:r>
                    </a:p>
                  </a:txBody>
                  <a:tcPr marL="69631" marR="69631" marT="34816" marB="34816" anchor="ctr"/>
                </a:tc>
                <a:tc>
                  <a:txBody>
                    <a:bodyPr/>
                    <a:p>
                      <a:pPr algn="just">
                        <a:lnSpc>
                          <a:spcPct val="100000"/>
                        </a:lnSpc>
                      </a:pPr>
                      <a:r>
                        <a:rPr dirty="0" sz="1400" lang="en-US">
                          <a:solidFill>
                            <a:schemeClr val="tx1"/>
                          </a:solidFill>
                          <a:latin typeface="Times New Roman" panose="02020603050405020304" pitchFamily="18" charset="0"/>
                          <a:cs typeface="Times New Roman" panose="02020603050405020304" pitchFamily="18" charset="0"/>
                        </a:rPr>
                        <a:t>Abstracts or articles requiring subscription or not accessible in full.</a:t>
                      </a:r>
                    </a:p>
                  </a:txBody>
                  <a:tcPr marL="69631" marR="69631" marT="34816" marB="34816" anchor="ctr"/>
                </a:tc>
              </a:tr>
              <a:tr h="576320">
                <a:tc>
                  <a:txBody>
                    <a:bodyPr/>
                    <a:p>
                      <a:pPr algn="ctr">
                        <a:lnSpc>
                          <a:spcPct val="100000"/>
                        </a:lnSpc>
                      </a:pPr>
                      <a:r>
                        <a:rPr b="1" dirty="0" sz="1400" lang="en-IN">
                          <a:solidFill>
                            <a:schemeClr val="tx1"/>
                          </a:solidFill>
                          <a:latin typeface="Times New Roman" panose="02020603050405020304" pitchFamily="18" charset="0"/>
                          <a:cs typeface="Times New Roman" panose="02020603050405020304" pitchFamily="18" charset="0"/>
                        </a:rPr>
                        <a:t>Methodology</a:t>
                      </a:r>
                      <a:endParaRPr dirty="0" sz="1400" lang="en-IN">
                        <a:solidFill>
                          <a:schemeClr val="tx1"/>
                        </a:solidFill>
                        <a:latin typeface="Times New Roman" panose="02020603050405020304" pitchFamily="18" charset="0"/>
                        <a:cs typeface="Times New Roman" panose="02020603050405020304" pitchFamily="18" charset="0"/>
                      </a:endParaRPr>
                    </a:p>
                  </a:txBody>
                  <a:tcPr marL="69631" marR="69631" marT="34816" marB="34816" anchor="ctr"/>
                </a:tc>
                <a:tc>
                  <a:txBody>
                    <a:bodyPr/>
                    <a:p>
                      <a:pPr algn="just">
                        <a:lnSpc>
                          <a:spcPct val="100000"/>
                        </a:lnSpc>
                      </a:pPr>
                      <a:r>
                        <a:rPr sz="1400" lang="en-IN">
                          <a:solidFill>
                            <a:schemeClr val="tx1"/>
                          </a:solidFill>
                          <a:latin typeface="Times New Roman" panose="02020603050405020304" pitchFamily="18" charset="0"/>
                          <a:cs typeface="Times New Roman" panose="02020603050405020304" pitchFamily="18" charset="0"/>
                        </a:rPr>
                        <a:t>Studies using qualitative or quantitative methods.</a:t>
                      </a:r>
                    </a:p>
                  </a:txBody>
                  <a:tcPr marL="69631" marR="69631" marT="34816" marB="34816" anchor="ctr"/>
                </a:tc>
                <a:tc>
                  <a:txBody>
                    <a:bodyPr/>
                    <a:p>
                      <a:pPr algn="just">
                        <a:lnSpc>
                          <a:spcPct val="100000"/>
                        </a:lnSpc>
                      </a:pPr>
                      <a:r>
                        <a:rPr dirty="0" sz="1400" lang="en-US">
                          <a:solidFill>
                            <a:schemeClr val="tx1"/>
                          </a:solidFill>
                          <a:latin typeface="Times New Roman" panose="02020603050405020304" pitchFamily="18" charset="0"/>
                          <a:cs typeface="Times New Roman" panose="02020603050405020304" pitchFamily="18" charset="0"/>
                        </a:rPr>
                        <a:t>Studies with inadequate or unclear methodology.</a:t>
                      </a:r>
                    </a:p>
                  </a:txBody>
                  <a:tcPr marL="69631" marR="69631" marT="34816" marB="34816" anchor="ctr"/>
                </a:tc>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54" name=""/>
        <p:cNvGrpSpPr/>
        <p:nvPr/>
      </p:nvGrpSpPr>
      <p:grpSpPr>
        <a:xfrm>
          <a:off x="0" y="0"/>
          <a:ext cx="0" cy="0"/>
          <a:chOff x="0" y="0"/>
          <a:chExt cx="0" cy="0"/>
        </a:xfrm>
      </p:grpSpPr>
      <p:sp>
        <p:nvSpPr>
          <p:cNvPr id="1048626" name="TextBox 10"/>
          <p:cNvSpPr txBox="1"/>
          <p:nvPr/>
        </p:nvSpPr>
        <p:spPr>
          <a:xfrm>
            <a:off x="1131850" y="719667"/>
            <a:ext cx="6837045" cy="436017"/>
          </a:xfrm>
          <a:prstGeom prst="rect"/>
        </p:spPr>
        <p:txBody>
          <a:bodyPr anchor="t" bIns="0" lIns="0" rIns="0" rtlCol="0" tIns="0">
            <a:spAutoFit/>
          </a:bodyPr>
          <a:p>
            <a:pPr>
              <a:lnSpc>
                <a:spcPts val="3360"/>
              </a:lnSpc>
            </a:pPr>
            <a:r>
              <a:rPr b="1" dirty="0" sz="3200" lang="en-US" spc="-59">
                <a:solidFill>
                  <a:srgbClr val="000000"/>
                </a:solidFill>
                <a:latin typeface="Times New Roman" panose="02020603050405020304" pitchFamily="18" charset="0"/>
                <a:cs typeface="Times New Roman" panose="02020603050405020304" pitchFamily="18" charset="0"/>
              </a:rPr>
              <a:t>Data analysis technique</a:t>
            </a:r>
          </a:p>
        </p:txBody>
      </p:sp>
      <p:sp>
        <p:nvSpPr>
          <p:cNvPr id="1048627" name="TextBox 11"/>
          <p:cNvSpPr txBox="1"/>
          <p:nvPr/>
        </p:nvSpPr>
        <p:spPr>
          <a:xfrm>
            <a:off x="696953" y="1437201"/>
            <a:ext cx="5057077" cy="5302250"/>
          </a:xfrm>
          <a:prstGeom prst="rect"/>
        </p:spPr>
        <p:txBody>
          <a:bodyPr anchor="t" bIns="0" lIns="0" rIns="0" rtlCol="0" tIns="0" wrap="square">
            <a:spAutoFit/>
          </a:bodyPr>
          <a:p>
            <a:pPr algn="just" indent="-342900" lvl="0" marL="342900">
              <a:lnSpc>
                <a:spcPct val="150000"/>
              </a:lnSpc>
              <a:buFont typeface="Arial" panose="020B0604020202020204" pitchFamily="34" charset="0"/>
              <a:buChar char="•"/>
              <a:tabLst>
                <a:tab algn="l" pos="457200"/>
              </a:tabLst>
            </a:pPr>
            <a:r>
              <a:rPr b="1" dirty="0" kern="0" lang="en-IN">
                <a:effectLst/>
                <a:latin typeface="Times New Roman" panose="02020603050405020304" pitchFamily="18" charset="0"/>
                <a:ea typeface="Times New Roman" panose="02020603050405020304" pitchFamily="18" charset="0"/>
                <a:cs typeface="Times New Roman" panose="02020603050405020304" pitchFamily="18" charset="0"/>
              </a:rPr>
              <a:t>Approach:</a:t>
            </a:r>
            <a:r>
              <a:rPr dirty="0" kern="0" lang="en-IN">
                <a:effectLst/>
                <a:latin typeface="Times New Roman" panose="02020603050405020304" pitchFamily="18" charset="0"/>
                <a:ea typeface="Times New Roman" panose="02020603050405020304" pitchFamily="18" charset="0"/>
                <a:cs typeface="Times New Roman" panose="02020603050405020304" pitchFamily="18" charset="0"/>
              </a:rPr>
              <a:t> Braun and Clarke (2006) said that the best way to look at qualitative data is to use theme </a:t>
            </a:r>
            <a:r>
              <a:rPr dirty="0" kern="0" lang="en-IN" smtClean="0">
                <a:effectLst/>
                <a:latin typeface="Times New Roman" panose="02020603050405020304" pitchFamily="18" charset="0"/>
                <a:ea typeface="Times New Roman" panose="02020603050405020304" pitchFamily="18" charset="0"/>
                <a:cs typeface="Times New Roman" panose="02020603050405020304" pitchFamily="18" charset="0"/>
              </a:rPr>
              <a:t>analysis (</a:t>
            </a:r>
            <a:r>
              <a:rPr dirty="0" kern="0" lang="fr-FR" smtClean="0">
                <a:latin typeface="Times New Roman" panose="02020603050405020304" pitchFamily="18" charset="0"/>
                <a:ea typeface="Times New Roman" panose="02020603050405020304" pitchFamily="18" charset="0"/>
                <a:cs typeface="Times New Roman" panose="02020603050405020304" pitchFamily="18" charset="0"/>
              </a:rPr>
              <a:t>Braun</a:t>
            </a:r>
            <a:r>
              <a:rPr dirty="0" kern="0" lang="fr-FR">
                <a:latin typeface="Times New Roman" panose="02020603050405020304" pitchFamily="18" charset="0"/>
                <a:ea typeface="Times New Roman" panose="02020603050405020304" pitchFamily="18" charset="0"/>
                <a:cs typeface="Times New Roman" panose="02020603050405020304" pitchFamily="18" charset="0"/>
              </a:rPr>
              <a:t>, </a:t>
            </a:r>
            <a:r>
              <a:rPr dirty="0" kern="0" lang="fr-FR" smtClean="0">
                <a:latin typeface="Times New Roman" panose="02020603050405020304" pitchFamily="18" charset="0"/>
                <a:ea typeface="Times New Roman" panose="02020603050405020304" pitchFamily="18" charset="0"/>
                <a:cs typeface="Times New Roman" panose="02020603050405020304" pitchFamily="18" charset="0"/>
              </a:rPr>
              <a:t>&amp; </a:t>
            </a:r>
            <a:r>
              <a:rPr dirty="0" kern="0" lang="fr-FR">
                <a:latin typeface="Times New Roman" panose="02020603050405020304" pitchFamily="18" charset="0"/>
                <a:ea typeface="Times New Roman" panose="02020603050405020304" pitchFamily="18" charset="0"/>
                <a:cs typeface="Times New Roman" panose="02020603050405020304" pitchFamily="18" charset="0"/>
              </a:rPr>
              <a:t>Clarke, </a:t>
            </a:r>
            <a:r>
              <a:rPr dirty="0" kern="0" lang="fr-FR" smtClean="0">
                <a:latin typeface="Times New Roman" panose="02020603050405020304" pitchFamily="18" charset="0"/>
                <a:ea typeface="Times New Roman" panose="02020603050405020304" pitchFamily="18" charset="0"/>
                <a:cs typeface="Times New Roman" panose="02020603050405020304" pitchFamily="18" charset="0"/>
              </a:rPr>
              <a:t>2006</a:t>
            </a:r>
            <a:r>
              <a:rPr dirty="0" kern="0" lang="fr-FR">
                <a:latin typeface="Times New Roman" panose="02020603050405020304" pitchFamily="18" charset="0"/>
                <a:ea typeface="Times New Roman" panose="02020603050405020304" pitchFamily="18" charset="0"/>
                <a:cs typeface="Times New Roman" panose="02020603050405020304" pitchFamily="18" charset="0"/>
              </a:rPr>
              <a:t>). </a:t>
            </a:r>
            <a:endParaRPr dirty="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tabLst>
                <a:tab algn="l" pos="457200"/>
              </a:tabLst>
            </a:pPr>
            <a:r>
              <a:rPr b="1" dirty="0" kern="0" lang="en-IN">
                <a:effectLst/>
                <a:latin typeface="Times New Roman" panose="02020603050405020304" pitchFamily="18" charset="0"/>
                <a:ea typeface="Times New Roman" panose="02020603050405020304" pitchFamily="18" charset="0"/>
                <a:cs typeface="Times New Roman" panose="02020603050405020304" pitchFamily="18" charset="0"/>
              </a:rPr>
              <a:t>Steps:</a:t>
            </a:r>
            <a:r>
              <a:rPr dirty="0" kern="0" lang="en-IN">
                <a:effectLst/>
                <a:latin typeface="Times New Roman" panose="02020603050405020304" pitchFamily="18" charset="0"/>
                <a:ea typeface="Times New Roman" panose="02020603050405020304" pitchFamily="18" charset="0"/>
                <a:cs typeface="Times New Roman" panose="02020603050405020304" pitchFamily="18" charset="0"/>
              </a:rPr>
              <a:t> It's important to know how to code, understand the data, and look for trends that can be turned into </a:t>
            </a:r>
            <a:r>
              <a:rPr dirty="0" kern="0" lang="en-IN" smtClean="0">
                <a:effectLst/>
                <a:latin typeface="Times New Roman" panose="02020603050405020304" pitchFamily="18" charset="0"/>
                <a:ea typeface="Times New Roman" panose="02020603050405020304" pitchFamily="18" charset="0"/>
                <a:cs typeface="Times New Roman" panose="02020603050405020304" pitchFamily="18" charset="0"/>
              </a:rPr>
              <a:t>themes</a:t>
            </a:r>
            <a:r>
              <a:rPr dirty="0" kern="0" lang="en-IN">
                <a:latin typeface="Times New Roman" panose="02020603050405020304" pitchFamily="18" charset="0"/>
                <a:ea typeface="Times New Roman" panose="02020603050405020304" pitchFamily="18" charset="0"/>
                <a:cs typeface="Times New Roman" panose="02020603050405020304" pitchFamily="18" charset="0"/>
              </a:rPr>
              <a:t> </a:t>
            </a:r>
            <a:r>
              <a:rPr dirty="0" kern="0" lang="en-IN" smtClean="0">
                <a:effectLst/>
                <a:latin typeface="Times New Roman" panose="02020603050405020304" pitchFamily="18" charset="0"/>
                <a:ea typeface="Times New Roman" panose="02020603050405020304" pitchFamily="18" charset="0"/>
                <a:cs typeface="Times New Roman" panose="02020603050405020304" pitchFamily="18" charset="0"/>
              </a:rPr>
              <a:t>(</a:t>
            </a:r>
            <a:r>
              <a:rPr dirty="0" kern="0" lang="fr-FR" smtClean="0">
                <a:latin typeface="Times New Roman" panose="02020603050405020304" pitchFamily="18" charset="0"/>
                <a:ea typeface="Times New Roman" panose="02020603050405020304" pitchFamily="18" charset="0"/>
                <a:cs typeface="Times New Roman" panose="02020603050405020304" pitchFamily="18" charset="0"/>
              </a:rPr>
              <a:t>Braun</a:t>
            </a:r>
            <a:r>
              <a:rPr dirty="0" kern="0" lang="fr-FR">
                <a:latin typeface="Times New Roman" panose="02020603050405020304" pitchFamily="18" charset="0"/>
                <a:ea typeface="Times New Roman" panose="02020603050405020304" pitchFamily="18" charset="0"/>
                <a:cs typeface="Times New Roman" panose="02020603050405020304" pitchFamily="18" charset="0"/>
              </a:rPr>
              <a:t>, </a:t>
            </a:r>
            <a:r>
              <a:rPr dirty="0" kern="0" lang="fr-FR" smtClean="0">
                <a:latin typeface="Times New Roman" panose="02020603050405020304" pitchFamily="18" charset="0"/>
                <a:ea typeface="Times New Roman" panose="02020603050405020304" pitchFamily="18" charset="0"/>
                <a:cs typeface="Times New Roman" panose="02020603050405020304" pitchFamily="18" charset="0"/>
              </a:rPr>
              <a:t>&amp; Clarke, 2021).</a:t>
            </a:r>
            <a:endParaRPr dirty="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spcAft>
                <a:spcPts val="800"/>
              </a:spcAft>
              <a:buFont typeface="Arial" panose="020B0604020202020204" pitchFamily="34" charset="0"/>
              <a:buChar char="•"/>
              <a:tabLst>
                <a:tab algn="l" pos="457200"/>
              </a:tabLst>
            </a:pPr>
            <a:r>
              <a:rPr b="1" dirty="0" kern="0" lang="en-IN">
                <a:effectLst/>
                <a:latin typeface="Times New Roman" panose="02020603050405020304" pitchFamily="18" charset="0"/>
                <a:ea typeface="Times New Roman" panose="02020603050405020304" pitchFamily="18" charset="0"/>
                <a:cs typeface="Times New Roman" panose="02020603050405020304" pitchFamily="18" charset="0"/>
              </a:rPr>
              <a:t>Tools: </a:t>
            </a:r>
            <a:r>
              <a:rPr dirty="0" kern="0" lang="en-IN">
                <a:effectLst/>
                <a:latin typeface="Times New Roman" panose="02020603050405020304" pitchFamily="18" charset="0"/>
                <a:ea typeface="Times New Roman" panose="02020603050405020304" pitchFamily="18" charset="0"/>
                <a:cs typeface="Times New Roman" panose="02020603050405020304" pitchFamily="18" charset="0"/>
              </a:rPr>
              <a:t>The NVivo program will make it much easier to organise, code, and spot trends. </a:t>
            </a:r>
            <a:endParaRPr dirty="0" kern="100" lang="en-IN">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spcAft>
                <a:spcPts val="800"/>
              </a:spcAft>
              <a:buFont typeface="Arial" panose="020B0604020202020204" pitchFamily="34" charset="0"/>
              <a:buChar char="•"/>
              <a:tabLst>
                <a:tab algn="l" pos="457200"/>
              </a:tabLst>
            </a:pPr>
            <a:r>
              <a:rPr b="1" dirty="0" lang="en-GB">
                <a:effectLst/>
                <a:latin typeface="Times New Roman" panose="02020603050405020304" pitchFamily="18" charset="0"/>
                <a:ea typeface="Calibri" panose="020F0502020204030204" pitchFamily="34" charset="0"/>
              </a:rPr>
              <a:t>Rationale:</a:t>
            </a:r>
            <a:r>
              <a:rPr dirty="0" lang="en-GB">
                <a:effectLst/>
                <a:latin typeface="Times New Roman" panose="02020603050405020304" pitchFamily="18" charset="0"/>
                <a:ea typeface="Calibri" panose="020F0502020204030204" pitchFamily="34" charset="0"/>
              </a:rPr>
              <a:t> </a:t>
            </a:r>
            <a:r>
              <a:rPr dirty="0" lang="en-IN">
                <a:effectLst/>
                <a:latin typeface="Times New Roman" panose="02020603050405020304" pitchFamily="18" charset="0"/>
                <a:ea typeface="Calibri" panose="020F0502020204030204" pitchFamily="34" charset="0"/>
              </a:rPr>
              <a:t>This is a great tool for researching the stories of people from lower-class groups during the COVID-19 spread because it is flexible and in-depth. </a:t>
            </a:r>
            <a:endParaRPr dirty="0" sz="2000" lang="en-US">
              <a:solidFill>
                <a:srgbClr val="000000"/>
              </a:solidFill>
              <a:latin typeface="Arial" panose="020B0604020202020204" pitchFamily="34" charset="0"/>
              <a:cs typeface="Arial" panose="020B0604020202020204" pitchFamily="34" charset="0"/>
            </a:endParaRPr>
          </a:p>
        </p:txBody>
      </p:sp>
      <p:pic>
        <p:nvPicPr>
          <p:cNvPr id="2097159" name="Picture 2" descr="Top 4 Data Analysis Techniques | Maryville Online"/>
          <p:cNvPicPr>
            <a:picLocks noChangeAspect="1" noChangeArrowheads="1"/>
          </p:cNvPicPr>
          <p:nvPr/>
        </p:nvPicPr>
        <p:blipFill>
          <a:blip xmlns:r="http://schemas.openxmlformats.org/officeDocument/2006/relationships" r:embed="rId1"/>
          <a:srcRect/>
          <a:stretch>
            <a:fillRect/>
          </a:stretch>
        </p:blipFill>
        <p:spPr bwMode="auto">
          <a:xfrm>
            <a:off x="6289288" y="438150"/>
            <a:ext cx="5521712" cy="5981700"/>
          </a:xfrm>
          <a:prstGeom prst="rect"/>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55" name=""/>
        <p:cNvGrpSpPr/>
        <p:nvPr/>
      </p:nvGrpSpPr>
      <p:grpSpPr>
        <a:xfrm>
          <a:off x="0" y="0"/>
          <a:ext cx="0" cy="0"/>
          <a:chOff x="0" y="0"/>
          <a:chExt cx="0" cy="0"/>
        </a:xfrm>
      </p:grpSpPr>
      <p:sp>
        <p:nvSpPr>
          <p:cNvPr id="1048628" name="TextBox 6"/>
          <p:cNvSpPr txBox="1"/>
          <p:nvPr/>
        </p:nvSpPr>
        <p:spPr>
          <a:xfrm>
            <a:off x="907976" y="851511"/>
            <a:ext cx="10027920" cy="436017"/>
          </a:xfrm>
          <a:prstGeom prst="rect"/>
        </p:spPr>
        <p:txBody>
          <a:bodyPr anchor="t" bIns="0" lIns="0" rIns="0" rtlCol="0" tIns="0">
            <a:spAutoFit/>
          </a:bodyPr>
          <a:p>
            <a:pPr>
              <a:lnSpc>
                <a:spcPts val="3360"/>
              </a:lnSpc>
            </a:pPr>
            <a:r>
              <a:rPr b="1" dirty="0" sz="3200" lang="en-US" spc="-83">
                <a:solidFill>
                  <a:srgbClr val="000000"/>
                </a:solidFill>
                <a:latin typeface="Times New Roman" panose="02020603050405020304" pitchFamily="18" charset="0"/>
                <a:cs typeface="Times New Roman" panose="02020603050405020304" pitchFamily="18" charset="0"/>
              </a:rPr>
              <a:t>Implication of the study</a:t>
            </a:r>
          </a:p>
        </p:txBody>
      </p:sp>
      <p:sp>
        <p:nvSpPr>
          <p:cNvPr id="1048629" name="TextBox 10"/>
          <p:cNvSpPr txBox="1"/>
          <p:nvPr/>
        </p:nvSpPr>
        <p:spPr>
          <a:xfrm>
            <a:off x="907976" y="1665749"/>
            <a:ext cx="9949861" cy="5118100"/>
          </a:xfrm>
          <a:prstGeom prst="rect"/>
        </p:spPr>
        <p:txBody>
          <a:bodyPr anchor="t" bIns="0" lIns="0" rIns="0" rtlCol="0" tIns="0" wrap="square">
            <a:spAutoFit/>
          </a:bodyPr>
          <a:p>
            <a:pPr algn="just">
              <a:lnSpc>
                <a:spcPct val="150000"/>
              </a:lnSpc>
              <a:spcAft>
                <a:spcPts val="800"/>
              </a:spcAft>
            </a:pPr>
            <a:r>
              <a:rPr dirty="0" sz="1800" kern="100" lang="en-IN">
                <a:effectLst/>
                <a:latin typeface="Times New Roman" panose="02020603050405020304" pitchFamily="18" charset="0"/>
                <a:ea typeface="Calibri" panose="020F0502020204030204" pitchFamily="34" charset="0"/>
                <a:cs typeface="Times New Roman" panose="02020603050405020304" pitchFamily="18" charset="0"/>
              </a:rPr>
              <a:t>This research will reveal how the Covid-19 pandemic has affected the mental health of people classified as from the low social </a:t>
            </a:r>
            <a:r>
              <a:rPr dirty="0" sz="1800" kern="100" lang="en-IN" smtClean="0">
                <a:effectLst/>
                <a:latin typeface="Times New Roman" panose="02020603050405020304" pitchFamily="18" charset="0"/>
                <a:ea typeface="Calibri" panose="020F0502020204030204" pitchFamily="34" charset="0"/>
                <a:cs typeface="Times New Roman" panose="02020603050405020304" pitchFamily="18" charset="0"/>
              </a:rPr>
              <a:t>class</a:t>
            </a:r>
            <a:r>
              <a:rPr dirty="0" kern="100" lang="en-IN" smtClean="0">
                <a:latin typeface="Times New Roman" panose="02020603050405020304" pitchFamily="18" charset="0"/>
                <a:ea typeface="Calibri" panose="020F0502020204030204" pitchFamily="34" charset="0"/>
                <a:cs typeface="Times New Roman" panose="02020603050405020304" pitchFamily="18" charset="0"/>
              </a:rPr>
              <a:t> (Shoptaw</a:t>
            </a:r>
            <a:r>
              <a:rPr dirty="0" kern="100" lang="en-IN">
                <a:latin typeface="Times New Roman" panose="02020603050405020304" pitchFamily="18" charset="0"/>
                <a:ea typeface="Calibri" panose="020F0502020204030204" pitchFamily="34" charset="0"/>
                <a:cs typeface="Times New Roman" panose="02020603050405020304" pitchFamily="18" charset="0"/>
              </a:rPr>
              <a:t>, </a:t>
            </a:r>
            <a:r>
              <a:rPr dirty="0" kern="100" lang="en-IN" smtClean="0">
                <a:latin typeface="Times New Roman" panose="02020603050405020304" pitchFamily="18" charset="0"/>
                <a:ea typeface="Calibri" panose="020F0502020204030204" pitchFamily="34" charset="0"/>
                <a:cs typeface="Times New Roman" panose="02020603050405020304" pitchFamily="18" charset="0"/>
              </a:rPr>
              <a:t>&amp; </a:t>
            </a:r>
            <a:r>
              <a:rPr dirty="0" kern="100" lang="en-IN">
                <a:latin typeface="Times New Roman" panose="02020603050405020304" pitchFamily="18" charset="0"/>
                <a:ea typeface="Calibri" panose="020F0502020204030204" pitchFamily="34" charset="0"/>
                <a:cs typeface="Times New Roman" panose="02020603050405020304" pitchFamily="18" charset="0"/>
              </a:rPr>
              <a:t>Mustanski, </a:t>
            </a:r>
            <a:r>
              <a:rPr dirty="0" kern="100" lang="en-IN" smtClean="0">
                <a:latin typeface="Times New Roman" panose="02020603050405020304" pitchFamily="18" charset="0"/>
                <a:ea typeface="Calibri" panose="020F0502020204030204" pitchFamily="34" charset="0"/>
                <a:cs typeface="Times New Roman" panose="02020603050405020304" pitchFamily="18" charset="0"/>
              </a:rPr>
              <a:t>2022</a:t>
            </a:r>
            <a:r>
              <a:rPr dirty="0" kern="100" lang="en-IN">
                <a:latin typeface="Times New Roman" panose="02020603050405020304" pitchFamily="18" charset="0"/>
                <a:ea typeface="Calibri" panose="020F0502020204030204" pitchFamily="34" charset="0"/>
                <a:cs typeface="Times New Roman" panose="02020603050405020304" pitchFamily="18" charset="0"/>
              </a:rPr>
              <a:t>). </a:t>
            </a:r>
            <a:endParaRPr dirty="0" sz="18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dirty="0" sz="1800" kern="100" lang="en-IN">
                <a:effectLst/>
                <a:latin typeface="Times New Roman" panose="02020603050405020304" pitchFamily="18" charset="0"/>
                <a:ea typeface="Calibri" panose="020F0502020204030204" pitchFamily="34" charset="0"/>
                <a:cs typeface="Times New Roman" panose="02020603050405020304" pitchFamily="18" charset="0"/>
              </a:rPr>
              <a:t>Policy changes may help create mental health-specific solutions, according to Pierce et al. (2020). </a:t>
            </a:r>
            <a:br>
              <a:rPr dirty="0" sz="1800" kern="100" lang="en-IN">
                <a:effectLst/>
                <a:latin typeface="Times New Roman" panose="02020603050405020304" pitchFamily="18" charset="0"/>
                <a:ea typeface="Calibri" panose="020F0502020204030204" pitchFamily="34" charset="0"/>
                <a:cs typeface="Times New Roman" panose="02020603050405020304" pitchFamily="18" charset="0"/>
              </a:rPr>
            </a:br>
            <a:r>
              <a:rPr dirty="0" sz="1800" kern="100" lang="en-IN">
                <a:effectLst/>
                <a:latin typeface="Times New Roman" panose="02020603050405020304" pitchFamily="18" charset="0"/>
                <a:ea typeface="Calibri" panose="020F0502020204030204" pitchFamily="34" charset="0"/>
                <a:cs typeface="Times New Roman" panose="02020603050405020304" pitchFamily="18" charset="0"/>
              </a:rPr>
              <a:t>Fancourt and colleagues' 2020 study shows this might help design support networks that better serve low-income </a:t>
            </a:r>
            <a:r>
              <a:rPr dirty="0" sz="1800" kern="100" lang="en-IN" smtClean="0">
                <a:effectLst/>
                <a:latin typeface="Times New Roman" panose="02020603050405020304" pitchFamily="18" charset="0"/>
                <a:ea typeface="Calibri" panose="020F0502020204030204" pitchFamily="34" charset="0"/>
                <a:cs typeface="Times New Roman" panose="02020603050405020304" pitchFamily="18" charset="0"/>
              </a:rPr>
              <a:t>people (</a:t>
            </a:r>
            <a:r>
              <a:rPr dirty="0" kern="100" lang="de-DE" smtClean="0">
                <a:latin typeface="Times New Roman" panose="02020603050405020304" pitchFamily="18" charset="0"/>
                <a:ea typeface="Calibri" panose="020F0502020204030204" pitchFamily="34" charset="0"/>
                <a:cs typeface="Times New Roman" panose="02020603050405020304" pitchFamily="18" charset="0"/>
              </a:rPr>
              <a:t>Wessel</a:t>
            </a:r>
            <a:r>
              <a:rPr dirty="0" kern="100" lang="de-DE">
                <a:latin typeface="Times New Roman" panose="02020603050405020304" pitchFamily="18" charset="0"/>
                <a:ea typeface="Calibri" panose="020F0502020204030204" pitchFamily="34" charset="0"/>
                <a:cs typeface="Times New Roman" panose="02020603050405020304" pitchFamily="18" charset="0"/>
              </a:rPr>
              <a:t>, </a:t>
            </a:r>
            <a:r>
              <a:rPr dirty="0" kern="100" lang="de-DE" smtClean="0">
                <a:latin typeface="Times New Roman" panose="02020603050405020304" pitchFamily="18" charset="0"/>
                <a:ea typeface="Calibri" panose="020F0502020204030204" pitchFamily="34" charset="0"/>
                <a:cs typeface="Times New Roman" panose="02020603050405020304" pitchFamily="18" charset="0"/>
              </a:rPr>
              <a:t>&amp; </a:t>
            </a:r>
            <a:r>
              <a:rPr dirty="0" kern="100" lang="de-DE">
                <a:latin typeface="Times New Roman" panose="02020603050405020304" pitchFamily="18" charset="0"/>
                <a:ea typeface="Calibri" panose="020F0502020204030204" pitchFamily="34" charset="0"/>
                <a:cs typeface="Times New Roman" panose="02020603050405020304" pitchFamily="18" charset="0"/>
              </a:rPr>
              <a:t>Abel, </a:t>
            </a:r>
            <a:r>
              <a:rPr dirty="0" kern="100" lang="de-DE" smtClean="0">
                <a:latin typeface="Times New Roman" panose="02020603050405020304" pitchFamily="18" charset="0"/>
                <a:ea typeface="Calibri" panose="020F0502020204030204" pitchFamily="34" charset="0"/>
                <a:cs typeface="Times New Roman" panose="02020603050405020304" pitchFamily="18" charset="0"/>
              </a:rPr>
              <a:t>2020</a:t>
            </a:r>
            <a:r>
              <a:rPr dirty="0" kern="100" lang="de-DE">
                <a:latin typeface="Times New Roman" panose="02020603050405020304" pitchFamily="18" charset="0"/>
                <a:ea typeface="Calibri" panose="020F0502020204030204" pitchFamily="34" charset="0"/>
                <a:cs typeface="Times New Roman" panose="02020603050405020304" pitchFamily="18" charset="0"/>
              </a:rPr>
              <a:t>). </a:t>
            </a:r>
            <a:endParaRPr dirty="0" sz="18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dirty="0" sz="1800" kern="100" lang="en-IN">
                <a:effectLst/>
                <a:latin typeface="Times New Roman" panose="02020603050405020304" pitchFamily="18" charset="0"/>
                <a:ea typeface="Calibri" panose="020F0502020204030204" pitchFamily="34" charset="0"/>
                <a:cs typeface="Times New Roman" panose="02020603050405020304" pitchFamily="18" charset="0"/>
              </a:rPr>
              <a:t>The following are permanent effects: long-term public health strategies and mental health support initiatives. Additionally, this research offers policy and program suggestions. </a:t>
            </a:r>
            <a:endParaRPr dirty="0" sz="1800" kern="100" lang="en-IN" strike="sngStrike">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dirty="0" sz="1800" kern="100" lang="en-IN">
                <a:effectLst/>
                <a:latin typeface="Times New Roman" panose="02020603050405020304" pitchFamily="18" charset="0"/>
                <a:ea typeface="Calibri" panose="020F0502020204030204" pitchFamily="34" charset="0"/>
                <a:cs typeface="Times New Roman" panose="02020603050405020304" pitchFamily="18" charset="0"/>
              </a:rPr>
              <a:t> Holmes et al. (2020) suggest further study on </a:t>
            </a:r>
            <a:r>
              <a:rPr dirty="0" sz="1800" lang="en-US">
                <a:solidFill>
                  <a:srgbClr val="000000"/>
                </a:solidFill>
                <a:latin typeface="Times New Roman" panose="02020603050405020304" pitchFamily="18" charset="0"/>
                <a:cs typeface="Times New Roman" panose="02020603050405020304" pitchFamily="18" charset="0"/>
              </a:rPr>
              <a:t>the subject of investigating how people recover from a pandemic.</a:t>
            </a:r>
          </a:p>
          <a:p>
            <a:pPr algn="just">
              <a:lnSpc>
                <a:spcPct val="150000"/>
              </a:lnSpc>
              <a:spcAft>
                <a:spcPts val="800"/>
              </a:spcAft>
            </a:pPr>
            <a:r>
              <a:rPr dirty="0" sz="1800" kern="100" lang="en-IN">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Bef>
                <a:spcPct val="0"/>
              </a:spcBef>
            </a:pPr>
            <a:endParaRPr dirty="0" sz="1400" lang="en-US">
              <a:solidFill>
                <a:srgbClr val="000000"/>
              </a:solidFill>
              <a:latin typeface="Arial" panose="020B0604020202020204" pitchFamily="34" charset="0"/>
              <a:cs typeface="Arial" panose="020B0604020202020204" pitchFamily="34" charset="0"/>
            </a:endParaRPr>
          </a:p>
          <a:p>
            <a:pPr algn="just">
              <a:lnSpc>
                <a:spcPct val="150000"/>
              </a:lnSpc>
              <a:spcBef>
                <a:spcPct val="0"/>
              </a:spcBef>
            </a:pPr>
            <a:endParaRPr dirty="0" sz="1400" lang="en-US">
              <a:solidFill>
                <a:srgbClr val="000000"/>
              </a:solidFill>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56" name=""/>
        <p:cNvGrpSpPr/>
        <p:nvPr/>
      </p:nvGrpSpPr>
      <p:grpSpPr>
        <a:xfrm>
          <a:off x="0" y="0"/>
          <a:ext cx="0" cy="0"/>
          <a:chOff x="0" y="0"/>
          <a:chExt cx="0" cy="0"/>
        </a:xfrm>
      </p:grpSpPr>
      <p:sp>
        <p:nvSpPr>
          <p:cNvPr id="1048630" name="TextBox 4"/>
          <p:cNvSpPr txBox="1"/>
          <p:nvPr/>
        </p:nvSpPr>
        <p:spPr>
          <a:xfrm>
            <a:off x="615627" y="453453"/>
            <a:ext cx="9280525" cy="436017"/>
          </a:xfrm>
          <a:prstGeom prst="rect"/>
        </p:spPr>
        <p:txBody>
          <a:bodyPr anchor="t" bIns="0" lIns="0" rIns="0" rtlCol="0" tIns="0">
            <a:spAutoFit/>
          </a:bodyPr>
          <a:p>
            <a:pPr>
              <a:lnSpc>
                <a:spcPts val="3360"/>
              </a:lnSpc>
            </a:pPr>
            <a:r>
              <a:rPr b="1" dirty="0" sz="3200" lang="en-US" spc="-33">
                <a:solidFill>
                  <a:srgbClr val="000000"/>
                </a:solidFill>
                <a:latin typeface="Times New Roman" panose="02020603050405020304" pitchFamily="18" charset="0"/>
                <a:cs typeface="Times New Roman" panose="02020603050405020304" pitchFamily="18" charset="0"/>
              </a:rPr>
              <a:t>Plan of Work and Time Schedule</a:t>
            </a:r>
          </a:p>
        </p:txBody>
      </p:sp>
      <p:graphicFrame>
        <p:nvGraphicFramePr>
          <p:cNvPr id="4194305" name="Table 11"/>
          <p:cNvGraphicFramePr>
            <a:graphicFrameLocks noGrp="1"/>
          </p:cNvGraphicFramePr>
          <p:nvPr/>
        </p:nvGraphicFramePr>
        <p:xfrm>
          <a:off x="398508" y="980911"/>
          <a:ext cx="11362970" cy="5621479"/>
        </p:xfrm>
        <a:graphic>
          <a:graphicData uri="http://schemas.openxmlformats.org/drawingml/2006/table">
            <a:tbl>
              <a:tblPr firstRow="1" firstCol="1" bandRow="1">
                <a:tableStyleId>{5C22544A-7EE6-4342-B048-85BDC9FD1C3A}</a:tableStyleId>
              </a:tblPr>
              <a:tblGrid>
                <a:gridCol w="668602"/>
                <a:gridCol w="667786"/>
                <a:gridCol w="667786"/>
                <a:gridCol w="667786"/>
                <a:gridCol w="667786"/>
                <a:gridCol w="668602"/>
                <a:gridCol w="668602"/>
                <a:gridCol w="668602"/>
                <a:gridCol w="668602"/>
                <a:gridCol w="668602"/>
                <a:gridCol w="668602"/>
                <a:gridCol w="668602"/>
                <a:gridCol w="668602"/>
                <a:gridCol w="668602"/>
                <a:gridCol w="668602"/>
                <a:gridCol w="668602"/>
                <a:gridCol w="668602"/>
              </a:tblGrid>
              <a:tr h="210978">
                <a:tc>
                  <a:txBody>
                    <a:bodyPr/>
                    <a:p>
                      <a:pPr algn="just">
                        <a:lnSpc>
                          <a:spcPct val="150000"/>
                        </a:lnSpc>
                        <a:spcAft>
                          <a:spcPts val="800"/>
                        </a:spcAft>
                      </a:pPr>
                      <a:r>
                        <a:rPr dirty="0" sz="1200" kern="100" lang="en-IN" err="1">
                          <a:solidFill>
                            <a:schemeClr val="tx1"/>
                          </a:solidFill>
                          <a:effectLst/>
                          <a:latin typeface="Times New Roman" panose="02020603050405020304" pitchFamily="18" charset="0"/>
                          <a:cs typeface="Times New Roman" panose="02020603050405020304" pitchFamily="18" charset="0"/>
                        </a:rPr>
                        <a:t>Taskw</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IN">
                          <a:solidFill>
                            <a:schemeClr val="tx1"/>
                          </a:solidFill>
                          <a:effectLst/>
                          <a:latin typeface="Times New Roman" panose="02020603050405020304" pitchFamily="18" charset="0"/>
                          <a:cs typeface="Times New Roman" panose="02020603050405020304" pitchFamily="18" charset="0"/>
                        </a:rPr>
                        <a:t>Week 1</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IN">
                          <a:solidFill>
                            <a:schemeClr val="tx1"/>
                          </a:solidFill>
                          <a:effectLst/>
                          <a:latin typeface="Times New Roman" panose="02020603050405020304" pitchFamily="18" charset="0"/>
                          <a:cs typeface="Times New Roman" panose="02020603050405020304" pitchFamily="18" charset="0"/>
                        </a:rPr>
                        <a:t>Week 2</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IN">
                          <a:solidFill>
                            <a:schemeClr val="tx1"/>
                          </a:solidFill>
                          <a:effectLst/>
                          <a:latin typeface="Times New Roman" panose="02020603050405020304" pitchFamily="18" charset="0"/>
                          <a:cs typeface="Times New Roman" panose="02020603050405020304" pitchFamily="18" charset="0"/>
                        </a:rPr>
                        <a:t>Week 3</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IN">
                          <a:solidFill>
                            <a:schemeClr val="tx1"/>
                          </a:solidFill>
                          <a:effectLst/>
                          <a:latin typeface="Times New Roman" panose="02020603050405020304" pitchFamily="18" charset="0"/>
                          <a:cs typeface="Times New Roman" panose="02020603050405020304" pitchFamily="18" charset="0"/>
                        </a:rPr>
                        <a:t>Week 4</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IN">
                          <a:solidFill>
                            <a:schemeClr val="tx1"/>
                          </a:solidFill>
                          <a:effectLst/>
                          <a:latin typeface="Times New Roman" panose="02020603050405020304" pitchFamily="18" charset="0"/>
                          <a:cs typeface="Times New Roman" panose="02020603050405020304" pitchFamily="18" charset="0"/>
                        </a:rPr>
                        <a:t>Week 5</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IN">
                          <a:solidFill>
                            <a:schemeClr val="tx1"/>
                          </a:solidFill>
                          <a:effectLst/>
                          <a:latin typeface="Times New Roman" panose="02020603050405020304" pitchFamily="18" charset="0"/>
                          <a:cs typeface="Times New Roman" panose="02020603050405020304" pitchFamily="18" charset="0"/>
                        </a:rPr>
                        <a:t>Week 6</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IN">
                          <a:solidFill>
                            <a:schemeClr val="tx1"/>
                          </a:solidFill>
                          <a:effectLst/>
                          <a:latin typeface="Times New Roman" panose="02020603050405020304" pitchFamily="18" charset="0"/>
                          <a:cs typeface="Times New Roman" panose="02020603050405020304" pitchFamily="18" charset="0"/>
                        </a:rPr>
                        <a:t>Week 7</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IN">
                          <a:solidFill>
                            <a:schemeClr val="tx1"/>
                          </a:solidFill>
                          <a:effectLst/>
                          <a:latin typeface="Times New Roman" panose="02020603050405020304" pitchFamily="18" charset="0"/>
                          <a:cs typeface="Times New Roman" panose="02020603050405020304" pitchFamily="18" charset="0"/>
                        </a:rPr>
                        <a:t>Week 8</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IN">
                          <a:solidFill>
                            <a:schemeClr val="tx1"/>
                          </a:solidFill>
                          <a:effectLst/>
                          <a:latin typeface="Times New Roman" panose="02020603050405020304" pitchFamily="18" charset="0"/>
                          <a:cs typeface="Times New Roman" panose="02020603050405020304" pitchFamily="18" charset="0"/>
                        </a:rPr>
                        <a:t>Week 9</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Week 10</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Week 11</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Week 12</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Week 13</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Week 14</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Week 15</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IN">
                          <a:solidFill>
                            <a:schemeClr val="tx1"/>
                          </a:solidFill>
                          <a:effectLst/>
                          <a:latin typeface="Times New Roman" panose="02020603050405020304" pitchFamily="18" charset="0"/>
                          <a:cs typeface="Times New Roman" panose="02020603050405020304" pitchFamily="18" charset="0"/>
                        </a:rPr>
                        <a:t>Week 16</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r>
              <a:tr h="375621">
                <a:tc>
                  <a:txBody>
                    <a:bodyPr/>
                    <a:p>
                      <a:pPr algn="just">
                        <a:lnSpc>
                          <a:spcPct val="150000"/>
                        </a:lnSpc>
                        <a:spcAft>
                          <a:spcPts val="800"/>
                        </a:spcAft>
                      </a:pPr>
                      <a:r>
                        <a:rPr dirty="0" sz="1000" kern="100" lang="en-IN">
                          <a:solidFill>
                            <a:schemeClr val="tx1"/>
                          </a:solidFill>
                          <a:effectLst/>
                          <a:latin typeface="Times New Roman" panose="02020603050405020304" pitchFamily="18" charset="0"/>
                          <a:cs typeface="Times New Roman" panose="02020603050405020304" pitchFamily="18" charset="0"/>
                        </a:rPr>
                        <a:t>Literature Review</a:t>
                      </a:r>
                      <a:endParaRPr dirty="0" sz="10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solidFill>
                            <a:schemeClr val="tx1"/>
                          </a:solidFill>
                          <a:effectLst/>
                          <a:latin typeface="Times New Roman" panose="02020603050405020304" pitchFamily="18" charset="0"/>
                          <a:cs typeface="Times New Roman" panose="02020603050405020304" pitchFamily="18" charset="0"/>
                        </a:rPr>
                        <a:t> X</a:t>
                      </a:r>
                      <a:endParaRPr dirty="0" sz="16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solidFill>
                            <a:schemeClr val="tx1"/>
                          </a:solidFill>
                          <a:effectLst/>
                          <a:latin typeface="Times New Roman" panose="02020603050405020304" pitchFamily="18" charset="0"/>
                          <a:cs typeface="Times New Roman" panose="02020603050405020304" pitchFamily="18" charset="0"/>
                        </a:rPr>
                        <a:t> X</a:t>
                      </a:r>
                      <a:endParaRPr dirty="0" sz="16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solidFill>
                            <a:schemeClr val="tx1"/>
                          </a:solidFill>
                          <a:effectLst/>
                          <a:latin typeface="Times New Roman" panose="02020603050405020304" pitchFamily="18" charset="0"/>
                          <a:cs typeface="Times New Roman" panose="02020603050405020304" pitchFamily="18" charset="0"/>
                        </a:rPr>
                        <a:t> </a:t>
                      </a:r>
                      <a:endParaRPr dirty="0" sz="16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r>
              <a:tr h="775159">
                <a:tc>
                  <a:txBody>
                    <a:bodyPr/>
                    <a:p>
                      <a:pPr algn="just">
                        <a:lnSpc>
                          <a:spcPct val="150000"/>
                        </a:lnSpc>
                        <a:spcAft>
                          <a:spcPts val="800"/>
                        </a:spcAft>
                      </a:pPr>
                      <a:r>
                        <a:rPr dirty="0" sz="1000" kern="100" lang="en-IN">
                          <a:solidFill>
                            <a:schemeClr val="tx1"/>
                          </a:solidFill>
                          <a:effectLst/>
                          <a:latin typeface="Times New Roman" panose="02020603050405020304" pitchFamily="18" charset="0"/>
                          <a:cs typeface="Times New Roman" panose="02020603050405020304" pitchFamily="18" charset="0"/>
                        </a:rPr>
                        <a:t>Research Design &amp; Methodology</a:t>
                      </a:r>
                      <a:endParaRPr dirty="0" sz="10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solidFill>
                            <a:srgbClr val="FFC000"/>
                          </a:solidFill>
                          <a:effectLst/>
                          <a:highlight>
                            <a:srgbClr val="FFFF00"/>
                          </a:highlight>
                          <a:latin typeface="Times New Roman" panose="02020603050405020304" pitchFamily="18" charset="0"/>
                          <a:cs typeface="Times New Roman" panose="02020603050405020304" pitchFamily="18" charset="0"/>
                        </a:rPr>
                        <a:t> </a:t>
                      </a:r>
                      <a:endParaRPr dirty="0" sz="1600" kern="100" lang="en-IN">
                        <a:solidFill>
                          <a:srgbClr val="FFC000"/>
                        </a:solidFill>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solidFill>
                            <a:schemeClr val="tx1"/>
                          </a:solidFill>
                          <a:effectLst/>
                          <a:latin typeface="Times New Roman" panose="02020603050405020304" pitchFamily="18" charset="0"/>
                          <a:cs typeface="Times New Roman" panose="02020603050405020304" pitchFamily="18" charset="0"/>
                        </a:rPr>
                        <a:t> </a:t>
                      </a:r>
                      <a:endParaRPr dirty="0" sz="16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solidFill>
                            <a:schemeClr val="tx1"/>
                          </a:solidFill>
                          <a:effectLst/>
                          <a:latin typeface="Times New Roman" panose="02020603050405020304" pitchFamily="18" charset="0"/>
                          <a:cs typeface="Times New Roman" panose="02020603050405020304" pitchFamily="18" charset="0"/>
                        </a:rPr>
                        <a:t> X</a:t>
                      </a:r>
                      <a:endParaRPr dirty="0" sz="16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r>
              <a:tr h="974928">
                <a:tc>
                  <a:txBody>
                    <a:bodyPr/>
                    <a:p>
                      <a:pPr algn="just">
                        <a:lnSpc>
                          <a:spcPct val="150000"/>
                        </a:lnSpc>
                        <a:spcAft>
                          <a:spcPts val="800"/>
                        </a:spcAft>
                      </a:pPr>
                      <a:r>
                        <a:rPr dirty="0" sz="1000" kern="100" lang="en-IN">
                          <a:solidFill>
                            <a:schemeClr val="tx1"/>
                          </a:solidFill>
                          <a:effectLst/>
                          <a:latin typeface="Times New Roman" panose="02020603050405020304" pitchFamily="18" charset="0"/>
                          <a:cs typeface="Times New Roman" panose="02020603050405020304" pitchFamily="18" charset="0"/>
                        </a:rPr>
                        <a:t>Data Collection (Secondary Data Analysis)</a:t>
                      </a:r>
                      <a:endParaRPr dirty="0" sz="10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r>
              <a:tr h="375621">
                <a:tc>
                  <a:txBody>
                    <a:bodyPr/>
                    <a:p>
                      <a:pPr algn="just">
                        <a:lnSpc>
                          <a:spcPct val="150000"/>
                        </a:lnSpc>
                        <a:spcAft>
                          <a:spcPts val="800"/>
                        </a:spcAft>
                      </a:pPr>
                      <a:r>
                        <a:rPr dirty="0" sz="1000" kern="100" lang="en-IN">
                          <a:solidFill>
                            <a:schemeClr val="tx1"/>
                          </a:solidFill>
                          <a:effectLst/>
                          <a:latin typeface="Times New Roman" panose="02020603050405020304" pitchFamily="18" charset="0"/>
                          <a:cs typeface="Times New Roman" panose="02020603050405020304" pitchFamily="18" charset="0"/>
                        </a:rPr>
                        <a:t>Data Analysis</a:t>
                      </a:r>
                      <a:endParaRPr dirty="0" sz="10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r>
              <a:tr h="375621">
                <a:tc>
                  <a:txBody>
                    <a:bodyPr/>
                    <a:p>
                      <a:pPr algn="just">
                        <a:lnSpc>
                          <a:spcPct val="150000"/>
                        </a:lnSpc>
                        <a:spcAft>
                          <a:spcPts val="800"/>
                        </a:spcAft>
                      </a:pPr>
                      <a:r>
                        <a:rPr dirty="0" sz="1000" kern="100" lang="en-IN">
                          <a:solidFill>
                            <a:schemeClr val="tx1"/>
                          </a:solidFill>
                          <a:effectLst/>
                          <a:latin typeface="Times New Roman" panose="02020603050405020304" pitchFamily="18" charset="0"/>
                          <a:cs typeface="Times New Roman" panose="02020603050405020304" pitchFamily="18" charset="0"/>
                        </a:rPr>
                        <a:t>Writing Drafts</a:t>
                      </a:r>
                      <a:endParaRPr dirty="0" sz="10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r>
              <a:tr h="375621">
                <a:tc>
                  <a:txBody>
                    <a:bodyPr/>
                    <a:p>
                      <a:pPr algn="just">
                        <a:lnSpc>
                          <a:spcPct val="150000"/>
                        </a:lnSpc>
                        <a:spcAft>
                          <a:spcPts val="800"/>
                        </a:spcAft>
                      </a:pPr>
                      <a:r>
                        <a:rPr dirty="0" sz="1000" kern="100" lang="en-IN">
                          <a:solidFill>
                            <a:schemeClr val="tx1"/>
                          </a:solidFill>
                          <a:effectLst/>
                          <a:latin typeface="Times New Roman" panose="02020603050405020304" pitchFamily="18" charset="0"/>
                          <a:cs typeface="Times New Roman" panose="02020603050405020304" pitchFamily="18" charset="0"/>
                        </a:rPr>
                        <a:t>Revisions &amp; Edits</a:t>
                      </a:r>
                      <a:endParaRPr dirty="0" sz="10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r>
              <a:tr h="575390">
                <a:tc>
                  <a:txBody>
                    <a:bodyPr/>
                    <a:p>
                      <a:pPr algn="just">
                        <a:lnSpc>
                          <a:spcPct val="150000"/>
                        </a:lnSpc>
                        <a:spcAft>
                          <a:spcPts val="800"/>
                        </a:spcAft>
                      </a:pPr>
                      <a:r>
                        <a:rPr dirty="0" sz="1000" kern="100" lang="en-IN">
                          <a:solidFill>
                            <a:schemeClr val="tx1"/>
                          </a:solidFill>
                          <a:effectLst/>
                          <a:latin typeface="Times New Roman" panose="02020603050405020304" pitchFamily="18" charset="0"/>
                          <a:cs typeface="Times New Roman" panose="02020603050405020304" pitchFamily="18" charset="0"/>
                        </a:rPr>
                        <a:t>Final Report Writing</a:t>
                      </a:r>
                      <a:endParaRPr dirty="0" sz="10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r>
              <a:tr h="775159">
                <a:tc>
                  <a:txBody>
                    <a:bodyPr/>
                    <a:p>
                      <a:pPr algn="just">
                        <a:lnSpc>
                          <a:spcPct val="150000"/>
                        </a:lnSpc>
                        <a:spcAft>
                          <a:spcPts val="800"/>
                        </a:spcAft>
                      </a:pPr>
                      <a:r>
                        <a:rPr dirty="0" sz="1000" kern="100" lang="en-IN">
                          <a:solidFill>
                            <a:schemeClr val="tx1"/>
                          </a:solidFill>
                          <a:effectLst/>
                          <a:latin typeface="Times New Roman" panose="02020603050405020304" pitchFamily="18" charset="0"/>
                          <a:cs typeface="Times New Roman" panose="02020603050405020304" pitchFamily="18" charset="0"/>
                        </a:rPr>
                        <a:t>Final Review &amp; Submission</a:t>
                      </a:r>
                      <a:endParaRPr dirty="0" sz="10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r>
            </a:tbl>
          </a:graphicData>
        </a:graphic>
      </p:graphicFrame>
      <p:sp>
        <p:nvSpPr>
          <p:cNvPr id="1048631" name="Rectangle 1"/>
          <p:cNvSpPr>
            <a:spLocks noChangeArrowheads="1"/>
          </p:cNvSpPr>
          <p:nvPr/>
        </p:nvSpPr>
        <p:spPr bwMode="auto">
          <a:xfrm>
            <a:off x="-18713620" y="2106930"/>
            <a:ext cx="59345315" cy="358140"/>
          </a:xfrm>
          <a:prstGeom prst="rect"/>
          <a:noFill/>
          <a:ln>
            <a:noFill/>
          </a:ln>
          <a:effectLst/>
        </p:spPr>
        <p:txBody>
          <a:bodyPr anchor="ctr" anchorCtr="0" bIns="45720" compatLnSpc="1" lIns="91440" numCol="1" rIns="91440" tIns="45720" vert="horz" wrap="square">
            <a:prstTxWarp prst="textNoShape"/>
            <a:spAutoFit/>
          </a:bodyPr>
          <a:p>
            <a:endParaRPr lang="en-IN"/>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57" name=""/>
        <p:cNvGrpSpPr/>
        <p:nvPr/>
      </p:nvGrpSpPr>
      <p:grpSpPr>
        <a:xfrm>
          <a:off x="0" y="0"/>
          <a:ext cx="0" cy="0"/>
          <a:chOff x="0" y="0"/>
          <a:chExt cx="0" cy="0"/>
        </a:xfrm>
      </p:grpSpPr>
      <p:sp>
        <p:nvSpPr>
          <p:cNvPr id="1048632" name="TextBox 3"/>
          <p:cNvSpPr txBox="1"/>
          <p:nvPr/>
        </p:nvSpPr>
        <p:spPr>
          <a:xfrm>
            <a:off x="616376" y="517725"/>
            <a:ext cx="10027920" cy="723899"/>
          </a:xfrm>
          <a:prstGeom prst="rect"/>
        </p:spPr>
        <p:txBody>
          <a:bodyPr anchor="t" bIns="0" lIns="0" rIns="0" rtlCol="0" tIns="0">
            <a:spAutoFit/>
          </a:bodyPr>
          <a:p>
            <a:pPr algn="l">
              <a:lnSpc>
                <a:spcPct val="150000"/>
              </a:lnSpc>
            </a:pPr>
            <a:r>
              <a:rPr b="1" dirty="0" sz="3200" lang="en-US" spc="-83">
                <a:solidFill>
                  <a:srgbClr val="000000"/>
                </a:solidFill>
                <a:latin typeface="Times New Roman" panose="02020603050405020304" pitchFamily="18" charset="0"/>
                <a:cs typeface="Times New Roman" panose="02020603050405020304" pitchFamily="18" charset="0"/>
              </a:rPr>
              <a:t>References</a:t>
            </a:r>
          </a:p>
        </p:txBody>
      </p:sp>
      <p:sp>
        <p:nvSpPr>
          <p:cNvPr id="1048633" name="TextBox 4"/>
          <p:cNvSpPr txBox="1"/>
          <p:nvPr/>
        </p:nvSpPr>
        <p:spPr>
          <a:xfrm>
            <a:off x="616376" y="1278480"/>
            <a:ext cx="11168149" cy="5305552"/>
          </a:xfrm>
          <a:prstGeom prst="rect"/>
        </p:spPr>
        <p:txBody>
          <a:bodyPr anchor="t" bIns="0" lIns="0" rIns="0" rtlCol="0" tIns="0" wrap="square">
            <a:spAutoFit/>
          </a:bodyPr>
          <a:p>
            <a:pPr algn="just" indent="-228611" marL="228611">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Braun, V., &amp; Clarke, V. (2006). Using thematic analysis in psychology.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Qualitative Research in Psychology, 3</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(2), 77-101.</a:t>
            </a:r>
          </a:p>
          <a:p>
            <a:pPr algn="just" indent="-228611" marL="228611">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Braun, V., &amp; Clarke, V. (</a:t>
            </a:r>
            <a:r>
              <a:rPr dirty="0" sz="1200" lang="en-GB" smtClean="0">
                <a:solidFill>
                  <a:schemeClr val="tx1">
                    <a:lumMod val="75000"/>
                    <a:lumOff val="25000"/>
                  </a:schemeClr>
                </a:solidFill>
                <a:latin typeface="Times New Roman" panose="02020603050405020304" pitchFamily="18" charset="0"/>
                <a:cs typeface="Times New Roman" panose="02020603050405020304" pitchFamily="18" charset="0"/>
              </a:rPr>
              <a:t>2021). </a:t>
            </a:r>
            <a:r>
              <a:rPr dirty="0" sz="1200" i="1" lang="en-GB" smtClean="0">
                <a:solidFill>
                  <a:schemeClr val="tx1">
                    <a:lumMod val="75000"/>
                    <a:lumOff val="25000"/>
                  </a:schemeClr>
                </a:solidFill>
                <a:latin typeface="Times New Roman" panose="02020603050405020304" pitchFamily="18" charset="0"/>
                <a:cs typeface="Times New Roman" panose="02020603050405020304" pitchFamily="18" charset="0"/>
              </a:rPr>
              <a:t>Thematic Analysis: A Practical Guide</a:t>
            </a:r>
            <a:r>
              <a:rPr dirty="0" sz="1200" lang="en-GB" smtClean="0">
                <a:solidFill>
                  <a:schemeClr val="tx1">
                    <a:lumMod val="75000"/>
                    <a:lumOff val="25000"/>
                  </a:schemeClr>
                </a:solidFill>
                <a:latin typeface="Times New Roman" panose="02020603050405020304" pitchFamily="18" charset="0"/>
                <a:cs typeface="Times New Roman" panose="02020603050405020304" pitchFamily="18" charset="0"/>
              </a:rPr>
              <a:t>. SAGE.</a:t>
            </a:r>
          </a:p>
          <a:p>
            <a:pPr algn="just" indent="-228611" marL="228611">
              <a:lnSpc>
                <a:spcPct val="150000"/>
              </a:lnSpc>
              <a:buFont typeface="Arial" panose="020B0604020202020204" pitchFamily="34" charset="0"/>
              <a:buChar char="•"/>
            </a:pPr>
            <a:r>
              <a:rPr dirty="0" sz="1200" lang="en-GB" smtClean="0">
                <a:solidFill>
                  <a:schemeClr val="tx1">
                    <a:lumMod val="75000"/>
                    <a:lumOff val="25000"/>
                  </a:schemeClr>
                </a:solidFill>
                <a:latin typeface="Times New Roman" panose="02020603050405020304" pitchFamily="18" charset="0"/>
                <a:cs typeface="Times New Roman" panose="02020603050405020304" pitchFamily="18" charset="0"/>
              </a:rPr>
              <a:t>McManus, S., </a:t>
            </a:r>
            <a:r>
              <a:rPr dirty="0" sz="1200" lang="en-GB" err="1" smtClean="0">
                <a:solidFill>
                  <a:schemeClr val="tx1">
                    <a:lumMod val="75000"/>
                    <a:lumOff val="25000"/>
                  </a:schemeClr>
                </a:solidFill>
                <a:latin typeface="Times New Roman" panose="02020603050405020304" pitchFamily="18" charset="0"/>
                <a:cs typeface="Times New Roman" panose="02020603050405020304" pitchFamily="18" charset="0"/>
              </a:rPr>
              <a:t>Bebbington</a:t>
            </a:r>
            <a:r>
              <a:rPr dirty="0" sz="1200" lang="en-GB" smtClean="0">
                <a:solidFill>
                  <a:schemeClr val="tx1">
                    <a:lumMod val="75000"/>
                    <a:lumOff val="25000"/>
                  </a:schemeClr>
                </a:solidFill>
                <a:latin typeface="Times New Roman" panose="02020603050405020304" pitchFamily="18" charset="0"/>
                <a:cs typeface="Times New Roman" panose="02020603050405020304" pitchFamily="18" charset="0"/>
              </a:rPr>
              <a:t>, P., Jenkins, R., &amp; Brugha, T. (2019). </a:t>
            </a:r>
            <a:r>
              <a:rPr dirty="0" sz="1200" i="1" lang="en-GB" smtClean="0">
                <a:solidFill>
                  <a:schemeClr val="tx1">
                    <a:lumMod val="75000"/>
                    <a:lumOff val="25000"/>
                  </a:schemeClr>
                </a:solidFill>
                <a:latin typeface="Times New Roman" panose="02020603050405020304" pitchFamily="18" charset="0"/>
                <a:cs typeface="Times New Roman" panose="02020603050405020304" pitchFamily="18" charset="0"/>
              </a:rPr>
              <a:t>Mental health and wellbeing in England: Adult Psychiatric Morbidity Survey 2014</a:t>
            </a:r>
            <a:r>
              <a:rPr dirty="0" sz="1200" lang="en-GB" smtClean="0">
                <a:solidFill>
                  <a:schemeClr val="tx1">
                    <a:lumMod val="75000"/>
                    <a:lumOff val="25000"/>
                  </a:schemeClr>
                </a:solidFill>
                <a:latin typeface="Times New Roman" panose="02020603050405020304" pitchFamily="18" charset="0"/>
                <a:cs typeface="Times New Roman" panose="02020603050405020304" pitchFamily="18" charset="0"/>
              </a:rPr>
              <a:t>. NHS Digital.</a:t>
            </a:r>
          </a:p>
          <a:p>
            <a:pPr algn="just" indent="-228611" marL="228611">
              <a:lnSpc>
                <a:spcPct val="150000"/>
              </a:lnSpc>
              <a:buFont typeface="Arial" panose="020B0604020202020204" pitchFamily="34" charset="0"/>
              <a:buChar char="•"/>
            </a:pPr>
            <a:r>
              <a:rPr dirty="0" sz="1200" lang="en-GB" smtClean="0">
                <a:solidFill>
                  <a:schemeClr val="tx1">
                    <a:lumMod val="75000"/>
                    <a:lumOff val="25000"/>
                  </a:schemeClr>
                </a:solidFill>
                <a:latin typeface="Times New Roman" panose="02020603050405020304" pitchFamily="18" charset="0"/>
                <a:cs typeface="Times New Roman" panose="02020603050405020304" pitchFamily="18" charset="0"/>
              </a:rPr>
              <a:t>Mental </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Health Foundation. (2020). Mental health statistics: the most common mental health problems. Mental Health Needs in the U.S. Grew Dramatically in 2020. Retrieved from </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hlinkClick r:id="rId1"/>
              </a:rPr>
              <a:t>https://mhanational.org</a:t>
            </a:r>
            <a:endParaRPr dirty="0" sz="1200" lang="en-GB">
              <a:solidFill>
                <a:schemeClr val="tx1">
                  <a:lumMod val="75000"/>
                  <a:lumOff val="25000"/>
                </a:schemeClr>
              </a:solidFill>
              <a:latin typeface="Times New Roman" panose="02020603050405020304" pitchFamily="18" charset="0"/>
              <a:cs typeface="Times New Roman" panose="02020603050405020304" pitchFamily="18" charset="0"/>
            </a:endParaRPr>
          </a:p>
          <a:p>
            <a:pPr algn="just" indent="-228611" marL="228611">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Mental Health Foundation. (2021). Coronavirus: Mental Health in the Pandemic. Retrieved from </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hlinkClick r:id="rId1"/>
              </a:rPr>
              <a:t>https://mhanational.org</a:t>
            </a:r>
            <a:endParaRPr dirty="0" sz="1200" lang="en-GB">
              <a:solidFill>
                <a:schemeClr val="tx1">
                  <a:lumMod val="75000"/>
                  <a:lumOff val="25000"/>
                </a:schemeClr>
              </a:solidFill>
              <a:latin typeface="Times New Roman" panose="02020603050405020304" pitchFamily="18" charset="0"/>
              <a:cs typeface="Times New Roman" panose="02020603050405020304" pitchFamily="18" charset="0"/>
            </a:endParaRPr>
          </a:p>
          <a:p>
            <a:pPr algn="just" indent="-228611" marL="228611">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Office for National Statistics. (2021). Coronavirus and the social impacts on Great Britain. Retrieved from </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hlinkClick r:id="rId2"/>
              </a:rPr>
              <a:t>https://ons.gov.uk</a:t>
            </a:r>
            <a:endParaRPr dirty="0" sz="1200" lang="en-GB">
              <a:solidFill>
                <a:schemeClr val="tx1">
                  <a:lumMod val="75000"/>
                  <a:lumOff val="25000"/>
                </a:schemeClr>
              </a:solidFill>
              <a:latin typeface="Times New Roman" panose="02020603050405020304" pitchFamily="18" charset="0"/>
              <a:cs typeface="Times New Roman" panose="02020603050405020304" pitchFamily="18" charset="0"/>
            </a:endParaRPr>
          </a:p>
          <a:p>
            <a:pPr algn="just" indent="-228611" marL="228611">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Pierce, M., Hope, H., Ford, T., Hatch, S.,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Hotopf</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M., John, A.,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Kontopantelis</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E., Webb, R.,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Wessely</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S., McManus, S., &amp; Abel, K.M. (2020). Mental health before and during the COVID-19 pandemic: a longitudinal probability sample survey of the UK population.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The Lancet Psychiatry</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a:t>
            </a:r>
          </a:p>
          <a:p>
            <a:pPr algn="just" indent="-228611" marL="228611">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Pierce, M., McManus, S., Jessop, C., John, A.,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Hotopf</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M., Ford, T., Hatch, S., </a:t>
            </a:r>
            <a:r>
              <a:rPr dirty="0" sz="1200" lang="en-GB" smtClean="0">
                <a:solidFill>
                  <a:schemeClr val="tx1">
                    <a:lumMod val="75000"/>
                    <a:lumOff val="25000"/>
                  </a:schemeClr>
                </a:solidFill>
                <a:latin typeface="Times New Roman" panose="02020603050405020304" pitchFamily="18" charset="0"/>
                <a:cs typeface="Times New Roman" panose="02020603050405020304" pitchFamily="18" charset="0"/>
              </a:rPr>
              <a:t>Wessel, </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S., &amp; Abel, K.M. (2020). Mental health responses to the COVID-19 pandemic: a latent class trajectory analysis of a national cohort study.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The Lancet Psychiatry</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a:t>
            </a:r>
          </a:p>
          <a:p>
            <a:pPr algn="just" indent="-228611" marL="228611">
              <a:lnSpc>
                <a:spcPct val="150000"/>
              </a:lnSpc>
              <a:buFont typeface="Arial" panose="020B0604020202020204" pitchFamily="34" charset="0"/>
              <a:buChar char="•"/>
            </a:pP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Shevlin</a:t>
            </a:r>
            <a:r>
              <a:rPr dirty="0" sz="1200" lang="en-GB" smtClean="0">
                <a:solidFill>
                  <a:schemeClr val="tx1">
                    <a:lumMod val="75000"/>
                    <a:lumOff val="25000"/>
                  </a:schemeClr>
                </a:solidFill>
                <a:latin typeface="Times New Roman" panose="02020603050405020304" pitchFamily="18" charset="0"/>
                <a:cs typeface="Times New Roman" panose="02020603050405020304" pitchFamily="18" charset="0"/>
              </a:rPr>
              <a:t>, </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M., McBride, O., Murphy, J., Miller, J.G., Hartman, T.K.,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Levita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L., Mason, L., Martinez, A.P., McKay, R., Stocks, T.V.A., Bennett, K.M., Hyland, 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Karatzias</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T., &amp; </a:t>
            </a:r>
            <a:r>
              <a:rPr dirty="0" sz="1200" lang="en-GB" err="1" smtClean="0">
                <a:solidFill>
                  <a:schemeClr val="tx1">
                    <a:lumMod val="75000"/>
                    <a:lumOff val="25000"/>
                  </a:schemeClr>
                </a:solidFill>
                <a:latin typeface="Times New Roman" panose="02020603050405020304" pitchFamily="18" charset="0"/>
                <a:cs typeface="Times New Roman" panose="02020603050405020304" pitchFamily="18" charset="0"/>
              </a:rPr>
              <a:t>Bentall</a:t>
            </a:r>
            <a:r>
              <a:rPr dirty="0" sz="1200" lang="en-GB" smtClean="0">
                <a:solidFill>
                  <a:schemeClr val="tx1">
                    <a:lumMod val="75000"/>
                    <a:lumOff val="25000"/>
                  </a:schemeClr>
                </a:solidFill>
                <a:latin typeface="Times New Roman" panose="02020603050405020304" pitchFamily="18" charset="0"/>
                <a:cs typeface="Times New Roman" panose="02020603050405020304" pitchFamily="18" charset="0"/>
              </a:rPr>
              <a:t>, R.P. (2020). Anxiety</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Depression, Traumatic Stress, and COVID-19 Related Anxiety in the UK General Population During the COVID-19 Pandemic. </a:t>
            </a:r>
            <a:r>
              <a:rPr dirty="0" sz="1200" i="1" lang="en-GB" err="1">
                <a:solidFill>
                  <a:schemeClr val="tx1">
                    <a:lumMod val="75000"/>
                    <a:lumOff val="25000"/>
                  </a:schemeClr>
                </a:solidFill>
                <a:latin typeface="Times New Roman" panose="02020603050405020304" pitchFamily="18" charset="0"/>
                <a:cs typeface="Times New Roman" panose="02020603050405020304" pitchFamily="18" charset="0"/>
              </a:rPr>
              <a:t>BJPsych</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 Open</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a:t>
            </a:r>
          </a:p>
          <a:p>
            <a:pPr algn="just" indent="-190510" marL="190510">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Siller, H., &amp; Aydin, N. (2022). Using an intersectional lens on vulnerability and resilience in minority and/or marginalized groups during the COVID-19 pandemic: a narrative review.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Frontiers in Psychology, 13</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894103.</a:t>
            </a:r>
          </a:p>
          <a:p>
            <a:pPr indent="-190510" marL="190510">
              <a:lnSpc>
                <a:spcPct val="150000"/>
              </a:lnSpc>
              <a:buFont typeface="Arial" panose="020B0604020202020204" pitchFamily="34" charset="0"/>
              <a:buChar char="•"/>
            </a:pP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Manchia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M.,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Gathier</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A.W.,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Yapici-Eser</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H., Schmidt, M.V., de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Quervain</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D., van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Amelsvoort</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T.,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Bisson</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J.I.,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Cryan</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J.F.,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Howes</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O.D., Pinto, L., &amp; Van der Wee, N.J. (2022). The impact of the prolonged COVID-19 pandemic on stress resilience and mental health: A critical review across waves.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European </a:t>
            </a:r>
            <a:r>
              <a:rPr dirty="0" sz="1200" i="1" lang="en-GB" err="1">
                <a:solidFill>
                  <a:schemeClr val="tx1">
                    <a:lumMod val="75000"/>
                    <a:lumOff val="25000"/>
                  </a:schemeClr>
                </a:solidFill>
                <a:latin typeface="Times New Roman" panose="02020603050405020304" pitchFamily="18" charset="0"/>
                <a:cs typeface="Times New Roman" panose="02020603050405020304" pitchFamily="18" charset="0"/>
              </a:rPr>
              <a:t>Neuropsychopharmacology</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 55</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22-83.</a:t>
            </a:r>
          </a:p>
          <a:p>
            <a:pPr algn="just">
              <a:lnSpc>
                <a:spcPts val="1876"/>
              </a:lnSpc>
            </a:pPr>
            <a:endParaRPr dirty="0" sz="1563" lang="en-US" spc="-12">
              <a:solidFill>
                <a:srgbClr val="000000"/>
              </a:solidFill>
              <a:latin typeface="Zen Maru Gothic Bold"/>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58" name=""/>
        <p:cNvGrpSpPr/>
        <p:nvPr/>
      </p:nvGrpSpPr>
      <p:grpSpPr>
        <a:xfrm>
          <a:off x="0" y="0"/>
          <a:ext cx="0" cy="0"/>
          <a:chOff x="0" y="0"/>
          <a:chExt cx="0" cy="0"/>
        </a:xfrm>
      </p:grpSpPr>
      <p:sp>
        <p:nvSpPr>
          <p:cNvPr id="1048634" name="Freeform 2"/>
          <p:cNvSpPr/>
          <p:nvPr/>
        </p:nvSpPr>
        <p:spPr>
          <a:xfrm>
            <a:off x="0" y="6333744"/>
            <a:ext cx="12192507" cy="524255"/>
          </a:xfrm>
          <a:custGeom>
            <a:avLst/>
            <a:ahLst/>
            <a:rect l="l" t="t" r="r" b="b"/>
            <a:pathLst>
              <a:path w="18288760" h="786382">
                <a:moveTo>
                  <a:pt x="0" y="0"/>
                </a:moveTo>
                <a:lnTo>
                  <a:pt x="18288760" y="0"/>
                </a:lnTo>
                <a:lnTo>
                  <a:pt x="18288760" y="786382"/>
                </a:lnTo>
                <a:lnTo>
                  <a:pt x="0" y="786382"/>
                </a:lnTo>
                <a:lnTo>
                  <a:pt x="0" y="0"/>
                </a:lnTo>
                <a:close/>
              </a:path>
            </a:pathLst>
          </a:custGeom>
          <a:blipFill>
            <a:blip xmlns:r="http://schemas.openxmlformats.org/officeDocument/2006/relationships" r:embed="rId1"/>
            <a:stretch>
              <a:fillRect/>
            </a:stretch>
          </a:blipFill>
        </p:spPr>
        <p:txBody>
          <a:bodyPr/>
          <a:p>
            <a:endParaRPr sz="1200" lang="en-IN"/>
          </a:p>
        </p:txBody>
      </p:sp>
      <p:sp>
        <p:nvSpPr>
          <p:cNvPr id="1048635" name="TextBox 3"/>
          <p:cNvSpPr txBox="1"/>
          <p:nvPr/>
        </p:nvSpPr>
        <p:spPr>
          <a:xfrm>
            <a:off x="511925" y="563453"/>
            <a:ext cx="10027920" cy="436017"/>
          </a:xfrm>
          <a:prstGeom prst="rect"/>
        </p:spPr>
        <p:txBody>
          <a:bodyPr anchor="t" bIns="0" lIns="0" rIns="0" rtlCol="0" tIns="0">
            <a:spAutoFit/>
          </a:bodyPr>
          <a:p>
            <a:pPr>
              <a:lnSpc>
                <a:spcPts val="3360"/>
              </a:lnSpc>
            </a:pPr>
            <a:r>
              <a:rPr b="1" dirty="0" sz="3200" lang="en-US" spc="-83">
                <a:solidFill>
                  <a:srgbClr val="000000"/>
                </a:solidFill>
                <a:latin typeface="Times New Roman" panose="02020603050405020304" pitchFamily="18" charset="0"/>
                <a:cs typeface="Times New Roman" panose="02020603050405020304" pitchFamily="18" charset="0"/>
              </a:rPr>
              <a:t>References</a:t>
            </a:r>
          </a:p>
        </p:txBody>
      </p:sp>
      <p:sp>
        <p:nvSpPr>
          <p:cNvPr id="1048636" name="TextBox 4"/>
          <p:cNvSpPr txBox="1"/>
          <p:nvPr/>
        </p:nvSpPr>
        <p:spPr>
          <a:xfrm>
            <a:off x="511925" y="1070388"/>
            <a:ext cx="11168149" cy="5575300"/>
          </a:xfrm>
          <a:prstGeom prst="rect"/>
        </p:spPr>
        <p:txBody>
          <a:bodyPr anchor="t" bIns="0" lIns="0" rIns="0" rtlCol="0" tIns="0" wrap="square">
            <a:spAutoFit/>
          </a:bodyPr>
          <a:p>
            <a:pPr algn="just" indent="-190510" marL="190510">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Suleimany, M., </a:t>
            </a:r>
            <a:r>
              <a:rPr dirty="0" sz="1200" lang="en-GB" smtClean="0">
                <a:solidFill>
                  <a:schemeClr val="tx1">
                    <a:lumMod val="75000"/>
                    <a:lumOff val="25000"/>
                  </a:schemeClr>
                </a:solidFill>
                <a:latin typeface="Times New Roman" panose="02020603050405020304" pitchFamily="18" charset="0"/>
                <a:cs typeface="Times New Roman" panose="02020603050405020304" pitchFamily="18" charset="0"/>
              </a:rPr>
              <a:t>Mokhtarzadeh</a:t>
            </a:r>
            <a:r>
              <a:rPr dirty="0" sz="1200" lang="en-GB" smtClean="0">
                <a:solidFill>
                  <a:schemeClr val="tx1">
                    <a:lumMod val="75000"/>
                    <a:lumOff val="25000"/>
                  </a:schemeClr>
                </a:solidFill>
                <a:latin typeface="Times New Roman" panose="02020603050405020304" pitchFamily="18" charset="0"/>
                <a:cs typeface="Times New Roman" panose="02020603050405020304" pitchFamily="18" charset="0"/>
              </a:rPr>
              <a:t>) </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S., &amp; Sharifi, A. (2022. </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Community resilience to pandemics: An assessment framework developed based on the review of COVID-19 literature.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International Journal of Disaster Risk Reduction, 80</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103248.</a:t>
            </a:r>
          </a:p>
          <a:p>
            <a:pPr algn="just" indent="-190510" marL="190510">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Zhang, N., Yang, S., &amp;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Jia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P. (2022). Cultivating resilience during the COVID-19 pandemic: A socioecological perspective.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Annual Review of Psychology, 73</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575-598.</a:t>
            </a:r>
          </a:p>
          <a:p>
            <a:pPr algn="just" indent="-190510" marL="190510">
              <a:lnSpc>
                <a:spcPct val="150000"/>
              </a:lnSpc>
              <a:buFont typeface="Arial" panose="020B0604020202020204" pitchFamily="34" charset="0"/>
              <a:buChar char="•"/>
            </a:pP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Silveira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S., Hecht, M., Matthaeus, H.,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Adli</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M., Voelkle, M.C., &amp; Singer, T. (2022). Coping with the COVID-19 pandemic: perceived changes in psychological vulnerability, resilience and social cohesion before, during and after lockdown.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International Journal of Environmental Research and Public Health, 19</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(6), 3290.</a:t>
            </a:r>
          </a:p>
          <a:p>
            <a:pPr algn="just" indent="-190510" marL="190510">
              <a:lnSpc>
                <a:spcPct val="150000"/>
              </a:lnSpc>
              <a:buFont typeface="Arial" panose="020B0604020202020204" pitchFamily="34" charset="0"/>
              <a:buChar char="•"/>
            </a:pP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Gustafsson</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P.E., Nilsson, I., &amp; San Sebastian, M. (2022). Venerable vulnerability or remarkable resilience? A prospective study of the impact of the first wave of the COVID-19 pandemic and quarantine measures on loneliness in Swedish older adults with home care.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BMJ Open, 12</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(5), e060209.</a:t>
            </a:r>
          </a:p>
          <a:p>
            <a:pPr algn="just" indent="-190510" marL="190510">
              <a:lnSpc>
                <a:spcPct val="150000"/>
              </a:lnSpc>
              <a:buFont typeface="Arial" panose="020B0604020202020204" pitchFamily="34" charset="0"/>
              <a:buChar char="•"/>
            </a:pP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Jeamjitvibool</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T.,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Duangchan</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C., Mousa, A., &amp;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Mahikul</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W. (2022). The association between resilience and psychological distress during the COVID-19 pandemic: A systematic review and meta-analysis.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International Journal of Environmental Research and Public Health, 19</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(22), 14854.</a:t>
            </a:r>
          </a:p>
          <a:p>
            <a:pPr algn="just" indent="-190510" marL="190510">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Baum, M.K.,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Tamargo</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J.A., Diaz-Martinez, J., Delgado-</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Enciso</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I., Meade, C.S., Kirk, G.D., Mehta, S.H., Moore, R.,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Kipke</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M.D., Shoptaw, S.J., &amp;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Mustanski</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B. (2022). HIV, psychological resilience, and substance misuse during the COVID-19 pandemic: A multi-cohort study.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Drug and Alcohol Dependence, 231</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109230.</a:t>
            </a:r>
          </a:p>
          <a:p>
            <a:pPr algn="just" indent="-190510" marL="190510">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Shi, C., Liao, L., Li, H., &amp; Su, Z. (2022). Which urban communities are susceptible to COVID-19? An empirical study through the lens of community resilience.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BMC Public Health, 22</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(1), 70.</a:t>
            </a:r>
          </a:p>
          <a:p>
            <a:pPr algn="just" indent="-190510" marL="190510">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Fernández, R.S.,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Crivelli</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L.,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Guimet</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N.M., Allegri, R.F., Picco, S., &amp;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Pedreira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M.E. (2022). Psychological distress and mental health trajectories during the COVID-19 pandemic in Argentina: a longitudinal study.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Scientific Reports, 12</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(1), 5632.</a:t>
            </a:r>
          </a:p>
          <a:p>
            <a:pPr algn="just" indent="-190510" marL="190510">
              <a:lnSpc>
                <a:spcPct val="150000"/>
              </a:lnSpc>
              <a:buFont typeface="Arial" panose="020B0604020202020204" pitchFamily="34" charset="0"/>
              <a:buChar char="•"/>
            </a:pP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Forycka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J.,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Pawłowicz-Szlarska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E.,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Burczyńska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A.,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Cegielska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N.,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Harendarz</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K., &amp;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Nowicki</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M. (2022). Polish medical students facing the pandemic—Assessment of resilience, well-being, and burnout in the COVID-19 era. </a:t>
            </a:r>
            <a:r>
              <a:rPr dirty="0" sz="1200" i="1" lang="en-GB" err="1">
                <a:solidFill>
                  <a:schemeClr val="tx1">
                    <a:lumMod val="75000"/>
                    <a:lumOff val="25000"/>
                  </a:schemeClr>
                </a:solidFill>
                <a:latin typeface="Times New Roman" panose="02020603050405020304" pitchFamily="18" charset="0"/>
                <a:cs typeface="Times New Roman" panose="02020603050405020304" pitchFamily="18" charset="0"/>
              </a:rPr>
              <a:t>PLoS</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 One, 17</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(1), e0261652.</a:t>
            </a:r>
          </a:p>
          <a:p>
            <a:pPr algn="just" indent="-190510" marL="190510">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Kumar, R., Singh, A., &amp;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Pagali</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S. (2022). A review study on the trends of psychological challenges, coping ways, and public support during the COVID-19 pandemic in the vulnerable populations in the United States.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Frontiers in Psychiatry, 13</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920581.</a:t>
            </a:r>
          </a:p>
          <a:p>
            <a:pPr algn="just">
              <a:lnSpc>
                <a:spcPts val="1876"/>
              </a:lnSpc>
            </a:pPr>
            <a:endParaRPr dirty="0" sz="1563" lang="en-US" spc="-12">
              <a:solidFill>
                <a:srgbClr val="000000"/>
              </a:solidFill>
              <a:latin typeface="Zen Maru Gothic Bold"/>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59" name=""/>
        <p:cNvGrpSpPr/>
        <p:nvPr/>
      </p:nvGrpSpPr>
      <p:grpSpPr>
        <a:xfrm>
          <a:off x="0" y="0"/>
          <a:ext cx="0" cy="0"/>
          <a:chOff x="0" y="0"/>
          <a:chExt cx="0" cy="0"/>
        </a:xfrm>
      </p:grpSpPr>
      <p:sp>
        <p:nvSpPr>
          <p:cNvPr id="1048637" name="TextBox 3"/>
          <p:cNvSpPr txBox="1"/>
          <p:nvPr/>
        </p:nvSpPr>
        <p:spPr>
          <a:xfrm>
            <a:off x="527165" y="617107"/>
            <a:ext cx="10027920" cy="436017"/>
          </a:xfrm>
          <a:prstGeom prst="rect"/>
        </p:spPr>
        <p:txBody>
          <a:bodyPr anchor="t" bIns="0" lIns="0" rIns="0" rtlCol="0" tIns="0">
            <a:spAutoFit/>
          </a:bodyPr>
          <a:p>
            <a:pPr>
              <a:lnSpc>
                <a:spcPts val="3360"/>
              </a:lnSpc>
            </a:pPr>
            <a:r>
              <a:rPr b="1" dirty="0" sz="3200" lang="en-US" spc="-83">
                <a:solidFill>
                  <a:srgbClr val="000000"/>
                </a:solidFill>
                <a:latin typeface="Times New Roman" panose="02020603050405020304" pitchFamily="18" charset="0"/>
                <a:cs typeface="Times New Roman" panose="02020603050405020304" pitchFamily="18" charset="0"/>
              </a:rPr>
              <a:t>References</a:t>
            </a:r>
          </a:p>
        </p:txBody>
      </p:sp>
      <p:sp>
        <p:nvSpPr>
          <p:cNvPr id="1048638" name="TextBox 4"/>
          <p:cNvSpPr txBox="1"/>
          <p:nvPr/>
        </p:nvSpPr>
        <p:spPr>
          <a:xfrm>
            <a:off x="511926" y="1193800"/>
            <a:ext cx="11168149" cy="5041900"/>
          </a:xfrm>
          <a:prstGeom prst="rect"/>
        </p:spPr>
        <p:txBody>
          <a:bodyPr anchor="t" bIns="0" lIns="0" rIns="0" rtlCol="0" tIns="0" wrap="square">
            <a:spAutoFit/>
          </a:bodyPr>
          <a:p>
            <a:pPr algn="just" indent="-190510" marL="190510">
              <a:lnSpc>
                <a:spcPct val="150000"/>
              </a:lnSpc>
              <a:buFont typeface="Arial" panose="020B0604020202020204" pitchFamily="34" charset="0"/>
              <a:buChar char="•"/>
            </a:pP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Penninx</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B.W.,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Benros</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M.E., Klein, R.S., &amp;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Vinkers</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C.H. (2022). How COVID-19 shaped mental health: from infection to pandemic effects.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Nature Medicine, 28</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(10), 2027-2037.</a:t>
            </a:r>
          </a:p>
          <a:p>
            <a:pPr algn="just" indent="-190510" marL="190510">
              <a:lnSpc>
                <a:spcPct val="150000"/>
              </a:lnSpc>
              <a:buFont typeface="Arial" panose="020B0604020202020204" pitchFamily="34" charset="0"/>
              <a:buChar char="•"/>
            </a:pP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Belitski</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M., Guenther, C.,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Kritikos</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A.S., &amp;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Thurik</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R. (2022). Economic effects of the COVID-19 pandemic on entrepreneurship and small businesses.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Small Business Economics</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a:t>
            </a:r>
          </a:p>
          <a:p>
            <a:pPr algn="just" indent="-190510" marL="190510">
              <a:lnSpc>
                <a:spcPct val="150000"/>
              </a:lnSpc>
              <a:buFont typeface="Arial" panose="020B0604020202020204" pitchFamily="34" charset="0"/>
              <a:buChar char="•"/>
            </a:pPr>
            <a:r>
              <a:rPr dirty="0" sz="1200" lang="lt-LT">
                <a:solidFill>
                  <a:schemeClr val="tx1">
                    <a:lumMod val="75000"/>
                    <a:lumOff val="25000"/>
                  </a:schemeClr>
                </a:solidFill>
                <a:latin typeface="Times New Roman" panose="02020603050405020304" pitchFamily="18" charset="0"/>
                <a:cs typeface="Times New Roman" panose="02020603050405020304" pitchFamily="18" charset="0"/>
              </a:rPr>
              <a:t>Zubizarreta, D., Trinh, M.H., &amp; Reisner, S.L. (2022). COVID-19 risk and resilience among US transgender and gender diverse populations. </a:t>
            </a:r>
            <a:r>
              <a:rPr dirty="0" sz="1200" i="1" lang="lt-LT">
                <a:solidFill>
                  <a:schemeClr val="tx1">
                    <a:lumMod val="75000"/>
                    <a:lumOff val="25000"/>
                  </a:schemeClr>
                </a:solidFill>
                <a:latin typeface="Times New Roman" panose="02020603050405020304" pitchFamily="18" charset="0"/>
                <a:cs typeface="Times New Roman" panose="02020603050405020304" pitchFamily="18" charset="0"/>
              </a:rPr>
              <a:t>American Journal of Preventive Medicine, 62</a:t>
            </a:r>
            <a:r>
              <a:rPr dirty="0" sz="1200" lang="lt-LT">
                <a:solidFill>
                  <a:schemeClr val="tx1">
                    <a:lumMod val="75000"/>
                    <a:lumOff val="25000"/>
                  </a:schemeClr>
                </a:solidFill>
                <a:latin typeface="Times New Roman" panose="02020603050405020304" pitchFamily="18" charset="0"/>
                <a:cs typeface="Times New Roman" panose="02020603050405020304" pitchFamily="18" charset="0"/>
              </a:rPr>
              <a:t>(2), 299-303.</a:t>
            </a:r>
          </a:p>
          <a:p>
            <a:pPr algn="just" indent="-190510" marL="190510">
              <a:lnSpc>
                <a:spcPct val="150000"/>
              </a:lnSpc>
              <a:buFont typeface="Arial" panose="020B0604020202020204" pitchFamily="34" charset="0"/>
              <a:buChar char="•"/>
            </a:pPr>
            <a:r>
              <a:rPr dirty="0" sz="1200" lang="lt-LT">
                <a:solidFill>
                  <a:schemeClr val="tx1">
                    <a:lumMod val="75000"/>
                    <a:lumOff val="25000"/>
                  </a:schemeClr>
                </a:solidFill>
                <a:latin typeface="Times New Roman" panose="02020603050405020304" pitchFamily="18" charset="0"/>
                <a:cs typeface="Times New Roman" panose="02020603050405020304" pitchFamily="18" charset="0"/>
              </a:rPr>
              <a:t>Štreimikienė, D., Baležentis, T., Volkov, A., Ribašauskienė, E., Morkūnas, M., &amp; Žičkienė, A. (2022). Negative effects of COVID-19 pandemic on agriculture: systematic literature review in the frameworks of vulnerability, resilience, and risks involved. </a:t>
            </a:r>
            <a:r>
              <a:rPr dirty="0" sz="1200" i="1" lang="lt-LT">
                <a:solidFill>
                  <a:schemeClr val="tx1">
                    <a:lumMod val="75000"/>
                    <a:lumOff val="25000"/>
                  </a:schemeClr>
                </a:solidFill>
                <a:latin typeface="Times New Roman" panose="02020603050405020304" pitchFamily="18" charset="0"/>
                <a:cs typeface="Times New Roman" panose="02020603050405020304" pitchFamily="18" charset="0"/>
              </a:rPr>
              <a:t>Economic Research-Ekonomska Istraživanja, 35</a:t>
            </a:r>
            <a:r>
              <a:rPr dirty="0" sz="1200" lang="lt-LT">
                <a:solidFill>
                  <a:schemeClr val="tx1">
                    <a:lumMod val="75000"/>
                    <a:lumOff val="25000"/>
                  </a:schemeClr>
                </a:solidFill>
                <a:latin typeface="Times New Roman" panose="02020603050405020304" pitchFamily="18" charset="0"/>
                <a:cs typeface="Times New Roman" panose="02020603050405020304" pitchFamily="18" charset="0"/>
              </a:rPr>
              <a:t>(1), 529-545.</a:t>
            </a:r>
          </a:p>
          <a:p>
            <a:pPr algn="just" indent="-190510" marL="190510">
              <a:lnSpc>
                <a:spcPct val="150000"/>
              </a:lnSpc>
              <a:buFont typeface="Arial" panose="020B0604020202020204" pitchFamily="34" charset="0"/>
              <a:buChar char="•"/>
            </a:pPr>
            <a:r>
              <a:rPr dirty="0" sz="1200" lang="lt-LT">
                <a:solidFill>
                  <a:schemeClr val="tx1">
                    <a:lumMod val="75000"/>
                    <a:lumOff val="25000"/>
                  </a:schemeClr>
                </a:solidFill>
                <a:latin typeface="Times New Roman" panose="02020603050405020304" pitchFamily="18" charset="0"/>
                <a:cs typeface="Times New Roman" panose="02020603050405020304" pitchFamily="18" charset="0"/>
              </a:rPr>
              <a:t>Kuzior, A., Krawczyk, D., Brożek, P., Pakhnenko, O., Vasylieva, T., &amp; Lyeonov, S. (2022). Resilience of Smart Cities to the Consequences of the COVID-19 Pandemic in the Context of Sustainable Development. </a:t>
            </a:r>
            <a:r>
              <a:rPr dirty="0" sz="1200" i="1" lang="lt-LT">
                <a:solidFill>
                  <a:schemeClr val="tx1">
                    <a:lumMod val="75000"/>
                    <a:lumOff val="25000"/>
                  </a:schemeClr>
                </a:solidFill>
                <a:latin typeface="Times New Roman" panose="02020603050405020304" pitchFamily="18" charset="0"/>
                <a:cs typeface="Times New Roman" panose="02020603050405020304" pitchFamily="18" charset="0"/>
              </a:rPr>
              <a:t>Sustainability, 14</a:t>
            </a:r>
            <a:r>
              <a:rPr dirty="0" sz="1200" lang="lt-LT">
                <a:solidFill>
                  <a:schemeClr val="tx1">
                    <a:lumMod val="75000"/>
                    <a:lumOff val="25000"/>
                  </a:schemeClr>
                </a:solidFill>
                <a:latin typeface="Times New Roman" panose="02020603050405020304" pitchFamily="18" charset="0"/>
                <a:cs typeface="Times New Roman" panose="02020603050405020304" pitchFamily="18" charset="0"/>
              </a:rPr>
              <a:t>(19), 12645.</a:t>
            </a:r>
          </a:p>
          <a:p>
            <a:pPr algn="just" indent="-190510" marL="190510">
              <a:lnSpc>
                <a:spcPct val="150000"/>
              </a:lnSpc>
              <a:buFont typeface="Arial" panose="020B0604020202020204" pitchFamily="34" charset="0"/>
              <a:buChar char="•"/>
            </a:pPr>
            <a:r>
              <a:rPr dirty="0" sz="1200" lang="lt-LT">
                <a:solidFill>
                  <a:schemeClr val="tx1">
                    <a:lumMod val="75000"/>
                    <a:lumOff val="25000"/>
                  </a:schemeClr>
                </a:solidFill>
                <a:latin typeface="Times New Roman" panose="02020603050405020304" pitchFamily="18" charset="0"/>
                <a:cs typeface="Times New Roman" panose="02020603050405020304" pitchFamily="18" charset="0"/>
              </a:rPr>
              <a:t>Lee, K., Hyun, K., Mitchell, J., Saha, T., Oran Gibson, N., &amp; Krejci, C. (2022). Exploring factors enhancing resilience among marginalized older adults during the COVID-19 pandemic. </a:t>
            </a:r>
            <a:r>
              <a:rPr dirty="0" sz="1200" i="1" lang="lt-LT">
                <a:solidFill>
                  <a:schemeClr val="tx1">
                    <a:lumMod val="75000"/>
                    <a:lumOff val="25000"/>
                  </a:schemeClr>
                </a:solidFill>
                <a:latin typeface="Times New Roman" panose="02020603050405020304" pitchFamily="18" charset="0"/>
                <a:cs typeface="Times New Roman" panose="02020603050405020304" pitchFamily="18" charset="0"/>
              </a:rPr>
              <a:t>Journal of Applied Gerontology, 41</a:t>
            </a:r>
            <a:r>
              <a:rPr dirty="0" sz="1200" lang="lt-LT">
                <a:solidFill>
                  <a:schemeClr val="tx1">
                    <a:lumMod val="75000"/>
                    <a:lumOff val="25000"/>
                  </a:schemeClr>
                </a:solidFill>
                <a:latin typeface="Times New Roman" panose="02020603050405020304" pitchFamily="18" charset="0"/>
                <a:cs typeface="Times New Roman" panose="02020603050405020304" pitchFamily="18" charset="0"/>
              </a:rPr>
              <a:t>(3), 610-618.</a:t>
            </a:r>
            <a:endParaRPr dirty="0" sz="1200" lang="en-GB">
              <a:solidFill>
                <a:schemeClr val="tx1">
                  <a:lumMod val="75000"/>
                  <a:lumOff val="25000"/>
                </a:schemeClr>
              </a:solidFill>
              <a:latin typeface="Times New Roman" panose="02020603050405020304" pitchFamily="18" charset="0"/>
              <a:cs typeface="Times New Roman" panose="02020603050405020304" pitchFamily="18" charset="0"/>
            </a:endParaRPr>
          </a:p>
          <a:p>
            <a:pPr algn="just" indent="-190510" marL="190510">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Burgess, R. A.,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Kanu</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N., Matthews, T.,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Mukotekwa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O., Smith-Gul, A., Yusuf, I., ... &amp; Gul, M. (2022). Exploring experiences and impact of the COVID-19 pandemic on young racially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minoritised</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people in the United Kingdom: A qualitative study. </a:t>
            </a:r>
            <a:r>
              <a:rPr dirty="0" sz="1200" i="1" lang="en-GB" err="1">
                <a:solidFill>
                  <a:schemeClr val="tx1">
                    <a:lumMod val="75000"/>
                    <a:lumOff val="25000"/>
                  </a:schemeClr>
                </a:solidFill>
                <a:latin typeface="Times New Roman" panose="02020603050405020304" pitchFamily="18" charset="0"/>
                <a:cs typeface="Times New Roman" panose="02020603050405020304" pitchFamily="18" charset="0"/>
              </a:rPr>
              <a:t>PLoS</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 One</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17</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(5), e0266504.</a:t>
            </a:r>
          </a:p>
          <a:p>
            <a:pPr algn="just" indent="-190510" marL="190510">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Lombardo, C.,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Guo</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L., Solomon, S.,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Crepaz-Keay</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D., McDaid, S., Thorpe, L., ... &amp; Van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Bortel</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T. (2023). Inequalities and mental health during the Coronavirus pandemic in the UK: a mixed-methods exploration.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BMC Public Health</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23</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(1), 1830.</a:t>
            </a:r>
          </a:p>
          <a:p>
            <a:pPr algn="just" indent="-190510" marL="190510">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Halliday, Emma C., Vivien Holt,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Koser</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Khan, Fiona Ward, Paula Wheeler, and Gill Sadler. "‘A lot of small things make a difference’. Mental health and strategies of coping during the COVID‐19 pandemic."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Health Expectations</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25, no. 2 (2022): 532-540.</a:t>
            </a:r>
            <a:endParaRPr dirty="0" sz="1200" lang="lt-LT">
              <a:solidFill>
                <a:schemeClr val="tx1">
                  <a:lumMod val="75000"/>
                  <a:lumOff val="25000"/>
                </a:schemeClr>
              </a:solidFill>
              <a:latin typeface="Times New Roman" panose="02020603050405020304" pitchFamily="18" charset="0"/>
              <a:cs typeface="Times New Roman" panose="02020603050405020304" pitchFamily="18" charset="0"/>
            </a:endParaRPr>
          </a:p>
          <a:p>
            <a:pPr algn="just">
              <a:lnSpc>
                <a:spcPts val="1876"/>
              </a:lnSpc>
            </a:pPr>
            <a:endParaRPr dirty="0" sz="1563" lang="en-US" spc="-12">
              <a:solidFill>
                <a:srgbClr val="000000"/>
              </a:solidFill>
              <a:latin typeface="Zen Maru Gothic Bold"/>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60" name=""/>
        <p:cNvGrpSpPr/>
        <p:nvPr/>
      </p:nvGrpSpPr>
      <p:grpSpPr>
        <a:xfrm>
          <a:off x="0" y="0"/>
          <a:ext cx="0" cy="0"/>
          <a:chOff x="0" y="0"/>
          <a:chExt cx="0" cy="0"/>
        </a:xfrm>
      </p:grpSpPr>
      <p:sp>
        <p:nvSpPr>
          <p:cNvPr id="1048639" name="TextBox 3"/>
          <p:cNvSpPr txBox="1"/>
          <p:nvPr/>
        </p:nvSpPr>
        <p:spPr>
          <a:xfrm>
            <a:off x="527165" y="617107"/>
            <a:ext cx="10027920" cy="436017"/>
          </a:xfrm>
          <a:prstGeom prst="rect"/>
        </p:spPr>
        <p:txBody>
          <a:bodyPr anchor="t" bIns="0" lIns="0" rIns="0" rtlCol="0" tIns="0">
            <a:spAutoFit/>
          </a:bodyPr>
          <a:p>
            <a:pPr>
              <a:lnSpc>
                <a:spcPts val="3360"/>
              </a:lnSpc>
            </a:pPr>
            <a:r>
              <a:rPr b="1" dirty="0" sz="3200" lang="en-US" spc="-83">
                <a:solidFill>
                  <a:srgbClr val="000000"/>
                </a:solidFill>
                <a:latin typeface="Times New Roman" panose="02020603050405020304" pitchFamily="18" charset="0"/>
                <a:cs typeface="Times New Roman" panose="02020603050405020304" pitchFamily="18" charset="0"/>
              </a:rPr>
              <a:t>References</a:t>
            </a:r>
          </a:p>
        </p:txBody>
      </p:sp>
      <p:sp>
        <p:nvSpPr>
          <p:cNvPr id="1048640" name="TextBox 4"/>
          <p:cNvSpPr txBox="1"/>
          <p:nvPr/>
        </p:nvSpPr>
        <p:spPr>
          <a:xfrm>
            <a:off x="511926" y="1193801"/>
            <a:ext cx="11168149" cy="5064253"/>
          </a:xfrm>
          <a:prstGeom prst="rect"/>
        </p:spPr>
        <p:txBody>
          <a:bodyPr anchor="t" bIns="0" lIns="0" rIns="0" rtlCol="0" tIns="0" wrap="square">
            <a:spAutoFit/>
          </a:bodyPr>
          <a:p>
            <a:pPr algn="just" indent="-285750" marL="285750">
              <a:lnSpc>
                <a:spcPct val="150000"/>
              </a:lnSpc>
              <a:buFont typeface="Arial" panose="020B0604020202020204" pitchFamily="34" charset="0"/>
              <a:buChar char="•"/>
            </a:pPr>
            <a:r>
              <a:rPr dirty="0" sz="1600" lang="en-GB">
                <a:latin typeface="Times New Roman" panose="02020603050405020304" pitchFamily="18" charset="0"/>
                <a:cs typeface="Times New Roman" panose="02020603050405020304" pitchFamily="18" charset="0"/>
              </a:rPr>
              <a:t>McManus, S., Bebbington, P., Jenkins, R. &amp; </a:t>
            </a:r>
            <a:r>
              <a:rPr dirty="0" sz="1600" lang="en-GB" err="1">
                <a:latin typeface="Times New Roman" panose="02020603050405020304" pitchFamily="18" charset="0"/>
                <a:cs typeface="Times New Roman" panose="02020603050405020304" pitchFamily="18" charset="0"/>
              </a:rPr>
              <a:t>Brugha</a:t>
            </a:r>
            <a:r>
              <a:rPr dirty="0" sz="1600" lang="en-GB">
                <a:latin typeface="Times New Roman" panose="02020603050405020304" pitchFamily="18" charset="0"/>
                <a:cs typeface="Times New Roman" panose="02020603050405020304" pitchFamily="18" charset="0"/>
              </a:rPr>
              <a:t>, T., 2019. Mental health and wellbeing in England: Adult Psychiatric Morbidity Survey 2014. </a:t>
            </a:r>
            <a:r>
              <a:rPr dirty="0" sz="1600" i="1" lang="en-GB">
                <a:latin typeface="Times New Roman" panose="02020603050405020304" pitchFamily="18" charset="0"/>
                <a:cs typeface="Times New Roman" panose="02020603050405020304" pitchFamily="18" charset="0"/>
              </a:rPr>
              <a:t>Leeds: NHS Digital</a:t>
            </a:r>
            <a:r>
              <a:rPr dirty="0" sz="1600" lang="en-GB">
                <a:latin typeface="Times New Roman" panose="02020603050405020304" pitchFamily="18" charset="0"/>
                <a:cs typeface="Times New Roman" panose="02020603050405020304" pitchFamily="18" charset="0"/>
              </a:rPr>
              <a:t>.</a:t>
            </a:r>
          </a:p>
          <a:p>
            <a:pPr algn="just" indent="-285750" marL="285750">
              <a:lnSpc>
                <a:spcPct val="150000"/>
              </a:lnSpc>
              <a:buFont typeface="Arial" panose="020B0604020202020204" pitchFamily="34" charset="0"/>
              <a:buChar char="•"/>
            </a:pPr>
            <a:r>
              <a:rPr altLang="en-US" baseline="0" b="0" cap="none" dirty="0" sz="1600" i="0" kumimoji="0" lang="en-US" normalizeH="0" strike="noStrike" u="none">
                <a:ln>
                  <a:noFill/>
                </a:ln>
                <a:solidFill>
                  <a:schemeClr val="tx1"/>
                </a:solidFill>
                <a:effectLst/>
                <a:latin typeface="Times New Roman" panose="02020603050405020304" pitchFamily="18" charset="0"/>
                <a:cs typeface="Times New Roman" panose="02020603050405020304" pitchFamily="18" charset="0"/>
              </a:rPr>
              <a:t>Ma, L., Huang, Y. and Liu, T. (2022). Unequal impact of the COVID-19 pandemic on mental health: Role of the neighborhood environment. </a:t>
            </a:r>
            <a:r>
              <a:rPr altLang="en-US" baseline="0" b="0" cap="none" dirty="0" sz="1600" i="1" kumimoji="0" lang="en-US" normalizeH="0" strike="noStrike" u="none">
                <a:ln>
                  <a:noFill/>
                </a:ln>
                <a:solidFill>
                  <a:schemeClr val="tx1"/>
                </a:solidFill>
                <a:effectLst/>
                <a:latin typeface="Times New Roman" panose="02020603050405020304" pitchFamily="18" charset="0"/>
                <a:cs typeface="Times New Roman" panose="02020603050405020304" pitchFamily="18" charset="0"/>
              </a:rPr>
              <a:t>Sustainable Cities and Society</a:t>
            </a:r>
            <a:r>
              <a:rPr altLang="en-US" baseline="0" b="0" cap="none" dirty="0" sz="1600" i="0" kumimoji="0" lang="en-US" normalizeH="0" strike="noStrike" u="none">
                <a:ln>
                  <a:noFill/>
                </a:ln>
                <a:solidFill>
                  <a:schemeClr val="tx1"/>
                </a:solidFill>
                <a:effectLst/>
                <a:latin typeface="Times New Roman" panose="02020603050405020304" pitchFamily="18" charset="0"/>
                <a:cs typeface="Times New Roman" panose="02020603050405020304" pitchFamily="18" charset="0"/>
              </a:rPr>
              <a:t>, 87, p.104162. </a:t>
            </a:r>
            <a:r>
              <a:rPr altLang="en-US" baseline="0" b="0" cap="none" dirty="0" sz="1600" i="0" kumimoji="0" lang="en-US" normalizeH="0" err="1" strike="noStrike" u="none">
                <a:ln>
                  <a:noFill/>
                </a:ln>
                <a:solidFill>
                  <a:schemeClr val="tx1"/>
                </a:solidFill>
                <a:effectLst/>
                <a:latin typeface="Times New Roman" panose="02020603050405020304" pitchFamily="18" charset="0"/>
                <a:cs typeface="Times New Roman" panose="02020603050405020304" pitchFamily="18" charset="0"/>
              </a:rPr>
              <a:t>doi:https</a:t>
            </a:r>
            <a:r>
              <a:rPr altLang="en-US" baseline="0" b="0" cap="none" dirty="0" sz="1600" i="0" kumimoji="0" lang="en-US" normalizeH="0" strike="noStrike" u="none">
                <a:ln>
                  <a:noFill/>
                </a:ln>
                <a:solidFill>
                  <a:schemeClr val="tx1"/>
                </a:solidFill>
                <a:effectLst/>
                <a:latin typeface="Times New Roman" panose="02020603050405020304" pitchFamily="18" charset="0"/>
                <a:cs typeface="Times New Roman" panose="02020603050405020304" pitchFamily="18" charset="0"/>
              </a:rPr>
              <a:t>://doi.org/10.1016/j.scs.2022.104162.</a:t>
            </a:r>
            <a:endParaRPr dirty="0" sz="1600" lang="en-GB">
              <a:latin typeface="Times New Roman" panose="02020603050405020304" pitchFamily="18" charset="0"/>
              <a:cs typeface="Times New Roman" panose="02020603050405020304" pitchFamily="18" charset="0"/>
            </a:endParaRPr>
          </a:p>
          <a:p>
            <a:pPr algn="just" indent="-285750" marL="285750">
              <a:lnSpc>
                <a:spcPct val="150000"/>
              </a:lnSpc>
              <a:buFont typeface="Arial" panose="020B0604020202020204" pitchFamily="34" charset="0"/>
              <a:buChar char="•"/>
            </a:pPr>
            <a:r>
              <a:rPr dirty="0" sz="1600" lang="en-GB">
                <a:latin typeface="Times New Roman" panose="02020603050405020304" pitchFamily="18" charset="0"/>
                <a:cs typeface="Times New Roman" panose="02020603050405020304" pitchFamily="18" charset="0"/>
              </a:rPr>
              <a:t>Office for National Statistics (ONS), 2021. Measuring the data: Social class. [online] Available at: </a:t>
            </a:r>
            <a:r>
              <a:rPr dirty="0" sz="1600" lang="en-GB">
                <a:latin typeface="Times New Roman" panose="02020603050405020304" pitchFamily="18" charset="0"/>
                <a:cs typeface="Times New Roman" panose="02020603050405020304" pitchFamily="18" charset="0"/>
                <a:hlinkClick r:id="rId1"/>
              </a:rPr>
              <a:t>https://www.ons.gov.uk/employmentandlabourmarket/peopleinwork/employmentandemployeetypes/bulletins/approximatedsocialgradeenglandandwales/census2021</a:t>
            </a:r>
            <a:r>
              <a:rPr dirty="0" sz="1600" lang="en-GB">
                <a:latin typeface="Times New Roman" panose="02020603050405020304" pitchFamily="18" charset="0"/>
                <a:cs typeface="Times New Roman" panose="02020603050405020304" pitchFamily="18" charset="0"/>
              </a:rPr>
              <a:t> </a:t>
            </a:r>
          </a:p>
          <a:p>
            <a:pPr algn="just" indent="-285750" marL="285750">
              <a:lnSpc>
                <a:spcPct val="150000"/>
              </a:lnSpc>
              <a:buFont typeface="Arial" panose="020B0604020202020204" pitchFamily="34" charset="0"/>
              <a:buChar char="•"/>
            </a:pPr>
            <a:r>
              <a:rPr dirty="0" sz="1600" lang="en-GB">
                <a:latin typeface="Times New Roman" panose="02020603050405020304" pitchFamily="18" charset="0"/>
                <a:cs typeface="Times New Roman" panose="02020603050405020304" pitchFamily="18" charset="0"/>
              </a:rPr>
              <a:t>Kawachi, I. &amp; Berkman, L.F., 2001. Social ties and mental health. </a:t>
            </a:r>
            <a:r>
              <a:rPr dirty="0" sz="1600" i="1" lang="en-GB">
                <a:latin typeface="Times New Roman" panose="02020603050405020304" pitchFamily="18" charset="0"/>
                <a:cs typeface="Times New Roman" panose="02020603050405020304" pitchFamily="18" charset="0"/>
              </a:rPr>
              <a:t>Journal of Urban Health</a:t>
            </a:r>
            <a:r>
              <a:rPr dirty="0" sz="1600" lang="en-GB">
                <a:latin typeface="Times New Roman" panose="02020603050405020304" pitchFamily="18" charset="0"/>
                <a:cs typeface="Times New Roman" panose="02020603050405020304" pitchFamily="18" charset="0"/>
              </a:rPr>
              <a:t>, 78(3), pp.458-467.</a:t>
            </a:r>
          </a:p>
          <a:p>
            <a:pPr algn="just" indent="-285750" marL="285750">
              <a:lnSpc>
                <a:spcPct val="150000"/>
              </a:lnSpc>
              <a:buFont typeface="Arial" panose="020B0604020202020204" pitchFamily="34" charset="0"/>
              <a:buChar char="•"/>
            </a:pPr>
            <a:r>
              <a:rPr dirty="0" sz="1600" lang="en-GB">
                <a:latin typeface="Times New Roman" panose="02020603050405020304" pitchFamily="18" charset="0"/>
                <a:cs typeface="Times New Roman" panose="02020603050405020304" pitchFamily="18" charset="0"/>
              </a:rPr>
              <a:t>McGinty, E.E., </a:t>
            </a:r>
            <a:r>
              <a:rPr dirty="0" sz="1600" lang="en-GB" err="1">
                <a:latin typeface="Times New Roman" panose="02020603050405020304" pitchFamily="18" charset="0"/>
                <a:cs typeface="Times New Roman" panose="02020603050405020304" pitchFamily="18" charset="0"/>
              </a:rPr>
              <a:t>Presskreischer</a:t>
            </a:r>
            <a:r>
              <a:rPr dirty="0" sz="1600" lang="en-GB">
                <a:latin typeface="Times New Roman" panose="02020603050405020304" pitchFamily="18" charset="0"/>
                <a:cs typeface="Times New Roman" panose="02020603050405020304" pitchFamily="18" charset="0"/>
              </a:rPr>
              <a:t>, R., Han, H. &amp; Barry, C.L., 2020. Psychological distress and loneliness reported by US adults in 2018 and April 2020. </a:t>
            </a:r>
            <a:r>
              <a:rPr dirty="0" sz="1600" i="1" lang="en-GB">
                <a:latin typeface="Times New Roman" panose="02020603050405020304" pitchFamily="18" charset="0"/>
                <a:cs typeface="Times New Roman" panose="02020603050405020304" pitchFamily="18" charset="0"/>
              </a:rPr>
              <a:t>JAMA</a:t>
            </a:r>
            <a:r>
              <a:rPr dirty="0" sz="1600" lang="en-GB">
                <a:latin typeface="Times New Roman" panose="02020603050405020304" pitchFamily="18" charset="0"/>
                <a:cs typeface="Times New Roman" panose="02020603050405020304" pitchFamily="18" charset="0"/>
              </a:rPr>
              <a:t>, 324(1), pp.93-94</a:t>
            </a:r>
          </a:p>
          <a:p>
            <a:pPr algn="just" indent="-285750" marL="285750">
              <a:lnSpc>
                <a:spcPct val="150000"/>
              </a:lnSpc>
              <a:buFont typeface="Arial" panose="020B0604020202020204" pitchFamily="34" charset="0"/>
              <a:buChar char="•"/>
            </a:pPr>
            <a:r>
              <a:rPr dirty="0" sz="1600" lang="en-GB">
                <a:latin typeface="Times New Roman" panose="02020603050405020304" pitchFamily="18" charset="0"/>
                <a:cs typeface="Times New Roman" panose="02020603050405020304" pitchFamily="18" charset="0"/>
              </a:rPr>
              <a:t>Moher, D., </a:t>
            </a:r>
            <a:r>
              <a:rPr dirty="0" sz="1600" lang="en-GB" err="1">
                <a:latin typeface="Times New Roman" panose="02020603050405020304" pitchFamily="18" charset="0"/>
                <a:cs typeface="Times New Roman" panose="02020603050405020304" pitchFamily="18" charset="0"/>
              </a:rPr>
              <a:t>Liberati</a:t>
            </a:r>
            <a:r>
              <a:rPr dirty="0" sz="1600" lang="en-GB">
                <a:latin typeface="Times New Roman" panose="02020603050405020304" pitchFamily="18" charset="0"/>
                <a:cs typeface="Times New Roman" panose="02020603050405020304" pitchFamily="18" charset="0"/>
              </a:rPr>
              <a:t>, A., </a:t>
            </a:r>
            <a:r>
              <a:rPr dirty="0" sz="1600" lang="en-GB" err="1">
                <a:latin typeface="Times New Roman" panose="02020603050405020304" pitchFamily="18" charset="0"/>
                <a:cs typeface="Times New Roman" panose="02020603050405020304" pitchFamily="18" charset="0"/>
              </a:rPr>
              <a:t>Tetzlaff</a:t>
            </a:r>
            <a:r>
              <a:rPr dirty="0" sz="1600" lang="en-GB">
                <a:latin typeface="Times New Roman" panose="02020603050405020304" pitchFamily="18" charset="0"/>
                <a:cs typeface="Times New Roman" panose="02020603050405020304" pitchFamily="18" charset="0"/>
              </a:rPr>
              <a:t>, J. &amp; Altman, D.G., 2009. Preferred reporting items for systematic reviews and meta-analyses: the PRISMA statement. </a:t>
            </a:r>
            <a:r>
              <a:rPr dirty="0" sz="1600" i="1" lang="en-GB" err="1">
                <a:latin typeface="Times New Roman" panose="02020603050405020304" pitchFamily="18" charset="0"/>
                <a:cs typeface="Times New Roman" panose="02020603050405020304" pitchFamily="18" charset="0"/>
              </a:rPr>
              <a:t>PLoS</a:t>
            </a:r>
            <a:r>
              <a:rPr dirty="0" sz="1600" i="1" lang="en-GB">
                <a:latin typeface="Times New Roman" panose="02020603050405020304" pitchFamily="18" charset="0"/>
                <a:cs typeface="Times New Roman" panose="02020603050405020304" pitchFamily="18" charset="0"/>
              </a:rPr>
              <a:t> Med</a:t>
            </a:r>
            <a:r>
              <a:rPr dirty="0" sz="1600" lang="en-GB">
                <a:latin typeface="Times New Roman" panose="02020603050405020304" pitchFamily="18" charset="0"/>
                <a:cs typeface="Times New Roman" panose="02020603050405020304" pitchFamily="18" charset="0"/>
              </a:rPr>
              <a:t>, 6(7), e1000097.</a:t>
            </a:r>
          </a:p>
          <a:p>
            <a:pPr algn="just"/>
            <a:endParaRPr dirty="0" sz="1600" lang="en-GB">
              <a:latin typeface="Arial" panose="020B0604020202020204" pitchFamily="34" charset="0"/>
              <a:cs typeface="Arial" panose="020B0604020202020204" pitchFamily="34" charset="0"/>
            </a:endParaRPr>
          </a:p>
          <a:p>
            <a:pPr algn="just"/>
            <a:endParaRPr dirty="0" sz="1600" lang="en-GB">
              <a:latin typeface="Söhne"/>
            </a:endParaRPr>
          </a:p>
          <a:p>
            <a:pPr algn="just">
              <a:lnSpc>
                <a:spcPts val="1876"/>
              </a:lnSpc>
            </a:pPr>
            <a:endParaRPr dirty="0" sz="1563" lang="en-US" spc="-12">
              <a:solidFill>
                <a:srgbClr val="000000"/>
              </a:solidFill>
              <a:latin typeface="Zen Maru Gothic Bold"/>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61" name=""/>
        <p:cNvGrpSpPr/>
        <p:nvPr/>
      </p:nvGrpSpPr>
      <p:grpSpPr>
        <a:xfrm>
          <a:off x="0" y="0"/>
          <a:ext cx="0" cy="0"/>
          <a:chOff x="0" y="0"/>
          <a:chExt cx="0" cy="0"/>
        </a:xfrm>
      </p:grpSpPr>
      <p:pic>
        <p:nvPicPr>
          <p:cNvPr id="2097160" name="Picture 2" descr="Orange Thank You Gif, HD Png Download , Transparent Png Image - PNGitem"/>
          <p:cNvPicPr>
            <a:picLocks noChangeAspect="1" noChangeArrowheads="1"/>
          </p:cNvPicPr>
          <p:nvPr/>
        </p:nvPicPr>
        <p:blipFill>
          <a:blip xmlns:r="http://schemas.openxmlformats.org/officeDocument/2006/relationships" r:embed="rId1"/>
          <a:srcRect/>
          <a:stretch>
            <a:fillRect/>
          </a:stretch>
        </p:blipFill>
        <p:spPr bwMode="auto">
          <a:xfrm>
            <a:off x="606347" y="1784194"/>
            <a:ext cx="10708888" cy="2988527"/>
          </a:xfrm>
          <a:prstGeom prst="rect"/>
          <a:noFill/>
        </p:spPr>
      </p:pic>
    </p:spTree>
  </p:cSld>
  <p:clrMapOvr>
    <a:masterClrMapping/>
  </p:clrMapOvr>
</p:sld>
</file>

<file path=ppt/theme/theme1.xml><?xml version="1.0" encoding="utf-8"?>
<a:theme xmlns:a="http://schemas.openxmlformats.org/drawingml/2006/main" name="Basis">
  <a:themeElements>
    <a:clrScheme name="Basis">
      <a:dk1>
        <a:sysClr lastClr="000000" val="windowText"/>
      </a:dk1>
      <a:lt1>
        <a:sysClr lastClr="FFFFFF" val="window"/>
      </a:lt1>
      <a:dk2>
        <a:srgbClr val="505046"/>
      </a:dk2>
      <a:lt2>
        <a:srgbClr val="EEECE1"/>
      </a:lt2>
      <a:accent1>
        <a:srgbClr val="DF5327"/>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63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r="5400000" dist="25400" rotWithShape="0">
              <a:srgbClr val="000000">
                <a:alpha val="45000"/>
              </a:srgbClr>
            </a:outerShdw>
          </a:effectLst>
        </a:effectStyle>
        <a:effectStyle>
          <a:effectLst>
            <a:outerShdw blurRad="38100" dir="5400000" dist="25400" rotWithShape="0">
              <a:srgbClr val="000000">
                <a:alpha val="45000"/>
              </a:srgbClr>
            </a:outerShdw>
          </a:effectLst>
          <a:scene3d>
            <a:camera prst="orthographicFront">
              <a:rot lat="0" lon="0" rev="0"/>
            </a:camera>
            <a:lightRig dir="t" rig="brightRoom"/>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theme>
</file>

<file path=ppt/theme/theme2.xml><?xml version="1.0" encoding="utf-8"?>
<a:theme xmlns:a="http://schemas.openxmlformats.org/drawingml/2006/main" name="Office 主题">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15.0000</AppVersion>
</Properties>
</file>

<file path=docProps/core.xml><?xml version="1.0" encoding="utf-8"?>
<cp:coreProperties xmlns:cp="http://schemas.openxmlformats.org/package/2006/metadata/core-properties" xmlns:dc="http://purl.org/dc/elements/1.1/" xmlns:dcterms="http://purl.org/dc/terms/" xmlns:xsi="http://www.w3.org/2001/XMLSchema-instance">
  <dc:title>PowerPoint Presentation</dc:title>
  <dc:creator>RMX2040</dc:creator>
  <cp:lastModifiedBy>ASMA MUSTHAQ</cp:lastModifiedBy>
  <dcterms:created xsi:type="dcterms:W3CDTF">2024-08-12T22:40:25Z</dcterms:created>
  <dcterms:modified xsi:type="dcterms:W3CDTF">2024-09-02T01:26:36Z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a9af0eb89b644f21a5968b8ce40990de</vt:lpwstr>
  </property>
</Properties>
</file>