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235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571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307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705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482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533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399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127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41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31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989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9002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0BC22-7086-2902-89E3-C0A5949DBD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423" y="461870"/>
            <a:ext cx="7282738" cy="2738530"/>
          </a:xfrm>
        </p:spPr>
        <p:txBody>
          <a:bodyPr anchor="t">
            <a:normAutofit/>
          </a:bodyPr>
          <a:lstStyle/>
          <a:p>
            <a:r>
              <a:rPr lang="en-GB" dirty="0"/>
              <a:t>Leadership styles</a:t>
            </a:r>
          </a:p>
        </p:txBody>
      </p:sp>
      <p:sp>
        <p:nvSpPr>
          <p:cNvPr id="5" name="AutoShape 2" descr="What Types of Leadership Actually Work in Digital Transformation | VisualSP">
            <a:extLst>
              <a:ext uri="{FF2B5EF4-FFF2-40B4-BE49-F238E27FC236}">
                <a16:creationId xmlns:a16="http://schemas.microsoft.com/office/drawing/2014/main" id="{B18197DD-2392-147E-158F-C6977783E23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What Types of Leadership Actually Work in Digital Transformation | VisualSP">
            <a:extLst>
              <a:ext uri="{FF2B5EF4-FFF2-40B4-BE49-F238E27FC236}">
                <a16:creationId xmlns:a16="http://schemas.microsoft.com/office/drawing/2014/main" id="{629ED00E-53A7-7B01-A360-77152671A09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86715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A3B105-CF6C-6E3F-FD89-237FC2CDD9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43"/>
          <a:stretch>
            <a:fillRect/>
          </a:stretch>
        </p:blipFill>
        <p:spPr>
          <a:xfrm>
            <a:off x="900273" y="1409700"/>
            <a:ext cx="9886950" cy="524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090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EE9CE05-A6F2-0C53-717F-EDE21DED4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94" b="5600"/>
          <a:stretch>
            <a:fillRect/>
          </a:stretch>
        </p:blipFill>
        <p:spPr bwMode="auto">
          <a:xfrm>
            <a:off x="6096000" y="875490"/>
            <a:ext cx="5622570" cy="524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975A4A-5768-62C8-CF09-3F857DB52F3E}"/>
              </a:ext>
            </a:extLst>
          </p:cNvPr>
          <p:cNvSpPr txBox="1"/>
          <p:nvPr/>
        </p:nvSpPr>
        <p:spPr>
          <a:xfrm>
            <a:off x="574588" y="1195026"/>
            <a:ext cx="4730158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Leadership based on contingent rewards and potential punishment. Focuses on compliance, technical execution and strict role fulfilment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Din, C.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2015).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 Practice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Antonio Conte (Football)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Employs a back 3 formation, with a demand for defensive solidity and high work rates. Players who deviate from this are quickly sidelined and potentially out of the club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Conte, A.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38E2481-4711-D6B6-3717-2FD7375F0A90}"/>
              </a:ext>
            </a:extLst>
          </p:cNvPr>
          <p:cNvSpPr txBox="1">
            <a:spLocks/>
          </p:cNvSpPr>
          <p:nvPr/>
        </p:nvSpPr>
        <p:spPr>
          <a:xfrm>
            <a:off x="473430" y="180178"/>
            <a:ext cx="7282738" cy="273853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Transactional leadership</a:t>
            </a:r>
          </a:p>
        </p:txBody>
      </p:sp>
    </p:spTree>
    <p:extLst>
      <p:ext uri="{BB962C8B-B14F-4D97-AF65-F5344CB8AC3E}">
        <p14:creationId xmlns:p14="http://schemas.microsoft.com/office/powerpoint/2010/main" val="1917903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9A76B1-5038-C0ED-443F-D980EEADD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BD6B6E-8888-6175-34EB-7F6DCC845A63}"/>
              </a:ext>
            </a:extLst>
          </p:cNvPr>
          <p:cNvSpPr txBox="1"/>
          <p:nvPr/>
        </p:nvSpPr>
        <p:spPr>
          <a:xfrm>
            <a:off x="661736" y="1324318"/>
            <a:ext cx="49429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Maximises short-term efficiency and structural clarity.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Weakness: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Din, C. et al. (2015) argue that purely transactional coaching fails to develop athletes' intrinsic motivation, often leading to rapid psychological burnout in elite environments.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3C6A15-6868-57F9-931C-FA69B5986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6588" y="1545861"/>
            <a:ext cx="4791326" cy="376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216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3E5AB6-57DB-123D-C5D4-E635B10AC7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BB54B7-1DD9-8BE8-3C1C-B888308EC94B}"/>
              </a:ext>
            </a:extLst>
          </p:cNvPr>
          <p:cNvSpPr txBox="1"/>
          <p:nvPr/>
        </p:nvSpPr>
        <p:spPr>
          <a:xfrm>
            <a:off x="574588" y="1195026"/>
            <a:ext cx="4730158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Inspiring followers to go beyond self interest for a collective vision.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 Practice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Sarina Wiegman (Football)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She shifted the team culture by bringing in a unified belief through emotional connections and allowing players to understand and take control of responsibilities (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Harpur, C. 2025).</a:t>
            </a: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85B041E-A237-4133-3E27-A82603FBA388}"/>
              </a:ext>
            </a:extLst>
          </p:cNvPr>
          <p:cNvSpPr txBox="1">
            <a:spLocks/>
          </p:cNvSpPr>
          <p:nvPr/>
        </p:nvSpPr>
        <p:spPr>
          <a:xfrm>
            <a:off x="473430" y="139204"/>
            <a:ext cx="7282738" cy="273853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3FCF4C-AABA-E24F-814A-6E0C8BC9D8C6}"/>
              </a:ext>
            </a:extLst>
          </p:cNvPr>
          <p:cNvSpPr txBox="1"/>
          <p:nvPr/>
        </p:nvSpPr>
        <p:spPr>
          <a:xfrm>
            <a:off x="5758111" y="533169"/>
            <a:ext cx="494297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Shifts toxic cultures and builds long term loyalty.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Weakness: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Intense visionary leadership can cause emotional exhaustion in followers if the leader’s expectations become unrealistically high (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Arthur, C.A. et al. 2017).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475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5913EF-D81D-18A9-41E0-16EEA2C49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7A08E51-AE9F-040D-4DAA-4EB44F0CA082}"/>
              </a:ext>
            </a:extLst>
          </p:cNvPr>
          <p:cNvSpPr txBox="1"/>
          <p:nvPr/>
        </p:nvSpPr>
        <p:spPr>
          <a:xfrm>
            <a:off x="574588" y="1195026"/>
            <a:ext cx="4730158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Adapting leadership style to match the maturity and readiness of the followers.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 Practice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Carlo Ancelotti (Football)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Ancelotti is famous for the way he can adapt his system to fit the players at hand. Ancelotti and Brady, 2016.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 has managed completely different types of teams with different goals and succeeded such as managing Everton who were a mid table club to Real Madrid who are full of superstars with the highest expectations each season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Ancelotti, (C.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2016).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F463C10-63A9-4DFA-C8F3-EE11B478867B}"/>
              </a:ext>
            </a:extLst>
          </p:cNvPr>
          <p:cNvSpPr txBox="1">
            <a:spLocks/>
          </p:cNvSpPr>
          <p:nvPr/>
        </p:nvSpPr>
        <p:spPr>
          <a:xfrm>
            <a:off x="473430" y="139204"/>
            <a:ext cx="7282738" cy="273853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Situational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C206B2-2006-FDC1-DD87-99675F4FEAC7}"/>
              </a:ext>
            </a:extLst>
          </p:cNvPr>
          <p:cNvSpPr txBox="1"/>
          <p:nvPr/>
        </p:nvSpPr>
        <p:spPr>
          <a:xfrm>
            <a:off x="6003250" y="606117"/>
            <a:ext cx="494297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Extremely flexible across diverse teams.</a:t>
            </a: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Weakness: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Discrepancies between how a leader perceives a player’s ability and readiness in comparison to the player’s own perception can create friction and undermine performances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Thompson, G. and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Glasø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2018).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416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3E3553-0197-A7AD-A67B-B4869EB3D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D26B9B-98D5-9B99-D257-B076B4AFB0C5}"/>
              </a:ext>
            </a:extLst>
          </p:cNvPr>
          <p:cNvSpPr txBox="1"/>
          <p:nvPr/>
        </p:nvSpPr>
        <p:spPr>
          <a:xfrm>
            <a:off x="574588" y="1195026"/>
            <a:ext cx="4730158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Prioritises the growth, well-being and independence of the player over the leader’s ego and immediate results.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 Practice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Emma Hayes (Football)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Emma Hayes offers personal support to players when needed and said “I’m a female first and I’m a female manager second. I bring humanity and humility to leadership”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Hayes, E. 2025).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Hayes, also had meetings around the menstrual cycle and psychological safety into high performance.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2BDA1C7-922F-F7B1-F774-513423FFF363}"/>
              </a:ext>
            </a:extLst>
          </p:cNvPr>
          <p:cNvSpPr txBox="1">
            <a:spLocks/>
          </p:cNvSpPr>
          <p:nvPr/>
        </p:nvSpPr>
        <p:spPr>
          <a:xfrm>
            <a:off x="473430" y="139204"/>
            <a:ext cx="7282738" cy="273853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Servant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E20D9D-5958-9F67-364C-69EEECC9CDA5}"/>
              </a:ext>
            </a:extLst>
          </p:cNvPr>
          <p:cNvSpPr txBox="1"/>
          <p:nvPr/>
        </p:nvSpPr>
        <p:spPr>
          <a:xfrm>
            <a:off x="6003250" y="606117"/>
            <a:ext cx="494297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Fosters psychological safety and long-term organisational health. </a:t>
            </a: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Weakness: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Criticise the excessive positivity of the theory, arguing it is poorly suited for acute crisis management where rapid, absolute decisions are required (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Alvesson, M. and 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Einola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(2019).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363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59B766-AF10-99FA-9932-64543674EF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BE29E9-5A62-55A0-1C84-5F6CE070B010}"/>
              </a:ext>
            </a:extLst>
          </p:cNvPr>
          <p:cNvSpPr txBox="1"/>
          <p:nvPr/>
        </p:nvSpPr>
        <p:spPr>
          <a:xfrm>
            <a:off x="574588" y="1195026"/>
            <a:ext cx="4730158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Challenge: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Player burnout and cultural integration within esports.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Leader: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Danny Sorensen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Context: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Esports players are often required to have 10-12 hours of screen time for practice daily.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Lots of team's merge players from different nationalities and maturity levels into high pressure environments.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CD00A5-B4A7-E83E-EFCC-C9AA395EF8F1}"/>
              </a:ext>
            </a:extLst>
          </p:cNvPr>
          <p:cNvSpPr txBox="1">
            <a:spLocks/>
          </p:cNvSpPr>
          <p:nvPr/>
        </p:nvSpPr>
        <p:spPr>
          <a:xfrm>
            <a:off x="473430" y="139204"/>
            <a:ext cx="9527820" cy="273853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Contemporary Challenge in sports</a:t>
            </a:r>
          </a:p>
        </p:txBody>
      </p:sp>
      <p:pic>
        <p:nvPicPr>
          <p:cNvPr id="2050" name="Picture 2" descr="zonic - Liquipedia Counter-Strike Wiki">
            <a:extLst>
              <a:ext uri="{FF2B5EF4-FFF2-40B4-BE49-F238E27FC236}">
                <a16:creationId xmlns:a16="http://schemas.microsoft.com/office/drawing/2014/main" id="{B6A209CB-A982-9B01-975B-56E44E380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227394"/>
            <a:ext cx="6442593" cy="451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9117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805FCA-3A0F-17BB-315B-1EF3BC0368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7C0789-24FB-8BA4-CC4D-543E7AD02CA5}"/>
              </a:ext>
            </a:extLst>
          </p:cNvPr>
          <p:cNvSpPr txBox="1"/>
          <p:nvPr/>
        </p:nvSpPr>
        <p:spPr>
          <a:xfrm>
            <a:off x="574588" y="1195026"/>
            <a:ext cx="4730158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Cultural integration within esports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Applying transactional leadership:</a:t>
            </a:r>
            <a:b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To manage language barriers. Danny implemented strict communication protocols to ensure immediate compliance in game (</a:t>
            </a:r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Bernsen, M. and Sørensen, D. 2020).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Applying situational leadership: </a:t>
            </a:r>
            <a:b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Danny used coaching behaviours for younger players coming into the spotlight, whilst leaving in game calls to his veteran captain (</a:t>
            </a:r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Bernsen, M. and Sørensen, D. 2020).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BB5DC38-3D8E-C39F-9954-91462D24179B}"/>
              </a:ext>
            </a:extLst>
          </p:cNvPr>
          <p:cNvSpPr txBox="1">
            <a:spLocks/>
          </p:cNvSpPr>
          <p:nvPr/>
        </p:nvSpPr>
        <p:spPr>
          <a:xfrm>
            <a:off x="473430" y="139204"/>
            <a:ext cx="9527820" cy="2738530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Applying theory to the challenges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E1CB18-43A2-3878-9FEF-C565360566F2}"/>
              </a:ext>
            </a:extLst>
          </p:cNvPr>
          <p:cNvSpPr txBox="1"/>
          <p:nvPr/>
        </p:nvSpPr>
        <p:spPr>
          <a:xfrm>
            <a:off x="5879334" y="1195025"/>
            <a:ext cx="5169666" cy="501527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4500" b="1" dirty="0">
                <a:latin typeface="Arial" panose="020B0604020202020204" pitchFamily="34" charset="0"/>
                <a:cs typeface="Arial" panose="020B0604020202020204" pitchFamily="34" charset="0"/>
              </a:rPr>
              <a:t>Severe player burnout and cultural unification</a:t>
            </a:r>
            <a:br>
              <a:rPr lang="en-US" sz="4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4500" b="1" dirty="0">
                <a:latin typeface="Arial" panose="020B0604020202020204" pitchFamily="34" charset="0"/>
                <a:cs typeface="Arial" panose="020B0604020202020204" pitchFamily="34" charset="0"/>
              </a:rPr>
              <a:t>Applying servant leadership:</a:t>
            </a:r>
            <a:br>
              <a:rPr lang="en-US" sz="4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500" dirty="0">
                <a:latin typeface="Arial" panose="020B0604020202020204" pitchFamily="34" charset="0"/>
                <a:cs typeface="Arial" panose="020B0604020202020204" pitchFamily="34" charset="0"/>
              </a:rPr>
              <a:t>Danny priortised physical and mental health over constant practice at a desk. He prepared gym sessions, proper sleep and hired sports psychologists to build psychological safety (</a:t>
            </a:r>
            <a:r>
              <a:rPr lang="en-GB" sz="4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Bernsen, M. and Sørensen, D. 2020).</a:t>
            </a: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4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sz="4500" b="1" dirty="0">
                <a:latin typeface="Arial" panose="020B0604020202020204" pitchFamily="34" charset="0"/>
                <a:cs typeface="Arial" panose="020B0604020202020204" pitchFamily="34" charset="0"/>
              </a:rPr>
              <a:t>Applying transformational leadership: </a:t>
            </a:r>
            <a:br>
              <a:rPr lang="en-US" sz="4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500" dirty="0">
                <a:latin typeface="Arial" panose="020B0604020202020204" pitchFamily="34" charset="0"/>
                <a:cs typeface="Arial" panose="020B0604020202020204" pitchFamily="34" charset="0"/>
              </a:rPr>
              <a:t>Created a shared team identity that transcended individual player statistics, fostering a team first vision to avoid ego clashes (</a:t>
            </a:r>
            <a:r>
              <a:rPr lang="en-GB" sz="45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Bernsen, M. and Sørensen, D. 2020).</a:t>
            </a: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2713868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925F2D-4C20-F675-B604-772DBE482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EAC277-2148-A523-F076-8273C0D160BF}"/>
              </a:ext>
            </a:extLst>
          </p:cNvPr>
          <p:cNvSpPr txBox="1"/>
          <p:nvPr/>
        </p:nvSpPr>
        <p:spPr>
          <a:xfrm>
            <a:off x="574588" y="1195026"/>
            <a:ext cx="7064462" cy="530157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2900" indent="-3429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Main findings</a:t>
            </a:r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Leadership in sport is multi dimensional, no single leadership approach is sufficient in isolation.</a:t>
            </a:r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Transactional and transformational styles show a contrast in short term compliance versus long term cultural vision. </a:t>
            </a:r>
          </a:p>
          <a:p>
            <a:pPr marL="342900" indent="-3429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Overcoming modern challenges require fluid behavioural adaptation, combining the structural clarity of situational theory with servant leadership.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br>
              <a:rPr lang="en-US" sz="1100" dirty="0"/>
            </a:br>
            <a:br>
              <a:rPr lang="en-US" sz="1100" dirty="0"/>
            </a:br>
            <a:endParaRPr lang="en-US" sz="1100" b="1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6759D92-32D5-37D5-4D6B-14547F629C28}"/>
              </a:ext>
            </a:extLst>
          </p:cNvPr>
          <p:cNvSpPr txBox="1">
            <a:spLocks/>
          </p:cNvSpPr>
          <p:nvPr/>
        </p:nvSpPr>
        <p:spPr>
          <a:xfrm>
            <a:off x="473430" y="139204"/>
            <a:ext cx="9527820" cy="918461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748446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72D62-369A-CACD-5AC3-908FD8674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5"/>
            <a:ext cx="6675120" cy="95786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75A906-F389-4813-BE21-9F36917089A5}"/>
              </a:ext>
            </a:extLst>
          </p:cNvPr>
          <p:cNvSpPr txBox="1"/>
          <p:nvPr/>
        </p:nvSpPr>
        <p:spPr>
          <a:xfrm>
            <a:off x="704850" y="2286000"/>
            <a:ext cx="1087755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Alvesson, M. and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Einola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(2019) ‘Warning for excessive positivity: Authentic leadership and other traps in leadership studies’,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Leadership Quarterly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30(4), pp. 383–395. doi:10.1016/j.leaqua.2019.04.001.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Ancelotti, C.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(2016)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Quiet leadership: Winning hearts, Minds and matches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Findaway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World : Penguin UK.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Arthur, C.A.,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Bastardoz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 and Eklund, R. (2017) ‘Transformational leadership in sport: Current status and future directions’,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Opinion in Psychology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16, pp. 78–83. doi:10.1016/j.copsyc.2017.04.001.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Bernsen, M. and Sørensen, D. (2020) </a:t>
            </a:r>
            <a:r>
              <a:rPr lang="en-GB" sz="14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Zonic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the </a:t>
            </a:r>
            <a:r>
              <a:rPr lang="en-GB" sz="14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astralis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story: The incredible story of esports’ journey from dingy basements to sold-out arenas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People’sPress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 :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sælges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på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internettet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Bányai, F.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(2018) ‘The Psychology of Esports: A Systematic Literature Review’,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Gambling Studies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35(2), pp. 351–365. doi:10.1007/s10899-018-9763-1.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Conte, A. (no date)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Back three tactics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Elite Soccer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https://elitesoccercoaching.net/formations--tactics/back-three-tactics.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Din, C.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(2015) ‘Olympic medal-winning leadership’,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Sports Science &amp;amp; Coaching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10(4), pp. 589–604. doi:10.1260/1747-9541.10.4.589.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Harpur, C. (2025)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Sarina Wiegman has evolved: A dislike of rules, her ‘direct’ style and embracing English food - the athletic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Athletic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https://www.nytimes.com/athletic/6469785/2025/07/03/sarina-wiegman-england-evolution/.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Hayes, E. (2025)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Emma Hayes on balancing the role of being a manager and a friend to her players 💪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YouTube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https://www.youtube.com/shorts/sfXp0TTDaH0.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Thompson, G. and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Glasø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 (2018) ‘Situational leadership theory: A test from a leader-follower congruence approach’,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&amp;amp; Organization Development Journal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39(5), pp. 574–591. doi:10.1108/lodj-01-2018-0050. 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Wrack, S. (2022) ‘How England Lionesses’ coach Sarina Wiegman developed a ruthless, winning formula’,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Guardian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23 July. Available at: https://www.theguardian.com/football/2022/jul/23/sarina-wiegman-england-lionesses-coach-womens-football-team-euro-semi-finals.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90930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1794</TotalTime>
  <Words>1290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Grandview Display</vt:lpstr>
      <vt:lpstr>DashVTI</vt:lpstr>
      <vt:lpstr>Leadership styles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Howell McKnight (2221975)</dc:creator>
  <cp:lastModifiedBy>Alex Howell McKnight (2221975)</cp:lastModifiedBy>
  <cp:revision>25</cp:revision>
  <dcterms:created xsi:type="dcterms:W3CDTF">2026-03-04T18:03:16Z</dcterms:created>
  <dcterms:modified xsi:type="dcterms:W3CDTF">2026-03-05T23:59:25Z</dcterms:modified>
</cp:coreProperties>
</file>