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0E702-D7A1-4F0B-89B9-A7BD90F077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0C71A8-79F4-4E82-A1CE-BF19336B02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801DAE-EE73-4CF1-A883-1FF7B7C02D92}"/>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1FC9FE25-3C90-4348-9937-1E3E95E480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F8C6E-122A-41ED-9C5C-B90DB638D426}"/>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148923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81C8B-F364-4D47-8FB8-2793FADA0E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83001F-B6D4-4ED4-9BD8-2E5ABD2F73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BF8BC-6BEB-4107-B3F9-20F10A972709}"/>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F5B9BD2C-B6EF-4E02-BAB5-4B24BC934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C0011F-F1BF-40E0-A9AA-4FF77EA80845}"/>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2671472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C684C-AD60-4900-A057-5981DC1251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07E0D5-10BB-49E3-9245-6709D24F83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B3B2C89-03F4-4594-8FD2-61535485474B}"/>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24884480-74D7-49E1-8E2A-5CB7E80EC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3A49D-95F0-4AF8-B244-0896EF1F25C4}"/>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1744805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ECFA-76CB-4236-B61F-E46DACABD2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368C6B-1713-4EB1-AE34-8F56862F566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DC488B-9C8F-401C-9044-C6B55FEFB90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495E3C-6ABC-4EB7-9958-C80A4EB2FACD}"/>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6" name="Footer Placeholder 5">
            <a:extLst>
              <a:ext uri="{FF2B5EF4-FFF2-40B4-BE49-F238E27FC236}">
                <a16:creationId xmlns:a16="http://schemas.microsoft.com/office/drawing/2014/main" id="{DC9DF6E8-CE2A-4357-8835-71F838ADB1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D772EE-6584-49B8-9E04-9CE9D9F26E88}"/>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869991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D982-934B-4277-984C-207BE63609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B8B465-3797-441C-AEF7-EEA70FE518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86F9D3A-316A-4CAF-AF60-4E39674B6BD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E23DC6-9176-4170-B4BE-105FD077E9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B1A2FB4-754D-4CD1-B6C1-7D0B2E0B217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F396C6-2BE1-4048-8481-47A248BDD438}"/>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8" name="Footer Placeholder 7">
            <a:extLst>
              <a:ext uri="{FF2B5EF4-FFF2-40B4-BE49-F238E27FC236}">
                <a16:creationId xmlns:a16="http://schemas.microsoft.com/office/drawing/2014/main" id="{A31851C4-4D61-4D84-9F0D-D4874C62AE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9AF712-F917-4B98-8C86-CCE3635685F1}"/>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2386497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43603-B232-4FAA-A553-F6D2005E33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8FE403-97B8-4B06-A372-FA86F411765E}"/>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4" name="Footer Placeholder 3">
            <a:extLst>
              <a:ext uri="{FF2B5EF4-FFF2-40B4-BE49-F238E27FC236}">
                <a16:creationId xmlns:a16="http://schemas.microsoft.com/office/drawing/2014/main" id="{9660C383-CACC-4CE2-901A-C44094BE80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21A160-1491-4DDE-B1F7-27C3631C578E}"/>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1049042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D495C-3E1C-4AA5-ACCD-9485EC3D9CFE}"/>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3" name="Footer Placeholder 2">
            <a:extLst>
              <a:ext uri="{FF2B5EF4-FFF2-40B4-BE49-F238E27FC236}">
                <a16:creationId xmlns:a16="http://schemas.microsoft.com/office/drawing/2014/main" id="{D4596531-4205-4583-BE8B-E5516303AC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8CC408-63A1-414E-8D64-12C51C988AD9}"/>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136830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B0A3-641D-4D1B-A418-D8EB162075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281703-9DA7-4F3C-8DF4-347338F6AA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79C56D-62B8-413F-8F25-7FB45B55F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D5E99AF-08E9-4F6D-9968-5AFE2803789A}"/>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6" name="Footer Placeholder 5">
            <a:extLst>
              <a:ext uri="{FF2B5EF4-FFF2-40B4-BE49-F238E27FC236}">
                <a16:creationId xmlns:a16="http://schemas.microsoft.com/office/drawing/2014/main" id="{A5F4145F-E9F8-45A6-B515-B903979C0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A582E5-8FD3-4A16-8E2B-2E76DF893D6F}"/>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2277880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D47A-A002-4099-9B67-382C25458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27F000-DC98-4081-AE43-16007FE5B5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205D51-8E9F-4757-B581-902E0FF2F8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B6314D9-D3DD-454E-9E3B-EAA91845DCF4}"/>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6" name="Footer Placeholder 5">
            <a:extLst>
              <a:ext uri="{FF2B5EF4-FFF2-40B4-BE49-F238E27FC236}">
                <a16:creationId xmlns:a16="http://schemas.microsoft.com/office/drawing/2014/main" id="{CB270649-7A32-4BA3-97DE-15070D7651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9C7FA-CF25-4EC9-AB16-00ED6A12CC05}"/>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1733177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F832E-1AF8-4BA5-84CD-0B9958B4C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5632AB-5BD3-43FA-93F7-53AB75C2595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880091-4ABD-4C7A-A966-A7DCE5D5D177}"/>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EEF04034-7AB3-45E1-9E4A-E694393A1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7C5C0-210C-4283-80EF-5B9DD3D67410}"/>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2611018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79798D-05B5-451A-A0E8-1FB2256AB1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EE7C26-904A-47C5-8E47-D624745B830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76FA6A-E14E-4FB8-836C-FE0773E7CF1E}"/>
              </a:ext>
            </a:extLst>
          </p:cNvPr>
          <p:cNvSpPr>
            <a:spLocks noGrp="1"/>
          </p:cNvSpPr>
          <p:nvPr>
            <p:ph type="dt" sz="half" idx="10"/>
          </p:nvPr>
        </p:nvSpPr>
        <p:spPr/>
        <p:txBody>
          <a:body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9CF32F67-0314-41C9-B310-10BA53F6CD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0A0864-C0B6-4D26-8B6C-7FE93545C1AA}"/>
              </a:ext>
            </a:extLst>
          </p:cNvPr>
          <p:cNvSpPr>
            <a:spLocks noGrp="1"/>
          </p:cNvSpPr>
          <p:nvPr>
            <p:ph type="sldNum" sz="quarter" idx="12"/>
          </p:nvPr>
        </p:nvSpPr>
        <p:spPr/>
        <p:txBody>
          <a:bodyPr/>
          <a:lstStyle/>
          <a:p>
            <a:fld id="{539A504A-E05A-49AC-B365-D6890EF34FD2}" type="slidenum">
              <a:rPr lang="en-GB" smtClean="0"/>
              <a:t>‹#›</a:t>
            </a:fld>
            <a:endParaRPr lang="en-GB"/>
          </a:p>
        </p:txBody>
      </p:sp>
    </p:spTree>
    <p:extLst>
      <p:ext uri="{BB962C8B-B14F-4D97-AF65-F5344CB8AC3E}">
        <p14:creationId xmlns:p14="http://schemas.microsoft.com/office/powerpoint/2010/main" val="4069303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FEF32C-1F3F-45FA-A070-B28D362F95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63D238-AA1E-4DB7-A367-55F2543ECC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A76E0E-5CBA-4307-AAE0-EDB198E9F1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E2C5DD-F7DA-49CB-8A88-5D39F809EF8B}" type="datetimeFigureOut">
              <a:rPr lang="en-GB" smtClean="0"/>
              <a:t>05/02/2019</a:t>
            </a:fld>
            <a:endParaRPr lang="en-GB"/>
          </a:p>
        </p:txBody>
      </p:sp>
      <p:sp>
        <p:nvSpPr>
          <p:cNvPr id="5" name="Footer Placeholder 4">
            <a:extLst>
              <a:ext uri="{FF2B5EF4-FFF2-40B4-BE49-F238E27FC236}">
                <a16:creationId xmlns:a16="http://schemas.microsoft.com/office/drawing/2014/main" id="{6AAFAF6D-103A-4603-93E3-FB00645B9E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F4B6D1-7B82-45EC-9099-F69519CC7C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9A504A-E05A-49AC-B365-D6890EF34FD2}" type="slidenum">
              <a:rPr lang="en-GB" smtClean="0"/>
              <a:t>‹#›</a:t>
            </a:fld>
            <a:endParaRPr lang="en-GB"/>
          </a:p>
        </p:txBody>
      </p:sp>
    </p:spTree>
    <p:extLst>
      <p:ext uri="{BB962C8B-B14F-4D97-AF65-F5344CB8AC3E}">
        <p14:creationId xmlns:p14="http://schemas.microsoft.com/office/powerpoint/2010/main" val="39387962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3A625E0-977E-4080-8C41-D9879E9A7292}"/>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9BE8665-6F81-437A-9EBE-A2FDB0074FC8}"/>
              </a:ext>
            </a:extLst>
          </p:cNvPr>
          <p:cNvSpPr>
            <a:spLocks noGrp="1"/>
          </p:cNvSpPr>
          <p:nvPr>
            <p:ph type="ctrTitle"/>
          </p:nvPr>
        </p:nvSpPr>
        <p:spPr>
          <a:xfrm>
            <a:off x="149290" y="410547"/>
            <a:ext cx="12042709" cy="6008914"/>
          </a:xfrm>
        </p:spPr>
        <p:txBody>
          <a:bodyPr>
            <a:normAutofit/>
          </a:bodyPr>
          <a:lstStyle/>
          <a:p>
            <a:r>
              <a:rPr lang="en-GB" sz="5400" dirty="0">
                <a:solidFill>
                  <a:schemeClr val="bg1"/>
                </a:solidFill>
              </a:rPr>
              <a:t>Anthropology Dissertation (HPAN6030)</a:t>
            </a:r>
            <a:br>
              <a:rPr lang="en-GB" sz="3200" dirty="0">
                <a:solidFill>
                  <a:schemeClr val="bg1"/>
                </a:solidFill>
              </a:rPr>
            </a:br>
            <a:br>
              <a:rPr lang="en-GB" sz="3200" dirty="0">
                <a:solidFill>
                  <a:schemeClr val="bg1"/>
                </a:solidFill>
              </a:rPr>
            </a:br>
            <a:r>
              <a:rPr lang="en-GB" sz="4800" dirty="0">
                <a:solidFill>
                  <a:schemeClr val="bg1"/>
                </a:solidFill>
              </a:rPr>
              <a:t>UWTSD Lampeter</a:t>
            </a:r>
            <a:br>
              <a:rPr lang="en-GB" sz="4800" dirty="0">
                <a:solidFill>
                  <a:schemeClr val="bg1"/>
                </a:solidFill>
              </a:rPr>
            </a:br>
            <a:br>
              <a:rPr lang="en-GB" sz="4800" dirty="0">
                <a:solidFill>
                  <a:schemeClr val="bg1"/>
                </a:solidFill>
              </a:rPr>
            </a:br>
            <a:r>
              <a:rPr lang="en-GB" sz="4800" dirty="0">
                <a:solidFill>
                  <a:schemeClr val="bg1"/>
                </a:solidFill>
              </a:rPr>
              <a:t>Stephen Moyes</a:t>
            </a:r>
            <a:br>
              <a:rPr lang="en-GB" sz="4800" dirty="0">
                <a:solidFill>
                  <a:schemeClr val="bg1"/>
                </a:solidFill>
              </a:rPr>
            </a:br>
            <a:r>
              <a:rPr lang="en-GB" sz="4800" dirty="0">
                <a:solidFill>
                  <a:schemeClr val="bg1"/>
                </a:solidFill>
              </a:rPr>
              <a:t>150278</a:t>
            </a:r>
            <a:br>
              <a:rPr lang="en-GB" sz="3200" dirty="0">
                <a:solidFill>
                  <a:schemeClr val="bg1"/>
                </a:solidFill>
              </a:rPr>
            </a:br>
            <a:br>
              <a:rPr lang="en-GB" sz="3200" dirty="0">
                <a:solidFill>
                  <a:schemeClr val="bg1"/>
                </a:solidFill>
              </a:rPr>
            </a:br>
            <a:br>
              <a:rPr lang="en-GB" sz="3200" dirty="0">
                <a:solidFill>
                  <a:schemeClr val="bg1"/>
                </a:solidFill>
              </a:rPr>
            </a:br>
            <a:br>
              <a:rPr lang="en-GB" sz="3200" dirty="0">
                <a:solidFill>
                  <a:schemeClr val="bg1"/>
                </a:solidFill>
              </a:rPr>
            </a:br>
            <a:endParaRPr lang="en-GB" sz="3200" dirty="0">
              <a:solidFill>
                <a:schemeClr val="bg1"/>
              </a:solidFill>
            </a:endParaRPr>
          </a:p>
        </p:txBody>
      </p:sp>
      <p:sp>
        <p:nvSpPr>
          <p:cNvPr id="3" name="Subtitle 2">
            <a:extLst>
              <a:ext uri="{FF2B5EF4-FFF2-40B4-BE49-F238E27FC236}">
                <a16:creationId xmlns:a16="http://schemas.microsoft.com/office/drawing/2014/main" id="{3FDC9025-0B18-4C83-A039-24B20298588C}"/>
              </a:ext>
            </a:extLst>
          </p:cNvPr>
          <p:cNvSpPr>
            <a:spLocks noGrp="1"/>
          </p:cNvSpPr>
          <p:nvPr>
            <p:ph type="subTitle" idx="1"/>
          </p:nvPr>
        </p:nvSpPr>
        <p:spPr>
          <a:xfrm flipH="1" flipV="1">
            <a:off x="12036490" y="6760029"/>
            <a:ext cx="155510" cy="97971"/>
          </a:xfrm>
        </p:spPr>
        <p:txBody>
          <a:bodyPr>
            <a:normAutofit fontScale="25000" lnSpcReduction="20000"/>
          </a:bodyPr>
          <a:lstStyle/>
          <a:p>
            <a:endParaRPr lang="en-GB" dirty="0"/>
          </a:p>
        </p:txBody>
      </p:sp>
    </p:spTree>
    <p:extLst>
      <p:ext uri="{BB962C8B-B14F-4D97-AF65-F5344CB8AC3E}">
        <p14:creationId xmlns:p14="http://schemas.microsoft.com/office/powerpoint/2010/main" val="2274400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CA8970-7D17-4F88-8C70-752A6C31BE8A}"/>
              </a:ext>
            </a:extLst>
          </p:cNvPr>
          <p:cNvSpPr txBox="1"/>
          <p:nvPr/>
        </p:nvSpPr>
        <p:spPr>
          <a:xfrm>
            <a:off x="251670" y="251670"/>
            <a:ext cx="11794150" cy="5909310"/>
          </a:xfrm>
          <a:prstGeom prst="rect">
            <a:avLst/>
          </a:prstGeom>
          <a:noFill/>
        </p:spPr>
        <p:txBody>
          <a:bodyPr wrap="square" rtlCol="0">
            <a:spAutoFit/>
          </a:bodyPr>
          <a:lstStyle/>
          <a:p>
            <a:r>
              <a:rPr lang="en-GB" sz="2000" dirty="0"/>
              <a:t>Dissertation Preliminary Outline (September 2018)</a:t>
            </a:r>
          </a:p>
          <a:p>
            <a:endParaRPr lang="en-GB" sz="2000" dirty="0"/>
          </a:p>
          <a:p>
            <a:r>
              <a:rPr lang="en-GB" sz="2000" dirty="0"/>
              <a:t>Dissertation topic: Pianos and the musicians who live and work with them.</a:t>
            </a:r>
          </a:p>
          <a:p>
            <a:endParaRPr lang="en-GB" sz="2000" dirty="0"/>
          </a:p>
          <a:p>
            <a:r>
              <a:rPr lang="en-GB" sz="2000" dirty="0"/>
              <a:t>My intention is to explore the significance of pianos in cultural life and use this exploration as a way into examining the lives of musicians and their role in society. </a:t>
            </a:r>
          </a:p>
          <a:p>
            <a:endParaRPr lang="en-GB" sz="2000" dirty="0"/>
          </a:p>
          <a:p>
            <a:r>
              <a:rPr lang="en-GB" sz="2000" dirty="0"/>
              <a:t>Methodology</a:t>
            </a:r>
          </a:p>
          <a:p>
            <a:endParaRPr lang="en-GB" sz="2000" dirty="0"/>
          </a:p>
          <a:p>
            <a:r>
              <a:rPr lang="en-GB" sz="2000" dirty="0"/>
              <a:t>The main research method will be in depth, one–on–one ethnographic interviews with pianists in Wales, England, Italy, United States, Mexico, Iran, and possibly other locations. It is hoped that, by gathering and comparing data from musicians from a variety of cultural backgrounds, common experiences and thoughts will emerge, as well as differences.</a:t>
            </a:r>
          </a:p>
          <a:p>
            <a:endParaRPr lang="en-GB" sz="2000" dirty="0"/>
          </a:p>
          <a:p>
            <a:r>
              <a:rPr lang="en-GB" sz="2000" dirty="0"/>
              <a:t>Interviews will be in person where that is possible, and via Skype or telephone where it is not. Data will be recorded as digital audio, with minimal hand written notes. The recordings will be annotated and selectively transcribed for analysis and comparison, in the hope that common themes will emerge. It is also possible that some participant observation is also used, if the opportunity arises.</a:t>
            </a:r>
          </a:p>
          <a:p>
            <a:endParaRPr lang="en-GB" dirty="0"/>
          </a:p>
        </p:txBody>
      </p:sp>
    </p:spTree>
    <p:extLst>
      <p:ext uri="{BB962C8B-B14F-4D97-AF65-F5344CB8AC3E}">
        <p14:creationId xmlns:p14="http://schemas.microsoft.com/office/powerpoint/2010/main" val="645069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E59DDE-03A1-4F42-B51F-60A6694BDEA8}"/>
              </a:ext>
            </a:extLst>
          </p:cNvPr>
          <p:cNvSpPr txBox="1"/>
          <p:nvPr/>
        </p:nvSpPr>
        <p:spPr>
          <a:xfrm>
            <a:off x="226502" y="125835"/>
            <a:ext cx="11677475" cy="6602136"/>
          </a:xfrm>
          <a:prstGeom prst="rect">
            <a:avLst/>
          </a:prstGeom>
          <a:noFill/>
        </p:spPr>
        <p:txBody>
          <a:bodyPr wrap="square" rtlCol="0">
            <a:spAutoFit/>
          </a:bodyPr>
          <a:lstStyle/>
          <a:p>
            <a:r>
              <a:rPr lang="en-GB" dirty="0"/>
              <a:t>Theory and Literature</a:t>
            </a:r>
          </a:p>
          <a:p>
            <a:endParaRPr lang="en-GB" dirty="0"/>
          </a:p>
          <a:p>
            <a:r>
              <a:rPr lang="en-GB" dirty="0"/>
              <a:t>The theoretical starting point for the research was a new materialist approach, using ideas from Jane Bennett (2001, 210), </a:t>
            </a:r>
            <a:r>
              <a:rPr lang="en-GB" dirty="0" err="1"/>
              <a:t>Coole</a:t>
            </a:r>
            <a:r>
              <a:rPr lang="en-GB" dirty="0"/>
              <a:t> and Frost (2010) and Karen Barad (2007), looking at the materiality of pianos and its perceived affect on the musicians who work with and share physical space with them. Concentrating more on what the instruments themselves </a:t>
            </a:r>
            <a:r>
              <a:rPr lang="en-GB" i="1" dirty="0"/>
              <a:t>do</a:t>
            </a:r>
            <a:r>
              <a:rPr lang="en-GB" dirty="0"/>
              <a:t>, rather than what musicians do with them – the music – should help avoid the research becoming a work of ethnomusicology. I also intend to consider the materiality of sound and its role in the entanglement of people and things.</a:t>
            </a:r>
          </a:p>
          <a:p>
            <a:endParaRPr lang="en-GB" dirty="0"/>
          </a:p>
          <a:p>
            <a:r>
              <a:rPr lang="en-GB" dirty="0"/>
              <a:t> Also considered will be a social/cultural/economic approach as used by Arjun Appadurai (2016) and others, thinking of how cultural attitudes to pianos as commodities influences musicians’ access to and use of the instruments.</a:t>
            </a:r>
          </a:p>
          <a:p>
            <a:endParaRPr lang="en-GB" dirty="0"/>
          </a:p>
          <a:p>
            <a:r>
              <a:rPr lang="en-GB" dirty="0"/>
              <a:t>I will also be referring to Tim Ingold’s ideas of thinking through making, to describe how creative thought processes come about through interaction, or intra-action, between humans, their tools and other materials, and environments.</a:t>
            </a:r>
          </a:p>
          <a:p>
            <a:endParaRPr lang="en-GB" dirty="0"/>
          </a:p>
          <a:p>
            <a:r>
              <a:rPr lang="en-GB" dirty="0"/>
              <a:t>Initial Fieldwork (as of September 2018)</a:t>
            </a:r>
          </a:p>
          <a:p>
            <a:endParaRPr lang="en-GB" dirty="0"/>
          </a:p>
          <a:p>
            <a:r>
              <a:rPr lang="en-GB" dirty="0"/>
              <a:t>The beginning of research has been severely delayed, due to unforeseeable life events. Thus far, only two, of a proposed 10 – 15 interviews have taken place. </a:t>
            </a:r>
          </a:p>
          <a:p>
            <a:endParaRPr lang="en-GB" dirty="0"/>
          </a:p>
          <a:p>
            <a:r>
              <a:rPr lang="en-GB" dirty="0"/>
              <a:t>Initial findings from the research so far indicates that it may be useful to move away from emphasising </a:t>
            </a:r>
            <a:r>
              <a:rPr lang="en-GB" dirty="0" err="1"/>
              <a:t>materialities</a:t>
            </a:r>
            <a:r>
              <a:rPr lang="en-GB" dirty="0"/>
              <a:t>, more towards more material cultural viewpoint. Participants so far have been keen to talk about socio-economic matters such as access to instruments and education, and the social hierarchies and class issues they reflect. However, this is only a very small beginning, and I can see that my focus may shift again as fieldwork progresses.</a:t>
            </a:r>
          </a:p>
        </p:txBody>
      </p:sp>
    </p:spTree>
    <p:extLst>
      <p:ext uri="{BB962C8B-B14F-4D97-AF65-F5344CB8AC3E}">
        <p14:creationId xmlns:p14="http://schemas.microsoft.com/office/powerpoint/2010/main" val="797135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00EB2C-0873-4C40-B6A4-5ABBACB76ABC}"/>
              </a:ext>
            </a:extLst>
          </p:cNvPr>
          <p:cNvSpPr txBox="1"/>
          <p:nvPr/>
        </p:nvSpPr>
        <p:spPr>
          <a:xfrm>
            <a:off x="109056" y="142613"/>
            <a:ext cx="11979480" cy="4955203"/>
          </a:xfrm>
          <a:prstGeom prst="rect">
            <a:avLst/>
          </a:prstGeom>
          <a:noFill/>
        </p:spPr>
        <p:txBody>
          <a:bodyPr wrap="square" rtlCol="0">
            <a:spAutoFit/>
          </a:bodyPr>
          <a:lstStyle/>
          <a:p>
            <a:r>
              <a:rPr lang="en-GB" sz="1600" dirty="0">
                <a:solidFill>
                  <a:schemeClr val="bg1"/>
                </a:solidFill>
              </a:rPr>
              <a:t>Developments Since September 2018</a:t>
            </a:r>
          </a:p>
          <a:p>
            <a:endParaRPr lang="en-GB" sz="1600" dirty="0">
              <a:solidFill>
                <a:schemeClr val="bg1"/>
              </a:solidFill>
            </a:endParaRPr>
          </a:p>
          <a:p>
            <a:r>
              <a:rPr lang="en-GB" sz="1600" dirty="0">
                <a:solidFill>
                  <a:schemeClr val="bg1"/>
                </a:solidFill>
              </a:rPr>
              <a:t>Fieldwork is still in progress, due to frequent unavoidable delays. ‘Real’ life intervenes in academic life. But there have been some findings.</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Informants enjoy the research process.  Unexpected conversations develop. Data accumulates in surprising ways.</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Apparently strange questions elicit serious responses. Talking about pianos often prompts revelation of deeply personal stories. Memories are stirred.</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Socio-economic and political matters always make their presence felt.</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Wherever pianos go in the world, they take with them remnants of European classical tradition.</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The pool of research participants has expanded beyond musicians, to include people who may not consider themselves musicians, but live with pianos.</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The theoretical framework for the dissertation may shift. The direction of research continues to be guided by the participants. Perhaps all theory is wrong.</a:t>
            </a:r>
          </a:p>
          <a:p>
            <a:endParaRPr lang="en-GB" sz="1400" dirty="0"/>
          </a:p>
          <a:p>
            <a:endParaRPr lang="en-GB" sz="1400" dirty="0"/>
          </a:p>
        </p:txBody>
      </p:sp>
      <p:pic>
        <p:nvPicPr>
          <p:cNvPr id="6" name="Picture 5">
            <a:extLst>
              <a:ext uri="{FF2B5EF4-FFF2-40B4-BE49-F238E27FC236}">
                <a16:creationId xmlns:a16="http://schemas.microsoft.com/office/drawing/2014/main" id="{FFCA765F-EBE7-4719-B1B5-538EBEBD72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0625" y="4697835"/>
            <a:ext cx="6450749" cy="2017552"/>
          </a:xfrm>
          <a:prstGeom prst="rect">
            <a:avLst/>
          </a:prstGeom>
        </p:spPr>
      </p:pic>
    </p:spTree>
    <p:extLst>
      <p:ext uri="{BB962C8B-B14F-4D97-AF65-F5344CB8AC3E}">
        <p14:creationId xmlns:p14="http://schemas.microsoft.com/office/powerpoint/2010/main" val="2803957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BDE1-CE2D-482E-AD89-1D2DB11F24EC}"/>
              </a:ext>
            </a:extLst>
          </p:cNvPr>
          <p:cNvSpPr>
            <a:spLocks noGrp="1"/>
          </p:cNvSpPr>
          <p:nvPr>
            <p:ph type="title"/>
          </p:nvPr>
        </p:nvSpPr>
        <p:spPr>
          <a:xfrm>
            <a:off x="838200" y="365125"/>
            <a:ext cx="4925037" cy="5570925"/>
          </a:xfrm>
        </p:spPr>
        <p:txBody>
          <a:bodyPr>
            <a:normAutofit/>
          </a:bodyPr>
          <a:lstStyle/>
          <a:p>
            <a:r>
              <a:rPr lang="en-GB" sz="4000" dirty="0"/>
              <a:t>“Fieldwork as Artistic Practice” </a:t>
            </a:r>
            <a:r>
              <a:rPr lang="en-GB" sz="1600" dirty="0"/>
              <a:t>(Tatsuo Inagaki, in Schneider, A. and Wright, C. (eds.) 2008)</a:t>
            </a:r>
            <a:br>
              <a:rPr lang="en-GB" sz="1600" dirty="0"/>
            </a:br>
            <a:br>
              <a:rPr lang="en-GB" sz="1600" dirty="0"/>
            </a:br>
            <a:br>
              <a:rPr lang="en-GB" sz="1600" dirty="0"/>
            </a:br>
            <a:br>
              <a:rPr lang="en-GB" sz="1600" dirty="0"/>
            </a:br>
            <a:br>
              <a:rPr lang="en-GB" sz="1600" dirty="0"/>
            </a:br>
            <a:r>
              <a:rPr lang="en-GB" sz="1800" dirty="0"/>
              <a:t>To what extent can (or should) anthropologists allow themselves to use ethnographic data in creative, artistic ways? Is it, perhaps, unavoidable?</a:t>
            </a:r>
          </a:p>
        </p:txBody>
      </p:sp>
      <p:pic>
        <p:nvPicPr>
          <p:cNvPr id="5" name="Picture 4">
            <a:extLst>
              <a:ext uri="{FF2B5EF4-FFF2-40B4-BE49-F238E27FC236}">
                <a16:creationId xmlns:a16="http://schemas.microsoft.com/office/drawing/2014/main" id="{3822223C-C43A-4CCB-BC07-EBDEEC91E6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6075" y="365124"/>
            <a:ext cx="6003051" cy="5570925"/>
          </a:xfrm>
          <a:prstGeom prst="rect">
            <a:avLst/>
          </a:prstGeom>
        </p:spPr>
      </p:pic>
    </p:spTree>
    <p:extLst>
      <p:ext uri="{BB962C8B-B14F-4D97-AF65-F5344CB8AC3E}">
        <p14:creationId xmlns:p14="http://schemas.microsoft.com/office/powerpoint/2010/main" val="1635636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1BC89-ACF5-49E1-8BF5-1C62B7491154}"/>
              </a:ext>
            </a:extLst>
          </p:cNvPr>
          <p:cNvSpPr>
            <a:spLocks noGrp="1"/>
          </p:cNvSpPr>
          <p:nvPr>
            <p:ph type="title"/>
          </p:nvPr>
        </p:nvSpPr>
        <p:spPr>
          <a:xfrm>
            <a:off x="923731" y="214603"/>
            <a:ext cx="3874773" cy="6531429"/>
          </a:xfrm>
        </p:spPr>
        <p:txBody>
          <a:bodyPr>
            <a:normAutofit/>
          </a:bodyPr>
          <a:lstStyle/>
          <a:p>
            <a:pPr algn="ctr"/>
            <a:r>
              <a:rPr lang="en-GB" sz="5400" dirty="0">
                <a:solidFill>
                  <a:schemeClr val="accent1">
                    <a:lumMod val="20000"/>
                    <a:lumOff val="80000"/>
                  </a:schemeClr>
                </a:solidFill>
              </a:rPr>
              <a:t>Questions</a:t>
            </a:r>
            <a:br>
              <a:rPr lang="en-GB" sz="5400" dirty="0">
                <a:solidFill>
                  <a:schemeClr val="accent1">
                    <a:lumMod val="20000"/>
                    <a:lumOff val="80000"/>
                  </a:schemeClr>
                </a:solidFill>
              </a:rPr>
            </a:br>
            <a:r>
              <a:rPr lang="en-GB" sz="5400" dirty="0">
                <a:solidFill>
                  <a:schemeClr val="accent1">
                    <a:lumMod val="20000"/>
                    <a:lumOff val="80000"/>
                  </a:schemeClr>
                </a:solidFill>
              </a:rPr>
              <a:t>?</a:t>
            </a:r>
          </a:p>
        </p:txBody>
      </p:sp>
      <p:pic>
        <p:nvPicPr>
          <p:cNvPr id="7" name="Picture 6">
            <a:extLst>
              <a:ext uri="{FF2B5EF4-FFF2-40B4-BE49-F238E27FC236}">
                <a16:creationId xmlns:a16="http://schemas.microsoft.com/office/drawing/2014/main" id="{E3BB62D0-70C1-433E-983C-EA5180186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2255" y="106947"/>
            <a:ext cx="4159836" cy="6521871"/>
          </a:xfrm>
          <a:prstGeom prst="rect">
            <a:avLst/>
          </a:prstGeom>
        </p:spPr>
      </p:pic>
    </p:spTree>
    <p:extLst>
      <p:ext uri="{BB962C8B-B14F-4D97-AF65-F5344CB8AC3E}">
        <p14:creationId xmlns:p14="http://schemas.microsoft.com/office/powerpoint/2010/main" val="1179615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E67953-4408-4E47-BE2F-7F7EB2F8A7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7201" y="466531"/>
            <a:ext cx="5130194" cy="5645020"/>
          </a:xfrm>
          <a:prstGeom prst="rect">
            <a:avLst/>
          </a:prstGeom>
        </p:spPr>
      </p:pic>
      <p:sp>
        <p:nvSpPr>
          <p:cNvPr id="2" name="Title 1">
            <a:extLst>
              <a:ext uri="{FF2B5EF4-FFF2-40B4-BE49-F238E27FC236}">
                <a16:creationId xmlns:a16="http://schemas.microsoft.com/office/drawing/2014/main" id="{2F9A94F0-5039-485D-8621-D75F9C6B2EBA}"/>
              </a:ext>
            </a:extLst>
          </p:cNvPr>
          <p:cNvSpPr>
            <a:spLocks noGrp="1"/>
          </p:cNvSpPr>
          <p:nvPr>
            <p:ph type="title"/>
          </p:nvPr>
        </p:nvSpPr>
        <p:spPr>
          <a:xfrm>
            <a:off x="214605" y="223935"/>
            <a:ext cx="5691673" cy="6484775"/>
          </a:xfrm>
        </p:spPr>
        <p:txBody>
          <a:bodyPr>
            <a:normAutofit/>
          </a:bodyPr>
          <a:lstStyle/>
          <a:p>
            <a:r>
              <a:rPr lang="en-GB" sz="2000" dirty="0">
                <a:solidFill>
                  <a:schemeClr val="accent1">
                    <a:lumMod val="20000"/>
                    <a:lumOff val="80000"/>
                  </a:schemeClr>
                </a:solidFill>
              </a:rPr>
              <a:t>What do Pianos do?</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What happens to the space they occupy?</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What is it like to live with them?</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What happens to the people who live with them?</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Does it matter?</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What happens when a piano is a witness?</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Why are they so heavy?</a:t>
            </a:r>
            <a:br>
              <a:rPr lang="en-GB" sz="2000" dirty="0">
                <a:solidFill>
                  <a:schemeClr val="accent1">
                    <a:lumMod val="20000"/>
                    <a:lumOff val="80000"/>
                  </a:schemeClr>
                </a:solidFill>
              </a:rPr>
            </a:br>
            <a:br>
              <a:rPr lang="en-GB" sz="2000" dirty="0">
                <a:solidFill>
                  <a:schemeClr val="accent1">
                    <a:lumMod val="20000"/>
                    <a:lumOff val="80000"/>
                  </a:schemeClr>
                </a:solidFill>
              </a:rPr>
            </a:br>
            <a:r>
              <a:rPr lang="en-GB" sz="2000" dirty="0">
                <a:solidFill>
                  <a:schemeClr val="accent1">
                    <a:lumMod val="20000"/>
                    <a:lumOff val="80000"/>
                  </a:schemeClr>
                </a:solidFill>
              </a:rPr>
              <a:t>              Can a piano love/hate/care about/surprise us?</a:t>
            </a:r>
          </a:p>
        </p:txBody>
      </p:sp>
    </p:spTree>
    <p:extLst>
      <p:ext uri="{BB962C8B-B14F-4D97-AF65-F5344CB8AC3E}">
        <p14:creationId xmlns:p14="http://schemas.microsoft.com/office/powerpoint/2010/main" val="3838537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F149E-1ED7-4773-B0A0-19781F0B766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11ED2A7-1984-472F-882B-B66899F2638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1176" y="0"/>
            <a:ext cx="11112759" cy="6858000"/>
          </a:xfrm>
        </p:spPr>
      </p:pic>
      <p:sp>
        <p:nvSpPr>
          <p:cNvPr id="6" name="TextBox 5">
            <a:extLst>
              <a:ext uri="{FF2B5EF4-FFF2-40B4-BE49-F238E27FC236}">
                <a16:creationId xmlns:a16="http://schemas.microsoft.com/office/drawing/2014/main" id="{8CA774D8-703C-4BFA-91DF-883B8558F55B}"/>
              </a:ext>
            </a:extLst>
          </p:cNvPr>
          <p:cNvSpPr txBox="1"/>
          <p:nvPr/>
        </p:nvSpPr>
        <p:spPr>
          <a:xfrm>
            <a:off x="1230086" y="1919854"/>
            <a:ext cx="2539481" cy="1569660"/>
          </a:xfrm>
          <a:prstGeom prst="rect">
            <a:avLst/>
          </a:prstGeom>
          <a:noFill/>
        </p:spPr>
        <p:txBody>
          <a:bodyPr wrap="square" rtlCol="0">
            <a:spAutoFit/>
          </a:bodyPr>
          <a:lstStyle/>
          <a:p>
            <a:r>
              <a:rPr lang="en-GB" sz="4800" dirty="0">
                <a:solidFill>
                  <a:schemeClr val="bg1"/>
                </a:solidFill>
              </a:rPr>
              <a:t>Being</a:t>
            </a:r>
          </a:p>
          <a:p>
            <a:r>
              <a:rPr lang="en-GB" sz="4800" dirty="0">
                <a:solidFill>
                  <a:schemeClr val="bg1"/>
                </a:solidFill>
              </a:rPr>
              <a:t>Reflexive</a:t>
            </a:r>
          </a:p>
        </p:txBody>
      </p:sp>
    </p:spTree>
    <p:extLst>
      <p:ext uri="{BB962C8B-B14F-4D97-AF65-F5344CB8AC3E}">
        <p14:creationId xmlns:p14="http://schemas.microsoft.com/office/powerpoint/2010/main" val="915320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CC83C8-E669-4734-9486-281F2CEF21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77" y="249871"/>
            <a:ext cx="7249805" cy="6523414"/>
          </a:xfrm>
          <a:prstGeom prst="rect">
            <a:avLst/>
          </a:prstGeom>
        </p:spPr>
      </p:pic>
      <p:sp>
        <p:nvSpPr>
          <p:cNvPr id="3" name="Content Placeholder 2">
            <a:extLst>
              <a:ext uri="{FF2B5EF4-FFF2-40B4-BE49-F238E27FC236}">
                <a16:creationId xmlns:a16="http://schemas.microsoft.com/office/drawing/2014/main" id="{58F8FDFD-FB28-4DF2-9244-2770ED4F3572}"/>
              </a:ext>
            </a:extLst>
          </p:cNvPr>
          <p:cNvSpPr>
            <a:spLocks noGrp="1"/>
          </p:cNvSpPr>
          <p:nvPr>
            <p:ph idx="1"/>
          </p:nvPr>
        </p:nvSpPr>
        <p:spPr>
          <a:xfrm>
            <a:off x="587830" y="643812"/>
            <a:ext cx="6046236" cy="5505061"/>
          </a:xfrm>
        </p:spPr>
        <p:txBody>
          <a:bodyPr>
            <a:normAutofit/>
          </a:bodyPr>
          <a:lstStyle/>
          <a:p>
            <a:pPr marL="0" indent="0">
              <a:buNone/>
            </a:pPr>
            <a:r>
              <a:rPr lang="en-GB" dirty="0">
                <a:solidFill>
                  <a:schemeClr val="bg1"/>
                </a:solidFill>
              </a:rPr>
              <a:t>Why am I doing this?</a:t>
            </a:r>
          </a:p>
          <a:p>
            <a:pPr marL="0" indent="0">
              <a:buNone/>
            </a:pPr>
            <a:endParaRPr lang="en-GB" dirty="0">
              <a:solidFill>
                <a:schemeClr val="bg1"/>
              </a:solidFill>
            </a:endParaRPr>
          </a:p>
          <a:p>
            <a:pPr marL="0" indent="0">
              <a:buNone/>
            </a:pPr>
            <a:r>
              <a:rPr lang="en-GB" dirty="0">
                <a:solidFill>
                  <a:schemeClr val="bg1"/>
                </a:solidFill>
              </a:rPr>
              <a:t>What’s the point?</a:t>
            </a:r>
          </a:p>
          <a:p>
            <a:pPr marL="0" indent="0">
              <a:buNone/>
            </a:pPr>
            <a:endParaRPr lang="en-GB" dirty="0">
              <a:solidFill>
                <a:schemeClr val="bg1"/>
              </a:solidFill>
            </a:endParaRPr>
          </a:p>
          <a:p>
            <a:pPr marL="0" indent="0">
              <a:buNone/>
            </a:pPr>
            <a:r>
              <a:rPr lang="en-GB" dirty="0">
                <a:solidFill>
                  <a:schemeClr val="bg1"/>
                </a:solidFill>
              </a:rPr>
              <a:t>What happens when life intervenes?</a:t>
            </a:r>
          </a:p>
          <a:p>
            <a:pPr marL="0" indent="0">
              <a:buNone/>
            </a:pPr>
            <a:endParaRPr lang="en-GB" dirty="0">
              <a:solidFill>
                <a:schemeClr val="bg1"/>
              </a:solidFill>
            </a:endParaRPr>
          </a:p>
          <a:p>
            <a:pPr marL="0" indent="0">
              <a:buNone/>
            </a:pPr>
            <a:r>
              <a:rPr lang="en-GB" dirty="0">
                <a:solidFill>
                  <a:schemeClr val="bg1"/>
                </a:solidFill>
              </a:rPr>
              <a:t>Why should anybody care?</a:t>
            </a:r>
          </a:p>
          <a:p>
            <a:pPr marL="0" indent="0">
              <a:buNone/>
            </a:pPr>
            <a:endParaRPr lang="en-GB" dirty="0">
              <a:solidFill>
                <a:schemeClr val="bg1"/>
              </a:solidFill>
            </a:endParaRPr>
          </a:p>
          <a:p>
            <a:pPr marL="0" indent="0">
              <a:buNone/>
            </a:pPr>
            <a:r>
              <a:rPr lang="en-GB" dirty="0">
                <a:solidFill>
                  <a:schemeClr val="bg1"/>
                </a:solidFill>
              </a:rPr>
              <a:t>What if I don’t </a:t>
            </a:r>
            <a:r>
              <a:rPr lang="en-GB">
                <a:solidFill>
                  <a:schemeClr val="bg1"/>
                </a:solidFill>
              </a:rPr>
              <a:t>do it?</a:t>
            </a:r>
            <a:endParaRPr lang="en-GB" dirty="0">
              <a:solidFill>
                <a:schemeClr val="bg1"/>
              </a:solidFill>
            </a:endParaRPr>
          </a:p>
        </p:txBody>
      </p:sp>
      <p:pic>
        <p:nvPicPr>
          <p:cNvPr id="7" name="Picture 6">
            <a:extLst>
              <a:ext uri="{FF2B5EF4-FFF2-40B4-BE49-F238E27FC236}">
                <a16:creationId xmlns:a16="http://schemas.microsoft.com/office/drawing/2014/main" id="{E29773A0-A557-48E1-A128-B24DAC6D0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40465" y="249871"/>
            <a:ext cx="4350058" cy="6523414"/>
          </a:xfrm>
          <a:prstGeom prst="rect">
            <a:avLst/>
          </a:prstGeom>
        </p:spPr>
      </p:pic>
      <p:sp>
        <p:nvSpPr>
          <p:cNvPr id="8" name="TextBox 7">
            <a:extLst>
              <a:ext uri="{FF2B5EF4-FFF2-40B4-BE49-F238E27FC236}">
                <a16:creationId xmlns:a16="http://schemas.microsoft.com/office/drawing/2014/main" id="{E5CC8C4C-1852-4B27-BAE1-16AFF4917D9D}"/>
              </a:ext>
            </a:extLst>
          </p:cNvPr>
          <p:cNvSpPr txBox="1"/>
          <p:nvPr/>
        </p:nvSpPr>
        <p:spPr>
          <a:xfrm>
            <a:off x="7996336" y="2043405"/>
            <a:ext cx="2444620" cy="2246769"/>
          </a:xfrm>
          <a:prstGeom prst="rect">
            <a:avLst/>
          </a:prstGeom>
          <a:noFill/>
        </p:spPr>
        <p:txBody>
          <a:bodyPr wrap="square" rtlCol="0">
            <a:spAutoFit/>
          </a:bodyPr>
          <a:lstStyle/>
          <a:p>
            <a:r>
              <a:rPr lang="en-GB" sz="2800" dirty="0">
                <a:solidFill>
                  <a:schemeClr val="bg1"/>
                </a:solidFill>
              </a:rPr>
              <a:t>What if research gives no answers… only more questions?</a:t>
            </a:r>
          </a:p>
        </p:txBody>
      </p:sp>
    </p:spTree>
    <p:extLst>
      <p:ext uri="{BB962C8B-B14F-4D97-AF65-F5344CB8AC3E}">
        <p14:creationId xmlns:p14="http://schemas.microsoft.com/office/powerpoint/2010/main" val="1790809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a:extLst>
              <a:ext uri="{FF2B5EF4-FFF2-40B4-BE49-F238E27FC236}">
                <a16:creationId xmlns:a16="http://schemas.microsoft.com/office/drawing/2014/main" id="{5F8986AE-75F4-42D3-92A8-BC6DA5FE95BF}"/>
              </a:ext>
            </a:extLst>
          </p:cNvPr>
          <p:cNvGraphicFramePr>
            <a:graphicFrameLocks noChangeAspect="1"/>
          </p:cNvGraphicFramePr>
          <p:nvPr>
            <p:extLst>
              <p:ext uri="{D42A27DB-BD31-4B8C-83A1-F6EECF244321}">
                <p14:modId xmlns:p14="http://schemas.microsoft.com/office/powerpoint/2010/main" val="483916623"/>
              </p:ext>
            </p:extLst>
          </p:nvPr>
        </p:nvGraphicFramePr>
        <p:xfrm>
          <a:off x="2515899" y="77210"/>
          <a:ext cx="7156229" cy="6593753"/>
        </p:xfrm>
        <a:graphic>
          <a:graphicData uri="http://schemas.openxmlformats.org/presentationml/2006/ole">
            <mc:AlternateContent xmlns:mc="http://schemas.openxmlformats.org/markup-compatibility/2006">
              <mc:Choice xmlns:v="urn:schemas-microsoft-com:vml" Requires="v">
                <p:oleObj spid="_x0000_s1039" name="Document" r:id="rId3" imgW="6846379" imgH="6308287" progId="Word.Document.12">
                  <p:embed/>
                </p:oleObj>
              </mc:Choice>
              <mc:Fallback>
                <p:oleObj name="Document" r:id="rId3" imgW="6846379" imgH="6308287" progId="Word.Document.12">
                  <p:embed/>
                  <p:pic>
                    <p:nvPicPr>
                      <p:cNvPr id="0" name=""/>
                      <p:cNvPicPr/>
                      <p:nvPr/>
                    </p:nvPicPr>
                    <p:blipFill>
                      <a:blip r:embed="rId4"/>
                      <a:stretch>
                        <a:fillRect/>
                      </a:stretch>
                    </p:blipFill>
                    <p:spPr>
                      <a:xfrm>
                        <a:off x="2515899" y="77210"/>
                        <a:ext cx="7156229" cy="6593753"/>
                      </a:xfrm>
                      <a:prstGeom prst="rect">
                        <a:avLst/>
                      </a:prstGeom>
                    </p:spPr>
                  </p:pic>
                </p:oleObj>
              </mc:Fallback>
            </mc:AlternateContent>
          </a:graphicData>
        </a:graphic>
      </p:graphicFrame>
    </p:spTree>
    <p:extLst>
      <p:ext uri="{BB962C8B-B14F-4D97-AF65-F5344CB8AC3E}">
        <p14:creationId xmlns:p14="http://schemas.microsoft.com/office/powerpoint/2010/main" val="3827140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735</Words>
  <Application>Microsoft Office PowerPoint</Application>
  <PresentationFormat>Widescreen</PresentationFormat>
  <Paragraphs>55</Paragraphs>
  <Slides>10</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5" baseType="lpstr">
      <vt:lpstr>Arial</vt:lpstr>
      <vt:lpstr>Calibri</vt:lpstr>
      <vt:lpstr>Calibri Light</vt:lpstr>
      <vt:lpstr>Office Theme</vt:lpstr>
      <vt:lpstr>Document</vt:lpstr>
      <vt:lpstr>Anthropology Dissertation (HPAN6030)  UWTSD Lampeter  Stephen Moyes 150278    </vt:lpstr>
      <vt:lpstr>PowerPoint Presentation</vt:lpstr>
      <vt:lpstr>PowerPoint Presentation</vt:lpstr>
      <vt:lpstr>PowerPoint Presentation</vt:lpstr>
      <vt:lpstr>“Fieldwork as Artistic Practice” (Tatsuo Inagaki, in Schneider, A. and Wright, C. (eds.) 2008)     To what extent can (or should) anthropologists allow themselves to use ethnographic data in creative, artistic ways? Is it, perhaps, unavoidable?</vt:lpstr>
      <vt:lpstr>Questions ?</vt:lpstr>
      <vt:lpstr>What do Pianos do?    What happens to the space they occupy?      What is it like to live with them?        What happens to the people who live with them?          Does it matter?            What happens when a piano is a witness?              Why are they so heavy?                Can a piano love/hate/care about/surprise us?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X230</dc:creator>
  <cp:lastModifiedBy>X230</cp:lastModifiedBy>
  <cp:revision>20</cp:revision>
  <dcterms:created xsi:type="dcterms:W3CDTF">2019-02-05T06:13:32Z</dcterms:created>
  <dcterms:modified xsi:type="dcterms:W3CDTF">2019-02-05T18:52:34Z</dcterms:modified>
</cp:coreProperties>
</file>