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7"/>
  </p:notesMasterIdLst>
  <p:sldIdLst>
    <p:sldId id="280" r:id="rId2"/>
    <p:sldId id="281" r:id="rId3"/>
    <p:sldId id="282" r:id="rId4"/>
    <p:sldId id="283" r:id="rId5"/>
    <p:sldId id="28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795" autoAdjust="0"/>
  </p:normalViewPr>
  <p:slideViewPr>
    <p:cSldViewPr snapToGrid="0" snapToObjects="1">
      <p:cViewPr varScale="1">
        <p:scale>
          <a:sx n="82" d="100"/>
          <a:sy n="82" d="100"/>
        </p:scale>
        <p:origin x="1383" y="39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AAB29-8C3D-B644-9A94-851573723F63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AD592-0E56-B542-BE10-818C2A04D2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842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29057" indent="-280406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21626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570276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18927" indent="-224325" defTabSz="886397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467577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16227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364878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13528" indent="-224325" algn="ctr" defTabSz="886397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CD9030C1-C977-B14B-8EB7-BA2B30FCDB63}" type="slidenum">
              <a:rPr lang="en-US" sz="800"/>
              <a:pPr/>
              <a:t>1</a:t>
            </a:fld>
            <a:endParaRPr lang="en-US" sz="80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013" y="4306550"/>
            <a:ext cx="5988326" cy="418319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663351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cid:image005.png@01CEBADB.7545DCC0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2DF66AD8-BC4A-4004-9882-414398D930CA}" type="datetimeFigureOut">
              <a:rPr lang="en-US" smtClean="0"/>
              <a:pPr/>
              <a:t>1/29/2020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B9D2C864-9362-43C7-A136-D9C41D93A96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2" name="Picture 11" descr="cid:image005.png@01CEBADB.7545DCC0"/>
          <p:cNvPicPr/>
          <p:nvPr userDrawn="1"/>
        </p:nvPicPr>
        <p:blipFill>
          <a:blip r:embed="rId14" r:link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134" y="0"/>
            <a:ext cx="2393806" cy="93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U:\UWTSD Logo.jpg"/>
          <p:cNvPicPr/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03780" cy="92011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kapilan.radhakrishnan@uwtsd.ac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0077" y="2293363"/>
            <a:ext cx="5784766" cy="1481138"/>
          </a:xfrm>
        </p:spPr>
        <p:txBody>
          <a:bodyPr/>
          <a:lstStyle/>
          <a:p>
            <a:pPr eaLnBrk="1" hangingPunct="1"/>
            <a:r>
              <a:rPr lang="en-US" sz="4000" dirty="0">
                <a:latin typeface="Arial" charset="0"/>
              </a:rPr>
              <a:t>Wide Area Networks</a:t>
            </a:r>
            <a:endParaRPr lang="en-US" sz="4000" dirty="0">
              <a:solidFill>
                <a:schemeClr val="folHlin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904160"/>
      </p:ext>
    </p:extLst>
  </p:cSld>
  <p:clrMapOvr>
    <a:masterClrMapping/>
  </p:clrMapOvr>
  <p:transition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Leader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Dr Kapilan Radhakrishnan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Programme Director</a:t>
            </a:r>
          </a:p>
          <a:p>
            <a:pPr marL="0" indent="0">
              <a:buNone/>
            </a:pPr>
            <a:r>
              <a:rPr lang="en-GB" dirty="0" err="1">
                <a:solidFill>
                  <a:schemeClr val="tx1"/>
                </a:solidFill>
              </a:rPr>
              <a:t>Technium</a:t>
            </a:r>
            <a:r>
              <a:rPr lang="en-GB" dirty="0">
                <a:solidFill>
                  <a:schemeClr val="tx1"/>
                </a:solidFill>
              </a:rPr>
              <a:t> 2, Kings Road, Swansea, SA1 8PH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email: </a:t>
            </a:r>
            <a:r>
              <a:rPr lang="en-GB" dirty="0">
                <a:solidFill>
                  <a:schemeClr val="tx1"/>
                </a:solidFill>
                <a:hlinkClick r:id="rId2"/>
              </a:rPr>
              <a:t>kapilan.radhakrishnan@uwtsd.ac.uk</a:t>
            </a: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phone: 01792481154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253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654805"/>
            <a:ext cx="8042276" cy="790412"/>
          </a:xfrm>
        </p:spPr>
        <p:txBody>
          <a:bodyPr/>
          <a:lstStyle/>
          <a:p>
            <a:r>
              <a:rPr lang="en-GB" sz="3600" dirty="0"/>
              <a:t>Reading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728" y="1788340"/>
            <a:ext cx="8197369" cy="401964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tx1"/>
                </a:solidFill>
              </a:rPr>
              <a:t>Essential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b="1" dirty="0"/>
              <a:t>Connecting Networks v6 Companion Guide, Cisco Press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CCNA Connecting Networks on </a:t>
            </a:r>
            <a:r>
              <a:rPr lang="en-GB" b="1" dirty="0" err="1"/>
              <a:t>NetAcad</a:t>
            </a:r>
            <a:r>
              <a:rPr lang="en-GB" b="1" dirty="0"/>
              <a:t>. </a:t>
            </a:r>
            <a:endParaRPr lang="en-GB" sz="16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FF0000"/>
                </a:solidFill>
              </a:rPr>
              <a:t>Websites - http://www.netacad.com (username and password required)</a:t>
            </a:r>
          </a:p>
          <a:p>
            <a:endParaRPr lang="en-GB" sz="1400" dirty="0"/>
          </a:p>
          <a:p>
            <a:pPr marL="0" indent="0">
              <a:buNone/>
            </a:pP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63427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chemeClr val="tx1"/>
                </a:solidFill>
              </a:rPr>
              <a:t>Written Exam 50%</a:t>
            </a:r>
          </a:p>
          <a:p>
            <a:pPr lvl="1"/>
            <a:r>
              <a:rPr lang="en-GB" sz="2400" b="1" dirty="0">
                <a:solidFill>
                  <a:schemeClr val="tx1"/>
                </a:solidFill>
              </a:rPr>
              <a:t>May 2020</a:t>
            </a:r>
          </a:p>
          <a:p>
            <a:r>
              <a:rPr lang="en-GB" sz="2800" b="1" dirty="0">
                <a:solidFill>
                  <a:schemeClr val="tx1"/>
                </a:solidFill>
              </a:rPr>
              <a:t>Practical exam (class test) 50%</a:t>
            </a:r>
          </a:p>
          <a:p>
            <a:pPr lvl="1"/>
            <a:r>
              <a:rPr lang="en-GB" sz="2400" b="1" dirty="0">
                <a:solidFill>
                  <a:schemeClr val="tx1"/>
                </a:solidFill>
              </a:rPr>
              <a:t>30</a:t>
            </a:r>
            <a:r>
              <a:rPr lang="en-GB" sz="2400" b="1" baseline="30000" dirty="0">
                <a:solidFill>
                  <a:schemeClr val="tx1"/>
                </a:solidFill>
              </a:rPr>
              <a:t>th</a:t>
            </a:r>
            <a:r>
              <a:rPr lang="en-GB" sz="2400" b="1" dirty="0">
                <a:solidFill>
                  <a:schemeClr val="tx1"/>
                </a:solidFill>
              </a:rPr>
              <a:t> Apr 2020</a:t>
            </a:r>
          </a:p>
          <a:p>
            <a:r>
              <a:rPr lang="en-GB" sz="2600" b="1" dirty="0">
                <a:solidFill>
                  <a:srgbClr val="00B050"/>
                </a:solidFill>
              </a:rPr>
              <a:t>Cisco </a:t>
            </a:r>
            <a:r>
              <a:rPr lang="en-GB" sz="2600" b="1" dirty="0" err="1">
                <a:solidFill>
                  <a:srgbClr val="00B050"/>
                </a:solidFill>
              </a:rPr>
              <a:t>Netacad</a:t>
            </a:r>
            <a:r>
              <a:rPr lang="en-GB" sz="2600" b="1" dirty="0">
                <a:solidFill>
                  <a:srgbClr val="00B050"/>
                </a:solidFill>
              </a:rPr>
              <a:t> </a:t>
            </a:r>
          </a:p>
          <a:p>
            <a:pPr lvl="1"/>
            <a:r>
              <a:rPr lang="en-GB" sz="2400" b="1" dirty="0">
                <a:solidFill>
                  <a:srgbClr val="00B050"/>
                </a:solidFill>
              </a:rPr>
              <a:t>End of Chapter exams </a:t>
            </a:r>
          </a:p>
          <a:p>
            <a:pPr lvl="1"/>
            <a:r>
              <a:rPr lang="en-GB" sz="2400" b="1" dirty="0">
                <a:solidFill>
                  <a:srgbClr val="00B050"/>
                </a:solidFill>
              </a:rPr>
              <a:t>Final exam </a:t>
            </a:r>
          </a:p>
          <a:p>
            <a:pPr marL="349250" lvl="1" indent="0">
              <a:buNone/>
            </a:pPr>
            <a:endParaRPr lang="en-GB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42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FED3E-939C-49FE-9134-89E61F719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989704"/>
          </a:xfrm>
        </p:spPr>
        <p:txBody>
          <a:bodyPr/>
          <a:lstStyle/>
          <a:p>
            <a:r>
              <a:rPr lang="en-GB" dirty="0"/>
              <a:t>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347194-BFAB-4329-A650-1D73DF1ED5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275" y="1962757"/>
            <a:ext cx="8042276" cy="4445994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chemeClr val="tx1"/>
                </a:solidFill>
              </a:rPr>
              <a:t>WAN Concepts</a:t>
            </a:r>
          </a:p>
          <a:p>
            <a:r>
              <a:rPr lang="en-GB" sz="2000" dirty="0">
                <a:solidFill>
                  <a:schemeClr val="tx1"/>
                </a:solidFill>
              </a:rPr>
              <a:t>Point-to-Point Protocol</a:t>
            </a:r>
          </a:p>
          <a:p>
            <a:r>
              <a:rPr lang="en-GB" sz="2000" dirty="0">
                <a:solidFill>
                  <a:schemeClr val="tx1"/>
                </a:solidFill>
              </a:rPr>
              <a:t>Branch Connections</a:t>
            </a:r>
          </a:p>
          <a:p>
            <a:r>
              <a:rPr lang="en-GB" sz="2000" dirty="0">
                <a:solidFill>
                  <a:schemeClr val="tx1"/>
                </a:solidFill>
              </a:rPr>
              <a:t>Access Control List</a:t>
            </a:r>
          </a:p>
          <a:p>
            <a:r>
              <a:rPr lang="en-GB" sz="2000" dirty="0">
                <a:solidFill>
                  <a:schemeClr val="tx1"/>
                </a:solidFill>
              </a:rPr>
              <a:t>Quality of Service</a:t>
            </a:r>
          </a:p>
          <a:p>
            <a:r>
              <a:rPr lang="en-GB" sz="2000" dirty="0">
                <a:solidFill>
                  <a:schemeClr val="tx1"/>
                </a:solidFill>
              </a:rPr>
              <a:t>Network Security &amp; Monitoring</a:t>
            </a:r>
          </a:p>
          <a:p>
            <a:r>
              <a:rPr lang="en-GB" sz="2000" dirty="0">
                <a:solidFill>
                  <a:schemeClr val="tx1"/>
                </a:solidFill>
              </a:rPr>
              <a:t>Network Evolution &amp; Troubleshooting</a:t>
            </a:r>
          </a:p>
        </p:txBody>
      </p:sp>
    </p:spTree>
    <p:extLst>
      <p:ext uri="{BB962C8B-B14F-4D97-AF65-F5344CB8AC3E}">
        <p14:creationId xmlns:p14="http://schemas.microsoft.com/office/powerpoint/2010/main" val="54041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2380</TotalTime>
  <Words>85</Words>
  <Application>Microsoft Office PowerPoint</Application>
  <PresentationFormat>On-screen Show (4:3)</PresentationFormat>
  <Paragraphs>29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News Gothic MT</vt:lpstr>
      <vt:lpstr>Wingdings 2</vt:lpstr>
      <vt:lpstr>Breeze</vt:lpstr>
      <vt:lpstr>Wide Area Networks</vt:lpstr>
      <vt:lpstr>Module Leader</vt:lpstr>
      <vt:lpstr>Reading List</vt:lpstr>
      <vt:lpstr>Assessments</vt:lpstr>
      <vt:lpstr>Topics</vt:lpstr>
    </vt:vector>
  </TitlesOfParts>
  <Company>Swansea Metropolitan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Kapilan Radhakrishnan</dc:creator>
  <cp:lastModifiedBy>Kapilan Radhakrishnan</cp:lastModifiedBy>
  <cp:revision>129</cp:revision>
  <dcterms:created xsi:type="dcterms:W3CDTF">2011-10-03T10:20:59Z</dcterms:created>
  <dcterms:modified xsi:type="dcterms:W3CDTF">2020-01-29T21:05:32Z</dcterms:modified>
</cp:coreProperties>
</file>