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67" r:id="rId3"/>
    <p:sldId id="297" r:id="rId4"/>
    <p:sldId id="289" r:id="rId5"/>
    <p:sldId id="268" r:id="rId6"/>
    <p:sldId id="270" r:id="rId7"/>
    <p:sldId id="290" r:id="rId8"/>
    <p:sldId id="271" r:id="rId9"/>
    <p:sldId id="272" r:id="rId10"/>
    <p:sldId id="291" r:id="rId11"/>
    <p:sldId id="273" r:id="rId12"/>
    <p:sldId id="274" r:id="rId13"/>
    <p:sldId id="275" r:id="rId14"/>
    <p:sldId id="292" r:id="rId15"/>
    <p:sldId id="257" r:id="rId16"/>
    <p:sldId id="258" r:id="rId17"/>
    <p:sldId id="259" r:id="rId18"/>
    <p:sldId id="260" r:id="rId19"/>
    <p:sldId id="261" r:id="rId20"/>
    <p:sldId id="262" r:id="rId21"/>
    <p:sldId id="263" r:id="rId22"/>
    <p:sldId id="264" r:id="rId23"/>
    <p:sldId id="265" r:id="rId24"/>
    <p:sldId id="266" r:id="rId25"/>
    <p:sldId id="293" r:id="rId26"/>
    <p:sldId id="276" r:id="rId27"/>
    <p:sldId id="279" r:id="rId28"/>
    <p:sldId id="278" r:id="rId29"/>
    <p:sldId id="286" r:id="rId30"/>
    <p:sldId id="285" r:id="rId31"/>
    <p:sldId id="294" r:id="rId32"/>
    <p:sldId id="280" r:id="rId33"/>
    <p:sldId id="282" r:id="rId34"/>
    <p:sldId id="283" r:id="rId35"/>
    <p:sldId id="284" r:id="rId36"/>
    <p:sldId id="295" r:id="rId37"/>
    <p:sldId id="269" r:id="rId38"/>
    <p:sldId id="277" r:id="rId39"/>
    <p:sldId id="288" r:id="rId40"/>
    <p:sldId id="287" r:id="rId41"/>
    <p:sldId id="296" r:id="rId4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90" d="100"/>
          <a:sy n="90" d="100"/>
        </p:scale>
        <p:origin x="12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48A87A34-81AB-432B-8DAE-1953F412C126}" type="datetimeFigureOut">
              <a:rPr lang="en-US" dirty="0"/>
              <a:t>20-Nov-19</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20-Nov-19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20-Nov-19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20-Nov-19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20-Nov-19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20-Nov-19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20-Nov-19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20-Nov-19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20-Nov-19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20-Nov-19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20-Nov-19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20-Nov-19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20-Nov-19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20-Nov-19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20-Nov-19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20-Nov-19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20-Nov-19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20-Nov-19</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265CD4E-8A08-4666-9920-208ABCB94237}"/>
              </a:ext>
            </a:extLst>
          </p:cNvPr>
          <p:cNvSpPr txBox="1"/>
          <p:nvPr/>
        </p:nvSpPr>
        <p:spPr>
          <a:xfrm>
            <a:off x="2873929" y="2644170"/>
            <a:ext cx="6762924" cy="1815882"/>
          </a:xfrm>
          <a:prstGeom prst="rect">
            <a:avLst/>
          </a:prstGeom>
          <a:noFill/>
        </p:spPr>
        <p:txBody>
          <a:bodyPr wrap="square" rtlCol="0">
            <a:spAutoFit/>
          </a:bodyPr>
          <a:lstStyle/>
          <a:p>
            <a:pPr algn="ctr"/>
            <a:r>
              <a:rPr lang="en-GB" sz="4000" dirty="0">
                <a:latin typeface="Calibri" panose="020F0502020204030204" pitchFamily="34" charset="0"/>
                <a:cs typeface="Calibri" panose="020F0502020204030204" pitchFamily="34" charset="0"/>
              </a:rPr>
              <a:t>Sports Industry Research Project Proposal</a:t>
            </a:r>
          </a:p>
          <a:p>
            <a:pPr algn="ctr"/>
            <a:endParaRPr lang="en-GB" sz="32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15920577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49ED368-9D41-4665-A1CC-AFE155D68ECE}"/>
              </a:ext>
            </a:extLst>
          </p:cNvPr>
          <p:cNvSpPr/>
          <p:nvPr/>
        </p:nvSpPr>
        <p:spPr>
          <a:xfrm>
            <a:off x="2074878" y="1474094"/>
            <a:ext cx="8319082" cy="4401205"/>
          </a:xfrm>
          <a:prstGeom prst="rect">
            <a:avLst/>
          </a:prstGeom>
        </p:spPr>
        <p:txBody>
          <a:bodyPr wrap="square">
            <a:spAutoFit/>
          </a:bodyPr>
          <a:lstStyle/>
          <a:p>
            <a:pPr algn="ctr"/>
            <a:r>
              <a:rPr lang="en-GB" sz="4000" dirty="0">
                <a:latin typeface="Calibri" panose="020F0502020204030204" pitchFamily="34" charset="0"/>
                <a:cs typeface="Calibri" panose="020F0502020204030204" pitchFamily="34" charset="0"/>
              </a:rPr>
              <a:t>Analysing the Age of Sport Specialisation in three different sports (Football, Rugby and Netball) in college students and understanding the potential impacts relating to this </a:t>
            </a:r>
          </a:p>
          <a:p>
            <a:pPr algn="ctr"/>
            <a:endParaRPr lang="en-GB" sz="4000" dirty="0">
              <a:latin typeface="Calibri" panose="020F0502020204030204" pitchFamily="34" charset="0"/>
              <a:cs typeface="Calibri" panose="020F0502020204030204" pitchFamily="34" charset="0"/>
            </a:endParaRPr>
          </a:p>
          <a:p>
            <a:pPr algn="ctr"/>
            <a:r>
              <a:rPr lang="en-GB" sz="2000" dirty="0">
                <a:latin typeface="Calibri" panose="020F0502020204030204" pitchFamily="34" charset="0"/>
                <a:cs typeface="Calibri" panose="020F0502020204030204" pitchFamily="34" charset="0"/>
              </a:rPr>
              <a:t>By Craig Anthony Michael Evans </a:t>
            </a:r>
            <a:r>
              <a:rPr lang="en-GB" sz="4000" dirty="0">
                <a:latin typeface="Calibri" panose="020F0502020204030204" pitchFamily="34" charset="0"/>
                <a:cs typeface="Calibri" panose="020F0502020204030204" pitchFamily="34" charset="0"/>
              </a:rPr>
              <a:t> </a:t>
            </a:r>
          </a:p>
        </p:txBody>
      </p:sp>
    </p:spTree>
    <p:extLst>
      <p:ext uri="{BB962C8B-B14F-4D97-AF65-F5344CB8AC3E}">
        <p14:creationId xmlns:p14="http://schemas.microsoft.com/office/powerpoint/2010/main" val="236012559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roger federer&quot;">
            <a:extLst>
              <a:ext uri="{FF2B5EF4-FFF2-40B4-BE49-F238E27FC236}">
                <a16:creationId xmlns:a16="http://schemas.microsoft.com/office/drawing/2014/main" id="{A6DA35AF-0797-4BF2-A721-E137601A077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54755" y="192947"/>
            <a:ext cx="2997577" cy="225004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aaron wainwright&quot;">
            <a:extLst>
              <a:ext uri="{FF2B5EF4-FFF2-40B4-BE49-F238E27FC236}">
                <a16:creationId xmlns:a16="http://schemas.microsoft.com/office/drawing/2014/main" id="{169EFD5A-A567-46DF-9380-0409DFFCBB2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28560" y="192947"/>
            <a:ext cx="4382546" cy="225004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helen glover&quot;">
            <a:extLst>
              <a:ext uri="{FF2B5EF4-FFF2-40B4-BE49-F238E27FC236}">
                <a16:creationId xmlns:a16="http://schemas.microsoft.com/office/drawing/2014/main" id="{03F27B05-C8A9-47FC-8771-BB3ECD8AE25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54755" y="2575420"/>
            <a:ext cx="2997577" cy="4264621"/>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result for anthony joshua&quot;">
            <a:extLst>
              <a:ext uri="{FF2B5EF4-FFF2-40B4-BE49-F238E27FC236}">
                <a16:creationId xmlns:a16="http://schemas.microsoft.com/office/drawing/2014/main" id="{F82D8A86-9E4B-4584-9DA1-C770D9DE46A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28560" y="3751672"/>
            <a:ext cx="4382546" cy="24651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004113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500"/>
                                        <p:tgtEl>
                                          <p:spTgt spid="102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28"/>
                                        </p:tgtEl>
                                        <p:attrNameLst>
                                          <p:attrName>style.visibility</p:attrName>
                                        </p:attrNameLst>
                                      </p:cBhvr>
                                      <p:to>
                                        <p:strVal val="visible"/>
                                      </p:to>
                                    </p:set>
                                    <p:animEffect transition="in" filter="fade">
                                      <p:cBhvr>
                                        <p:cTn id="12" dur="500"/>
                                        <p:tgtEl>
                                          <p:spTgt spid="102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30"/>
                                        </p:tgtEl>
                                        <p:attrNameLst>
                                          <p:attrName>style.visibility</p:attrName>
                                        </p:attrNameLst>
                                      </p:cBhvr>
                                      <p:to>
                                        <p:strVal val="visible"/>
                                      </p:to>
                                    </p:set>
                                    <p:animEffect transition="in" filter="fade">
                                      <p:cBhvr>
                                        <p:cTn id="17" dur="500"/>
                                        <p:tgtEl>
                                          <p:spTgt spid="10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18724E-6458-49BC-B5B4-54C2981A1FDB}"/>
              </a:ext>
            </a:extLst>
          </p:cNvPr>
          <p:cNvSpPr>
            <a:spLocks noGrp="1"/>
          </p:cNvSpPr>
          <p:nvPr>
            <p:ph type="title"/>
          </p:nvPr>
        </p:nvSpPr>
        <p:spPr>
          <a:xfrm>
            <a:off x="1048648" y="2593092"/>
            <a:ext cx="9905998" cy="1478570"/>
          </a:xfrm>
        </p:spPr>
        <p:txBody>
          <a:bodyPr>
            <a:normAutofit/>
          </a:bodyPr>
          <a:lstStyle/>
          <a:p>
            <a:pPr algn="ctr"/>
            <a:r>
              <a:rPr lang="en-GB" sz="7200" dirty="0"/>
              <a:t>The rationale</a:t>
            </a:r>
          </a:p>
        </p:txBody>
      </p:sp>
    </p:spTree>
    <p:extLst>
      <p:ext uri="{BB962C8B-B14F-4D97-AF65-F5344CB8AC3E}">
        <p14:creationId xmlns:p14="http://schemas.microsoft.com/office/powerpoint/2010/main" val="337624080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6E54DA-2BC6-4F26-BA95-39AFD429B9EF}"/>
              </a:ext>
            </a:extLst>
          </p:cNvPr>
          <p:cNvSpPr>
            <a:spLocks noGrp="1"/>
          </p:cNvSpPr>
          <p:nvPr>
            <p:ph type="title"/>
          </p:nvPr>
        </p:nvSpPr>
        <p:spPr>
          <a:xfrm>
            <a:off x="1143001" y="173902"/>
            <a:ext cx="9905998" cy="1478570"/>
          </a:xfrm>
        </p:spPr>
        <p:txBody>
          <a:bodyPr/>
          <a:lstStyle/>
          <a:p>
            <a:pPr algn="ctr"/>
            <a:r>
              <a:rPr lang="en-GB" dirty="0"/>
              <a:t>Why undertake the research </a:t>
            </a:r>
          </a:p>
        </p:txBody>
      </p:sp>
      <p:sp>
        <p:nvSpPr>
          <p:cNvPr id="4" name="TextBox 3">
            <a:extLst>
              <a:ext uri="{FF2B5EF4-FFF2-40B4-BE49-F238E27FC236}">
                <a16:creationId xmlns:a16="http://schemas.microsoft.com/office/drawing/2014/main" id="{C02DDBC4-BA2C-4DB1-BE63-6302CFCC5D83}"/>
              </a:ext>
            </a:extLst>
          </p:cNvPr>
          <p:cNvSpPr txBox="1"/>
          <p:nvPr/>
        </p:nvSpPr>
        <p:spPr>
          <a:xfrm>
            <a:off x="1143001" y="2136338"/>
            <a:ext cx="9387280" cy="2585323"/>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pPr marL="285750" indent="-285750">
              <a:buFont typeface="Arial" panose="020B0604020202020204" pitchFamily="34" charset="0"/>
              <a:buChar char="•"/>
            </a:pPr>
            <a:endParaRPr lang="en-GB" dirty="0"/>
          </a:p>
          <a:p>
            <a:pPr marL="285750" indent="-285750" algn="r">
              <a:buFont typeface="Arial" panose="020B0604020202020204" pitchFamily="34" charset="0"/>
              <a:buChar char="•"/>
            </a:pPr>
            <a:endParaRPr lang="en-GB" dirty="0"/>
          </a:p>
        </p:txBody>
      </p:sp>
      <p:sp>
        <p:nvSpPr>
          <p:cNvPr id="5" name="TextBox 4">
            <a:extLst>
              <a:ext uri="{FF2B5EF4-FFF2-40B4-BE49-F238E27FC236}">
                <a16:creationId xmlns:a16="http://schemas.microsoft.com/office/drawing/2014/main" id="{C4CCDDD0-3DAA-47B5-9821-4DBF6E288ABD}"/>
              </a:ext>
            </a:extLst>
          </p:cNvPr>
          <p:cNvSpPr txBox="1"/>
          <p:nvPr/>
        </p:nvSpPr>
        <p:spPr>
          <a:xfrm>
            <a:off x="1258349" y="1560352"/>
            <a:ext cx="9675302" cy="3785652"/>
          </a:xfrm>
          <a:prstGeom prst="rect">
            <a:avLst/>
          </a:prstGeom>
          <a:noFill/>
        </p:spPr>
        <p:txBody>
          <a:bodyPr wrap="square" rtlCol="0">
            <a:spAutoFit/>
          </a:bodyPr>
          <a:lstStyle/>
          <a:p>
            <a:r>
              <a:rPr lang="en-GB" sz="2400" dirty="0"/>
              <a:t>How do we achieve the highest level of success for our Athletes whilst also ensuring the safety and welfare of them?</a:t>
            </a:r>
          </a:p>
          <a:p>
            <a:endParaRPr lang="en-GB" sz="2400" dirty="0"/>
          </a:p>
          <a:p>
            <a:r>
              <a:rPr lang="en-GB" sz="2400" dirty="0"/>
              <a:t>I have long believed that success should not be to the detriment of our young athletes mental and physical well being and researching this subject will go some way to hopefully helping myself in my future career. </a:t>
            </a:r>
          </a:p>
          <a:p>
            <a:endParaRPr lang="en-GB" sz="2400" dirty="0"/>
          </a:p>
          <a:p>
            <a:r>
              <a:rPr lang="en-GB" sz="2400" dirty="0"/>
              <a:t>So in future, are we able to utilise this study to shape and construct our Team and Academy structures to ensure our Athletes are performing at a high level and also physically and mentally at their peak.  </a:t>
            </a:r>
          </a:p>
        </p:txBody>
      </p:sp>
    </p:spTree>
    <p:extLst>
      <p:ext uri="{BB962C8B-B14F-4D97-AF65-F5344CB8AC3E}">
        <p14:creationId xmlns:p14="http://schemas.microsoft.com/office/powerpoint/2010/main" val="112537013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5">
                                            <p:txEl>
                                              <p:pRg st="2" end="2"/>
                                            </p:txEl>
                                          </p:spTgt>
                                        </p:tgtEl>
                                        <p:attrNameLst>
                                          <p:attrName>style.visibility</p:attrName>
                                        </p:attrNameLst>
                                      </p:cBhvr>
                                      <p:to>
                                        <p:strVal val="visible"/>
                                      </p:to>
                                    </p:set>
                                    <p:animEffect transition="in" filter="fade">
                                      <p:cBhvr>
                                        <p:cTn id="10" dur="500"/>
                                        <p:tgtEl>
                                          <p:spTgt spid="5">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animEffect transition="in" filter="fade">
                                      <p:cBhvr>
                                        <p:cTn id="15"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8328AB6-6B4F-4104-9809-7E4A4399E58F}"/>
              </a:ext>
            </a:extLst>
          </p:cNvPr>
          <p:cNvSpPr/>
          <p:nvPr/>
        </p:nvSpPr>
        <p:spPr>
          <a:xfrm>
            <a:off x="1311479" y="496209"/>
            <a:ext cx="9569042" cy="5909310"/>
          </a:xfrm>
          <a:prstGeom prst="rect">
            <a:avLst/>
          </a:prstGeom>
        </p:spPr>
        <p:txBody>
          <a:bodyPr wrap="square">
            <a:spAutoFit/>
          </a:bodyPr>
          <a:lstStyle/>
          <a:p>
            <a:r>
              <a:rPr lang="en-GB" dirty="0"/>
              <a:t>Over the years there has been a significant increase in early years specific sporting training at a young age with several factors contributing to this including:</a:t>
            </a:r>
          </a:p>
          <a:p>
            <a:endParaRPr lang="en-GB" dirty="0"/>
          </a:p>
          <a:p>
            <a:pPr marL="285750" indent="-285750">
              <a:buFont typeface="Arial" panose="020B0604020202020204" pitchFamily="34" charset="0"/>
              <a:buChar char="•"/>
            </a:pPr>
            <a:r>
              <a:rPr lang="en-GB" dirty="0"/>
              <a:t>Pursuit of Scholarships or Professional Contracts</a:t>
            </a:r>
          </a:p>
          <a:p>
            <a:pPr marL="285750" indent="-285750">
              <a:buFont typeface="Arial" panose="020B0604020202020204" pitchFamily="34" charset="0"/>
              <a:buChar char="•"/>
            </a:pPr>
            <a:r>
              <a:rPr lang="en-GB" dirty="0"/>
              <a:t>Labelling of being talented by parents or coaches</a:t>
            </a:r>
          </a:p>
          <a:p>
            <a:pPr marL="285750" indent="-285750">
              <a:buFont typeface="Arial" panose="020B0604020202020204" pitchFamily="34" charset="0"/>
              <a:buChar char="•"/>
            </a:pPr>
            <a:r>
              <a:rPr lang="en-GB" dirty="0"/>
              <a:t>Pressure from Parents or Coaches to achieve an Elite Level of Success</a:t>
            </a:r>
          </a:p>
          <a:p>
            <a:endParaRPr lang="en-GB" dirty="0"/>
          </a:p>
          <a:p>
            <a:r>
              <a:rPr lang="en-GB" dirty="0"/>
              <a:t>Research has found that early years high performance does not lead to greater success in later years </a:t>
            </a:r>
          </a:p>
          <a:p>
            <a:endParaRPr lang="en-GB" dirty="0"/>
          </a:p>
          <a:p>
            <a:r>
              <a:rPr lang="en-GB" dirty="0" err="1"/>
              <a:t>Latorre</a:t>
            </a:r>
            <a:r>
              <a:rPr lang="en-GB" dirty="0"/>
              <a:t>-Roman, </a:t>
            </a:r>
            <a:r>
              <a:rPr lang="en-GB" dirty="0" err="1"/>
              <a:t>Pinillos</a:t>
            </a:r>
            <a:r>
              <a:rPr lang="en-GB" dirty="0"/>
              <a:t>, Robles (2018)</a:t>
            </a:r>
          </a:p>
          <a:p>
            <a:endParaRPr lang="en-GB" dirty="0"/>
          </a:p>
          <a:p>
            <a:r>
              <a:rPr lang="en-GB" dirty="0"/>
              <a:t>What's even more concerning is the dropout rate associated with this – Both Men and Women Showed dropout rates with the Women’s rate higher.</a:t>
            </a:r>
          </a:p>
          <a:p>
            <a:r>
              <a:rPr lang="en-GB" dirty="0"/>
              <a:t>Factors for this include:</a:t>
            </a:r>
          </a:p>
          <a:p>
            <a:endParaRPr lang="en-GB" dirty="0"/>
          </a:p>
          <a:p>
            <a:pPr marL="285750" indent="-285750">
              <a:buFont typeface="Arial" panose="020B0604020202020204" pitchFamily="34" charset="0"/>
              <a:buChar char="•"/>
            </a:pPr>
            <a:r>
              <a:rPr lang="en-GB" dirty="0"/>
              <a:t>Increase in Injury rates</a:t>
            </a:r>
          </a:p>
          <a:p>
            <a:pPr marL="285750" indent="-285750">
              <a:buFont typeface="Arial" panose="020B0604020202020204" pitchFamily="34" charset="0"/>
              <a:buChar char="•"/>
            </a:pPr>
            <a:r>
              <a:rPr lang="en-GB" dirty="0"/>
              <a:t>Increased Psychological Distress</a:t>
            </a:r>
          </a:p>
          <a:p>
            <a:endParaRPr lang="en-GB" dirty="0"/>
          </a:p>
          <a:p>
            <a:r>
              <a:rPr lang="en-GB" dirty="0"/>
              <a:t>(Corso, 2018)</a:t>
            </a:r>
          </a:p>
          <a:p>
            <a:endParaRPr lang="en-GB" dirty="0"/>
          </a:p>
          <a:p>
            <a:r>
              <a:rPr lang="en-GB" dirty="0"/>
              <a:t>So what can be done to help prevent this?  </a:t>
            </a:r>
          </a:p>
        </p:txBody>
      </p:sp>
    </p:spTree>
    <p:extLst>
      <p:ext uri="{BB962C8B-B14F-4D97-AF65-F5344CB8AC3E}">
        <p14:creationId xmlns:p14="http://schemas.microsoft.com/office/powerpoint/2010/main" val="143950144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4">
                                            <p:txEl>
                                              <p:pRg st="2" end="2"/>
                                            </p:txEl>
                                          </p:spTgt>
                                        </p:tgtEl>
                                        <p:attrNameLst>
                                          <p:attrName>style.visibility</p:attrName>
                                        </p:attrNameLst>
                                      </p:cBhvr>
                                      <p:to>
                                        <p:strVal val="visible"/>
                                      </p:to>
                                    </p:set>
                                    <p:animEffect transition="in" filter="fade">
                                      <p:cBhvr>
                                        <p:cTn id="10" dur="500"/>
                                        <p:tgtEl>
                                          <p:spTgt spid="4">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animEffect transition="in" filter="fade">
                                      <p:cBhvr>
                                        <p:cTn id="13" dur="500"/>
                                        <p:tgtEl>
                                          <p:spTgt spid="4">
                                            <p:txEl>
                                              <p:pRg st="3" end="3"/>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4">
                                            <p:txEl>
                                              <p:pRg st="4" end="4"/>
                                            </p:txEl>
                                          </p:spTgt>
                                        </p:tgtEl>
                                        <p:attrNameLst>
                                          <p:attrName>style.visibility</p:attrName>
                                        </p:attrNameLst>
                                      </p:cBhvr>
                                      <p:to>
                                        <p:strVal val="visible"/>
                                      </p:to>
                                    </p:set>
                                    <p:animEffect transition="in" filter="fade">
                                      <p:cBhvr>
                                        <p:cTn id="16" dur="500"/>
                                        <p:tgtEl>
                                          <p:spTgt spid="4">
                                            <p:txEl>
                                              <p:pRg st="4" end="4"/>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4">
                                            <p:txEl>
                                              <p:pRg st="6" end="6"/>
                                            </p:txEl>
                                          </p:spTgt>
                                        </p:tgtEl>
                                        <p:attrNameLst>
                                          <p:attrName>style.visibility</p:attrName>
                                        </p:attrNameLst>
                                      </p:cBhvr>
                                      <p:to>
                                        <p:strVal val="visible"/>
                                      </p:to>
                                    </p:set>
                                    <p:animEffect transition="in" filter="fade">
                                      <p:cBhvr>
                                        <p:cTn id="19" dur="500"/>
                                        <p:tgtEl>
                                          <p:spTgt spid="4">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4">
                                            <p:txEl>
                                              <p:pRg st="8" end="8"/>
                                            </p:txEl>
                                          </p:spTgt>
                                        </p:tgtEl>
                                        <p:attrNameLst>
                                          <p:attrName>style.visibility</p:attrName>
                                        </p:attrNameLst>
                                      </p:cBhvr>
                                      <p:to>
                                        <p:strVal val="visible"/>
                                      </p:to>
                                    </p:set>
                                    <p:animEffect transition="in" filter="fade">
                                      <p:cBhvr>
                                        <p:cTn id="22" dur="500"/>
                                        <p:tgtEl>
                                          <p:spTgt spid="4">
                                            <p:txEl>
                                              <p:pRg st="8" end="8"/>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10" end="10"/>
                                            </p:txEl>
                                          </p:spTgt>
                                        </p:tgtEl>
                                        <p:attrNameLst>
                                          <p:attrName>style.visibility</p:attrName>
                                        </p:attrNameLst>
                                      </p:cBhvr>
                                      <p:to>
                                        <p:strVal val="visible"/>
                                      </p:to>
                                    </p:set>
                                    <p:animEffect transition="in" filter="fade">
                                      <p:cBhvr>
                                        <p:cTn id="27" dur="500"/>
                                        <p:tgtEl>
                                          <p:spTgt spid="4">
                                            <p:txEl>
                                              <p:pRg st="10" end="10"/>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4">
                                            <p:txEl>
                                              <p:pRg st="11" end="11"/>
                                            </p:txEl>
                                          </p:spTgt>
                                        </p:tgtEl>
                                        <p:attrNameLst>
                                          <p:attrName>style.visibility</p:attrName>
                                        </p:attrNameLst>
                                      </p:cBhvr>
                                      <p:to>
                                        <p:strVal val="visible"/>
                                      </p:to>
                                    </p:set>
                                    <p:animEffect transition="in" filter="fade">
                                      <p:cBhvr>
                                        <p:cTn id="30" dur="500"/>
                                        <p:tgtEl>
                                          <p:spTgt spid="4">
                                            <p:txEl>
                                              <p:pRg st="11" end="11"/>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4">
                                            <p:txEl>
                                              <p:pRg st="13" end="13"/>
                                            </p:txEl>
                                          </p:spTgt>
                                        </p:tgtEl>
                                        <p:attrNameLst>
                                          <p:attrName>style.visibility</p:attrName>
                                        </p:attrNameLst>
                                      </p:cBhvr>
                                      <p:to>
                                        <p:strVal val="visible"/>
                                      </p:to>
                                    </p:set>
                                    <p:animEffect transition="in" filter="fade">
                                      <p:cBhvr>
                                        <p:cTn id="33" dur="500"/>
                                        <p:tgtEl>
                                          <p:spTgt spid="4">
                                            <p:txEl>
                                              <p:pRg st="13" end="13"/>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4">
                                            <p:txEl>
                                              <p:pRg st="14" end="14"/>
                                            </p:txEl>
                                          </p:spTgt>
                                        </p:tgtEl>
                                        <p:attrNameLst>
                                          <p:attrName>style.visibility</p:attrName>
                                        </p:attrNameLst>
                                      </p:cBhvr>
                                      <p:to>
                                        <p:strVal val="visible"/>
                                      </p:to>
                                    </p:set>
                                    <p:animEffect transition="in" filter="fade">
                                      <p:cBhvr>
                                        <p:cTn id="36" dur="500"/>
                                        <p:tgtEl>
                                          <p:spTgt spid="4">
                                            <p:txEl>
                                              <p:pRg st="14" end="14"/>
                                            </p:txEl>
                                          </p:spTgt>
                                        </p:tgtEl>
                                      </p:cBhvr>
                                    </p:animEffect>
                                  </p:childTnLst>
                                </p:cTn>
                              </p:par>
                              <p:par>
                                <p:cTn id="37" presetID="10" presetClass="entr" presetSubtype="0" fill="hold" nodeType="withEffect">
                                  <p:stCondLst>
                                    <p:cond delay="0"/>
                                  </p:stCondLst>
                                  <p:childTnLst>
                                    <p:set>
                                      <p:cBhvr>
                                        <p:cTn id="38" dur="1" fill="hold">
                                          <p:stCondLst>
                                            <p:cond delay="0"/>
                                          </p:stCondLst>
                                        </p:cTn>
                                        <p:tgtEl>
                                          <p:spTgt spid="4">
                                            <p:txEl>
                                              <p:pRg st="16" end="16"/>
                                            </p:txEl>
                                          </p:spTgt>
                                        </p:tgtEl>
                                        <p:attrNameLst>
                                          <p:attrName>style.visibility</p:attrName>
                                        </p:attrNameLst>
                                      </p:cBhvr>
                                      <p:to>
                                        <p:strVal val="visible"/>
                                      </p:to>
                                    </p:set>
                                    <p:animEffect transition="in" filter="fade">
                                      <p:cBhvr>
                                        <p:cTn id="39" dur="500"/>
                                        <p:tgtEl>
                                          <p:spTgt spid="4">
                                            <p:txEl>
                                              <p:pRg st="16" end="16"/>
                                            </p:txEl>
                                          </p:spTgt>
                                        </p:tgtEl>
                                      </p:cBhvr>
                                    </p:animEffect>
                                  </p:childTnLst>
                                </p:cTn>
                              </p:par>
                              <p:par>
                                <p:cTn id="40" presetID="10" presetClass="entr" presetSubtype="0" fill="hold" nodeType="withEffect">
                                  <p:stCondLst>
                                    <p:cond delay="0"/>
                                  </p:stCondLst>
                                  <p:childTnLst>
                                    <p:set>
                                      <p:cBhvr>
                                        <p:cTn id="41" dur="1" fill="hold">
                                          <p:stCondLst>
                                            <p:cond delay="0"/>
                                          </p:stCondLst>
                                        </p:cTn>
                                        <p:tgtEl>
                                          <p:spTgt spid="4">
                                            <p:txEl>
                                              <p:pRg st="18" end="18"/>
                                            </p:txEl>
                                          </p:spTgt>
                                        </p:tgtEl>
                                        <p:attrNameLst>
                                          <p:attrName>style.visibility</p:attrName>
                                        </p:attrNameLst>
                                      </p:cBhvr>
                                      <p:to>
                                        <p:strVal val="visible"/>
                                      </p:to>
                                    </p:set>
                                    <p:animEffect transition="in" filter="fade">
                                      <p:cBhvr>
                                        <p:cTn id="42" dur="500"/>
                                        <p:tgtEl>
                                          <p:spTgt spid="4">
                                            <p:txEl>
                                              <p:pRg st="18" end="1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AC616C-2748-474B-AEE5-E786763BA65C}"/>
              </a:ext>
            </a:extLst>
          </p:cNvPr>
          <p:cNvSpPr>
            <a:spLocks noGrp="1"/>
          </p:cNvSpPr>
          <p:nvPr>
            <p:ph type="title"/>
          </p:nvPr>
        </p:nvSpPr>
        <p:spPr>
          <a:xfrm>
            <a:off x="1143001" y="2500327"/>
            <a:ext cx="9905998" cy="1478570"/>
          </a:xfrm>
        </p:spPr>
        <p:txBody>
          <a:bodyPr>
            <a:noAutofit/>
          </a:bodyPr>
          <a:lstStyle/>
          <a:p>
            <a:pPr algn="ctr"/>
            <a:r>
              <a:rPr lang="en-GB" sz="7200" dirty="0"/>
              <a:t>Aims &amp; objectives</a:t>
            </a:r>
          </a:p>
        </p:txBody>
      </p:sp>
    </p:spTree>
    <p:extLst>
      <p:ext uri="{BB962C8B-B14F-4D97-AF65-F5344CB8AC3E}">
        <p14:creationId xmlns:p14="http://schemas.microsoft.com/office/powerpoint/2010/main" val="195452391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AE4D1F-5594-40FF-801D-390365D448F9}"/>
              </a:ext>
            </a:extLst>
          </p:cNvPr>
          <p:cNvSpPr>
            <a:spLocks noGrp="1"/>
          </p:cNvSpPr>
          <p:nvPr>
            <p:ph type="title"/>
          </p:nvPr>
        </p:nvSpPr>
        <p:spPr/>
        <p:txBody>
          <a:bodyPr/>
          <a:lstStyle/>
          <a:p>
            <a:pPr algn="ctr"/>
            <a:r>
              <a:rPr lang="en-GB" dirty="0"/>
              <a:t>The Aim</a:t>
            </a:r>
          </a:p>
        </p:txBody>
      </p:sp>
      <p:sp>
        <p:nvSpPr>
          <p:cNvPr id="4" name="TextBox 3">
            <a:extLst>
              <a:ext uri="{FF2B5EF4-FFF2-40B4-BE49-F238E27FC236}">
                <a16:creationId xmlns:a16="http://schemas.microsoft.com/office/drawing/2014/main" id="{C54E90E0-0AF1-49CF-B649-9CDF17701B43}"/>
              </a:ext>
            </a:extLst>
          </p:cNvPr>
          <p:cNvSpPr txBox="1"/>
          <p:nvPr/>
        </p:nvSpPr>
        <p:spPr>
          <a:xfrm>
            <a:off x="1543574" y="2122095"/>
            <a:ext cx="9905998" cy="2800767"/>
          </a:xfrm>
          <a:prstGeom prst="rect">
            <a:avLst/>
          </a:prstGeom>
          <a:noFill/>
        </p:spPr>
        <p:txBody>
          <a:bodyPr wrap="square" rtlCol="0">
            <a:spAutoFit/>
          </a:bodyPr>
          <a:lstStyle/>
          <a:p>
            <a:pPr algn="ctr"/>
            <a:r>
              <a:rPr lang="en-GB" sz="4400" dirty="0"/>
              <a:t>To understand the Physical and Psychological effects of Sport Specialisation in College Athletes at Gower College Swansea</a:t>
            </a:r>
          </a:p>
        </p:txBody>
      </p:sp>
    </p:spTree>
    <p:extLst>
      <p:ext uri="{BB962C8B-B14F-4D97-AF65-F5344CB8AC3E}">
        <p14:creationId xmlns:p14="http://schemas.microsoft.com/office/powerpoint/2010/main" val="381743448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86E09F-A6C7-4218-B2D5-CCA7993B9E84}"/>
              </a:ext>
            </a:extLst>
          </p:cNvPr>
          <p:cNvSpPr>
            <a:spLocks noGrp="1"/>
          </p:cNvSpPr>
          <p:nvPr>
            <p:ph type="title"/>
          </p:nvPr>
        </p:nvSpPr>
        <p:spPr/>
        <p:txBody>
          <a:bodyPr/>
          <a:lstStyle/>
          <a:p>
            <a:pPr algn="ctr"/>
            <a:r>
              <a:rPr lang="en-GB" dirty="0"/>
              <a:t>The Objectives</a:t>
            </a:r>
          </a:p>
        </p:txBody>
      </p:sp>
      <p:sp>
        <p:nvSpPr>
          <p:cNvPr id="5" name="TextBox 4">
            <a:extLst>
              <a:ext uri="{FF2B5EF4-FFF2-40B4-BE49-F238E27FC236}">
                <a16:creationId xmlns:a16="http://schemas.microsoft.com/office/drawing/2014/main" id="{D3779C45-AAF7-4D71-BF8D-89E5A5DD3F82}"/>
              </a:ext>
            </a:extLst>
          </p:cNvPr>
          <p:cNvSpPr txBox="1"/>
          <p:nvPr/>
        </p:nvSpPr>
        <p:spPr>
          <a:xfrm>
            <a:off x="1378226" y="1974574"/>
            <a:ext cx="10018644" cy="3785652"/>
          </a:xfrm>
          <a:prstGeom prst="rect">
            <a:avLst/>
          </a:prstGeom>
          <a:noFill/>
        </p:spPr>
        <p:txBody>
          <a:bodyPr wrap="square" rtlCol="0">
            <a:spAutoFit/>
          </a:bodyPr>
          <a:lstStyle/>
          <a:p>
            <a:pPr marL="285750" indent="-285750">
              <a:buFont typeface="Arial" panose="020B0604020202020204" pitchFamily="34" charset="0"/>
              <a:buChar char="•"/>
            </a:pPr>
            <a:r>
              <a:rPr lang="en-GB" sz="2400" dirty="0"/>
              <a:t>Construct a detailed and informative questionnaire for participants to undertake whereby they are able to evaluate what extent Sporting Specialisation has had on them – both Physically and Psychologically</a:t>
            </a:r>
          </a:p>
          <a:p>
            <a:pPr marL="285750" indent="-285750">
              <a:buFont typeface="Arial" panose="020B0604020202020204" pitchFamily="34" charset="0"/>
              <a:buChar char="•"/>
            </a:pPr>
            <a:r>
              <a:rPr lang="en-GB" sz="2400" dirty="0"/>
              <a:t>Undertake a series of focus groups with participants to discuss at greater length whether Sport Specialisation is of increased benefit  </a:t>
            </a:r>
          </a:p>
          <a:p>
            <a:pPr marL="285750" indent="-285750">
              <a:buFont typeface="Arial" panose="020B0604020202020204" pitchFamily="34" charset="0"/>
              <a:buChar char="•"/>
            </a:pPr>
            <a:r>
              <a:rPr lang="en-GB" sz="2400" dirty="0"/>
              <a:t>Analyse the reasons as to why the participants have chosen to specialise in their sport and is there a difference in age dependant on the sport </a:t>
            </a:r>
          </a:p>
          <a:p>
            <a:pPr marL="285750" indent="-285750">
              <a:buFont typeface="Arial" panose="020B0604020202020204" pitchFamily="34" charset="0"/>
              <a:buChar char="•"/>
            </a:pPr>
            <a:r>
              <a:rPr lang="en-GB" sz="2400" dirty="0"/>
              <a:t>Critically evaluate all factors discussed and produce a comprehensive report which aims to find any key themes or trends that may be valuable for future reference</a:t>
            </a:r>
          </a:p>
        </p:txBody>
      </p:sp>
    </p:spTree>
    <p:extLst>
      <p:ext uri="{BB962C8B-B14F-4D97-AF65-F5344CB8AC3E}">
        <p14:creationId xmlns:p14="http://schemas.microsoft.com/office/powerpoint/2010/main" val="199896877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fade">
                                      <p:cBhvr>
                                        <p:cTn id="22"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2B85D7-46EE-4927-9482-6BD7E8BC4996}"/>
              </a:ext>
            </a:extLst>
          </p:cNvPr>
          <p:cNvSpPr>
            <a:spLocks noGrp="1"/>
          </p:cNvSpPr>
          <p:nvPr>
            <p:ph type="title"/>
          </p:nvPr>
        </p:nvSpPr>
        <p:spPr>
          <a:xfrm>
            <a:off x="1143001" y="2593092"/>
            <a:ext cx="9905998" cy="1478570"/>
          </a:xfrm>
        </p:spPr>
        <p:txBody>
          <a:bodyPr>
            <a:normAutofit/>
          </a:bodyPr>
          <a:lstStyle/>
          <a:p>
            <a:pPr algn="ctr"/>
            <a:r>
              <a:rPr lang="en-GB" sz="7200" dirty="0"/>
              <a:t>The background</a:t>
            </a:r>
          </a:p>
        </p:txBody>
      </p:sp>
    </p:spTree>
    <p:extLst>
      <p:ext uri="{BB962C8B-B14F-4D97-AF65-F5344CB8AC3E}">
        <p14:creationId xmlns:p14="http://schemas.microsoft.com/office/powerpoint/2010/main" val="98518758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C11FC1-BF83-4781-8A5E-7EFDB3AF3792}"/>
              </a:ext>
            </a:extLst>
          </p:cNvPr>
          <p:cNvSpPr>
            <a:spLocks noGrp="1"/>
          </p:cNvSpPr>
          <p:nvPr>
            <p:ph type="title"/>
          </p:nvPr>
        </p:nvSpPr>
        <p:spPr/>
        <p:txBody>
          <a:bodyPr/>
          <a:lstStyle/>
          <a:p>
            <a:pPr algn="ctr"/>
            <a:r>
              <a:rPr lang="en-GB" dirty="0"/>
              <a:t>Gower college Swansea</a:t>
            </a:r>
          </a:p>
        </p:txBody>
      </p:sp>
      <p:sp>
        <p:nvSpPr>
          <p:cNvPr id="4" name="TextBox 3">
            <a:extLst>
              <a:ext uri="{FF2B5EF4-FFF2-40B4-BE49-F238E27FC236}">
                <a16:creationId xmlns:a16="http://schemas.microsoft.com/office/drawing/2014/main" id="{2D8EE48B-9109-4B6F-9B01-88552DD7C2C5}"/>
              </a:ext>
            </a:extLst>
          </p:cNvPr>
          <p:cNvSpPr txBox="1"/>
          <p:nvPr/>
        </p:nvSpPr>
        <p:spPr>
          <a:xfrm>
            <a:off x="1141413" y="1987826"/>
            <a:ext cx="10268709" cy="3416320"/>
          </a:xfrm>
          <a:prstGeom prst="rect">
            <a:avLst/>
          </a:prstGeom>
          <a:noFill/>
        </p:spPr>
        <p:txBody>
          <a:bodyPr wrap="square" rtlCol="0">
            <a:spAutoFit/>
          </a:bodyPr>
          <a:lstStyle/>
          <a:p>
            <a:r>
              <a:rPr lang="en-GB" dirty="0"/>
              <a:t>Established in 2010 after a merger between Swansea College and </a:t>
            </a:r>
            <a:r>
              <a:rPr lang="en-GB" dirty="0" err="1"/>
              <a:t>Gorseinon</a:t>
            </a:r>
            <a:r>
              <a:rPr lang="en-GB" dirty="0"/>
              <a:t> College, Gower College Swansea has been providing educational services to over 4,500 full time and 10,000 part time learners throughout Swansea. There are several locations throughout Swansea including:</a:t>
            </a:r>
          </a:p>
          <a:p>
            <a:endParaRPr lang="en-GB" dirty="0"/>
          </a:p>
          <a:p>
            <a:pPr marL="285750" indent="-285750">
              <a:buFont typeface="Arial" panose="020B0604020202020204" pitchFamily="34" charset="0"/>
              <a:buChar char="•"/>
            </a:pPr>
            <a:r>
              <a:rPr lang="en-GB" dirty="0" err="1"/>
              <a:t>Tycoch</a:t>
            </a:r>
            <a:endParaRPr lang="en-GB" dirty="0"/>
          </a:p>
          <a:p>
            <a:pPr marL="285750" indent="-285750">
              <a:buFont typeface="Arial" panose="020B0604020202020204" pitchFamily="34" charset="0"/>
              <a:buChar char="•"/>
            </a:pPr>
            <a:r>
              <a:rPr lang="en-GB" dirty="0" err="1"/>
              <a:t>Sketty</a:t>
            </a:r>
            <a:endParaRPr lang="en-GB" dirty="0"/>
          </a:p>
          <a:p>
            <a:pPr marL="285750" indent="-285750">
              <a:buFont typeface="Arial" panose="020B0604020202020204" pitchFamily="34" charset="0"/>
              <a:buChar char="•"/>
            </a:pPr>
            <a:r>
              <a:rPr lang="en-GB" dirty="0" err="1"/>
              <a:t>Gorseinon</a:t>
            </a:r>
            <a:endParaRPr lang="en-GB" dirty="0"/>
          </a:p>
          <a:p>
            <a:pPr marL="285750" indent="-285750">
              <a:buFont typeface="Arial" panose="020B0604020202020204" pitchFamily="34" charset="0"/>
              <a:buChar char="•"/>
            </a:pPr>
            <a:endParaRPr lang="en-GB" dirty="0"/>
          </a:p>
          <a:p>
            <a:r>
              <a:rPr lang="en-GB" dirty="0"/>
              <a:t>The Mission – ‘</a:t>
            </a:r>
            <a:r>
              <a:rPr lang="en-US" dirty="0"/>
              <a:t>To inspire and support our learners to achieve their full potential through the delivery of the highest quality of education and training’</a:t>
            </a:r>
          </a:p>
          <a:p>
            <a:endParaRPr lang="en-US" dirty="0"/>
          </a:p>
          <a:p>
            <a:r>
              <a:rPr lang="en-US" dirty="0"/>
              <a:t>The Vision – ‘To be the best choice for learners’</a:t>
            </a:r>
            <a:endParaRPr lang="en-GB" dirty="0"/>
          </a:p>
        </p:txBody>
      </p:sp>
    </p:spTree>
    <p:extLst>
      <p:ext uri="{BB962C8B-B14F-4D97-AF65-F5344CB8AC3E}">
        <p14:creationId xmlns:p14="http://schemas.microsoft.com/office/powerpoint/2010/main" val="331458736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4">
                                            <p:txEl>
                                              <p:pRg st="2" end="2"/>
                                            </p:txEl>
                                          </p:spTgt>
                                        </p:tgtEl>
                                        <p:attrNameLst>
                                          <p:attrName>style.visibility</p:attrName>
                                        </p:attrNameLst>
                                      </p:cBhvr>
                                      <p:to>
                                        <p:strVal val="visible"/>
                                      </p:to>
                                    </p:set>
                                    <p:animEffect transition="in" filter="fade">
                                      <p:cBhvr>
                                        <p:cTn id="10" dur="500"/>
                                        <p:tgtEl>
                                          <p:spTgt spid="4">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animEffect transition="in" filter="fade">
                                      <p:cBhvr>
                                        <p:cTn id="13" dur="500"/>
                                        <p:tgtEl>
                                          <p:spTgt spid="4">
                                            <p:txEl>
                                              <p:pRg st="3" end="3"/>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4">
                                            <p:txEl>
                                              <p:pRg st="4" end="4"/>
                                            </p:txEl>
                                          </p:spTgt>
                                        </p:tgtEl>
                                        <p:attrNameLst>
                                          <p:attrName>style.visibility</p:attrName>
                                        </p:attrNameLst>
                                      </p:cBhvr>
                                      <p:to>
                                        <p:strVal val="visible"/>
                                      </p:to>
                                    </p:set>
                                    <p:animEffect transition="in" filter="fade">
                                      <p:cBhvr>
                                        <p:cTn id="16" dur="500"/>
                                        <p:tgtEl>
                                          <p:spTgt spid="4">
                                            <p:txEl>
                                              <p:pRg st="4" end="4"/>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4">
                                            <p:txEl>
                                              <p:pRg st="6" end="6"/>
                                            </p:txEl>
                                          </p:spTgt>
                                        </p:tgtEl>
                                        <p:attrNameLst>
                                          <p:attrName>style.visibility</p:attrName>
                                        </p:attrNameLst>
                                      </p:cBhvr>
                                      <p:to>
                                        <p:strVal val="visible"/>
                                      </p:to>
                                    </p:set>
                                    <p:animEffect transition="in" filter="fade">
                                      <p:cBhvr>
                                        <p:cTn id="19" dur="500"/>
                                        <p:tgtEl>
                                          <p:spTgt spid="4">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4">
                                            <p:txEl>
                                              <p:pRg st="8" end="8"/>
                                            </p:txEl>
                                          </p:spTgt>
                                        </p:tgtEl>
                                        <p:attrNameLst>
                                          <p:attrName>style.visibility</p:attrName>
                                        </p:attrNameLst>
                                      </p:cBhvr>
                                      <p:to>
                                        <p:strVal val="visible"/>
                                      </p:to>
                                    </p:set>
                                    <p:animEffect transition="in" filter="fade">
                                      <p:cBhvr>
                                        <p:cTn id="22" dur="500"/>
                                        <p:tgtEl>
                                          <p:spTgt spid="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EF430A-E65C-4A08-959F-11951854955C}"/>
              </a:ext>
            </a:extLst>
          </p:cNvPr>
          <p:cNvSpPr>
            <a:spLocks noGrp="1"/>
          </p:cNvSpPr>
          <p:nvPr>
            <p:ph type="title"/>
          </p:nvPr>
        </p:nvSpPr>
        <p:spPr/>
        <p:txBody>
          <a:bodyPr/>
          <a:lstStyle/>
          <a:p>
            <a:pPr algn="ctr"/>
            <a:r>
              <a:rPr lang="en-GB" dirty="0"/>
              <a:t>The Sports Academies </a:t>
            </a:r>
          </a:p>
        </p:txBody>
      </p:sp>
      <p:sp>
        <p:nvSpPr>
          <p:cNvPr id="4" name="TextBox 3">
            <a:extLst>
              <a:ext uri="{FF2B5EF4-FFF2-40B4-BE49-F238E27FC236}">
                <a16:creationId xmlns:a16="http://schemas.microsoft.com/office/drawing/2014/main" id="{F3E023B4-6552-4ABC-86D4-F98EBCCACF46}"/>
              </a:ext>
            </a:extLst>
          </p:cNvPr>
          <p:cNvSpPr txBox="1"/>
          <p:nvPr/>
        </p:nvSpPr>
        <p:spPr>
          <a:xfrm>
            <a:off x="1404730" y="1934817"/>
            <a:ext cx="9905998" cy="4524315"/>
          </a:xfrm>
          <a:prstGeom prst="rect">
            <a:avLst/>
          </a:prstGeom>
          <a:noFill/>
        </p:spPr>
        <p:txBody>
          <a:bodyPr wrap="square" rtlCol="0">
            <a:spAutoFit/>
          </a:bodyPr>
          <a:lstStyle/>
          <a:p>
            <a:r>
              <a:rPr lang="en-GB" dirty="0"/>
              <a:t>Gower College Swansea currently operates 4 different Academies which are as follows:</a:t>
            </a:r>
          </a:p>
          <a:p>
            <a:endParaRPr lang="en-GB" dirty="0"/>
          </a:p>
          <a:p>
            <a:pPr marL="285750" indent="-285750">
              <a:buFont typeface="Arial" panose="020B0604020202020204" pitchFamily="34" charset="0"/>
              <a:buChar char="•"/>
            </a:pPr>
            <a:r>
              <a:rPr lang="en-GB" dirty="0"/>
              <a:t>Men’s Football Academy – offers a strong commitment to coaching, competition and players welfare whilst also offering the opportunity to train and develop using the available facilities at Swansea University.</a:t>
            </a:r>
          </a:p>
          <a:p>
            <a:pPr marL="285750" indent="-285750">
              <a:buFont typeface="Arial" panose="020B0604020202020204" pitchFamily="34" charset="0"/>
              <a:buChar char="•"/>
            </a:pPr>
            <a:r>
              <a:rPr lang="en-GB" dirty="0"/>
              <a:t>Ladies Football Academy – As with the Men’s Academy, the ladies are provided with a wide variety of coaching, competition and regular access to a range of facilities which help contribute to pre match preparation and training.</a:t>
            </a:r>
          </a:p>
          <a:p>
            <a:pPr marL="285750" indent="-285750">
              <a:buFont typeface="Arial" panose="020B0604020202020204" pitchFamily="34" charset="0"/>
              <a:buChar char="•"/>
            </a:pPr>
            <a:r>
              <a:rPr lang="en-GB" dirty="0"/>
              <a:t>Rugby Academy – All Rugby Academy Players are provided with access to high level coaching, facility usage at Swansea Universities Sports Complex and Sessions are linked with the Ospreys Rugby “Six Pillars of Development” covering Technical, Tactical, Physical, Nutritional, Psychological and Holistic Preparation. </a:t>
            </a:r>
          </a:p>
          <a:p>
            <a:pPr marL="285750" indent="-285750">
              <a:buFont typeface="Arial" panose="020B0604020202020204" pitchFamily="34" charset="0"/>
              <a:buChar char="•"/>
            </a:pPr>
            <a:r>
              <a:rPr lang="en-GB" dirty="0"/>
              <a:t>Netball Academy – Players are provided with coaching from a qualified Netball Association Tutor who is able to provide the players with a wide range of coaching elements including technical and match preparation. Players also compete in a wide range of competitions given them a range of competitive experiences. </a:t>
            </a:r>
          </a:p>
        </p:txBody>
      </p:sp>
    </p:spTree>
    <p:extLst>
      <p:ext uri="{BB962C8B-B14F-4D97-AF65-F5344CB8AC3E}">
        <p14:creationId xmlns:p14="http://schemas.microsoft.com/office/powerpoint/2010/main" val="288020477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Effect transition="in" filter="fade">
                                      <p:cBhvr>
                                        <p:cTn id="7" dur="500"/>
                                        <p:tgtEl>
                                          <p:spTgt spid="4">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3" end="3"/>
                                            </p:txEl>
                                          </p:spTgt>
                                        </p:tgtEl>
                                        <p:attrNameLst>
                                          <p:attrName>style.visibility</p:attrName>
                                        </p:attrNameLst>
                                      </p:cBhvr>
                                      <p:to>
                                        <p:strVal val="visible"/>
                                      </p:to>
                                    </p:set>
                                    <p:animEffect transition="in" filter="fade">
                                      <p:cBhvr>
                                        <p:cTn id="12" dur="500"/>
                                        <p:tgtEl>
                                          <p:spTgt spid="4">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Effect transition="in" filter="fade">
                                      <p:cBhvr>
                                        <p:cTn id="17" dur="500"/>
                                        <p:tgtEl>
                                          <p:spTgt spid="4">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5" end="5"/>
                                            </p:txEl>
                                          </p:spTgt>
                                        </p:tgtEl>
                                        <p:attrNameLst>
                                          <p:attrName>style.visibility</p:attrName>
                                        </p:attrNameLst>
                                      </p:cBhvr>
                                      <p:to>
                                        <p:strVal val="visible"/>
                                      </p:to>
                                    </p:set>
                                    <p:animEffect transition="in" filter="fade">
                                      <p:cBhvr>
                                        <p:cTn id="22"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6F9D2F-29C5-4076-A33E-AD307ED2924B}"/>
              </a:ext>
            </a:extLst>
          </p:cNvPr>
          <p:cNvSpPr>
            <a:spLocks noGrp="1"/>
          </p:cNvSpPr>
          <p:nvPr>
            <p:ph type="title"/>
          </p:nvPr>
        </p:nvSpPr>
        <p:spPr/>
        <p:txBody>
          <a:bodyPr/>
          <a:lstStyle/>
          <a:p>
            <a:pPr algn="ctr"/>
            <a:r>
              <a:rPr lang="en-GB" dirty="0"/>
              <a:t>The Benefits to Gower College Swansea</a:t>
            </a:r>
          </a:p>
        </p:txBody>
      </p:sp>
      <p:sp>
        <p:nvSpPr>
          <p:cNvPr id="4" name="TextBox 3">
            <a:extLst>
              <a:ext uri="{FF2B5EF4-FFF2-40B4-BE49-F238E27FC236}">
                <a16:creationId xmlns:a16="http://schemas.microsoft.com/office/drawing/2014/main" id="{A70C74CE-D092-4376-BBBA-C2085261888E}"/>
              </a:ext>
            </a:extLst>
          </p:cNvPr>
          <p:cNvSpPr txBox="1"/>
          <p:nvPr/>
        </p:nvSpPr>
        <p:spPr>
          <a:xfrm>
            <a:off x="1272209" y="2097088"/>
            <a:ext cx="9775202" cy="3139321"/>
          </a:xfrm>
          <a:prstGeom prst="rect">
            <a:avLst/>
          </a:prstGeom>
          <a:noFill/>
        </p:spPr>
        <p:txBody>
          <a:bodyPr wrap="square" rtlCol="0">
            <a:spAutoFit/>
          </a:bodyPr>
          <a:lstStyle/>
          <a:p>
            <a:r>
              <a:rPr lang="en-US" dirty="0"/>
              <a:t>The Link With Their Strategic Direction: </a:t>
            </a:r>
          </a:p>
          <a:p>
            <a:pPr marL="342900" indent="-342900">
              <a:buAutoNum type="arabicPeriod"/>
            </a:pPr>
            <a:endParaRPr lang="en-US" dirty="0"/>
          </a:p>
          <a:p>
            <a:pPr marL="342900" indent="-342900">
              <a:buAutoNum type="arabicPeriod"/>
            </a:pPr>
            <a:endParaRPr lang="en-US" dirty="0"/>
          </a:p>
          <a:p>
            <a:pPr marL="342900" indent="-342900">
              <a:buAutoNum type="arabicPeriod"/>
            </a:pPr>
            <a:r>
              <a:rPr lang="en-US" dirty="0"/>
              <a:t>LEARNER – put the learner at the center of everything we do </a:t>
            </a:r>
          </a:p>
          <a:p>
            <a:pPr marL="342900" indent="-342900">
              <a:buAutoNum type="arabicPeriod"/>
            </a:pPr>
            <a:endParaRPr lang="en-US" dirty="0"/>
          </a:p>
          <a:p>
            <a:pPr marL="342900" indent="-342900">
              <a:buAutoNum type="arabicPeriod"/>
            </a:pPr>
            <a:r>
              <a:rPr lang="en-US" dirty="0"/>
              <a:t>QUALITY – deliver the highest quality possible in everything we do </a:t>
            </a:r>
          </a:p>
          <a:p>
            <a:pPr marL="342900" indent="-342900">
              <a:buAutoNum type="arabicPeriod"/>
            </a:pPr>
            <a:endParaRPr lang="en-US" dirty="0"/>
          </a:p>
          <a:p>
            <a:pPr marL="342900" indent="-342900">
              <a:buAutoNum type="arabicPeriod"/>
            </a:pPr>
            <a:r>
              <a:rPr lang="en-US" dirty="0"/>
              <a:t>IMPACT – achieve the highest possible positive impact on the economic and social wellbeing of individual learners in Swansea and South West Wales </a:t>
            </a:r>
          </a:p>
          <a:p>
            <a:pPr marL="342900" indent="-342900">
              <a:buAutoNum type="arabicPeriod"/>
            </a:pPr>
            <a:endParaRPr lang="en-US" dirty="0"/>
          </a:p>
          <a:p>
            <a:pPr marL="342900" indent="-342900">
              <a:buFont typeface="+mj-lt"/>
              <a:buAutoNum type="arabicPeriod"/>
            </a:pPr>
            <a:r>
              <a:rPr lang="en-US" dirty="0"/>
              <a:t> EXCELLENCE – strive to be an excellent organization, growing sustainably, innovating and investing</a:t>
            </a:r>
            <a:endParaRPr lang="en-GB" dirty="0"/>
          </a:p>
        </p:txBody>
      </p:sp>
    </p:spTree>
    <p:extLst>
      <p:ext uri="{BB962C8B-B14F-4D97-AF65-F5344CB8AC3E}">
        <p14:creationId xmlns:p14="http://schemas.microsoft.com/office/powerpoint/2010/main" val="342223908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3" end="3"/>
                                            </p:txEl>
                                          </p:spTgt>
                                        </p:tgtEl>
                                        <p:attrNameLst>
                                          <p:attrName>style.visibility</p:attrName>
                                        </p:attrNameLst>
                                      </p:cBhvr>
                                      <p:to>
                                        <p:strVal val="visible"/>
                                      </p:to>
                                    </p:set>
                                    <p:animEffect transition="in" filter="fade">
                                      <p:cBhvr>
                                        <p:cTn id="7" dur="500"/>
                                        <p:tgtEl>
                                          <p:spTgt spid="4">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4">
                                            <p:txEl>
                                              <p:pRg st="5" end="5"/>
                                            </p:txEl>
                                          </p:spTgt>
                                        </p:tgtEl>
                                        <p:attrNameLst>
                                          <p:attrName>style.visibility</p:attrName>
                                        </p:attrNameLst>
                                      </p:cBhvr>
                                      <p:to>
                                        <p:strVal val="visible"/>
                                      </p:to>
                                    </p:set>
                                    <p:animEffect transition="in" filter="fade">
                                      <p:cBhvr>
                                        <p:cTn id="10" dur="500"/>
                                        <p:tgtEl>
                                          <p:spTgt spid="4">
                                            <p:txEl>
                                              <p:pRg st="5" end="5"/>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4">
                                            <p:txEl>
                                              <p:pRg st="7" end="7"/>
                                            </p:txEl>
                                          </p:spTgt>
                                        </p:tgtEl>
                                        <p:attrNameLst>
                                          <p:attrName>style.visibility</p:attrName>
                                        </p:attrNameLst>
                                      </p:cBhvr>
                                      <p:to>
                                        <p:strVal val="visible"/>
                                      </p:to>
                                    </p:set>
                                    <p:animEffect transition="in" filter="fade">
                                      <p:cBhvr>
                                        <p:cTn id="13" dur="500"/>
                                        <p:tgtEl>
                                          <p:spTgt spid="4">
                                            <p:txEl>
                                              <p:pRg st="7" end="7"/>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4">
                                            <p:txEl>
                                              <p:pRg st="9" end="9"/>
                                            </p:txEl>
                                          </p:spTgt>
                                        </p:tgtEl>
                                        <p:attrNameLst>
                                          <p:attrName>style.visibility</p:attrName>
                                        </p:attrNameLst>
                                      </p:cBhvr>
                                      <p:to>
                                        <p:strVal val="visible"/>
                                      </p:to>
                                    </p:set>
                                    <p:animEffect transition="in" filter="fade">
                                      <p:cBhvr>
                                        <p:cTn id="16" dur="500"/>
                                        <p:tgtEl>
                                          <p:spTgt spid="4">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8A8E4C-AA7B-462E-943E-A7B672DE8794}"/>
              </a:ext>
            </a:extLst>
          </p:cNvPr>
          <p:cNvSpPr>
            <a:spLocks noGrp="1"/>
          </p:cNvSpPr>
          <p:nvPr>
            <p:ph type="title"/>
          </p:nvPr>
        </p:nvSpPr>
        <p:spPr>
          <a:xfrm>
            <a:off x="1143001" y="2689715"/>
            <a:ext cx="9905998" cy="1478570"/>
          </a:xfrm>
        </p:spPr>
        <p:txBody>
          <a:bodyPr>
            <a:noAutofit/>
          </a:bodyPr>
          <a:lstStyle/>
          <a:p>
            <a:pPr algn="ctr"/>
            <a:r>
              <a:rPr lang="en-GB" sz="7200" dirty="0"/>
              <a:t>Mini literature review</a:t>
            </a:r>
          </a:p>
        </p:txBody>
      </p:sp>
    </p:spTree>
    <p:extLst>
      <p:ext uri="{BB962C8B-B14F-4D97-AF65-F5344CB8AC3E}">
        <p14:creationId xmlns:p14="http://schemas.microsoft.com/office/powerpoint/2010/main" val="57560520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8057A52-2E52-4311-93B7-7FBD804F8F97}"/>
              </a:ext>
            </a:extLst>
          </p:cNvPr>
          <p:cNvPicPr/>
          <p:nvPr/>
        </p:nvPicPr>
        <p:blipFill>
          <a:blip r:embed="rId2"/>
          <a:stretch>
            <a:fillRect/>
          </a:stretch>
        </p:blipFill>
        <p:spPr>
          <a:xfrm>
            <a:off x="84374" y="0"/>
            <a:ext cx="12107626" cy="6858000"/>
          </a:xfrm>
          <a:prstGeom prst="rect">
            <a:avLst/>
          </a:prstGeom>
        </p:spPr>
      </p:pic>
    </p:spTree>
    <p:extLst>
      <p:ext uri="{BB962C8B-B14F-4D97-AF65-F5344CB8AC3E}">
        <p14:creationId xmlns:p14="http://schemas.microsoft.com/office/powerpoint/2010/main" val="316782362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3891810-0AF8-47D8-A59C-D7A544476B78}"/>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95065938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B9323DC-974C-4358-8E27-CC2384B22EB5}"/>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03755122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921626D-812F-4D89-B31E-7DAB74E3FFD0}"/>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345543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04928F6-D4A7-461A-A249-9BA4F47C3D60}"/>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10327070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A61301B-EF71-4CA7-9551-F89407B6CE15}"/>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9928322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D9A6A90-0586-4D37-8065-8B604A69CBEF}"/>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7120419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8047462-0E08-45FF-B490-C1257407EF9C}"/>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26945435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FE1E291-EE66-429E-8E74-5568D90E4E65}"/>
              </a:ext>
            </a:extLst>
          </p:cNvPr>
          <p:cNvPicPr/>
          <p:nvPr/>
        </p:nvPicPr>
        <p:blipFill>
          <a:blip r:embed="rId2"/>
          <a:stretch>
            <a:fillRect/>
          </a:stretch>
        </p:blipFill>
        <p:spPr>
          <a:xfrm>
            <a:off x="67945" y="0"/>
            <a:ext cx="12124055" cy="6858000"/>
          </a:xfrm>
          <a:prstGeom prst="rect">
            <a:avLst/>
          </a:prstGeom>
        </p:spPr>
      </p:pic>
    </p:spTree>
    <p:extLst>
      <p:ext uri="{BB962C8B-B14F-4D97-AF65-F5344CB8AC3E}">
        <p14:creationId xmlns:p14="http://schemas.microsoft.com/office/powerpoint/2010/main" val="254337885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532AA2-B813-4E1B-98C2-40B969601FAF}"/>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20018843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5167F6-5989-4BF0-B67F-32ECA4434393}"/>
              </a:ext>
            </a:extLst>
          </p:cNvPr>
          <p:cNvSpPr>
            <a:spLocks noGrp="1"/>
          </p:cNvSpPr>
          <p:nvPr>
            <p:ph type="title"/>
          </p:nvPr>
        </p:nvSpPr>
        <p:spPr>
          <a:xfrm>
            <a:off x="1143001" y="2689715"/>
            <a:ext cx="9905998" cy="1478570"/>
          </a:xfrm>
        </p:spPr>
        <p:txBody>
          <a:bodyPr>
            <a:noAutofit/>
          </a:bodyPr>
          <a:lstStyle/>
          <a:p>
            <a:pPr algn="ctr"/>
            <a:r>
              <a:rPr lang="en-GB" sz="7200" dirty="0"/>
              <a:t>Methodology &amp; access to resources</a:t>
            </a:r>
          </a:p>
        </p:txBody>
      </p:sp>
    </p:spTree>
    <p:extLst>
      <p:ext uri="{BB962C8B-B14F-4D97-AF65-F5344CB8AC3E}">
        <p14:creationId xmlns:p14="http://schemas.microsoft.com/office/powerpoint/2010/main" val="338036003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5C1D8D-48C9-402B-B05F-305D0EA80E81}"/>
              </a:ext>
            </a:extLst>
          </p:cNvPr>
          <p:cNvSpPr>
            <a:spLocks noGrp="1"/>
          </p:cNvSpPr>
          <p:nvPr>
            <p:ph type="title"/>
          </p:nvPr>
        </p:nvSpPr>
        <p:spPr/>
        <p:txBody>
          <a:bodyPr/>
          <a:lstStyle/>
          <a:p>
            <a:pPr algn="ctr"/>
            <a:r>
              <a:rPr lang="en-GB" dirty="0"/>
              <a:t>Research Methodology</a:t>
            </a:r>
          </a:p>
        </p:txBody>
      </p:sp>
      <p:sp>
        <p:nvSpPr>
          <p:cNvPr id="4" name="TextBox 3">
            <a:extLst>
              <a:ext uri="{FF2B5EF4-FFF2-40B4-BE49-F238E27FC236}">
                <a16:creationId xmlns:a16="http://schemas.microsoft.com/office/drawing/2014/main" id="{242BA9DB-BA5B-4DF7-961C-9C7B1C34FB97}"/>
              </a:ext>
            </a:extLst>
          </p:cNvPr>
          <p:cNvSpPr txBox="1"/>
          <p:nvPr/>
        </p:nvSpPr>
        <p:spPr>
          <a:xfrm>
            <a:off x="1141413" y="1987826"/>
            <a:ext cx="9725370" cy="3970318"/>
          </a:xfrm>
          <a:prstGeom prst="rect">
            <a:avLst/>
          </a:prstGeom>
          <a:noFill/>
        </p:spPr>
        <p:txBody>
          <a:bodyPr wrap="square" rtlCol="0">
            <a:spAutoFit/>
          </a:bodyPr>
          <a:lstStyle/>
          <a:p>
            <a:endParaRPr lang="en-GB" dirty="0"/>
          </a:p>
          <a:p>
            <a:r>
              <a:rPr lang="en-GB" dirty="0"/>
              <a:t>Research can be categorised as the process of finding out more information within a particular field, hence enhancing your overall knowledge of that subject. It is also the collection of facts which are then interpreted to help create a more wider knowledge base (</a:t>
            </a:r>
            <a:r>
              <a:rPr lang="en-GB" dirty="0" err="1"/>
              <a:t>Williman</a:t>
            </a:r>
            <a:r>
              <a:rPr lang="en-GB" dirty="0"/>
              <a:t>, 2011)</a:t>
            </a:r>
          </a:p>
          <a:p>
            <a:endParaRPr lang="en-GB" dirty="0"/>
          </a:p>
          <a:p>
            <a:r>
              <a:rPr lang="en-GB" dirty="0" err="1"/>
              <a:t>Igwengu</a:t>
            </a:r>
            <a:r>
              <a:rPr lang="en-GB" dirty="0"/>
              <a:t> (2016) classifies Methodology as the systemic, theoretical analysis of the chosen methods applied to a particular field of study and is largely based around quantitative and qualitative techniques (</a:t>
            </a:r>
            <a:r>
              <a:rPr lang="en-GB" dirty="0" err="1"/>
              <a:t>Irny</a:t>
            </a:r>
            <a:r>
              <a:rPr lang="en-GB" dirty="0"/>
              <a:t> &amp; Rose, 2005). It is important to understand that a methodology is not a method. It is the theoretical reason as to why a set of particular methods have been chosen to calculate a particular result.   </a:t>
            </a:r>
          </a:p>
          <a:p>
            <a:endParaRPr lang="en-GB" dirty="0"/>
          </a:p>
          <a:p>
            <a:r>
              <a:rPr lang="en-GB" dirty="0"/>
              <a:t>Research Methods are the tools which are utilised to help undertake the research. They provide the bases of sorting and analysing the information to help provide a particular study’s conclusions maintain Validity (</a:t>
            </a:r>
            <a:r>
              <a:rPr lang="en-GB" dirty="0" err="1"/>
              <a:t>Williman</a:t>
            </a:r>
            <a:r>
              <a:rPr lang="en-GB" dirty="0"/>
              <a:t>, 2011) </a:t>
            </a:r>
          </a:p>
        </p:txBody>
      </p:sp>
    </p:spTree>
    <p:extLst>
      <p:ext uri="{BB962C8B-B14F-4D97-AF65-F5344CB8AC3E}">
        <p14:creationId xmlns:p14="http://schemas.microsoft.com/office/powerpoint/2010/main" val="360633172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fade">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3" end="3"/>
                                            </p:txEl>
                                          </p:spTgt>
                                        </p:tgtEl>
                                        <p:attrNameLst>
                                          <p:attrName>style.visibility</p:attrName>
                                        </p:attrNameLst>
                                      </p:cBhvr>
                                      <p:to>
                                        <p:strVal val="visible"/>
                                      </p:to>
                                    </p:set>
                                    <p:animEffect transition="in" filter="fade">
                                      <p:cBhvr>
                                        <p:cTn id="12" dur="500"/>
                                        <p:tgtEl>
                                          <p:spTgt spid="4">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5" end="5"/>
                                            </p:txEl>
                                          </p:spTgt>
                                        </p:tgtEl>
                                        <p:attrNameLst>
                                          <p:attrName>style.visibility</p:attrName>
                                        </p:attrNameLst>
                                      </p:cBhvr>
                                      <p:to>
                                        <p:strVal val="visible"/>
                                      </p:to>
                                    </p:set>
                                    <p:animEffect transition="in" filter="fade">
                                      <p:cBhvr>
                                        <p:cTn id="17"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F2B011-6E3A-4E9B-9793-7DFF09AFE491}"/>
              </a:ext>
            </a:extLst>
          </p:cNvPr>
          <p:cNvSpPr>
            <a:spLocks noGrp="1"/>
          </p:cNvSpPr>
          <p:nvPr>
            <p:ph type="title"/>
          </p:nvPr>
        </p:nvSpPr>
        <p:spPr>
          <a:xfrm>
            <a:off x="-720943" y="3554665"/>
            <a:ext cx="9905998" cy="1478570"/>
          </a:xfrm>
        </p:spPr>
        <p:txBody>
          <a:bodyPr>
            <a:normAutofit/>
          </a:bodyPr>
          <a:lstStyle/>
          <a:p>
            <a:pPr algn="ctr"/>
            <a:r>
              <a:rPr lang="en-GB" sz="2400" dirty="0"/>
              <a:t>Subjectivism v Objectivism – which one?</a:t>
            </a:r>
          </a:p>
        </p:txBody>
      </p:sp>
      <p:sp>
        <p:nvSpPr>
          <p:cNvPr id="4" name="TextBox 3">
            <a:extLst>
              <a:ext uri="{FF2B5EF4-FFF2-40B4-BE49-F238E27FC236}">
                <a16:creationId xmlns:a16="http://schemas.microsoft.com/office/drawing/2014/main" id="{3DC0BB61-4AD1-4158-9177-1EE19A9069FC}"/>
              </a:ext>
            </a:extLst>
          </p:cNvPr>
          <p:cNvSpPr txBox="1"/>
          <p:nvPr/>
        </p:nvSpPr>
        <p:spPr>
          <a:xfrm>
            <a:off x="1141413" y="4760913"/>
            <a:ext cx="9974000" cy="2369880"/>
          </a:xfrm>
          <a:prstGeom prst="rect">
            <a:avLst/>
          </a:prstGeom>
          <a:noFill/>
        </p:spPr>
        <p:txBody>
          <a:bodyPr wrap="square" rtlCol="0">
            <a:spAutoFit/>
          </a:bodyPr>
          <a:lstStyle/>
          <a:p>
            <a:pPr marL="285750" indent="-285750">
              <a:buFont typeface="Arial" panose="020B0604020202020204" pitchFamily="34" charset="0"/>
              <a:buChar char="•"/>
            </a:pPr>
            <a:r>
              <a:rPr lang="en-GB" sz="1400" dirty="0"/>
              <a:t>Subjectivism is based around the presumption of the individual, it means that everyone could interpret the data as how they see fit. Subjective theory is also based upon the intentions of the researcher carrying out the selected work </a:t>
            </a:r>
          </a:p>
          <a:p>
            <a:endParaRPr lang="en-GB" sz="1400" dirty="0"/>
          </a:p>
          <a:p>
            <a:endParaRPr lang="en-GB" sz="1400" dirty="0"/>
          </a:p>
          <a:p>
            <a:pPr marL="285750" indent="-285750">
              <a:buFont typeface="Arial" panose="020B0604020202020204" pitchFamily="34" charset="0"/>
              <a:buChar char="•"/>
            </a:pPr>
            <a:r>
              <a:rPr lang="en-GB" sz="1400" dirty="0"/>
              <a:t>Objectivism could therefore be categorised as the more factual approach which takes into account the relevant information and avoids the individual making assumptions based on the findings of the study</a:t>
            </a:r>
          </a:p>
          <a:p>
            <a:endParaRPr lang="en-GB" sz="1400" dirty="0"/>
          </a:p>
          <a:p>
            <a:r>
              <a:rPr lang="en-GB" sz="1400" dirty="0"/>
              <a:t>(</a:t>
            </a:r>
            <a:r>
              <a:rPr lang="en-GB" sz="1400" dirty="0" err="1"/>
              <a:t>Janeþková</a:t>
            </a:r>
            <a:r>
              <a:rPr lang="en-GB" sz="1400" dirty="0"/>
              <a:t>, 2015) </a:t>
            </a:r>
          </a:p>
          <a:p>
            <a:endParaRPr lang="en-GB" dirty="0"/>
          </a:p>
          <a:p>
            <a:endParaRPr lang="en-GB" dirty="0"/>
          </a:p>
        </p:txBody>
      </p:sp>
      <p:sp>
        <p:nvSpPr>
          <p:cNvPr id="5" name="TextBox 4">
            <a:extLst>
              <a:ext uri="{FF2B5EF4-FFF2-40B4-BE49-F238E27FC236}">
                <a16:creationId xmlns:a16="http://schemas.microsoft.com/office/drawing/2014/main" id="{918225A0-353E-4AA2-9F80-025DBAB0D3E0}"/>
              </a:ext>
            </a:extLst>
          </p:cNvPr>
          <p:cNvSpPr txBox="1"/>
          <p:nvPr/>
        </p:nvSpPr>
        <p:spPr>
          <a:xfrm>
            <a:off x="1577130" y="654341"/>
            <a:ext cx="8338657" cy="646331"/>
          </a:xfrm>
          <a:prstGeom prst="rect">
            <a:avLst/>
          </a:prstGeom>
          <a:noFill/>
        </p:spPr>
        <p:txBody>
          <a:bodyPr wrap="square" rtlCol="0">
            <a:spAutoFit/>
          </a:bodyPr>
          <a:lstStyle/>
          <a:p>
            <a:pPr algn="ctr"/>
            <a:r>
              <a:rPr lang="en-GB" sz="3600" dirty="0"/>
              <a:t>Epistemology</a:t>
            </a:r>
            <a:r>
              <a:rPr lang="en-GB" dirty="0"/>
              <a:t> </a:t>
            </a:r>
          </a:p>
        </p:txBody>
      </p:sp>
      <p:sp>
        <p:nvSpPr>
          <p:cNvPr id="6" name="TextBox 5">
            <a:extLst>
              <a:ext uri="{FF2B5EF4-FFF2-40B4-BE49-F238E27FC236}">
                <a16:creationId xmlns:a16="http://schemas.microsoft.com/office/drawing/2014/main" id="{C736F9E3-7B4C-4BF6-8319-0C5B03772803}"/>
              </a:ext>
            </a:extLst>
          </p:cNvPr>
          <p:cNvSpPr txBox="1"/>
          <p:nvPr/>
        </p:nvSpPr>
        <p:spPr>
          <a:xfrm>
            <a:off x="1141413" y="1442906"/>
            <a:ext cx="9781053" cy="2308324"/>
          </a:xfrm>
          <a:prstGeom prst="rect">
            <a:avLst/>
          </a:prstGeom>
          <a:noFill/>
        </p:spPr>
        <p:txBody>
          <a:bodyPr wrap="square" rtlCol="0">
            <a:spAutoFit/>
          </a:bodyPr>
          <a:lstStyle/>
          <a:p>
            <a:r>
              <a:rPr lang="en-GB" dirty="0"/>
              <a:t>Epistemology can be defined as the theory of knowledge and the philosophical study of the nature, origin and scope of the knowledge. There are four key elements in which Epistemology can be explained</a:t>
            </a:r>
          </a:p>
          <a:p>
            <a:endParaRPr lang="en-GB" dirty="0"/>
          </a:p>
          <a:p>
            <a:pPr marL="285750" indent="-285750">
              <a:buFont typeface="Arial" panose="020B0604020202020204" pitchFamily="34" charset="0"/>
              <a:buChar char="•"/>
            </a:pPr>
            <a:r>
              <a:rPr lang="en-GB" dirty="0"/>
              <a:t>What knowledge consists in ( e.g. a justified true belief) </a:t>
            </a:r>
          </a:p>
          <a:p>
            <a:pPr marL="285750" indent="-285750">
              <a:buFont typeface="Arial" panose="020B0604020202020204" pitchFamily="34" charset="0"/>
              <a:buChar char="•"/>
            </a:pPr>
            <a:r>
              <a:rPr lang="en-GB" dirty="0"/>
              <a:t>What knowledge is based on (e.g. sensory experience) </a:t>
            </a:r>
          </a:p>
          <a:p>
            <a:pPr marL="285750" indent="-285750">
              <a:buFont typeface="Arial" panose="020B0604020202020204" pitchFamily="34" charset="0"/>
              <a:buChar char="•"/>
            </a:pPr>
            <a:r>
              <a:rPr lang="en-GB" dirty="0"/>
              <a:t>What the extent of our knowledge is (e.g. objective or subjective) </a:t>
            </a:r>
          </a:p>
          <a:p>
            <a:pPr marL="285750" indent="-285750">
              <a:buFont typeface="Arial" panose="020B0604020202020204" pitchFamily="34" charset="0"/>
              <a:buChar char="•"/>
            </a:pPr>
            <a:endParaRPr lang="en-GB" dirty="0"/>
          </a:p>
          <a:p>
            <a:r>
              <a:rPr lang="en-GB" dirty="0"/>
              <a:t>(Moser, 2009)</a:t>
            </a:r>
          </a:p>
        </p:txBody>
      </p:sp>
    </p:spTree>
    <p:extLst>
      <p:ext uri="{BB962C8B-B14F-4D97-AF65-F5344CB8AC3E}">
        <p14:creationId xmlns:p14="http://schemas.microsoft.com/office/powerpoint/2010/main" val="184335559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6">
                                            <p:txEl>
                                              <p:pRg st="2" end="2"/>
                                            </p:txEl>
                                          </p:spTgt>
                                        </p:tgtEl>
                                        <p:attrNameLst>
                                          <p:attrName>style.visibility</p:attrName>
                                        </p:attrNameLst>
                                      </p:cBhvr>
                                      <p:to>
                                        <p:strVal val="visible"/>
                                      </p:to>
                                    </p:set>
                                    <p:animEffect transition="in" filter="fade">
                                      <p:cBhvr>
                                        <p:cTn id="10" dur="500"/>
                                        <p:tgtEl>
                                          <p:spTgt spid="6">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6">
                                            <p:txEl>
                                              <p:pRg st="3" end="3"/>
                                            </p:txEl>
                                          </p:spTgt>
                                        </p:tgtEl>
                                        <p:attrNameLst>
                                          <p:attrName>style.visibility</p:attrName>
                                        </p:attrNameLst>
                                      </p:cBhvr>
                                      <p:to>
                                        <p:strVal val="visible"/>
                                      </p:to>
                                    </p:set>
                                    <p:animEffect transition="in" filter="fade">
                                      <p:cBhvr>
                                        <p:cTn id="13" dur="500"/>
                                        <p:tgtEl>
                                          <p:spTgt spid="6">
                                            <p:txEl>
                                              <p:pRg st="3" end="3"/>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6">
                                            <p:txEl>
                                              <p:pRg st="4" end="4"/>
                                            </p:txEl>
                                          </p:spTgt>
                                        </p:tgtEl>
                                        <p:attrNameLst>
                                          <p:attrName>style.visibility</p:attrName>
                                        </p:attrNameLst>
                                      </p:cBhvr>
                                      <p:to>
                                        <p:strVal val="visible"/>
                                      </p:to>
                                    </p:set>
                                    <p:animEffect transition="in" filter="fade">
                                      <p:cBhvr>
                                        <p:cTn id="16" dur="500"/>
                                        <p:tgtEl>
                                          <p:spTgt spid="6">
                                            <p:txEl>
                                              <p:pRg st="4" end="4"/>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6">
                                            <p:txEl>
                                              <p:pRg st="6" end="6"/>
                                            </p:txEl>
                                          </p:spTgt>
                                        </p:tgtEl>
                                        <p:attrNameLst>
                                          <p:attrName>style.visibility</p:attrName>
                                        </p:attrNameLst>
                                      </p:cBhvr>
                                      <p:to>
                                        <p:strVal val="visible"/>
                                      </p:to>
                                    </p:set>
                                    <p:animEffect transition="in" filter="fade">
                                      <p:cBhvr>
                                        <p:cTn id="19" dur="500"/>
                                        <p:tgtEl>
                                          <p:spTgt spid="6">
                                            <p:txEl>
                                              <p:pRg st="6" end="6"/>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fade">
                                      <p:cBhvr>
                                        <p:cTn id="24" dur="500"/>
                                        <p:tgtEl>
                                          <p:spTgt spid="2"/>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4">
                                            <p:txEl>
                                              <p:pRg st="0" end="0"/>
                                            </p:txEl>
                                          </p:spTgt>
                                        </p:tgtEl>
                                        <p:attrNameLst>
                                          <p:attrName>style.visibility</p:attrName>
                                        </p:attrNameLst>
                                      </p:cBhvr>
                                      <p:to>
                                        <p:strVal val="visible"/>
                                      </p:to>
                                    </p:set>
                                    <p:animEffect transition="in" filter="fade">
                                      <p:cBhvr>
                                        <p:cTn id="29" dur="500"/>
                                        <p:tgtEl>
                                          <p:spTgt spid="4">
                                            <p:txEl>
                                              <p:pRg st="0" end="0"/>
                                            </p:txEl>
                                          </p:spTgt>
                                        </p:tgtEl>
                                      </p:cBhvr>
                                    </p:animEffect>
                                  </p:childTnLst>
                                </p:cTn>
                              </p:par>
                              <p:par>
                                <p:cTn id="30" presetID="10" presetClass="entr" presetSubtype="0" fill="hold" nodeType="withEffect">
                                  <p:stCondLst>
                                    <p:cond delay="0"/>
                                  </p:stCondLst>
                                  <p:childTnLst>
                                    <p:set>
                                      <p:cBhvr>
                                        <p:cTn id="31" dur="1" fill="hold">
                                          <p:stCondLst>
                                            <p:cond delay="0"/>
                                          </p:stCondLst>
                                        </p:cTn>
                                        <p:tgtEl>
                                          <p:spTgt spid="4">
                                            <p:txEl>
                                              <p:pRg st="3" end="3"/>
                                            </p:txEl>
                                          </p:spTgt>
                                        </p:tgtEl>
                                        <p:attrNameLst>
                                          <p:attrName>style.visibility</p:attrName>
                                        </p:attrNameLst>
                                      </p:cBhvr>
                                      <p:to>
                                        <p:strVal val="visible"/>
                                      </p:to>
                                    </p:set>
                                    <p:animEffect transition="in" filter="fade">
                                      <p:cBhvr>
                                        <p:cTn id="32" dur="500"/>
                                        <p:tgtEl>
                                          <p:spTgt spid="4">
                                            <p:txEl>
                                              <p:pRg st="3" end="3"/>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4">
                                            <p:txEl>
                                              <p:pRg st="5" end="5"/>
                                            </p:txEl>
                                          </p:spTgt>
                                        </p:tgtEl>
                                        <p:attrNameLst>
                                          <p:attrName>style.visibility</p:attrName>
                                        </p:attrNameLst>
                                      </p:cBhvr>
                                      <p:to>
                                        <p:strVal val="visible"/>
                                      </p:to>
                                    </p:set>
                                    <p:animEffect transition="in" filter="fade">
                                      <p:cBhvr>
                                        <p:cTn id="35"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BE6DB8-F047-49B1-B29F-DE2008CC0410}"/>
              </a:ext>
            </a:extLst>
          </p:cNvPr>
          <p:cNvSpPr>
            <a:spLocks noGrp="1"/>
          </p:cNvSpPr>
          <p:nvPr>
            <p:ph type="title"/>
          </p:nvPr>
        </p:nvSpPr>
        <p:spPr/>
        <p:txBody>
          <a:bodyPr/>
          <a:lstStyle/>
          <a:p>
            <a:pPr algn="ctr"/>
            <a:r>
              <a:rPr lang="en-GB" dirty="0"/>
              <a:t>Data Collection Methods</a:t>
            </a:r>
          </a:p>
        </p:txBody>
      </p:sp>
      <p:sp>
        <p:nvSpPr>
          <p:cNvPr id="4" name="TextBox 3">
            <a:extLst>
              <a:ext uri="{FF2B5EF4-FFF2-40B4-BE49-F238E27FC236}">
                <a16:creationId xmlns:a16="http://schemas.microsoft.com/office/drawing/2014/main" id="{390911DF-2403-4D2B-932C-793627504620}"/>
              </a:ext>
            </a:extLst>
          </p:cNvPr>
          <p:cNvSpPr txBox="1"/>
          <p:nvPr/>
        </p:nvSpPr>
        <p:spPr>
          <a:xfrm>
            <a:off x="981512" y="1853967"/>
            <a:ext cx="10301681" cy="3416320"/>
          </a:xfrm>
          <a:prstGeom prst="rect">
            <a:avLst/>
          </a:prstGeom>
          <a:noFill/>
        </p:spPr>
        <p:txBody>
          <a:bodyPr wrap="square" rtlCol="0">
            <a:spAutoFit/>
          </a:bodyPr>
          <a:lstStyle/>
          <a:p>
            <a:pPr marL="285750" indent="-285750">
              <a:buFont typeface="Arial" panose="020B0604020202020204" pitchFamily="34" charset="0"/>
              <a:buChar char="•"/>
            </a:pPr>
            <a:r>
              <a:rPr lang="en-GB" dirty="0"/>
              <a:t>Questionnaires – These will contain a variety of questions that include how long they have taken part in the sport, at what age they decided to specialise, where there any outside influences contributing to the reason of their specialising and have they experienced any injuries which they have suffered taken part in the sport. Questions will be a mixture of written statements and rating scales.  </a:t>
            </a:r>
          </a:p>
          <a:p>
            <a:endParaRPr lang="en-GB" dirty="0"/>
          </a:p>
          <a:p>
            <a:pPr marL="285750" indent="-285750">
              <a:buFont typeface="Arial" panose="020B0604020202020204" pitchFamily="34" charset="0"/>
              <a:buChar char="•"/>
            </a:pPr>
            <a:r>
              <a:rPr lang="en-GB" dirty="0"/>
              <a:t>Focus Groups – These will be held within each academy in order to discuss more at length how each academy feels in regard to specialisation. This will be a chance for each Academy to express their views within a group environment. </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One-to-One Interviews – These will be held with a selection of Academy players from each team in order to gain further understanding of their own perspectives. These could be held in conjunction with the questionnaires so that each interview can be tailored specifically to that individual.  </a:t>
            </a:r>
          </a:p>
        </p:txBody>
      </p:sp>
      <p:sp>
        <p:nvSpPr>
          <p:cNvPr id="5" name="TextBox 4">
            <a:extLst>
              <a:ext uri="{FF2B5EF4-FFF2-40B4-BE49-F238E27FC236}">
                <a16:creationId xmlns:a16="http://schemas.microsoft.com/office/drawing/2014/main" id="{CD1DFA42-EEEB-4F19-A27F-1DE513707D88}"/>
              </a:ext>
            </a:extLst>
          </p:cNvPr>
          <p:cNvSpPr txBox="1"/>
          <p:nvPr/>
        </p:nvSpPr>
        <p:spPr>
          <a:xfrm>
            <a:off x="1619076" y="5553512"/>
            <a:ext cx="8623882" cy="461665"/>
          </a:xfrm>
          <a:prstGeom prst="rect">
            <a:avLst/>
          </a:prstGeom>
          <a:noFill/>
        </p:spPr>
        <p:txBody>
          <a:bodyPr wrap="square" rtlCol="0">
            <a:spAutoFit/>
          </a:bodyPr>
          <a:lstStyle/>
          <a:p>
            <a:pPr algn="ctr"/>
            <a:r>
              <a:rPr lang="en-GB" sz="2400" dirty="0"/>
              <a:t>Qualitative and Quantitative Data Collection = Mixed Methods  </a:t>
            </a:r>
          </a:p>
        </p:txBody>
      </p:sp>
    </p:spTree>
    <p:extLst>
      <p:ext uri="{BB962C8B-B14F-4D97-AF65-F5344CB8AC3E}">
        <p14:creationId xmlns:p14="http://schemas.microsoft.com/office/powerpoint/2010/main" val="260424036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Effect transition="in" filter="fade">
                                      <p:cBhvr>
                                        <p:cTn id="17" dur="500"/>
                                        <p:tgtEl>
                                          <p:spTgt spid="4">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0" end="0"/>
                                            </p:txEl>
                                          </p:spTgt>
                                        </p:tgtEl>
                                        <p:attrNameLst>
                                          <p:attrName>style.visibility</p:attrName>
                                        </p:attrNameLst>
                                      </p:cBhvr>
                                      <p:to>
                                        <p:strVal val="visible"/>
                                      </p:to>
                                    </p:set>
                                    <p:animEffect transition="in" filter="fade">
                                      <p:cBhvr>
                                        <p:cTn id="22"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F1DE5E-942D-4969-8E38-FC6531F4E3FE}"/>
              </a:ext>
            </a:extLst>
          </p:cNvPr>
          <p:cNvSpPr>
            <a:spLocks noGrp="1"/>
          </p:cNvSpPr>
          <p:nvPr>
            <p:ph type="title"/>
          </p:nvPr>
        </p:nvSpPr>
        <p:spPr>
          <a:xfrm>
            <a:off x="1143001" y="2513579"/>
            <a:ext cx="9905998" cy="1478570"/>
          </a:xfrm>
        </p:spPr>
        <p:txBody>
          <a:bodyPr>
            <a:normAutofit/>
          </a:bodyPr>
          <a:lstStyle/>
          <a:p>
            <a:pPr algn="ctr"/>
            <a:r>
              <a:rPr lang="en-GB" sz="7200" dirty="0"/>
              <a:t>timeline</a:t>
            </a:r>
          </a:p>
        </p:txBody>
      </p:sp>
    </p:spTree>
    <p:extLst>
      <p:ext uri="{BB962C8B-B14F-4D97-AF65-F5344CB8AC3E}">
        <p14:creationId xmlns:p14="http://schemas.microsoft.com/office/powerpoint/2010/main" val="291558106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ABA4DEBF-2F0C-4053-9813-CC4407F76006}"/>
              </a:ext>
            </a:extLst>
          </p:cNvPr>
          <p:cNvPicPr>
            <a:picLocks noChangeAspect="1"/>
          </p:cNvPicPr>
          <p:nvPr/>
        </p:nvPicPr>
        <p:blipFill rotWithShape="1">
          <a:blip r:embed="rId2"/>
          <a:srcRect l="15217" t="9836" r="16304" b="9545"/>
          <a:stretch/>
        </p:blipFill>
        <p:spPr>
          <a:xfrm>
            <a:off x="914400" y="-1450"/>
            <a:ext cx="10363200" cy="6859450"/>
          </a:xfrm>
          <a:prstGeom prst="rect">
            <a:avLst/>
          </a:prstGeom>
        </p:spPr>
      </p:pic>
    </p:spTree>
    <p:extLst>
      <p:ext uri="{BB962C8B-B14F-4D97-AF65-F5344CB8AC3E}">
        <p14:creationId xmlns:p14="http://schemas.microsoft.com/office/powerpoint/2010/main" val="262738746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01A16C-224C-4CA4-BC6E-382678C7F16F}"/>
              </a:ext>
            </a:extLst>
          </p:cNvPr>
          <p:cNvSpPr>
            <a:spLocks noGrp="1"/>
          </p:cNvSpPr>
          <p:nvPr>
            <p:ph type="title"/>
          </p:nvPr>
        </p:nvSpPr>
        <p:spPr>
          <a:xfrm>
            <a:off x="1143001" y="2871388"/>
            <a:ext cx="9905998" cy="1478570"/>
          </a:xfrm>
        </p:spPr>
        <p:txBody>
          <a:bodyPr>
            <a:normAutofit/>
          </a:bodyPr>
          <a:lstStyle/>
          <a:p>
            <a:pPr algn="ctr"/>
            <a:r>
              <a:rPr lang="en-GB" sz="7200" dirty="0"/>
              <a:t>Ethics form</a:t>
            </a:r>
          </a:p>
        </p:txBody>
      </p:sp>
    </p:spTree>
    <p:extLst>
      <p:ext uri="{BB962C8B-B14F-4D97-AF65-F5344CB8AC3E}">
        <p14:creationId xmlns:p14="http://schemas.microsoft.com/office/powerpoint/2010/main" val="300765619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4D7CE0-AD8E-47F4-A475-3872919D4956}"/>
              </a:ext>
            </a:extLst>
          </p:cNvPr>
          <p:cNvSpPr>
            <a:spLocks noGrp="1"/>
          </p:cNvSpPr>
          <p:nvPr>
            <p:ph type="title"/>
          </p:nvPr>
        </p:nvSpPr>
        <p:spPr>
          <a:xfrm>
            <a:off x="1141413" y="0"/>
            <a:ext cx="9905998" cy="1478570"/>
          </a:xfrm>
        </p:spPr>
        <p:txBody>
          <a:bodyPr/>
          <a:lstStyle/>
          <a:p>
            <a:pPr algn="ctr"/>
            <a:endParaRPr lang="en-GB" dirty="0"/>
          </a:p>
        </p:txBody>
      </p:sp>
      <p:pic>
        <p:nvPicPr>
          <p:cNvPr id="5" name="Picture 4">
            <a:extLst>
              <a:ext uri="{FF2B5EF4-FFF2-40B4-BE49-F238E27FC236}">
                <a16:creationId xmlns:a16="http://schemas.microsoft.com/office/drawing/2014/main" id="{7E8A9F7B-FF47-4E8F-B166-BD6961A3B124}"/>
              </a:ext>
            </a:extLst>
          </p:cNvPr>
          <p:cNvPicPr>
            <a:picLocks noChangeAspect="1"/>
          </p:cNvPicPr>
          <p:nvPr/>
        </p:nvPicPr>
        <p:blipFill rotWithShape="1">
          <a:blip r:embed="rId2"/>
          <a:srcRect t="6239" b="8379"/>
          <a:stretch/>
        </p:blipFill>
        <p:spPr>
          <a:xfrm>
            <a:off x="0" y="1002484"/>
            <a:ext cx="12192000" cy="5855516"/>
          </a:xfrm>
          <a:prstGeom prst="rect">
            <a:avLst/>
          </a:prstGeom>
        </p:spPr>
      </p:pic>
    </p:spTree>
    <p:extLst>
      <p:ext uri="{BB962C8B-B14F-4D97-AF65-F5344CB8AC3E}">
        <p14:creationId xmlns:p14="http://schemas.microsoft.com/office/powerpoint/2010/main" val="21810117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393B5E9-2AD9-4154-A307-89FBF492CAB0}"/>
              </a:ext>
            </a:extLst>
          </p:cNvPr>
          <p:cNvPicPr>
            <a:picLocks noChangeAspect="1"/>
          </p:cNvPicPr>
          <p:nvPr/>
        </p:nvPicPr>
        <p:blipFill rotWithShape="1">
          <a:blip r:embed="rId2"/>
          <a:srcRect t="6239" b="7646"/>
          <a:stretch/>
        </p:blipFill>
        <p:spPr>
          <a:xfrm>
            <a:off x="0" y="952150"/>
            <a:ext cx="12192000" cy="5905850"/>
          </a:xfrm>
          <a:prstGeom prst="rect">
            <a:avLst/>
          </a:prstGeom>
        </p:spPr>
      </p:pic>
    </p:spTree>
    <p:extLst>
      <p:ext uri="{BB962C8B-B14F-4D97-AF65-F5344CB8AC3E}">
        <p14:creationId xmlns:p14="http://schemas.microsoft.com/office/powerpoint/2010/main" val="288226653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993D17-0F37-4B59-80FA-6907E170538F}"/>
              </a:ext>
            </a:extLst>
          </p:cNvPr>
          <p:cNvPicPr>
            <a:picLocks noChangeAspect="1"/>
          </p:cNvPicPr>
          <p:nvPr/>
        </p:nvPicPr>
        <p:blipFill rotWithShape="1">
          <a:blip r:embed="rId2"/>
          <a:srcRect t="6239" b="8257"/>
          <a:stretch/>
        </p:blipFill>
        <p:spPr>
          <a:xfrm>
            <a:off x="0" y="994095"/>
            <a:ext cx="12192000" cy="5863905"/>
          </a:xfrm>
          <a:prstGeom prst="rect">
            <a:avLst/>
          </a:prstGeom>
        </p:spPr>
      </p:pic>
    </p:spTree>
    <p:extLst>
      <p:ext uri="{BB962C8B-B14F-4D97-AF65-F5344CB8AC3E}">
        <p14:creationId xmlns:p14="http://schemas.microsoft.com/office/powerpoint/2010/main" val="133940347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8DED167-5EA0-456C-A52C-987AD949A4CF}"/>
              </a:ext>
            </a:extLst>
          </p:cNvPr>
          <p:cNvPicPr>
            <a:picLocks noChangeAspect="1"/>
          </p:cNvPicPr>
          <p:nvPr/>
        </p:nvPicPr>
        <p:blipFill rotWithShape="1">
          <a:blip r:embed="rId2"/>
          <a:srcRect t="5015" b="6667"/>
          <a:stretch/>
        </p:blipFill>
        <p:spPr>
          <a:xfrm>
            <a:off x="0" y="801148"/>
            <a:ext cx="12192000" cy="6056852"/>
          </a:xfrm>
          <a:prstGeom prst="rect">
            <a:avLst/>
          </a:prstGeom>
        </p:spPr>
      </p:pic>
    </p:spTree>
    <p:extLst>
      <p:ext uri="{BB962C8B-B14F-4D97-AF65-F5344CB8AC3E}">
        <p14:creationId xmlns:p14="http://schemas.microsoft.com/office/powerpoint/2010/main" val="182283138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FF56B7-2B71-44DC-9CA6-8CE596F024C8}"/>
              </a:ext>
            </a:extLst>
          </p:cNvPr>
          <p:cNvSpPr>
            <a:spLocks noGrp="1"/>
          </p:cNvSpPr>
          <p:nvPr>
            <p:ph type="title"/>
          </p:nvPr>
        </p:nvSpPr>
        <p:spPr>
          <a:xfrm>
            <a:off x="1143001" y="2689715"/>
            <a:ext cx="9905998" cy="1478570"/>
          </a:xfrm>
        </p:spPr>
        <p:txBody>
          <a:bodyPr>
            <a:normAutofit/>
          </a:bodyPr>
          <a:lstStyle/>
          <a:p>
            <a:pPr algn="ctr"/>
            <a:r>
              <a:rPr lang="en-GB" sz="7200" dirty="0"/>
              <a:t>references</a:t>
            </a:r>
          </a:p>
        </p:txBody>
      </p:sp>
    </p:spTree>
    <p:extLst>
      <p:ext uri="{BB962C8B-B14F-4D97-AF65-F5344CB8AC3E}">
        <p14:creationId xmlns:p14="http://schemas.microsoft.com/office/powerpoint/2010/main" val="372406812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7D4B884-4533-474B-A0B1-8966BA78A5A6}"/>
              </a:ext>
            </a:extLst>
          </p:cNvPr>
          <p:cNvSpPr txBox="1"/>
          <p:nvPr/>
        </p:nvSpPr>
        <p:spPr>
          <a:xfrm>
            <a:off x="755374" y="206618"/>
            <a:ext cx="11118574" cy="6863417"/>
          </a:xfrm>
          <a:prstGeom prst="rect">
            <a:avLst/>
          </a:prstGeom>
          <a:noFill/>
        </p:spPr>
        <p:txBody>
          <a:bodyPr wrap="square" rtlCol="0">
            <a:spAutoFit/>
          </a:bodyPr>
          <a:lstStyle/>
          <a:p>
            <a:pPr algn="ctr"/>
            <a:endParaRPr lang="en-GB" sz="1200" u="sng" dirty="0"/>
          </a:p>
          <a:p>
            <a:pPr algn="ctr"/>
            <a:endParaRPr lang="en-GB" sz="1200" u="sng" dirty="0"/>
          </a:p>
          <a:p>
            <a:r>
              <a:rPr lang="en-GB" sz="1600" dirty="0" err="1">
                <a:latin typeface="Calibri" panose="020F0502020204030204" pitchFamily="34" charset="0"/>
                <a:cs typeface="Calibri" panose="020F0502020204030204" pitchFamily="34" charset="0"/>
              </a:rPr>
              <a:t>Latorre</a:t>
            </a:r>
            <a:r>
              <a:rPr lang="en-GB" sz="1600" dirty="0">
                <a:latin typeface="Calibri" panose="020F0502020204030204" pitchFamily="34" charset="0"/>
                <a:cs typeface="Calibri" panose="020F0502020204030204" pitchFamily="34" charset="0"/>
              </a:rPr>
              <a:t>-Román, P ; </a:t>
            </a:r>
            <a:r>
              <a:rPr lang="en-GB" sz="1600" dirty="0" err="1">
                <a:latin typeface="Calibri" panose="020F0502020204030204" pitchFamily="34" charset="0"/>
                <a:cs typeface="Calibri" panose="020F0502020204030204" pitchFamily="34" charset="0"/>
              </a:rPr>
              <a:t>Pinillos</a:t>
            </a:r>
            <a:r>
              <a:rPr lang="en-GB" sz="1600" dirty="0">
                <a:latin typeface="Calibri" panose="020F0502020204030204" pitchFamily="34" charset="0"/>
                <a:cs typeface="Calibri" panose="020F0502020204030204" pitchFamily="34" charset="0"/>
              </a:rPr>
              <a:t>, F ; Robles, López, J. ;</a:t>
            </a:r>
            <a:r>
              <a:rPr lang="en-GB" sz="1600" dirty="0" err="1">
                <a:latin typeface="Calibri" panose="020F0502020204030204" pitchFamily="34" charset="0"/>
                <a:cs typeface="Calibri" panose="020F0502020204030204" pitchFamily="34" charset="0"/>
              </a:rPr>
              <a:t>Retos</a:t>
            </a:r>
            <a:r>
              <a:rPr lang="en-GB" sz="1600" dirty="0">
                <a:latin typeface="Calibri" panose="020F0502020204030204" pitchFamily="34" charset="0"/>
                <a:cs typeface="Calibri" panose="020F0502020204030204" pitchFamily="34" charset="0"/>
              </a:rPr>
              <a:t>: N. (2018)</a:t>
            </a:r>
            <a:r>
              <a:rPr lang="en-GB" sz="1600" u="sng" dirty="0"/>
              <a:t> </a:t>
            </a:r>
            <a:r>
              <a:rPr lang="en-GB" sz="1600" dirty="0">
                <a:latin typeface="Calibri" panose="020F0502020204030204" pitchFamily="34" charset="0"/>
                <a:cs typeface="Calibri" panose="020F0502020204030204" pitchFamily="34" charset="0"/>
              </a:rPr>
              <a:t>Early sport dropout: High performance in early years in young athletes is not related with later success. </a:t>
            </a:r>
            <a:r>
              <a:rPr lang="en-GB" sz="1600" dirty="0" err="1">
                <a:latin typeface="Calibri" panose="020F0502020204030204" pitchFamily="34" charset="0"/>
                <a:cs typeface="Calibri" panose="020F0502020204030204" pitchFamily="34" charset="0"/>
              </a:rPr>
              <a:t>Perspectivas</a:t>
            </a:r>
            <a:r>
              <a:rPr lang="en-GB" sz="1600" dirty="0">
                <a:latin typeface="Calibri" panose="020F0502020204030204" pitchFamily="34" charset="0"/>
                <a:cs typeface="Calibri" panose="020F0502020204030204" pitchFamily="34" charset="0"/>
              </a:rPr>
              <a:t> de </a:t>
            </a:r>
            <a:r>
              <a:rPr lang="en-GB" sz="1600" dirty="0" err="1">
                <a:latin typeface="Calibri" panose="020F0502020204030204" pitchFamily="34" charset="0"/>
                <a:cs typeface="Calibri" panose="020F0502020204030204" pitchFamily="34" charset="0"/>
              </a:rPr>
              <a:t>Educación</a:t>
            </a:r>
            <a:r>
              <a:rPr lang="en-GB" sz="1600" dirty="0">
                <a:latin typeface="Calibri" panose="020F0502020204030204" pitchFamily="34" charset="0"/>
                <a:cs typeface="Calibri" panose="020F0502020204030204" pitchFamily="34" charset="0"/>
              </a:rPr>
              <a:t> </a:t>
            </a:r>
            <a:r>
              <a:rPr lang="en-GB" sz="1600" dirty="0" err="1">
                <a:latin typeface="Calibri" panose="020F0502020204030204" pitchFamily="34" charset="0"/>
                <a:cs typeface="Calibri" panose="020F0502020204030204" pitchFamily="34" charset="0"/>
              </a:rPr>
              <a:t>Física</a:t>
            </a:r>
            <a:r>
              <a:rPr lang="en-GB" sz="1600" dirty="0">
                <a:latin typeface="Calibri" panose="020F0502020204030204" pitchFamily="34" charset="0"/>
                <a:cs typeface="Calibri" panose="020F0502020204030204" pitchFamily="34" charset="0"/>
              </a:rPr>
              <a:t>, </a:t>
            </a:r>
            <a:r>
              <a:rPr lang="en-GB" sz="1600" dirty="0" err="1">
                <a:latin typeface="Calibri" panose="020F0502020204030204" pitchFamily="34" charset="0"/>
                <a:cs typeface="Calibri" panose="020F0502020204030204" pitchFamily="34" charset="0"/>
              </a:rPr>
              <a:t>Deporte</a:t>
            </a:r>
            <a:r>
              <a:rPr lang="en-GB" sz="1600" dirty="0">
                <a:latin typeface="Calibri" panose="020F0502020204030204" pitchFamily="34" charset="0"/>
                <a:cs typeface="Calibri" panose="020F0502020204030204" pitchFamily="34" charset="0"/>
              </a:rPr>
              <a:t> y </a:t>
            </a:r>
            <a:r>
              <a:rPr lang="en-GB" sz="1600" dirty="0" err="1">
                <a:latin typeface="Calibri" panose="020F0502020204030204" pitchFamily="34" charset="0"/>
                <a:cs typeface="Calibri" panose="020F0502020204030204" pitchFamily="34" charset="0"/>
              </a:rPr>
              <a:t>Recreación</a:t>
            </a:r>
            <a:r>
              <a:rPr lang="en-GB" sz="1600" dirty="0">
                <a:latin typeface="Calibri" panose="020F0502020204030204" pitchFamily="34" charset="0"/>
                <a:cs typeface="Calibri" panose="020F0502020204030204" pitchFamily="34" charset="0"/>
              </a:rPr>
              <a:t>, (33), pp.210-213</a:t>
            </a:r>
          </a:p>
          <a:p>
            <a:endParaRPr lang="en-GB" sz="1600" dirty="0">
              <a:latin typeface="Calibri" panose="020F0502020204030204" pitchFamily="34" charset="0"/>
              <a:cs typeface="Calibri" panose="020F0502020204030204" pitchFamily="34" charset="0"/>
            </a:endParaRPr>
          </a:p>
          <a:p>
            <a:r>
              <a:rPr lang="en-GB" sz="1600" dirty="0"/>
              <a:t>Corso, M (2018) Developmental changes in the youth athlete: implications for movement, skills acquisition, performance and injuries.</a:t>
            </a:r>
          </a:p>
          <a:p>
            <a:r>
              <a:rPr lang="en-GB" sz="1600" dirty="0"/>
              <a:t> Journal of the Canadian Chiropractic Association. </a:t>
            </a:r>
            <a:r>
              <a:rPr lang="en-GB" sz="1600" b="1" dirty="0"/>
              <a:t>62 </a:t>
            </a:r>
            <a:r>
              <a:rPr lang="en-GB" sz="1600" dirty="0"/>
              <a:t>(3), pp.150-161</a:t>
            </a:r>
          </a:p>
          <a:p>
            <a:endParaRPr lang="en-GB" sz="1600" dirty="0"/>
          </a:p>
          <a:p>
            <a:r>
              <a:rPr lang="en-US" sz="1600" dirty="0" err="1"/>
              <a:t>Igwenagu</a:t>
            </a:r>
            <a:r>
              <a:rPr lang="en-US" sz="1600" dirty="0"/>
              <a:t>, C (2016) Fundamentals of Research Methodology and Data Collection. University of Nigeria. Faculty of Physical Sciences</a:t>
            </a:r>
          </a:p>
          <a:p>
            <a:endParaRPr lang="en-US" sz="1600" b="1" dirty="0"/>
          </a:p>
          <a:p>
            <a:r>
              <a:rPr lang="en-GB" sz="1600" dirty="0" err="1"/>
              <a:t>Irny</a:t>
            </a:r>
            <a:r>
              <a:rPr lang="en-GB" sz="1600" dirty="0"/>
              <a:t>, S.I. and Rose, A.A. (2005) Designing a Strategic Information Systems Planning Methodology for Malaysian Institutes of Higher Learning. Issues in Information System. </a:t>
            </a:r>
            <a:r>
              <a:rPr lang="en-GB" sz="1600" b="1" dirty="0"/>
              <a:t>6</a:t>
            </a:r>
            <a:r>
              <a:rPr lang="en-GB" sz="1600" dirty="0"/>
              <a:t> (1) </a:t>
            </a:r>
          </a:p>
          <a:p>
            <a:endParaRPr lang="en-US" sz="1600" b="1" dirty="0"/>
          </a:p>
          <a:p>
            <a:r>
              <a:rPr lang="en-GB" sz="1600" dirty="0" err="1"/>
              <a:t>Walliman</a:t>
            </a:r>
            <a:r>
              <a:rPr lang="en-GB" sz="1600" dirty="0"/>
              <a:t>, N (2011) Research Methods: The Basics. Oxford: Routledge. </a:t>
            </a:r>
          </a:p>
          <a:p>
            <a:endParaRPr lang="en-GB" sz="1600" dirty="0"/>
          </a:p>
          <a:p>
            <a:r>
              <a:rPr lang="en-GB" sz="1600" dirty="0" err="1"/>
              <a:t>Pavlína</a:t>
            </a:r>
            <a:r>
              <a:rPr lang="en-GB" sz="1600" dirty="0"/>
              <a:t> J. (2015) Objectivism Versus Subjectivism in the process of the interpretation of the Contract. Humanities and Social Sciences Review. </a:t>
            </a:r>
            <a:r>
              <a:rPr lang="en-GB" sz="1600" b="1" dirty="0"/>
              <a:t>4</a:t>
            </a:r>
            <a:r>
              <a:rPr lang="en-GB" sz="1600" dirty="0"/>
              <a:t> (2) pp. 221-226 </a:t>
            </a:r>
          </a:p>
          <a:p>
            <a:endParaRPr lang="en-GB" sz="1600" dirty="0"/>
          </a:p>
          <a:p>
            <a:r>
              <a:rPr lang="en-GB" sz="1600" dirty="0"/>
              <a:t>Bates, M. </a:t>
            </a:r>
            <a:r>
              <a:rPr lang="en-GB" sz="1600" dirty="0" err="1"/>
              <a:t>Maack</a:t>
            </a:r>
            <a:r>
              <a:rPr lang="en-GB" sz="1600" dirty="0"/>
              <a:t>, M. (2009). </a:t>
            </a:r>
            <a:r>
              <a:rPr lang="en-GB" sz="1600" dirty="0" err="1"/>
              <a:t>Encyclopedia</a:t>
            </a:r>
            <a:r>
              <a:rPr lang="en-GB" sz="1600" dirty="0"/>
              <a:t> of Library and Information Sciences. Boca Raton: CRC Press</a:t>
            </a:r>
          </a:p>
          <a:p>
            <a:endParaRPr lang="en-GB" sz="1600" dirty="0"/>
          </a:p>
          <a:p>
            <a:r>
              <a:rPr lang="en-GB" sz="1600" dirty="0"/>
              <a:t>Martin, E. Oregon E. (2017). Sport Experiences of division 1 collegiate athletes and their perceptions of the importance of specialisation. High Ability Studies. </a:t>
            </a:r>
            <a:r>
              <a:rPr lang="en-GB" sz="1600" b="1" dirty="0"/>
              <a:t>28</a:t>
            </a:r>
            <a:r>
              <a:rPr lang="en-GB" sz="1600" dirty="0"/>
              <a:t>. (3). Pp. 149-166</a:t>
            </a:r>
          </a:p>
          <a:p>
            <a:endParaRPr lang="en-GB" sz="1600" dirty="0"/>
          </a:p>
          <a:p>
            <a:r>
              <a:rPr lang="en-GB" sz="1600" dirty="0"/>
              <a:t>Reed, J. Oliver, L De Ste Croix. Myer, M. G. Lloyd, R. (2016) The Scientific foundations and associated injury risks of early soccer specialisation. Journal of Sport Sciences. </a:t>
            </a:r>
            <a:r>
              <a:rPr lang="en-GB" sz="1600" b="1" dirty="0"/>
              <a:t>34</a:t>
            </a:r>
            <a:r>
              <a:rPr lang="en-GB" sz="1600" dirty="0"/>
              <a:t> (24). pp. 2295-2303</a:t>
            </a:r>
          </a:p>
          <a:p>
            <a:endParaRPr lang="en-GB" sz="1200" dirty="0">
              <a:solidFill>
                <a:schemeClr val="bg1"/>
              </a:solidFill>
            </a:endParaRPr>
          </a:p>
          <a:p>
            <a:endParaRPr lang="en-GB" sz="1200" dirty="0">
              <a:solidFill>
                <a:schemeClr val="bg1"/>
              </a:solidFill>
            </a:endParaRPr>
          </a:p>
          <a:p>
            <a:endParaRPr lang="en-GB" sz="1200" dirty="0">
              <a:solidFill>
                <a:schemeClr val="bg1"/>
              </a:solidFill>
              <a:latin typeface="Calibri" panose="020F0502020204030204" pitchFamily="34" charset="0"/>
              <a:cs typeface="Calibri" panose="020F0502020204030204" pitchFamily="34" charset="0"/>
            </a:endParaRPr>
          </a:p>
          <a:p>
            <a:endParaRPr lang="en-GB" sz="1200" u="sng" dirty="0"/>
          </a:p>
        </p:txBody>
      </p:sp>
    </p:spTree>
    <p:extLst>
      <p:ext uri="{BB962C8B-B14F-4D97-AF65-F5344CB8AC3E}">
        <p14:creationId xmlns:p14="http://schemas.microsoft.com/office/powerpoint/2010/main" val="182568688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DFDED88-D9C6-4056-BFA2-5CB35D6AFB28}"/>
              </a:ext>
            </a:extLst>
          </p:cNvPr>
          <p:cNvSpPr txBox="1"/>
          <p:nvPr/>
        </p:nvSpPr>
        <p:spPr>
          <a:xfrm>
            <a:off x="993913" y="0"/>
            <a:ext cx="10734261" cy="5262979"/>
          </a:xfrm>
          <a:prstGeom prst="rect">
            <a:avLst/>
          </a:prstGeom>
          <a:noFill/>
        </p:spPr>
        <p:txBody>
          <a:bodyPr wrap="square" rtlCol="0">
            <a:spAutoFit/>
          </a:bodyPr>
          <a:lstStyle/>
          <a:p>
            <a:endParaRPr lang="en-GB" dirty="0">
              <a:solidFill>
                <a:schemeClr val="bg1"/>
              </a:solidFill>
            </a:endParaRPr>
          </a:p>
          <a:p>
            <a:endParaRPr lang="en-GB" dirty="0">
              <a:solidFill>
                <a:schemeClr val="bg1"/>
              </a:solidFill>
            </a:endParaRPr>
          </a:p>
          <a:p>
            <a:r>
              <a:rPr lang="en-GB" sz="1600" dirty="0"/>
              <a:t>Pichardo, W. Oliver, L. Harrison, B. </a:t>
            </a:r>
            <a:r>
              <a:rPr lang="en-GB" sz="1600" dirty="0" err="1"/>
              <a:t>Maulder</a:t>
            </a:r>
            <a:r>
              <a:rPr lang="en-GB" sz="1600" dirty="0"/>
              <a:t>, S &amp; Lloyd, S. (2018) Integrating Models of Long-Term Athletic Development to maximise the physical development of youth. International Journal of Sports Science &amp; Coaching. </a:t>
            </a:r>
            <a:r>
              <a:rPr lang="en-GB" sz="1600" b="1" dirty="0"/>
              <a:t>13</a:t>
            </a:r>
            <a:r>
              <a:rPr lang="en-GB" sz="1600" dirty="0"/>
              <a:t> (6). pp. 1189-1200</a:t>
            </a:r>
          </a:p>
          <a:p>
            <a:endParaRPr lang="en-GB" sz="1600" dirty="0"/>
          </a:p>
          <a:p>
            <a:r>
              <a:rPr lang="en-GB" sz="1600" dirty="0"/>
              <a:t>Bridge, W. Toms, R. (2013) The specialising or sampling debate: a retrospective analysis of adolescent sports participation in the UK. Journal of Sport Sciences. </a:t>
            </a:r>
            <a:r>
              <a:rPr lang="en-GB" sz="1600" b="1" dirty="0"/>
              <a:t>31</a:t>
            </a:r>
            <a:r>
              <a:rPr lang="en-GB" sz="1600" dirty="0"/>
              <a:t> (1). pp. 87-97</a:t>
            </a:r>
          </a:p>
          <a:p>
            <a:endParaRPr lang="en-GB" sz="1600" dirty="0"/>
          </a:p>
          <a:p>
            <a:r>
              <a:rPr lang="en-GB" sz="1600" dirty="0" err="1"/>
              <a:t>Beese</a:t>
            </a:r>
            <a:r>
              <a:rPr lang="en-GB" sz="1600" dirty="0"/>
              <a:t>, E. Joy, E. </a:t>
            </a:r>
            <a:r>
              <a:rPr lang="en-GB" sz="1600" dirty="0" err="1"/>
              <a:t>Switzler</a:t>
            </a:r>
            <a:r>
              <a:rPr lang="en-GB" sz="1600" dirty="0"/>
              <a:t>, C. Hicks-Little, C. (2015). Landing error scoring system differences between single-sport Female High School-Aged Athletes. Journal of Athletic Training. </a:t>
            </a:r>
            <a:r>
              <a:rPr lang="en-GB" sz="1600" b="1" dirty="0"/>
              <a:t>50 </a:t>
            </a:r>
            <a:r>
              <a:rPr lang="en-GB" sz="1600" dirty="0"/>
              <a:t>(8). pp. 806-812</a:t>
            </a:r>
          </a:p>
          <a:p>
            <a:endParaRPr lang="en-GB" sz="1600" dirty="0"/>
          </a:p>
          <a:p>
            <a:r>
              <a:rPr lang="en-GB" sz="1600" dirty="0" err="1"/>
              <a:t>DiFiori</a:t>
            </a:r>
            <a:r>
              <a:rPr lang="en-GB" sz="1600" dirty="0"/>
              <a:t>, JP. (2010). Evolution of overuse injuries in children and </a:t>
            </a:r>
            <a:r>
              <a:rPr lang="en-GB" sz="1600" dirty="0" err="1"/>
              <a:t>adolecents</a:t>
            </a:r>
            <a:r>
              <a:rPr lang="en-GB" sz="1600" dirty="0"/>
              <a:t>. </a:t>
            </a:r>
            <a:r>
              <a:rPr lang="en-GB" sz="1600" dirty="0" err="1"/>
              <a:t>Curr</a:t>
            </a:r>
            <a:r>
              <a:rPr lang="en-GB" sz="1600" dirty="0"/>
              <a:t> sports medicine report. </a:t>
            </a:r>
            <a:r>
              <a:rPr lang="en-GB" sz="1600" b="1" dirty="0"/>
              <a:t>9</a:t>
            </a:r>
            <a:r>
              <a:rPr lang="en-GB" sz="1600" dirty="0"/>
              <a:t> (6). pp. 372-378</a:t>
            </a:r>
          </a:p>
          <a:p>
            <a:endParaRPr lang="en-GB" sz="1600" dirty="0"/>
          </a:p>
          <a:p>
            <a:r>
              <a:rPr lang="en-GB" sz="1600" dirty="0" err="1"/>
              <a:t>Hensch</a:t>
            </a:r>
            <a:r>
              <a:rPr lang="en-GB" sz="1600" dirty="0"/>
              <a:t>, L. (2006). Specialisation or Diversification in Youth Sport. Strategies. </a:t>
            </a:r>
            <a:r>
              <a:rPr lang="en-GB" sz="1600" b="1" dirty="0"/>
              <a:t>19</a:t>
            </a:r>
            <a:r>
              <a:rPr lang="en-GB" sz="1600" dirty="0"/>
              <a:t> (5). pp. 21-27</a:t>
            </a:r>
          </a:p>
          <a:p>
            <a:endParaRPr lang="en-GB" sz="1600" dirty="0"/>
          </a:p>
          <a:p>
            <a:r>
              <a:rPr lang="en-GB" sz="1600" dirty="0"/>
              <a:t>Hill, M. Hanson, G. (1987). Sport Specialisation in High School: A Complex Issue. Physical Educator. 44 (4). pp. 422-426</a:t>
            </a:r>
          </a:p>
          <a:p>
            <a:endParaRPr lang="en-GB" sz="1600" dirty="0"/>
          </a:p>
          <a:p>
            <a:r>
              <a:rPr lang="en-GB" sz="1600" dirty="0"/>
              <a:t>Caldwell, O (2017) Netballers too young for rep sides. The Press. ISSN. pp. 10. </a:t>
            </a:r>
          </a:p>
          <a:p>
            <a:endParaRPr lang="en-GB" sz="1600" dirty="0"/>
          </a:p>
          <a:p>
            <a:endParaRPr lang="en-GB" sz="1600" dirty="0"/>
          </a:p>
          <a:p>
            <a:endParaRPr lang="en-GB" sz="1200" dirty="0">
              <a:solidFill>
                <a:schemeClr val="bg1"/>
              </a:solidFill>
            </a:endParaRPr>
          </a:p>
        </p:txBody>
      </p:sp>
    </p:spTree>
    <p:extLst>
      <p:ext uri="{BB962C8B-B14F-4D97-AF65-F5344CB8AC3E}">
        <p14:creationId xmlns:p14="http://schemas.microsoft.com/office/powerpoint/2010/main" val="245607978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F9E828B-4E5F-4D98-8FC1-E5F2FF5F3ADC}"/>
              </a:ext>
            </a:extLst>
          </p:cNvPr>
          <p:cNvSpPr txBox="1"/>
          <p:nvPr/>
        </p:nvSpPr>
        <p:spPr>
          <a:xfrm>
            <a:off x="762000" y="437321"/>
            <a:ext cx="10952922" cy="7048083"/>
          </a:xfrm>
          <a:prstGeom prst="rect">
            <a:avLst/>
          </a:prstGeom>
          <a:noFill/>
        </p:spPr>
        <p:txBody>
          <a:bodyPr wrap="square" rtlCol="0">
            <a:spAutoFit/>
          </a:bodyPr>
          <a:lstStyle/>
          <a:p>
            <a:r>
              <a:rPr lang="en-GB" sz="1600" dirty="0"/>
              <a:t>Abdala, B. et. al. (2017) ‘High Performance Training in Soccer Youth Teams and training to become champions’ [online] Journal of Exercise Physiology. </a:t>
            </a:r>
            <a:r>
              <a:rPr lang="en-GB" sz="1600" b="1" dirty="0"/>
              <a:t>20</a:t>
            </a:r>
            <a:r>
              <a:rPr lang="en-GB" sz="1600" dirty="0"/>
              <a:t> (3) pp. 25-38. [Accessed 18</a:t>
            </a:r>
            <a:r>
              <a:rPr lang="en-GB" sz="1600" baseline="30000" dirty="0"/>
              <a:t>th</a:t>
            </a:r>
            <a:r>
              <a:rPr lang="en-GB" sz="1600" dirty="0"/>
              <a:t> October 2019] Available from: https://www.asep.org/asep/asep/JEPonlineJUNE2017_Costa_Palma.pdf </a:t>
            </a:r>
          </a:p>
          <a:p>
            <a:endParaRPr lang="en-GB" sz="1600" dirty="0"/>
          </a:p>
          <a:p>
            <a:r>
              <a:rPr lang="en-GB" sz="1600" dirty="0" err="1"/>
              <a:t>Bompa</a:t>
            </a:r>
            <a:r>
              <a:rPr lang="en-GB" sz="1600" dirty="0"/>
              <a:t>, TO. (1999) Periodisation: Theory and Methodology of Training. Champaign, IL: Human Kinetics. </a:t>
            </a:r>
          </a:p>
          <a:p>
            <a:endParaRPr lang="en-GB" sz="1600" dirty="0"/>
          </a:p>
          <a:p>
            <a:r>
              <a:rPr lang="en-GB" sz="1600" dirty="0"/>
              <a:t>Melina, RM. Bouchard, C. Bar-Or, O. (2004). Growth, Maturation and Physical Activity. Champaign, IL: Human Kinetics. </a:t>
            </a:r>
          </a:p>
          <a:p>
            <a:endParaRPr lang="en-GB" sz="1600" dirty="0"/>
          </a:p>
          <a:p>
            <a:r>
              <a:rPr lang="en-GB" sz="1600" dirty="0"/>
              <a:t>Wiersma, D. (1999). Risks and Benefits of Youth Sport Specialisation: Perspectives and Recommendations. </a:t>
            </a:r>
            <a:r>
              <a:rPr lang="en-GB" sz="1600" dirty="0" err="1"/>
              <a:t>Pedriactic</a:t>
            </a:r>
            <a:r>
              <a:rPr lang="en-GB" sz="1600" dirty="0"/>
              <a:t> Exercise Science. 12 pp. 13-22</a:t>
            </a:r>
          </a:p>
          <a:p>
            <a:endParaRPr lang="en-GB" sz="1600" dirty="0"/>
          </a:p>
          <a:p>
            <a:r>
              <a:rPr lang="en-GB" sz="1600" dirty="0"/>
              <a:t>Kaplan, T. (1996). Myths in the Training of Young Athletes. Sports Medicine in Primary Caw. 2 (12) pp. 87-89</a:t>
            </a:r>
          </a:p>
          <a:p>
            <a:endParaRPr lang="en-GB" sz="1600" dirty="0"/>
          </a:p>
          <a:p>
            <a:r>
              <a:rPr lang="en-GB" sz="1600" dirty="0" err="1"/>
              <a:t>Tofler</a:t>
            </a:r>
            <a:r>
              <a:rPr lang="en-GB" sz="1600" dirty="0"/>
              <a:t>, I.R., </a:t>
            </a:r>
            <a:r>
              <a:rPr lang="en-GB" sz="1600" dirty="0" err="1"/>
              <a:t>Stryer</a:t>
            </a:r>
            <a:r>
              <a:rPr lang="en-GB" sz="1600" dirty="0"/>
              <a:t>, B.K., </a:t>
            </a:r>
            <a:r>
              <a:rPr lang="en-GB" sz="1600" dirty="0" err="1"/>
              <a:t>Micheli</a:t>
            </a:r>
            <a:r>
              <a:rPr lang="en-GB" sz="1600" dirty="0"/>
              <a:t>, L.J., Herman, L.R. (1996). Physical and Emotional problems of Elite Female Gymnastics. New England Journal of Medicine. </a:t>
            </a:r>
            <a:r>
              <a:rPr lang="en-GB" sz="1600" b="1" dirty="0"/>
              <a:t>335</a:t>
            </a:r>
            <a:r>
              <a:rPr lang="en-GB" sz="1600" dirty="0"/>
              <a:t> (4) pp. 281-283</a:t>
            </a:r>
          </a:p>
          <a:p>
            <a:endParaRPr lang="en-GB" sz="1600" dirty="0"/>
          </a:p>
          <a:p>
            <a:r>
              <a:rPr lang="en-GB" sz="1600" dirty="0"/>
              <a:t>Lloyd, R.S. Oliver, J.L.. </a:t>
            </a:r>
            <a:r>
              <a:rPr lang="en-GB" sz="1600" dirty="0" err="1"/>
              <a:t>Faigenbaum</a:t>
            </a:r>
            <a:r>
              <a:rPr lang="en-GB" sz="1600" dirty="0"/>
              <a:t>, A.D. Myer, G.D. (2014) Chronological age vs. biological maturation; implications for exercise programming in youth. Journal of Strength and Conditioning Research </a:t>
            </a:r>
            <a:r>
              <a:rPr lang="en-GB" sz="1600" b="1" dirty="0"/>
              <a:t>28</a:t>
            </a:r>
            <a:r>
              <a:rPr lang="en-GB" sz="1600" dirty="0"/>
              <a:t>. pp. 1454-1464</a:t>
            </a:r>
          </a:p>
          <a:p>
            <a:endParaRPr lang="en-GB" sz="1600" dirty="0"/>
          </a:p>
          <a:p>
            <a:r>
              <a:rPr lang="en-GB" sz="1600" dirty="0"/>
              <a:t>Santos, S. Mateus N. Sampaio, J. </a:t>
            </a:r>
            <a:r>
              <a:rPr lang="en-GB" sz="1600" dirty="0" err="1"/>
              <a:t>Leita</a:t>
            </a:r>
            <a:r>
              <a:rPr lang="en-GB" sz="1600" dirty="0"/>
              <a:t>, N (2016) Do Previous Sports Experiences influence the effect of an enrichment program in basketball skills. Journal of Sport Sciences. </a:t>
            </a:r>
            <a:r>
              <a:rPr lang="en-GB" sz="1600" b="1" dirty="0"/>
              <a:t>35</a:t>
            </a:r>
            <a:r>
              <a:rPr lang="en-GB" sz="1600" dirty="0"/>
              <a:t> (17). pp. 1759-1768</a:t>
            </a:r>
          </a:p>
          <a:p>
            <a:endParaRPr lang="en-GB" sz="1600" dirty="0"/>
          </a:p>
          <a:p>
            <a:r>
              <a:rPr lang="en-GB" sz="1600" dirty="0"/>
              <a:t>Cote, J. &amp; </a:t>
            </a:r>
            <a:r>
              <a:rPr lang="en-GB" sz="1600" dirty="0" err="1"/>
              <a:t>Vierimaa</a:t>
            </a:r>
            <a:r>
              <a:rPr lang="en-GB" sz="1600" dirty="0"/>
              <a:t>, M (2014) The development model of sport participation; 15 years after it’s first conceptualization. Science &amp; Sports. </a:t>
            </a:r>
            <a:r>
              <a:rPr lang="en-GB" sz="1600" b="1" dirty="0"/>
              <a:t>29 </a:t>
            </a:r>
            <a:r>
              <a:rPr lang="en-GB" sz="1600" dirty="0"/>
              <a:t>(Supplement) </a:t>
            </a:r>
          </a:p>
          <a:p>
            <a:endParaRPr lang="en-GB" sz="1400" dirty="0"/>
          </a:p>
          <a:p>
            <a:endParaRPr lang="en-GB" dirty="0"/>
          </a:p>
          <a:p>
            <a:endParaRPr lang="en-GB" dirty="0"/>
          </a:p>
          <a:p>
            <a:endParaRPr lang="en-GB" dirty="0"/>
          </a:p>
        </p:txBody>
      </p:sp>
    </p:spTree>
    <p:extLst>
      <p:ext uri="{BB962C8B-B14F-4D97-AF65-F5344CB8AC3E}">
        <p14:creationId xmlns:p14="http://schemas.microsoft.com/office/powerpoint/2010/main" val="407206634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E94873C-4F33-4BBA-BC9F-3647BA9B060B}"/>
              </a:ext>
            </a:extLst>
          </p:cNvPr>
          <p:cNvSpPr/>
          <p:nvPr/>
        </p:nvSpPr>
        <p:spPr>
          <a:xfrm>
            <a:off x="854765" y="672622"/>
            <a:ext cx="10482470" cy="3785652"/>
          </a:xfrm>
          <a:prstGeom prst="rect">
            <a:avLst/>
          </a:prstGeom>
        </p:spPr>
        <p:txBody>
          <a:bodyPr wrap="square">
            <a:spAutoFit/>
          </a:bodyPr>
          <a:lstStyle/>
          <a:p>
            <a:r>
              <a:rPr lang="en-GB" sz="1600" dirty="0"/>
              <a:t>Gower College Swansea (2016) Gower College Swansea Strategic Plan 2016-2020 [online] Gower College Swansea [Viewed 18</a:t>
            </a:r>
            <a:r>
              <a:rPr lang="en-GB" sz="1600" baseline="30000" dirty="0"/>
              <a:t>th</a:t>
            </a:r>
            <a:r>
              <a:rPr lang="en-GB" sz="1600" dirty="0"/>
              <a:t> October 2019] Available from: (https://www.gcs.ac.uk/sites/default/files/Gower%20College%20Strategic%20Plan%202016-2020%20-%20English.pdf </a:t>
            </a:r>
          </a:p>
          <a:p>
            <a:endParaRPr lang="en-GB" sz="1600" dirty="0"/>
          </a:p>
          <a:p>
            <a:r>
              <a:rPr lang="en-GB" sz="1600" dirty="0"/>
              <a:t>Gower College Swansea (2019) </a:t>
            </a:r>
            <a:r>
              <a:rPr lang="en-GB" sz="1600" dirty="0" err="1"/>
              <a:t>Mens</a:t>
            </a:r>
            <a:r>
              <a:rPr lang="en-GB" sz="1600" dirty="0"/>
              <a:t> Football Academy [online] Gower College Swansea [Viewed 19</a:t>
            </a:r>
            <a:r>
              <a:rPr lang="en-GB" sz="1600" baseline="30000" dirty="0"/>
              <a:t>th</a:t>
            </a:r>
            <a:r>
              <a:rPr lang="en-GB" sz="1600" dirty="0"/>
              <a:t> October 2019] Available from:  https://www.gcs.ac.uk/mens-football-academy</a:t>
            </a:r>
          </a:p>
          <a:p>
            <a:endParaRPr lang="en-GB" sz="1600" dirty="0"/>
          </a:p>
          <a:p>
            <a:r>
              <a:rPr lang="en-GB" sz="1600" dirty="0"/>
              <a:t>Gower College Swansea (2019) Ladies Football Academy [online] Gower College Swansea [Viewed 19</a:t>
            </a:r>
            <a:r>
              <a:rPr lang="en-GB" sz="1600" baseline="30000" dirty="0"/>
              <a:t>th</a:t>
            </a:r>
            <a:r>
              <a:rPr lang="en-GB" sz="1600" dirty="0"/>
              <a:t> October 2019] Available from: https://www.gcs.ac.uk/ladies-football-academy</a:t>
            </a:r>
          </a:p>
          <a:p>
            <a:endParaRPr lang="en-GB" sz="1600" dirty="0"/>
          </a:p>
          <a:p>
            <a:r>
              <a:rPr lang="en-GB" sz="1600" dirty="0"/>
              <a:t>Gower College Swansea (2019) Rugby Academy [online] Gower College Swansea [Viewed 19</a:t>
            </a:r>
            <a:r>
              <a:rPr lang="en-GB" sz="1600" baseline="30000" dirty="0"/>
              <a:t>th</a:t>
            </a:r>
            <a:r>
              <a:rPr lang="en-GB" sz="1600" dirty="0"/>
              <a:t> October 2019] Available from: https://www.gcs.ac.uk/rugby-academy</a:t>
            </a:r>
          </a:p>
          <a:p>
            <a:endParaRPr lang="en-GB" sz="1600" dirty="0"/>
          </a:p>
          <a:p>
            <a:r>
              <a:rPr lang="en-GB" sz="1600" dirty="0"/>
              <a:t>Gower College Swansea (2019) Netball Academy [online] Gower College Swansea [Viewed 19</a:t>
            </a:r>
            <a:r>
              <a:rPr lang="en-GB" sz="1600" baseline="30000" dirty="0"/>
              <a:t>th</a:t>
            </a:r>
            <a:r>
              <a:rPr lang="en-GB" sz="1600" dirty="0"/>
              <a:t> October 2019] Available from: https://www.gcs.ac.uk/netball-academy</a:t>
            </a:r>
          </a:p>
        </p:txBody>
      </p:sp>
    </p:spTree>
    <p:extLst>
      <p:ext uri="{BB962C8B-B14F-4D97-AF65-F5344CB8AC3E}">
        <p14:creationId xmlns:p14="http://schemas.microsoft.com/office/powerpoint/2010/main" val="318507089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E53053-A27E-412D-8A08-9B6E781B601F}"/>
              </a:ext>
            </a:extLst>
          </p:cNvPr>
          <p:cNvSpPr>
            <a:spLocks noGrp="1"/>
          </p:cNvSpPr>
          <p:nvPr>
            <p:ph type="title"/>
          </p:nvPr>
        </p:nvSpPr>
        <p:spPr>
          <a:xfrm>
            <a:off x="1143001" y="2689715"/>
            <a:ext cx="9905998" cy="1478570"/>
          </a:xfrm>
        </p:spPr>
        <p:txBody>
          <a:bodyPr>
            <a:noAutofit/>
          </a:bodyPr>
          <a:lstStyle/>
          <a:p>
            <a:pPr algn="ctr"/>
            <a:r>
              <a:rPr lang="en-GB" sz="7200" dirty="0"/>
              <a:t>Thank you for listening </a:t>
            </a:r>
          </a:p>
        </p:txBody>
      </p:sp>
    </p:spTree>
    <p:extLst>
      <p:ext uri="{BB962C8B-B14F-4D97-AF65-F5344CB8AC3E}">
        <p14:creationId xmlns:p14="http://schemas.microsoft.com/office/powerpoint/2010/main" val="239860396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docProps/app.xml><?xml version="1.0" encoding="utf-8"?>
<Properties xmlns="http://schemas.openxmlformats.org/officeDocument/2006/extended-properties" xmlns:vt="http://schemas.openxmlformats.org/officeDocument/2006/docPropsVTypes">
  <Template>TM04033919[[fn=Circuit]]</Template>
  <TotalTime>623</TotalTime>
  <Words>2079</Words>
  <Application>Microsoft Office PowerPoint</Application>
  <PresentationFormat>Widescreen</PresentationFormat>
  <Paragraphs>175</Paragraphs>
  <Slides>41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41</vt:i4>
      </vt:variant>
    </vt:vector>
  </HeadingPairs>
  <TitlesOfParts>
    <vt:vector size="45" baseType="lpstr">
      <vt:lpstr>Arial</vt:lpstr>
      <vt:lpstr>Calibri</vt:lpstr>
      <vt:lpstr>Tw Cen MT</vt:lpstr>
      <vt:lpstr>Circuit</vt:lpstr>
      <vt:lpstr>PowerPoint Presentation</vt:lpstr>
      <vt:lpstr>PowerPoint Presentation</vt:lpstr>
      <vt:lpstr>PowerPoint Presentation</vt:lpstr>
      <vt:lpstr>The rationale</vt:lpstr>
      <vt:lpstr>Why undertake the research </vt:lpstr>
      <vt:lpstr>PowerPoint Presentation</vt:lpstr>
      <vt:lpstr>Aims &amp; objectives</vt:lpstr>
      <vt:lpstr>The Aim</vt:lpstr>
      <vt:lpstr>The Objectives</vt:lpstr>
      <vt:lpstr>The background</vt:lpstr>
      <vt:lpstr>Gower college Swansea</vt:lpstr>
      <vt:lpstr>The Sports Academies </vt:lpstr>
      <vt:lpstr>The Benefits to Gower College Swansea</vt:lpstr>
      <vt:lpstr>Mini literature review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Methodology &amp; access to resources</vt:lpstr>
      <vt:lpstr>Research Methodology</vt:lpstr>
      <vt:lpstr>Subjectivism v Objectivism – which one?</vt:lpstr>
      <vt:lpstr>Data Collection Methods</vt:lpstr>
      <vt:lpstr>timeline</vt:lpstr>
      <vt:lpstr>PowerPoint Presentation</vt:lpstr>
      <vt:lpstr>Ethics form</vt:lpstr>
      <vt:lpstr>PowerPoint Presentation</vt:lpstr>
      <vt:lpstr>PowerPoint Presentation</vt:lpstr>
      <vt:lpstr>PowerPoint Presentation</vt:lpstr>
      <vt:lpstr>PowerPoint Presentation</vt:lpstr>
      <vt:lpstr>references</vt:lpstr>
      <vt:lpstr>PowerPoint Presentation</vt:lpstr>
      <vt:lpstr>PowerPoint Presentation</vt:lpstr>
      <vt:lpstr>PowerPoint Presentation</vt:lpstr>
      <vt:lpstr>PowerPoint Presentation</vt:lpstr>
      <vt:lpstr>Thank you for listening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Craig Evans (1050760)</dc:creator>
  <cp:lastModifiedBy>Andrew Thomas</cp:lastModifiedBy>
  <cp:revision>57</cp:revision>
  <dcterms:created xsi:type="dcterms:W3CDTF">2019-10-25T08:56:53Z</dcterms:created>
  <dcterms:modified xsi:type="dcterms:W3CDTF">2019-11-20T13:04:11Z</dcterms:modified>
</cp:coreProperties>
</file>