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emf" ContentType="image/x-emf"/>
  <Default Extension="xls" ContentType="application/vnd.ms-excel"/>
  <Default Extension="rels" ContentType="application/vnd.openxmlformats-package.relationships+xml"/>
  <Default Extension="xml" ContentType="application/xml"/>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1" r:id="rId1"/>
  </p:sldMasterIdLst>
  <p:notesMasterIdLst>
    <p:notesMasterId r:id="rId36"/>
  </p:notesMasterIdLst>
  <p:handoutMasterIdLst>
    <p:handoutMasterId r:id="rId37"/>
  </p:handoutMasterIdLst>
  <p:sldIdLst>
    <p:sldId id="286" r:id="rId2"/>
    <p:sldId id="289" r:id="rId3"/>
    <p:sldId id="290" r:id="rId4"/>
    <p:sldId id="257" r:id="rId5"/>
    <p:sldId id="258" r:id="rId6"/>
    <p:sldId id="259" r:id="rId7"/>
    <p:sldId id="260" r:id="rId8"/>
    <p:sldId id="261" r:id="rId9"/>
    <p:sldId id="262" r:id="rId10"/>
    <p:sldId id="264" r:id="rId11"/>
    <p:sldId id="266" r:id="rId12"/>
    <p:sldId id="298" r:id="rId13"/>
    <p:sldId id="269" r:id="rId14"/>
    <p:sldId id="270" r:id="rId15"/>
    <p:sldId id="271" r:id="rId16"/>
    <p:sldId id="272" r:id="rId17"/>
    <p:sldId id="273" r:id="rId18"/>
    <p:sldId id="288" r:id="rId19"/>
    <p:sldId id="275" r:id="rId20"/>
    <p:sldId id="296" r:id="rId21"/>
    <p:sldId id="297" r:id="rId22"/>
    <p:sldId id="295" r:id="rId23"/>
    <p:sldId id="277" r:id="rId24"/>
    <p:sldId id="278" r:id="rId25"/>
    <p:sldId id="279" r:id="rId26"/>
    <p:sldId id="280" r:id="rId27"/>
    <p:sldId id="281" r:id="rId28"/>
    <p:sldId id="282" r:id="rId29"/>
    <p:sldId id="283" r:id="rId30"/>
    <p:sldId id="293" r:id="rId31"/>
    <p:sldId id="284" r:id="rId32"/>
    <p:sldId id="294" r:id="rId33"/>
    <p:sldId id="285" r:id="rId34"/>
    <p:sldId id="287" r:id="rId35"/>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8" d="100"/>
          <a:sy n="68" d="100"/>
        </p:scale>
        <p:origin x="408" y="54"/>
      </p:cViewPr>
      <p:guideLst>
        <p:guide orient="horz" pos="2160"/>
        <p:guide pos="2880"/>
      </p:guideLst>
    </p:cSldViewPr>
  </p:slideViewPr>
  <p:notesTextViewPr>
    <p:cViewPr>
      <p:scale>
        <a:sx n="100" d="100"/>
        <a:sy n="100" d="100"/>
      </p:scale>
      <p:origin x="0" y="0"/>
    </p:cViewPr>
  </p:notesTextViewPr>
  <p:sorterViewPr>
    <p:cViewPr>
      <p:scale>
        <a:sx n="66" d="100"/>
        <a:sy n="66" d="100"/>
      </p:scale>
      <p:origin x="0" y="1044"/>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handoutMaster" Target="handoutMasters/handout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15.emf"/></Relationships>
</file>

<file path=ppt/drawings/_rels/vmlDrawing3.vml.rels><?xml version="1.0" encoding="UTF-8" standalone="yes"?>
<Relationships xmlns="http://schemas.openxmlformats.org/package/2006/relationships"><Relationship Id="rId1" Type="http://schemas.openxmlformats.org/officeDocument/2006/relationships/image" Target="../media/image16.e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986"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vl1pPr>
          </a:lstStyle>
          <a:p>
            <a:endParaRPr lang="en-US"/>
          </a:p>
        </p:txBody>
      </p:sp>
      <p:sp>
        <p:nvSpPr>
          <p:cNvPr id="41987" name="Rectangle 3"/>
          <p:cNvSpPr>
            <a:spLocks noGrp="1" noChangeArrowheads="1"/>
          </p:cNvSpPr>
          <p:nvPr>
            <p:ph type="dt" sz="quarter"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vl1pPr>
          </a:lstStyle>
          <a:p>
            <a:endParaRPr lang="en-US"/>
          </a:p>
        </p:txBody>
      </p:sp>
      <p:sp>
        <p:nvSpPr>
          <p:cNvPr id="41988" name="Rectangle 4"/>
          <p:cNvSpPr>
            <a:spLocks noGrp="1" noChangeArrowheads="1"/>
          </p:cNvSpPr>
          <p:nvPr>
            <p:ph type="ftr" sz="quarter" idx="2"/>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endParaRPr lang="en-US"/>
          </a:p>
        </p:txBody>
      </p:sp>
      <p:sp>
        <p:nvSpPr>
          <p:cNvPr id="41989" name="Rectangle 5"/>
          <p:cNvSpPr>
            <a:spLocks noGrp="1" noChangeArrowheads="1"/>
          </p:cNvSpPr>
          <p:nvPr>
            <p:ph type="sldNum" sz="quarter" idx="3"/>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CA3CDA73-2083-4A41-AD77-A505CDB374DD}" type="slidenum">
              <a:rPr lang="en-US"/>
              <a:pPr/>
              <a:t>‹#›</a:t>
            </a:fld>
            <a:endParaRPr lang="en-US"/>
          </a:p>
        </p:txBody>
      </p:sp>
    </p:spTree>
    <p:extLst>
      <p:ext uri="{BB962C8B-B14F-4D97-AF65-F5344CB8AC3E}">
        <p14:creationId xmlns:p14="http://schemas.microsoft.com/office/powerpoint/2010/main" val="247036447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602"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vl1pPr>
          </a:lstStyle>
          <a:p>
            <a:endParaRPr lang="en-US"/>
          </a:p>
        </p:txBody>
      </p:sp>
      <p:sp>
        <p:nvSpPr>
          <p:cNvPr id="25603" name="Rectangle 3"/>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vl1pPr>
          </a:lstStyle>
          <a:p>
            <a:endParaRPr lang="en-US"/>
          </a:p>
        </p:txBody>
      </p:sp>
      <p:sp>
        <p:nvSpPr>
          <p:cNvPr id="25604"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ffectLst/>
        </p:spPr>
      </p:sp>
      <p:sp>
        <p:nvSpPr>
          <p:cNvPr id="25605" name="Rectangle 5"/>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25606" name="Rectangle 6"/>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endParaRPr lang="en-US"/>
          </a:p>
        </p:txBody>
      </p:sp>
      <p:sp>
        <p:nvSpPr>
          <p:cNvPr id="25607" name="Rectangle 7"/>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F25F23E5-EE99-488E-8262-0270CFAEE836}" type="slidenum">
              <a:rPr lang="en-US"/>
              <a:pPr/>
              <a:t>‹#›</a:t>
            </a:fld>
            <a:endParaRPr lang="en-US"/>
          </a:p>
        </p:txBody>
      </p:sp>
    </p:spTree>
    <p:extLst>
      <p:ext uri="{BB962C8B-B14F-4D97-AF65-F5344CB8AC3E}">
        <p14:creationId xmlns:p14="http://schemas.microsoft.com/office/powerpoint/2010/main" val="3130873477"/>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charset="0"/>
        <a:ea typeface="+mn-ea"/>
        <a:cs typeface="+mn-cs"/>
      </a:defRPr>
    </a:lvl1pPr>
    <a:lvl2pPr marL="457200" algn="l" rtl="0" fontAlgn="base">
      <a:spcBef>
        <a:spcPct val="30000"/>
      </a:spcBef>
      <a:spcAft>
        <a:spcPct val="0"/>
      </a:spcAft>
      <a:defRPr sz="1200" kern="1200">
        <a:solidFill>
          <a:schemeClr val="tx1"/>
        </a:solidFill>
        <a:latin typeface="Arial" charset="0"/>
        <a:ea typeface="+mn-ea"/>
        <a:cs typeface="+mn-cs"/>
      </a:defRPr>
    </a:lvl2pPr>
    <a:lvl3pPr marL="914400" algn="l" rtl="0" fontAlgn="base">
      <a:spcBef>
        <a:spcPct val="30000"/>
      </a:spcBef>
      <a:spcAft>
        <a:spcPct val="0"/>
      </a:spcAft>
      <a:defRPr sz="1200" kern="1200">
        <a:solidFill>
          <a:schemeClr val="tx1"/>
        </a:solidFill>
        <a:latin typeface="Arial" charset="0"/>
        <a:ea typeface="+mn-ea"/>
        <a:cs typeface="+mn-cs"/>
      </a:defRPr>
    </a:lvl3pPr>
    <a:lvl4pPr marL="1371600" algn="l" rtl="0" fontAlgn="base">
      <a:spcBef>
        <a:spcPct val="30000"/>
      </a:spcBef>
      <a:spcAft>
        <a:spcPct val="0"/>
      </a:spcAft>
      <a:defRPr sz="1200" kern="1200">
        <a:solidFill>
          <a:schemeClr val="tx1"/>
        </a:solidFill>
        <a:latin typeface="Arial" charset="0"/>
        <a:ea typeface="+mn-ea"/>
        <a:cs typeface="+mn-cs"/>
      </a:defRPr>
    </a:lvl4pPr>
    <a:lvl5pPr marL="1828800" algn="l" rtl="0" fontAlgn="base">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9EA1D8D-DE40-4897-95C4-919932FA5437}" type="slidenum">
              <a:rPr lang="en-US"/>
              <a:pPr/>
              <a:t>24</a:t>
            </a:fld>
            <a:endParaRPr lang="en-US"/>
          </a:p>
        </p:txBody>
      </p:sp>
      <p:sp>
        <p:nvSpPr>
          <p:cNvPr id="26626" name="Rectangle 2"/>
          <p:cNvSpPr>
            <a:spLocks noGrp="1" noRot="1" noChangeAspect="1" noChangeArrowheads="1" noTextEdit="1"/>
          </p:cNvSpPr>
          <p:nvPr>
            <p:ph type="sldImg"/>
          </p:nvPr>
        </p:nvSpPr>
        <p:spPr>
          <a:ln/>
        </p:spPr>
      </p:sp>
      <p:sp>
        <p:nvSpPr>
          <p:cNvPr id="26627" name="Rectangle 3"/>
          <p:cNvSpPr>
            <a:spLocks noGrp="1" noChangeArrowheads="1"/>
          </p:cNvSpPr>
          <p:nvPr>
            <p:ph type="body" idx="1"/>
          </p:nvPr>
        </p:nvSpPr>
        <p:spPr>
          <a:xfrm>
            <a:off x="914400" y="4114800"/>
            <a:ext cx="5029200" cy="4497388"/>
          </a:xfrm>
        </p:spPr>
        <p:txBody>
          <a:bodyPr/>
          <a:lstStyle/>
          <a:p>
            <a:r>
              <a:rPr lang="en-US" sz="900"/>
              <a:t>“Hines is committed to ongoing product innovation in the built environment. As such, our membership in the U.S. Green Building Council and our participation on LEED Product Committees signals our continued and real commitment to excellence in energy efficiency and environmental performance.”</a:t>
            </a:r>
          </a:p>
          <a:p>
            <a:r>
              <a:rPr lang="en-US" sz="900" b="1">
                <a:cs typeface="Times New Roman" pitchFamily="18" charset="0"/>
              </a:rPr>
              <a:t>       –</a:t>
            </a:r>
            <a:r>
              <a:rPr lang="en-US" sz="900" b="1"/>
              <a:t> Kenneth W. Hubbard, Executive Vice President, Hines</a:t>
            </a:r>
            <a:endParaRPr lang="en-US" sz="800" b="1"/>
          </a:p>
          <a:p>
            <a:endParaRPr lang="en-US" sz="400" b="1"/>
          </a:p>
          <a:p>
            <a:r>
              <a:rPr lang="en-US" sz="900"/>
              <a:t>“The leadership that the U.S. Green Building Council has shown to promote green building is extraordinary, and so important to our future. As the agency that manages space in 8,300 buildings, we understand how big a difference we can make for the environment. GSA supports what the Council is doing, and we are committed to using the LEED rating system in our buildings.” </a:t>
            </a:r>
          </a:p>
          <a:p>
            <a:r>
              <a:rPr lang="en-US" sz="900" b="1"/>
              <a:t>       </a:t>
            </a:r>
            <a:r>
              <a:rPr lang="en-US" sz="900" b="1">
                <a:cs typeface="Times New Roman" pitchFamily="18" charset="0"/>
              </a:rPr>
              <a:t>– </a:t>
            </a:r>
            <a:r>
              <a:rPr lang="en-US" sz="900" b="1"/>
              <a:t>Dave Barram, former Administrator, U.S. GSA</a:t>
            </a:r>
          </a:p>
          <a:p>
            <a:endParaRPr lang="en-US" sz="400" b="1"/>
          </a:p>
          <a:p>
            <a:r>
              <a:rPr lang="en-US" sz="900"/>
              <a:t>“At Anderson, we believe we’re responsible for a lot more than high quality windows and patio doors. Our corporate vision includes the notion of going beyond the bottom line to support the environment, our community and customer needs. Membership in the Council gives us satisfaction knowing we’re part of a high-impact coalition that is transforming the building industry in ways that support our own corporate priorities. In short, membership is an excellent way to challenge our company to respond to the needs of the market.”</a:t>
            </a:r>
          </a:p>
          <a:p>
            <a:r>
              <a:rPr lang="en-US" sz="900" b="1">
                <a:cs typeface="Times New Roman" pitchFamily="18" charset="0"/>
              </a:rPr>
              <a:t>      –</a:t>
            </a:r>
            <a:r>
              <a:rPr lang="en-US" sz="900" b="1"/>
              <a:t> John Gardner, Commercial Markets Business Manager, Anderson Windows</a:t>
            </a:r>
          </a:p>
          <a:p>
            <a:endParaRPr lang="en-US" sz="400" b="1"/>
          </a:p>
          <a:p>
            <a:r>
              <a:rPr lang="en-US" sz="900"/>
              <a:t>“The USGBC is providing a significant and important service to real estate developers by creating standards and guidelines which help companies like ours develop more sustainable environments for our customers, tenants and families.”</a:t>
            </a:r>
          </a:p>
          <a:p>
            <a:r>
              <a:rPr lang="en-US" sz="900" b="1">
                <a:cs typeface="Times New Roman" pitchFamily="18" charset="0"/>
              </a:rPr>
              <a:t>       –</a:t>
            </a:r>
            <a:r>
              <a:rPr lang="en-US" sz="900" b="1"/>
              <a:t> James F. Jacoby, Chairman, Jacoby Development, Inc.</a:t>
            </a:r>
          </a:p>
          <a:p>
            <a:endParaRPr lang="en-US" sz="400" b="1">
              <a:cs typeface="Times New Roman" pitchFamily="18" charset="0"/>
            </a:endParaRPr>
          </a:p>
          <a:p>
            <a:r>
              <a:rPr lang="en-US" sz="900">
                <a:cs typeface="Times New Roman" pitchFamily="18" charset="0"/>
              </a:rPr>
              <a:t>“LEED is good architecture. It makes sense.”</a:t>
            </a:r>
          </a:p>
          <a:p>
            <a:r>
              <a:rPr lang="en-US" sz="900" b="1">
                <a:cs typeface="Times New Roman" pitchFamily="18" charset="0"/>
              </a:rPr>
              <a:t>      – Robert Kobet, AIA, Hanson Design Group</a:t>
            </a:r>
          </a:p>
          <a:p>
            <a:endParaRPr lang="en-US" sz="400" b="1"/>
          </a:p>
          <a:p>
            <a:r>
              <a:rPr lang="en-US" sz="900"/>
              <a:t>“Our involvement in the U.S. Green Building Council has expanded our knowledge of sustainable design, strengthened our relationships with industry leaders and practitioners, and given us unparalleled access to new products and emerging trends. We appreciate the USGBC’s unique, inclusive approach within the industry and its creation of LEED, a tool that we rely on to educate our clients, design better buildings, and promote sustainable practices within HNTB.”</a:t>
            </a:r>
          </a:p>
          <a:p>
            <a:r>
              <a:rPr lang="en-US" sz="900" b="1"/>
              <a:t>      </a:t>
            </a:r>
            <a:r>
              <a:rPr lang="en-US" sz="900" b="1">
                <a:cs typeface="Times New Roman" pitchFamily="18" charset="0"/>
              </a:rPr>
              <a:t>– Steven Reiss, AIA, Chairman, Architecture Services Group, HNTB</a:t>
            </a:r>
          </a:p>
        </p:txBody>
      </p:sp>
    </p:spTree>
    <p:extLst>
      <p:ext uri="{BB962C8B-B14F-4D97-AF65-F5344CB8AC3E}">
        <p14:creationId xmlns:p14="http://schemas.microsoft.com/office/powerpoint/2010/main" val="41710619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B8241EC2-187E-4B9F-8705-A05771DD70A1}" type="slidenum">
              <a:rPr lang="en-US"/>
              <a:pPr/>
              <a:t>25</a:t>
            </a:fld>
            <a:endParaRPr lang="en-US"/>
          </a:p>
        </p:txBody>
      </p:sp>
      <p:sp>
        <p:nvSpPr>
          <p:cNvPr id="28674" name="Rectangle 2"/>
          <p:cNvSpPr>
            <a:spLocks noGrp="1" noRot="1" noChangeAspect="1" noChangeArrowheads="1" noTextEdit="1"/>
          </p:cNvSpPr>
          <p:nvPr>
            <p:ph type="sldImg"/>
          </p:nvPr>
        </p:nvSpPr>
        <p:spPr>
          <a:ln/>
        </p:spPr>
      </p:sp>
      <p:sp>
        <p:nvSpPr>
          <p:cNvPr id="28675" name="Rectangle 3"/>
          <p:cNvSpPr>
            <a:spLocks noGrp="1" noChangeArrowheads="1"/>
          </p:cNvSpPr>
          <p:nvPr>
            <p:ph type="body" idx="1"/>
          </p:nvPr>
        </p:nvSpPr>
        <p:spPr>
          <a:xfrm>
            <a:off x="914400" y="4343400"/>
            <a:ext cx="5029200" cy="4114800"/>
          </a:xfrm>
        </p:spPr>
        <p:txBody>
          <a:bodyPr/>
          <a:lstStyle/>
          <a:p>
            <a:r>
              <a:rPr lang="en-US"/>
              <a:t>The Council is a national nonprofit organization that was formed in 1993.  Its quickly growing membership includes representation from organizations across the building industry: </a:t>
            </a:r>
          </a:p>
          <a:p>
            <a:pPr marL="571500" lvl="1" indent="-114300">
              <a:buFontTx/>
              <a:buChar char="•"/>
            </a:pPr>
            <a:r>
              <a:rPr lang="en-US"/>
              <a:t>Architecture firms, engineering firms, builders, manufacturers, service contractors, government entities (federal, state, and local), real estate developers and owners, financial institutions, universities, retail companies, nonprofit associations, utilities, and others. </a:t>
            </a:r>
          </a:p>
          <a:p>
            <a:r>
              <a:rPr lang="en-US"/>
              <a:t>USGBC serves its members and the community through the development of industry standards, design practices and tools, policy advocacy, information exchange, and education.  </a:t>
            </a:r>
          </a:p>
        </p:txBody>
      </p:sp>
    </p:spTree>
    <p:extLst>
      <p:ext uri="{BB962C8B-B14F-4D97-AF65-F5344CB8AC3E}">
        <p14:creationId xmlns:p14="http://schemas.microsoft.com/office/powerpoint/2010/main" val="76899230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8DA6EEDB-80E7-48F6-A1B8-4D8BC2F882D4}" type="slidenum">
              <a:rPr lang="en-US"/>
              <a:pPr/>
              <a:t>26</a:t>
            </a:fld>
            <a:endParaRPr lang="en-US"/>
          </a:p>
        </p:txBody>
      </p:sp>
      <p:sp>
        <p:nvSpPr>
          <p:cNvPr id="30722" name="Rectangle 2"/>
          <p:cNvSpPr>
            <a:spLocks noGrp="1" noRot="1" noChangeAspect="1" noChangeArrowheads="1" noTextEdit="1"/>
          </p:cNvSpPr>
          <p:nvPr>
            <p:ph type="sldImg"/>
          </p:nvPr>
        </p:nvSpPr>
        <p:spPr>
          <a:ln/>
        </p:spPr>
      </p:sp>
      <p:sp>
        <p:nvSpPr>
          <p:cNvPr id="30723" name="Rectangle 3"/>
          <p:cNvSpPr>
            <a:spLocks noGrp="1" noChangeArrowheads="1"/>
          </p:cNvSpPr>
          <p:nvPr>
            <p:ph type="body" idx="1"/>
          </p:nvPr>
        </p:nvSpPr>
        <p:spPr>
          <a:xfrm>
            <a:off x="914400" y="4343400"/>
            <a:ext cx="5029200" cy="4114800"/>
          </a:xfrm>
        </p:spPr>
        <p:txBody>
          <a:bodyPr/>
          <a:lstStyle/>
          <a:p>
            <a:pPr marL="114300" indent="-114300"/>
            <a:r>
              <a:rPr lang="en-US"/>
              <a:t>The goal of green design is to create high-performance buildings. Often called “sustainable design,” it evolved from a variety of concerns, experiences, and needs…..</a:t>
            </a:r>
          </a:p>
          <a:p>
            <a:pPr marL="114300" indent="-114300">
              <a:buFontTx/>
              <a:buChar char="•"/>
            </a:pPr>
            <a:r>
              <a:rPr lang="en-US"/>
              <a:t>Energy efficiency gained importance during the 1970s oil crisis. </a:t>
            </a:r>
          </a:p>
          <a:p>
            <a:pPr marL="114300" indent="-114300">
              <a:buFontTx/>
              <a:buChar char="•"/>
            </a:pPr>
            <a:r>
              <a:rPr lang="en-US"/>
              <a:t>Recycling efforts in the U.S. in the 1970s onward became commonplace and came to the attention of the building industry.</a:t>
            </a:r>
          </a:p>
          <a:p>
            <a:pPr marL="114300" indent="-114300">
              <a:buFontTx/>
              <a:buChar char="•"/>
            </a:pPr>
            <a:r>
              <a:rPr lang="en-US"/>
              <a:t>In the 1980s, the  “sick building syndrome” concept emerged and concern for worker health and productivity became an issue.  The concern for toxic material emissions also became an issue that needed to be addressed.</a:t>
            </a:r>
          </a:p>
          <a:p>
            <a:pPr marL="114300" indent="-114300">
              <a:buFontTx/>
              <a:buChar char="•"/>
            </a:pPr>
            <a:r>
              <a:rPr lang="en-US"/>
              <a:t>Projects in water-scarce areas began to focus on water conservation.</a:t>
            </a:r>
          </a:p>
          <a:p>
            <a:pPr marL="114300" indent="-114300">
              <a:buFontTx/>
              <a:buChar char="•"/>
            </a:pPr>
            <a:r>
              <a:rPr lang="en-US"/>
              <a:t>Early green designs usually focused on one issue at a time, mainly energy efficiency or use of recycled materials.</a:t>
            </a:r>
          </a:p>
          <a:p>
            <a:pPr marL="114300" indent="-114300">
              <a:buFontTx/>
              <a:buChar char="•"/>
            </a:pPr>
            <a:r>
              <a:rPr lang="en-US"/>
              <a:t>Green building architects in the 1980s and 1990s began to realize that the integration of all the factors mentioned here would produce the best results and, in essence, a “high performance” building.</a:t>
            </a:r>
          </a:p>
        </p:txBody>
      </p:sp>
    </p:spTree>
    <p:extLst>
      <p:ext uri="{BB962C8B-B14F-4D97-AF65-F5344CB8AC3E}">
        <p14:creationId xmlns:p14="http://schemas.microsoft.com/office/powerpoint/2010/main" val="1237794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9" name="Rectangle 7"/>
          <p:cNvSpPr>
            <a:spLocks noGrp="1" noChangeArrowheads="1"/>
          </p:cNvSpPr>
          <p:nvPr>
            <p:ph type="sldNum" sz="quarter" idx="5"/>
          </p:nvPr>
        </p:nvSpPr>
        <p:spPr>
          <a:ln/>
        </p:spPr>
        <p:txBody>
          <a:bodyPr/>
          <a:lstStyle/>
          <a:p>
            <a:fld id="{9FB0E88E-0823-4356-8499-539192556084}" type="slidenum">
              <a:rPr lang="en-US"/>
              <a:pPr/>
              <a:t>30</a:t>
            </a:fld>
            <a:endParaRPr lang="en-US"/>
          </a:p>
        </p:txBody>
      </p:sp>
      <p:sp>
        <p:nvSpPr>
          <p:cNvPr id="50178" name="Rectangle 2"/>
          <p:cNvSpPr>
            <a:spLocks noGrp="1" noRot="1" noChangeAspect="1" noChangeArrowheads="1" noTextEdit="1"/>
          </p:cNvSpPr>
          <p:nvPr>
            <p:ph type="sldImg"/>
          </p:nvPr>
        </p:nvSpPr>
        <p:spPr>
          <a:xfrm>
            <a:off x="1404938" y="600075"/>
            <a:ext cx="4354512" cy="3265488"/>
          </a:xfrm>
          <a:ln/>
        </p:spPr>
      </p:sp>
      <p:sp>
        <p:nvSpPr>
          <p:cNvPr id="50179" name="Text Box 3"/>
          <p:cNvSpPr txBox="1">
            <a:spLocks noChangeArrowheads="1"/>
          </p:cNvSpPr>
          <p:nvPr/>
        </p:nvSpPr>
        <p:spPr bwMode="auto">
          <a:xfrm>
            <a:off x="133350" y="8805863"/>
            <a:ext cx="180975" cy="269875"/>
          </a:xfrm>
          <a:prstGeom prst="rect">
            <a:avLst/>
          </a:prstGeom>
          <a:noFill/>
          <a:ln w="12700">
            <a:noFill/>
            <a:miter lim="800000"/>
            <a:headEnd/>
            <a:tailEnd/>
          </a:ln>
          <a:effectLst/>
        </p:spPr>
        <p:txBody>
          <a:bodyPr wrap="none" lIns="89730" tIns="44865" rIns="89730" bIns="44865">
            <a:spAutoFit/>
          </a:bodyPr>
          <a:lstStyle/>
          <a:p>
            <a:pPr defTabSz="896938" eaLnBrk="0" hangingPunct="0"/>
            <a:endParaRPr lang="en-US" sz="1200">
              <a:effectLst>
                <a:outerShdw blurRad="38100" dist="38100" dir="2700000" algn="tl">
                  <a:srgbClr val="C0C0C0"/>
                </a:outerShdw>
              </a:effectLst>
              <a:latin typeface="Times New Roman" pitchFamily="18" charset="0"/>
            </a:endParaRPr>
          </a:p>
        </p:txBody>
      </p:sp>
      <p:graphicFrame>
        <p:nvGraphicFramePr>
          <p:cNvPr id="50180" name="Group 4"/>
          <p:cNvGraphicFramePr>
            <a:graphicFrameLocks noGrp="1"/>
          </p:cNvGraphicFramePr>
          <p:nvPr/>
        </p:nvGraphicFramePr>
        <p:xfrm>
          <a:off x="223838" y="4048125"/>
          <a:ext cx="6410325" cy="4751388"/>
        </p:xfrm>
        <a:graphic>
          <a:graphicData uri="http://schemas.openxmlformats.org/drawingml/2006/table">
            <a:tbl>
              <a:tblPr/>
              <a:tblGrid>
                <a:gridCol w="522287"/>
                <a:gridCol w="669925"/>
                <a:gridCol w="820738"/>
                <a:gridCol w="635000"/>
                <a:gridCol w="650875"/>
                <a:gridCol w="895350"/>
                <a:gridCol w="576262"/>
                <a:gridCol w="671513"/>
                <a:gridCol w="968375"/>
              </a:tblGrid>
              <a:tr h="504825">
                <a:tc>
                  <a:txBody>
                    <a:bodyPr/>
                    <a:lstStyle/>
                    <a:p>
                      <a:pPr marL="0" marR="0" lvl="0" indent="0" algn="l" defTabSz="896938" rtl="0" eaLnBrk="0" fontAlgn="b" latinLnBrk="0" hangingPunct="0">
                        <a:lnSpc>
                          <a:spcPct val="100000"/>
                        </a:lnSpc>
                        <a:spcBef>
                          <a:spcPct val="0"/>
                        </a:spcBef>
                        <a:spcAft>
                          <a:spcPct val="0"/>
                        </a:spcAft>
                        <a:buClrTx/>
                        <a:buSzTx/>
                        <a:buFontTx/>
                        <a:buNone/>
                        <a:tabLst/>
                      </a:pPr>
                      <a:r>
                        <a:rPr kumimoji="0" lang="en-US" sz="900" b="1" i="0" u="none" strike="noStrike" cap="none" normalizeH="0" baseline="0" smtClean="0">
                          <a:ln>
                            <a:noFill/>
                          </a:ln>
                          <a:solidFill>
                            <a:schemeClr val="tx1"/>
                          </a:solidFill>
                          <a:effectLst/>
                          <a:latin typeface="Arial" charset="0"/>
                          <a:cs typeface="Arial" charset="0"/>
                        </a:rPr>
                        <a:t>State</a:t>
                      </a:r>
                      <a:endParaRPr kumimoji="0" lang="en-US" sz="900" b="0" i="0" u="none" strike="noStrike" cap="none" normalizeH="0" baseline="0" smtClean="0">
                        <a:ln>
                          <a:noFill/>
                        </a:ln>
                        <a:solidFill>
                          <a:schemeClr val="tx1"/>
                        </a:solidFill>
                        <a:effectLst/>
                        <a:latin typeface="Times New Roman" pitchFamily="18" charset="0"/>
                      </a:endParaRPr>
                    </a:p>
                  </a:txBody>
                  <a:tcPr marL="89730" marR="89730" marT="44865" marB="44865"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896938" rtl="0" eaLnBrk="0" fontAlgn="b" latinLnBrk="0" hangingPunct="0">
                        <a:lnSpc>
                          <a:spcPct val="100000"/>
                        </a:lnSpc>
                        <a:spcBef>
                          <a:spcPct val="0"/>
                        </a:spcBef>
                        <a:spcAft>
                          <a:spcPct val="0"/>
                        </a:spcAft>
                        <a:buClrTx/>
                        <a:buSzTx/>
                        <a:buFontTx/>
                        <a:buNone/>
                        <a:tabLst/>
                      </a:pPr>
                      <a:r>
                        <a:rPr kumimoji="0" lang="en-US" sz="900" b="1" i="0" u="none" strike="noStrike" cap="none" normalizeH="0" baseline="0" smtClean="0">
                          <a:ln>
                            <a:noFill/>
                          </a:ln>
                          <a:solidFill>
                            <a:schemeClr val="tx1"/>
                          </a:solidFill>
                          <a:effectLst/>
                          <a:latin typeface="Arial" charset="0"/>
                          <a:cs typeface="Arial" charset="0"/>
                        </a:rPr>
                        <a:t># of Projects</a:t>
                      </a:r>
                      <a:endParaRPr kumimoji="0" lang="en-US" sz="900" b="0" i="0" u="none" strike="noStrike" cap="none" normalizeH="0" baseline="0" smtClean="0">
                        <a:ln>
                          <a:noFill/>
                        </a:ln>
                        <a:solidFill>
                          <a:schemeClr val="tx1"/>
                        </a:solidFill>
                        <a:effectLst/>
                        <a:latin typeface="Times New Roman" pitchFamily="18" charset="0"/>
                      </a:endParaRPr>
                    </a:p>
                  </a:txBody>
                  <a:tcPr marL="89730" marR="89730" marT="44865" marB="44865"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896938" rtl="0" eaLnBrk="0" fontAlgn="b" latinLnBrk="0" hangingPunct="0">
                        <a:lnSpc>
                          <a:spcPct val="100000"/>
                        </a:lnSpc>
                        <a:spcBef>
                          <a:spcPct val="0"/>
                        </a:spcBef>
                        <a:spcAft>
                          <a:spcPct val="0"/>
                        </a:spcAft>
                        <a:buClrTx/>
                        <a:buSzTx/>
                        <a:buFontTx/>
                        <a:buNone/>
                        <a:tabLst/>
                      </a:pPr>
                      <a:r>
                        <a:rPr kumimoji="0" lang="en-US" sz="900" b="1" i="0" u="none" strike="noStrike" cap="none" normalizeH="0" baseline="0" smtClean="0">
                          <a:ln>
                            <a:noFill/>
                          </a:ln>
                          <a:solidFill>
                            <a:schemeClr val="tx1"/>
                          </a:solidFill>
                          <a:effectLst/>
                          <a:latin typeface="Arial" charset="0"/>
                          <a:cs typeface="Arial" charset="0"/>
                        </a:rPr>
                        <a:t>Gross SF</a:t>
                      </a:r>
                      <a:endParaRPr kumimoji="0" lang="en-US" sz="900" b="0" i="0" u="none" strike="noStrike" cap="none" normalizeH="0" baseline="0" smtClean="0">
                        <a:ln>
                          <a:noFill/>
                        </a:ln>
                        <a:solidFill>
                          <a:schemeClr val="tx1"/>
                        </a:solidFill>
                        <a:effectLst/>
                        <a:latin typeface="Times New Roman" pitchFamily="18" charset="0"/>
                      </a:endParaRPr>
                    </a:p>
                  </a:txBody>
                  <a:tcPr marL="89730" marR="89730" marT="44865" marB="44865"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896938" rtl="0" eaLnBrk="0" fontAlgn="b" latinLnBrk="0" hangingPunct="0">
                        <a:lnSpc>
                          <a:spcPct val="100000"/>
                        </a:lnSpc>
                        <a:spcBef>
                          <a:spcPct val="0"/>
                        </a:spcBef>
                        <a:spcAft>
                          <a:spcPct val="0"/>
                        </a:spcAft>
                        <a:buClrTx/>
                        <a:buSzTx/>
                        <a:buFontTx/>
                        <a:buNone/>
                        <a:tabLst/>
                      </a:pPr>
                      <a:r>
                        <a:rPr kumimoji="0" lang="en-US" sz="900" b="1" i="0" u="none" strike="noStrike" cap="none" normalizeH="0" baseline="0" smtClean="0">
                          <a:ln>
                            <a:noFill/>
                          </a:ln>
                          <a:solidFill>
                            <a:schemeClr val="tx1"/>
                          </a:solidFill>
                          <a:effectLst/>
                          <a:latin typeface="Arial" charset="0"/>
                          <a:cs typeface="Arial" charset="0"/>
                        </a:rPr>
                        <a:t>State</a:t>
                      </a:r>
                      <a:endParaRPr kumimoji="0" lang="en-US" sz="900" b="0" i="0" u="none" strike="noStrike" cap="none" normalizeH="0" baseline="0" smtClean="0">
                        <a:ln>
                          <a:noFill/>
                        </a:ln>
                        <a:solidFill>
                          <a:schemeClr val="tx1"/>
                        </a:solidFill>
                        <a:effectLst/>
                        <a:latin typeface="Times New Roman" pitchFamily="18" charset="0"/>
                      </a:endParaRPr>
                    </a:p>
                  </a:txBody>
                  <a:tcPr marL="89730" marR="89730" marT="44865" marB="44865"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896938" rtl="0" eaLnBrk="0" fontAlgn="b" latinLnBrk="0" hangingPunct="0">
                        <a:lnSpc>
                          <a:spcPct val="100000"/>
                        </a:lnSpc>
                        <a:spcBef>
                          <a:spcPct val="0"/>
                        </a:spcBef>
                        <a:spcAft>
                          <a:spcPct val="0"/>
                        </a:spcAft>
                        <a:buClrTx/>
                        <a:buSzTx/>
                        <a:buFontTx/>
                        <a:buNone/>
                        <a:tabLst/>
                      </a:pPr>
                      <a:r>
                        <a:rPr kumimoji="0" lang="en-US" sz="900" b="1" i="0" u="none" strike="noStrike" cap="none" normalizeH="0" baseline="0" smtClean="0">
                          <a:ln>
                            <a:noFill/>
                          </a:ln>
                          <a:solidFill>
                            <a:schemeClr val="tx1"/>
                          </a:solidFill>
                          <a:effectLst/>
                          <a:latin typeface="Arial" charset="0"/>
                          <a:cs typeface="Arial" charset="0"/>
                        </a:rPr>
                        <a:t># of Projects</a:t>
                      </a:r>
                      <a:endParaRPr kumimoji="0" lang="en-US" sz="900" b="0" i="0" u="none" strike="noStrike" cap="none" normalizeH="0" baseline="0" smtClean="0">
                        <a:ln>
                          <a:noFill/>
                        </a:ln>
                        <a:solidFill>
                          <a:schemeClr val="tx1"/>
                        </a:solidFill>
                        <a:effectLst/>
                        <a:latin typeface="Times New Roman" pitchFamily="18" charset="0"/>
                      </a:endParaRPr>
                    </a:p>
                  </a:txBody>
                  <a:tcPr marL="89730" marR="89730" marT="44865" marB="44865"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896938" rtl="0" eaLnBrk="0" fontAlgn="b" latinLnBrk="0" hangingPunct="0">
                        <a:lnSpc>
                          <a:spcPct val="100000"/>
                        </a:lnSpc>
                        <a:spcBef>
                          <a:spcPct val="0"/>
                        </a:spcBef>
                        <a:spcAft>
                          <a:spcPct val="0"/>
                        </a:spcAft>
                        <a:buClrTx/>
                        <a:buSzTx/>
                        <a:buFontTx/>
                        <a:buNone/>
                        <a:tabLst/>
                      </a:pPr>
                      <a:r>
                        <a:rPr kumimoji="0" lang="en-US" sz="900" b="1" i="0" u="none" strike="noStrike" cap="none" normalizeH="0" baseline="0" smtClean="0">
                          <a:ln>
                            <a:noFill/>
                          </a:ln>
                          <a:solidFill>
                            <a:schemeClr val="tx1"/>
                          </a:solidFill>
                          <a:effectLst/>
                          <a:latin typeface="Arial" charset="0"/>
                          <a:cs typeface="Arial" charset="0"/>
                        </a:rPr>
                        <a:t>Gross SF</a:t>
                      </a:r>
                      <a:endParaRPr kumimoji="0" lang="en-US" sz="900" b="0" i="0" u="none" strike="noStrike" cap="none" normalizeH="0" baseline="0" smtClean="0">
                        <a:ln>
                          <a:noFill/>
                        </a:ln>
                        <a:solidFill>
                          <a:schemeClr val="tx1"/>
                        </a:solidFill>
                        <a:effectLst/>
                        <a:latin typeface="Times New Roman" pitchFamily="18" charset="0"/>
                      </a:endParaRPr>
                    </a:p>
                  </a:txBody>
                  <a:tcPr marL="89730" marR="89730" marT="44865" marB="44865"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896938" rtl="0" eaLnBrk="0" fontAlgn="b" latinLnBrk="0" hangingPunct="0">
                        <a:lnSpc>
                          <a:spcPct val="100000"/>
                        </a:lnSpc>
                        <a:spcBef>
                          <a:spcPct val="0"/>
                        </a:spcBef>
                        <a:spcAft>
                          <a:spcPct val="0"/>
                        </a:spcAft>
                        <a:buClrTx/>
                        <a:buSzTx/>
                        <a:buFontTx/>
                        <a:buNone/>
                        <a:tabLst/>
                      </a:pPr>
                      <a:r>
                        <a:rPr kumimoji="0" lang="en-US" sz="900" b="1" i="0" u="none" strike="noStrike" cap="none" normalizeH="0" baseline="0" smtClean="0">
                          <a:ln>
                            <a:noFill/>
                          </a:ln>
                          <a:solidFill>
                            <a:schemeClr val="tx1"/>
                          </a:solidFill>
                          <a:effectLst/>
                          <a:latin typeface="Arial" charset="0"/>
                          <a:cs typeface="Arial" charset="0"/>
                        </a:rPr>
                        <a:t>State</a:t>
                      </a:r>
                      <a:endParaRPr kumimoji="0" lang="en-US" sz="900" b="0" i="0" u="none" strike="noStrike" cap="none" normalizeH="0" baseline="0" smtClean="0">
                        <a:ln>
                          <a:noFill/>
                        </a:ln>
                        <a:solidFill>
                          <a:schemeClr val="tx1"/>
                        </a:solidFill>
                        <a:effectLst/>
                        <a:latin typeface="Times New Roman" pitchFamily="18" charset="0"/>
                      </a:endParaRPr>
                    </a:p>
                  </a:txBody>
                  <a:tcPr marL="89730" marR="89730" marT="44865" marB="44865"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896938" rtl="0" eaLnBrk="0" fontAlgn="b" latinLnBrk="0" hangingPunct="0">
                        <a:lnSpc>
                          <a:spcPct val="100000"/>
                        </a:lnSpc>
                        <a:spcBef>
                          <a:spcPct val="0"/>
                        </a:spcBef>
                        <a:spcAft>
                          <a:spcPct val="0"/>
                        </a:spcAft>
                        <a:buClrTx/>
                        <a:buSzTx/>
                        <a:buFontTx/>
                        <a:buNone/>
                        <a:tabLst/>
                      </a:pPr>
                      <a:r>
                        <a:rPr kumimoji="0" lang="en-US" sz="900" b="1" i="0" u="none" strike="noStrike" cap="none" normalizeH="0" baseline="0" smtClean="0">
                          <a:ln>
                            <a:noFill/>
                          </a:ln>
                          <a:solidFill>
                            <a:schemeClr val="tx1"/>
                          </a:solidFill>
                          <a:effectLst/>
                          <a:latin typeface="Arial" charset="0"/>
                          <a:cs typeface="Arial" charset="0"/>
                        </a:rPr>
                        <a:t># of Projects</a:t>
                      </a:r>
                      <a:endParaRPr kumimoji="0" lang="en-US" sz="900" b="0" i="0" u="none" strike="noStrike" cap="none" normalizeH="0" baseline="0" smtClean="0">
                        <a:ln>
                          <a:noFill/>
                        </a:ln>
                        <a:solidFill>
                          <a:schemeClr val="tx1"/>
                        </a:solidFill>
                        <a:effectLst/>
                        <a:latin typeface="Times New Roman" pitchFamily="18" charset="0"/>
                      </a:endParaRPr>
                    </a:p>
                  </a:txBody>
                  <a:tcPr marL="89730" marR="89730" marT="44865" marB="44865"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896938" rtl="0" eaLnBrk="0" fontAlgn="b" latinLnBrk="0" hangingPunct="0">
                        <a:lnSpc>
                          <a:spcPct val="100000"/>
                        </a:lnSpc>
                        <a:spcBef>
                          <a:spcPct val="0"/>
                        </a:spcBef>
                        <a:spcAft>
                          <a:spcPct val="0"/>
                        </a:spcAft>
                        <a:buClrTx/>
                        <a:buSzTx/>
                        <a:buFontTx/>
                        <a:buNone/>
                        <a:tabLst/>
                      </a:pPr>
                      <a:r>
                        <a:rPr kumimoji="0" lang="en-US" sz="900" b="1" i="0" u="none" strike="noStrike" cap="none" normalizeH="0" baseline="0" smtClean="0">
                          <a:ln>
                            <a:noFill/>
                          </a:ln>
                          <a:solidFill>
                            <a:schemeClr val="tx1"/>
                          </a:solidFill>
                          <a:effectLst/>
                          <a:latin typeface="Arial" charset="0"/>
                          <a:cs typeface="Arial" charset="0"/>
                        </a:rPr>
                        <a:t>Gross SF</a:t>
                      </a:r>
                      <a:endParaRPr kumimoji="0" lang="en-US" sz="900" b="0" i="0" u="none" strike="noStrike" cap="none" normalizeH="0" baseline="0" smtClean="0">
                        <a:ln>
                          <a:noFill/>
                        </a:ln>
                        <a:solidFill>
                          <a:schemeClr val="tx1"/>
                        </a:solidFill>
                        <a:effectLst/>
                        <a:latin typeface="Times New Roman" pitchFamily="18" charset="0"/>
                      </a:endParaRPr>
                    </a:p>
                  </a:txBody>
                  <a:tcPr marL="89730" marR="89730" marT="44865" marB="44865"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36538">
                <a:tc>
                  <a:txBody>
                    <a:bodyPr/>
                    <a:lstStyle/>
                    <a:p>
                      <a:pPr marL="0" marR="0" lvl="0" indent="0" algn="l" defTabSz="896938" rtl="0" eaLnBrk="0" fontAlgn="b" latinLnBrk="0" hangingPunct="0">
                        <a:lnSpc>
                          <a:spcPct val="100000"/>
                        </a:lnSpc>
                        <a:spcBef>
                          <a:spcPct val="0"/>
                        </a:spcBef>
                        <a:spcAft>
                          <a:spcPct val="0"/>
                        </a:spcAft>
                        <a:buClrTx/>
                        <a:buSzTx/>
                        <a:buFontTx/>
                        <a:buNone/>
                        <a:tabLst/>
                      </a:pPr>
                      <a:r>
                        <a:rPr kumimoji="0" lang="en-US" sz="900" b="0" i="0" u="none" strike="noStrike" cap="none" normalizeH="0" baseline="0" smtClean="0">
                          <a:ln>
                            <a:noFill/>
                          </a:ln>
                          <a:solidFill>
                            <a:schemeClr val="tx1"/>
                          </a:solidFill>
                          <a:effectLst/>
                          <a:latin typeface="Arial" charset="0"/>
                          <a:cs typeface="Arial" charset="0"/>
                        </a:rPr>
                        <a:t>AK</a:t>
                      </a:r>
                      <a:endParaRPr kumimoji="0" lang="en-US" sz="900" b="0" i="0" u="none" strike="noStrike" cap="none" normalizeH="0" baseline="0" smtClean="0">
                        <a:ln>
                          <a:noFill/>
                        </a:ln>
                        <a:solidFill>
                          <a:schemeClr val="tx1"/>
                        </a:solidFill>
                        <a:effectLst/>
                        <a:latin typeface="Times New Roman" pitchFamily="18" charset="0"/>
                      </a:endParaRPr>
                    </a:p>
                  </a:txBody>
                  <a:tcPr marL="89730" marR="89730" marT="44865" marB="44865"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896938" rtl="0" eaLnBrk="0" fontAlgn="b" latinLnBrk="0" hangingPunct="0">
                        <a:lnSpc>
                          <a:spcPct val="100000"/>
                        </a:lnSpc>
                        <a:spcBef>
                          <a:spcPct val="0"/>
                        </a:spcBef>
                        <a:spcAft>
                          <a:spcPct val="0"/>
                        </a:spcAft>
                        <a:buClrTx/>
                        <a:buSzTx/>
                        <a:buFontTx/>
                        <a:buNone/>
                        <a:tabLst/>
                      </a:pPr>
                      <a:r>
                        <a:rPr kumimoji="0" lang="en-US" sz="900" b="0" i="0" u="none" strike="noStrike" cap="none" normalizeH="0" baseline="0" smtClean="0">
                          <a:ln>
                            <a:noFill/>
                          </a:ln>
                          <a:solidFill>
                            <a:schemeClr val="tx1"/>
                          </a:solidFill>
                          <a:effectLst/>
                          <a:latin typeface="Arial" charset="0"/>
                          <a:cs typeface="Arial" charset="0"/>
                        </a:rPr>
                        <a:t>5</a:t>
                      </a:r>
                      <a:endParaRPr kumimoji="0" lang="en-US" sz="900" b="0" i="0" u="none" strike="noStrike" cap="none" normalizeH="0" baseline="0" smtClean="0">
                        <a:ln>
                          <a:noFill/>
                        </a:ln>
                        <a:solidFill>
                          <a:schemeClr val="tx1"/>
                        </a:solidFill>
                        <a:effectLst/>
                        <a:latin typeface="Times New Roman" pitchFamily="18" charset="0"/>
                      </a:endParaRPr>
                    </a:p>
                  </a:txBody>
                  <a:tcPr marL="89730" marR="89730" marT="44865" marB="44865"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896938" rtl="0" eaLnBrk="0" fontAlgn="b" latinLnBrk="0" hangingPunct="0">
                        <a:lnSpc>
                          <a:spcPct val="100000"/>
                        </a:lnSpc>
                        <a:spcBef>
                          <a:spcPct val="0"/>
                        </a:spcBef>
                        <a:spcAft>
                          <a:spcPct val="0"/>
                        </a:spcAft>
                        <a:buClrTx/>
                        <a:buSzTx/>
                        <a:buFontTx/>
                        <a:buNone/>
                        <a:tabLst/>
                      </a:pPr>
                      <a:r>
                        <a:rPr kumimoji="0" lang="en-US" sz="900" b="0" i="0" u="none" strike="noStrike" cap="none" normalizeH="0" baseline="0" smtClean="0">
                          <a:ln>
                            <a:noFill/>
                          </a:ln>
                          <a:solidFill>
                            <a:schemeClr val="tx1"/>
                          </a:solidFill>
                          <a:effectLst/>
                          <a:latin typeface="Arial" charset="0"/>
                          <a:cs typeface="Arial" charset="0"/>
                        </a:rPr>
                        <a:t>66,289</a:t>
                      </a:r>
                      <a:endParaRPr kumimoji="0" lang="en-US" sz="900" b="0" i="0" u="none" strike="noStrike" cap="none" normalizeH="0" baseline="0" smtClean="0">
                        <a:ln>
                          <a:noFill/>
                        </a:ln>
                        <a:solidFill>
                          <a:schemeClr val="tx1"/>
                        </a:solidFill>
                        <a:effectLst/>
                        <a:latin typeface="Times New Roman" pitchFamily="18" charset="0"/>
                      </a:endParaRPr>
                    </a:p>
                  </a:txBody>
                  <a:tcPr marL="89730" marR="89730" marT="44865" marB="44865"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896938" rtl="0" eaLnBrk="0" fontAlgn="b" latinLnBrk="0" hangingPunct="0">
                        <a:lnSpc>
                          <a:spcPct val="100000"/>
                        </a:lnSpc>
                        <a:spcBef>
                          <a:spcPct val="0"/>
                        </a:spcBef>
                        <a:spcAft>
                          <a:spcPct val="0"/>
                        </a:spcAft>
                        <a:buClrTx/>
                        <a:buSzTx/>
                        <a:buFontTx/>
                        <a:buNone/>
                        <a:tabLst/>
                      </a:pPr>
                      <a:r>
                        <a:rPr kumimoji="0" lang="en-US" sz="900" b="0" i="0" u="none" strike="noStrike" cap="none" normalizeH="0" baseline="0" smtClean="0">
                          <a:ln>
                            <a:noFill/>
                          </a:ln>
                          <a:solidFill>
                            <a:schemeClr val="tx1"/>
                          </a:solidFill>
                          <a:effectLst/>
                          <a:latin typeface="Arial" charset="0"/>
                          <a:cs typeface="Arial" charset="0"/>
                        </a:rPr>
                        <a:t>LA</a:t>
                      </a:r>
                      <a:endParaRPr kumimoji="0" lang="en-US" sz="900" b="0" i="0" u="none" strike="noStrike" cap="none" normalizeH="0" baseline="0" smtClean="0">
                        <a:ln>
                          <a:noFill/>
                        </a:ln>
                        <a:solidFill>
                          <a:schemeClr val="tx1"/>
                        </a:solidFill>
                        <a:effectLst/>
                        <a:latin typeface="Times New Roman" pitchFamily="18" charset="0"/>
                      </a:endParaRPr>
                    </a:p>
                  </a:txBody>
                  <a:tcPr marL="89730" marR="89730" marT="44865" marB="44865"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896938" rtl="0" eaLnBrk="0" fontAlgn="b" latinLnBrk="0" hangingPunct="0">
                        <a:lnSpc>
                          <a:spcPct val="100000"/>
                        </a:lnSpc>
                        <a:spcBef>
                          <a:spcPct val="0"/>
                        </a:spcBef>
                        <a:spcAft>
                          <a:spcPct val="0"/>
                        </a:spcAft>
                        <a:buClrTx/>
                        <a:buSzTx/>
                        <a:buFontTx/>
                        <a:buNone/>
                        <a:tabLst/>
                      </a:pPr>
                      <a:r>
                        <a:rPr kumimoji="0" lang="en-US" sz="900" b="0" i="0" u="none" strike="noStrike" cap="none" normalizeH="0" baseline="0" smtClean="0">
                          <a:ln>
                            <a:noFill/>
                          </a:ln>
                          <a:solidFill>
                            <a:schemeClr val="tx1"/>
                          </a:solidFill>
                          <a:effectLst/>
                          <a:latin typeface="Arial" charset="0"/>
                          <a:cs typeface="Arial" charset="0"/>
                        </a:rPr>
                        <a:t>5</a:t>
                      </a:r>
                      <a:endParaRPr kumimoji="0" lang="en-US" sz="900" b="0" i="0" u="none" strike="noStrike" cap="none" normalizeH="0" baseline="0" smtClean="0">
                        <a:ln>
                          <a:noFill/>
                        </a:ln>
                        <a:solidFill>
                          <a:schemeClr val="tx1"/>
                        </a:solidFill>
                        <a:effectLst/>
                        <a:latin typeface="Times New Roman" pitchFamily="18" charset="0"/>
                      </a:endParaRPr>
                    </a:p>
                  </a:txBody>
                  <a:tcPr marL="89730" marR="89730" marT="44865" marB="44865"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896938" rtl="0" eaLnBrk="0" fontAlgn="b" latinLnBrk="0" hangingPunct="0">
                        <a:lnSpc>
                          <a:spcPct val="100000"/>
                        </a:lnSpc>
                        <a:spcBef>
                          <a:spcPct val="0"/>
                        </a:spcBef>
                        <a:spcAft>
                          <a:spcPct val="0"/>
                        </a:spcAft>
                        <a:buClrTx/>
                        <a:buSzTx/>
                        <a:buFontTx/>
                        <a:buNone/>
                        <a:tabLst/>
                      </a:pPr>
                      <a:r>
                        <a:rPr kumimoji="0" lang="en-US" sz="900" b="0" i="0" u="none" strike="noStrike" cap="none" normalizeH="0" baseline="0" smtClean="0">
                          <a:ln>
                            <a:noFill/>
                          </a:ln>
                          <a:solidFill>
                            <a:schemeClr val="tx1"/>
                          </a:solidFill>
                          <a:effectLst/>
                          <a:latin typeface="Arial" charset="0"/>
                          <a:cs typeface="Arial" charset="0"/>
                        </a:rPr>
                        <a:t>859,202</a:t>
                      </a:r>
                      <a:endParaRPr kumimoji="0" lang="en-US" sz="900" b="0" i="0" u="none" strike="noStrike" cap="none" normalizeH="0" baseline="0" smtClean="0">
                        <a:ln>
                          <a:noFill/>
                        </a:ln>
                        <a:solidFill>
                          <a:schemeClr val="tx1"/>
                        </a:solidFill>
                        <a:effectLst/>
                        <a:latin typeface="Times New Roman" pitchFamily="18" charset="0"/>
                      </a:endParaRPr>
                    </a:p>
                  </a:txBody>
                  <a:tcPr marL="89730" marR="89730" marT="44865" marB="44865"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896938" rtl="0" eaLnBrk="0" fontAlgn="b" latinLnBrk="0" hangingPunct="0">
                        <a:lnSpc>
                          <a:spcPct val="100000"/>
                        </a:lnSpc>
                        <a:spcBef>
                          <a:spcPct val="0"/>
                        </a:spcBef>
                        <a:spcAft>
                          <a:spcPct val="0"/>
                        </a:spcAft>
                        <a:buClrTx/>
                        <a:buSzTx/>
                        <a:buFontTx/>
                        <a:buNone/>
                        <a:tabLst/>
                      </a:pPr>
                      <a:r>
                        <a:rPr kumimoji="0" lang="en-US" sz="900" b="0" i="0" u="none" strike="noStrike" cap="none" normalizeH="0" baseline="0" smtClean="0">
                          <a:ln>
                            <a:noFill/>
                          </a:ln>
                          <a:solidFill>
                            <a:schemeClr val="tx1"/>
                          </a:solidFill>
                          <a:effectLst/>
                          <a:latin typeface="Arial" charset="0"/>
                          <a:cs typeface="Arial" charset="0"/>
                        </a:rPr>
                        <a:t>OK</a:t>
                      </a:r>
                      <a:endParaRPr kumimoji="0" lang="en-US" sz="900" b="0" i="0" u="none" strike="noStrike" cap="none" normalizeH="0" baseline="0" smtClean="0">
                        <a:ln>
                          <a:noFill/>
                        </a:ln>
                        <a:solidFill>
                          <a:schemeClr val="tx1"/>
                        </a:solidFill>
                        <a:effectLst/>
                        <a:latin typeface="Times New Roman" pitchFamily="18" charset="0"/>
                      </a:endParaRPr>
                    </a:p>
                  </a:txBody>
                  <a:tcPr marL="89730" marR="89730" marT="44865" marB="44865"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896938" rtl="0" eaLnBrk="0" fontAlgn="b" latinLnBrk="0" hangingPunct="0">
                        <a:lnSpc>
                          <a:spcPct val="100000"/>
                        </a:lnSpc>
                        <a:spcBef>
                          <a:spcPct val="0"/>
                        </a:spcBef>
                        <a:spcAft>
                          <a:spcPct val="0"/>
                        </a:spcAft>
                        <a:buClrTx/>
                        <a:buSzTx/>
                        <a:buFontTx/>
                        <a:buNone/>
                        <a:tabLst/>
                      </a:pPr>
                      <a:r>
                        <a:rPr kumimoji="0" lang="en-US" sz="900" b="0" i="0" u="none" strike="noStrike" cap="none" normalizeH="0" baseline="0" smtClean="0">
                          <a:ln>
                            <a:noFill/>
                          </a:ln>
                          <a:solidFill>
                            <a:schemeClr val="tx1"/>
                          </a:solidFill>
                          <a:effectLst/>
                          <a:latin typeface="Arial" charset="0"/>
                          <a:cs typeface="Arial" charset="0"/>
                        </a:rPr>
                        <a:t>4</a:t>
                      </a:r>
                      <a:endParaRPr kumimoji="0" lang="en-US" sz="900" b="0" i="0" u="none" strike="noStrike" cap="none" normalizeH="0" baseline="0" smtClean="0">
                        <a:ln>
                          <a:noFill/>
                        </a:ln>
                        <a:solidFill>
                          <a:schemeClr val="tx1"/>
                        </a:solidFill>
                        <a:effectLst/>
                        <a:latin typeface="Times New Roman" pitchFamily="18" charset="0"/>
                      </a:endParaRPr>
                    </a:p>
                  </a:txBody>
                  <a:tcPr marL="89730" marR="89730" marT="44865" marB="44865"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896938" rtl="0" eaLnBrk="0" fontAlgn="b" latinLnBrk="0" hangingPunct="0">
                        <a:lnSpc>
                          <a:spcPct val="100000"/>
                        </a:lnSpc>
                        <a:spcBef>
                          <a:spcPct val="0"/>
                        </a:spcBef>
                        <a:spcAft>
                          <a:spcPct val="0"/>
                        </a:spcAft>
                        <a:buClrTx/>
                        <a:buSzTx/>
                        <a:buFontTx/>
                        <a:buNone/>
                        <a:tabLst/>
                      </a:pPr>
                      <a:r>
                        <a:rPr kumimoji="0" lang="en-US" sz="900" b="0" i="0" u="none" strike="noStrike" cap="none" normalizeH="0" baseline="0" smtClean="0">
                          <a:ln>
                            <a:noFill/>
                          </a:ln>
                          <a:solidFill>
                            <a:schemeClr val="tx1"/>
                          </a:solidFill>
                          <a:effectLst/>
                          <a:latin typeface="Arial" charset="0"/>
                          <a:cs typeface="Arial" charset="0"/>
                        </a:rPr>
                        <a:t>233,746</a:t>
                      </a:r>
                      <a:endParaRPr kumimoji="0" lang="en-US" sz="900" b="0" i="0" u="none" strike="noStrike" cap="none" normalizeH="0" baseline="0" smtClean="0">
                        <a:ln>
                          <a:noFill/>
                        </a:ln>
                        <a:solidFill>
                          <a:schemeClr val="tx1"/>
                        </a:solidFill>
                        <a:effectLst/>
                        <a:latin typeface="Times New Roman" pitchFamily="18" charset="0"/>
                      </a:endParaRPr>
                    </a:p>
                  </a:txBody>
                  <a:tcPr marL="89730" marR="89730" marT="44865" marB="44865"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38125">
                <a:tc>
                  <a:txBody>
                    <a:bodyPr/>
                    <a:lstStyle/>
                    <a:p>
                      <a:pPr marL="0" marR="0" lvl="0" indent="0" algn="l" defTabSz="896938" rtl="0" eaLnBrk="0" fontAlgn="b" latinLnBrk="0" hangingPunct="0">
                        <a:lnSpc>
                          <a:spcPct val="100000"/>
                        </a:lnSpc>
                        <a:spcBef>
                          <a:spcPct val="0"/>
                        </a:spcBef>
                        <a:spcAft>
                          <a:spcPct val="0"/>
                        </a:spcAft>
                        <a:buClrTx/>
                        <a:buSzTx/>
                        <a:buFontTx/>
                        <a:buNone/>
                        <a:tabLst/>
                      </a:pPr>
                      <a:r>
                        <a:rPr kumimoji="0" lang="en-US" sz="900" b="0" i="0" u="none" strike="noStrike" cap="none" normalizeH="0" baseline="0" smtClean="0">
                          <a:ln>
                            <a:noFill/>
                          </a:ln>
                          <a:solidFill>
                            <a:schemeClr val="tx1"/>
                          </a:solidFill>
                          <a:effectLst/>
                          <a:latin typeface="Arial" charset="0"/>
                          <a:cs typeface="Arial" charset="0"/>
                        </a:rPr>
                        <a:t>AL</a:t>
                      </a:r>
                      <a:endParaRPr kumimoji="0" lang="en-US" sz="900" b="0" i="0" u="none" strike="noStrike" cap="none" normalizeH="0" baseline="0" smtClean="0">
                        <a:ln>
                          <a:noFill/>
                        </a:ln>
                        <a:solidFill>
                          <a:schemeClr val="tx1"/>
                        </a:solidFill>
                        <a:effectLst/>
                        <a:latin typeface="Times New Roman" pitchFamily="18" charset="0"/>
                      </a:endParaRPr>
                    </a:p>
                  </a:txBody>
                  <a:tcPr marL="89730" marR="89730" marT="44865" marB="44865"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896938" rtl="0" eaLnBrk="0" fontAlgn="b" latinLnBrk="0" hangingPunct="0">
                        <a:lnSpc>
                          <a:spcPct val="100000"/>
                        </a:lnSpc>
                        <a:spcBef>
                          <a:spcPct val="0"/>
                        </a:spcBef>
                        <a:spcAft>
                          <a:spcPct val="0"/>
                        </a:spcAft>
                        <a:buClrTx/>
                        <a:buSzTx/>
                        <a:buFontTx/>
                        <a:buNone/>
                        <a:tabLst/>
                      </a:pPr>
                      <a:r>
                        <a:rPr kumimoji="0" lang="en-US" sz="900" b="0" i="0" u="none" strike="noStrike" cap="none" normalizeH="0" baseline="0" smtClean="0">
                          <a:ln>
                            <a:noFill/>
                          </a:ln>
                          <a:solidFill>
                            <a:schemeClr val="tx1"/>
                          </a:solidFill>
                          <a:effectLst/>
                          <a:latin typeface="Arial" charset="0"/>
                          <a:cs typeface="Arial" charset="0"/>
                        </a:rPr>
                        <a:t>10</a:t>
                      </a:r>
                      <a:endParaRPr kumimoji="0" lang="en-US" sz="900" b="0" i="0" u="none" strike="noStrike" cap="none" normalizeH="0" baseline="0" smtClean="0">
                        <a:ln>
                          <a:noFill/>
                        </a:ln>
                        <a:solidFill>
                          <a:schemeClr val="tx1"/>
                        </a:solidFill>
                        <a:effectLst/>
                        <a:latin typeface="Times New Roman" pitchFamily="18" charset="0"/>
                      </a:endParaRPr>
                    </a:p>
                  </a:txBody>
                  <a:tcPr marL="89730" marR="89730" marT="44865" marB="44865"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896938" rtl="0" eaLnBrk="0" fontAlgn="b" latinLnBrk="0" hangingPunct="0">
                        <a:lnSpc>
                          <a:spcPct val="100000"/>
                        </a:lnSpc>
                        <a:spcBef>
                          <a:spcPct val="0"/>
                        </a:spcBef>
                        <a:spcAft>
                          <a:spcPct val="0"/>
                        </a:spcAft>
                        <a:buClrTx/>
                        <a:buSzTx/>
                        <a:buFontTx/>
                        <a:buNone/>
                        <a:tabLst/>
                      </a:pPr>
                      <a:r>
                        <a:rPr kumimoji="0" lang="en-US" sz="900" b="0" i="0" u="none" strike="noStrike" cap="none" normalizeH="0" baseline="0" smtClean="0">
                          <a:ln>
                            <a:noFill/>
                          </a:ln>
                          <a:solidFill>
                            <a:schemeClr val="tx1"/>
                          </a:solidFill>
                          <a:effectLst/>
                          <a:latin typeface="Arial" charset="0"/>
                          <a:cs typeface="Arial" charset="0"/>
                        </a:rPr>
                        <a:t>981,586</a:t>
                      </a:r>
                      <a:endParaRPr kumimoji="0" lang="en-US" sz="900" b="0" i="0" u="none" strike="noStrike" cap="none" normalizeH="0" baseline="0" smtClean="0">
                        <a:ln>
                          <a:noFill/>
                        </a:ln>
                        <a:solidFill>
                          <a:schemeClr val="tx1"/>
                        </a:solidFill>
                        <a:effectLst/>
                        <a:latin typeface="Times New Roman" pitchFamily="18" charset="0"/>
                      </a:endParaRPr>
                    </a:p>
                  </a:txBody>
                  <a:tcPr marL="89730" marR="89730" marT="44865" marB="44865"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896938" rtl="0" eaLnBrk="0" fontAlgn="b" latinLnBrk="0" hangingPunct="0">
                        <a:lnSpc>
                          <a:spcPct val="100000"/>
                        </a:lnSpc>
                        <a:spcBef>
                          <a:spcPct val="0"/>
                        </a:spcBef>
                        <a:spcAft>
                          <a:spcPct val="0"/>
                        </a:spcAft>
                        <a:buClrTx/>
                        <a:buSzTx/>
                        <a:buFontTx/>
                        <a:buNone/>
                        <a:tabLst/>
                      </a:pPr>
                      <a:r>
                        <a:rPr kumimoji="0" lang="en-US" sz="900" b="0" i="0" u="none" strike="noStrike" cap="none" normalizeH="0" baseline="0" smtClean="0">
                          <a:ln>
                            <a:noFill/>
                          </a:ln>
                          <a:solidFill>
                            <a:schemeClr val="tx1"/>
                          </a:solidFill>
                          <a:effectLst/>
                          <a:latin typeface="Arial" charset="0"/>
                          <a:cs typeface="Arial" charset="0"/>
                        </a:rPr>
                        <a:t>MA</a:t>
                      </a:r>
                      <a:endParaRPr kumimoji="0" lang="en-US" sz="900" b="0" i="0" u="none" strike="noStrike" cap="none" normalizeH="0" baseline="0" smtClean="0">
                        <a:ln>
                          <a:noFill/>
                        </a:ln>
                        <a:solidFill>
                          <a:schemeClr val="tx1"/>
                        </a:solidFill>
                        <a:effectLst/>
                        <a:latin typeface="Times New Roman" pitchFamily="18" charset="0"/>
                      </a:endParaRPr>
                    </a:p>
                  </a:txBody>
                  <a:tcPr marL="89730" marR="89730" marT="44865" marB="44865"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896938" rtl="0" eaLnBrk="0" fontAlgn="b" latinLnBrk="0" hangingPunct="0">
                        <a:lnSpc>
                          <a:spcPct val="100000"/>
                        </a:lnSpc>
                        <a:spcBef>
                          <a:spcPct val="0"/>
                        </a:spcBef>
                        <a:spcAft>
                          <a:spcPct val="0"/>
                        </a:spcAft>
                        <a:buClrTx/>
                        <a:buSzTx/>
                        <a:buFontTx/>
                        <a:buNone/>
                        <a:tabLst/>
                      </a:pPr>
                      <a:r>
                        <a:rPr kumimoji="0" lang="en-US" sz="900" b="0" i="0" u="none" strike="noStrike" cap="none" normalizeH="0" baseline="0" smtClean="0">
                          <a:ln>
                            <a:noFill/>
                          </a:ln>
                          <a:solidFill>
                            <a:schemeClr val="tx1"/>
                          </a:solidFill>
                          <a:effectLst/>
                          <a:latin typeface="Arial" charset="0"/>
                          <a:cs typeface="Arial" charset="0"/>
                        </a:rPr>
                        <a:t>73</a:t>
                      </a:r>
                      <a:endParaRPr kumimoji="0" lang="en-US" sz="900" b="0" i="0" u="none" strike="noStrike" cap="none" normalizeH="0" baseline="0" smtClean="0">
                        <a:ln>
                          <a:noFill/>
                        </a:ln>
                        <a:solidFill>
                          <a:schemeClr val="tx1"/>
                        </a:solidFill>
                        <a:effectLst/>
                        <a:latin typeface="Times New Roman" pitchFamily="18" charset="0"/>
                      </a:endParaRPr>
                    </a:p>
                  </a:txBody>
                  <a:tcPr marL="89730" marR="89730" marT="44865" marB="44865"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896938" rtl="0" eaLnBrk="0" fontAlgn="b" latinLnBrk="0" hangingPunct="0">
                        <a:lnSpc>
                          <a:spcPct val="100000"/>
                        </a:lnSpc>
                        <a:spcBef>
                          <a:spcPct val="0"/>
                        </a:spcBef>
                        <a:spcAft>
                          <a:spcPct val="0"/>
                        </a:spcAft>
                        <a:buClrTx/>
                        <a:buSzTx/>
                        <a:buFontTx/>
                        <a:buNone/>
                        <a:tabLst/>
                      </a:pPr>
                      <a:r>
                        <a:rPr kumimoji="0" lang="en-US" sz="900" b="0" i="0" u="none" strike="noStrike" cap="none" normalizeH="0" baseline="0" smtClean="0">
                          <a:ln>
                            <a:noFill/>
                          </a:ln>
                          <a:solidFill>
                            <a:schemeClr val="tx1"/>
                          </a:solidFill>
                          <a:effectLst/>
                          <a:latin typeface="Arial" charset="0"/>
                          <a:cs typeface="Arial" charset="0"/>
                        </a:rPr>
                        <a:t>9,836,222</a:t>
                      </a:r>
                      <a:endParaRPr kumimoji="0" lang="en-US" sz="900" b="0" i="0" u="none" strike="noStrike" cap="none" normalizeH="0" baseline="0" smtClean="0">
                        <a:ln>
                          <a:noFill/>
                        </a:ln>
                        <a:solidFill>
                          <a:schemeClr val="tx1"/>
                        </a:solidFill>
                        <a:effectLst/>
                        <a:latin typeface="Times New Roman" pitchFamily="18" charset="0"/>
                      </a:endParaRPr>
                    </a:p>
                  </a:txBody>
                  <a:tcPr marL="89730" marR="89730" marT="44865" marB="44865"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896938" rtl="0" eaLnBrk="0" fontAlgn="b" latinLnBrk="0" hangingPunct="0">
                        <a:lnSpc>
                          <a:spcPct val="100000"/>
                        </a:lnSpc>
                        <a:spcBef>
                          <a:spcPct val="0"/>
                        </a:spcBef>
                        <a:spcAft>
                          <a:spcPct val="0"/>
                        </a:spcAft>
                        <a:buClrTx/>
                        <a:buSzTx/>
                        <a:buFontTx/>
                        <a:buNone/>
                        <a:tabLst/>
                      </a:pPr>
                      <a:r>
                        <a:rPr kumimoji="0" lang="en-US" sz="900" b="0" i="0" u="none" strike="noStrike" cap="none" normalizeH="0" baseline="0" smtClean="0">
                          <a:ln>
                            <a:noFill/>
                          </a:ln>
                          <a:solidFill>
                            <a:schemeClr val="tx1"/>
                          </a:solidFill>
                          <a:effectLst/>
                          <a:latin typeface="Arial" charset="0"/>
                          <a:cs typeface="Arial" charset="0"/>
                        </a:rPr>
                        <a:t>OR</a:t>
                      </a:r>
                      <a:endParaRPr kumimoji="0" lang="en-US" sz="900" b="0" i="0" u="none" strike="noStrike" cap="none" normalizeH="0" baseline="0" smtClean="0">
                        <a:ln>
                          <a:noFill/>
                        </a:ln>
                        <a:solidFill>
                          <a:schemeClr val="tx1"/>
                        </a:solidFill>
                        <a:effectLst/>
                        <a:latin typeface="Times New Roman" pitchFamily="18" charset="0"/>
                      </a:endParaRPr>
                    </a:p>
                  </a:txBody>
                  <a:tcPr marL="89730" marR="89730" marT="44865" marB="44865"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896938" rtl="0" eaLnBrk="0" fontAlgn="b" latinLnBrk="0" hangingPunct="0">
                        <a:lnSpc>
                          <a:spcPct val="100000"/>
                        </a:lnSpc>
                        <a:spcBef>
                          <a:spcPct val="0"/>
                        </a:spcBef>
                        <a:spcAft>
                          <a:spcPct val="0"/>
                        </a:spcAft>
                        <a:buClrTx/>
                        <a:buSzTx/>
                        <a:buFontTx/>
                        <a:buNone/>
                        <a:tabLst/>
                      </a:pPr>
                      <a:r>
                        <a:rPr kumimoji="0" lang="en-US" sz="900" b="0" i="0" u="none" strike="noStrike" cap="none" normalizeH="0" baseline="0" smtClean="0">
                          <a:ln>
                            <a:noFill/>
                          </a:ln>
                          <a:solidFill>
                            <a:schemeClr val="tx1"/>
                          </a:solidFill>
                          <a:effectLst/>
                          <a:latin typeface="Arial" charset="0"/>
                          <a:cs typeface="Arial" charset="0"/>
                        </a:rPr>
                        <a:t>90</a:t>
                      </a:r>
                      <a:endParaRPr kumimoji="0" lang="en-US" sz="900" b="0" i="0" u="none" strike="noStrike" cap="none" normalizeH="0" baseline="0" smtClean="0">
                        <a:ln>
                          <a:noFill/>
                        </a:ln>
                        <a:solidFill>
                          <a:schemeClr val="tx1"/>
                        </a:solidFill>
                        <a:effectLst/>
                        <a:latin typeface="Times New Roman" pitchFamily="18" charset="0"/>
                      </a:endParaRPr>
                    </a:p>
                  </a:txBody>
                  <a:tcPr marL="89730" marR="89730" marT="44865" marB="44865"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896938" rtl="0" eaLnBrk="0" fontAlgn="b" latinLnBrk="0" hangingPunct="0">
                        <a:lnSpc>
                          <a:spcPct val="100000"/>
                        </a:lnSpc>
                        <a:spcBef>
                          <a:spcPct val="0"/>
                        </a:spcBef>
                        <a:spcAft>
                          <a:spcPct val="0"/>
                        </a:spcAft>
                        <a:buClrTx/>
                        <a:buSzTx/>
                        <a:buFontTx/>
                        <a:buNone/>
                        <a:tabLst/>
                      </a:pPr>
                      <a:r>
                        <a:rPr kumimoji="0" lang="en-US" sz="900" b="0" i="0" u="none" strike="noStrike" cap="none" normalizeH="0" baseline="0" smtClean="0">
                          <a:ln>
                            <a:noFill/>
                          </a:ln>
                          <a:solidFill>
                            <a:schemeClr val="tx1"/>
                          </a:solidFill>
                          <a:effectLst/>
                          <a:latin typeface="Arial" charset="0"/>
                          <a:cs typeface="Arial" charset="0"/>
                        </a:rPr>
                        <a:t>8,197,815</a:t>
                      </a:r>
                      <a:endParaRPr kumimoji="0" lang="en-US" sz="900" b="0" i="0" u="none" strike="noStrike" cap="none" normalizeH="0" baseline="0" smtClean="0">
                        <a:ln>
                          <a:noFill/>
                        </a:ln>
                        <a:solidFill>
                          <a:schemeClr val="tx1"/>
                        </a:solidFill>
                        <a:effectLst/>
                        <a:latin typeface="Times New Roman" pitchFamily="18" charset="0"/>
                      </a:endParaRPr>
                    </a:p>
                  </a:txBody>
                  <a:tcPr marL="89730" marR="89730" marT="44865" marB="44865"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36538">
                <a:tc>
                  <a:txBody>
                    <a:bodyPr/>
                    <a:lstStyle/>
                    <a:p>
                      <a:pPr marL="0" marR="0" lvl="0" indent="0" algn="l" defTabSz="896938" rtl="0" eaLnBrk="0" fontAlgn="b" latinLnBrk="0" hangingPunct="0">
                        <a:lnSpc>
                          <a:spcPct val="100000"/>
                        </a:lnSpc>
                        <a:spcBef>
                          <a:spcPct val="0"/>
                        </a:spcBef>
                        <a:spcAft>
                          <a:spcPct val="0"/>
                        </a:spcAft>
                        <a:buClrTx/>
                        <a:buSzTx/>
                        <a:buFontTx/>
                        <a:buNone/>
                        <a:tabLst/>
                      </a:pPr>
                      <a:r>
                        <a:rPr kumimoji="0" lang="en-US" sz="900" b="0" i="0" u="none" strike="noStrike" cap="none" normalizeH="0" baseline="0" smtClean="0">
                          <a:ln>
                            <a:noFill/>
                          </a:ln>
                          <a:solidFill>
                            <a:schemeClr val="tx1"/>
                          </a:solidFill>
                          <a:effectLst/>
                          <a:latin typeface="Arial" charset="0"/>
                          <a:cs typeface="Arial" charset="0"/>
                        </a:rPr>
                        <a:t>AR</a:t>
                      </a:r>
                      <a:endParaRPr kumimoji="0" lang="en-US" sz="900" b="0" i="0" u="none" strike="noStrike" cap="none" normalizeH="0" baseline="0" smtClean="0">
                        <a:ln>
                          <a:noFill/>
                        </a:ln>
                        <a:solidFill>
                          <a:schemeClr val="tx1"/>
                        </a:solidFill>
                        <a:effectLst/>
                        <a:latin typeface="Times New Roman" pitchFamily="18" charset="0"/>
                      </a:endParaRPr>
                    </a:p>
                  </a:txBody>
                  <a:tcPr marL="89730" marR="89730" marT="44865" marB="44865"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896938" rtl="0" eaLnBrk="0" fontAlgn="b" latinLnBrk="0" hangingPunct="0">
                        <a:lnSpc>
                          <a:spcPct val="100000"/>
                        </a:lnSpc>
                        <a:spcBef>
                          <a:spcPct val="0"/>
                        </a:spcBef>
                        <a:spcAft>
                          <a:spcPct val="0"/>
                        </a:spcAft>
                        <a:buClrTx/>
                        <a:buSzTx/>
                        <a:buFontTx/>
                        <a:buNone/>
                        <a:tabLst/>
                      </a:pPr>
                      <a:r>
                        <a:rPr kumimoji="0" lang="en-US" sz="900" b="0" i="0" u="none" strike="noStrike" cap="none" normalizeH="0" baseline="0" smtClean="0">
                          <a:ln>
                            <a:noFill/>
                          </a:ln>
                          <a:solidFill>
                            <a:schemeClr val="tx1"/>
                          </a:solidFill>
                          <a:effectLst/>
                          <a:latin typeface="Arial" charset="0"/>
                          <a:cs typeface="Arial" charset="0"/>
                        </a:rPr>
                        <a:t>12</a:t>
                      </a:r>
                      <a:endParaRPr kumimoji="0" lang="en-US" sz="900" b="0" i="0" u="none" strike="noStrike" cap="none" normalizeH="0" baseline="0" smtClean="0">
                        <a:ln>
                          <a:noFill/>
                        </a:ln>
                        <a:solidFill>
                          <a:schemeClr val="tx1"/>
                        </a:solidFill>
                        <a:effectLst/>
                        <a:latin typeface="Times New Roman" pitchFamily="18" charset="0"/>
                      </a:endParaRPr>
                    </a:p>
                  </a:txBody>
                  <a:tcPr marL="89730" marR="89730" marT="44865" marB="44865"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896938" rtl="0" eaLnBrk="0" fontAlgn="b" latinLnBrk="0" hangingPunct="0">
                        <a:lnSpc>
                          <a:spcPct val="100000"/>
                        </a:lnSpc>
                        <a:spcBef>
                          <a:spcPct val="0"/>
                        </a:spcBef>
                        <a:spcAft>
                          <a:spcPct val="0"/>
                        </a:spcAft>
                        <a:buClrTx/>
                        <a:buSzTx/>
                        <a:buFontTx/>
                        <a:buNone/>
                        <a:tabLst/>
                      </a:pPr>
                      <a:r>
                        <a:rPr kumimoji="0" lang="en-US" sz="900" b="0" i="0" u="none" strike="noStrike" cap="none" normalizeH="0" baseline="0" smtClean="0">
                          <a:ln>
                            <a:noFill/>
                          </a:ln>
                          <a:solidFill>
                            <a:schemeClr val="tx1"/>
                          </a:solidFill>
                          <a:effectLst/>
                          <a:latin typeface="Arial" charset="0"/>
                          <a:cs typeface="Arial" charset="0"/>
                        </a:rPr>
                        <a:t>609,417</a:t>
                      </a:r>
                      <a:endParaRPr kumimoji="0" lang="en-US" sz="900" b="0" i="0" u="none" strike="noStrike" cap="none" normalizeH="0" baseline="0" smtClean="0">
                        <a:ln>
                          <a:noFill/>
                        </a:ln>
                        <a:solidFill>
                          <a:schemeClr val="tx1"/>
                        </a:solidFill>
                        <a:effectLst/>
                        <a:latin typeface="Times New Roman" pitchFamily="18" charset="0"/>
                      </a:endParaRPr>
                    </a:p>
                  </a:txBody>
                  <a:tcPr marL="89730" marR="89730" marT="44865" marB="44865"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896938" rtl="0" eaLnBrk="0" fontAlgn="b" latinLnBrk="0" hangingPunct="0">
                        <a:lnSpc>
                          <a:spcPct val="100000"/>
                        </a:lnSpc>
                        <a:spcBef>
                          <a:spcPct val="0"/>
                        </a:spcBef>
                        <a:spcAft>
                          <a:spcPct val="0"/>
                        </a:spcAft>
                        <a:buClrTx/>
                        <a:buSzTx/>
                        <a:buFontTx/>
                        <a:buNone/>
                        <a:tabLst/>
                      </a:pPr>
                      <a:r>
                        <a:rPr kumimoji="0" lang="en-US" sz="900" b="0" i="0" u="none" strike="noStrike" cap="none" normalizeH="0" baseline="0" smtClean="0">
                          <a:ln>
                            <a:noFill/>
                          </a:ln>
                          <a:solidFill>
                            <a:schemeClr val="tx1"/>
                          </a:solidFill>
                          <a:effectLst/>
                          <a:latin typeface="Arial" charset="0"/>
                          <a:cs typeface="Arial" charset="0"/>
                        </a:rPr>
                        <a:t>MD</a:t>
                      </a:r>
                      <a:endParaRPr kumimoji="0" lang="en-US" sz="900" b="0" i="0" u="none" strike="noStrike" cap="none" normalizeH="0" baseline="0" smtClean="0">
                        <a:ln>
                          <a:noFill/>
                        </a:ln>
                        <a:solidFill>
                          <a:schemeClr val="tx1"/>
                        </a:solidFill>
                        <a:effectLst/>
                        <a:latin typeface="Times New Roman" pitchFamily="18" charset="0"/>
                      </a:endParaRPr>
                    </a:p>
                  </a:txBody>
                  <a:tcPr marL="89730" marR="89730" marT="44865" marB="44865"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896938" rtl="0" eaLnBrk="0" fontAlgn="b" latinLnBrk="0" hangingPunct="0">
                        <a:lnSpc>
                          <a:spcPct val="100000"/>
                        </a:lnSpc>
                        <a:spcBef>
                          <a:spcPct val="0"/>
                        </a:spcBef>
                        <a:spcAft>
                          <a:spcPct val="0"/>
                        </a:spcAft>
                        <a:buClrTx/>
                        <a:buSzTx/>
                        <a:buFontTx/>
                        <a:buNone/>
                        <a:tabLst/>
                      </a:pPr>
                      <a:r>
                        <a:rPr kumimoji="0" lang="en-US" sz="900" b="0" i="0" u="none" strike="noStrike" cap="none" normalizeH="0" baseline="0" smtClean="0">
                          <a:ln>
                            <a:noFill/>
                          </a:ln>
                          <a:solidFill>
                            <a:schemeClr val="tx1"/>
                          </a:solidFill>
                          <a:effectLst/>
                          <a:latin typeface="Arial" charset="0"/>
                          <a:cs typeface="Arial" charset="0"/>
                        </a:rPr>
                        <a:t>45</a:t>
                      </a:r>
                      <a:endParaRPr kumimoji="0" lang="en-US" sz="900" b="0" i="0" u="none" strike="noStrike" cap="none" normalizeH="0" baseline="0" smtClean="0">
                        <a:ln>
                          <a:noFill/>
                        </a:ln>
                        <a:solidFill>
                          <a:schemeClr val="tx1"/>
                        </a:solidFill>
                        <a:effectLst/>
                        <a:latin typeface="Times New Roman" pitchFamily="18" charset="0"/>
                      </a:endParaRPr>
                    </a:p>
                  </a:txBody>
                  <a:tcPr marL="89730" marR="89730" marT="44865" marB="44865"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896938" rtl="0" eaLnBrk="0" fontAlgn="b" latinLnBrk="0" hangingPunct="0">
                        <a:lnSpc>
                          <a:spcPct val="100000"/>
                        </a:lnSpc>
                        <a:spcBef>
                          <a:spcPct val="0"/>
                        </a:spcBef>
                        <a:spcAft>
                          <a:spcPct val="0"/>
                        </a:spcAft>
                        <a:buClrTx/>
                        <a:buSzTx/>
                        <a:buFontTx/>
                        <a:buNone/>
                        <a:tabLst/>
                      </a:pPr>
                      <a:r>
                        <a:rPr kumimoji="0" lang="en-US" sz="900" b="0" i="0" u="none" strike="noStrike" cap="none" normalizeH="0" baseline="0" smtClean="0">
                          <a:ln>
                            <a:noFill/>
                          </a:ln>
                          <a:solidFill>
                            <a:schemeClr val="tx1"/>
                          </a:solidFill>
                          <a:effectLst/>
                          <a:latin typeface="Arial" charset="0"/>
                          <a:cs typeface="Arial" charset="0"/>
                        </a:rPr>
                        <a:t>6,104,591</a:t>
                      </a:r>
                      <a:endParaRPr kumimoji="0" lang="en-US" sz="900" b="0" i="0" u="none" strike="noStrike" cap="none" normalizeH="0" baseline="0" smtClean="0">
                        <a:ln>
                          <a:noFill/>
                        </a:ln>
                        <a:solidFill>
                          <a:schemeClr val="tx1"/>
                        </a:solidFill>
                        <a:effectLst/>
                        <a:latin typeface="Times New Roman" pitchFamily="18" charset="0"/>
                      </a:endParaRPr>
                    </a:p>
                  </a:txBody>
                  <a:tcPr marL="89730" marR="89730" marT="44865" marB="44865"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896938" rtl="0" eaLnBrk="0" fontAlgn="b" latinLnBrk="0" hangingPunct="0">
                        <a:lnSpc>
                          <a:spcPct val="100000"/>
                        </a:lnSpc>
                        <a:spcBef>
                          <a:spcPct val="0"/>
                        </a:spcBef>
                        <a:spcAft>
                          <a:spcPct val="0"/>
                        </a:spcAft>
                        <a:buClrTx/>
                        <a:buSzTx/>
                        <a:buFontTx/>
                        <a:buNone/>
                        <a:tabLst/>
                      </a:pPr>
                      <a:r>
                        <a:rPr kumimoji="0" lang="en-US" sz="900" b="0" i="0" u="none" strike="noStrike" cap="none" normalizeH="0" baseline="0" smtClean="0">
                          <a:ln>
                            <a:noFill/>
                          </a:ln>
                          <a:solidFill>
                            <a:schemeClr val="tx1"/>
                          </a:solidFill>
                          <a:effectLst/>
                          <a:latin typeface="Arial" charset="0"/>
                          <a:cs typeface="Arial" charset="0"/>
                        </a:rPr>
                        <a:t>PA</a:t>
                      </a:r>
                      <a:endParaRPr kumimoji="0" lang="en-US" sz="900" b="0" i="0" u="none" strike="noStrike" cap="none" normalizeH="0" baseline="0" smtClean="0">
                        <a:ln>
                          <a:noFill/>
                        </a:ln>
                        <a:solidFill>
                          <a:schemeClr val="tx1"/>
                        </a:solidFill>
                        <a:effectLst/>
                        <a:latin typeface="Times New Roman" pitchFamily="18" charset="0"/>
                      </a:endParaRPr>
                    </a:p>
                  </a:txBody>
                  <a:tcPr marL="89730" marR="89730" marT="44865" marB="44865"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896938" rtl="0" eaLnBrk="0" fontAlgn="b" latinLnBrk="0" hangingPunct="0">
                        <a:lnSpc>
                          <a:spcPct val="100000"/>
                        </a:lnSpc>
                        <a:spcBef>
                          <a:spcPct val="0"/>
                        </a:spcBef>
                        <a:spcAft>
                          <a:spcPct val="0"/>
                        </a:spcAft>
                        <a:buClrTx/>
                        <a:buSzTx/>
                        <a:buFontTx/>
                        <a:buNone/>
                        <a:tabLst/>
                      </a:pPr>
                      <a:r>
                        <a:rPr kumimoji="0" lang="en-US" sz="900" b="0" i="0" u="none" strike="noStrike" cap="none" normalizeH="0" baseline="0" smtClean="0">
                          <a:ln>
                            <a:noFill/>
                          </a:ln>
                          <a:solidFill>
                            <a:schemeClr val="tx1"/>
                          </a:solidFill>
                          <a:effectLst/>
                          <a:latin typeface="Arial" charset="0"/>
                          <a:cs typeface="Arial" charset="0"/>
                        </a:rPr>
                        <a:t>107</a:t>
                      </a:r>
                      <a:endParaRPr kumimoji="0" lang="en-US" sz="900" b="0" i="0" u="none" strike="noStrike" cap="none" normalizeH="0" baseline="0" smtClean="0">
                        <a:ln>
                          <a:noFill/>
                        </a:ln>
                        <a:solidFill>
                          <a:schemeClr val="tx1"/>
                        </a:solidFill>
                        <a:effectLst/>
                        <a:latin typeface="Times New Roman" pitchFamily="18" charset="0"/>
                      </a:endParaRPr>
                    </a:p>
                  </a:txBody>
                  <a:tcPr marL="89730" marR="89730" marT="44865" marB="44865"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896938" rtl="0" eaLnBrk="0" fontAlgn="b" latinLnBrk="0" hangingPunct="0">
                        <a:lnSpc>
                          <a:spcPct val="100000"/>
                        </a:lnSpc>
                        <a:spcBef>
                          <a:spcPct val="0"/>
                        </a:spcBef>
                        <a:spcAft>
                          <a:spcPct val="0"/>
                        </a:spcAft>
                        <a:buClrTx/>
                        <a:buSzTx/>
                        <a:buFontTx/>
                        <a:buNone/>
                        <a:tabLst/>
                      </a:pPr>
                      <a:r>
                        <a:rPr kumimoji="0" lang="en-US" sz="900" b="0" i="0" u="none" strike="noStrike" cap="none" normalizeH="0" baseline="0" smtClean="0">
                          <a:ln>
                            <a:noFill/>
                          </a:ln>
                          <a:solidFill>
                            <a:schemeClr val="tx1"/>
                          </a:solidFill>
                          <a:effectLst/>
                          <a:latin typeface="Arial" charset="0"/>
                          <a:cs typeface="Arial" charset="0"/>
                        </a:rPr>
                        <a:t>10,932,136</a:t>
                      </a:r>
                      <a:endParaRPr kumimoji="0" lang="en-US" sz="900" b="0" i="0" u="none" strike="noStrike" cap="none" normalizeH="0" baseline="0" smtClean="0">
                        <a:ln>
                          <a:noFill/>
                        </a:ln>
                        <a:solidFill>
                          <a:schemeClr val="tx1"/>
                        </a:solidFill>
                        <a:effectLst/>
                        <a:latin typeface="Times New Roman" pitchFamily="18" charset="0"/>
                      </a:endParaRPr>
                    </a:p>
                  </a:txBody>
                  <a:tcPr marL="89730" marR="89730" marT="44865" marB="44865"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36538">
                <a:tc>
                  <a:txBody>
                    <a:bodyPr/>
                    <a:lstStyle/>
                    <a:p>
                      <a:pPr marL="0" marR="0" lvl="0" indent="0" algn="l" defTabSz="896938" rtl="0" eaLnBrk="0" fontAlgn="b" latinLnBrk="0" hangingPunct="0">
                        <a:lnSpc>
                          <a:spcPct val="100000"/>
                        </a:lnSpc>
                        <a:spcBef>
                          <a:spcPct val="0"/>
                        </a:spcBef>
                        <a:spcAft>
                          <a:spcPct val="0"/>
                        </a:spcAft>
                        <a:buClrTx/>
                        <a:buSzTx/>
                        <a:buFontTx/>
                        <a:buNone/>
                        <a:tabLst/>
                      </a:pPr>
                      <a:r>
                        <a:rPr kumimoji="0" lang="en-US" sz="900" b="0" i="0" u="none" strike="noStrike" cap="none" normalizeH="0" baseline="0" smtClean="0">
                          <a:ln>
                            <a:noFill/>
                          </a:ln>
                          <a:solidFill>
                            <a:schemeClr val="tx1"/>
                          </a:solidFill>
                          <a:effectLst/>
                          <a:latin typeface="Arial" charset="0"/>
                          <a:cs typeface="Arial" charset="0"/>
                        </a:rPr>
                        <a:t>AZ</a:t>
                      </a:r>
                      <a:endParaRPr kumimoji="0" lang="en-US" sz="900" b="0" i="0" u="none" strike="noStrike" cap="none" normalizeH="0" baseline="0" smtClean="0">
                        <a:ln>
                          <a:noFill/>
                        </a:ln>
                        <a:solidFill>
                          <a:schemeClr val="tx1"/>
                        </a:solidFill>
                        <a:effectLst/>
                        <a:latin typeface="Times New Roman" pitchFamily="18" charset="0"/>
                      </a:endParaRPr>
                    </a:p>
                  </a:txBody>
                  <a:tcPr marL="89730" marR="89730" marT="44865" marB="44865"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896938" rtl="0" eaLnBrk="0" fontAlgn="b" latinLnBrk="0" hangingPunct="0">
                        <a:lnSpc>
                          <a:spcPct val="100000"/>
                        </a:lnSpc>
                        <a:spcBef>
                          <a:spcPct val="0"/>
                        </a:spcBef>
                        <a:spcAft>
                          <a:spcPct val="0"/>
                        </a:spcAft>
                        <a:buClrTx/>
                        <a:buSzTx/>
                        <a:buFontTx/>
                        <a:buNone/>
                        <a:tabLst/>
                      </a:pPr>
                      <a:r>
                        <a:rPr kumimoji="0" lang="en-US" sz="900" b="0" i="0" u="none" strike="noStrike" cap="none" normalizeH="0" baseline="0" smtClean="0">
                          <a:ln>
                            <a:noFill/>
                          </a:ln>
                          <a:solidFill>
                            <a:schemeClr val="tx1"/>
                          </a:solidFill>
                          <a:effectLst/>
                          <a:latin typeface="Arial" charset="0"/>
                          <a:cs typeface="Arial" charset="0"/>
                        </a:rPr>
                        <a:t>58</a:t>
                      </a:r>
                      <a:endParaRPr kumimoji="0" lang="en-US" sz="900" b="0" i="0" u="none" strike="noStrike" cap="none" normalizeH="0" baseline="0" smtClean="0">
                        <a:ln>
                          <a:noFill/>
                        </a:ln>
                        <a:solidFill>
                          <a:schemeClr val="tx1"/>
                        </a:solidFill>
                        <a:effectLst/>
                        <a:latin typeface="Times New Roman" pitchFamily="18" charset="0"/>
                      </a:endParaRPr>
                    </a:p>
                  </a:txBody>
                  <a:tcPr marL="89730" marR="89730" marT="44865" marB="44865"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896938" rtl="0" eaLnBrk="0" fontAlgn="b" latinLnBrk="0" hangingPunct="0">
                        <a:lnSpc>
                          <a:spcPct val="100000"/>
                        </a:lnSpc>
                        <a:spcBef>
                          <a:spcPct val="0"/>
                        </a:spcBef>
                        <a:spcAft>
                          <a:spcPct val="0"/>
                        </a:spcAft>
                        <a:buClrTx/>
                        <a:buSzTx/>
                        <a:buFontTx/>
                        <a:buNone/>
                        <a:tabLst/>
                      </a:pPr>
                      <a:r>
                        <a:rPr kumimoji="0" lang="en-US" sz="900" b="0" i="0" u="none" strike="noStrike" cap="none" normalizeH="0" baseline="0" smtClean="0">
                          <a:ln>
                            <a:noFill/>
                          </a:ln>
                          <a:solidFill>
                            <a:schemeClr val="tx1"/>
                          </a:solidFill>
                          <a:effectLst/>
                          <a:latin typeface="Arial" charset="0"/>
                          <a:cs typeface="Arial" charset="0"/>
                        </a:rPr>
                        <a:t>6,785,894</a:t>
                      </a:r>
                      <a:endParaRPr kumimoji="0" lang="en-US" sz="900" b="0" i="0" u="none" strike="noStrike" cap="none" normalizeH="0" baseline="0" smtClean="0">
                        <a:ln>
                          <a:noFill/>
                        </a:ln>
                        <a:solidFill>
                          <a:schemeClr val="tx1"/>
                        </a:solidFill>
                        <a:effectLst/>
                        <a:latin typeface="Times New Roman" pitchFamily="18" charset="0"/>
                      </a:endParaRPr>
                    </a:p>
                  </a:txBody>
                  <a:tcPr marL="89730" marR="89730" marT="44865" marB="44865"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896938" rtl="0" eaLnBrk="0" fontAlgn="b" latinLnBrk="0" hangingPunct="0">
                        <a:lnSpc>
                          <a:spcPct val="100000"/>
                        </a:lnSpc>
                        <a:spcBef>
                          <a:spcPct val="0"/>
                        </a:spcBef>
                        <a:spcAft>
                          <a:spcPct val="0"/>
                        </a:spcAft>
                        <a:buClrTx/>
                        <a:buSzTx/>
                        <a:buFontTx/>
                        <a:buNone/>
                        <a:tabLst/>
                      </a:pPr>
                      <a:r>
                        <a:rPr kumimoji="0" lang="en-US" sz="900" b="0" i="0" u="none" strike="noStrike" cap="none" normalizeH="0" baseline="0" smtClean="0">
                          <a:ln>
                            <a:noFill/>
                          </a:ln>
                          <a:solidFill>
                            <a:schemeClr val="tx1"/>
                          </a:solidFill>
                          <a:effectLst/>
                          <a:latin typeface="Arial" charset="0"/>
                          <a:cs typeface="Arial" charset="0"/>
                        </a:rPr>
                        <a:t>ME</a:t>
                      </a:r>
                      <a:endParaRPr kumimoji="0" lang="en-US" sz="900" b="0" i="0" u="none" strike="noStrike" cap="none" normalizeH="0" baseline="0" smtClean="0">
                        <a:ln>
                          <a:noFill/>
                        </a:ln>
                        <a:solidFill>
                          <a:schemeClr val="tx1"/>
                        </a:solidFill>
                        <a:effectLst/>
                        <a:latin typeface="Times New Roman" pitchFamily="18" charset="0"/>
                      </a:endParaRPr>
                    </a:p>
                  </a:txBody>
                  <a:tcPr marL="89730" marR="89730" marT="44865" marB="44865"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896938" rtl="0" eaLnBrk="0" fontAlgn="b" latinLnBrk="0" hangingPunct="0">
                        <a:lnSpc>
                          <a:spcPct val="100000"/>
                        </a:lnSpc>
                        <a:spcBef>
                          <a:spcPct val="0"/>
                        </a:spcBef>
                        <a:spcAft>
                          <a:spcPct val="0"/>
                        </a:spcAft>
                        <a:buClrTx/>
                        <a:buSzTx/>
                        <a:buFontTx/>
                        <a:buNone/>
                        <a:tabLst/>
                      </a:pPr>
                      <a:r>
                        <a:rPr kumimoji="0" lang="en-US" sz="900" b="0" i="0" u="none" strike="noStrike" cap="none" normalizeH="0" baseline="0" smtClean="0">
                          <a:ln>
                            <a:noFill/>
                          </a:ln>
                          <a:solidFill>
                            <a:schemeClr val="tx1"/>
                          </a:solidFill>
                          <a:effectLst/>
                          <a:latin typeface="Arial" charset="0"/>
                          <a:cs typeface="Arial" charset="0"/>
                        </a:rPr>
                        <a:t>17</a:t>
                      </a:r>
                      <a:endParaRPr kumimoji="0" lang="en-US" sz="900" b="0" i="0" u="none" strike="noStrike" cap="none" normalizeH="0" baseline="0" smtClean="0">
                        <a:ln>
                          <a:noFill/>
                        </a:ln>
                        <a:solidFill>
                          <a:schemeClr val="tx1"/>
                        </a:solidFill>
                        <a:effectLst/>
                        <a:latin typeface="Times New Roman" pitchFamily="18" charset="0"/>
                      </a:endParaRPr>
                    </a:p>
                  </a:txBody>
                  <a:tcPr marL="89730" marR="89730" marT="44865" marB="44865"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896938" rtl="0" eaLnBrk="0" fontAlgn="b" latinLnBrk="0" hangingPunct="0">
                        <a:lnSpc>
                          <a:spcPct val="100000"/>
                        </a:lnSpc>
                        <a:spcBef>
                          <a:spcPct val="0"/>
                        </a:spcBef>
                        <a:spcAft>
                          <a:spcPct val="0"/>
                        </a:spcAft>
                        <a:buClrTx/>
                        <a:buSzTx/>
                        <a:buFontTx/>
                        <a:buNone/>
                        <a:tabLst/>
                      </a:pPr>
                      <a:r>
                        <a:rPr kumimoji="0" lang="en-US" sz="900" b="0" i="0" u="none" strike="noStrike" cap="none" normalizeH="0" baseline="0" smtClean="0">
                          <a:ln>
                            <a:noFill/>
                          </a:ln>
                          <a:solidFill>
                            <a:schemeClr val="tx1"/>
                          </a:solidFill>
                          <a:effectLst/>
                          <a:latin typeface="Arial" charset="0"/>
                          <a:cs typeface="Arial" charset="0"/>
                        </a:rPr>
                        <a:t>668,751</a:t>
                      </a:r>
                      <a:endParaRPr kumimoji="0" lang="en-US" sz="900" b="0" i="0" u="none" strike="noStrike" cap="none" normalizeH="0" baseline="0" smtClean="0">
                        <a:ln>
                          <a:noFill/>
                        </a:ln>
                        <a:solidFill>
                          <a:schemeClr val="tx1"/>
                        </a:solidFill>
                        <a:effectLst/>
                        <a:latin typeface="Times New Roman" pitchFamily="18" charset="0"/>
                      </a:endParaRPr>
                    </a:p>
                  </a:txBody>
                  <a:tcPr marL="89730" marR="89730" marT="44865" marB="44865"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896938" rtl="0" eaLnBrk="0" fontAlgn="b" latinLnBrk="0" hangingPunct="0">
                        <a:lnSpc>
                          <a:spcPct val="100000"/>
                        </a:lnSpc>
                        <a:spcBef>
                          <a:spcPct val="0"/>
                        </a:spcBef>
                        <a:spcAft>
                          <a:spcPct val="0"/>
                        </a:spcAft>
                        <a:buClrTx/>
                        <a:buSzTx/>
                        <a:buFontTx/>
                        <a:buNone/>
                        <a:tabLst/>
                      </a:pPr>
                      <a:r>
                        <a:rPr kumimoji="0" lang="en-US" sz="900" b="0" i="0" u="none" strike="noStrike" cap="none" normalizeH="0" baseline="0" smtClean="0">
                          <a:ln>
                            <a:noFill/>
                          </a:ln>
                          <a:solidFill>
                            <a:schemeClr val="tx1"/>
                          </a:solidFill>
                          <a:effectLst/>
                          <a:latin typeface="Arial" charset="0"/>
                          <a:cs typeface="Arial" charset="0"/>
                        </a:rPr>
                        <a:t>PR</a:t>
                      </a:r>
                      <a:endParaRPr kumimoji="0" lang="en-US" sz="900" b="0" i="0" u="none" strike="noStrike" cap="none" normalizeH="0" baseline="0" smtClean="0">
                        <a:ln>
                          <a:noFill/>
                        </a:ln>
                        <a:solidFill>
                          <a:schemeClr val="tx1"/>
                        </a:solidFill>
                        <a:effectLst/>
                        <a:latin typeface="Times New Roman" pitchFamily="18" charset="0"/>
                      </a:endParaRPr>
                    </a:p>
                  </a:txBody>
                  <a:tcPr marL="89730" marR="89730" marT="44865" marB="44865"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896938" rtl="0" eaLnBrk="0" fontAlgn="b" latinLnBrk="0" hangingPunct="0">
                        <a:lnSpc>
                          <a:spcPct val="100000"/>
                        </a:lnSpc>
                        <a:spcBef>
                          <a:spcPct val="0"/>
                        </a:spcBef>
                        <a:spcAft>
                          <a:spcPct val="0"/>
                        </a:spcAft>
                        <a:buClrTx/>
                        <a:buSzTx/>
                        <a:buFontTx/>
                        <a:buNone/>
                        <a:tabLst/>
                      </a:pPr>
                      <a:r>
                        <a:rPr kumimoji="0" lang="en-US" sz="900" b="0" i="0" u="none" strike="noStrike" cap="none" normalizeH="0" baseline="0" smtClean="0">
                          <a:ln>
                            <a:noFill/>
                          </a:ln>
                          <a:solidFill>
                            <a:schemeClr val="tx1"/>
                          </a:solidFill>
                          <a:effectLst/>
                          <a:latin typeface="Arial" charset="0"/>
                          <a:cs typeface="Arial" charset="0"/>
                        </a:rPr>
                        <a:t>1</a:t>
                      </a:r>
                      <a:endParaRPr kumimoji="0" lang="en-US" sz="900" b="0" i="0" u="none" strike="noStrike" cap="none" normalizeH="0" baseline="0" smtClean="0">
                        <a:ln>
                          <a:noFill/>
                        </a:ln>
                        <a:solidFill>
                          <a:schemeClr val="tx1"/>
                        </a:solidFill>
                        <a:effectLst/>
                        <a:latin typeface="Times New Roman" pitchFamily="18" charset="0"/>
                      </a:endParaRPr>
                    </a:p>
                  </a:txBody>
                  <a:tcPr marL="89730" marR="89730" marT="44865" marB="44865"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896938" rtl="0" eaLnBrk="0" fontAlgn="b" latinLnBrk="0" hangingPunct="0">
                        <a:lnSpc>
                          <a:spcPct val="100000"/>
                        </a:lnSpc>
                        <a:spcBef>
                          <a:spcPct val="0"/>
                        </a:spcBef>
                        <a:spcAft>
                          <a:spcPct val="0"/>
                        </a:spcAft>
                        <a:buClrTx/>
                        <a:buSzTx/>
                        <a:buFontTx/>
                        <a:buNone/>
                        <a:tabLst/>
                      </a:pPr>
                      <a:r>
                        <a:rPr kumimoji="0" lang="en-US" sz="900" b="0" i="0" u="none" strike="noStrike" cap="none" normalizeH="0" baseline="0" smtClean="0">
                          <a:ln>
                            <a:noFill/>
                          </a:ln>
                          <a:solidFill>
                            <a:schemeClr val="tx1"/>
                          </a:solidFill>
                          <a:effectLst/>
                          <a:latin typeface="Arial" charset="0"/>
                          <a:cs typeface="Arial" charset="0"/>
                        </a:rPr>
                        <a:t>9,200</a:t>
                      </a:r>
                      <a:endParaRPr kumimoji="0" lang="en-US" sz="900" b="0" i="0" u="none" strike="noStrike" cap="none" normalizeH="0" baseline="0" smtClean="0">
                        <a:ln>
                          <a:noFill/>
                        </a:ln>
                        <a:solidFill>
                          <a:schemeClr val="tx1"/>
                        </a:solidFill>
                        <a:effectLst/>
                        <a:latin typeface="Times New Roman" pitchFamily="18" charset="0"/>
                      </a:endParaRPr>
                    </a:p>
                  </a:txBody>
                  <a:tcPr marL="89730" marR="89730" marT="44865" marB="44865"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36538">
                <a:tc>
                  <a:txBody>
                    <a:bodyPr/>
                    <a:lstStyle/>
                    <a:p>
                      <a:pPr marL="0" marR="0" lvl="0" indent="0" algn="l" defTabSz="896938" rtl="0" eaLnBrk="0" fontAlgn="b" latinLnBrk="0" hangingPunct="0">
                        <a:lnSpc>
                          <a:spcPct val="100000"/>
                        </a:lnSpc>
                        <a:spcBef>
                          <a:spcPct val="0"/>
                        </a:spcBef>
                        <a:spcAft>
                          <a:spcPct val="0"/>
                        </a:spcAft>
                        <a:buClrTx/>
                        <a:buSzTx/>
                        <a:buFontTx/>
                        <a:buNone/>
                        <a:tabLst/>
                      </a:pPr>
                      <a:r>
                        <a:rPr kumimoji="0" lang="en-US" sz="900" b="0" i="0" u="none" strike="noStrike" cap="none" normalizeH="0" baseline="0" smtClean="0">
                          <a:ln>
                            <a:noFill/>
                          </a:ln>
                          <a:solidFill>
                            <a:schemeClr val="tx1"/>
                          </a:solidFill>
                          <a:effectLst/>
                          <a:latin typeface="Arial" charset="0"/>
                          <a:cs typeface="Arial" charset="0"/>
                        </a:rPr>
                        <a:t>CA</a:t>
                      </a:r>
                      <a:endParaRPr kumimoji="0" lang="en-US" sz="900" b="0" i="0" u="none" strike="noStrike" cap="none" normalizeH="0" baseline="0" smtClean="0">
                        <a:ln>
                          <a:noFill/>
                        </a:ln>
                        <a:solidFill>
                          <a:schemeClr val="tx1"/>
                        </a:solidFill>
                        <a:effectLst/>
                        <a:latin typeface="Times New Roman" pitchFamily="18" charset="0"/>
                      </a:endParaRPr>
                    </a:p>
                  </a:txBody>
                  <a:tcPr marL="89730" marR="89730" marT="44865" marB="44865"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896938" rtl="0" eaLnBrk="0" fontAlgn="b" latinLnBrk="0" hangingPunct="0">
                        <a:lnSpc>
                          <a:spcPct val="100000"/>
                        </a:lnSpc>
                        <a:spcBef>
                          <a:spcPct val="0"/>
                        </a:spcBef>
                        <a:spcAft>
                          <a:spcPct val="0"/>
                        </a:spcAft>
                        <a:buClrTx/>
                        <a:buSzTx/>
                        <a:buFontTx/>
                        <a:buNone/>
                        <a:tabLst/>
                      </a:pPr>
                      <a:r>
                        <a:rPr kumimoji="0" lang="en-US" sz="900" b="0" i="0" u="none" strike="noStrike" cap="none" normalizeH="0" baseline="0" smtClean="0">
                          <a:ln>
                            <a:noFill/>
                          </a:ln>
                          <a:solidFill>
                            <a:schemeClr val="tx1"/>
                          </a:solidFill>
                          <a:effectLst/>
                          <a:latin typeface="Arial" charset="0"/>
                          <a:cs typeface="Arial" charset="0"/>
                        </a:rPr>
                        <a:t>306</a:t>
                      </a:r>
                      <a:endParaRPr kumimoji="0" lang="en-US" sz="900" b="0" i="0" u="none" strike="noStrike" cap="none" normalizeH="0" baseline="0" smtClean="0">
                        <a:ln>
                          <a:noFill/>
                        </a:ln>
                        <a:solidFill>
                          <a:schemeClr val="tx1"/>
                        </a:solidFill>
                        <a:effectLst/>
                        <a:latin typeface="Times New Roman" pitchFamily="18" charset="0"/>
                      </a:endParaRPr>
                    </a:p>
                  </a:txBody>
                  <a:tcPr marL="89730" marR="89730" marT="44865" marB="44865"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896938" rtl="0" eaLnBrk="0" fontAlgn="b" latinLnBrk="0" hangingPunct="0">
                        <a:lnSpc>
                          <a:spcPct val="100000"/>
                        </a:lnSpc>
                        <a:spcBef>
                          <a:spcPct val="0"/>
                        </a:spcBef>
                        <a:spcAft>
                          <a:spcPct val="0"/>
                        </a:spcAft>
                        <a:buClrTx/>
                        <a:buSzTx/>
                        <a:buFontTx/>
                        <a:buNone/>
                        <a:tabLst/>
                      </a:pPr>
                      <a:r>
                        <a:rPr kumimoji="0" lang="en-US" sz="900" b="0" i="0" u="none" strike="noStrike" cap="none" normalizeH="0" baseline="0" smtClean="0">
                          <a:ln>
                            <a:noFill/>
                          </a:ln>
                          <a:solidFill>
                            <a:schemeClr val="tx1"/>
                          </a:solidFill>
                          <a:effectLst/>
                          <a:latin typeface="Arial" charset="0"/>
                          <a:cs typeface="Arial" charset="0"/>
                        </a:rPr>
                        <a:t>33,137,289</a:t>
                      </a:r>
                      <a:endParaRPr kumimoji="0" lang="en-US" sz="900" b="0" i="0" u="none" strike="noStrike" cap="none" normalizeH="0" baseline="0" smtClean="0">
                        <a:ln>
                          <a:noFill/>
                        </a:ln>
                        <a:solidFill>
                          <a:schemeClr val="tx1"/>
                        </a:solidFill>
                        <a:effectLst/>
                        <a:latin typeface="Times New Roman" pitchFamily="18" charset="0"/>
                      </a:endParaRPr>
                    </a:p>
                  </a:txBody>
                  <a:tcPr marL="89730" marR="89730" marT="44865" marB="44865"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896938" rtl="0" eaLnBrk="0" fontAlgn="b" latinLnBrk="0" hangingPunct="0">
                        <a:lnSpc>
                          <a:spcPct val="100000"/>
                        </a:lnSpc>
                        <a:spcBef>
                          <a:spcPct val="0"/>
                        </a:spcBef>
                        <a:spcAft>
                          <a:spcPct val="0"/>
                        </a:spcAft>
                        <a:buClrTx/>
                        <a:buSzTx/>
                        <a:buFontTx/>
                        <a:buNone/>
                        <a:tabLst/>
                      </a:pPr>
                      <a:r>
                        <a:rPr kumimoji="0" lang="en-US" sz="900" b="0" i="0" u="none" strike="noStrike" cap="none" normalizeH="0" baseline="0" smtClean="0">
                          <a:ln>
                            <a:noFill/>
                          </a:ln>
                          <a:solidFill>
                            <a:schemeClr val="tx1"/>
                          </a:solidFill>
                          <a:effectLst/>
                          <a:latin typeface="Arial" charset="0"/>
                          <a:cs typeface="Arial" charset="0"/>
                        </a:rPr>
                        <a:t>MI</a:t>
                      </a:r>
                      <a:endParaRPr kumimoji="0" lang="en-US" sz="900" b="0" i="0" u="none" strike="noStrike" cap="none" normalizeH="0" baseline="0" smtClean="0">
                        <a:ln>
                          <a:noFill/>
                        </a:ln>
                        <a:solidFill>
                          <a:schemeClr val="tx1"/>
                        </a:solidFill>
                        <a:effectLst/>
                        <a:latin typeface="Times New Roman" pitchFamily="18" charset="0"/>
                      </a:endParaRPr>
                    </a:p>
                  </a:txBody>
                  <a:tcPr marL="89730" marR="89730" marT="44865" marB="44865"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896938" rtl="0" eaLnBrk="0" fontAlgn="b" latinLnBrk="0" hangingPunct="0">
                        <a:lnSpc>
                          <a:spcPct val="100000"/>
                        </a:lnSpc>
                        <a:spcBef>
                          <a:spcPct val="0"/>
                        </a:spcBef>
                        <a:spcAft>
                          <a:spcPct val="0"/>
                        </a:spcAft>
                        <a:buClrTx/>
                        <a:buSzTx/>
                        <a:buFontTx/>
                        <a:buNone/>
                        <a:tabLst/>
                      </a:pPr>
                      <a:r>
                        <a:rPr kumimoji="0" lang="en-US" sz="900" b="0" i="0" u="none" strike="noStrike" cap="none" normalizeH="0" baseline="0" smtClean="0">
                          <a:ln>
                            <a:noFill/>
                          </a:ln>
                          <a:solidFill>
                            <a:schemeClr val="tx1"/>
                          </a:solidFill>
                          <a:effectLst/>
                          <a:latin typeface="Arial" charset="0"/>
                          <a:cs typeface="Arial" charset="0"/>
                        </a:rPr>
                        <a:t>68</a:t>
                      </a:r>
                      <a:endParaRPr kumimoji="0" lang="en-US" sz="900" b="0" i="0" u="none" strike="noStrike" cap="none" normalizeH="0" baseline="0" smtClean="0">
                        <a:ln>
                          <a:noFill/>
                        </a:ln>
                        <a:solidFill>
                          <a:schemeClr val="tx1"/>
                        </a:solidFill>
                        <a:effectLst/>
                        <a:latin typeface="Times New Roman" pitchFamily="18" charset="0"/>
                      </a:endParaRPr>
                    </a:p>
                  </a:txBody>
                  <a:tcPr marL="89730" marR="89730" marT="44865" marB="44865"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896938" rtl="0" eaLnBrk="0" fontAlgn="b" latinLnBrk="0" hangingPunct="0">
                        <a:lnSpc>
                          <a:spcPct val="100000"/>
                        </a:lnSpc>
                        <a:spcBef>
                          <a:spcPct val="0"/>
                        </a:spcBef>
                        <a:spcAft>
                          <a:spcPct val="0"/>
                        </a:spcAft>
                        <a:buClrTx/>
                        <a:buSzTx/>
                        <a:buFontTx/>
                        <a:buNone/>
                        <a:tabLst/>
                      </a:pPr>
                      <a:r>
                        <a:rPr kumimoji="0" lang="en-US" sz="900" b="0" i="0" u="none" strike="noStrike" cap="none" normalizeH="0" baseline="0" smtClean="0">
                          <a:ln>
                            <a:noFill/>
                          </a:ln>
                          <a:solidFill>
                            <a:schemeClr val="tx1"/>
                          </a:solidFill>
                          <a:effectLst/>
                          <a:latin typeface="Arial" charset="0"/>
                          <a:cs typeface="Arial" charset="0"/>
                        </a:rPr>
                        <a:t>10,113,661</a:t>
                      </a:r>
                      <a:endParaRPr kumimoji="0" lang="en-US" sz="900" b="0" i="0" u="none" strike="noStrike" cap="none" normalizeH="0" baseline="0" smtClean="0">
                        <a:ln>
                          <a:noFill/>
                        </a:ln>
                        <a:solidFill>
                          <a:schemeClr val="tx1"/>
                        </a:solidFill>
                        <a:effectLst/>
                        <a:latin typeface="Times New Roman" pitchFamily="18" charset="0"/>
                      </a:endParaRPr>
                    </a:p>
                  </a:txBody>
                  <a:tcPr marL="89730" marR="89730" marT="44865" marB="44865"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896938" rtl="0" eaLnBrk="0" fontAlgn="b" latinLnBrk="0" hangingPunct="0">
                        <a:lnSpc>
                          <a:spcPct val="100000"/>
                        </a:lnSpc>
                        <a:spcBef>
                          <a:spcPct val="0"/>
                        </a:spcBef>
                        <a:spcAft>
                          <a:spcPct val="0"/>
                        </a:spcAft>
                        <a:buClrTx/>
                        <a:buSzTx/>
                        <a:buFontTx/>
                        <a:buNone/>
                        <a:tabLst/>
                      </a:pPr>
                      <a:r>
                        <a:rPr kumimoji="0" lang="en-US" sz="900" b="0" i="0" u="none" strike="noStrike" cap="none" normalizeH="0" baseline="0" smtClean="0">
                          <a:ln>
                            <a:noFill/>
                          </a:ln>
                          <a:solidFill>
                            <a:schemeClr val="tx1"/>
                          </a:solidFill>
                          <a:effectLst/>
                          <a:latin typeface="Arial" charset="0"/>
                          <a:cs typeface="Arial" charset="0"/>
                        </a:rPr>
                        <a:t>RI</a:t>
                      </a:r>
                      <a:endParaRPr kumimoji="0" lang="en-US" sz="900" b="0" i="0" u="none" strike="noStrike" cap="none" normalizeH="0" baseline="0" smtClean="0">
                        <a:ln>
                          <a:noFill/>
                        </a:ln>
                        <a:solidFill>
                          <a:schemeClr val="tx1"/>
                        </a:solidFill>
                        <a:effectLst/>
                        <a:latin typeface="Times New Roman" pitchFamily="18" charset="0"/>
                      </a:endParaRPr>
                    </a:p>
                  </a:txBody>
                  <a:tcPr marL="89730" marR="89730" marT="44865" marB="44865"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896938" rtl="0" eaLnBrk="0" fontAlgn="b" latinLnBrk="0" hangingPunct="0">
                        <a:lnSpc>
                          <a:spcPct val="100000"/>
                        </a:lnSpc>
                        <a:spcBef>
                          <a:spcPct val="0"/>
                        </a:spcBef>
                        <a:spcAft>
                          <a:spcPct val="0"/>
                        </a:spcAft>
                        <a:buClrTx/>
                        <a:buSzTx/>
                        <a:buFontTx/>
                        <a:buNone/>
                        <a:tabLst/>
                      </a:pPr>
                      <a:r>
                        <a:rPr kumimoji="0" lang="en-US" sz="900" b="0" i="0" u="none" strike="noStrike" cap="none" normalizeH="0" baseline="0" smtClean="0">
                          <a:ln>
                            <a:noFill/>
                          </a:ln>
                          <a:solidFill>
                            <a:schemeClr val="tx1"/>
                          </a:solidFill>
                          <a:effectLst/>
                          <a:latin typeface="Arial" charset="0"/>
                          <a:cs typeface="Arial" charset="0"/>
                        </a:rPr>
                        <a:t>6</a:t>
                      </a:r>
                      <a:endParaRPr kumimoji="0" lang="en-US" sz="900" b="0" i="0" u="none" strike="noStrike" cap="none" normalizeH="0" baseline="0" smtClean="0">
                        <a:ln>
                          <a:noFill/>
                        </a:ln>
                        <a:solidFill>
                          <a:schemeClr val="tx1"/>
                        </a:solidFill>
                        <a:effectLst/>
                        <a:latin typeface="Times New Roman" pitchFamily="18" charset="0"/>
                      </a:endParaRPr>
                    </a:p>
                  </a:txBody>
                  <a:tcPr marL="89730" marR="89730" marT="44865" marB="44865"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896938" rtl="0" eaLnBrk="0" fontAlgn="b" latinLnBrk="0" hangingPunct="0">
                        <a:lnSpc>
                          <a:spcPct val="100000"/>
                        </a:lnSpc>
                        <a:spcBef>
                          <a:spcPct val="0"/>
                        </a:spcBef>
                        <a:spcAft>
                          <a:spcPct val="0"/>
                        </a:spcAft>
                        <a:buClrTx/>
                        <a:buSzTx/>
                        <a:buFontTx/>
                        <a:buNone/>
                        <a:tabLst/>
                      </a:pPr>
                      <a:r>
                        <a:rPr kumimoji="0" lang="en-US" sz="900" b="0" i="0" u="none" strike="noStrike" cap="none" normalizeH="0" baseline="0" smtClean="0">
                          <a:ln>
                            <a:noFill/>
                          </a:ln>
                          <a:solidFill>
                            <a:schemeClr val="tx1"/>
                          </a:solidFill>
                          <a:effectLst/>
                          <a:latin typeface="Arial" charset="0"/>
                          <a:cs typeface="Arial" charset="0"/>
                        </a:rPr>
                        <a:t>359,139</a:t>
                      </a:r>
                      <a:endParaRPr kumimoji="0" lang="en-US" sz="900" b="0" i="0" u="none" strike="noStrike" cap="none" normalizeH="0" baseline="0" smtClean="0">
                        <a:ln>
                          <a:noFill/>
                        </a:ln>
                        <a:solidFill>
                          <a:schemeClr val="tx1"/>
                        </a:solidFill>
                        <a:effectLst/>
                        <a:latin typeface="Times New Roman" pitchFamily="18" charset="0"/>
                      </a:endParaRPr>
                    </a:p>
                  </a:txBody>
                  <a:tcPr marL="89730" marR="89730" marT="44865" marB="44865"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36538">
                <a:tc>
                  <a:txBody>
                    <a:bodyPr/>
                    <a:lstStyle/>
                    <a:p>
                      <a:pPr marL="0" marR="0" lvl="0" indent="0" algn="l" defTabSz="896938" rtl="0" eaLnBrk="0" fontAlgn="b" latinLnBrk="0" hangingPunct="0">
                        <a:lnSpc>
                          <a:spcPct val="100000"/>
                        </a:lnSpc>
                        <a:spcBef>
                          <a:spcPct val="0"/>
                        </a:spcBef>
                        <a:spcAft>
                          <a:spcPct val="0"/>
                        </a:spcAft>
                        <a:buClrTx/>
                        <a:buSzTx/>
                        <a:buFontTx/>
                        <a:buNone/>
                        <a:tabLst/>
                      </a:pPr>
                      <a:r>
                        <a:rPr kumimoji="0" lang="en-US" sz="900" b="0" i="0" u="none" strike="noStrike" cap="none" normalizeH="0" baseline="0" smtClean="0">
                          <a:ln>
                            <a:noFill/>
                          </a:ln>
                          <a:solidFill>
                            <a:schemeClr val="tx1"/>
                          </a:solidFill>
                          <a:effectLst/>
                          <a:latin typeface="Arial" charset="0"/>
                          <a:cs typeface="Arial" charset="0"/>
                        </a:rPr>
                        <a:t>CO</a:t>
                      </a:r>
                      <a:endParaRPr kumimoji="0" lang="en-US" sz="900" b="0" i="0" u="none" strike="noStrike" cap="none" normalizeH="0" baseline="0" smtClean="0">
                        <a:ln>
                          <a:noFill/>
                        </a:ln>
                        <a:solidFill>
                          <a:schemeClr val="tx1"/>
                        </a:solidFill>
                        <a:effectLst/>
                        <a:latin typeface="Times New Roman" pitchFamily="18" charset="0"/>
                      </a:endParaRPr>
                    </a:p>
                  </a:txBody>
                  <a:tcPr marL="89730" marR="89730" marT="44865" marB="44865"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896938" rtl="0" eaLnBrk="0" fontAlgn="b" latinLnBrk="0" hangingPunct="0">
                        <a:lnSpc>
                          <a:spcPct val="100000"/>
                        </a:lnSpc>
                        <a:spcBef>
                          <a:spcPct val="0"/>
                        </a:spcBef>
                        <a:spcAft>
                          <a:spcPct val="0"/>
                        </a:spcAft>
                        <a:buClrTx/>
                        <a:buSzTx/>
                        <a:buFontTx/>
                        <a:buNone/>
                        <a:tabLst/>
                      </a:pPr>
                      <a:r>
                        <a:rPr kumimoji="0" lang="en-US" sz="900" b="0" i="0" u="none" strike="noStrike" cap="none" normalizeH="0" baseline="0" smtClean="0">
                          <a:ln>
                            <a:noFill/>
                          </a:ln>
                          <a:solidFill>
                            <a:schemeClr val="tx1"/>
                          </a:solidFill>
                          <a:effectLst/>
                          <a:latin typeface="Arial" charset="0"/>
                          <a:cs typeface="Arial" charset="0"/>
                        </a:rPr>
                        <a:t>39</a:t>
                      </a:r>
                      <a:endParaRPr kumimoji="0" lang="en-US" sz="900" b="0" i="0" u="none" strike="noStrike" cap="none" normalizeH="0" baseline="0" smtClean="0">
                        <a:ln>
                          <a:noFill/>
                        </a:ln>
                        <a:solidFill>
                          <a:schemeClr val="tx1"/>
                        </a:solidFill>
                        <a:effectLst/>
                        <a:latin typeface="Times New Roman" pitchFamily="18" charset="0"/>
                      </a:endParaRPr>
                    </a:p>
                  </a:txBody>
                  <a:tcPr marL="89730" marR="89730" marT="44865" marB="44865"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896938" rtl="0" eaLnBrk="0" fontAlgn="b" latinLnBrk="0" hangingPunct="0">
                        <a:lnSpc>
                          <a:spcPct val="100000"/>
                        </a:lnSpc>
                        <a:spcBef>
                          <a:spcPct val="0"/>
                        </a:spcBef>
                        <a:spcAft>
                          <a:spcPct val="0"/>
                        </a:spcAft>
                        <a:buClrTx/>
                        <a:buSzTx/>
                        <a:buFontTx/>
                        <a:buNone/>
                        <a:tabLst/>
                      </a:pPr>
                      <a:r>
                        <a:rPr kumimoji="0" lang="en-US" sz="900" b="0" i="0" u="none" strike="noStrike" cap="none" normalizeH="0" baseline="0" smtClean="0">
                          <a:ln>
                            <a:noFill/>
                          </a:ln>
                          <a:solidFill>
                            <a:schemeClr val="tx1"/>
                          </a:solidFill>
                          <a:effectLst/>
                          <a:latin typeface="Arial" charset="0"/>
                          <a:cs typeface="Arial" charset="0"/>
                        </a:rPr>
                        <a:t>5,599,330</a:t>
                      </a:r>
                      <a:endParaRPr kumimoji="0" lang="en-US" sz="900" b="0" i="0" u="none" strike="noStrike" cap="none" normalizeH="0" baseline="0" smtClean="0">
                        <a:ln>
                          <a:noFill/>
                        </a:ln>
                        <a:solidFill>
                          <a:schemeClr val="tx1"/>
                        </a:solidFill>
                        <a:effectLst/>
                        <a:latin typeface="Times New Roman" pitchFamily="18" charset="0"/>
                      </a:endParaRPr>
                    </a:p>
                  </a:txBody>
                  <a:tcPr marL="89730" marR="89730" marT="44865" marB="44865"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896938" rtl="0" eaLnBrk="0" fontAlgn="b" latinLnBrk="0" hangingPunct="0">
                        <a:lnSpc>
                          <a:spcPct val="100000"/>
                        </a:lnSpc>
                        <a:spcBef>
                          <a:spcPct val="0"/>
                        </a:spcBef>
                        <a:spcAft>
                          <a:spcPct val="0"/>
                        </a:spcAft>
                        <a:buClrTx/>
                        <a:buSzTx/>
                        <a:buFontTx/>
                        <a:buNone/>
                        <a:tabLst/>
                      </a:pPr>
                      <a:r>
                        <a:rPr kumimoji="0" lang="en-US" sz="900" b="0" i="0" u="none" strike="noStrike" cap="none" normalizeH="0" baseline="0" smtClean="0">
                          <a:ln>
                            <a:noFill/>
                          </a:ln>
                          <a:solidFill>
                            <a:schemeClr val="tx1"/>
                          </a:solidFill>
                          <a:effectLst/>
                          <a:latin typeface="Arial" charset="0"/>
                          <a:cs typeface="Arial" charset="0"/>
                        </a:rPr>
                        <a:t>MN</a:t>
                      </a:r>
                      <a:endParaRPr kumimoji="0" lang="en-US" sz="900" b="0" i="0" u="none" strike="noStrike" cap="none" normalizeH="0" baseline="0" smtClean="0">
                        <a:ln>
                          <a:noFill/>
                        </a:ln>
                        <a:solidFill>
                          <a:schemeClr val="tx1"/>
                        </a:solidFill>
                        <a:effectLst/>
                        <a:latin typeface="Times New Roman" pitchFamily="18" charset="0"/>
                      </a:endParaRPr>
                    </a:p>
                  </a:txBody>
                  <a:tcPr marL="89730" marR="89730" marT="44865" marB="44865"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896938" rtl="0" eaLnBrk="0" fontAlgn="b" latinLnBrk="0" hangingPunct="0">
                        <a:lnSpc>
                          <a:spcPct val="100000"/>
                        </a:lnSpc>
                        <a:spcBef>
                          <a:spcPct val="0"/>
                        </a:spcBef>
                        <a:spcAft>
                          <a:spcPct val="0"/>
                        </a:spcAft>
                        <a:buClrTx/>
                        <a:buSzTx/>
                        <a:buFontTx/>
                        <a:buNone/>
                        <a:tabLst/>
                      </a:pPr>
                      <a:r>
                        <a:rPr kumimoji="0" lang="en-US" sz="900" b="0" i="0" u="none" strike="noStrike" cap="none" normalizeH="0" baseline="0" smtClean="0">
                          <a:ln>
                            <a:noFill/>
                          </a:ln>
                          <a:solidFill>
                            <a:schemeClr val="tx1"/>
                          </a:solidFill>
                          <a:effectLst/>
                          <a:latin typeface="Arial" charset="0"/>
                          <a:cs typeface="Arial" charset="0"/>
                        </a:rPr>
                        <a:t>13</a:t>
                      </a:r>
                      <a:endParaRPr kumimoji="0" lang="en-US" sz="900" b="0" i="0" u="none" strike="noStrike" cap="none" normalizeH="0" baseline="0" smtClean="0">
                        <a:ln>
                          <a:noFill/>
                        </a:ln>
                        <a:solidFill>
                          <a:schemeClr val="tx1"/>
                        </a:solidFill>
                        <a:effectLst/>
                        <a:latin typeface="Times New Roman" pitchFamily="18" charset="0"/>
                      </a:endParaRPr>
                    </a:p>
                  </a:txBody>
                  <a:tcPr marL="89730" marR="89730" marT="44865" marB="44865"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896938" rtl="0" eaLnBrk="0" fontAlgn="b" latinLnBrk="0" hangingPunct="0">
                        <a:lnSpc>
                          <a:spcPct val="100000"/>
                        </a:lnSpc>
                        <a:spcBef>
                          <a:spcPct val="0"/>
                        </a:spcBef>
                        <a:spcAft>
                          <a:spcPct val="0"/>
                        </a:spcAft>
                        <a:buClrTx/>
                        <a:buSzTx/>
                        <a:buFontTx/>
                        <a:buNone/>
                        <a:tabLst/>
                      </a:pPr>
                      <a:r>
                        <a:rPr kumimoji="0" lang="en-US" sz="900" b="0" i="0" u="none" strike="noStrike" cap="none" normalizeH="0" baseline="0" smtClean="0">
                          <a:ln>
                            <a:noFill/>
                          </a:ln>
                          <a:solidFill>
                            <a:schemeClr val="tx1"/>
                          </a:solidFill>
                          <a:effectLst/>
                          <a:latin typeface="Arial" charset="0"/>
                          <a:cs typeface="Arial" charset="0"/>
                        </a:rPr>
                        <a:t>1,734,665</a:t>
                      </a:r>
                      <a:endParaRPr kumimoji="0" lang="en-US" sz="900" b="0" i="0" u="none" strike="noStrike" cap="none" normalizeH="0" baseline="0" smtClean="0">
                        <a:ln>
                          <a:noFill/>
                        </a:ln>
                        <a:solidFill>
                          <a:schemeClr val="tx1"/>
                        </a:solidFill>
                        <a:effectLst/>
                        <a:latin typeface="Times New Roman" pitchFamily="18" charset="0"/>
                      </a:endParaRPr>
                    </a:p>
                  </a:txBody>
                  <a:tcPr marL="89730" marR="89730" marT="44865" marB="44865"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896938" rtl="0" eaLnBrk="0" fontAlgn="b" latinLnBrk="0" hangingPunct="0">
                        <a:lnSpc>
                          <a:spcPct val="100000"/>
                        </a:lnSpc>
                        <a:spcBef>
                          <a:spcPct val="0"/>
                        </a:spcBef>
                        <a:spcAft>
                          <a:spcPct val="0"/>
                        </a:spcAft>
                        <a:buClrTx/>
                        <a:buSzTx/>
                        <a:buFontTx/>
                        <a:buNone/>
                        <a:tabLst/>
                      </a:pPr>
                      <a:r>
                        <a:rPr kumimoji="0" lang="en-US" sz="900" b="0" i="0" u="none" strike="noStrike" cap="none" normalizeH="0" baseline="0" smtClean="0">
                          <a:ln>
                            <a:noFill/>
                          </a:ln>
                          <a:solidFill>
                            <a:schemeClr val="tx1"/>
                          </a:solidFill>
                          <a:effectLst/>
                          <a:latin typeface="Arial" charset="0"/>
                          <a:cs typeface="Arial" charset="0"/>
                        </a:rPr>
                        <a:t>SC</a:t>
                      </a:r>
                      <a:endParaRPr kumimoji="0" lang="en-US" sz="900" b="0" i="0" u="none" strike="noStrike" cap="none" normalizeH="0" baseline="0" smtClean="0">
                        <a:ln>
                          <a:noFill/>
                        </a:ln>
                        <a:solidFill>
                          <a:schemeClr val="tx1"/>
                        </a:solidFill>
                        <a:effectLst/>
                        <a:latin typeface="Times New Roman" pitchFamily="18" charset="0"/>
                      </a:endParaRPr>
                    </a:p>
                  </a:txBody>
                  <a:tcPr marL="89730" marR="89730" marT="44865" marB="44865"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896938" rtl="0" eaLnBrk="0" fontAlgn="b" latinLnBrk="0" hangingPunct="0">
                        <a:lnSpc>
                          <a:spcPct val="100000"/>
                        </a:lnSpc>
                        <a:spcBef>
                          <a:spcPct val="0"/>
                        </a:spcBef>
                        <a:spcAft>
                          <a:spcPct val="0"/>
                        </a:spcAft>
                        <a:buClrTx/>
                        <a:buSzTx/>
                        <a:buFontTx/>
                        <a:buNone/>
                        <a:tabLst/>
                      </a:pPr>
                      <a:r>
                        <a:rPr kumimoji="0" lang="en-US" sz="900" b="0" i="0" u="none" strike="noStrike" cap="none" normalizeH="0" baseline="0" smtClean="0">
                          <a:ln>
                            <a:noFill/>
                          </a:ln>
                          <a:solidFill>
                            <a:schemeClr val="tx1"/>
                          </a:solidFill>
                          <a:effectLst/>
                          <a:latin typeface="Arial" charset="0"/>
                          <a:cs typeface="Arial" charset="0"/>
                        </a:rPr>
                        <a:t>24</a:t>
                      </a:r>
                      <a:endParaRPr kumimoji="0" lang="en-US" sz="900" b="0" i="0" u="none" strike="noStrike" cap="none" normalizeH="0" baseline="0" smtClean="0">
                        <a:ln>
                          <a:noFill/>
                        </a:ln>
                        <a:solidFill>
                          <a:schemeClr val="tx1"/>
                        </a:solidFill>
                        <a:effectLst/>
                        <a:latin typeface="Times New Roman" pitchFamily="18" charset="0"/>
                      </a:endParaRPr>
                    </a:p>
                  </a:txBody>
                  <a:tcPr marL="89730" marR="89730" marT="44865" marB="44865"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896938" rtl="0" eaLnBrk="0" fontAlgn="b" latinLnBrk="0" hangingPunct="0">
                        <a:lnSpc>
                          <a:spcPct val="100000"/>
                        </a:lnSpc>
                        <a:spcBef>
                          <a:spcPct val="0"/>
                        </a:spcBef>
                        <a:spcAft>
                          <a:spcPct val="0"/>
                        </a:spcAft>
                        <a:buClrTx/>
                        <a:buSzTx/>
                        <a:buFontTx/>
                        <a:buNone/>
                        <a:tabLst/>
                      </a:pPr>
                      <a:r>
                        <a:rPr kumimoji="0" lang="en-US" sz="900" b="0" i="0" u="none" strike="noStrike" cap="none" normalizeH="0" baseline="0" smtClean="0">
                          <a:ln>
                            <a:noFill/>
                          </a:ln>
                          <a:solidFill>
                            <a:schemeClr val="tx1"/>
                          </a:solidFill>
                          <a:effectLst/>
                          <a:latin typeface="Arial" charset="0"/>
                          <a:cs typeface="Arial" charset="0"/>
                        </a:rPr>
                        <a:t>1,761,949</a:t>
                      </a:r>
                      <a:endParaRPr kumimoji="0" lang="en-US" sz="900" b="0" i="0" u="none" strike="noStrike" cap="none" normalizeH="0" baseline="0" smtClean="0">
                        <a:ln>
                          <a:noFill/>
                        </a:ln>
                        <a:solidFill>
                          <a:schemeClr val="tx1"/>
                        </a:solidFill>
                        <a:effectLst/>
                        <a:latin typeface="Times New Roman" pitchFamily="18" charset="0"/>
                      </a:endParaRPr>
                    </a:p>
                  </a:txBody>
                  <a:tcPr marL="89730" marR="89730" marT="44865" marB="44865"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36538">
                <a:tc>
                  <a:txBody>
                    <a:bodyPr/>
                    <a:lstStyle/>
                    <a:p>
                      <a:pPr marL="0" marR="0" lvl="0" indent="0" algn="l" defTabSz="896938" rtl="0" eaLnBrk="0" fontAlgn="b" latinLnBrk="0" hangingPunct="0">
                        <a:lnSpc>
                          <a:spcPct val="100000"/>
                        </a:lnSpc>
                        <a:spcBef>
                          <a:spcPct val="0"/>
                        </a:spcBef>
                        <a:spcAft>
                          <a:spcPct val="0"/>
                        </a:spcAft>
                        <a:buClrTx/>
                        <a:buSzTx/>
                        <a:buFontTx/>
                        <a:buNone/>
                        <a:tabLst/>
                      </a:pPr>
                      <a:r>
                        <a:rPr kumimoji="0" lang="en-US" sz="900" b="0" i="0" u="none" strike="noStrike" cap="none" normalizeH="0" baseline="0" smtClean="0">
                          <a:ln>
                            <a:noFill/>
                          </a:ln>
                          <a:solidFill>
                            <a:schemeClr val="tx1"/>
                          </a:solidFill>
                          <a:effectLst/>
                          <a:latin typeface="Arial" charset="0"/>
                          <a:cs typeface="Arial" charset="0"/>
                        </a:rPr>
                        <a:t>CT</a:t>
                      </a:r>
                      <a:endParaRPr kumimoji="0" lang="en-US" sz="900" b="0" i="0" u="none" strike="noStrike" cap="none" normalizeH="0" baseline="0" smtClean="0">
                        <a:ln>
                          <a:noFill/>
                        </a:ln>
                        <a:solidFill>
                          <a:schemeClr val="tx1"/>
                        </a:solidFill>
                        <a:effectLst/>
                        <a:latin typeface="Times New Roman" pitchFamily="18" charset="0"/>
                      </a:endParaRPr>
                    </a:p>
                  </a:txBody>
                  <a:tcPr marL="89730" marR="89730" marT="44865" marB="44865"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896938" rtl="0" eaLnBrk="0" fontAlgn="b" latinLnBrk="0" hangingPunct="0">
                        <a:lnSpc>
                          <a:spcPct val="100000"/>
                        </a:lnSpc>
                        <a:spcBef>
                          <a:spcPct val="0"/>
                        </a:spcBef>
                        <a:spcAft>
                          <a:spcPct val="0"/>
                        </a:spcAft>
                        <a:buClrTx/>
                        <a:buSzTx/>
                        <a:buFontTx/>
                        <a:buNone/>
                        <a:tabLst/>
                      </a:pPr>
                      <a:r>
                        <a:rPr kumimoji="0" lang="en-US" sz="900" b="0" i="0" u="none" strike="noStrike" cap="none" normalizeH="0" baseline="0" smtClean="0">
                          <a:ln>
                            <a:noFill/>
                          </a:ln>
                          <a:solidFill>
                            <a:schemeClr val="tx1"/>
                          </a:solidFill>
                          <a:effectLst/>
                          <a:latin typeface="Arial" charset="0"/>
                          <a:cs typeface="Arial" charset="0"/>
                        </a:rPr>
                        <a:t>19</a:t>
                      </a:r>
                      <a:endParaRPr kumimoji="0" lang="en-US" sz="900" b="0" i="0" u="none" strike="noStrike" cap="none" normalizeH="0" baseline="0" smtClean="0">
                        <a:ln>
                          <a:noFill/>
                        </a:ln>
                        <a:solidFill>
                          <a:schemeClr val="tx1"/>
                        </a:solidFill>
                        <a:effectLst/>
                        <a:latin typeface="Times New Roman" pitchFamily="18" charset="0"/>
                      </a:endParaRPr>
                    </a:p>
                  </a:txBody>
                  <a:tcPr marL="89730" marR="89730" marT="44865" marB="44865"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896938" rtl="0" eaLnBrk="0" fontAlgn="b" latinLnBrk="0" hangingPunct="0">
                        <a:lnSpc>
                          <a:spcPct val="100000"/>
                        </a:lnSpc>
                        <a:spcBef>
                          <a:spcPct val="0"/>
                        </a:spcBef>
                        <a:spcAft>
                          <a:spcPct val="0"/>
                        </a:spcAft>
                        <a:buClrTx/>
                        <a:buSzTx/>
                        <a:buFontTx/>
                        <a:buNone/>
                        <a:tabLst/>
                      </a:pPr>
                      <a:r>
                        <a:rPr kumimoji="0" lang="en-US" sz="900" b="0" i="0" u="none" strike="noStrike" cap="none" normalizeH="0" baseline="0" smtClean="0">
                          <a:ln>
                            <a:noFill/>
                          </a:ln>
                          <a:solidFill>
                            <a:schemeClr val="tx1"/>
                          </a:solidFill>
                          <a:effectLst/>
                          <a:latin typeface="Arial" charset="0"/>
                          <a:cs typeface="Arial" charset="0"/>
                        </a:rPr>
                        <a:t>2,081,355</a:t>
                      </a:r>
                      <a:endParaRPr kumimoji="0" lang="en-US" sz="900" b="0" i="0" u="none" strike="noStrike" cap="none" normalizeH="0" baseline="0" smtClean="0">
                        <a:ln>
                          <a:noFill/>
                        </a:ln>
                        <a:solidFill>
                          <a:schemeClr val="tx1"/>
                        </a:solidFill>
                        <a:effectLst/>
                        <a:latin typeface="Times New Roman" pitchFamily="18" charset="0"/>
                      </a:endParaRPr>
                    </a:p>
                  </a:txBody>
                  <a:tcPr marL="89730" marR="89730" marT="44865" marB="44865"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896938" rtl="0" eaLnBrk="0" fontAlgn="b" latinLnBrk="0" hangingPunct="0">
                        <a:lnSpc>
                          <a:spcPct val="100000"/>
                        </a:lnSpc>
                        <a:spcBef>
                          <a:spcPct val="0"/>
                        </a:spcBef>
                        <a:spcAft>
                          <a:spcPct val="0"/>
                        </a:spcAft>
                        <a:buClrTx/>
                        <a:buSzTx/>
                        <a:buFontTx/>
                        <a:buNone/>
                        <a:tabLst/>
                      </a:pPr>
                      <a:r>
                        <a:rPr kumimoji="0" lang="en-US" sz="900" b="0" i="0" u="none" strike="noStrike" cap="none" normalizeH="0" baseline="0" smtClean="0">
                          <a:ln>
                            <a:noFill/>
                          </a:ln>
                          <a:solidFill>
                            <a:schemeClr val="tx1"/>
                          </a:solidFill>
                          <a:effectLst/>
                          <a:latin typeface="Arial" charset="0"/>
                          <a:cs typeface="Arial" charset="0"/>
                        </a:rPr>
                        <a:t>MO</a:t>
                      </a:r>
                      <a:endParaRPr kumimoji="0" lang="en-US" sz="900" b="0" i="0" u="none" strike="noStrike" cap="none" normalizeH="0" baseline="0" smtClean="0">
                        <a:ln>
                          <a:noFill/>
                        </a:ln>
                        <a:solidFill>
                          <a:schemeClr val="tx1"/>
                        </a:solidFill>
                        <a:effectLst/>
                        <a:latin typeface="Times New Roman" pitchFamily="18" charset="0"/>
                      </a:endParaRPr>
                    </a:p>
                  </a:txBody>
                  <a:tcPr marL="89730" marR="89730" marT="44865" marB="44865"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896938" rtl="0" eaLnBrk="0" fontAlgn="b" latinLnBrk="0" hangingPunct="0">
                        <a:lnSpc>
                          <a:spcPct val="100000"/>
                        </a:lnSpc>
                        <a:spcBef>
                          <a:spcPct val="0"/>
                        </a:spcBef>
                        <a:spcAft>
                          <a:spcPct val="0"/>
                        </a:spcAft>
                        <a:buClrTx/>
                        <a:buSzTx/>
                        <a:buFontTx/>
                        <a:buNone/>
                        <a:tabLst/>
                      </a:pPr>
                      <a:r>
                        <a:rPr kumimoji="0" lang="en-US" sz="900" b="0" i="0" u="none" strike="noStrike" cap="none" normalizeH="0" baseline="0" smtClean="0">
                          <a:ln>
                            <a:noFill/>
                          </a:ln>
                          <a:solidFill>
                            <a:schemeClr val="tx1"/>
                          </a:solidFill>
                          <a:effectLst/>
                          <a:latin typeface="Arial" charset="0"/>
                          <a:cs typeface="Arial" charset="0"/>
                        </a:rPr>
                        <a:t>33</a:t>
                      </a:r>
                      <a:endParaRPr kumimoji="0" lang="en-US" sz="900" b="0" i="0" u="none" strike="noStrike" cap="none" normalizeH="0" baseline="0" smtClean="0">
                        <a:ln>
                          <a:noFill/>
                        </a:ln>
                        <a:solidFill>
                          <a:schemeClr val="tx1"/>
                        </a:solidFill>
                        <a:effectLst/>
                        <a:latin typeface="Times New Roman" pitchFamily="18" charset="0"/>
                      </a:endParaRPr>
                    </a:p>
                  </a:txBody>
                  <a:tcPr marL="89730" marR="89730" marT="44865" marB="44865"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896938" rtl="0" eaLnBrk="0" fontAlgn="b" latinLnBrk="0" hangingPunct="0">
                        <a:lnSpc>
                          <a:spcPct val="100000"/>
                        </a:lnSpc>
                        <a:spcBef>
                          <a:spcPct val="0"/>
                        </a:spcBef>
                        <a:spcAft>
                          <a:spcPct val="0"/>
                        </a:spcAft>
                        <a:buClrTx/>
                        <a:buSzTx/>
                        <a:buFontTx/>
                        <a:buNone/>
                        <a:tabLst/>
                      </a:pPr>
                      <a:r>
                        <a:rPr kumimoji="0" lang="en-US" sz="900" b="0" i="0" u="none" strike="noStrike" cap="none" normalizeH="0" baseline="0" smtClean="0">
                          <a:ln>
                            <a:noFill/>
                          </a:ln>
                          <a:solidFill>
                            <a:schemeClr val="tx1"/>
                          </a:solidFill>
                          <a:effectLst/>
                          <a:latin typeface="Arial" charset="0"/>
                          <a:cs typeface="Arial" charset="0"/>
                        </a:rPr>
                        <a:t>3,049,818</a:t>
                      </a:r>
                      <a:endParaRPr kumimoji="0" lang="en-US" sz="900" b="0" i="0" u="none" strike="noStrike" cap="none" normalizeH="0" baseline="0" smtClean="0">
                        <a:ln>
                          <a:noFill/>
                        </a:ln>
                        <a:solidFill>
                          <a:schemeClr val="tx1"/>
                        </a:solidFill>
                        <a:effectLst/>
                        <a:latin typeface="Times New Roman" pitchFamily="18" charset="0"/>
                      </a:endParaRPr>
                    </a:p>
                  </a:txBody>
                  <a:tcPr marL="89730" marR="89730" marT="44865" marB="44865"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896938" rtl="0" eaLnBrk="0" fontAlgn="b" latinLnBrk="0" hangingPunct="0">
                        <a:lnSpc>
                          <a:spcPct val="100000"/>
                        </a:lnSpc>
                        <a:spcBef>
                          <a:spcPct val="0"/>
                        </a:spcBef>
                        <a:spcAft>
                          <a:spcPct val="0"/>
                        </a:spcAft>
                        <a:buClrTx/>
                        <a:buSzTx/>
                        <a:buFontTx/>
                        <a:buNone/>
                        <a:tabLst/>
                      </a:pPr>
                      <a:r>
                        <a:rPr kumimoji="0" lang="en-US" sz="900" b="0" i="0" u="none" strike="noStrike" cap="none" normalizeH="0" baseline="0" smtClean="0">
                          <a:ln>
                            <a:noFill/>
                          </a:ln>
                          <a:solidFill>
                            <a:schemeClr val="tx1"/>
                          </a:solidFill>
                          <a:effectLst/>
                          <a:latin typeface="Arial" charset="0"/>
                          <a:cs typeface="Arial" charset="0"/>
                        </a:rPr>
                        <a:t>SD</a:t>
                      </a:r>
                      <a:endParaRPr kumimoji="0" lang="en-US" sz="900" b="0" i="0" u="none" strike="noStrike" cap="none" normalizeH="0" baseline="0" smtClean="0">
                        <a:ln>
                          <a:noFill/>
                        </a:ln>
                        <a:solidFill>
                          <a:schemeClr val="tx1"/>
                        </a:solidFill>
                        <a:effectLst/>
                        <a:latin typeface="Times New Roman" pitchFamily="18" charset="0"/>
                      </a:endParaRPr>
                    </a:p>
                  </a:txBody>
                  <a:tcPr marL="89730" marR="89730" marT="44865" marB="44865"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896938" rtl="0" eaLnBrk="0" fontAlgn="b" latinLnBrk="0" hangingPunct="0">
                        <a:lnSpc>
                          <a:spcPct val="100000"/>
                        </a:lnSpc>
                        <a:spcBef>
                          <a:spcPct val="0"/>
                        </a:spcBef>
                        <a:spcAft>
                          <a:spcPct val="0"/>
                        </a:spcAft>
                        <a:buClrTx/>
                        <a:buSzTx/>
                        <a:buFontTx/>
                        <a:buNone/>
                        <a:tabLst/>
                      </a:pPr>
                      <a:r>
                        <a:rPr kumimoji="0" lang="en-US" sz="900" b="0" i="0" u="none" strike="noStrike" cap="none" normalizeH="0" baseline="0" smtClean="0">
                          <a:ln>
                            <a:noFill/>
                          </a:ln>
                          <a:solidFill>
                            <a:schemeClr val="tx1"/>
                          </a:solidFill>
                          <a:effectLst/>
                          <a:latin typeface="Arial" charset="0"/>
                          <a:cs typeface="Arial" charset="0"/>
                        </a:rPr>
                        <a:t>4</a:t>
                      </a:r>
                      <a:endParaRPr kumimoji="0" lang="en-US" sz="900" b="0" i="0" u="none" strike="noStrike" cap="none" normalizeH="0" baseline="0" smtClean="0">
                        <a:ln>
                          <a:noFill/>
                        </a:ln>
                        <a:solidFill>
                          <a:schemeClr val="tx1"/>
                        </a:solidFill>
                        <a:effectLst/>
                        <a:latin typeface="Times New Roman" pitchFamily="18" charset="0"/>
                      </a:endParaRPr>
                    </a:p>
                  </a:txBody>
                  <a:tcPr marL="89730" marR="89730" marT="44865" marB="44865"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896938" rtl="0" eaLnBrk="0" fontAlgn="b" latinLnBrk="0" hangingPunct="0">
                        <a:lnSpc>
                          <a:spcPct val="100000"/>
                        </a:lnSpc>
                        <a:spcBef>
                          <a:spcPct val="0"/>
                        </a:spcBef>
                        <a:spcAft>
                          <a:spcPct val="0"/>
                        </a:spcAft>
                        <a:buClrTx/>
                        <a:buSzTx/>
                        <a:buFontTx/>
                        <a:buNone/>
                        <a:tabLst/>
                      </a:pPr>
                      <a:r>
                        <a:rPr kumimoji="0" lang="en-US" sz="900" b="0" i="0" u="none" strike="noStrike" cap="none" normalizeH="0" baseline="0" smtClean="0">
                          <a:ln>
                            <a:noFill/>
                          </a:ln>
                          <a:solidFill>
                            <a:schemeClr val="tx1"/>
                          </a:solidFill>
                          <a:effectLst/>
                          <a:latin typeface="Arial" charset="0"/>
                          <a:cs typeface="Arial" charset="0"/>
                        </a:rPr>
                        <a:t>221,818</a:t>
                      </a:r>
                      <a:endParaRPr kumimoji="0" lang="en-US" sz="900" b="0" i="0" u="none" strike="noStrike" cap="none" normalizeH="0" baseline="0" smtClean="0">
                        <a:ln>
                          <a:noFill/>
                        </a:ln>
                        <a:solidFill>
                          <a:schemeClr val="tx1"/>
                        </a:solidFill>
                        <a:effectLst/>
                        <a:latin typeface="Times New Roman" pitchFamily="18" charset="0"/>
                      </a:endParaRPr>
                    </a:p>
                  </a:txBody>
                  <a:tcPr marL="89730" marR="89730" marT="44865" marB="44865"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36538">
                <a:tc>
                  <a:txBody>
                    <a:bodyPr/>
                    <a:lstStyle/>
                    <a:p>
                      <a:pPr marL="0" marR="0" lvl="0" indent="0" algn="l" defTabSz="896938" rtl="0" eaLnBrk="0" fontAlgn="b" latinLnBrk="0" hangingPunct="0">
                        <a:lnSpc>
                          <a:spcPct val="100000"/>
                        </a:lnSpc>
                        <a:spcBef>
                          <a:spcPct val="0"/>
                        </a:spcBef>
                        <a:spcAft>
                          <a:spcPct val="0"/>
                        </a:spcAft>
                        <a:buClrTx/>
                        <a:buSzTx/>
                        <a:buFontTx/>
                        <a:buNone/>
                        <a:tabLst/>
                      </a:pPr>
                      <a:r>
                        <a:rPr kumimoji="0" lang="en-US" sz="900" b="0" i="0" u="none" strike="noStrike" cap="none" normalizeH="0" baseline="0" smtClean="0">
                          <a:ln>
                            <a:noFill/>
                          </a:ln>
                          <a:solidFill>
                            <a:schemeClr val="tx1"/>
                          </a:solidFill>
                          <a:effectLst/>
                          <a:latin typeface="Arial" charset="0"/>
                          <a:cs typeface="Arial" charset="0"/>
                        </a:rPr>
                        <a:t>DC</a:t>
                      </a:r>
                      <a:endParaRPr kumimoji="0" lang="en-US" sz="900" b="0" i="0" u="none" strike="noStrike" cap="none" normalizeH="0" baseline="0" smtClean="0">
                        <a:ln>
                          <a:noFill/>
                        </a:ln>
                        <a:solidFill>
                          <a:schemeClr val="tx1"/>
                        </a:solidFill>
                        <a:effectLst/>
                        <a:latin typeface="Times New Roman" pitchFamily="18" charset="0"/>
                      </a:endParaRPr>
                    </a:p>
                  </a:txBody>
                  <a:tcPr marL="89730" marR="89730" marT="44865" marB="44865"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896938" rtl="0" eaLnBrk="0" fontAlgn="b" latinLnBrk="0" hangingPunct="0">
                        <a:lnSpc>
                          <a:spcPct val="100000"/>
                        </a:lnSpc>
                        <a:spcBef>
                          <a:spcPct val="0"/>
                        </a:spcBef>
                        <a:spcAft>
                          <a:spcPct val="0"/>
                        </a:spcAft>
                        <a:buClrTx/>
                        <a:buSzTx/>
                        <a:buFontTx/>
                        <a:buNone/>
                        <a:tabLst/>
                      </a:pPr>
                      <a:r>
                        <a:rPr kumimoji="0" lang="en-US" sz="900" b="0" i="0" u="none" strike="noStrike" cap="none" normalizeH="0" baseline="0" smtClean="0">
                          <a:ln>
                            <a:noFill/>
                          </a:ln>
                          <a:solidFill>
                            <a:schemeClr val="tx1"/>
                          </a:solidFill>
                          <a:effectLst/>
                          <a:latin typeface="Arial" charset="0"/>
                          <a:cs typeface="Arial" charset="0"/>
                        </a:rPr>
                        <a:t>18</a:t>
                      </a:r>
                      <a:endParaRPr kumimoji="0" lang="en-US" sz="900" b="0" i="0" u="none" strike="noStrike" cap="none" normalizeH="0" baseline="0" smtClean="0">
                        <a:ln>
                          <a:noFill/>
                        </a:ln>
                        <a:solidFill>
                          <a:schemeClr val="tx1"/>
                        </a:solidFill>
                        <a:effectLst/>
                        <a:latin typeface="Times New Roman" pitchFamily="18" charset="0"/>
                      </a:endParaRPr>
                    </a:p>
                  </a:txBody>
                  <a:tcPr marL="89730" marR="89730" marT="44865" marB="44865"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896938" rtl="0" eaLnBrk="0" fontAlgn="b" latinLnBrk="0" hangingPunct="0">
                        <a:lnSpc>
                          <a:spcPct val="100000"/>
                        </a:lnSpc>
                        <a:spcBef>
                          <a:spcPct val="0"/>
                        </a:spcBef>
                        <a:spcAft>
                          <a:spcPct val="0"/>
                        </a:spcAft>
                        <a:buClrTx/>
                        <a:buSzTx/>
                        <a:buFontTx/>
                        <a:buNone/>
                        <a:tabLst/>
                      </a:pPr>
                      <a:r>
                        <a:rPr kumimoji="0" lang="en-US" sz="900" b="0" i="0" u="none" strike="noStrike" cap="none" normalizeH="0" baseline="0" smtClean="0">
                          <a:ln>
                            <a:noFill/>
                          </a:ln>
                          <a:solidFill>
                            <a:schemeClr val="tx1"/>
                          </a:solidFill>
                          <a:effectLst/>
                          <a:latin typeface="Arial" charset="0"/>
                          <a:cs typeface="Arial" charset="0"/>
                        </a:rPr>
                        <a:t>6,392,300</a:t>
                      </a:r>
                      <a:endParaRPr kumimoji="0" lang="en-US" sz="900" b="0" i="0" u="none" strike="noStrike" cap="none" normalizeH="0" baseline="0" smtClean="0">
                        <a:ln>
                          <a:noFill/>
                        </a:ln>
                        <a:solidFill>
                          <a:schemeClr val="tx1"/>
                        </a:solidFill>
                        <a:effectLst/>
                        <a:latin typeface="Times New Roman" pitchFamily="18" charset="0"/>
                      </a:endParaRPr>
                    </a:p>
                  </a:txBody>
                  <a:tcPr marL="89730" marR="89730" marT="44865" marB="44865"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896938" rtl="0" eaLnBrk="0" fontAlgn="b" latinLnBrk="0" hangingPunct="0">
                        <a:lnSpc>
                          <a:spcPct val="100000"/>
                        </a:lnSpc>
                        <a:spcBef>
                          <a:spcPct val="0"/>
                        </a:spcBef>
                        <a:spcAft>
                          <a:spcPct val="0"/>
                        </a:spcAft>
                        <a:buClrTx/>
                        <a:buSzTx/>
                        <a:buFontTx/>
                        <a:buNone/>
                        <a:tabLst/>
                      </a:pPr>
                      <a:r>
                        <a:rPr kumimoji="0" lang="en-US" sz="900" b="0" i="0" u="none" strike="noStrike" cap="none" normalizeH="0" baseline="0" smtClean="0">
                          <a:ln>
                            <a:noFill/>
                          </a:ln>
                          <a:solidFill>
                            <a:schemeClr val="tx1"/>
                          </a:solidFill>
                          <a:effectLst/>
                          <a:latin typeface="Arial" charset="0"/>
                          <a:cs typeface="Arial" charset="0"/>
                        </a:rPr>
                        <a:t>MS</a:t>
                      </a:r>
                      <a:endParaRPr kumimoji="0" lang="en-US" sz="900" b="0" i="0" u="none" strike="noStrike" cap="none" normalizeH="0" baseline="0" smtClean="0">
                        <a:ln>
                          <a:noFill/>
                        </a:ln>
                        <a:solidFill>
                          <a:schemeClr val="tx1"/>
                        </a:solidFill>
                        <a:effectLst/>
                        <a:latin typeface="Times New Roman" pitchFamily="18" charset="0"/>
                      </a:endParaRPr>
                    </a:p>
                  </a:txBody>
                  <a:tcPr marL="89730" marR="89730" marT="44865" marB="44865"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896938" rtl="0" eaLnBrk="0" fontAlgn="b" latinLnBrk="0" hangingPunct="0">
                        <a:lnSpc>
                          <a:spcPct val="100000"/>
                        </a:lnSpc>
                        <a:spcBef>
                          <a:spcPct val="0"/>
                        </a:spcBef>
                        <a:spcAft>
                          <a:spcPct val="0"/>
                        </a:spcAft>
                        <a:buClrTx/>
                        <a:buSzTx/>
                        <a:buFontTx/>
                        <a:buNone/>
                        <a:tabLst/>
                      </a:pPr>
                      <a:r>
                        <a:rPr kumimoji="0" lang="en-US" sz="900" b="0" i="0" u="none" strike="noStrike" cap="none" normalizeH="0" baseline="0" smtClean="0">
                          <a:ln>
                            <a:noFill/>
                          </a:ln>
                          <a:solidFill>
                            <a:schemeClr val="tx1"/>
                          </a:solidFill>
                          <a:effectLst/>
                          <a:latin typeface="Arial" charset="0"/>
                          <a:cs typeface="Arial" charset="0"/>
                        </a:rPr>
                        <a:t>5</a:t>
                      </a:r>
                      <a:endParaRPr kumimoji="0" lang="en-US" sz="900" b="0" i="0" u="none" strike="noStrike" cap="none" normalizeH="0" baseline="0" smtClean="0">
                        <a:ln>
                          <a:noFill/>
                        </a:ln>
                        <a:solidFill>
                          <a:schemeClr val="tx1"/>
                        </a:solidFill>
                        <a:effectLst/>
                        <a:latin typeface="Times New Roman" pitchFamily="18" charset="0"/>
                      </a:endParaRPr>
                    </a:p>
                  </a:txBody>
                  <a:tcPr marL="89730" marR="89730" marT="44865" marB="44865"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896938" rtl="0" eaLnBrk="0" fontAlgn="b" latinLnBrk="0" hangingPunct="0">
                        <a:lnSpc>
                          <a:spcPct val="100000"/>
                        </a:lnSpc>
                        <a:spcBef>
                          <a:spcPct val="0"/>
                        </a:spcBef>
                        <a:spcAft>
                          <a:spcPct val="0"/>
                        </a:spcAft>
                        <a:buClrTx/>
                        <a:buSzTx/>
                        <a:buFontTx/>
                        <a:buNone/>
                        <a:tabLst/>
                      </a:pPr>
                      <a:r>
                        <a:rPr kumimoji="0" lang="en-US" sz="900" b="0" i="0" u="none" strike="noStrike" cap="none" normalizeH="0" baseline="0" smtClean="0">
                          <a:ln>
                            <a:noFill/>
                          </a:ln>
                          <a:solidFill>
                            <a:schemeClr val="tx1"/>
                          </a:solidFill>
                          <a:effectLst/>
                          <a:latin typeface="Arial" charset="0"/>
                          <a:cs typeface="Arial" charset="0"/>
                        </a:rPr>
                        <a:t>513,020</a:t>
                      </a:r>
                      <a:endParaRPr kumimoji="0" lang="en-US" sz="900" b="0" i="0" u="none" strike="noStrike" cap="none" normalizeH="0" baseline="0" smtClean="0">
                        <a:ln>
                          <a:noFill/>
                        </a:ln>
                        <a:solidFill>
                          <a:schemeClr val="tx1"/>
                        </a:solidFill>
                        <a:effectLst/>
                        <a:latin typeface="Times New Roman" pitchFamily="18" charset="0"/>
                      </a:endParaRPr>
                    </a:p>
                  </a:txBody>
                  <a:tcPr marL="89730" marR="89730" marT="44865" marB="44865"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896938" rtl="0" eaLnBrk="0" fontAlgn="b" latinLnBrk="0" hangingPunct="0">
                        <a:lnSpc>
                          <a:spcPct val="100000"/>
                        </a:lnSpc>
                        <a:spcBef>
                          <a:spcPct val="0"/>
                        </a:spcBef>
                        <a:spcAft>
                          <a:spcPct val="0"/>
                        </a:spcAft>
                        <a:buClrTx/>
                        <a:buSzTx/>
                        <a:buFontTx/>
                        <a:buNone/>
                        <a:tabLst/>
                      </a:pPr>
                      <a:r>
                        <a:rPr kumimoji="0" lang="en-US" sz="900" b="0" i="0" u="none" strike="noStrike" cap="none" normalizeH="0" baseline="0" smtClean="0">
                          <a:ln>
                            <a:noFill/>
                          </a:ln>
                          <a:solidFill>
                            <a:schemeClr val="tx1"/>
                          </a:solidFill>
                          <a:effectLst/>
                          <a:latin typeface="Arial" charset="0"/>
                          <a:cs typeface="Arial" charset="0"/>
                        </a:rPr>
                        <a:t>TN</a:t>
                      </a:r>
                      <a:endParaRPr kumimoji="0" lang="en-US" sz="900" b="0" i="0" u="none" strike="noStrike" cap="none" normalizeH="0" baseline="0" smtClean="0">
                        <a:ln>
                          <a:noFill/>
                        </a:ln>
                        <a:solidFill>
                          <a:schemeClr val="tx1"/>
                        </a:solidFill>
                        <a:effectLst/>
                        <a:latin typeface="Times New Roman" pitchFamily="18" charset="0"/>
                      </a:endParaRPr>
                    </a:p>
                  </a:txBody>
                  <a:tcPr marL="89730" marR="89730" marT="44865" marB="44865"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896938" rtl="0" eaLnBrk="0" fontAlgn="b" latinLnBrk="0" hangingPunct="0">
                        <a:lnSpc>
                          <a:spcPct val="100000"/>
                        </a:lnSpc>
                        <a:spcBef>
                          <a:spcPct val="0"/>
                        </a:spcBef>
                        <a:spcAft>
                          <a:spcPct val="0"/>
                        </a:spcAft>
                        <a:buClrTx/>
                        <a:buSzTx/>
                        <a:buFontTx/>
                        <a:buNone/>
                        <a:tabLst/>
                      </a:pPr>
                      <a:r>
                        <a:rPr kumimoji="0" lang="en-US" sz="900" b="0" i="0" u="none" strike="noStrike" cap="none" normalizeH="0" baseline="0" smtClean="0">
                          <a:ln>
                            <a:noFill/>
                          </a:ln>
                          <a:solidFill>
                            <a:schemeClr val="tx1"/>
                          </a:solidFill>
                          <a:effectLst/>
                          <a:latin typeface="Arial" charset="0"/>
                          <a:cs typeface="Arial" charset="0"/>
                        </a:rPr>
                        <a:t>12</a:t>
                      </a:r>
                      <a:endParaRPr kumimoji="0" lang="en-US" sz="900" b="0" i="0" u="none" strike="noStrike" cap="none" normalizeH="0" baseline="0" smtClean="0">
                        <a:ln>
                          <a:noFill/>
                        </a:ln>
                        <a:solidFill>
                          <a:schemeClr val="tx1"/>
                        </a:solidFill>
                        <a:effectLst/>
                        <a:latin typeface="Times New Roman" pitchFamily="18" charset="0"/>
                      </a:endParaRPr>
                    </a:p>
                  </a:txBody>
                  <a:tcPr marL="89730" marR="89730" marT="44865" marB="44865"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896938" rtl="0" eaLnBrk="0" fontAlgn="b" latinLnBrk="0" hangingPunct="0">
                        <a:lnSpc>
                          <a:spcPct val="100000"/>
                        </a:lnSpc>
                        <a:spcBef>
                          <a:spcPct val="0"/>
                        </a:spcBef>
                        <a:spcAft>
                          <a:spcPct val="0"/>
                        </a:spcAft>
                        <a:buClrTx/>
                        <a:buSzTx/>
                        <a:buFontTx/>
                        <a:buNone/>
                        <a:tabLst/>
                      </a:pPr>
                      <a:r>
                        <a:rPr kumimoji="0" lang="en-US" sz="900" b="0" i="0" u="none" strike="noStrike" cap="none" normalizeH="0" baseline="0" smtClean="0">
                          <a:ln>
                            <a:noFill/>
                          </a:ln>
                          <a:solidFill>
                            <a:schemeClr val="tx1"/>
                          </a:solidFill>
                          <a:effectLst/>
                          <a:latin typeface="Arial" charset="0"/>
                          <a:cs typeface="Arial" charset="0"/>
                        </a:rPr>
                        <a:t>1,169,582</a:t>
                      </a:r>
                      <a:endParaRPr kumimoji="0" lang="en-US" sz="900" b="0" i="0" u="none" strike="noStrike" cap="none" normalizeH="0" baseline="0" smtClean="0">
                        <a:ln>
                          <a:noFill/>
                        </a:ln>
                        <a:solidFill>
                          <a:schemeClr val="tx1"/>
                        </a:solidFill>
                        <a:effectLst/>
                        <a:latin typeface="Times New Roman" pitchFamily="18" charset="0"/>
                      </a:endParaRPr>
                    </a:p>
                  </a:txBody>
                  <a:tcPr marL="89730" marR="89730" marT="44865" marB="44865"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68288">
                <a:tc>
                  <a:txBody>
                    <a:bodyPr/>
                    <a:lstStyle/>
                    <a:p>
                      <a:pPr marL="0" marR="0" lvl="0" indent="0" algn="l" defTabSz="896938" rtl="0" eaLnBrk="0" fontAlgn="b" latinLnBrk="0" hangingPunct="0">
                        <a:lnSpc>
                          <a:spcPct val="100000"/>
                        </a:lnSpc>
                        <a:spcBef>
                          <a:spcPct val="0"/>
                        </a:spcBef>
                        <a:spcAft>
                          <a:spcPct val="0"/>
                        </a:spcAft>
                        <a:buClrTx/>
                        <a:buSzTx/>
                        <a:buFontTx/>
                        <a:buNone/>
                        <a:tabLst/>
                      </a:pPr>
                      <a:r>
                        <a:rPr kumimoji="0" lang="en-US" sz="900" b="0" i="0" u="none" strike="noStrike" cap="none" normalizeH="0" baseline="0" smtClean="0">
                          <a:ln>
                            <a:noFill/>
                          </a:ln>
                          <a:solidFill>
                            <a:schemeClr val="tx1"/>
                          </a:solidFill>
                          <a:effectLst/>
                          <a:latin typeface="Arial" charset="0"/>
                          <a:cs typeface="Arial" charset="0"/>
                        </a:rPr>
                        <a:t>DE</a:t>
                      </a:r>
                      <a:endParaRPr kumimoji="0" lang="en-US" sz="900" b="0" i="0" u="none" strike="noStrike" cap="none" normalizeH="0" baseline="0" smtClean="0">
                        <a:ln>
                          <a:noFill/>
                        </a:ln>
                        <a:solidFill>
                          <a:schemeClr val="tx1"/>
                        </a:solidFill>
                        <a:effectLst/>
                        <a:latin typeface="Times New Roman" pitchFamily="18" charset="0"/>
                      </a:endParaRPr>
                    </a:p>
                  </a:txBody>
                  <a:tcPr marL="89730" marR="89730" marT="44865" marB="44865"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896938" rtl="0" eaLnBrk="0" fontAlgn="b" latinLnBrk="0" hangingPunct="0">
                        <a:lnSpc>
                          <a:spcPct val="100000"/>
                        </a:lnSpc>
                        <a:spcBef>
                          <a:spcPct val="0"/>
                        </a:spcBef>
                        <a:spcAft>
                          <a:spcPct val="0"/>
                        </a:spcAft>
                        <a:buClrTx/>
                        <a:buSzTx/>
                        <a:buFontTx/>
                        <a:buNone/>
                        <a:tabLst/>
                      </a:pPr>
                      <a:r>
                        <a:rPr kumimoji="0" lang="en-US" sz="900" b="0" i="0" u="none" strike="noStrike" cap="none" normalizeH="0" baseline="0" smtClean="0">
                          <a:ln>
                            <a:noFill/>
                          </a:ln>
                          <a:solidFill>
                            <a:schemeClr val="tx1"/>
                          </a:solidFill>
                          <a:effectLst/>
                          <a:latin typeface="Arial" charset="0"/>
                          <a:cs typeface="Arial" charset="0"/>
                        </a:rPr>
                        <a:t>5</a:t>
                      </a:r>
                      <a:endParaRPr kumimoji="0" lang="en-US" sz="900" b="0" i="0" u="none" strike="noStrike" cap="none" normalizeH="0" baseline="0" smtClean="0">
                        <a:ln>
                          <a:noFill/>
                        </a:ln>
                        <a:solidFill>
                          <a:schemeClr val="tx1"/>
                        </a:solidFill>
                        <a:effectLst/>
                        <a:latin typeface="Times New Roman" pitchFamily="18" charset="0"/>
                      </a:endParaRPr>
                    </a:p>
                  </a:txBody>
                  <a:tcPr marL="89730" marR="89730" marT="44865" marB="44865"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896938" rtl="0" eaLnBrk="0" fontAlgn="b" latinLnBrk="0" hangingPunct="0">
                        <a:lnSpc>
                          <a:spcPct val="100000"/>
                        </a:lnSpc>
                        <a:spcBef>
                          <a:spcPct val="0"/>
                        </a:spcBef>
                        <a:spcAft>
                          <a:spcPct val="0"/>
                        </a:spcAft>
                        <a:buClrTx/>
                        <a:buSzTx/>
                        <a:buFontTx/>
                        <a:buNone/>
                        <a:tabLst/>
                      </a:pPr>
                      <a:r>
                        <a:rPr kumimoji="0" lang="en-US" sz="900" b="0" i="0" u="none" strike="noStrike" cap="none" normalizeH="0" baseline="0" smtClean="0">
                          <a:ln>
                            <a:noFill/>
                          </a:ln>
                          <a:solidFill>
                            <a:schemeClr val="tx1"/>
                          </a:solidFill>
                          <a:effectLst/>
                          <a:latin typeface="Arial" charset="0"/>
                          <a:cs typeface="Arial" charset="0"/>
                        </a:rPr>
                        <a:t>263,914</a:t>
                      </a:r>
                      <a:endParaRPr kumimoji="0" lang="en-US" sz="900" b="0" i="0" u="none" strike="noStrike" cap="none" normalizeH="0" baseline="0" smtClean="0">
                        <a:ln>
                          <a:noFill/>
                        </a:ln>
                        <a:solidFill>
                          <a:schemeClr val="tx1"/>
                        </a:solidFill>
                        <a:effectLst/>
                        <a:latin typeface="Times New Roman" pitchFamily="18" charset="0"/>
                      </a:endParaRPr>
                    </a:p>
                  </a:txBody>
                  <a:tcPr marL="89730" marR="89730" marT="44865" marB="44865"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896938" rtl="0" eaLnBrk="0" fontAlgn="b" latinLnBrk="0" hangingPunct="0">
                        <a:lnSpc>
                          <a:spcPct val="100000"/>
                        </a:lnSpc>
                        <a:spcBef>
                          <a:spcPct val="0"/>
                        </a:spcBef>
                        <a:spcAft>
                          <a:spcPct val="0"/>
                        </a:spcAft>
                        <a:buClrTx/>
                        <a:buSzTx/>
                        <a:buFontTx/>
                        <a:buNone/>
                        <a:tabLst/>
                      </a:pPr>
                      <a:r>
                        <a:rPr kumimoji="0" lang="en-US" sz="900" b="0" i="0" u="none" strike="noStrike" cap="none" normalizeH="0" baseline="0" smtClean="0">
                          <a:ln>
                            <a:noFill/>
                          </a:ln>
                          <a:solidFill>
                            <a:schemeClr val="tx1"/>
                          </a:solidFill>
                          <a:effectLst/>
                          <a:latin typeface="Arial" charset="0"/>
                          <a:cs typeface="Arial" charset="0"/>
                        </a:rPr>
                        <a:t>MT</a:t>
                      </a:r>
                      <a:endParaRPr kumimoji="0" lang="en-US" sz="900" b="0" i="0" u="none" strike="noStrike" cap="none" normalizeH="0" baseline="0" smtClean="0">
                        <a:ln>
                          <a:noFill/>
                        </a:ln>
                        <a:solidFill>
                          <a:schemeClr val="tx1"/>
                        </a:solidFill>
                        <a:effectLst/>
                        <a:latin typeface="Times New Roman" pitchFamily="18" charset="0"/>
                      </a:endParaRPr>
                    </a:p>
                  </a:txBody>
                  <a:tcPr marL="89730" marR="89730" marT="44865" marB="44865"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896938" rtl="0" eaLnBrk="0" fontAlgn="b" latinLnBrk="0" hangingPunct="0">
                        <a:lnSpc>
                          <a:spcPct val="100000"/>
                        </a:lnSpc>
                        <a:spcBef>
                          <a:spcPct val="0"/>
                        </a:spcBef>
                        <a:spcAft>
                          <a:spcPct val="0"/>
                        </a:spcAft>
                        <a:buClrTx/>
                        <a:buSzTx/>
                        <a:buFontTx/>
                        <a:buNone/>
                        <a:tabLst/>
                      </a:pPr>
                      <a:r>
                        <a:rPr kumimoji="0" lang="en-US" sz="900" b="0" i="0" u="none" strike="noStrike" cap="none" normalizeH="0" baseline="0" smtClean="0">
                          <a:ln>
                            <a:noFill/>
                          </a:ln>
                          <a:solidFill>
                            <a:schemeClr val="tx1"/>
                          </a:solidFill>
                          <a:effectLst/>
                          <a:latin typeface="Arial" charset="0"/>
                          <a:cs typeface="Arial" charset="0"/>
                        </a:rPr>
                        <a:t>6</a:t>
                      </a:r>
                      <a:endParaRPr kumimoji="0" lang="en-US" sz="900" b="0" i="0" u="none" strike="noStrike" cap="none" normalizeH="0" baseline="0" smtClean="0">
                        <a:ln>
                          <a:noFill/>
                        </a:ln>
                        <a:solidFill>
                          <a:schemeClr val="tx1"/>
                        </a:solidFill>
                        <a:effectLst/>
                        <a:latin typeface="Times New Roman" pitchFamily="18" charset="0"/>
                      </a:endParaRPr>
                    </a:p>
                  </a:txBody>
                  <a:tcPr marL="89730" marR="89730" marT="44865" marB="44865"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896938" rtl="0" eaLnBrk="0" fontAlgn="b" latinLnBrk="0" hangingPunct="0">
                        <a:lnSpc>
                          <a:spcPct val="100000"/>
                        </a:lnSpc>
                        <a:spcBef>
                          <a:spcPct val="0"/>
                        </a:spcBef>
                        <a:spcAft>
                          <a:spcPct val="0"/>
                        </a:spcAft>
                        <a:buClrTx/>
                        <a:buSzTx/>
                        <a:buFontTx/>
                        <a:buNone/>
                        <a:tabLst/>
                      </a:pPr>
                      <a:r>
                        <a:rPr kumimoji="0" lang="en-US" sz="900" b="0" i="0" u="none" strike="noStrike" cap="none" normalizeH="0" baseline="0" smtClean="0">
                          <a:ln>
                            <a:noFill/>
                          </a:ln>
                          <a:solidFill>
                            <a:schemeClr val="tx1"/>
                          </a:solidFill>
                          <a:effectLst/>
                          <a:latin typeface="Arial" charset="0"/>
                          <a:cs typeface="Arial" charset="0"/>
                        </a:rPr>
                        <a:t>160,157</a:t>
                      </a:r>
                      <a:endParaRPr kumimoji="0" lang="en-US" sz="900" b="0" i="0" u="none" strike="noStrike" cap="none" normalizeH="0" baseline="0" smtClean="0">
                        <a:ln>
                          <a:noFill/>
                        </a:ln>
                        <a:solidFill>
                          <a:schemeClr val="tx1"/>
                        </a:solidFill>
                        <a:effectLst/>
                        <a:latin typeface="Times New Roman" pitchFamily="18" charset="0"/>
                      </a:endParaRPr>
                    </a:p>
                  </a:txBody>
                  <a:tcPr marL="89730" marR="89730" marT="44865" marB="44865"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896938" rtl="0" eaLnBrk="0" fontAlgn="b" latinLnBrk="0" hangingPunct="0">
                        <a:lnSpc>
                          <a:spcPct val="100000"/>
                        </a:lnSpc>
                        <a:spcBef>
                          <a:spcPct val="0"/>
                        </a:spcBef>
                        <a:spcAft>
                          <a:spcPct val="0"/>
                        </a:spcAft>
                        <a:buClrTx/>
                        <a:buSzTx/>
                        <a:buFontTx/>
                        <a:buNone/>
                        <a:tabLst/>
                      </a:pPr>
                      <a:r>
                        <a:rPr kumimoji="0" lang="en-US" sz="900" b="0" i="0" u="none" strike="noStrike" cap="none" normalizeH="0" baseline="0" smtClean="0">
                          <a:ln>
                            <a:noFill/>
                          </a:ln>
                          <a:solidFill>
                            <a:schemeClr val="tx1"/>
                          </a:solidFill>
                          <a:effectLst/>
                          <a:latin typeface="Arial" charset="0"/>
                          <a:cs typeface="Arial" charset="0"/>
                        </a:rPr>
                        <a:t>TX</a:t>
                      </a:r>
                      <a:endParaRPr kumimoji="0" lang="en-US" sz="900" b="0" i="0" u="none" strike="noStrike" cap="none" normalizeH="0" baseline="0" smtClean="0">
                        <a:ln>
                          <a:noFill/>
                        </a:ln>
                        <a:solidFill>
                          <a:schemeClr val="tx1"/>
                        </a:solidFill>
                        <a:effectLst/>
                        <a:latin typeface="Times New Roman" pitchFamily="18" charset="0"/>
                      </a:endParaRPr>
                    </a:p>
                  </a:txBody>
                  <a:tcPr marL="89730" marR="89730" marT="44865" marB="44865"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896938" rtl="0" eaLnBrk="0" fontAlgn="b" latinLnBrk="0" hangingPunct="0">
                        <a:lnSpc>
                          <a:spcPct val="100000"/>
                        </a:lnSpc>
                        <a:spcBef>
                          <a:spcPct val="0"/>
                        </a:spcBef>
                        <a:spcAft>
                          <a:spcPct val="0"/>
                        </a:spcAft>
                        <a:buClrTx/>
                        <a:buSzTx/>
                        <a:buFontTx/>
                        <a:buNone/>
                        <a:tabLst/>
                      </a:pPr>
                      <a:r>
                        <a:rPr kumimoji="0" lang="en-US" sz="900" b="0" i="0" u="none" strike="noStrike" cap="none" normalizeH="0" baseline="0" smtClean="0">
                          <a:ln>
                            <a:noFill/>
                          </a:ln>
                          <a:solidFill>
                            <a:schemeClr val="tx1"/>
                          </a:solidFill>
                          <a:effectLst/>
                          <a:latin typeface="Arial" charset="0"/>
                          <a:cs typeface="Arial" charset="0"/>
                        </a:rPr>
                        <a:t>76</a:t>
                      </a:r>
                      <a:endParaRPr kumimoji="0" lang="en-US" sz="900" b="0" i="0" u="none" strike="noStrike" cap="none" normalizeH="0" baseline="0" smtClean="0">
                        <a:ln>
                          <a:noFill/>
                        </a:ln>
                        <a:solidFill>
                          <a:schemeClr val="tx1"/>
                        </a:solidFill>
                        <a:effectLst/>
                        <a:latin typeface="Times New Roman" pitchFamily="18" charset="0"/>
                      </a:endParaRPr>
                    </a:p>
                  </a:txBody>
                  <a:tcPr marL="89730" marR="89730" marT="44865" marB="44865"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896938" rtl="0" eaLnBrk="0" fontAlgn="b" latinLnBrk="0" hangingPunct="0">
                        <a:lnSpc>
                          <a:spcPct val="100000"/>
                        </a:lnSpc>
                        <a:spcBef>
                          <a:spcPct val="0"/>
                        </a:spcBef>
                        <a:spcAft>
                          <a:spcPct val="0"/>
                        </a:spcAft>
                        <a:buClrTx/>
                        <a:buSzTx/>
                        <a:buFontTx/>
                        <a:buNone/>
                        <a:tabLst/>
                      </a:pPr>
                      <a:r>
                        <a:rPr kumimoji="0" lang="en-US" sz="900" b="0" i="0" u="none" strike="noStrike" cap="none" normalizeH="0" baseline="0" smtClean="0">
                          <a:ln>
                            <a:noFill/>
                          </a:ln>
                          <a:solidFill>
                            <a:schemeClr val="tx1"/>
                          </a:solidFill>
                          <a:effectLst/>
                          <a:latin typeface="Arial" charset="0"/>
                          <a:cs typeface="Arial" charset="0"/>
                        </a:rPr>
                        <a:t>8,893,708</a:t>
                      </a:r>
                      <a:endParaRPr kumimoji="0" lang="en-US" sz="900" b="0" i="0" u="none" strike="noStrike" cap="none" normalizeH="0" baseline="0" smtClean="0">
                        <a:ln>
                          <a:noFill/>
                        </a:ln>
                        <a:solidFill>
                          <a:schemeClr val="tx1"/>
                        </a:solidFill>
                        <a:effectLst/>
                        <a:latin typeface="Times New Roman" pitchFamily="18" charset="0"/>
                      </a:endParaRPr>
                    </a:p>
                  </a:txBody>
                  <a:tcPr marL="89730" marR="89730" marT="44865" marB="44865"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36538">
                <a:tc>
                  <a:txBody>
                    <a:bodyPr/>
                    <a:lstStyle/>
                    <a:p>
                      <a:pPr marL="0" marR="0" lvl="0" indent="0" algn="l" defTabSz="896938" rtl="0" eaLnBrk="0" fontAlgn="b" latinLnBrk="0" hangingPunct="0">
                        <a:lnSpc>
                          <a:spcPct val="100000"/>
                        </a:lnSpc>
                        <a:spcBef>
                          <a:spcPct val="0"/>
                        </a:spcBef>
                        <a:spcAft>
                          <a:spcPct val="0"/>
                        </a:spcAft>
                        <a:buClrTx/>
                        <a:buSzTx/>
                        <a:buFontTx/>
                        <a:buNone/>
                        <a:tabLst/>
                      </a:pPr>
                      <a:r>
                        <a:rPr kumimoji="0" lang="en-US" sz="900" b="0" i="0" u="none" strike="noStrike" cap="none" normalizeH="0" baseline="0" smtClean="0">
                          <a:ln>
                            <a:noFill/>
                          </a:ln>
                          <a:solidFill>
                            <a:schemeClr val="tx1"/>
                          </a:solidFill>
                          <a:effectLst/>
                          <a:latin typeface="Arial" charset="0"/>
                          <a:cs typeface="Arial" charset="0"/>
                        </a:rPr>
                        <a:t>FL</a:t>
                      </a:r>
                      <a:endParaRPr kumimoji="0" lang="en-US" sz="900" b="0" i="0" u="none" strike="noStrike" cap="none" normalizeH="0" baseline="0" smtClean="0">
                        <a:ln>
                          <a:noFill/>
                        </a:ln>
                        <a:solidFill>
                          <a:schemeClr val="tx1"/>
                        </a:solidFill>
                        <a:effectLst/>
                        <a:latin typeface="Times New Roman" pitchFamily="18" charset="0"/>
                      </a:endParaRPr>
                    </a:p>
                  </a:txBody>
                  <a:tcPr marL="89730" marR="89730" marT="44865" marB="44865"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896938" rtl="0" eaLnBrk="0" fontAlgn="b" latinLnBrk="0" hangingPunct="0">
                        <a:lnSpc>
                          <a:spcPct val="100000"/>
                        </a:lnSpc>
                        <a:spcBef>
                          <a:spcPct val="0"/>
                        </a:spcBef>
                        <a:spcAft>
                          <a:spcPct val="0"/>
                        </a:spcAft>
                        <a:buClrTx/>
                        <a:buSzTx/>
                        <a:buFontTx/>
                        <a:buNone/>
                        <a:tabLst/>
                      </a:pPr>
                      <a:r>
                        <a:rPr kumimoji="0" lang="en-US" sz="900" b="0" i="0" u="none" strike="noStrike" cap="none" normalizeH="0" baseline="0" smtClean="0">
                          <a:ln>
                            <a:noFill/>
                          </a:ln>
                          <a:solidFill>
                            <a:schemeClr val="tx1"/>
                          </a:solidFill>
                          <a:effectLst/>
                          <a:latin typeface="Arial" charset="0"/>
                          <a:cs typeface="Arial" charset="0"/>
                        </a:rPr>
                        <a:t>37</a:t>
                      </a:r>
                      <a:endParaRPr kumimoji="0" lang="en-US" sz="900" b="0" i="0" u="none" strike="noStrike" cap="none" normalizeH="0" baseline="0" smtClean="0">
                        <a:ln>
                          <a:noFill/>
                        </a:ln>
                        <a:solidFill>
                          <a:schemeClr val="tx1"/>
                        </a:solidFill>
                        <a:effectLst/>
                        <a:latin typeface="Times New Roman" pitchFamily="18" charset="0"/>
                      </a:endParaRPr>
                    </a:p>
                  </a:txBody>
                  <a:tcPr marL="89730" marR="89730" marT="44865" marB="44865"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896938" rtl="0" eaLnBrk="0" fontAlgn="b" latinLnBrk="0" hangingPunct="0">
                        <a:lnSpc>
                          <a:spcPct val="100000"/>
                        </a:lnSpc>
                        <a:spcBef>
                          <a:spcPct val="0"/>
                        </a:spcBef>
                        <a:spcAft>
                          <a:spcPct val="0"/>
                        </a:spcAft>
                        <a:buClrTx/>
                        <a:buSzTx/>
                        <a:buFontTx/>
                        <a:buNone/>
                        <a:tabLst/>
                      </a:pPr>
                      <a:r>
                        <a:rPr kumimoji="0" lang="en-US" sz="900" b="0" i="0" u="none" strike="noStrike" cap="none" normalizeH="0" baseline="0" smtClean="0">
                          <a:ln>
                            <a:noFill/>
                          </a:ln>
                          <a:solidFill>
                            <a:schemeClr val="tx1"/>
                          </a:solidFill>
                          <a:effectLst/>
                          <a:latin typeface="Arial" charset="0"/>
                          <a:cs typeface="Arial" charset="0"/>
                        </a:rPr>
                        <a:t>2,519,058</a:t>
                      </a:r>
                      <a:endParaRPr kumimoji="0" lang="en-US" sz="900" b="0" i="0" u="none" strike="noStrike" cap="none" normalizeH="0" baseline="0" smtClean="0">
                        <a:ln>
                          <a:noFill/>
                        </a:ln>
                        <a:solidFill>
                          <a:schemeClr val="tx1"/>
                        </a:solidFill>
                        <a:effectLst/>
                        <a:latin typeface="Times New Roman" pitchFamily="18" charset="0"/>
                      </a:endParaRPr>
                    </a:p>
                  </a:txBody>
                  <a:tcPr marL="89730" marR="89730" marT="44865" marB="44865"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896938" rtl="0" eaLnBrk="0" fontAlgn="b" latinLnBrk="0" hangingPunct="0">
                        <a:lnSpc>
                          <a:spcPct val="100000"/>
                        </a:lnSpc>
                        <a:spcBef>
                          <a:spcPct val="0"/>
                        </a:spcBef>
                        <a:spcAft>
                          <a:spcPct val="0"/>
                        </a:spcAft>
                        <a:buClrTx/>
                        <a:buSzTx/>
                        <a:buFontTx/>
                        <a:buNone/>
                        <a:tabLst/>
                      </a:pPr>
                      <a:r>
                        <a:rPr kumimoji="0" lang="en-US" sz="900" b="0" i="0" u="none" strike="noStrike" cap="none" normalizeH="0" baseline="0" smtClean="0">
                          <a:ln>
                            <a:noFill/>
                          </a:ln>
                          <a:solidFill>
                            <a:schemeClr val="tx1"/>
                          </a:solidFill>
                          <a:effectLst/>
                          <a:latin typeface="Arial" charset="0"/>
                          <a:cs typeface="Arial" charset="0"/>
                        </a:rPr>
                        <a:t>NC</a:t>
                      </a:r>
                      <a:endParaRPr kumimoji="0" lang="en-US" sz="900" b="0" i="0" u="none" strike="noStrike" cap="none" normalizeH="0" baseline="0" smtClean="0">
                        <a:ln>
                          <a:noFill/>
                        </a:ln>
                        <a:solidFill>
                          <a:schemeClr val="tx1"/>
                        </a:solidFill>
                        <a:effectLst/>
                        <a:latin typeface="Times New Roman" pitchFamily="18" charset="0"/>
                      </a:endParaRPr>
                    </a:p>
                  </a:txBody>
                  <a:tcPr marL="89730" marR="89730" marT="44865" marB="44865"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896938" rtl="0" eaLnBrk="0" fontAlgn="b" latinLnBrk="0" hangingPunct="0">
                        <a:lnSpc>
                          <a:spcPct val="100000"/>
                        </a:lnSpc>
                        <a:spcBef>
                          <a:spcPct val="0"/>
                        </a:spcBef>
                        <a:spcAft>
                          <a:spcPct val="0"/>
                        </a:spcAft>
                        <a:buClrTx/>
                        <a:buSzTx/>
                        <a:buFontTx/>
                        <a:buNone/>
                        <a:tabLst/>
                      </a:pPr>
                      <a:r>
                        <a:rPr kumimoji="0" lang="en-US" sz="900" b="0" i="0" u="none" strike="noStrike" cap="none" normalizeH="0" baseline="0" smtClean="0">
                          <a:ln>
                            <a:noFill/>
                          </a:ln>
                          <a:solidFill>
                            <a:schemeClr val="tx1"/>
                          </a:solidFill>
                          <a:effectLst/>
                          <a:latin typeface="Arial" charset="0"/>
                          <a:cs typeface="Arial" charset="0"/>
                        </a:rPr>
                        <a:t>40</a:t>
                      </a:r>
                      <a:endParaRPr kumimoji="0" lang="en-US" sz="900" b="0" i="0" u="none" strike="noStrike" cap="none" normalizeH="0" baseline="0" smtClean="0">
                        <a:ln>
                          <a:noFill/>
                        </a:ln>
                        <a:solidFill>
                          <a:schemeClr val="tx1"/>
                        </a:solidFill>
                        <a:effectLst/>
                        <a:latin typeface="Times New Roman" pitchFamily="18" charset="0"/>
                      </a:endParaRPr>
                    </a:p>
                  </a:txBody>
                  <a:tcPr marL="89730" marR="89730" marT="44865" marB="44865"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896938" rtl="0" eaLnBrk="0" fontAlgn="b" latinLnBrk="0" hangingPunct="0">
                        <a:lnSpc>
                          <a:spcPct val="100000"/>
                        </a:lnSpc>
                        <a:spcBef>
                          <a:spcPct val="0"/>
                        </a:spcBef>
                        <a:spcAft>
                          <a:spcPct val="0"/>
                        </a:spcAft>
                        <a:buClrTx/>
                        <a:buSzTx/>
                        <a:buFontTx/>
                        <a:buNone/>
                        <a:tabLst/>
                      </a:pPr>
                      <a:r>
                        <a:rPr kumimoji="0" lang="en-US" sz="900" b="0" i="0" u="none" strike="noStrike" cap="none" normalizeH="0" baseline="0" smtClean="0">
                          <a:ln>
                            <a:noFill/>
                          </a:ln>
                          <a:solidFill>
                            <a:schemeClr val="tx1"/>
                          </a:solidFill>
                          <a:effectLst/>
                          <a:latin typeface="Arial" charset="0"/>
                          <a:cs typeface="Arial" charset="0"/>
                        </a:rPr>
                        <a:t>4,177,153</a:t>
                      </a:r>
                      <a:endParaRPr kumimoji="0" lang="en-US" sz="900" b="0" i="0" u="none" strike="noStrike" cap="none" normalizeH="0" baseline="0" smtClean="0">
                        <a:ln>
                          <a:noFill/>
                        </a:ln>
                        <a:solidFill>
                          <a:schemeClr val="tx1"/>
                        </a:solidFill>
                        <a:effectLst/>
                        <a:latin typeface="Times New Roman" pitchFamily="18" charset="0"/>
                      </a:endParaRPr>
                    </a:p>
                  </a:txBody>
                  <a:tcPr marL="89730" marR="89730" marT="44865" marB="44865"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896938" rtl="0" eaLnBrk="0" fontAlgn="b" latinLnBrk="0" hangingPunct="0">
                        <a:lnSpc>
                          <a:spcPct val="100000"/>
                        </a:lnSpc>
                        <a:spcBef>
                          <a:spcPct val="0"/>
                        </a:spcBef>
                        <a:spcAft>
                          <a:spcPct val="0"/>
                        </a:spcAft>
                        <a:buClrTx/>
                        <a:buSzTx/>
                        <a:buFontTx/>
                        <a:buNone/>
                        <a:tabLst/>
                      </a:pPr>
                      <a:r>
                        <a:rPr kumimoji="0" lang="en-US" sz="900" b="0" i="0" u="none" strike="noStrike" cap="none" normalizeH="0" baseline="0" smtClean="0">
                          <a:ln>
                            <a:noFill/>
                          </a:ln>
                          <a:solidFill>
                            <a:schemeClr val="tx1"/>
                          </a:solidFill>
                          <a:effectLst/>
                          <a:latin typeface="Arial" charset="0"/>
                          <a:cs typeface="Arial" charset="0"/>
                        </a:rPr>
                        <a:t>UT</a:t>
                      </a:r>
                      <a:endParaRPr kumimoji="0" lang="en-US" sz="900" b="0" i="0" u="none" strike="noStrike" cap="none" normalizeH="0" baseline="0" smtClean="0">
                        <a:ln>
                          <a:noFill/>
                        </a:ln>
                        <a:solidFill>
                          <a:schemeClr val="tx1"/>
                        </a:solidFill>
                        <a:effectLst/>
                        <a:latin typeface="Times New Roman" pitchFamily="18" charset="0"/>
                      </a:endParaRPr>
                    </a:p>
                  </a:txBody>
                  <a:tcPr marL="89730" marR="89730" marT="44865" marB="44865"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896938" rtl="0" eaLnBrk="0" fontAlgn="b" latinLnBrk="0" hangingPunct="0">
                        <a:lnSpc>
                          <a:spcPct val="100000"/>
                        </a:lnSpc>
                        <a:spcBef>
                          <a:spcPct val="0"/>
                        </a:spcBef>
                        <a:spcAft>
                          <a:spcPct val="0"/>
                        </a:spcAft>
                        <a:buClrTx/>
                        <a:buSzTx/>
                        <a:buFontTx/>
                        <a:buNone/>
                        <a:tabLst/>
                      </a:pPr>
                      <a:r>
                        <a:rPr kumimoji="0" lang="en-US" sz="900" b="0" i="0" u="none" strike="noStrike" cap="none" normalizeH="0" baseline="0" smtClean="0">
                          <a:ln>
                            <a:noFill/>
                          </a:ln>
                          <a:solidFill>
                            <a:schemeClr val="tx1"/>
                          </a:solidFill>
                          <a:effectLst/>
                          <a:latin typeface="Arial" charset="0"/>
                          <a:cs typeface="Arial" charset="0"/>
                        </a:rPr>
                        <a:t>21</a:t>
                      </a:r>
                      <a:endParaRPr kumimoji="0" lang="en-US" sz="900" b="0" i="0" u="none" strike="noStrike" cap="none" normalizeH="0" baseline="0" smtClean="0">
                        <a:ln>
                          <a:noFill/>
                        </a:ln>
                        <a:solidFill>
                          <a:schemeClr val="tx1"/>
                        </a:solidFill>
                        <a:effectLst/>
                        <a:latin typeface="Times New Roman" pitchFamily="18" charset="0"/>
                      </a:endParaRPr>
                    </a:p>
                  </a:txBody>
                  <a:tcPr marL="89730" marR="89730" marT="44865" marB="44865"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896938" rtl="0" eaLnBrk="0" fontAlgn="b" latinLnBrk="0" hangingPunct="0">
                        <a:lnSpc>
                          <a:spcPct val="100000"/>
                        </a:lnSpc>
                        <a:spcBef>
                          <a:spcPct val="0"/>
                        </a:spcBef>
                        <a:spcAft>
                          <a:spcPct val="0"/>
                        </a:spcAft>
                        <a:buClrTx/>
                        <a:buSzTx/>
                        <a:buFontTx/>
                        <a:buNone/>
                        <a:tabLst/>
                      </a:pPr>
                      <a:r>
                        <a:rPr kumimoji="0" lang="en-US" sz="900" b="0" i="0" u="none" strike="noStrike" cap="none" normalizeH="0" baseline="0" smtClean="0">
                          <a:ln>
                            <a:noFill/>
                          </a:ln>
                          <a:solidFill>
                            <a:schemeClr val="tx1"/>
                          </a:solidFill>
                          <a:effectLst/>
                          <a:latin typeface="Arial" charset="0"/>
                          <a:cs typeface="Arial" charset="0"/>
                        </a:rPr>
                        <a:t>1,739,379</a:t>
                      </a:r>
                      <a:endParaRPr kumimoji="0" lang="en-US" sz="900" b="0" i="0" u="none" strike="noStrike" cap="none" normalizeH="0" baseline="0" smtClean="0">
                        <a:ln>
                          <a:noFill/>
                        </a:ln>
                        <a:solidFill>
                          <a:schemeClr val="tx1"/>
                        </a:solidFill>
                        <a:effectLst/>
                        <a:latin typeface="Times New Roman" pitchFamily="18" charset="0"/>
                      </a:endParaRPr>
                    </a:p>
                  </a:txBody>
                  <a:tcPr marL="89730" marR="89730" marT="44865" marB="44865"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36538">
                <a:tc>
                  <a:txBody>
                    <a:bodyPr/>
                    <a:lstStyle/>
                    <a:p>
                      <a:pPr marL="0" marR="0" lvl="0" indent="0" algn="l" defTabSz="896938" rtl="0" eaLnBrk="0" fontAlgn="b" latinLnBrk="0" hangingPunct="0">
                        <a:lnSpc>
                          <a:spcPct val="100000"/>
                        </a:lnSpc>
                        <a:spcBef>
                          <a:spcPct val="0"/>
                        </a:spcBef>
                        <a:spcAft>
                          <a:spcPct val="0"/>
                        </a:spcAft>
                        <a:buClrTx/>
                        <a:buSzTx/>
                        <a:buFontTx/>
                        <a:buNone/>
                        <a:tabLst/>
                      </a:pPr>
                      <a:r>
                        <a:rPr kumimoji="0" lang="en-US" sz="900" b="0" i="0" u="none" strike="noStrike" cap="none" normalizeH="0" baseline="0" smtClean="0">
                          <a:ln>
                            <a:noFill/>
                          </a:ln>
                          <a:solidFill>
                            <a:schemeClr val="tx1"/>
                          </a:solidFill>
                          <a:effectLst/>
                          <a:latin typeface="Arial" charset="0"/>
                          <a:cs typeface="Arial" charset="0"/>
                        </a:rPr>
                        <a:t>GA</a:t>
                      </a:r>
                      <a:endParaRPr kumimoji="0" lang="en-US" sz="900" b="0" i="0" u="none" strike="noStrike" cap="none" normalizeH="0" baseline="0" smtClean="0">
                        <a:ln>
                          <a:noFill/>
                        </a:ln>
                        <a:solidFill>
                          <a:schemeClr val="tx1"/>
                        </a:solidFill>
                        <a:effectLst/>
                        <a:latin typeface="Times New Roman" pitchFamily="18" charset="0"/>
                      </a:endParaRPr>
                    </a:p>
                  </a:txBody>
                  <a:tcPr marL="89730" marR="89730" marT="44865" marB="44865"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896938" rtl="0" eaLnBrk="0" fontAlgn="b" latinLnBrk="0" hangingPunct="0">
                        <a:lnSpc>
                          <a:spcPct val="100000"/>
                        </a:lnSpc>
                        <a:spcBef>
                          <a:spcPct val="0"/>
                        </a:spcBef>
                        <a:spcAft>
                          <a:spcPct val="0"/>
                        </a:spcAft>
                        <a:buClrTx/>
                        <a:buSzTx/>
                        <a:buFontTx/>
                        <a:buNone/>
                        <a:tabLst/>
                      </a:pPr>
                      <a:r>
                        <a:rPr kumimoji="0" lang="en-US" sz="900" b="0" i="0" u="none" strike="noStrike" cap="none" normalizeH="0" baseline="0" smtClean="0">
                          <a:ln>
                            <a:noFill/>
                          </a:ln>
                          <a:solidFill>
                            <a:schemeClr val="tx1"/>
                          </a:solidFill>
                          <a:effectLst/>
                          <a:latin typeface="Arial" charset="0"/>
                          <a:cs typeface="Arial" charset="0"/>
                        </a:rPr>
                        <a:t>54</a:t>
                      </a:r>
                      <a:endParaRPr kumimoji="0" lang="en-US" sz="900" b="0" i="0" u="none" strike="noStrike" cap="none" normalizeH="0" baseline="0" smtClean="0">
                        <a:ln>
                          <a:noFill/>
                        </a:ln>
                        <a:solidFill>
                          <a:schemeClr val="tx1"/>
                        </a:solidFill>
                        <a:effectLst/>
                        <a:latin typeface="Times New Roman" pitchFamily="18" charset="0"/>
                      </a:endParaRPr>
                    </a:p>
                  </a:txBody>
                  <a:tcPr marL="89730" marR="89730" marT="44865" marB="44865"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896938" rtl="0" eaLnBrk="0" fontAlgn="b" latinLnBrk="0" hangingPunct="0">
                        <a:lnSpc>
                          <a:spcPct val="100000"/>
                        </a:lnSpc>
                        <a:spcBef>
                          <a:spcPct val="0"/>
                        </a:spcBef>
                        <a:spcAft>
                          <a:spcPct val="0"/>
                        </a:spcAft>
                        <a:buClrTx/>
                        <a:buSzTx/>
                        <a:buFontTx/>
                        <a:buNone/>
                        <a:tabLst/>
                      </a:pPr>
                      <a:r>
                        <a:rPr kumimoji="0" lang="en-US" sz="900" b="0" i="0" u="none" strike="noStrike" cap="none" normalizeH="0" baseline="0" smtClean="0">
                          <a:ln>
                            <a:noFill/>
                          </a:ln>
                          <a:solidFill>
                            <a:schemeClr val="tx1"/>
                          </a:solidFill>
                          <a:effectLst/>
                          <a:latin typeface="Arial" charset="0"/>
                          <a:cs typeface="Arial" charset="0"/>
                        </a:rPr>
                        <a:t>5,891,518</a:t>
                      </a:r>
                      <a:endParaRPr kumimoji="0" lang="en-US" sz="900" b="0" i="0" u="none" strike="noStrike" cap="none" normalizeH="0" baseline="0" smtClean="0">
                        <a:ln>
                          <a:noFill/>
                        </a:ln>
                        <a:solidFill>
                          <a:schemeClr val="tx1"/>
                        </a:solidFill>
                        <a:effectLst/>
                        <a:latin typeface="Times New Roman" pitchFamily="18" charset="0"/>
                      </a:endParaRPr>
                    </a:p>
                  </a:txBody>
                  <a:tcPr marL="89730" marR="89730" marT="44865" marB="44865"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896938" rtl="0" eaLnBrk="0" fontAlgn="b" latinLnBrk="0" hangingPunct="0">
                        <a:lnSpc>
                          <a:spcPct val="100000"/>
                        </a:lnSpc>
                        <a:spcBef>
                          <a:spcPct val="0"/>
                        </a:spcBef>
                        <a:spcAft>
                          <a:spcPct val="0"/>
                        </a:spcAft>
                        <a:buClrTx/>
                        <a:buSzTx/>
                        <a:buFontTx/>
                        <a:buNone/>
                        <a:tabLst/>
                      </a:pPr>
                      <a:r>
                        <a:rPr kumimoji="0" lang="en-US" sz="900" b="0" i="0" u="none" strike="noStrike" cap="none" normalizeH="0" baseline="0" smtClean="0">
                          <a:ln>
                            <a:noFill/>
                          </a:ln>
                          <a:solidFill>
                            <a:schemeClr val="tx1"/>
                          </a:solidFill>
                          <a:effectLst/>
                          <a:latin typeface="Arial" charset="0"/>
                          <a:cs typeface="Arial" charset="0"/>
                        </a:rPr>
                        <a:t>ND</a:t>
                      </a:r>
                      <a:endParaRPr kumimoji="0" lang="en-US" sz="900" b="0" i="0" u="none" strike="noStrike" cap="none" normalizeH="0" baseline="0" smtClean="0">
                        <a:ln>
                          <a:noFill/>
                        </a:ln>
                        <a:solidFill>
                          <a:schemeClr val="tx1"/>
                        </a:solidFill>
                        <a:effectLst/>
                        <a:latin typeface="Times New Roman" pitchFamily="18" charset="0"/>
                      </a:endParaRPr>
                    </a:p>
                  </a:txBody>
                  <a:tcPr marL="89730" marR="89730" marT="44865" marB="44865"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896938" rtl="0" eaLnBrk="0" fontAlgn="b" latinLnBrk="0" hangingPunct="0">
                        <a:lnSpc>
                          <a:spcPct val="100000"/>
                        </a:lnSpc>
                        <a:spcBef>
                          <a:spcPct val="0"/>
                        </a:spcBef>
                        <a:spcAft>
                          <a:spcPct val="0"/>
                        </a:spcAft>
                        <a:buClrTx/>
                        <a:buSzTx/>
                        <a:buFontTx/>
                        <a:buNone/>
                        <a:tabLst/>
                      </a:pPr>
                      <a:r>
                        <a:rPr kumimoji="0" lang="en-US" sz="900" b="0" i="0" u="none" strike="noStrike" cap="none" normalizeH="0" baseline="0" smtClean="0">
                          <a:ln>
                            <a:noFill/>
                          </a:ln>
                          <a:solidFill>
                            <a:schemeClr val="tx1"/>
                          </a:solidFill>
                          <a:effectLst/>
                          <a:latin typeface="Arial" charset="0"/>
                          <a:cs typeface="Arial" charset="0"/>
                        </a:rPr>
                        <a:t>3</a:t>
                      </a:r>
                      <a:endParaRPr kumimoji="0" lang="en-US" sz="900" b="0" i="0" u="none" strike="noStrike" cap="none" normalizeH="0" baseline="0" smtClean="0">
                        <a:ln>
                          <a:noFill/>
                        </a:ln>
                        <a:solidFill>
                          <a:schemeClr val="tx1"/>
                        </a:solidFill>
                        <a:effectLst/>
                        <a:latin typeface="Times New Roman" pitchFamily="18" charset="0"/>
                      </a:endParaRPr>
                    </a:p>
                  </a:txBody>
                  <a:tcPr marL="89730" marR="89730" marT="44865" marB="44865"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896938" rtl="0" eaLnBrk="0" fontAlgn="b" latinLnBrk="0" hangingPunct="0">
                        <a:lnSpc>
                          <a:spcPct val="100000"/>
                        </a:lnSpc>
                        <a:spcBef>
                          <a:spcPct val="0"/>
                        </a:spcBef>
                        <a:spcAft>
                          <a:spcPct val="0"/>
                        </a:spcAft>
                        <a:buClrTx/>
                        <a:buSzTx/>
                        <a:buFontTx/>
                        <a:buNone/>
                        <a:tabLst/>
                      </a:pPr>
                      <a:r>
                        <a:rPr kumimoji="0" lang="en-US" sz="900" b="0" i="0" u="none" strike="noStrike" cap="none" normalizeH="0" baseline="0" smtClean="0">
                          <a:ln>
                            <a:noFill/>
                          </a:ln>
                          <a:solidFill>
                            <a:schemeClr val="tx1"/>
                          </a:solidFill>
                          <a:effectLst/>
                          <a:latin typeface="Arial" charset="0"/>
                          <a:cs typeface="Arial" charset="0"/>
                        </a:rPr>
                        <a:t>321,113</a:t>
                      </a:r>
                      <a:endParaRPr kumimoji="0" lang="en-US" sz="900" b="0" i="0" u="none" strike="noStrike" cap="none" normalizeH="0" baseline="0" smtClean="0">
                        <a:ln>
                          <a:noFill/>
                        </a:ln>
                        <a:solidFill>
                          <a:schemeClr val="tx1"/>
                        </a:solidFill>
                        <a:effectLst/>
                        <a:latin typeface="Times New Roman" pitchFamily="18" charset="0"/>
                      </a:endParaRPr>
                    </a:p>
                  </a:txBody>
                  <a:tcPr marL="89730" marR="89730" marT="44865" marB="44865"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896938" rtl="0" eaLnBrk="0" fontAlgn="b" latinLnBrk="0" hangingPunct="0">
                        <a:lnSpc>
                          <a:spcPct val="100000"/>
                        </a:lnSpc>
                        <a:spcBef>
                          <a:spcPct val="0"/>
                        </a:spcBef>
                        <a:spcAft>
                          <a:spcPct val="0"/>
                        </a:spcAft>
                        <a:buClrTx/>
                        <a:buSzTx/>
                        <a:buFontTx/>
                        <a:buNone/>
                        <a:tabLst/>
                      </a:pPr>
                      <a:r>
                        <a:rPr kumimoji="0" lang="en-US" sz="900" b="0" i="0" u="none" strike="noStrike" cap="none" normalizeH="0" baseline="0" smtClean="0">
                          <a:ln>
                            <a:noFill/>
                          </a:ln>
                          <a:solidFill>
                            <a:schemeClr val="tx1"/>
                          </a:solidFill>
                          <a:effectLst/>
                          <a:latin typeface="Arial" charset="0"/>
                          <a:cs typeface="Arial" charset="0"/>
                        </a:rPr>
                        <a:t>VA</a:t>
                      </a:r>
                      <a:endParaRPr kumimoji="0" lang="en-US" sz="900" b="0" i="0" u="none" strike="noStrike" cap="none" normalizeH="0" baseline="0" smtClean="0">
                        <a:ln>
                          <a:noFill/>
                        </a:ln>
                        <a:solidFill>
                          <a:schemeClr val="tx1"/>
                        </a:solidFill>
                        <a:effectLst/>
                        <a:latin typeface="Times New Roman" pitchFamily="18" charset="0"/>
                      </a:endParaRPr>
                    </a:p>
                  </a:txBody>
                  <a:tcPr marL="89730" marR="89730" marT="44865" marB="44865"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896938" rtl="0" eaLnBrk="0" fontAlgn="b" latinLnBrk="0" hangingPunct="0">
                        <a:lnSpc>
                          <a:spcPct val="100000"/>
                        </a:lnSpc>
                        <a:spcBef>
                          <a:spcPct val="0"/>
                        </a:spcBef>
                        <a:spcAft>
                          <a:spcPct val="0"/>
                        </a:spcAft>
                        <a:buClrTx/>
                        <a:buSzTx/>
                        <a:buFontTx/>
                        <a:buNone/>
                        <a:tabLst/>
                      </a:pPr>
                      <a:r>
                        <a:rPr kumimoji="0" lang="en-US" sz="900" b="0" i="0" u="none" strike="noStrike" cap="none" normalizeH="0" baseline="0" smtClean="0">
                          <a:ln>
                            <a:noFill/>
                          </a:ln>
                          <a:solidFill>
                            <a:schemeClr val="tx1"/>
                          </a:solidFill>
                          <a:effectLst/>
                          <a:latin typeface="Arial" charset="0"/>
                          <a:cs typeface="Arial" charset="0"/>
                        </a:rPr>
                        <a:t>62</a:t>
                      </a:r>
                      <a:endParaRPr kumimoji="0" lang="en-US" sz="900" b="0" i="0" u="none" strike="noStrike" cap="none" normalizeH="0" baseline="0" smtClean="0">
                        <a:ln>
                          <a:noFill/>
                        </a:ln>
                        <a:solidFill>
                          <a:schemeClr val="tx1"/>
                        </a:solidFill>
                        <a:effectLst/>
                        <a:latin typeface="Times New Roman" pitchFamily="18" charset="0"/>
                      </a:endParaRPr>
                    </a:p>
                  </a:txBody>
                  <a:tcPr marL="89730" marR="89730" marT="44865" marB="44865"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896938" rtl="0" eaLnBrk="0" fontAlgn="b" latinLnBrk="0" hangingPunct="0">
                        <a:lnSpc>
                          <a:spcPct val="100000"/>
                        </a:lnSpc>
                        <a:spcBef>
                          <a:spcPct val="0"/>
                        </a:spcBef>
                        <a:spcAft>
                          <a:spcPct val="0"/>
                        </a:spcAft>
                        <a:buClrTx/>
                        <a:buSzTx/>
                        <a:buFontTx/>
                        <a:buNone/>
                        <a:tabLst/>
                      </a:pPr>
                      <a:r>
                        <a:rPr kumimoji="0" lang="en-US" sz="900" b="0" i="0" u="none" strike="noStrike" cap="none" normalizeH="0" baseline="0" smtClean="0">
                          <a:ln>
                            <a:noFill/>
                          </a:ln>
                          <a:solidFill>
                            <a:schemeClr val="tx1"/>
                          </a:solidFill>
                          <a:effectLst/>
                          <a:latin typeface="Arial" charset="0"/>
                          <a:cs typeface="Arial" charset="0"/>
                        </a:rPr>
                        <a:t>6,535,752</a:t>
                      </a:r>
                      <a:endParaRPr kumimoji="0" lang="en-US" sz="900" b="0" i="0" u="none" strike="noStrike" cap="none" normalizeH="0" baseline="0" smtClean="0">
                        <a:ln>
                          <a:noFill/>
                        </a:ln>
                        <a:solidFill>
                          <a:schemeClr val="tx1"/>
                        </a:solidFill>
                        <a:effectLst/>
                        <a:latin typeface="Times New Roman" pitchFamily="18" charset="0"/>
                      </a:endParaRPr>
                    </a:p>
                  </a:txBody>
                  <a:tcPr marL="89730" marR="89730" marT="44865" marB="44865"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36538">
                <a:tc>
                  <a:txBody>
                    <a:bodyPr/>
                    <a:lstStyle/>
                    <a:p>
                      <a:pPr marL="0" marR="0" lvl="0" indent="0" algn="l" defTabSz="896938" rtl="0" eaLnBrk="0" fontAlgn="b" latinLnBrk="0" hangingPunct="0">
                        <a:lnSpc>
                          <a:spcPct val="100000"/>
                        </a:lnSpc>
                        <a:spcBef>
                          <a:spcPct val="0"/>
                        </a:spcBef>
                        <a:spcAft>
                          <a:spcPct val="0"/>
                        </a:spcAft>
                        <a:buClrTx/>
                        <a:buSzTx/>
                        <a:buFontTx/>
                        <a:buNone/>
                        <a:tabLst/>
                      </a:pPr>
                      <a:r>
                        <a:rPr kumimoji="0" lang="en-US" sz="900" b="0" i="0" u="none" strike="noStrike" cap="none" normalizeH="0" baseline="0" smtClean="0">
                          <a:ln>
                            <a:noFill/>
                          </a:ln>
                          <a:solidFill>
                            <a:schemeClr val="tx1"/>
                          </a:solidFill>
                          <a:effectLst/>
                          <a:latin typeface="Arial" charset="0"/>
                          <a:cs typeface="Arial" charset="0"/>
                        </a:rPr>
                        <a:t>HI</a:t>
                      </a:r>
                      <a:endParaRPr kumimoji="0" lang="en-US" sz="900" b="0" i="0" u="none" strike="noStrike" cap="none" normalizeH="0" baseline="0" smtClean="0">
                        <a:ln>
                          <a:noFill/>
                        </a:ln>
                        <a:solidFill>
                          <a:schemeClr val="tx1"/>
                        </a:solidFill>
                        <a:effectLst/>
                        <a:latin typeface="Times New Roman" pitchFamily="18" charset="0"/>
                      </a:endParaRPr>
                    </a:p>
                  </a:txBody>
                  <a:tcPr marL="89730" marR="89730" marT="44865" marB="44865"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896938" rtl="0" eaLnBrk="0" fontAlgn="b" latinLnBrk="0" hangingPunct="0">
                        <a:lnSpc>
                          <a:spcPct val="100000"/>
                        </a:lnSpc>
                        <a:spcBef>
                          <a:spcPct val="0"/>
                        </a:spcBef>
                        <a:spcAft>
                          <a:spcPct val="0"/>
                        </a:spcAft>
                        <a:buClrTx/>
                        <a:buSzTx/>
                        <a:buFontTx/>
                        <a:buNone/>
                        <a:tabLst/>
                      </a:pPr>
                      <a:r>
                        <a:rPr kumimoji="0" lang="en-US" sz="900" b="0" i="0" u="none" strike="noStrike" cap="none" normalizeH="0" baseline="0" smtClean="0">
                          <a:ln>
                            <a:noFill/>
                          </a:ln>
                          <a:solidFill>
                            <a:schemeClr val="tx1"/>
                          </a:solidFill>
                          <a:effectLst/>
                          <a:latin typeface="Arial" charset="0"/>
                          <a:cs typeface="Arial" charset="0"/>
                        </a:rPr>
                        <a:t>12</a:t>
                      </a:r>
                      <a:endParaRPr kumimoji="0" lang="en-US" sz="900" b="0" i="0" u="none" strike="noStrike" cap="none" normalizeH="0" baseline="0" smtClean="0">
                        <a:ln>
                          <a:noFill/>
                        </a:ln>
                        <a:solidFill>
                          <a:schemeClr val="tx1"/>
                        </a:solidFill>
                        <a:effectLst/>
                        <a:latin typeface="Times New Roman" pitchFamily="18" charset="0"/>
                      </a:endParaRPr>
                    </a:p>
                  </a:txBody>
                  <a:tcPr marL="89730" marR="89730" marT="44865" marB="44865"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896938" rtl="0" eaLnBrk="0" fontAlgn="b" latinLnBrk="0" hangingPunct="0">
                        <a:lnSpc>
                          <a:spcPct val="100000"/>
                        </a:lnSpc>
                        <a:spcBef>
                          <a:spcPct val="0"/>
                        </a:spcBef>
                        <a:spcAft>
                          <a:spcPct val="0"/>
                        </a:spcAft>
                        <a:buClrTx/>
                        <a:buSzTx/>
                        <a:buFontTx/>
                        <a:buNone/>
                        <a:tabLst/>
                      </a:pPr>
                      <a:r>
                        <a:rPr kumimoji="0" lang="en-US" sz="900" b="0" i="0" u="none" strike="noStrike" cap="none" normalizeH="0" baseline="0" smtClean="0">
                          <a:ln>
                            <a:noFill/>
                          </a:ln>
                          <a:solidFill>
                            <a:schemeClr val="tx1"/>
                          </a:solidFill>
                          <a:effectLst/>
                          <a:latin typeface="Arial" charset="0"/>
                          <a:cs typeface="Arial" charset="0"/>
                        </a:rPr>
                        <a:t>748,265</a:t>
                      </a:r>
                      <a:endParaRPr kumimoji="0" lang="en-US" sz="900" b="0" i="0" u="none" strike="noStrike" cap="none" normalizeH="0" baseline="0" smtClean="0">
                        <a:ln>
                          <a:noFill/>
                        </a:ln>
                        <a:solidFill>
                          <a:schemeClr val="tx1"/>
                        </a:solidFill>
                        <a:effectLst/>
                        <a:latin typeface="Times New Roman" pitchFamily="18" charset="0"/>
                      </a:endParaRPr>
                    </a:p>
                  </a:txBody>
                  <a:tcPr marL="89730" marR="89730" marT="44865" marB="44865"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896938" rtl="0" eaLnBrk="0" fontAlgn="b" latinLnBrk="0" hangingPunct="0">
                        <a:lnSpc>
                          <a:spcPct val="100000"/>
                        </a:lnSpc>
                        <a:spcBef>
                          <a:spcPct val="0"/>
                        </a:spcBef>
                        <a:spcAft>
                          <a:spcPct val="0"/>
                        </a:spcAft>
                        <a:buClrTx/>
                        <a:buSzTx/>
                        <a:buFontTx/>
                        <a:buNone/>
                        <a:tabLst/>
                      </a:pPr>
                      <a:r>
                        <a:rPr kumimoji="0" lang="en-US" sz="900" b="0" i="0" u="none" strike="noStrike" cap="none" normalizeH="0" baseline="0" smtClean="0">
                          <a:ln>
                            <a:noFill/>
                          </a:ln>
                          <a:solidFill>
                            <a:schemeClr val="tx1"/>
                          </a:solidFill>
                          <a:effectLst/>
                          <a:latin typeface="Arial" charset="0"/>
                          <a:cs typeface="Arial" charset="0"/>
                        </a:rPr>
                        <a:t>NE</a:t>
                      </a:r>
                      <a:endParaRPr kumimoji="0" lang="en-US" sz="900" b="0" i="0" u="none" strike="noStrike" cap="none" normalizeH="0" baseline="0" smtClean="0">
                        <a:ln>
                          <a:noFill/>
                        </a:ln>
                        <a:solidFill>
                          <a:schemeClr val="tx1"/>
                        </a:solidFill>
                        <a:effectLst/>
                        <a:latin typeface="Times New Roman" pitchFamily="18" charset="0"/>
                      </a:endParaRPr>
                    </a:p>
                  </a:txBody>
                  <a:tcPr marL="89730" marR="89730" marT="44865" marB="44865"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896938" rtl="0" eaLnBrk="0" fontAlgn="b" latinLnBrk="0" hangingPunct="0">
                        <a:lnSpc>
                          <a:spcPct val="100000"/>
                        </a:lnSpc>
                        <a:spcBef>
                          <a:spcPct val="0"/>
                        </a:spcBef>
                        <a:spcAft>
                          <a:spcPct val="0"/>
                        </a:spcAft>
                        <a:buClrTx/>
                        <a:buSzTx/>
                        <a:buFontTx/>
                        <a:buNone/>
                        <a:tabLst/>
                      </a:pPr>
                      <a:r>
                        <a:rPr kumimoji="0" lang="en-US" sz="900" b="0" i="0" u="none" strike="noStrike" cap="none" normalizeH="0" baseline="0" smtClean="0">
                          <a:ln>
                            <a:noFill/>
                          </a:ln>
                          <a:solidFill>
                            <a:schemeClr val="tx1"/>
                          </a:solidFill>
                          <a:effectLst/>
                          <a:latin typeface="Arial" charset="0"/>
                          <a:cs typeface="Arial" charset="0"/>
                        </a:rPr>
                        <a:t>7</a:t>
                      </a:r>
                      <a:endParaRPr kumimoji="0" lang="en-US" sz="900" b="0" i="0" u="none" strike="noStrike" cap="none" normalizeH="0" baseline="0" smtClean="0">
                        <a:ln>
                          <a:noFill/>
                        </a:ln>
                        <a:solidFill>
                          <a:schemeClr val="tx1"/>
                        </a:solidFill>
                        <a:effectLst/>
                        <a:latin typeface="Times New Roman" pitchFamily="18" charset="0"/>
                      </a:endParaRPr>
                    </a:p>
                  </a:txBody>
                  <a:tcPr marL="89730" marR="89730" marT="44865" marB="44865"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896938" rtl="0" eaLnBrk="0" fontAlgn="b" latinLnBrk="0" hangingPunct="0">
                        <a:lnSpc>
                          <a:spcPct val="100000"/>
                        </a:lnSpc>
                        <a:spcBef>
                          <a:spcPct val="0"/>
                        </a:spcBef>
                        <a:spcAft>
                          <a:spcPct val="0"/>
                        </a:spcAft>
                        <a:buClrTx/>
                        <a:buSzTx/>
                        <a:buFontTx/>
                        <a:buNone/>
                        <a:tabLst/>
                      </a:pPr>
                      <a:r>
                        <a:rPr kumimoji="0" lang="en-US" sz="900" b="0" i="0" u="none" strike="noStrike" cap="none" normalizeH="0" baseline="0" smtClean="0">
                          <a:ln>
                            <a:noFill/>
                          </a:ln>
                          <a:solidFill>
                            <a:schemeClr val="tx1"/>
                          </a:solidFill>
                          <a:effectLst/>
                          <a:latin typeface="Arial" charset="0"/>
                          <a:cs typeface="Arial" charset="0"/>
                        </a:rPr>
                        <a:t>558,181</a:t>
                      </a:r>
                      <a:endParaRPr kumimoji="0" lang="en-US" sz="900" b="0" i="0" u="none" strike="noStrike" cap="none" normalizeH="0" baseline="0" smtClean="0">
                        <a:ln>
                          <a:noFill/>
                        </a:ln>
                        <a:solidFill>
                          <a:schemeClr val="tx1"/>
                        </a:solidFill>
                        <a:effectLst/>
                        <a:latin typeface="Times New Roman" pitchFamily="18" charset="0"/>
                      </a:endParaRPr>
                    </a:p>
                  </a:txBody>
                  <a:tcPr marL="89730" marR="89730" marT="44865" marB="44865"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896938" rtl="0" eaLnBrk="0" fontAlgn="b" latinLnBrk="0" hangingPunct="0">
                        <a:lnSpc>
                          <a:spcPct val="100000"/>
                        </a:lnSpc>
                        <a:spcBef>
                          <a:spcPct val="0"/>
                        </a:spcBef>
                        <a:spcAft>
                          <a:spcPct val="0"/>
                        </a:spcAft>
                        <a:buClrTx/>
                        <a:buSzTx/>
                        <a:buFontTx/>
                        <a:buNone/>
                        <a:tabLst/>
                      </a:pPr>
                      <a:r>
                        <a:rPr kumimoji="0" lang="en-US" sz="900" b="0" i="0" u="none" strike="noStrike" cap="none" normalizeH="0" baseline="0" smtClean="0">
                          <a:ln>
                            <a:noFill/>
                          </a:ln>
                          <a:solidFill>
                            <a:schemeClr val="tx1"/>
                          </a:solidFill>
                          <a:effectLst/>
                          <a:latin typeface="Arial" charset="0"/>
                          <a:cs typeface="Arial" charset="0"/>
                        </a:rPr>
                        <a:t>VT</a:t>
                      </a:r>
                      <a:endParaRPr kumimoji="0" lang="en-US" sz="900" b="0" i="0" u="none" strike="noStrike" cap="none" normalizeH="0" baseline="0" smtClean="0">
                        <a:ln>
                          <a:noFill/>
                        </a:ln>
                        <a:solidFill>
                          <a:schemeClr val="tx1"/>
                        </a:solidFill>
                        <a:effectLst/>
                        <a:latin typeface="Times New Roman" pitchFamily="18" charset="0"/>
                      </a:endParaRPr>
                    </a:p>
                  </a:txBody>
                  <a:tcPr marL="89730" marR="89730" marT="44865" marB="44865"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896938" rtl="0" eaLnBrk="0" fontAlgn="b" latinLnBrk="0" hangingPunct="0">
                        <a:lnSpc>
                          <a:spcPct val="100000"/>
                        </a:lnSpc>
                        <a:spcBef>
                          <a:spcPct val="0"/>
                        </a:spcBef>
                        <a:spcAft>
                          <a:spcPct val="0"/>
                        </a:spcAft>
                        <a:buClrTx/>
                        <a:buSzTx/>
                        <a:buFontTx/>
                        <a:buNone/>
                        <a:tabLst/>
                      </a:pPr>
                      <a:r>
                        <a:rPr kumimoji="0" lang="en-US" sz="900" b="0" i="0" u="none" strike="noStrike" cap="none" normalizeH="0" baseline="0" smtClean="0">
                          <a:ln>
                            <a:noFill/>
                          </a:ln>
                          <a:solidFill>
                            <a:schemeClr val="tx1"/>
                          </a:solidFill>
                          <a:effectLst/>
                          <a:latin typeface="Arial" charset="0"/>
                          <a:cs typeface="Arial" charset="0"/>
                        </a:rPr>
                        <a:t>20</a:t>
                      </a:r>
                      <a:endParaRPr kumimoji="0" lang="en-US" sz="900" b="0" i="0" u="none" strike="noStrike" cap="none" normalizeH="0" baseline="0" smtClean="0">
                        <a:ln>
                          <a:noFill/>
                        </a:ln>
                        <a:solidFill>
                          <a:schemeClr val="tx1"/>
                        </a:solidFill>
                        <a:effectLst/>
                        <a:latin typeface="Times New Roman" pitchFamily="18" charset="0"/>
                      </a:endParaRPr>
                    </a:p>
                  </a:txBody>
                  <a:tcPr marL="89730" marR="89730" marT="44865" marB="44865"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896938" rtl="0" eaLnBrk="0" fontAlgn="b" latinLnBrk="0" hangingPunct="0">
                        <a:lnSpc>
                          <a:spcPct val="100000"/>
                        </a:lnSpc>
                        <a:spcBef>
                          <a:spcPct val="0"/>
                        </a:spcBef>
                        <a:spcAft>
                          <a:spcPct val="0"/>
                        </a:spcAft>
                        <a:buClrTx/>
                        <a:buSzTx/>
                        <a:buFontTx/>
                        <a:buNone/>
                        <a:tabLst/>
                      </a:pPr>
                      <a:r>
                        <a:rPr kumimoji="0" lang="en-US" sz="900" b="0" i="0" u="none" strike="noStrike" cap="none" normalizeH="0" baseline="0" smtClean="0">
                          <a:ln>
                            <a:noFill/>
                          </a:ln>
                          <a:solidFill>
                            <a:schemeClr val="tx1"/>
                          </a:solidFill>
                          <a:effectLst/>
                          <a:latin typeface="Arial" charset="0"/>
                          <a:cs typeface="Arial" charset="0"/>
                        </a:rPr>
                        <a:t>1,813,542</a:t>
                      </a:r>
                      <a:endParaRPr kumimoji="0" lang="en-US" sz="900" b="0" i="0" u="none" strike="noStrike" cap="none" normalizeH="0" baseline="0" smtClean="0">
                        <a:ln>
                          <a:noFill/>
                        </a:ln>
                        <a:solidFill>
                          <a:schemeClr val="tx1"/>
                        </a:solidFill>
                        <a:effectLst/>
                        <a:latin typeface="Times New Roman" pitchFamily="18" charset="0"/>
                      </a:endParaRPr>
                    </a:p>
                  </a:txBody>
                  <a:tcPr marL="89730" marR="89730" marT="44865" marB="44865"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36538">
                <a:tc>
                  <a:txBody>
                    <a:bodyPr/>
                    <a:lstStyle/>
                    <a:p>
                      <a:pPr marL="0" marR="0" lvl="0" indent="0" algn="l" defTabSz="896938" rtl="0" eaLnBrk="0" fontAlgn="b" latinLnBrk="0" hangingPunct="0">
                        <a:lnSpc>
                          <a:spcPct val="100000"/>
                        </a:lnSpc>
                        <a:spcBef>
                          <a:spcPct val="0"/>
                        </a:spcBef>
                        <a:spcAft>
                          <a:spcPct val="0"/>
                        </a:spcAft>
                        <a:buClrTx/>
                        <a:buSzTx/>
                        <a:buFontTx/>
                        <a:buNone/>
                        <a:tabLst/>
                      </a:pPr>
                      <a:r>
                        <a:rPr kumimoji="0" lang="en-US" sz="900" b="0" i="0" u="none" strike="noStrike" cap="none" normalizeH="0" baseline="0" smtClean="0">
                          <a:ln>
                            <a:noFill/>
                          </a:ln>
                          <a:solidFill>
                            <a:schemeClr val="tx1"/>
                          </a:solidFill>
                          <a:effectLst/>
                          <a:latin typeface="Arial" charset="0"/>
                          <a:cs typeface="Arial" charset="0"/>
                        </a:rPr>
                        <a:t>IA</a:t>
                      </a:r>
                      <a:endParaRPr kumimoji="0" lang="en-US" sz="900" b="0" i="0" u="none" strike="noStrike" cap="none" normalizeH="0" baseline="0" smtClean="0">
                        <a:ln>
                          <a:noFill/>
                        </a:ln>
                        <a:solidFill>
                          <a:schemeClr val="tx1"/>
                        </a:solidFill>
                        <a:effectLst/>
                        <a:latin typeface="Times New Roman" pitchFamily="18" charset="0"/>
                      </a:endParaRPr>
                    </a:p>
                  </a:txBody>
                  <a:tcPr marL="89730" marR="89730" marT="44865" marB="44865"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896938" rtl="0" eaLnBrk="0" fontAlgn="b" latinLnBrk="0" hangingPunct="0">
                        <a:lnSpc>
                          <a:spcPct val="100000"/>
                        </a:lnSpc>
                        <a:spcBef>
                          <a:spcPct val="0"/>
                        </a:spcBef>
                        <a:spcAft>
                          <a:spcPct val="0"/>
                        </a:spcAft>
                        <a:buClrTx/>
                        <a:buSzTx/>
                        <a:buFontTx/>
                        <a:buNone/>
                        <a:tabLst/>
                      </a:pPr>
                      <a:r>
                        <a:rPr kumimoji="0" lang="en-US" sz="900" b="0" i="0" u="none" strike="noStrike" cap="none" normalizeH="0" baseline="0" smtClean="0">
                          <a:ln>
                            <a:noFill/>
                          </a:ln>
                          <a:solidFill>
                            <a:schemeClr val="tx1"/>
                          </a:solidFill>
                          <a:effectLst/>
                          <a:latin typeface="Arial" charset="0"/>
                          <a:cs typeface="Arial" charset="0"/>
                        </a:rPr>
                        <a:t>14</a:t>
                      </a:r>
                      <a:endParaRPr kumimoji="0" lang="en-US" sz="900" b="0" i="0" u="none" strike="noStrike" cap="none" normalizeH="0" baseline="0" smtClean="0">
                        <a:ln>
                          <a:noFill/>
                        </a:ln>
                        <a:solidFill>
                          <a:schemeClr val="tx1"/>
                        </a:solidFill>
                        <a:effectLst/>
                        <a:latin typeface="Times New Roman" pitchFamily="18" charset="0"/>
                      </a:endParaRPr>
                    </a:p>
                  </a:txBody>
                  <a:tcPr marL="89730" marR="89730" marT="44865" marB="44865"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896938" rtl="0" eaLnBrk="0" fontAlgn="b" latinLnBrk="0" hangingPunct="0">
                        <a:lnSpc>
                          <a:spcPct val="100000"/>
                        </a:lnSpc>
                        <a:spcBef>
                          <a:spcPct val="0"/>
                        </a:spcBef>
                        <a:spcAft>
                          <a:spcPct val="0"/>
                        </a:spcAft>
                        <a:buClrTx/>
                        <a:buSzTx/>
                        <a:buFontTx/>
                        <a:buNone/>
                        <a:tabLst/>
                      </a:pPr>
                      <a:r>
                        <a:rPr kumimoji="0" lang="en-US" sz="900" b="0" i="0" u="none" strike="noStrike" cap="none" normalizeH="0" baseline="0" smtClean="0">
                          <a:ln>
                            <a:noFill/>
                          </a:ln>
                          <a:solidFill>
                            <a:schemeClr val="tx1"/>
                          </a:solidFill>
                          <a:effectLst/>
                          <a:latin typeface="Arial" charset="0"/>
                          <a:cs typeface="Arial" charset="0"/>
                        </a:rPr>
                        <a:t>1,102,245</a:t>
                      </a:r>
                      <a:endParaRPr kumimoji="0" lang="en-US" sz="900" b="0" i="0" u="none" strike="noStrike" cap="none" normalizeH="0" baseline="0" smtClean="0">
                        <a:ln>
                          <a:noFill/>
                        </a:ln>
                        <a:solidFill>
                          <a:schemeClr val="tx1"/>
                        </a:solidFill>
                        <a:effectLst/>
                        <a:latin typeface="Times New Roman" pitchFamily="18" charset="0"/>
                      </a:endParaRPr>
                    </a:p>
                  </a:txBody>
                  <a:tcPr marL="89730" marR="89730" marT="44865" marB="44865"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896938" rtl="0" eaLnBrk="0" fontAlgn="b" latinLnBrk="0" hangingPunct="0">
                        <a:lnSpc>
                          <a:spcPct val="100000"/>
                        </a:lnSpc>
                        <a:spcBef>
                          <a:spcPct val="0"/>
                        </a:spcBef>
                        <a:spcAft>
                          <a:spcPct val="0"/>
                        </a:spcAft>
                        <a:buClrTx/>
                        <a:buSzTx/>
                        <a:buFontTx/>
                        <a:buNone/>
                        <a:tabLst/>
                      </a:pPr>
                      <a:r>
                        <a:rPr kumimoji="0" lang="en-US" sz="900" b="0" i="0" u="none" strike="noStrike" cap="none" normalizeH="0" baseline="0" smtClean="0">
                          <a:ln>
                            <a:noFill/>
                          </a:ln>
                          <a:solidFill>
                            <a:schemeClr val="tx1"/>
                          </a:solidFill>
                          <a:effectLst/>
                          <a:latin typeface="Arial" charset="0"/>
                          <a:cs typeface="Arial" charset="0"/>
                        </a:rPr>
                        <a:t>NH</a:t>
                      </a:r>
                      <a:endParaRPr kumimoji="0" lang="en-US" sz="900" b="0" i="0" u="none" strike="noStrike" cap="none" normalizeH="0" baseline="0" smtClean="0">
                        <a:ln>
                          <a:noFill/>
                        </a:ln>
                        <a:solidFill>
                          <a:schemeClr val="tx1"/>
                        </a:solidFill>
                        <a:effectLst/>
                        <a:latin typeface="Times New Roman" pitchFamily="18" charset="0"/>
                      </a:endParaRPr>
                    </a:p>
                  </a:txBody>
                  <a:tcPr marL="89730" marR="89730" marT="44865" marB="44865"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896938" rtl="0" eaLnBrk="0" fontAlgn="b" latinLnBrk="0" hangingPunct="0">
                        <a:lnSpc>
                          <a:spcPct val="100000"/>
                        </a:lnSpc>
                        <a:spcBef>
                          <a:spcPct val="0"/>
                        </a:spcBef>
                        <a:spcAft>
                          <a:spcPct val="0"/>
                        </a:spcAft>
                        <a:buClrTx/>
                        <a:buSzTx/>
                        <a:buFontTx/>
                        <a:buNone/>
                        <a:tabLst/>
                      </a:pPr>
                      <a:r>
                        <a:rPr kumimoji="0" lang="en-US" sz="900" b="0" i="0" u="none" strike="noStrike" cap="none" normalizeH="0" baseline="0" smtClean="0">
                          <a:ln>
                            <a:noFill/>
                          </a:ln>
                          <a:solidFill>
                            <a:schemeClr val="tx1"/>
                          </a:solidFill>
                          <a:effectLst/>
                          <a:latin typeface="Arial" charset="0"/>
                          <a:cs typeface="Arial" charset="0"/>
                        </a:rPr>
                        <a:t>20</a:t>
                      </a:r>
                      <a:endParaRPr kumimoji="0" lang="en-US" sz="900" b="0" i="0" u="none" strike="noStrike" cap="none" normalizeH="0" baseline="0" smtClean="0">
                        <a:ln>
                          <a:noFill/>
                        </a:ln>
                        <a:solidFill>
                          <a:schemeClr val="tx1"/>
                        </a:solidFill>
                        <a:effectLst/>
                        <a:latin typeface="Times New Roman" pitchFamily="18" charset="0"/>
                      </a:endParaRPr>
                    </a:p>
                  </a:txBody>
                  <a:tcPr marL="89730" marR="89730" marT="44865" marB="44865"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896938" rtl="0" eaLnBrk="0" fontAlgn="b" latinLnBrk="0" hangingPunct="0">
                        <a:lnSpc>
                          <a:spcPct val="100000"/>
                        </a:lnSpc>
                        <a:spcBef>
                          <a:spcPct val="0"/>
                        </a:spcBef>
                        <a:spcAft>
                          <a:spcPct val="0"/>
                        </a:spcAft>
                        <a:buClrTx/>
                        <a:buSzTx/>
                        <a:buFontTx/>
                        <a:buNone/>
                        <a:tabLst/>
                      </a:pPr>
                      <a:r>
                        <a:rPr kumimoji="0" lang="en-US" sz="900" b="0" i="0" u="none" strike="noStrike" cap="none" normalizeH="0" baseline="0" smtClean="0">
                          <a:ln>
                            <a:noFill/>
                          </a:ln>
                          <a:solidFill>
                            <a:schemeClr val="tx1"/>
                          </a:solidFill>
                          <a:effectLst/>
                          <a:latin typeface="Arial" charset="0"/>
                          <a:cs typeface="Arial" charset="0"/>
                        </a:rPr>
                        <a:t>1,611,896</a:t>
                      </a:r>
                      <a:endParaRPr kumimoji="0" lang="en-US" sz="900" b="0" i="0" u="none" strike="noStrike" cap="none" normalizeH="0" baseline="0" smtClean="0">
                        <a:ln>
                          <a:noFill/>
                        </a:ln>
                        <a:solidFill>
                          <a:schemeClr val="tx1"/>
                        </a:solidFill>
                        <a:effectLst/>
                        <a:latin typeface="Times New Roman" pitchFamily="18" charset="0"/>
                      </a:endParaRPr>
                    </a:p>
                  </a:txBody>
                  <a:tcPr marL="89730" marR="89730" marT="44865" marB="44865"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896938" rtl="0" eaLnBrk="0" fontAlgn="b" latinLnBrk="0" hangingPunct="0">
                        <a:lnSpc>
                          <a:spcPct val="100000"/>
                        </a:lnSpc>
                        <a:spcBef>
                          <a:spcPct val="0"/>
                        </a:spcBef>
                        <a:spcAft>
                          <a:spcPct val="0"/>
                        </a:spcAft>
                        <a:buClrTx/>
                        <a:buSzTx/>
                        <a:buFontTx/>
                        <a:buNone/>
                        <a:tabLst/>
                      </a:pPr>
                      <a:r>
                        <a:rPr kumimoji="0" lang="en-US" sz="900" b="0" i="0" u="none" strike="noStrike" cap="none" normalizeH="0" baseline="0" smtClean="0">
                          <a:ln>
                            <a:noFill/>
                          </a:ln>
                          <a:solidFill>
                            <a:schemeClr val="tx1"/>
                          </a:solidFill>
                          <a:effectLst/>
                          <a:latin typeface="Arial" charset="0"/>
                          <a:cs typeface="Arial" charset="0"/>
                        </a:rPr>
                        <a:t>WA</a:t>
                      </a:r>
                      <a:endParaRPr kumimoji="0" lang="en-US" sz="900" b="0" i="0" u="none" strike="noStrike" cap="none" normalizeH="0" baseline="0" smtClean="0">
                        <a:ln>
                          <a:noFill/>
                        </a:ln>
                        <a:solidFill>
                          <a:schemeClr val="tx1"/>
                        </a:solidFill>
                        <a:effectLst/>
                        <a:latin typeface="Times New Roman" pitchFamily="18" charset="0"/>
                      </a:endParaRPr>
                    </a:p>
                  </a:txBody>
                  <a:tcPr marL="89730" marR="89730" marT="44865" marB="44865"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896938" rtl="0" eaLnBrk="0" fontAlgn="b" latinLnBrk="0" hangingPunct="0">
                        <a:lnSpc>
                          <a:spcPct val="100000"/>
                        </a:lnSpc>
                        <a:spcBef>
                          <a:spcPct val="0"/>
                        </a:spcBef>
                        <a:spcAft>
                          <a:spcPct val="0"/>
                        </a:spcAft>
                        <a:buClrTx/>
                        <a:buSzTx/>
                        <a:buFontTx/>
                        <a:buNone/>
                        <a:tabLst/>
                      </a:pPr>
                      <a:r>
                        <a:rPr kumimoji="0" lang="en-US" sz="900" b="0" i="0" u="none" strike="noStrike" cap="none" normalizeH="0" baseline="0" smtClean="0">
                          <a:ln>
                            <a:noFill/>
                          </a:ln>
                          <a:solidFill>
                            <a:schemeClr val="tx1"/>
                          </a:solidFill>
                          <a:effectLst/>
                          <a:latin typeface="Arial" charset="0"/>
                          <a:cs typeface="Arial" charset="0"/>
                        </a:rPr>
                        <a:t>102</a:t>
                      </a:r>
                      <a:endParaRPr kumimoji="0" lang="en-US" sz="900" b="0" i="0" u="none" strike="noStrike" cap="none" normalizeH="0" baseline="0" smtClean="0">
                        <a:ln>
                          <a:noFill/>
                        </a:ln>
                        <a:solidFill>
                          <a:schemeClr val="tx1"/>
                        </a:solidFill>
                        <a:effectLst/>
                        <a:latin typeface="Times New Roman" pitchFamily="18" charset="0"/>
                      </a:endParaRPr>
                    </a:p>
                  </a:txBody>
                  <a:tcPr marL="89730" marR="89730" marT="44865" marB="44865"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896938" rtl="0" eaLnBrk="0" fontAlgn="b" latinLnBrk="0" hangingPunct="0">
                        <a:lnSpc>
                          <a:spcPct val="100000"/>
                        </a:lnSpc>
                        <a:spcBef>
                          <a:spcPct val="0"/>
                        </a:spcBef>
                        <a:spcAft>
                          <a:spcPct val="0"/>
                        </a:spcAft>
                        <a:buClrTx/>
                        <a:buSzTx/>
                        <a:buFontTx/>
                        <a:buNone/>
                        <a:tabLst/>
                      </a:pPr>
                      <a:r>
                        <a:rPr kumimoji="0" lang="en-US" sz="900" b="0" i="0" u="none" strike="noStrike" cap="none" normalizeH="0" baseline="0" smtClean="0">
                          <a:ln>
                            <a:noFill/>
                          </a:ln>
                          <a:solidFill>
                            <a:schemeClr val="tx1"/>
                          </a:solidFill>
                          <a:effectLst/>
                          <a:latin typeface="Arial" charset="0"/>
                          <a:cs typeface="Arial" charset="0"/>
                        </a:rPr>
                        <a:t>11,066,719</a:t>
                      </a:r>
                      <a:endParaRPr kumimoji="0" lang="en-US" sz="900" b="0" i="0" u="none" strike="noStrike" cap="none" normalizeH="0" baseline="0" smtClean="0">
                        <a:ln>
                          <a:noFill/>
                        </a:ln>
                        <a:solidFill>
                          <a:schemeClr val="tx1"/>
                        </a:solidFill>
                        <a:effectLst/>
                        <a:latin typeface="Times New Roman" pitchFamily="18" charset="0"/>
                      </a:endParaRPr>
                    </a:p>
                  </a:txBody>
                  <a:tcPr marL="89730" marR="89730" marT="44865" marB="44865"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36538">
                <a:tc>
                  <a:txBody>
                    <a:bodyPr/>
                    <a:lstStyle/>
                    <a:p>
                      <a:pPr marL="0" marR="0" lvl="0" indent="0" algn="l" defTabSz="896938" rtl="0" eaLnBrk="0" fontAlgn="b" latinLnBrk="0" hangingPunct="0">
                        <a:lnSpc>
                          <a:spcPct val="100000"/>
                        </a:lnSpc>
                        <a:spcBef>
                          <a:spcPct val="0"/>
                        </a:spcBef>
                        <a:spcAft>
                          <a:spcPct val="0"/>
                        </a:spcAft>
                        <a:buClrTx/>
                        <a:buSzTx/>
                        <a:buFontTx/>
                        <a:buNone/>
                        <a:tabLst/>
                      </a:pPr>
                      <a:r>
                        <a:rPr kumimoji="0" lang="en-US" sz="900" b="0" i="0" u="none" strike="noStrike" cap="none" normalizeH="0" baseline="0" smtClean="0">
                          <a:ln>
                            <a:noFill/>
                          </a:ln>
                          <a:solidFill>
                            <a:schemeClr val="tx1"/>
                          </a:solidFill>
                          <a:effectLst/>
                          <a:latin typeface="Arial" charset="0"/>
                          <a:cs typeface="Arial" charset="0"/>
                        </a:rPr>
                        <a:t>ID</a:t>
                      </a:r>
                      <a:endParaRPr kumimoji="0" lang="en-US" sz="900" b="0" i="0" u="none" strike="noStrike" cap="none" normalizeH="0" baseline="0" smtClean="0">
                        <a:ln>
                          <a:noFill/>
                        </a:ln>
                        <a:solidFill>
                          <a:schemeClr val="tx1"/>
                        </a:solidFill>
                        <a:effectLst/>
                        <a:latin typeface="Times New Roman" pitchFamily="18" charset="0"/>
                      </a:endParaRPr>
                    </a:p>
                  </a:txBody>
                  <a:tcPr marL="89730" marR="89730" marT="44865" marB="44865"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896938" rtl="0" eaLnBrk="0" fontAlgn="b" latinLnBrk="0" hangingPunct="0">
                        <a:lnSpc>
                          <a:spcPct val="100000"/>
                        </a:lnSpc>
                        <a:spcBef>
                          <a:spcPct val="0"/>
                        </a:spcBef>
                        <a:spcAft>
                          <a:spcPct val="0"/>
                        </a:spcAft>
                        <a:buClrTx/>
                        <a:buSzTx/>
                        <a:buFontTx/>
                        <a:buNone/>
                        <a:tabLst/>
                      </a:pPr>
                      <a:r>
                        <a:rPr kumimoji="0" lang="en-US" sz="900" b="0" i="0" u="none" strike="noStrike" cap="none" normalizeH="0" baseline="0" smtClean="0">
                          <a:ln>
                            <a:noFill/>
                          </a:ln>
                          <a:solidFill>
                            <a:schemeClr val="tx1"/>
                          </a:solidFill>
                          <a:effectLst/>
                          <a:latin typeface="Arial" charset="0"/>
                          <a:cs typeface="Arial" charset="0"/>
                        </a:rPr>
                        <a:t>7</a:t>
                      </a:r>
                      <a:endParaRPr kumimoji="0" lang="en-US" sz="900" b="0" i="0" u="none" strike="noStrike" cap="none" normalizeH="0" baseline="0" smtClean="0">
                        <a:ln>
                          <a:noFill/>
                        </a:ln>
                        <a:solidFill>
                          <a:schemeClr val="tx1"/>
                        </a:solidFill>
                        <a:effectLst/>
                        <a:latin typeface="Times New Roman" pitchFamily="18" charset="0"/>
                      </a:endParaRPr>
                    </a:p>
                  </a:txBody>
                  <a:tcPr marL="89730" marR="89730" marT="44865" marB="44865"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896938" rtl="0" eaLnBrk="0" fontAlgn="b" latinLnBrk="0" hangingPunct="0">
                        <a:lnSpc>
                          <a:spcPct val="100000"/>
                        </a:lnSpc>
                        <a:spcBef>
                          <a:spcPct val="0"/>
                        </a:spcBef>
                        <a:spcAft>
                          <a:spcPct val="0"/>
                        </a:spcAft>
                        <a:buClrTx/>
                        <a:buSzTx/>
                        <a:buFontTx/>
                        <a:buNone/>
                        <a:tabLst/>
                      </a:pPr>
                      <a:r>
                        <a:rPr kumimoji="0" lang="en-US" sz="900" b="0" i="0" u="none" strike="noStrike" cap="none" normalizeH="0" baseline="0" smtClean="0">
                          <a:ln>
                            <a:noFill/>
                          </a:ln>
                          <a:solidFill>
                            <a:schemeClr val="tx1"/>
                          </a:solidFill>
                          <a:effectLst/>
                          <a:latin typeface="Arial" charset="0"/>
                          <a:cs typeface="Arial" charset="0"/>
                        </a:rPr>
                        <a:t>907,541</a:t>
                      </a:r>
                      <a:endParaRPr kumimoji="0" lang="en-US" sz="900" b="0" i="0" u="none" strike="noStrike" cap="none" normalizeH="0" baseline="0" smtClean="0">
                        <a:ln>
                          <a:noFill/>
                        </a:ln>
                        <a:solidFill>
                          <a:schemeClr val="tx1"/>
                        </a:solidFill>
                        <a:effectLst/>
                        <a:latin typeface="Times New Roman" pitchFamily="18" charset="0"/>
                      </a:endParaRPr>
                    </a:p>
                  </a:txBody>
                  <a:tcPr marL="89730" marR="89730" marT="44865" marB="44865"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896938" rtl="0" eaLnBrk="0" fontAlgn="b" latinLnBrk="0" hangingPunct="0">
                        <a:lnSpc>
                          <a:spcPct val="100000"/>
                        </a:lnSpc>
                        <a:spcBef>
                          <a:spcPct val="0"/>
                        </a:spcBef>
                        <a:spcAft>
                          <a:spcPct val="0"/>
                        </a:spcAft>
                        <a:buClrTx/>
                        <a:buSzTx/>
                        <a:buFontTx/>
                        <a:buNone/>
                        <a:tabLst/>
                      </a:pPr>
                      <a:r>
                        <a:rPr kumimoji="0" lang="en-US" sz="900" b="0" i="0" u="none" strike="noStrike" cap="none" normalizeH="0" baseline="0" smtClean="0">
                          <a:ln>
                            <a:noFill/>
                          </a:ln>
                          <a:solidFill>
                            <a:schemeClr val="tx1"/>
                          </a:solidFill>
                          <a:effectLst/>
                          <a:latin typeface="Arial" charset="0"/>
                          <a:cs typeface="Arial" charset="0"/>
                        </a:rPr>
                        <a:t>NJ</a:t>
                      </a:r>
                      <a:endParaRPr kumimoji="0" lang="en-US" sz="900" b="0" i="0" u="none" strike="noStrike" cap="none" normalizeH="0" baseline="0" smtClean="0">
                        <a:ln>
                          <a:noFill/>
                        </a:ln>
                        <a:solidFill>
                          <a:schemeClr val="tx1"/>
                        </a:solidFill>
                        <a:effectLst/>
                        <a:latin typeface="Times New Roman" pitchFamily="18" charset="0"/>
                      </a:endParaRPr>
                    </a:p>
                  </a:txBody>
                  <a:tcPr marL="89730" marR="89730" marT="44865" marB="44865"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896938" rtl="0" eaLnBrk="0" fontAlgn="b" latinLnBrk="0" hangingPunct="0">
                        <a:lnSpc>
                          <a:spcPct val="100000"/>
                        </a:lnSpc>
                        <a:spcBef>
                          <a:spcPct val="0"/>
                        </a:spcBef>
                        <a:spcAft>
                          <a:spcPct val="0"/>
                        </a:spcAft>
                        <a:buClrTx/>
                        <a:buSzTx/>
                        <a:buFontTx/>
                        <a:buNone/>
                        <a:tabLst/>
                      </a:pPr>
                      <a:r>
                        <a:rPr kumimoji="0" lang="en-US" sz="900" b="0" i="0" u="none" strike="noStrike" cap="none" normalizeH="0" baseline="0" smtClean="0">
                          <a:ln>
                            <a:noFill/>
                          </a:ln>
                          <a:solidFill>
                            <a:schemeClr val="tx1"/>
                          </a:solidFill>
                          <a:effectLst/>
                          <a:latin typeface="Arial" charset="0"/>
                          <a:cs typeface="Arial" charset="0"/>
                        </a:rPr>
                        <a:t>41</a:t>
                      </a:r>
                      <a:endParaRPr kumimoji="0" lang="en-US" sz="900" b="0" i="0" u="none" strike="noStrike" cap="none" normalizeH="0" baseline="0" smtClean="0">
                        <a:ln>
                          <a:noFill/>
                        </a:ln>
                        <a:solidFill>
                          <a:schemeClr val="tx1"/>
                        </a:solidFill>
                        <a:effectLst/>
                        <a:latin typeface="Times New Roman" pitchFamily="18" charset="0"/>
                      </a:endParaRPr>
                    </a:p>
                  </a:txBody>
                  <a:tcPr marL="89730" marR="89730" marT="44865" marB="44865"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896938" rtl="0" eaLnBrk="0" fontAlgn="b" latinLnBrk="0" hangingPunct="0">
                        <a:lnSpc>
                          <a:spcPct val="100000"/>
                        </a:lnSpc>
                        <a:spcBef>
                          <a:spcPct val="0"/>
                        </a:spcBef>
                        <a:spcAft>
                          <a:spcPct val="0"/>
                        </a:spcAft>
                        <a:buClrTx/>
                        <a:buSzTx/>
                        <a:buFontTx/>
                        <a:buNone/>
                        <a:tabLst/>
                      </a:pPr>
                      <a:r>
                        <a:rPr kumimoji="0" lang="en-US" sz="900" b="0" i="0" u="none" strike="noStrike" cap="none" normalizeH="0" baseline="0" smtClean="0">
                          <a:ln>
                            <a:noFill/>
                          </a:ln>
                          <a:solidFill>
                            <a:schemeClr val="tx1"/>
                          </a:solidFill>
                          <a:effectLst/>
                          <a:latin typeface="Arial" charset="0"/>
                          <a:cs typeface="Arial" charset="0"/>
                        </a:rPr>
                        <a:t>5,928,904</a:t>
                      </a:r>
                      <a:endParaRPr kumimoji="0" lang="en-US" sz="900" b="0" i="0" u="none" strike="noStrike" cap="none" normalizeH="0" baseline="0" smtClean="0">
                        <a:ln>
                          <a:noFill/>
                        </a:ln>
                        <a:solidFill>
                          <a:schemeClr val="tx1"/>
                        </a:solidFill>
                        <a:effectLst/>
                        <a:latin typeface="Times New Roman" pitchFamily="18" charset="0"/>
                      </a:endParaRPr>
                    </a:p>
                  </a:txBody>
                  <a:tcPr marL="89730" marR="89730" marT="44865" marB="44865"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896938" rtl="0" eaLnBrk="0" fontAlgn="b" latinLnBrk="0" hangingPunct="0">
                        <a:lnSpc>
                          <a:spcPct val="100000"/>
                        </a:lnSpc>
                        <a:spcBef>
                          <a:spcPct val="0"/>
                        </a:spcBef>
                        <a:spcAft>
                          <a:spcPct val="0"/>
                        </a:spcAft>
                        <a:buClrTx/>
                        <a:buSzTx/>
                        <a:buFontTx/>
                        <a:buNone/>
                        <a:tabLst/>
                      </a:pPr>
                      <a:r>
                        <a:rPr kumimoji="0" lang="en-US" sz="900" b="0" i="0" u="none" strike="noStrike" cap="none" normalizeH="0" baseline="0" smtClean="0">
                          <a:ln>
                            <a:noFill/>
                          </a:ln>
                          <a:solidFill>
                            <a:schemeClr val="tx1"/>
                          </a:solidFill>
                          <a:effectLst/>
                          <a:latin typeface="Arial" charset="0"/>
                          <a:cs typeface="Arial" charset="0"/>
                        </a:rPr>
                        <a:t>WI</a:t>
                      </a:r>
                      <a:endParaRPr kumimoji="0" lang="en-US" sz="900" b="0" i="0" u="none" strike="noStrike" cap="none" normalizeH="0" baseline="0" smtClean="0">
                        <a:ln>
                          <a:noFill/>
                        </a:ln>
                        <a:solidFill>
                          <a:schemeClr val="tx1"/>
                        </a:solidFill>
                        <a:effectLst/>
                        <a:latin typeface="Times New Roman" pitchFamily="18" charset="0"/>
                      </a:endParaRPr>
                    </a:p>
                  </a:txBody>
                  <a:tcPr marL="89730" marR="89730" marT="44865" marB="44865"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896938" rtl="0" eaLnBrk="0" fontAlgn="b" latinLnBrk="0" hangingPunct="0">
                        <a:lnSpc>
                          <a:spcPct val="100000"/>
                        </a:lnSpc>
                        <a:spcBef>
                          <a:spcPct val="0"/>
                        </a:spcBef>
                        <a:spcAft>
                          <a:spcPct val="0"/>
                        </a:spcAft>
                        <a:buClrTx/>
                        <a:buSzTx/>
                        <a:buFontTx/>
                        <a:buNone/>
                        <a:tabLst/>
                      </a:pPr>
                      <a:r>
                        <a:rPr kumimoji="0" lang="en-US" sz="900" b="0" i="0" u="none" strike="noStrike" cap="none" normalizeH="0" baseline="0" smtClean="0">
                          <a:ln>
                            <a:noFill/>
                          </a:ln>
                          <a:solidFill>
                            <a:schemeClr val="tx1"/>
                          </a:solidFill>
                          <a:effectLst/>
                          <a:latin typeface="Arial" charset="0"/>
                          <a:cs typeface="Arial" charset="0"/>
                        </a:rPr>
                        <a:t>22</a:t>
                      </a:r>
                      <a:endParaRPr kumimoji="0" lang="en-US" sz="900" b="0" i="0" u="none" strike="noStrike" cap="none" normalizeH="0" baseline="0" smtClean="0">
                        <a:ln>
                          <a:noFill/>
                        </a:ln>
                        <a:solidFill>
                          <a:schemeClr val="tx1"/>
                        </a:solidFill>
                        <a:effectLst/>
                        <a:latin typeface="Times New Roman" pitchFamily="18" charset="0"/>
                      </a:endParaRPr>
                    </a:p>
                  </a:txBody>
                  <a:tcPr marL="89730" marR="89730" marT="44865" marB="44865"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896938" rtl="0" eaLnBrk="0" fontAlgn="b" latinLnBrk="0" hangingPunct="0">
                        <a:lnSpc>
                          <a:spcPct val="100000"/>
                        </a:lnSpc>
                        <a:spcBef>
                          <a:spcPct val="0"/>
                        </a:spcBef>
                        <a:spcAft>
                          <a:spcPct val="0"/>
                        </a:spcAft>
                        <a:buClrTx/>
                        <a:buSzTx/>
                        <a:buFontTx/>
                        <a:buNone/>
                        <a:tabLst/>
                      </a:pPr>
                      <a:r>
                        <a:rPr kumimoji="0" lang="en-US" sz="900" b="0" i="0" u="none" strike="noStrike" cap="none" normalizeH="0" baseline="0" smtClean="0">
                          <a:ln>
                            <a:noFill/>
                          </a:ln>
                          <a:solidFill>
                            <a:schemeClr val="tx1"/>
                          </a:solidFill>
                          <a:effectLst/>
                          <a:latin typeface="Arial" charset="0"/>
                          <a:cs typeface="Arial" charset="0"/>
                        </a:rPr>
                        <a:t>2,084,515</a:t>
                      </a:r>
                      <a:endParaRPr kumimoji="0" lang="en-US" sz="900" b="0" i="0" u="none" strike="noStrike" cap="none" normalizeH="0" baseline="0" smtClean="0">
                        <a:ln>
                          <a:noFill/>
                        </a:ln>
                        <a:solidFill>
                          <a:schemeClr val="tx1"/>
                        </a:solidFill>
                        <a:effectLst/>
                        <a:latin typeface="Times New Roman" pitchFamily="18" charset="0"/>
                      </a:endParaRPr>
                    </a:p>
                  </a:txBody>
                  <a:tcPr marL="89730" marR="89730" marT="44865" marB="44865"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38125">
                <a:tc>
                  <a:txBody>
                    <a:bodyPr/>
                    <a:lstStyle/>
                    <a:p>
                      <a:pPr marL="0" marR="0" lvl="0" indent="0" algn="l" defTabSz="896938" rtl="0" eaLnBrk="0" fontAlgn="b" latinLnBrk="0" hangingPunct="0">
                        <a:lnSpc>
                          <a:spcPct val="100000"/>
                        </a:lnSpc>
                        <a:spcBef>
                          <a:spcPct val="0"/>
                        </a:spcBef>
                        <a:spcAft>
                          <a:spcPct val="0"/>
                        </a:spcAft>
                        <a:buClrTx/>
                        <a:buSzTx/>
                        <a:buFontTx/>
                        <a:buNone/>
                        <a:tabLst/>
                      </a:pPr>
                      <a:r>
                        <a:rPr kumimoji="0" lang="en-US" sz="900" b="0" i="0" u="none" strike="noStrike" cap="none" normalizeH="0" baseline="0" smtClean="0">
                          <a:ln>
                            <a:noFill/>
                          </a:ln>
                          <a:solidFill>
                            <a:schemeClr val="tx1"/>
                          </a:solidFill>
                          <a:effectLst/>
                          <a:latin typeface="Arial" charset="0"/>
                          <a:cs typeface="Arial" charset="0"/>
                        </a:rPr>
                        <a:t>IL</a:t>
                      </a:r>
                      <a:endParaRPr kumimoji="0" lang="en-US" sz="900" b="0" i="0" u="none" strike="noStrike" cap="none" normalizeH="0" baseline="0" smtClean="0">
                        <a:ln>
                          <a:noFill/>
                        </a:ln>
                        <a:solidFill>
                          <a:schemeClr val="tx1"/>
                        </a:solidFill>
                        <a:effectLst/>
                        <a:latin typeface="Times New Roman" pitchFamily="18" charset="0"/>
                      </a:endParaRPr>
                    </a:p>
                  </a:txBody>
                  <a:tcPr marL="89730" marR="89730" marT="44865" marB="44865"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896938" rtl="0" eaLnBrk="0" fontAlgn="b" latinLnBrk="0" hangingPunct="0">
                        <a:lnSpc>
                          <a:spcPct val="100000"/>
                        </a:lnSpc>
                        <a:spcBef>
                          <a:spcPct val="0"/>
                        </a:spcBef>
                        <a:spcAft>
                          <a:spcPct val="0"/>
                        </a:spcAft>
                        <a:buClrTx/>
                        <a:buSzTx/>
                        <a:buFontTx/>
                        <a:buNone/>
                        <a:tabLst/>
                      </a:pPr>
                      <a:r>
                        <a:rPr kumimoji="0" lang="en-US" sz="900" b="0" i="0" u="none" strike="noStrike" cap="none" normalizeH="0" baseline="0" smtClean="0">
                          <a:ln>
                            <a:noFill/>
                          </a:ln>
                          <a:solidFill>
                            <a:schemeClr val="tx1"/>
                          </a:solidFill>
                          <a:effectLst/>
                          <a:latin typeface="Arial" charset="0"/>
                          <a:cs typeface="Arial" charset="0"/>
                        </a:rPr>
                        <a:t>68</a:t>
                      </a:r>
                      <a:endParaRPr kumimoji="0" lang="en-US" sz="900" b="0" i="0" u="none" strike="noStrike" cap="none" normalizeH="0" baseline="0" smtClean="0">
                        <a:ln>
                          <a:noFill/>
                        </a:ln>
                        <a:solidFill>
                          <a:schemeClr val="tx1"/>
                        </a:solidFill>
                        <a:effectLst/>
                        <a:latin typeface="Times New Roman" pitchFamily="18" charset="0"/>
                      </a:endParaRPr>
                    </a:p>
                  </a:txBody>
                  <a:tcPr marL="89730" marR="89730" marT="44865" marB="44865"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896938" rtl="0" eaLnBrk="0" fontAlgn="b" latinLnBrk="0" hangingPunct="0">
                        <a:lnSpc>
                          <a:spcPct val="100000"/>
                        </a:lnSpc>
                        <a:spcBef>
                          <a:spcPct val="0"/>
                        </a:spcBef>
                        <a:spcAft>
                          <a:spcPct val="0"/>
                        </a:spcAft>
                        <a:buClrTx/>
                        <a:buSzTx/>
                        <a:buFontTx/>
                        <a:buNone/>
                        <a:tabLst/>
                      </a:pPr>
                      <a:r>
                        <a:rPr kumimoji="0" lang="en-US" sz="900" b="0" i="0" u="none" strike="noStrike" cap="none" normalizeH="0" baseline="0" smtClean="0">
                          <a:ln>
                            <a:noFill/>
                          </a:ln>
                          <a:solidFill>
                            <a:schemeClr val="tx1"/>
                          </a:solidFill>
                          <a:effectLst/>
                          <a:latin typeface="Arial" charset="0"/>
                          <a:cs typeface="Arial" charset="0"/>
                        </a:rPr>
                        <a:t>10,216,265</a:t>
                      </a:r>
                      <a:endParaRPr kumimoji="0" lang="en-US" sz="900" b="0" i="0" u="none" strike="noStrike" cap="none" normalizeH="0" baseline="0" smtClean="0">
                        <a:ln>
                          <a:noFill/>
                        </a:ln>
                        <a:solidFill>
                          <a:schemeClr val="tx1"/>
                        </a:solidFill>
                        <a:effectLst/>
                        <a:latin typeface="Times New Roman" pitchFamily="18" charset="0"/>
                      </a:endParaRPr>
                    </a:p>
                  </a:txBody>
                  <a:tcPr marL="89730" marR="89730" marT="44865" marB="44865"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896938" rtl="0" eaLnBrk="0" fontAlgn="b" latinLnBrk="0" hangingPunct="0">
                        <a:lnSpc>
                          <a:spcPct val="100000"/>
                        </a:lnSpc>
                        <a:spcBef>
                          <a:spcPct val="0"/>
                        </a:spcBef>
                        <a:spcAft>
                          <a:spcPct val="0"/>
                        </a:spcAft>
                        <a:buClrTx/>
                        <a:buSzTx/>
                        <a:buFontTx/>
                        <a:buNone/>
                        <a:tabLst/>
                      </a:pPr>
                      <a:r>
                        <a:rPr kumimoji="0" lang="en-US" sz="900" b="0" i="0" u="none" strike="noStrike" cap="none" normalizeH="0" baseline="0" smtClean="0">
                          <a:ln>
                            <a:noFill/>
                          </a:ln>
                          <a:solidFill>
                            <a:schemeClr val="tx1"/>
                          </a:solidFill>
                          <a:effectLst/>
                          <a:latin typeface="Arial" charset="0"/>
                          <a:cs typeface="Arial" charset="0"/>
                        </a:rPr>
                        <a:t>NM</a:t>
                      </a:r>
                      <a:endParaRPr kumimoji="0" lang="en-US" sz="900" b="0" i="0" u="none" strike="noStrike" cap="none" normalizeH="0" baseline="0" smtClean="0">
                        <a:ln>
                          <a:noFill/>
                        </a:ln>
                        <a:solidFill>
                          <a:schemeClr val="tx1"/>
                        </a:solidFill>
                        <a:effectLst/>
                        <a:latin typeface="Times New Roman" pitchFamily="18" charset="0"/>
                      </a:endParaRPr>
                    </a:p>
                  </a:txBody>
                  <a:tcPr marL="89730" marR="89730" marT="44865" marB="44865"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896938" rtl="0" eaLnBrk="0" fontAlgn="b" latinLnBrk="0" hangingPunct="0">
                        <a:lnSpc>
                          <a:spcPct val="100000"/>
                        </a:lnSpc>
                        <a:spcBef>
                          <a:spcPct val="0"/>
                        </a:spcBef>
                        <a:spcAft>
                          <a:spcPct val="0"/>
                        </a:spcAft>
                        <a:buClrTx/>
                        <a:buSzTx/>
                        <a:buFontTx/>
                        <a:buNone/>
                        <a:tabLst/>
                      </a:pPr>
                      <a:r>
                        <a:rPr kumimoji="0" lang="en-US" sz="900" b="0" i="0" u="none" strike="noStrike" cap="none" normalizeH="0" baseline="0" smtClean="0">
                          <a:ln>
                            <a:noFill/>
                          </a:ln>
                          <a:solidFill>
                            <a:schemeClr val="tx1"/>
                          </a:solidFill>
                          <a:effectLst/>
                          <a:latin typeface="Arial" charset="0"/>
                          <a:cs typeface="Arial" charset="0"/>
                        </a:rPr>
                        <a:t>15</a:t>
                      </a:r>
                      <a:endParaRPr kumimoji="0" lang="en-US" sz="900" b="0" i="0" u="none" strike="noStrike" cap="none" normalizeH="0" baseline="0" smtClean="0">
                        <a:ln>
                          <a:noFill/>
                        </a:ln>
                        <a:solidFill>
                          <a:schemeClr val="tx1"/>
                        </a:solidFill>
                        <a:effectLst/>
                        <a:latin typeface="Times New Roman" pitchFamily="18" charset="0"/>
                      </a:endParaRPr>
                    </a:p>
                  </a:txBody>
                  <a:tcPr marL="89730" marR="89730" marT="44865" marB="44865"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896938" rtl="0" eaLnBrk="0" fontAlgn="b" latinLnBrk="0" hangingPunct="0">
                        <a:lnSpc>
                          <a:spcPct val="100000"/>
                        </a:lnSpc>
                        <a:spcBef>
                          <a:spcPct val="0"/>
                        </a:spcBef>
                        <a:spcAft>
                          <a:spcPct val="0"/>
                        </a:spcAft>
                        <a:buClrTx/>
                        <a:buSzTx/>
                        <a:buFontTx/>
                        <a:buNone/>
                        <a:tabLst/>
                      </a:pPr>
                      <a:r>
                        <a:rPr kumimoji="0" lang="en-US" sz="900" b="0" i="0" u="none" strike="noStrike" cap="none" normalizeH="0" baseline="0" smtClean="0">
                          <a:ln>
                            <a:noFill/>
                          </a:ln>
                          <a:solidFill>
                            <a:schemeClr val="tx1"/>
                          </a:solidFill>
                          <a:effectLst/>
                          <a:latin typeface="Arial" charset="0"/>
                          <a:cs typeface="Arial" charset="0"/>
                        </a:rPr>
                        <a:t>776,551</a:t>
                      </a:r>
                      <a:endParaRPr kumimoji="0" lang="en-US" sz="900" b="0" i="0" u="none" strike="noStrike" cap="none" normalizeH="0" baseline="0" smtClean="0">
                        <a:ln>
                          <a:noFill/>
                        </a:ln>
                        <a:solidFill>
                          <a:schemeClr val="tx1"/>
                        </a:solidFill>
                        <a:effectLst/>
                        <a:latin typeface="Times New Roman" pitchFamily="18" charset="0"/>
                      </a:endParaRPr>
                    </a:p>
                  </a:txBody>
                  <a:tcPr marL="89730" marR="89730" marT="44865" marB="44865"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896938" rtl="0" eaLnBrk="0" fontAlgn="b" latinLnBrk="0" hangingPunct="0">
                        <a:lnSpc>
                          <a:spcPct val="100000"/>
                        </a:lnSpc>
                        <a:spcBef>
                          <a:spcPct val="0"/>
                        </a:spcBef>
                        <a:spcAft>
                          <a:spcPct val="0"/>
                        </a:spcAft>
                        <a:buClrTx/>
                        <a:buSzTx/>
                        <a:buFontTx/>
                        <a:buNone/>
                        <a:tabLst/>
                      </a:pPr>
                      <a:r>
                        <a:rPr kumimoji="0" lang="en-US" sz="900" b="0" i="0" u="none" strike="noStrike" cap="none" normalizeH="0" baseline="0" smtClean="0">
                          <a:ln>
                            <a:noFill/>
                          </a:ln>
                          <a:solidFill>
                            <a:schemeClr val="tx1"/>
                          </a:solidFill>
                          <a:effectLst/>
                          <a:latin typeface="Arial" charset="0"/>
                          <a:cs typeface="Arial" charset="0"/>
                        </a:rPr>
                        <a:t>WV</a:t>
                      </a:r>
                      <a:endParaRPr kumimoji="0" lang="en-US" sz="900" b="0" i="0" u="none" strike="noStrike" cap="none" normalizeH="0" baseline="0" smtClean="0">
                        <a:ln>
                          <a:noFill/>
                        </a:ln>
                        <a:solidFill>
                          <a:schemeClr val="tx1"/>
                        </a:solidFill>
                        <a:effectLst/>
                        <a:latin typeface="Times New Roman" pitchFamily="18" charset="0"/>
                      </a:endParaRPr>
                    </a:p>
                  </a:txBody>
                  <a:tcPr marL="89730" marR="89730" marT="44865" marB="44865"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896938" rtl="0" eaLnBrk="0" fontAlgn="b" latinLnBrk="0" hangingPunct="0">
                        <a:lnSpc>
                          <a:spcPct val="100000"/>
                        </a:lnSpc>
                        <a:spcBef>
                          <a:spcPct val="0"/>
                        </a:spcBef>
                        <a:spcAft>
                          <a:spcPct val="0"/>
                        </a:spcAft>
                        <a:buClrTx/>
                        <a:buSzTx/>
                        <a:buFontTx/>
                        <a:buNone/>
                        <a:tabLst/>
                      </a:pPr>
                      <a:r>
                        <a:rPr kumimoji="0" lang="en-US" sz="900" b="0" i="0" u="none" strike="noStrike" cap="none" normalizeH="0" baseline="0" smtClean="0">
                          <a:ln>
                            <a:noFill/>
                          </a:ln>
                          <a:solidFill>
                            <a:schemeClr val="tx1"/>
                          </a:solidFill>
                          <a:effectLst/>
                          <a:latin typeface="Arial" charset="0"/>
                          <a:cs typeface="Arial" charset="0"/>
                        </a:rPr>
                        <a:t>5</a:t>
                      </a:r>
                      <a:endParaRPr kumimoji="0" lang="en-US" sz="900" b="0" i="0" u="none" strike="noStrike" cap="none" normalizeH="0" baseline="0" smtClean="0">
                        <a:ln>
                          <a:noFill/>
                        </a:ln>
                        <a:solidFill>
                          <a:schemeClr val="tx1"/>
                        </a:solidFill>
                        <a:effectLst/>
                        <a:latin typeface="Times New Roman" pitchFamily="18" charset="0"/>
                      </a:endParaRPr>
                    </a:p>
                  </a:txBody>
                  <a:tcPr marL="89730" marR="89730" marT="44865" marB="44865"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896938" rtl="0" eaLnBrk="0" fontAlgn="b" latinLnBrk="0" hangingPunct="0">
                        <a:lnSpc>
                          <a:spcPct val="100000"/>
                        </a:lnSpc>
                        <a:spcBef>
                          <a:spcPct val="0"/>
                        </a:spcBef>
                        <a:spcAft>
                          <a:spcPct val="0"/>
                        </a:spcAft>
                        <a:buClrTx/>
                        <a:buSzTx/>
                        <a:buFontTx/>
                        <a:buNone/>
                        <a:tabLst/>
                      </a:pPr>
                      <a:r>
                        <a:rPr kumimoji="0" lang="en-US" sz="900" b="0" i="0" u="none" strike="noStrike" cap="none" normalizeH="0" baseline="0" smtClean="0">
                          <a:ln>
                            <a:noFill/>
                          </a:ln>
                          <a:solidFill>
                            <a:schemeClr val="tx1"/>
                          </a:solidFill>
                          <a:effectLst/>
                          <a:latin typeface="Arial" charset="0"/>
                          <a:cs typeface="Arial" charset="0"/>
                        </a:rPr>
                        <a:t>689,013</a:t>
                      </a:r>
                      <a:endParaRPr kumimoji="0" lang="en-US" sz="900" b="0" i="0" u="none" strike="noStrike" cap="none" normalizeH="0" baseline="0" smtClean="0">
                        <a:ln>
                          <a:noFill/>
                        </a:ln>
                        <a:solidFill>
                          <a:schemeClr val="tx1"/>
                        </a:solidFill>
                        <a:effectLst/>
                        <a:latin typeface="Times New Roman" pitchFamily="18" charset="0"/>
                      </a:endParaRPr>
                    </a:p>
                  </a:txBody>
                  <a:tcPr marL="89730" marR="89730" marT="44865" marB="44865"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36538">
                <a:tc>
                  <a:txBody>
                    <a:bodyPr/>
                    <a:lstStyle/>
                    <a:p>
                      <a:pPr marL="0" marR="0" lvl="0" indent="0" algn="l" defTabSz="896938" rtl="0" eaLnBrk="0" fontAlgn="b" latinLnBrk="0" hangingPunct="0">
                        <a:lnSpc>
                          <a:spcPct val="100000"/>
                        </a:lnSpc>
                        <a:spcBef>
                          <a:spcPct val="0"/>
                        </a:spcBef>
                        <a:spcAft>
                          <a:spcPct val="0"/>
                        </a:spcAft>
                        <a:buClrTx/>
                        <a:buSzTx/>
                        <a:buFontTx/>
                        <a:buNone/>
                        <a:tabLst/>
                      </a:pPr>
                      <a:r>
                        <a:rPr kumimoji="0" lang="en-US" sz="900" b="0" i="0" u="none" strike="noStrike" cap="none" normalizeH="0" baseline="0" smtClean="0">
                          <a:ln>
                            <a:noFill/>
                          </a:ln>
                          <a:solidFill>
                            <a:schemeClr val="tx1"/>
                          </a:solidFill>
                          <a:effectLst/>
                          <a:latin typeface="Arial" charset="0"/>
                          <a:cs typeface="Arial" charset="0"/>
                        </a:rPr>
                        <a:t>IN</a:t>
                      </a:r>
                      <a:endParaRPr kumimoji="0" lang="en-US" sz="900" b="0" i="0" u="none" strike="noStrike" cap="none" normalizeH="0" baseline="0" smtClean="0">
                        <a:ln>
                          <a:noFill/>
                        </a:ln>
                        <a:solidFill>
                          <a:schemeClr val="tx1"/>
                        </a:solidFill>
                        <a:effectLst/>
                        <a:latin typeface="Times New Roman" pitchFamily="18" charset="0"/>
                      </a:endParaRPr>
                    </a:p>
                  </a:txBody>
                  <a:tcPr marL="89730" marR="89730" marT="44865" marB="44865"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896938" rtl="0" eaLnBrk="0" fontAlgn="b" latinLnBrk="0" hangingPunct="0">
                        <a:lnSpc>
                          <a:spcPct val="100000"/>
                        </a:lnSpc>
                        <a:spcBef>
                          <a:spcPct val="0"/>
                        </a:spcBef>
                        <a:spcAft>
                          <a:spcPct val="0"/>
                        </a:spcAft>
                        <a:buClrTx/>
                        <a:buSzTx/>
                        <a:buFontTx/>
                        <a:buNone/>
                        <a:tabLst/>
                      </a:pPr>
                      <a:r>
                        <a:rPr kumimoji="0" lang="en-US" sz="900" b="0" i="0" u="none" strike="noStrike" cap="none" normalizeH="0" baseline="0" smtClean="0">
                          <a:ln>
                            <a:noFill/>
                          </a:ln>
                          <a:solidFill>
                            <a:schemeClr val="tx1"/>
                          </a:solidFill>
                          <a:effectLst/>
                          <a:latin typeface="Arial" charset="0"/>
                          <a:cs typeface="Arial" charset="0"/>
                        </a:rPr>
                        <a:t>11</a:t>
                      </a:r>
                      <a:endParaRPr kumimoji="0" lang="en-US" sz="900" b="0" i="0" u="none" strike="noStrike" cap="none" normalizeH="0" baseline="0" smtClean="0">
                        <a:ln>
                          <a:noFill/>
                        </a:ln>
                        <a:solidFill>
                          <a:schemeClr val="tx1"/>
                        </a:solidFill>
                        <a:effectLst/>
                        <a:latin typeface="Times New Roman" pitchFamily="18" charset="0"/>
                      </a:endParaRPr>
                    </a:p>
                  </a:txBody>
                  <a:tcPr marL="89730" marR="89730" marT="44865" marB="44865"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896938" rtl="0" eaLnBrk="0" fontAlgn="b" latinLnBrk="0" hangingPunct="0">
                        <a:lnSpc>
                          <a:spcPct val="100000"/>
                        </a:lnSpc>
                        <a:spcBef>
                          <a:spcPct val="0"/>
                        </a:spcBef>
                        <a:spcAft>
                          <a:spcPct val="0"/>
                        </a:spcAft>
                        <a:buClrTx/>
                        <a:buSzTx/>
                        <a:buFontTx/>
                        <a:buNone/>
                        <a:tabLst/>
                      </a:pPr>
                      <a:r>
                        <a:rPr kumimoji="0" lang="en-US" sz="900" b="0" i="0" u="none" strike="noStrike" cap="none" normalizeH="0" baseline="0" smtClean="0">
                          <a:ln>
                            <a:noFill/>
                          </a:ln>
                          <a:solidFill>
                            <a:schemeClr val="tx1"/>
                          </a:solidFill>
                          <a:effectLst/>
                          <a:latin typeface="Arial" charset="0"/>
                          <a:cs typeface="Arial" charset="0"/>
                        </a:rPr>
                        <a:t>1,347,133</a:t>
                      </a:r>
                      <a:endParaRPr kumimoji="0" lang="en-US" sz="900" b="0" i="0" u="none" strike="noStrike" cap="none" normalizeH="0" baseline="0" smtClean="0">
                        <a:ln>
                          <a:noFill/>
                        </a:ln>
                        <a:solidFill>
                          <a:schemeClr val="tx1"/>
                        </a:solidFill>
                        <a:effectLst/>
                        <a:latin typeface="Times New Roman" pitchFamily="18" charset="0"/>
                      </a:endParaRPr>
                    </a:p>
                  </a:txBody>
                  <a:tcPr marL="89730" marR="89730" marT="44865" marB="44865"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896938" rtl="0" eaLnBrk="0" fontAlgn="b" latinLnBrk="0" hangingPunct="0">
                        <a:lnSpc>
                          <a:spcPct val="100000"/>
                        </a:lnSpc>
                        <a:spcBef>
                          <a:spcPct val="0"/>
                        </a:spcBef>
                        <a:spcAft>
                          <a:spcPct val="0"/>
                        </a:spcAft>
                        <a:buClrTx/>
                        <a:buSzTx/>
                        <a:buFontTx/>
                        <a:buNone/>
                        <a:tabLst/>
                      </a:pPr>
                      <a:r>
                        <a:rPr kumimoji="0" lang="en-US" sz="900" b="0" i="0" u="none" strike="noStrike" cap="none" normalizeH="0" baseline="0" smtClean="0">
                          <a:ln>
                            <a:noFill/>
                          </a:ln>
                          <a:solidFill>
                            <a:schemeClr val="tx1"/>
                          </a:solidFill>
                          <a:effectLst/>
                          <a:latin typeface="Arial" charset="0"/>
                          <a:cs typeface="Arial" charset="0"/>
                        </a:rPr>
                        <a:t>NV</a:t>
                      </a:r>
                      <a:endParaRPr kumimoji="0" lang="en-US" sz="900" b="0" i="0" u="none" strike="noStrike" cap="none" normalizeH="0" baseline="0" smtClean="0">
                        <a:ln>
                          <a:noFill/>
                        </a:ln>
                        <a:solidFill>
                          <a:schemeClr val="tx1"/>
                        </a:solidFill>
                        <a:effectLst/>
                        <a:latin typeface="Times New Roman" pitchFamily="18" charset="0"/>
                      </a:endParaRPr>
                    </a:p>
                  </a:txBody>
                  <a:tcPr marL="89730" marR="89730" marT="44865" marB="44865"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896938" rtl="0" eaLnBrk="0" fontAlgn="b" latinLnBrk="0" hangingPunct="0">
                        <a:lnSpc>
                          <a:spcPct val="100000"/>
                        </a:lnSpc>
                        <a:spcBef>
                          <a:spcPct val="0"/>
                        </a:spcBef>
                        <a:spcAft>
                          <a:spcPct val="0"/>
                        </a:spcAft>
                        <a:buClrTx/>
                        <a:buSzTx/>
                        <a:buFontTx/>
                        <a:buNone/>
                        <a:tabLst/>
                      </a:pPr>
                      <a:r>
                        <a:rPr kumimoji="0" lang="en-US" sz="900" b="0" i="0" u="none" strike="noStrike" cap="none" normalizeH="0" baseline="0" smtClean="0">
                          <a:ln>
                            <a:noFill/>
                          </a:ln>
                          <a:solidFill>
                            <a:schemeClr val="tx1"/>
                          </a:solidFill>
                          <a:effectLst/>
                          <a:latin typeface="Arial" charset="0"/>
                          <a:cs typeface="Arial" charset="0"/>
                        </a:rPr>
                        <a:t>15</a:t>
                      </a:r>
                      <a:endParaRPr kumimoji="0" lang="en-US" sz="900" b="0" i="0" u="none" strike="noStrike" cap="none" normalizeH="0" baseline="0" smtClean="0">
                        <a:ln>
                          <a:noFill/>
                        </a:ln>
                        <a:solidFill>
                          <a:schemeClr val="tx1"/>
                        </a:solidFill>
                        <a:effectLst/>
                        <a:latin typeface="Times New Roman" pitchFamily="18" charset="0"/>
                      </a:endParaRPr>
                    </a:p>
                  </a:txBody>
                  <a:tcPr marL="89730" marR="89730" marT="44865" marB="44865"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896938" rtl="0" eaLnBrk="0" fontAlgn="b" latinLnBrk="0" hangingPunct="0">
                        <a:lnSpc>
                          <a:spcPct val="100000"/>
                        </a:lnSpc>
                        <a:spcBef>
                          <a:spcPct val="0"/>
                        </a:spcBef>
                        <a:spcAft>
                          <a:spcPct val="0"/>
                        </a:spcAft>
                        <a:buClrTx/>
                        <a:buSzTx/>
                        <a:buFontTx/>
                        <a:buNone/>
                        <a:tabLst/>
                      </a:pPr>
                      <a:r>
                        <a:rPr kumimoji="0" lang="en-US" sz="900" b="0" i="0" u="none" strike="noStrike" cap="none" normalizeH="0" baseline="0" smtClean="0">
                          <a:ln>
                            <a:noFill/>
                          </a:ln>
                          <a:solidFill>
                            <a:schemeClr val="tx1"/>
                          </a:solidFill>
                          <a:effectLst/>
                          <a:latin typeface="Arial" charset="0"/>
                          <a:cs typeface="Arial" charset="0"/>
                        </a:rPr>
                        <a:t>1,471,521</a:t>
                      </a:r>
                      <a:endParaRPr kumimoji="0" lang="en-US" sz="900" b="0" i="0" u="none" strike="noStrike" cap="none" normalizeH="0" baseline="0" smtClean="0">
                        <a:ln>
                          <a:noFill/>
                        </a:ln>
                        <a:solidFill>
                          <a:schemeClr val="tx1"/>
                        </a:solidFill>
                        <a:effectLst/>
                        <a:latin typeface="Times New Roman" pitchFamily="18" charset="0"/>
                      </a:endParaRPr>
                    </a:p>
                  </a:txBody>
                  <a:tcPr marL="89730" marR="89730" marT="44865" marB="44865"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896938" rtl="0" eaLnBrk="0" fontAlgn="b" latinLnBrk="0" hangingPunct="0">
                        <a:lnSpc>
                          <a:spcPct val="100000"/>
                        </a:lnSpc>
                        <a:spcBef>
                          <a:spcPct val="0"/>
                        </a:spcBef>
                        <a:spcAft>
                          <a:spcPct val="0"/>
                        </a:spcAft>
                        <a:buClrTx/>
                        <a:buSzTx/>
                        <a:buFontTx/>
                        <a:buNone/>
                        <a:tabLst/>
                      </a:pPr>
                      <a:r>
                        <a:rPr kumimoji="0" lang="en-US" sz="900" b="0" i="0" u="none" strike="noStrike" cap="none" normalizeH="0" baseline="0" smtClean="0">
                          <a:ln>
                            <a:noFill/>
                          </a:ln>
                          <a:solidFill>
                            <a:schemeClr val="tx1"/>
                          </a:solidFill>
                          <a:effectLst/>
                          <a:latin typeface="Arial" charset="0"/>
                          <a:cs typeface="Arial" charset="0"/>
                        </a:rPr>
                        <a:t>WY</a:t>
                      </a:r>
                      <a:endParaRPr kumimoji="0" lang="en-US" sz="900" b="0" i="0" u="none" strike="noStrike" cap="none" normalizeH="0" baseline="0" smtClean="0">
                        <a:ln>
                          <a:noFill/>
                        </a:ln>
                        <a:solidFill>
                          <a:schemeClr val="tx1"/>
                        </a:solidFill>
                        <a:effectLst/>
                        <a:latin typeface="Times New Roman" pitchFamily="18" charset="0"/>
                      </a:endParaRPr>
                    </a:p>
                  </a:txBody>
                  <a:tcPr marL="89730" marR="89730" marT="44865" marB="44865"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896938" rtl="0" eaLnBrk="0" fontAlgn="b" latinLnBrk="0" hangingPunct="0">
                        <a:lnSpc>
                          <a:spcPct val="100000"/>
                        </a:lnSpc>
                        <a:spcBef>
                          <a:spcPct val="0"/>
                        </a:spcBef>
                        <a:spcAft>
                          <a:spcPct val="0"/>
                        </a:spcAft>
                        <a:buClrTx/>
                        <a:buSzTx/>
                        <a:buFontTx/>
                        <a:buNone/>
                        <a:tabLst/>
                      </a:pPr>
                      <a:r>
                        <a:rPr kumimoji="0" lang="en-US" sz="900" b="0" i="0" u="none" strike="noStrike" cap="none" normalizeH="0" baseline="0" smtClean="0">
                          <a:ln>
                            <a:noFill/>
                          </a:ln>
                          <a:solidFill>
                            <a:schemeClr val="tx1"/>
                          </a:solidFill>
                          <a:effectLst/>
                          <a:latin typeface="Arial" charset="0"/>
                          <a:cs typeface="Arial" charset="0"/>
                        </a:rPr>
                        <a:t>5</a:t>
                      </a:r>
                      <a:endParaRPr kumimoji="0" lang="en-US" sz="900" b="0" i="0" u="none" strike="noStrike" cap="none" normalizeH="0" baseline="0" smtClean="0">
                        <a:ln>
                          <a:noFill/>
                        </a:ln>
                        <a:solidFill>
                          <a:schemeClr val="tx1"/>
                        </a:solidFill>
                        <a:effectLst/>
                        <a:latin typeface="Times New Roman" pitchFamily="18" charset="0"/>
                      </a:endParaRPr>
                    </a:p>
                  </a:txBody>
                  <a:tcPr marL="89730" marR="89730" marT="44865" marB="44865"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896938" rtl="0" eaLnBrk="0" fontAlgn="b" latinLnBrk="0" hangingPunct="0">
                        <a:lnSpc>
                          <a:spcPct val="100000"/>
                        </a:lnSpc>
                        <a:spcBef>
                          <a:spcPct val="0"/>
                        </a:spcBef>
                        <a:spcAft>
                          <a:spcPct val="0"/>
                        </a:spcAft>
                        <a:buClrTx/>
                        <a:buSzTx/>
                        <a:buFontTx/>
                        <a:buNone/>
                        <a:tabLst/>
                      </a:pPr>
                      <a:r>
                        <a:rPr kumimoji="0" lang="en-US" sz="900" b="0" i="0" u="none" strike="noStrike" cap="none" normalizeH="0" baseline="0" smtClean="0">
                          <a:ln>
                            <a:noFill/>
                          </a:ln>
                          <a:solidFill>
                            <a:schemeClr val="tx1"/>
                          </a:solidFill>
                          <a:effectLst/>
                          <a:latin typeface="Arial" charset="0"/>
                          <a:cs typeface="Arial" charset="0"/>
                        </a:rPr>
                        <a:t>341,930</a:t>
                      </a:r>
                      <a:endParaRPr kumimoji="0" lang="en-US" sz="900" b="0" i="0" u="none" strike="noStrike" cap="none" normalizeH="0" baseline="0" smtClean="0">
                        <a:ln>
                          <a:noFill/>
                        </a:ln>
                        <a:solidFill>
                          <a:schemeClr val="tx1"/>
                        </a:solidFill>
                        <a:effectLst/>
                        <a:latin typeface="Times New Roman" pitchFamily="18" charset="0"/>
                      </a:endParaRPr>
                    </a:p>
                  </a:txBody>
                  <a:tcPr marL="89730" marR="89730" marT="44865" marB="44865"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36538">
                <a:tc>
                  <a:txBody>
                    <a:bodyPr/>
                    <a:lstStyle/>
                    <a:p>
                      <a:pPr marL="0" marR="0" lvl="0" indent="0" algn="l" defTabSz="896938" rtl="0" eaLnBrk="0" fontAlgn="b" latinLnBrk="0" hangingPunct="0">
                        <a:lnSpc>
                          <a:spcPct val="100000"/>
                        </a:lnSpc>
                        <a:spcBef>
                          <a:spcPct val="0"/>
                        </a:spcBef>
                        <a:spcAft>
                          <a:spcPct val="0"/>
                        </a:spcAft>
                        <a:buClrTx/>
                        <a:buSzTx/>
                        <a:buFontTx/>
                        <a:buNone/>
                        <a:tabLst/>
                      </a:pPr>
                      <a:r>
                        <a:rPr kumimoji="0" lang="en-US" sz="900" b="0" i="0" u="none" strike="noStrike" cap="none" normalizeH="0" baseline="0" smtClean="0">
                          <a:ln>
                            <a:noFill/>
                          </a:ln>
                          <a:solidFill>
                            <a:schemeClr val="tx1"/>
                          </a:solidFill>
                          <a:effectLst/>
                          <a:latin typeface="Arial" charset="0"/>
                          <a:cs typeface="Arial" charset="0"/>
                        </a:rPr>
                        <a:t>KS</a:t>
                      </a:r>
                      <a:endParaRPr kumimoji="0" lang="en-US" sz="900" b="0" i="0" u="none" strike="noStrike" cap="none" normalizeH="0" baseline="0" smtClean="0">
                        <a:ln>
                          <a:noFill/>
                        </a:ln>
                        <a:solidFill>
                          <a:schemeClr val="tx1"/>
                        </a:solidFill>
                        <a:effectLst/>
                        <a:latin typeface="Times New Roman" pitchFamily="18" charset="0"/>
                      </a:endParaRPr>
                    </a:p>
                  </a:txBody>
                  <a:tcPr marL="89730" marR="89730" marT="44865" marB="44865"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896938" rtl="0" eaLnBrk="0" fontAlgn="b" latinLnBrk="0" hangingPunct="0">
                        <a:lnSpc>
                          <a:spcPct val="100000"/>
                        </a:lnSpc>
                        <a:spcBef>
                          <a:spcPct val="0"/>
                        </a:spcBef>
                        <a:spcAft>
                          <a:spcPct val="0"/>
                        </a:spcAft>
                        <a:buClrTx/>
                        <a:buSzTx/>
                        <a:buFontTx/>
                        <a:buNone/>
                        <a:tabLst/>
                      </a:pPr>
                      <a:r>
                        <a:rPr kumimoji="0" lang="en-US" sz="900" b="0" i="0" u="none" strike="noStrike" cap="none" normalizeH="0" baseline="0" smtClean="0">
                          <a:ln>
                            <a:noFill/>
                          </a:ln>
                          <a:solidFill>
                            <a:schemeClr val="tx1"/>
                          </a:solidFill>
                          <a:effectLst/>
                          <a:latin typeface="Arial" charset="0"/>
                          <a:cs typeface="Arial" charset="0"/>
                        </a:rPr>
                        <a:t>7</a:t>
                      </a:r>
                      <a:endParaRPr kumimoji="0" lang="en-US" sz="900" b="0" i="0" u="none" strike="noStrike" cap="none" normalizeH="0" baseline="0" smtClean="0">
                        <a:ln>
                          <a:noFill/>
                        </a:ln>
                        <a:solidFill>
                          <a:schemeClr val="tx1"/>
                        </a:solidFill>
                        <a:effectLst/>
                        <a:latin typeface="Times New Roman" pitchFamily="18" charset="0"/>
                      </a:endParaRPr>
                    </a:p>
                  </a:txBody>
                  <a:tcPr marL="89730" marR="89730" marT="44865" marB="44865"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896938" rtl="0" eaLnBrk="0" fontAlgn="b" latinLnBrk="0" hangingPunct="0">
                        <a:lnSpc>
                          <a:spcPct val="100000"/>
                        </a:lnSpc>
                        <a:spcBef>
                          <a:spcPct val="0"/>
                        </a:spcBef>
                        <a:spcAft>
                          <a:spcPct val="0"/>
                        </a:spcAft>
                        <a:buClrTx/>
                        <a:buSzTx/>
                        <a:buFontTx/>
                        <a:buNone/>
                        <a:tabLst/>
                      </a:pPr>
                      <a:r>
                        <a:rPr kumimoji="0" lang="en-US" sz="900" b="0" i="0" u="none" strike="noStrike" cap="none" normalizeH="0" baseline="0" smtClean="0">
                          <a:ln>
                            <a:noFill/>
                          </a:ln>
                          <a:solidFill>
                            <a:schemeClr val="tx1"/>
                          </a:solidFill>
                          <a:effectLst/>
                          <a:latin typeface="Arial" charset="0"/>
                          <a:cs typeface="Arial" charset="0"/>
                        </a:rPr>
                        <a:t>673,742</a:t>
                      </a:r>
                      <a:endParaRPr kumimoji="0" lang="en-US" sz="900" b="0" i="0" u="none" strike="noStrike" cap="none" normalizeH="0" baseline="0" smtClean="0">
                        <a:ln>
                          <a:noFill/>
                        </a:ln>
                        <a:solidFill>
                          <a:schemeClr val="tx1"/>
                        </a:solidFill>
                        <a:effectLst/>
                        <a:latin typeface="Times New Roman" pitchFamily="18" charset="0"/>
                      </a:endParaRPr>
                    </a:p>
                  </a:txBody>
                  <a:tcPr marL="89730" marR="89730" marT="44865" marB="44865"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896938" rtl="0" eaLnBrk="0" fontAlgn="b" latinLnBrk="0" hangingPunct="0">
                        <a:lnSpc>
                          <a:spcPct val="100000"/>
                        </a:lnSpc>
                        <a:spcBef>
                          <a:spcPct val="0"/>
                        </a:spcBef>
                        <a:spcAft>
                          <a:spcPct val="0"/>
                        </a:spcAft>
                        <a:buClrTx/>
                        <a:buSzTx/>
                        <a:buFontTx/>
                        <a:buNone/>
                        <a:tabLst/>
                      </a:pPr>
                      <a:r>
                        <a:rPr kumimoji="0" lang="en-US" sz="900" b="0" i="0" u="none" strike="noStrike" cap="none" normalizeH="0" baseline="0" smtClean="0">
                          <a:ln>
                            <a:noFill/>
                          </a:ln>
                          <a:solidFill>
                            <a:schemeClr val="tx1"/>
                          </a:solidFill>
                          <a:effectLst/>
                          <a:latin typeface="Arial" charset="0"/>
                          <a:cs typeface="Arial" charset="0"/>
                        </a:rPr>
                        <a:t>NY</a:t>
                      </a:r>
                      <a:endParaRPr kumimoji="0" lang="en-US" sz="900" b="0" i="0" u="none" strike="noStrike" cap="none" normalizeH="0" baseline="0" smtClean="0">
                        <a:ln>
                          <a:noFill/>
                        </a:ln>
                        <a:solidFill>
                          <a:schemeClr val="tx1"/>
                        </a:solidFill>
                        <a:effectLst/>
                        <a:latin typeface="Times New Roman" pitchFamily="18" charset="0"/>
                      </a:endParaRPr>
                    </a:p>
                  </a:txBody>
                  <a:tcPr marL="89730" marR="89730" marT="44865" marB="44865"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896938" rtl="0" eaLnBrk="0" fontAlgn="b" latinLnBrk="0" hangingPunct="0">
                        <a:lnSpc>
                          <a:spcPct val="100000"/>
                        </a:lnSpc>
                        <a:spcBef>
                          <a:spcPct val="0"/>
                        </a:spcBef>
                        <a:spcAft>
                          <a:spcPct val="0"/>
                        </a:spcAft>
                        <a:buClrTx/>
                        <a:buSzTx/>
                        <a:buFontTx/>
                        <a:buNone/>
                        <a:tabLst/>
                      </a:pPr>
                      <a:r>
                        <a:rPr kumimoji="0" lang="en-US" sz="900" b="0" i="0" u="none" strike="noStrike" cap="none" normalizeH="0" baseline="0" smtClean="0">
                          <a:ln>
                            <a:noFill/>
                          </a:ln>
                          <a:solidFill>
                            <a:schemeClr val="tx1"/>
                          </a:solidFill>
                          <a:effectLst/>
                          <a:latin typeface="Arial" charset="0"/>
                          <a:cs typeface="Arial" charset="0"/>
                        </a:rPr>
                        <a:t>100</a:t>
                      </a:r>
                      <a:endParaRPr kumimoji="0" lang="en-US" sz="900" b="0" i="0" u="none" strike="noStrike" cap="none" normalizeH="0" baseline="0" smtClean="0">
                        <a:ln>
                          <a:noFill/>
                        </a:ln>
                        <a:solidFill>
                          <a:schemeClr val="tx1"/>
                        </a:solidFill>
                        <a:effectLst/>
                        <a:latin typeface="Times New Roman" pitchFamily="18" charset="0"/>
                      </a:endParaRPr>
                    </a:p>
                  </a:txBody>
                  <a:tcPr marL="89730" marR="89730" marT="44865" marB="44865"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896938" rtl="0" eaLnBrk="0" fontAlgn="b" latinLnBrk="0" hangingPunct="0">
                        <a:lnSpc>
                          <a:spcPct val="100000"/>
                        </a:lnSpc>
                        <a:spcBef>
                          <a:spcPct val="0"/>
                        </a:spcBef>
                        <a:spcAft>
                          <a:spcPct val="0"/>
                        </a:spcAft>
                        <a:buClrTx/>
                        <a:buSzTx/>
                        <a:buFontTx/>
                        <a:buNone/>
                        <a:tabLst/>
                      </a:pPr>
                      <a:r>
                        <a:rPr kumimoji="0" lang="en-US" sz="900" b="0" i="0" u="none" strike="noStrike" cap="none" normalizeH="0" baseline="0" smtClean="0">
                          <a:ln>
                            <a:noFill/>
                          </a:ln>
                          <a:solidFill>
                            <a:schemeClr val="tx1"/>
                          </a:solidFill>
                          <a:effectLst/>
                          <a:latin typeface="Arial" charset="0"/>
                          <a:cs typeface="Arial" charset="0"/>
                        </a:rPr>
                        <a:t>16,060,883</a:t>
                      </a:r>
                      <a:endParaRPr kumimoji="0" lang="en-US" sz="900" b="0" i="0" u="none" strike="noStrike" cap="none" normalizeH="0" baseline="0" smtClean="0">
                        <a:ln>
                          <a:noFill/>
                        </a:ln>
                        <a:solidFill>
                          <a:schemeClr val="tx1"/>
                        </a:solidFill>
                        <a:effectLst/>
                        <a:latin typeface="Times New Roman" pitchFamily="18" charset="0"/>
                      </a:endParaRPr>
                    </a:p>
                  </a:txBody>
                  <a:tcPr marL="89730" marR="89730" marT="44865" marB="44865"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896938" rtl="0" eaLnBrk="0" fontAlgn="b" latinLnBrk="0" hangingPunct="0">
                        <a:lnSpc>
                          <a:spcPct val="100000"/>
                        </a:lnSpc>
                        <a:spcBef>
                          <a:spcPct val="0"/>
                        </a:spcBef>
                        <a:spcAft>
                          <a:spcPct val="0"/>
                        </a:spcAft>
                        <a:buClrTx/>
                        <a:buSzTx/>
                        <a:buFontTx/>
                        <a:buNone/>
                        <a:tabLst/>
                      </a:pPr>
                      <a:r>
                        <a:rPr kumimoji="0" lang="en-US" sz="900" b="0" i="0" u="none" strike="noStrike" cap="none" normalizeH="0" baseline="0" smtClean="0">
                          <a:ln>
                            <a:noFill/>
                          </a:ln>
                          <a:solidFill>
                            <a:srgbClr val="000000"/>
                          </a:solidFill>
                          <a:effectLst/>
                          <a:latin typeface="Arial" charset="0"/>
                          <a:cs typeface="Arial" charset="0"/>
                        </a:rPr>
                        <a:t> </a:t>
                      </a:r>
                      <a:endParaRPr kumimoji="0" lang="en-US" sz="900" b="0" i="0" u="none" strike="noStrike" cap="none" normalizeH="0" baseline="0" smtClean="0">
                        <a:ln>
                          <a:noFill/>
                        </a:ln>
                        <a:solidFill>
                          <a:schemeClr val="tx1"/>
                        </a:solidFill>
                        <a:effectLst/>
                        <a:latin typeface="Times New Roman" pitchFamily="18" charset="0"/>
                      </a:endParaRPr>
                    </a:p>
                  </a:txBody>
                  <a:tcPr marL="89730" marR="89730" marT="44865" marB="44865"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896938" rtl="0" eaLnBrk="0" fontAlgn="b" latinLnBrk="0" hangingPunct="0">
                        <a:lnSpc>
                          <a:spcPct val="100000"/>
                        </a:lnSpc>
                        <a:spcBef>
                          <a:spcPct val="0"/>
                        </a:spcBef>
                        <a:spcAft>
                          <a:spcPct val="0"/>
                        </a:spcAft>
                        <a:buClrTx/>
                        <a:buSzTx/>
                        <a:buFontTx/>
                        <a:buNone/>
                        <a:tabLst/>
                      </a:pPr>
                      <a:r>
                        <a:rPr kumimoji="0" lang="en-US" sz="900" b="0" i="0" u="none" strike="noStrike" cap="none" normalizeH="0" baseline="0" smtClean="0">
                          <a:ln>
                            <a:noFill/>
                          </a:ln>
                          <a:solidFill>
                            <a:srgbClr val="000000"/>
                          </a:solidFill>
                          <a:effectLst/>
                          <a:latin typeface="Arial" charset="0"/>
                          <a:cs typeface="Arial" charset="0"/>
                        </a:rPr>
                        <a:t> </a:t>
                      </a:r>
                      <a:endParaRPr kumimoji="0" lang="en-US" sz="900" b="0" i="0" u="none" strike="noStrike" cap="none" normalizeH="0" baseline="0" smtClean="0">
                        <a:ln>
                          <a:noFill/>
                        </a:ln>
                        <a:solidFill>
                          <a:schemeClr val="tx1"/>
                        </a:solidFill>
                        <a:effectLst/>
                        <a:latin typeface="Times New Roman" pitchFamily="18" charset="0"/>
                      </a:endParaRPr>
                    </a:p>
                  </a:txBody>
                  <a:tcPr marL="89730" marR="89730" marT="44865" marB="44865"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896938" rtl="0" eaLnBrk="0" fontAlgn="b" latinLnBrk="0" hangingPunct="0">
                        <a:lnSpc>
                          <a:spcPct val="100000"/>
                        </a:lnSpc>
                        <a:spcBef>
                          <a:spcPct val="0"/>
                        </a:spcBef>
                        <a:spcAft>
                          <a:spcPct val="0"/>
                        </a:spcAft>
                        <a:buClrTx/>
                        <a:buSzTx/>
                        <a:buFontTx/>
                        <a:buNone/>
                        <a:tabLst/>
                      </a:pPr>
                      <a:r>
                        <a:rPr kumimoji="0" lang="en-US" sz="900" b="0" i="0" u="none" strike="noStrike" cap="none" normalizeH="0" baseline="0" smtClean="0">
                          <a:ln>
                            <a:noFill/>
                          </a:ln>
                          <a:solidFill>
                            <a:srgbClr val="000000"/>
                          </a:solidFill>
                          <a:effectLst/>
                          <a:latin typeface="Arial" charset="0"/>
                          <a:cs typeface="Arial" charset="0"/>
                        </a:rPr>
                        <a:t> </a:t>
                      </a:r>
                      <a:endParaRPr kumimoji="0" lang="en-US" sz="900" b="0" i="0" u="none" strike="noStrike" cap="none" normalizeH="0" baseline="0" smtClean="0">
                        <a:ln>
                          <a:noFill/>
                        </a:ln>
                        <a:solidFill>
                          <a:schemeClr val="tx1"/>
                        </a:solidFill>
                        <a:effectLst/>
                        <a:latin typeface="Times New Roman" pitchFamily="18" charset="0"/>
                      </a:endParaRPr>
                    </a:p>
                  </a:txBody>
                  <a:tcPr marL="89730" marR="89730" marT="44865" marB="44865"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69875">
                <a:tc>
                  <a:txBody>
                    <a:bodyPr/>
                    <a:lstStyle/>
                    <a:p>
                      <a:pPr marL="0" marR="0" lvl="0" indent="0" algn="l" defTabSz="896938" rtl="0" eaLnBrk="0" fontAlgn="b" latinLnBrk="0" hangingPunct="0">
                        <a:lnSpc>
                          <a:spcPct val="100000"/>
                        </a:lnSpc>
                        <a:spcBef>
                          <a:spcPct val="0"/>
                        </a:spcBef>
                        <a:spcAft>
                          <a:spcPct val="0"/>
                        </a:spcAft>
                        <a:buClrTx/>
                        <a:buSzTx/>
                        <a:buFontTx/>
                        <a:buNone/>
                        <a:tabLst/>
                      </a:pPr>
                      <a:r>
                        <a:rPr kumimoji="0" lang="en-US" sz="900" b="0" i="0" u="none" strike="noStrike" cap="none" normalizeH="0" baseline="0" smtClean="0">
                          <a:ln>
                            <a:noFill/>
                          </a:ln>
                          <a:solidFill>
                            <a:schemeClr val="tx1"/>
                          </a:solidFill>
                          <a:effectLst/>
                          <a:latin typeface="Arial" charset="0"/>
                          <a:cs typeface="Arial" charset="0"/>
                        </a:rPr>
                        <a:t>KY</a:t>
                      </a:r>
                      <a:endParaRPr kumimoji="0" lang="en-US" sz="900" b="0" i="0" u="none" strike="noStrike" cap="none" normalizeH="0" baseline="0" smtClean="0">
                        <a:ln>
                          <a:noFill/>
                        </a:ln>
                        <a:solidFill>
                          <a:schemeClr val="tx1"/>
                        </a:solidFill>
                        <a:effectLst/>
                        <a:latin typeface="Times New Roman" pitchFamily="18" charset="0"/>
                      </a:endParaRPr>
                    </a:p>
                  </a:txBody>
                  <a:tcPr marL="89730" marR="89730" marT="44865" marB="44865"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896938" rtl="0" eaLnBrk="0" fontAlgn="b" latinLnBrk="0" hangingPunct="0">
                        <a:lnSpc>
                          <a:spcPct val="100000"/>
                        </a:lnSpc>
                        <a:spcBef>
                          <a:spcPct val="0"/>
                        </a:spcBef>
                        <a:spcAft>
                          <a:spcPct val="0"/>
                        </a:spcAft>
                        <a:buClrTx/>
                        <a:buSzTx/>
                        <a:buFontTx/>
                        <a:buNone/>
                        <a:tabLst/>
                      </a:pPr>
                      <a:r>
                        <a:rPr kumimoji="0" lang="en-US" sz="900" b="0" i="0" u="none" strike="noStrike" cap="none" normalizeH="0" baseline="0" smtClean="0">
                          <a:ln>
                            <a:noFill/>
                          </a:ln>
                          <a:solidFill>
                            <a:schemeClr val="tx1"/>
                          </a:solidFill>
                          <a:effectLst/>
                          <a:latin typeface="Arial" charset="0"/>
                          <a:cs typeface="Arial" charset="0"/>
                        </a:rPr>
                        <a:t>5</a:t>
                      </a:r>
                      <a:endParaRPr kumimoji="0" lang="en-US" sz="900" b="0" i="0" u="none" strike="noStrike" cap="none" normalizeH="0" baseline="0" smtClean="0">
                        <a:ln>
                          <a:noFill/>
                        </a:ln>
                        <a:solidFill>
                          <a:schemeClr val="tx1"/>
                        </a:solidFill>
                        <a:effectLst/>
                        <a:latin typeface="Times New Roman" pitchFamily="18" charset="0"/>
                      </a:endParaRPr>
                    </a:p>
                  </a:txBody>
                  <a:tcPr marL="89730" marR="89730" marT="44865" marB="44865"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896938" rtl="0" eaLnBrk="0" fontAlgn="b" latinLnBrk="0" hangingPunct="0">
                        <a:lnSpc>
                          <a:spcPct val="100000"/>
                        </a:lnSpc>
                        <a:spcBef>
                          <a:spcPct val="0"/>
                        </a:spcBef>
                        <a:spcAft>
                          <a:spcPct val="0"/>
                        </a:spcAft>
                        <a:buClrTx/>
                        <a:buSzTx/>
                        <a:buFontTx/>
                        <a:buNone/>
                        <a:tabLst/>
                      </a:pPr>
                      <a:r>
                        <a:rPr kumimoji="0" lang="en-US" sz="900" b="0" i="0" u="none" strike="noStrike" cap="none" normalizeH="0" baseline="0" smtClean="0">
                          <a:ln>
                            <a:noFill/>
                          </a:ln>
                          <a:solidFill>
                            <a:schemeClr val="tx1"/>
                          </a:solidFill>
                          <a:effectLst/>
                          <a:latin typeface="Arial" charset="0"/>
                          <a:cs typeface="Arial" charset="0"/>
                        </a:rPr>
                        <a:t>220,661</a:t>
                      </a:r>
                      <a:endParaRPr kumimoji="0" lang="en-US" sz="900" b="0" i="0" u="none" strike="noStrike" cap="none" normalizeH="0" baseline="0" smtClean="0">
                        <a:ln>
                          <a:noFill/>
                        </a:ln>
                        <a:solidFill>
                          <a:schemeClr val="tx1"/>
                        </a:solidFill>
                        <a:effectLst/>
                        <a:latin typeface="Times New Roman" pitchFamily="18" charset="0"/>
                      </a:endParaRPr>
                    </a:p>
                  </a:txBody>
                  <a:tcPr marL="89730" marR="89730" marT="44865" marB="44865"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896938" rtl="0" eaLnBrk="0" fontAlgn="b" latinLnBrk="0" hangingPunct="0">
                        <a:lnSpc>
                          <a:spcPct val="100000"/>
                        </a:lnSpc>
                        <a:spcBef>
                          <a:spcPct val="0"/>
                        </a:spcBef>
                        <a:spcAft>
                          <a:spcPct val="0"/>
                        </a:spcAft>
                        <a:buClrTx/>
                        <a:buSzTx/>
                        <a:buFontTx/>
                        <a:buNone/>
                        <a:tabLst/>
                      </a:pPr>
                      <a:r>
                        <a:rPr kumimoji="0" lang="en-US" sz="900" b="0" i="0" u="none" strike="noStrike" cap="none" normalizeH="0" baseline="0" smtClean="0">
                          <a:ln>
                            <a:noFill/>
                          </a:ln>
                          <a:solidFill>
                            <a:schemeClr val="tx1"/>
                          </a:solidFill>
                          <a:effectLst/>
                          <a:latin typeface="Arial" charset="0"/>
                          <a:cs typeface="Arial" charset="0"/>
                        </a:rPr>
                        <a:t>OH</a:t>
                      </a:r>
                      <a:endParaRPr kumimoji="0" lang="en-US" sz="900" b="0" i="0" u="none" strike="noStrike" cap="none" normalizeH="0" baseline="0" smtClean="0">
                        <a:ln>
                          <a:noFill/>
                        </a:ln>
                        <a:solidFill>
                          <a:schemeClr val="tx1"/>
                        </a:solidFill>
                        <a:effectLst/>
                        <a:latin typeface="Times New Roman" pitchFamily="18" charset="0"/>
                      </a:endParaRPr>
                    </a:p>
                  </a:txBody>
                  <a:tcPr marL="89730" marR="89730" marT="44865" marB="44865"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896938" rtl="0" eaLnBrk="0" fontAlgn="b" latinLnBrk="0" hangingPunct="0">
                        <a:lnSpc>
                          <a:spcPct val="100000"/>
                        </a:lnSpc>
                        <a:spcBef>
                          <a:spcPct val="0"/>
                        </a:spcBef>
                        <a:spcAft>
                          <a:spcPct val="0"/>
                        </a:spcAft>
                        <a:buClrTx/>
                        <a:buSzTx/>
                        <a:buFontTx/>
                        <a:buNone/>
                        <a:tabLst/>
                      </a:pPr>
                      <a:r>
                        <a:rPr kumimoji="0" lang="en-US" sz="900" b="0" i="0" u="none" strike="noStrike" cap="none" normalizeH="0" baseline="0" smtClean="0">
                          <a:ln>
                            <a:noFill/>
                          </a:ln>
                          <a:solidFill>
                            <a:schemeClr val="tx1"/>
                          </a:solidFill>
                          <a:effectLst/>
                          <a:latin typeface="Arial" charset="0"/>
                          <a:cs typeface="Arial" charset="0"/>
                        </a:rPr>
                        <a:t>49</a:t>
                      </a:r>
                      <a:endParaRPr kumimoji="0" lang="en-US" sz="900" b="0" i="0" u="none" strike="noStrike" cap="none" normalizeH="0" baseline="0" smtClean="0">
                        <a:ln>
                          <a:noFill/>
                        </a:ln>
                        <a:solidFill>
                          <a:schemeClr val="tx1"/>
                        </a:solidFill>
                        <a:effectLst/>
                        <a:latin typeface="Times New Roman" pitchFamily="18" charset="0"/>
                      </a:endParaRPr>
                    </a:p>
                  </a:txBody>
                  <a:tcPr marL="89730" marR="89730" marT="44865" marB="44865"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896938" rtl="0" eaLnBrk="0" fontAlgn="b" latinLnBrk="0" hangingPunct="0">
                        <a:lnSpc>
                          <a:spcPct val="100000"/>
                        </a:lnSpc>
                        <a:spcBef>
                          <a:spcPct val="0"/>
                        </a:spcBef>
                        <a:spcAft>
                          <a:spcPct val="0"/>
                        </a:spcAft>
                        <a:buClrTx/>
                        <a:buSzTx/>
                        <a:buFontTx/>
                        <a:buNone/>
                        <a:tabLst/>
                      </a:pPr>
                      <a:r>
                        <a:rPr kumimoji="0" lang="en-US" sz="900" b="0" i="0" u="none" strike="noStrike" cap="none" normalizeH="0" baseline="0" smtClean="0">
                          <a:ln>
                            <a:noFill/>
                          </a:ln>
                          <a:solidFill>
                            <a:schemeClr val="tx1"/>
                          </a:solidFill>
                          <a:effectLst/>
                          <a:latin typeface="Arial" charset="0"/>
                          <a:cs typeface="Arial" charset="0"/>
                        </a:rPr>
                        <a:t>5,994,808</a:t>
                      </a:r>
                      <a:endParaRPr kumimoji="0" lang="en-US" sz="900" b="0" i="0" u="none" strike="noStrike" cap="none" normalizeH="0" baseline="0" smtClean="0">
                        <a:ln>
                          <a:noFill/>
                        </a:ln>
                        <a:solidFill>
                          <a:schemeClr val="tx1"/>
                        </a:solidFill>
                        <a:effectLst/>
                        <a:latin typeface="Times New Roman" pitchFamily="18" charset="0"/>
                      </a:endParaRPr>
                    </a:p>
                  </a:txBody>
                  <a:tcPr marL="89730" marR="89730" marT="44865" marB="44865"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896938" rtl="0" eaLnBrk="0" fontAlgn="b" latinLnBrk="0" hangingPunct="0">
                        <a:lnSpc>
                          <a:spcPct val="100000"/>
                        </a:lnSpc>
                        <a:spcBef>
                          <a:spcPct val="0"/>
                        </a:spcBef>
                        <a:spcAft>
                          <a:spcPct val="0"/>
                        </a:spcAft>
                        <a:buClrTx/>
                        <a:buSzTx/>
                        <a:buFontTx/>
                        <a:buNone/>
                        <a:tabLst/>
                      </a:pPr>
                      <a:r>
                        <a:rPr kumimoji="0" lang="en-US" sz="900" b="0" i="0" u="none" strike="noStrike" cap="none" normalizeH="0" baseline="0" smtClean="0">
                          <a:ln>
                            <a:noFill/>
                          </a:ln>
                          <a:solidFill>
                            <a:schemeClr val="tx1"/>
                          </a:solidFill>
                          <a:effectLst/>
                          <a:latin typeface="Arial" charset="0"/>
                          <a:cs typeface="Arial" charset="0"/>
                        </a:rPr>
                        <a:t> </a:t>
                      </a:r>
                      <a:endParaRPr kumimoji="0" lang="en-US" sz="900" b="0" i="0" u="none" strike="noStrike" cap="none" normalizeH="0" baseline="0" smtClean="0">
                        <a:ln>
                          <a:noFill/>
                        </a:ln>
                        <a:solidFill>
                          <a:schemeClr val="tx1"/>
                        </a:solidFill>
                        <a:effectLst/>
                        <a:latin typeface="Times New Roman" pitchFamily="18" charset="0"/>
                      </a:endParaRPr>
                    </a:p>
                  </a:txBody>
                  <a:tcPr marL="89730" marR="89730" marT="44865" marB="44865"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896938" rtl="0" eaLnBrk="0" fontAlgn="b" latinLnBrk="0" hangingPunct="0">
                        <a:lnSpc>
                          <a:spcPct val="100000"/>
                        </a:lnSpc>
                        <a:spcBef>
                          <a:spcPct val="0"/>
                        </a:spcBef>
                        <a:spcAft>
                          <a:spcPct val="0"/>
                        </a:spcAft>
                        <a:buClrTx/>
                        <a:buSzTx/>
                        <a:buFontTx/>
                        <a:buNone/>
                        <a:tabLst/>
                      </a:pPr>
                      <a:r>
                        <a:rPr kumimoji="0" lang="en-US" sz="900" b="0" i="0" u="none" strike="noStrike" cap="none" normalizeH="0" baseline="0" smtClean="0">
                          <a:ln>
                            <a:noFill/>
                          </a:ln>
                          <a:solidFill>
                            <a:schemeClr val="tx1"/>
                          </a:solidFill>
                          <a:effectLst/>
                          <a:latin typeface="Arial" charset="0"/>
                          <a:cs typeface="Arial" charset="0"/>
                        </a:rPr>
                        <a:t> </a:t>
                      </a:r>
                      <a:endParaRPr kumimoji="0" lang="en-US" sz="900" b="0" i="0" u="none" strike="noStrike" cap="none" normalizeH="0" baseline="0" smtClean="0">
                        <a:ln>
                          <a:noFill/>
                        </a:ln>
                        <a:solidFill>
                          <a:schemeClr val="tx1"/>
                        </a:solidFill>
                        <a:effectLst/>
                        <a:latin typeface="Times New Roman" pitchFamily="18" charset="0"/>
                      </a:endParaRPr>
                    </a:p>
                  </a:txBody>
                  <a:tcPr marL="89730" marR="89730" marT="44865" marB="44865"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896938" rtl="0" eaLnBrk="0" fontAlgn="b" latinLnBrk="0" hangingPunct="0">
                        <a:lnSpc>
                          <a:spcPct val="100000"/>
                        </a:lnSpc>
                        <a:spcBef>
                          <a:spcPct val="0"/>
                        </a:spcBef>
                        <a:spcAft>
                          <a:spcPct val="0"/>
                        </a:spcAft>
                        <a:buClrTx/>
                        <a:buSzTx/>
                        <a:buFontTx/>
                        <a:buNone/>
                        <a:tabLst/>
                      </a:pPr>
                      <a:r>
                        <a:rPr kumimoji="0" lang="en-US" sz="900" b="0" i="0" u="none" strike="noStrike" cap="none" normalizeH="0" baseline="0" smtClean="0">
                          <a:ln>
                            <a:noFill/>
                          </a:ln>
                          <a:solidFill>
                            <a:schemeClr val="tx1"/>
                          </a:solidFill>
                          <a:effectLst/>
                          <a:latin typeface="Arial" charset="0"/>
                          <a:cs typeface="Arial" charset="0"/>
                        </a:rPr>
                        <a:t> </a:t>
                      </a:r>
                      <a:endParaRPr kumimoji="0" lang="en-US" sz="900" b="0" i="0" u="none" strike="noStrike" cap="none" normalizeH="0" baseline="0" smtClean="0">
                        <a:ln>
                          <a:noFill/>
                        </a:ln>
                        <a:solidFill>
                          <a:schemeClr val="tx1"/>
                        </a:solidFill>
                        <a:effectLst/>
                        <a:latin typeface="Times New Roman" pitchFamily="18" charset="0"/>
                      </a:endParaRPr>
                    </a:p>
                  </a:txBody>
                  <a:tcPr marL="89730" marR="89730" marT="44865" marB="44865"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bl>
          </a:graphicData>
        </a:graphic>
      </p:graphicFrame>
    </p:spTree>
    <p:extLst>
      <p:ext uri="{BB962C8B-B14F-4D97-AF65-F5344CB8AC3E}">
        <p14:creationId xmlns:p14="http://schemas.microsoft.com/office/powerpoint/2010/main" val="9050138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AB14B8B-FDEA-418B-A165-0FE250EE7919}" type="slidenum">
              <a:rPr lang="en-US"/>
              <a:pPr/>
              <a:t>32</a:t>
            </a:fld>
            <a:endParaRPr lang="en-US"/>
          </a:p>
        </p:txBody>
      </p:sp>
      <p:sp>
        <p:nvSpPr>
          <p:cNvPr id="52226" name="Rectangle 2"/>
          <p:cNvSpPr>
            <a:spLocks noGrp="1" noRot="1" noChangeAspect="1" noChangeArrowheads="1" noTextEdit="1"/>
          </p:cNvSpPr>
          <p:nvPr>
            <p:ph type="sldImg"/>
          </p:nvPr>
        </p:nvSpPr>
        <p:spPr>
          <a:ln/>
        </p:spPr>
      </p:sp>
      <p:sp>
        <p:nvSpPr>
          <p:cNvPr id="52227" name="Rectangle 3"/>
          <p:cNvSpPr>
            <a:spLocks noGrp="1" noChangeArrowheads="1"/>
          </p:cNvSpPr>
          <p:nvPr>
            <p:ph type="body" idx="1"/>
          </p:nvPr>
        </p:nvSpPr>
        <p:spPr>
          <a:xfrm>
            <a:off x="914400" y="4343400"/>
            <a:ext cx="5029200" cy="4114800"/>
          </a:xfrm>
        </p:spPr>
        <p:txBody>
          <a:bodyPr/>
          <a:lstStyle/>
          <a:p>
            <a:pPr marL="114300" indent="-114300">
              <a:buFontTx/>
              <a:buChar char="•"/>
            </a:pPr>
            <a:r>
              <a:rPr lang="en-US"/>
              <a:t>The five environmental categories are further divided into “credits.” For each credit, the rating system identifies the intent, requirements, and technologies or strategies to achieve the credit. One or more points are available within each credit, and points are achieved by meeting specified requirements. </a:t>
            </a:r>
          </a:p>
          <a:p>
            <a:pPr marL="114300" indent="-114300">
              <a:buFontTx/>
              <a:buChar char="•"/>
            </a:pPr>
            <a:r>
              <a:rPr lang="en-US"/>
              <a:t>Most categories contain prerequisites. </a:t>
            </a:r>
            <a:r>
              <a:rPr lang="en-US" i="1"/>
              <a:t>ALL </a:t>
            </a:r>
            <a:r>
              <a:rPr lang="en-US"/>
              <a:t>seven prerequisites </a:t>
            </a:r>
            <a:r>
              <a:rPr lang="en-US" i="1"/>
              <a:t>MUST</a:t>
            </a:r>
            <a:r>
              <a:rPr lang="en-US"/>
              <a:t> be met in order to qualify for </a:t>
            </a:r>
            <a:r>
              <a:rPr lang="en-US" i="1"/>
              <a:t>ANY</a:t>
            </a:r>
            <a:r>
              <a:rPr lang="en-US"/>
              <a:t> certification level. </a:t>
            </a:r>
          </a:p>
          <a:p>
            <a:pPr marL="114300" indent="-114300">
              <a:buFontTx/>
              <a:buChar char="•"/>
            </a:pPr>
            <a:r>
              <a:rPr lang="en-US"/>
              <a:t>In addition to the five environmental categories, there is also an “Innovation and Design Process” category. </a:t>
            </a:r>
          </a:p>
          <a:p>
            <a:pPr marL="114300" indent="-114300">
              <a:buFontTx/>
              <a:buChar char="•"/>
            </a:pPr>
            <a:r>
              <a:rPr lang="en-US"/>
              <a:t>69 points total:</a:t>
            </a:r>
          </a:p>
          <a:p>
            <a:pPr lvl="1">
              <a:buFontTx/>
              <a:buChar char="•"/>
            </a:pPr>
            <a:r>
              <a:rPr lang="en-US"/>
              <a:t> Sustainable Sites: 8 credits, 14 points</a:t>
            </a:r>
          </a:p>
          <a:p>
            <a:pPr lvl="1">
              <a:buFontTx/>
              <a:buChar char="•"/>
            </a:pPr>
            <a:r>
              <a:rPr lang="en-US"/>
              <a:t> Water Efficiency: 3 credits, 5 points</a:t>
            </a:r>
          </a:p>
          <a:p>
            <a:pPr lvl="1">
              <a:buFontTx/>
              <a:buChar char="•"/>
            </a:pPr>
            <a:r>
              <a:rPr lang="en-US"/>
              <a:t> Energy and Atmosphere: 6 credits, 17 points</a:t>
            </a:r>
          </a:p>
          <a:p>
            <a:pPr lvl="1">
              <a:buFontTx/>
              <a:buChar char="•"/>
            </a:pPr>
            <a:r>
              <a:rPr lang="en-US"/>
              <a:t> Materials and Resources: 7 credits, 13 points</a:t>
            </a:r>
          </a:p>
          <a:p>
            <a:pPr lvl="1">
              <a:buFontTx/>
              <a:buChar char="•"/>
            </a:pPr>
            <a:r>
              <a:rPr lang="en-US"/>
              <a:t> Indoor Environmental Quality: 8 credits, 15 points</a:t>
            </a:r>
          </a:p>
          <a:p>
            <a:pPr lvl="1">
              <a:buFontTx/>
              <a:buChar char="•"/>
            </a:pPr>
            <a:r>
              <a:rPr lang="en-US"/>
              <a:t> Innovation: 4 points</a:t>
            </a:r>
          </a:p>
          <a:p>
            <a:pPr lvl="1">
              <a:buFontTx/>
              <a:buChar char="•"/>
            </a:pPr>
            <a:r>
              <a:rPr lang="en-US"/>
              <a:t> LEED Accredited Professional: 1 point</a:t>
            </a:r>
          </a:p>
          <a:p>
            <a:pPr marL="114300" indent="-114300"/>
            <a:endParaRPr lang="en-US"/>
          </a:p>
        </p:txBody>
      </p:sp>
    </p:spTree>
    <p:extLst>
      <p:ext uri="{BB962C8B-B14F-4D97-AF65-F5344CB8AC3E}">
        <p14:creationId xmlns:p14="http://schemas.microsoft.com/office/powerpoint/2010/main" val="33485523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12642" name="Group 2"/>
          <p:cNvGrpSpPr>
            <a:grpSpLocks/>
          </p:cNvGrpSpPr>
          <p:nvPr/>
        </p:nvGrpSpPr>
        <p:grpSpPr bwMode="auto">
          <a:xfrm>
            <a:off x="4716463" y="5345113"/>
            <a:ext cx="4427537" cy="1512887"/>
            <a:chOff x="2971" y="3367"/>
            <a:chExt cx="2789" cy="953"/>
          </a:xfrm>
        </p:grpSpPr>
        <p:sp>
          <p:nvSpPr>
            <p:cNvPr id="112643" name="Freeform 3"/>
            <p:cNvSpPr>
              <a:spLocks/>
            </p:cNvSpPr>
            <p:nvPr/>
          </p:nvSpPr>
          <p:spPr bwMode="ltGray">
            <a:xfrm>
              <a:off x="2971" y="3367"/>
              <a:ext cx="2789" cy="953"/>
            </a:xfrm>
            <a:custGeom>
              <a:avLst/>
              <a:gdLst/>
              <a:ahLst/>
              <a:cxnLst>
                <a:cxn ang="0">
                  <a:pos x="2768" y="18"/>
                </a:cxn>
                <a:cxn ang="0">
                  <a:pos x="2678" y="24"/>
                </a:cxn>
                <a:cxn ang="0">
                  <a:pos x="2613" y="102"/>
                </a:cxn>
                <a:cxn ang="0">
                  <a:pos x="2511" y="156"/>
                </a:cxn>
                <a:cxn ang="0">
                  <a:pos x="2505" y="222"/>
                </a:cxn>
                <a:cxn ang="0">
                  <a:pos x="2487" y="246"/>
                </a:cxn>
                <a:cxn ang="0">
                  <a:pos x="2469" y="252"/>
                </a:cxn>
                <a:cxn ang="0">
                  <a:pos x="2397" y="210"/>
                </a:cxn>
                <a:cxn ang="0">
                  <a:pos x="2260" y="192"/>
                </a:cxn>
                <a:cxn ang="0">
                  <a:pos x="2236" y="186"/>
                </a:cxn>
                <a:cxn ang="0">
                  <a:pos x="2218" y="192"/>
                </a:cxn>
                <a:cxn ang="0">
                  <a:pos x="2146" y="228"/>
                </a:cxn>
                <a:cxn ang="0">
                  <a:pos x="2110" y="240"/>
                </a:cxn>
                <a:cxn ang="0">
                  <a:pos x="2086" y="246"/>
                </a:cxn>
                <a:cxn ang="0">
                  <a:pos x="2074" y="258"/>
                </a:cxn>
                <a:cxn ang="0">
                  <a:pos x="2074" y="276"/>
                </a:cxn>
                <a:cxn ang="0">
                  <a:pos x="2051" y="300"/>
                </a:cxn>
                <a:cxn ang="0">
                  <a:pos x="2033" y="312"/>
                </a:cxn>
                <a:cxn ang="0">
                  <a:pos x="2021" y="324"/>
                </a:cxn>
                <a:cxn ang="0">
                  <a:pos x="2009" y="336"/>
                </a:cxn>
                <a:cxn ang="0">
                  <a:pos x="1979" y="342"/>
                </a:cxn>
                <a:cxn ang="0">
                  <a:pos x="1913" y="336"/>
                </a:cxn>
                <a:cxn ang="0">
                  <a:pos x="1877" y="330"/>
                </a:cxn>
                <a:cxn ang="0">
                  <a:pos x="1865" y="342"/>
                </a:cxn>
                <a:cxn ang="0">
                  <a:pos x="1853" y="354"/>
                </a:cxn>
                <a:cxn ang="0">
                  <a:pos x="1823" y="360"/>
                </a:cxn>
                <a:cxn ang="0">
                  <a:pos x="1764" y="342"/>
                </a:cxn>
                <a:cxn ang="0">
                  <a:pos x="1740" y="342"/>
                </a:cxn>
                <a:cxn ang="0">
                  <a:pos x="1716" y="354"/>
                </a:cxn>
                <a:cxn ang="0">
                  <a:pos x="1656" y="425"/>
                </a:cxn>
                <a:cxn ang="0">
                  <a:pos x="1614" y="569"/>
                </a:cxn>
                <a:cxn ang="0">
                  <a:pos x="1614" y="593"/>
                </a:cxn>
                <a:cxn ang="0">
                  <a:pos x="1620" y="641"/>
                </a:cxn>
                <a:cxn ang="0">
                  <a:pos x="1638" y="659"/>
                </a:cxn>
                <a:cxn ang="0">
                  <a:pos x="1632" y="671"/>
                </a:cxn>
                <a:cxn ang="0">
                  <a:pos x="1620" y="683"/>
                </a:cxn>
                <a:cxn ang="0">
                  <a:pos x="1542" y="689"/>
                </a:cxn>
                <a:cxn ang="0">
                  <a:pos x="1465" y="629"/>
                </a:cxn>
                <a:cxn ang="0">
                  <a:pos x="1333" y="587"/>
                </a:cxn>
                <a:cxn ang="0">
                  <a:pos x="1184" y="671"/>
                </a:cxn>
                <a:cxn ang="0">
                  <a:pos x="1016" y="731"/>
                </a:cxn>
                <a:cxn ang="0">
                  <a:pos x="813" y="743"/>
                </a:cxn>
                <a:cxn ang="0">
                  <a:pos x="628" y="701"/>
                </a:cxn>
                <a:cxn ang="0">
                  <a:pos x="568" y="695"/>
                </a:cxn>
                <a:cxn ang="0">
                  <a:pos x="556" y="701"/>
                </a:cxn>
                <a:cxn ang="0">
                  <a:pos x="520" y="731"/>
                </a:cxn>
                <a:cxn ang="0">
                  <a:pos x="436" y="809"/>
                </a:cxn>
                <a:cxn ang="0">
                  <a:pos x="406" y="821"/>
                </a:cxn>
                <a:cxn ang="0">
                  <a:pos x="382" y="821"/>
                </a:cxn>
                <a:cxn ang="0">
                  <a:pos x="335" y="827"/>
                </a:cxn>
                <a:cxn ang="0">
                  <a:pos x="209" y="851"/>
                </a:cxn>
                <a:cxn ang="0">
                  <a:pos x="173" y="857"/>
                </a:cxn>
                <a:cxn ang="0">
                  <a:pos x="125" y="851"/>
                </a:cxn>
                <a:cxn ang="0">
                  <a:pos x="107" y="857"/>
                </a:cxn>
                <a:cxn ang="0">
                  <a:pos x="101" y="875"/>
                </a:cxn>
                <a:cxn ang="0">
                  <a:pos x="83" y="887"/>
                </a:cxn>
                <a:cxn ang="0">
                  <a:pos x="48" y="899"/>
                </a:cxn>
                <a:cxn ang="0">
                  <a:pos x="2780" y="24"/>
                </a:cxn>
              </a:cxnLst>
              <a:rect l="0" t="0" r="r" b="b"/>
              <a:pathLst>
                <a:path w="2780" h="953">
                  <a:moveTo>
                    <a:pt x="2780" y="24"/>
                  </a:moveTo>
                  <a:lnTo>
                    <a:pt x="2774" y="24"/>
                  </a:lnTo>
                  <a:lnTo>
                    <a:pt x="2774" y="18"/>
                  </a:lnTo>
                  <a:lnTo>
                    <a:pt x="2768" y="18"/>
                  </a:lnTo>
                  <a:lnTo>
                    <a:pt x="2756" y="12"/>
                  </a:lnTo>
                  <a:lnTo>
                    <a:pt x="2738" y="6"/>
                  </a:lnTo>
                  <a:lnTo>
                    <a:pt x="2714" y="0"/>
                  </a:lnTo>
                  <a:lnTo>
                    <a:pt x="2678" y="24"/>
                  </a:lnTo>
                  <a:lnTo>
                    <a:pt x="2643" y="54"/>
                  </a:lnTo>
                  <a:lnTo>
                    <a:pt x="2619" y="90"/>
                  </a:lnTo>
                  <a:lnTo>
                    <a:pt x="2613" y="96"/>
                  </a:lnTo>
                  <a:lnTo>
                    <a:pt x="2613" y="102"/>
                  </a:lnTo>
                  <a:lnTo>
                    <a:pt x="2601" y="108"/>
                  </a:lnTo>
                  <a:lnTo>
                    <a:pt x="2583" y="120"/>
                  </a:lnTo>
                  <a:lnTo>
                    <a:pt x="2541" y="132"/>
                  </a:lnTo>
                  <a:lnTo>
                    <a:pt x="2511" y="156"/>
                  </a:lnTo>
                  <a:lnTo>
                    <a:pt x="2511" y="204"/>
                  </a:lnTo>
                  <a:lnTo>
                    <a:pt x="2511" y="210"/>
                  </a:lnTo>
                  <a:lnTo>
                    <a:pt x="2505" y="216"/>
                  </a:lnTo>
                  <a:lnTo>
                    <a:pt x="2505" y="222"/>
                  </a:lnTo>
                  <a:lnTo>
                    <a:pt x="2499" y="228"/>
                  </a:lnTo>
                  <a:lnTo>
                    <a:pt x="2499" y="240"/>
                  </a:lnTo>
                  <a:lnTo>
                    <a:pt x="2493" y="246"/>
                  </a:lnTo>
                  <a:lnTo>
                    <a:pt x="2487" y="246"/>
                  </a:lnTo>
                  <a:lnTo>
                    <a:pt x="2487" y="252"/>
                  </a:lnTo>
                  <a:lnTo>
                    <a:pt x="2481" y="252"/>
                  </a:lnTo>
                  <a:lnTo>
                    <a:pt x="2475" y="252"/>
                  </a:lnTo>
                  <a:lnTo>
                    <a:pt x="2469" y="252"/>
                  </a:lnTo>
                  <a:lnTo>
                    <a:pt x="2457" y="252"/>
                  </a:lnTo>
                  <a:lnTo>
                    <a:pt x="2439" y="258"/>
                  </a:lnTo>
                  <a:lnTo>
                    <a:pt x="2415" y="222"/>
                  </a:lnTo>
                  <a:lnTo>
                    <a:pt x="2397" y="210"/>
                  </a:lnTo>
                  <a:lnTo>
                    <a:pt x="2373" y="216"/>
                  </a:lnTo>
                  <a:lnTo>
                    <a:pt x="2332" y="216"/>
                  </a:lnTo>
                  <a:lnTo>
                    <a:pt x="2296" y="204"/>
                  </a:lnTo>
                  <a:lnTo>
                    <a:pt x="2260" y="192"/>
                  </a:lnTo>
                  <a:lnTo>
                    <a:pt x="2260" y="192"/>
                  </a:lnTo>
                  <a:lnTo>
                    <a:pt x="2248" y="186"/>
                  </a:lnTo>
                  <a:lnTo>
                    <a:pt x="2242" y="186"/>
                  </a:lnTo>
                  <a:lnTo>
                    <a:pt x="2236" y="186"/>
                  </a:lnTo>
                  <a:lnTo>
                    <a:pt x="2230" y="186"/>
                  </a:lnTo>
                  <a:lnTo>
                    <a:pt x="2224" y="192"/>
                  </a:lnTo>
                  <a:lnTo>
                    <a:pt x="2224" y="192"/>
                  </a:lnTo>
                  <a:lnTo>
                    <a:pt x="2218" y="192"/>
                  </a:lnTo>
                  <a:lnTo>
                    <a:pt x="2212" y="198"/>
                  </a:lnTo>
                  <a:lnTo>
                    <a:pt x="2194" y="204"/>
                  </a:lnTo>
                  <a:lnTo>
                    <a:pt x="2170" y="210"/>
                  </a:lnTo>
                  <a:lnTo>
                    <a:pt x="2146" y="228"/>
                  </a:lnTo>
                  <a:lnTo>
                    <a:pt x="2122" y="240"/>
                  </a:lnTo>
                  <a:lnTo>
                    <a:pt x="2116" y="240"/>
                  </a:lnTo>
                  <a:lnTo>
                    <a:pt x="2110" y="240"/>
                  </a:lnTo>
                  <a:lnTo>
                    <a:pt x="2110" y="240"/>
                  </a:lnTo>
                  <a:lnTo>
                    <a:pt x="2104" y="240"/>
                  </a:lnTo>
                  <a:lnTo>
                    <a:pt x="2098" y="246"/>
                  </a:lnTo>
                  <a:lnTo>
                    <a:pt x="2092" y="246"/>
                  </a:lnTo>
                  <a:lnTo>
                    <a:pt x="2086" y="246"/>
                  </a:lnTo>
                  <a:lnTo>
                    <a:pt x="2080" y="252"/>
                  </a:lnTo>
                  <a:lnTo>
                    <a:pt x="2080" y="258"/>
                  </a:lnTo>
                  <a:lnTo>
                    <a:pt x="2074" y="258"/>
                  </a:lnTo>
                  <a:lnTo>
                    <a:pt x="2074" y="258"/>
                  </a:lnTo>
                  <a:lnTo>
                    <a:pt x="2074" y="264"/>
                  </a:lnTo>
                  <a:lnTo>
                    <a:pt x="2074" y="264"/>
                  </a:lnTo>
                  <a:lnTo>
                    <a:pt x="2074" y="270"/>
                  </a:lnTo>
                  <a:lnTo>
                    <a:pt x="2074" y="276"/>
                  </a:lnTo>
                  <a:lnTo>
                    <a:pt x="2069" y="288"/>
                  </a:lnTo>
                  <a:lnTo>
                    <a:pt x="2057" y="300"/>
                  </a:lnTo>
                  <a:lnTo>
                    <a:pt x="2057" y="300"/>
                  </a:lnTo>
                  <a:lnTo>
                    <a:pt x="2051" y="300"/>
                  </a:lnTo>
                  <a:lnTo>
                    <a:pt x="2045" y="300"/>
                  </a:lnTo>
                  <a:lnTo>
                    <a:pt x="2039" y="306"/>
                  </a:lnTo>
                  <a:lnTo>
                    <a:pt x="2033" y="306"/>
                  </a:lnTo>
                  <a:lnTo>
                    <a:pt x="2033" y="312"/>
                  </a:lnTo>
                  <a:lnTo>
                    <a:pt x="2027" y="312"/>
                  </a:lnTo>
                  <a:lnTo>
                    <a:pt x="2027" y="318"/>
                  </a:lnTo>
                  <a:lnTo>
                    <a:pt x="2027" y="318"/>
                  </a:lnTo>
                  <a:lnTo>
                    <a:pt x="2021" y="324"/>
                  </a:lnTo>
                  <a:lnTo>
                    <a:pt x="2021" y="324"/>
                  </a:lnTo>
                  <a:lnTo>
                    <a:pt x="2015" y="330"/>
                  </a:lnTo>
                  <a:lnTo>
                    <a:pt x="2015" y="330"/>
                  </a:lnTo>
                  <a:lnTo>
                    <a:pt x="2009" y="336"/>
                  </a:lnTo>
                  <a:lnTo>
                    <a:pt x="1997" y="336"/>
                  </a:lnTo>
                  <a:lnTo>
                    <a:pt x="1991" y="342"/>
                  </a:lnTo>
                  <a:lnTo>
                    <a:pt x="1985" y="342"/>
                  </a:lnTo>
                  <a:lnTo>
                    <a:pt x="1979" y="342"/>
                  </a:lnTo>
                  <a:lnTo>
                    <a:pt x="1961" y="336"/>
                  </a:lnTo>
                  <a:lnTo>
                    <a:pt x="1925" y="336"/>
                  </a:lnTo>
                  <a:lnTo>
                    <a:pt x="1919" y="336"/>
                  </a:lnTo>
                  <a:lnTo>
                    <a:pt x="1913" y="336"/>
                  </a:lnTo>
                  <a:lnTo>
                    <a:pt x="1895" y="330"/>
                  </a:lnTo>
                  <a:lnTo>
                    <a:pt x="1889" y="330"/>
                  </a:lnTo>
                  <a:lnTo>
                    <a:pt x="1883" y="330"/>
                  </a:lnTo>
                  <a:lnTo>
                    <a:pt x="1877" y="330"/>
                  </a:lnTo>
                  <a:lnTo>
                    <a:pt x="1877" y="330"/>
                  </a:lnTo>
                  <a:lnTo>
                    <a:pt x="1871" y="336"/>
                  </a:lnTo>
                  <a:lnTo>
                    <a:pt x="1871" y="336"/>
                  </a:lnTo>
                  <a:lnTo>
                    <a:pt x="1865" y="342"/>
                  </a:lnTo>
                  <a:lnTo>
                    <a:pt x="1865" y="342"/>
                  </a:lnTo>
                  <a:lnTo>
                    <a:pt x="1859" y="348"/>
                  </a:lnTo>
                  <a:lnTo>
                    <a:pt x="1859" y="348"/>
                  </a:lnTo>
                  <a:lnTo>
                    <a:pt x="1853" y="354"/>
                  </a:lnTo>
                  <a:lnTo>
                    <a:pt x="1847" y="354"/>
                  </a:lnTo>
                  <a:lnTo>
                    <a:pt x="1835" y="360"/>
                  </a:lnTo>
                  <a:lnTo>
                    <a:pt x="1829" y="360"/>
                  </a:lnTo>
                  <a:lnTo>
                    <a:pt x="1823" y="360"/>
                  </a:lnTo>
                  <a:lnTo>
                    <a:pt x="1817" y="360"/>
                  </a:lnTo>
                  <a:lnTo>
                    <a:pt x="1776" y="342"/>
                  </a:lnTo>
                  <a:lnTo>
                    <a:pt x="1770" y="342"/>
                  </a:lnTo>
                  <a:lnTo>
                    <a:pt x="1764" y="342"/>
                  </a:lnTo>
                  <a:lnTo>
                    <a:pt x="1758" y="342"/>
                  </a:lnTo>
                  <a:lnTo>
                    <a:pt x="1746" y="342"/>
                  </a:lnTo>
                  <a:lnTo>
                    <a:pt x="1746" y="342"/>
                  </a:lnTo>
                  <a:lnTo>
                    <a:pt x="1740" y="342"/>
                  </a:lnTo>
                  <a:lnTo>
                    <a:pt x="1734" y="342"/>
                  </a:lnTo>
                  <a:lnTo>
                    <a:pt x="1728" y="348"/>
                  </a:lnTo>
                  <a:lnTo>
                    <a:pt x="1722" y="348"/>
                  </a:lnTo>
                  <a:lnTo>
                    <a:pt x="1716" y="354"/>
                  </a:lnTo>
                  <a:lnTo>
                    <a:pt x="1704" y="366"/>
                  </a:lnTo>
                  <a:lnTo>
                    <a:pt x="1698" y="378"/>
                  </a:lnTo>
                  <a:lnTo>
                    <a:pt x="1674" y="402"/>
                  </a:lnTo>
                  <a:lnTo>
                    <a:pt x="1656" y="425"/>
                  </a:lnTo>
                  <a:lnTo>
                    <a:pt x="1632" y="461"/>
                  </a:lnTo>
                  <a:lnTo>
                    <a:pt x="1614" y="509"/>
                  </a:lnTo>
                  <a:lnTo>
                    <a:pt x="1614" y="563"/>
                  </a:lnTo>
                  <a:lnTo>
                    <a:pt x="1614" y="569"/>
                  </a:lnTo>
                  <a:lnTo>
                    <a:pt x="1614" y="575"/>
                  </a:lnTo>
                  <a:lnTo>
                    <a:pt x="1614" y="581"/>
                  </a:lnTo>
                  <a:lnTo>
                    <a:pt x="1614" y="587"/>
                  </a:lnTo>
                  <a:lnTo>
                    <a:pt x="1614" y="593"/>
                  </a:lnTo>
                  <a:lnTo>
                    <a:pt x="1614" y="599"/>
                  </a:lnTo>
                  <a:lnTo>
                    <a:pt x="1614" y="605"/>
                  </a:lnTo>
                  <a:lnTo>
                    <a:pt x="1614" y="617"/>
                  </a:lnTo>
                  <a:lnTo>
                    <a:pt x="1620" y="641"/>
                  </a:lnTo>
                  <a:lnTo>
                    <a:pt x="1626" y="641"/>
                  </a:lnTo>
                  <a:lnTo>
                    <a:pt x="1632" y="647"/>
                  </a:lnTo>
                  <a:lnTo>
                    <a:pt x="1632" y="659"/>
                  </a:lnTo>
                  <a:lnTo>
                    <a:pt x="1638" y="659"/>
                  </a:lnTo>
                  <a:lnTo>
                    <a:pt x="1638" y="665"/>
                  </a:lnTo>
                  <a:lnTo>
                    <a:pt x="1638" y="665"/>
                  </a:lnTo>
                  <a:lnTo>
                    <a:pt x="1638" y="671"/>
                  </a:lnTo>
                  <a:lnTo>
                    <a:pt x="1632" y="671"/>
                  </a:lnTo>
                  <a:lnTo>
                    <a:pt x="1632" y="677"/>
                  </a:lnTo>
                  <a:lnTo>
                    <a:pt x="1632" y="677"/>
                  </a:lnTo>
                  <a:lnTo>
                    <a:pt x="1626" y="677"/>
                  </a:lnTo>
                  <a:lnTo>
                    <a:pt x="1620" y="683"/>
                  </a:lnTo>
                  <a:lnTo>
                    <a:pt x="1596" y="689"/>
                  </a:lnTo>
                  <a:lnTo>
                    <a:pt x="1572" y="689"/>
                  </a:lnTo>
                  <a:lnTo>
                    <a:pt x="1548" y="689"/>
                  </a:lnTo>
                  <a:lnTo>
                    <a:pt x="1542" y="689"/>
                  </a:lnTo>
                  <a:lnTo>
                    <a:pt x="1536" y="689"/>
                  </a:lnTo>
                  <a:lnTo>
                    <a:pt x="1518" y="683"/>
                  </a:lnTo>
                  <a:lnTo>
                    <a:pt x="1495" y="671"/>
                  </a:lnTo>
                  <a:lnTo>
                    <a:pt x="1465" y="629"/>
                  </a:lnTo>
                  <a:lnTo>
                    <a:pt x="1435" y="599"/>
                  </a:lnTo>
                  <a:lnTo>
                    <a:pt x="1405" y="581"/>
                  </a:lnTo>
                  <a:lnTo>
                    <a:pt x="1375" y="563"/>
                  </a:lnTo>
                  <a:lnTo>
                    <a:pt x="1333" y="587"/>
                  </a:lnTo>
                  <a:lnTo>
                    <a:pt x="1303" y="653"/>
                  </a:lnTo>
                  <a:lnTo>
                    <a:pt x="1261" y="665"/>
                  </a:lnTo>
                  <a:lnTo>
                    <a:pt x="1219" y="653"/>
                  </a:lnTo>
                  <a:lnTo>
                    <a:pt x="1184" y="671"/>
                  </a:lnTo>
                  <a:lnTo>
                    <a:pt x="1136" y="671"/>
                  </a:lnTo>
                  <a:lnTo>
                    <a:pt x="1106" y="671"/>
                  </a:lnTo>
                  <a:lnTo>
                    <a:pt x="1076" y="707"/>
                  </a:lnTo>
                  <a:lnTo>
                    <a:pt x="1016" y="731"/>
                  </a:lnTo>
                  <a:lnTo>
                    <a:pt x="944" y="761"/>
                  </a:lnTo>
                  <a:lnTo>
                    <a:pt x="921" y="773"/>
                  </a:lnTo>
                  <a:lnTo>
                    <a:pt x="867" y="773"/>
                  </a:lnTo>
                  <a:lnTo>
                    <a:pt x="813" y="743"/>
                  </a:lnTo>
                  <a:lnTo>
                    <a:pt x="783" y="719"/>
                  </a:lnTo>
                  <a:lnTo>
                    <a:pt x="741" y="713"/>
                  </a:lnTo>
                  <a:lnTo>
                    <a:pt x="693" y="701"/>
                  </a:lnTo>
                  <a:lnTo>
                    <a:pt x="628" y="701"/>
                  </a:lnTo>
                  <a:lnTo>
                    <a:pt x="616" y="701"/>
                  </a:lnTo>
                  <a:lnTo>
                    <a:pt x="598" y="695"/>
                  </a:lnTo>
                  <a:lnTo>
                    <a:pt x="580" y="695"/>
                  </a:lnTo>
                  <a:lnTo>
                    <a:pt x="568" y="695"/>
                  </a:lnTo>
                  <a:lnTo>
                    <a:pt x="568" y="695"/>
                  </a:lnTo>
                  <a:lnTo>
                    <a:pt x="562" y="701"/>
                  </a:lnTo>
                  <a:lnTo>
                    <a:pt x="556" y="701"/>
                  </a:lnTo>
                  <a:lnTo>
                    <a:pt x="556" y="701"/>
                  </a:lnTo>
                  <a:lnTo>
                    <a:pt x="556" y="701"/>
                  </a:lnTo>
                  <a:lnTo>
                    <a:pt x="550" y="707"/>
                  </a:lnTo>
                  <a:lnTo>
                    <a:pt x="544" y="713"/>
                  </a:lnTo>
                  <a:lnTo>
                    <a:pt x="520" y="731"/>
                  </a:lnTo>
                  <a:lnTo>
                    <a:pt x="496" y="749"/>
                  </a:lnTo>
                  <a:lnTo>
                    <a:pt x="460" y="785"/>
                  </a:lnTo>
                  <a:lnTo>
                    <a:pt x="454" y="791"/>
                  </a:lnTo>
                  <a:lnTo>
                    <a:pt x="436" y="809"/>
                  </a:lnTo>
                  <a:lnTo>
                    <a:pt x="424" y="815"/>
                  </a:lnTo>
                  <a:lnTo>
                    <a:pt x="418" y="821"/>
                  </a:lnTo>
                  <a:lnTo>
                    <a:pt x="412" y="821"/>
                  </a:lnTo>
                  <a:lnTo>
                    <a:pt x="406" y="821"/>
                  </a:lnTo>
                  <a:lnTo>
                    <a:pt x="400" y="821"/>
                  </a:lnTo>
                  <a:lnTo>
                    <a:pt x="394" y="821"/>
                  </a:lnTo>
                  <a:lnTo>
                    <a:pt x="388" y="821"/>
                  </a:lnTo>
                  <a:lnTo>
                    <a:pt x="382" y="821"/>
                  </a:lnTo>
                  <a:lnTo>
                    <a:pt x="370" y="821"/>
                  </a:lnTo>
                  <a:lnTo>
                    <a:pt x="358" y="821"/>
                  </a:lnTo>
                  <a:lnTo>
                    <a:pt x="352" y="821"/>
                  </a:lnTo>
                  <a:lnTo>
                    <a:pt x="335" y="827"/>
                  </a:lnTo>
                  <a:lnTo>
                    <a:pt x="329" y="827"/>
                  </a:lnTo>
                  <a:lnTo>
                    <a:pt x="233" y="839"/>
                  </a:lnTo>
                  <a:lnTo>
                    <a:pt x="227" y="845"/>
                  </a:lnTo>
                  <a:lnTo>
                    <a:pt x="209" y="851"/>
                  </a:lnTo>
                  <a:lnTo>
                    <a:pt x="197" y="851"/>
                  </a:lnTo>
                  <a:lnTo>
                    <a:pt x="185" y="857"/>
                  </a:lnTo>
                  <a:lnTo>
                    <a:pt x="179" y="857"/>
                  </a:lnTo>
                  <a:lnTo>
                    <a:pt x="173" y="857"/>
                  </a:lnTo>
                  <a:lnTo>
                    <a:pt x="167" y="857"/>
                  </a:lnTo>
                  <a:lnTo>
                    <a:pt x="149" y="851"/>
                  </a:lnTo>
                  <a:lnTo>
                    <a:pt x="137" y="851"/>
                  </a:lnTo>
                  <a:lnTo>
                    <a:pt x="125" y="851"/>
                  </a:lnTo>
                  <a:lnTo>
                    <a:pt x="119" y="857"/>
                  </a:lnTo>
                  <a:lnTo>
                    <a:pt x="113" y="857"/>
                  </a:lnTo>
                  <a:lnTo>
                    <a:pt x="107" y="857"/>
                  </a:lnTo>
                  <a:lnTo>
                    <a:pt x="107" y="857"/>
                  </a:lnTo>
                  <a:lnTo>
                    <a:pt x="101" y="863"/>
                  </a:lnTo>
                  <a:lnTo>
                    <a:pt x="101" y="863"/>
                  </a:lnTo>
                  <a:lnTo>
                    <a:pt x="101" y="869"/>
                  </a:lnTo>
                  <a:lnTo>
                    <a:pt x="101" y="875"/>
                  </a:lnTo>
                  <a:lnTo>
                    <a:pt x="95" y="875"/>
                  </a:lnTo>
                  <a:lnTo>
                    <a:pt x="95" y="881"/>
                  </a:lnTo>
                  <a:lnTo>
                    <a:pt x="89" y="881"/>
                  </a:lnTo>
                  <a:lnTo>
                    <a:pt x="83" y="887"/>
                  </a:lnTo>
                  <a:lnTo>
                    <a:pt x="77" y="887"/>
                  </a:lnTo>
                  <a:lnTo>
                    <a:pt x="60" y="893"/>
                  </a:lnTo>
                  <a:lnTo>
                    <a:pt x="54" y="899"/>
                  </a:lnTo>
                  <a:lnTo>
                    <a:pt x="48" y="899"/>
                  </a:lnTo>
                  <a:lnTo>
                    <a:pt x="48" y="905"/>
                  </a:lnTo>
                  <a:lnTo>
                    <a:pt x="0" y="953"/>
                  </a:lnTo>
                  <a:lnTo>
                    <a:pt x="2780" y="953"/>
                  </a:lnTo>
                  <a:lnTo>
                    <a:pt x="2780" y="24"/>
                  </a:lnTo>
                  <a:lnTo>
                    <a:pt x="2780" y="24"/>
                  </a:lnTo>
                  <a:lnTo>
                    <a:pt x="2780" y="24"/>
                  </a:lnTo>
                </a:path>
              </a:pathLst>
            </a:custGeom>
            <a:gradFill rotWithShape="0">
              <a:gsLst>
                <a:gs pos="0">
                  <a:schemeClr val="bg1"/>
                </a:gs>
                <a:gs pos="100000">
                  <a:schemeClr val="bg2"/>
                </a:gs>
              </a:gsLst>
              <a:lin ang="2700000" scaled="1"/>
            </a:gradFill>
            <a:ln w="9525">
              <a:noFill/>
              <a:prstDash val="solid"/>
              <a:round/>
              <a:headEnd/>
              <a:tailEnd/>
            </a:ln>
          </p:spPr>
          <p:txBody>
            <a:bodyPr/>
            <a:lstStyle/>
            <a:p>
              <a:endParaRPr lang="en-GB"/>
            </a:p>
          </p:txBody>
        </p:sp>
        <p:sp>
          <p:nvSpPr>
            <p:cNvPr id="112644" name="Freeform 4"/>
            <p:cNvSpPr>
              <a:spLocks/>
            </p:cNvSpPr>
            <p:nvPr/>
          </p:nvSpPr>
          <p:spPr bwMode="ltGray">
            <a:xfrm>
              <a:off x="4602" y="4014"/>
              <a:ext cx="12" cy="18"/>
            </a:xfrm>
            <a:custGeom>
              <a:avLst/>
              <a:gdLst/>
              <a:ahLst/>
              <a:cxnLst>
                <a:cxn ang="0">
                  <a:pos x="12" y="18"/>
                </a:cxn>
                <a:cxn ang="0">
                  <a:pos x="12" y="12"/>
                </a:cxn>
                <a:cxn ang="0">
                  <a:pos x="6" y="6"/>
                </a:cxn>
                <a:cxn ang="0">
                  <a:pos x="6" y="6"/>
                </a:cxn>
                <a:cxn ang="0">
                  <a:pos x="0" y="0"/>
                </a:cxn>
                <a:cxn ang="0">
                  <a:pos x="12" y="18"/>
                </a:cxn>
                <a:cxn ang="0">
                  <a:pos x="12" y="18"/>
                </a:cxn>
                <a:cxn ang="0">
                  <a:pos x="12" y="18"/>
                </a:cxn>
              </a:cxnLst>
              <a:rect l="0" t="0" r="r" b="b"/>
              <a:pathLst>
                <a:path w="12" h="18">
                  <a:moveTo>
                    <a:pt x="12" y="18"/>
                  </a:moveTo>
                  <a:lnTo>
                    <a:pt x="12" y="12"/>
                  </a:lnTo>
                  <a:lnTo>
                    <a:pt x="6" y="6"/>
                  </a:lnTo>
                  <a:lnTo>
                    <a:pt x="6" y="6"/>
                  </a:lnTo>
                  <a:lnTo>
                    <a:pt x="0" y="0"/>
                  </a:lnTo>
                  <a:lnTo>
                    <a:pt x="12" y="18"/>
                  </a:lnTo>
                  <a:lnTo>
                    <a:pt x="12" y="18"/>
                  </a:lnTo>
                  <a:lnTo>
                    <a:pt x="12" y="18"/>
                  </a:lnTo>
                </a:path>
              </a:pathLst>
            </a:custGeom>
            <a:gradFill rotWithShape="0">
              <a:gsLst>
                <a:gs pos="0">
                  <a:schemeClr val="bg2">
                    <a:gamma/>
                    <a:shade val="90980"/>
                    <a:invGamma/>
                  </a:schemeClr>
                </a:gs>
                <a:gs pos="100000">
                  <a:schemeClr val="bg2"/>
                </a:gs>
              </a:gsLst>
              <a:lin ang="2700000" scaled="1"/>
            </a:gradFill>
            <a:ln w="9525">
              <a:noFill/>
              <a:prstDash val="solid"/>
              <a:round/>
              <a:headEnd/>
              <a:tailEnd/>
            </a:ln>
          </p:spPr>
          <p:txBody>
            <a:bodyPr/>
            <a:lstStyle/>
            <a:p>
              <a:endParaRPr lang="en-GB"/>
            </a:p>
          </p:txBody>
        </p:sp>
        <p:sp>
          <p:nvSpPr>
            <p:cNvPr id="112645" name="Freeform 5"/>
            <p:cNvSpPr>
              <a:spLocks/>
            </p:cNvSpPr>
            <p:nvPr/>
          </p:nvSpPr>
          <p:spPr bwMode="ltGray">
            <a:xfrm>
              <a:off x="4596" y="3996"/>
              <a:ext cx="6" cy="18"/>
            </a:xfrm>
            <a:custGeom>
              <a:avLst/>
              <a:gdLst/>
              <a:ahLst/>
              <a:cxnLst>
                <a:cxn ang="0">
                  <a:pos x="0" y="12"/>
                </a:cxn>
                <a:cxn ang="0">
                  <a:pos x="6" y="18"/>
                </a:cxn>
                <a:cxn ang="0">
                  <a:pos x="0" y="0"/>
                </a:cxn>
                <a:cxn ang="0">
                  <a:pos x="0" y="12"/>
                </a:cxn>
                <a:cxn ang="0">
                  <a:pos x="0" y="12"/>
                </a:cxn>
                <a:cxn ang="0">
                  <a:pos x="0" y="12"/>
                </a:cxn>
              </a:cxnLst>
              <a:rect l="0" t="0" r="r" b="b"/>
              <a:pathLst>
                <a:path w="6" h="18">
                  <a:moveTo>
                    <a:pt x="0" y="12"/>
                  </a:moveTo>
                  <a:lnTo>
                    <a:pt x="6" y="18"/>
                  </a:lnTo>
                  <a:lnTo>
                    <a:pt x="0" y="0"/>
                  </a:lnTo>
                  <a:lnTo>
                    <a:pt x="0" y="12"/>
                  </a:lnTo>
                  <a:lnTo>
                    <a:pt x="0" y="12"/>
                  </a:lnTo>
                  <a:lnTo>
                    <a:pt x="0" y="12"/>
                  </a:lnTo>
                </a:path>
              </a:pathLst>
            </a:custGeom>
            <a:gradFill rotWithShape="0">
              <a:gsLst>
                <a:gs pos="0">
                  <a:schemeClr val="bg2">
                    <a:gamma/>
                    <a:shade val="90980"/>
                    <a:invGamma/>
                  </a:schemeClr>
                </a:gs>
                <a:gs pos="100000">
                  <a:schemeClr val="bg2"/>
                </a:gs>
              </a:gsLst>
              <a:lin ang="2700000" scaled="1"/>
            </a:gradFill>
            <a:ln w="9525">
              <a:noFill/>
              <a:prstDash val="solid"/>
              <a:round/>
              <a:headEnd/>
              <a:tailEnd/>
            </a:ln>
          </p:spPr>
          <p:txBody>
            <a:bodyPr/>
            <a:lstStyle/>
            <a:p>
              <a:endParaRPr lang="en-GB"/>
            </a:p>
          </p:txBody>
        </p:sp>
        <p:sp>
          <p:nvSpPr>
            <p:cNvPr id="112646" name="Freeform 6"/>
            <p:cNvSpPr>
              <a:spLocks/>
            </p:cNvSpPr>
            <p:nvPr/>
          </p:nvSpPr>
          <p:spPr bwMode="ltGray">
            <a:xfrm>
              <a:off x="5180" y="3577"/>
              <a:ext cx="304" cy="741"/>
            </a:xfrm>
            <a:custGeom>
              <a:avLst/>
              <a:gdLst/>
              <a:ahLst/>
              <a:cxnLst>
                <a:cxn ang="0">
                  <a:pos x="280" y="42"/>
                </a:cxn>
                <a:cxn ang="0">
                  <a:pos x="274" y="42"/>
                </a:cxn>
                <a:cxn ang="0">
                  <a:pos x="268" y="42"/>
                </a:cxn>
                <a:cxn ang="0">
                  <a:pos x="256" y="42"/>
                </a:cxn>
                <a:cxn ang="0">
                  <a:pos x="238" y="48"/>
                </a:cxn>
                <a:cxn ang="0">
                  <a:pos x="214" y="12"/>
                </a:cxn>
                <a:cxn ang="0">
                  <a:pos x="196" y="0"/>
                </a:cxn>
                <a:cxn ang="0">
                  <a:pos x="196" y="0"/>
                </a:cxn>
                <a:cxn ang="0">
                  <a:pos x="164" y="167"/>
                </a:cxn>
                <a:cxn ang="0">
                  <a:pos x="144" y="217"/>
                </a:cxn>
                <a:cxn ang="0">
                  <a:pos x="110" y="281"/>
                </a:cxn>
                <a:cxn ang="0">
                  <a:pos x="96" y="327"/>
                </a:cxn>
                <a:cxn ang="0">
                  <a:pos x="124" y="405"/>
                </a:cxn>
                <a:cxn ang="0">
                  <a:pos x="100" y="463"/>
                </a:cxn>
                <a:cxn ang="0">
                  <a:pos x="68" y="503"/>
                </a:cxn>
                <a:cxn ang="0">
                  <a:pos x="30" y="539"/>
                </a:cxn>
                <a:cxn ang="0">
                  <a:pos x="24" y="613"/>
                </a:cxn>
                <a:cxn ang="0">
                  <a:pos x="0" y="741"/>
                </a:cxn>
                <a:cxn ang="0">
                  <a:pos x="202" y="741"/>
                </a:cxn>
                <a:cxn ang="0">
                  <a:pos x="180" y="639"/>
                </a:cxn>
                <a:cxn ang="0">
                  <a:pos x="192" y="589"/>
                </a:cxn>
                <a:cxn ang="0">
                  <a:pos x="178" y="539"/>
                </a:cxn>
                <a:cxn ang="0">
                  <a:pos x="190" y="499"/>
                </a:cxn>
                <a:cxn ang="0">
                  <a:pos x="184" y="465"/>
                </a:cxn>
                <a:cxn ang="0">
                  <a:pos x="192" y="391"/>
                </a:cxn>
                <a:cxn ang="0">
                  <a:pos x="216" y="313"/>
                </a:cxn>
                <a:cxn ang="0">
                  <a:pos x="238" y="249"/>
                </a:cxn>
                <a:cxn ang="0">
                  <a:pos x="268" y="185"/>
                </a:cxn>
                <a:cxn ang="0">
                  <a:pos x="284" y="159"/>
                </a:cxn>
                <a:cxn ang="0">
                  <a:pos x="304" y="12"/>
                </a:cxn>
                <a:cxn ang="0">
                  <a:pos x="298" y="24"/>
                </a:cxn>
                <a:cxn ang="0">
                  <a:pos x="292" y="30"/>
                </a:cxn>
                <a:cxn ang="0">
                  <a:pos x="292" y="36"/>
                </a:cxn>
                <a:cxn ang="0">
                  <a:pos x="286" y="36"/>
                </a:cxn>
                <a:cxn ang="0">
                  <a:pos x="286" y="42"/>
                </a:cxn>
                <a:cxn ang="0">
                  <a:pos x="280" y="42"/>
                </a:cxn>
                <a:cxn ang="0">
                  <a:pos x="280" y="42"/>
                </a:cxn>
                <a:cxn ang="0">
                  <a:pos x="280" y="42"/>
                </a:cxn>
              </a:cxnLst>
              <a:rect l="0" t="0" r="r" b="b"/>
              <a:pathLst>
                <a:path w="304" h="741">
                  <a:moveTo>
                    <a:pt x="280" y="42"/>
                  </a:moveTo>
                  <a:lnTo>
                    <a:pt x="274" y="42"/>
                  </a:lnTo>
                  <a:lnTo>
                    <a:pt x="268" y="42"/>
                  </a:lnTo>
                  <a:lnTo>
                    <a:pt x="256" y="42"/>
                  </a:lnTo>
                  <a:lnTo>
                    <a:pt x="238" y="48"/>
                  </a:lnTo>
                  <a:lnTo>
                    <a:pt x="214" y="12"/>
                  </a:lnTo>
                  <a:lnTo>
                    <a:pt x="196" y="0"/>
                  </a:lnTo>
                  <a:lnTo>
                    <a:pt x="196" y="0"/>
                  </a:lnTo>
                  <a:lnTo>
                    <a:pt x="164" y="167"/>
                  </a:lnTo>
                  <a:lnTo>
                    <a:pt x="144" y="217"/>
                  </a:lnTo>
                  <a:lnTo>
                    <a:pt x="110" y="281"/>
                  </a:lnTo>
                  <a:lnTo>
                    <a:pt x="96" y="327"/>
                  </a:lnTo>
                  <a:lnTo>
                    <a:pt x="124" y="405"/>
                  </a:lnTo>
                  <a:lnTo>
                    <a:pt x="100" y="463"/>
                  </a:lnTo>
                  <a:lnTo>
                    <a:pt x="68" y="503"/>
                  </a:lnTo>
                  <a:lnTo>
                    <a:pt x="30" y="539"/>
                  </a:lnTo>
                  <a:lnTo>
                    <a:pt x="24" y="613"/>
                  </a:lnTo>
                  <a:lnTo>
                    <a:pt x="0" y="741"/>
                  </a:lnTo>
                  <a:lnTo>
                    <a:pt x="202" y="741"/>
                  </a:lnTo>
                  <a:lnTo>
                    <a:pt x="180" y="639"/>
                  </a:lnTo>
                  <a:lnTo>
                    <a:pt x="192" y="589"/>
                  </a:lnTo>
                  <a:lnTo>
                    <a:pt x="178" y="539"/>
                  </a:lnTo>
                  <a:lnTo>
                    <a:pt x="190" y="499"/>
                  </a:lnTo>
                  <a:lnTo>
                    <a:pt x="184" y="465"/>
                  </a:lnTo>
                  <a:lnTo>
                    <a:pt x="192" y="391"/>
                  </a:lnTo>
                  <a:lnTo>
                    <a:pt x="216" y="313"/>
                  </a:lnTo>
                  <a:lnTo>
                    <a:pt x="238" y="249"/>
                  </a:lnTo>
                  <a:lnTo>
                    <a:pt x="268" y="185"/>
                  </a:lnTo>
                  <a:lnTo>
                    <a:pt x="284" y="159"/>
                  </a:lnTo>
                  <a:lnTo>
                    <a:pt x="304" y="12"/>
                  </a:lnTo>
                  <a:lnTo>
                    <a:pt x="298" y="24"/>
                  </a:lnTo>
                  <a:lnTo>
                    <a:pt x="292" y="30"/>
                  </a:lnTo>
                  <a:lnTo>
                    <a:pt x="292" y="36"/>
                  </a:lnTo>
                  <a:lnTo>
                    <a:pt x="286" y="36"/>
                  </a:lnTo>
                  <a:lnTo>
                    <a:pt x="286" y="42"/>
                  </a:lnTo>
                  <a:lnTo>
                    <a:pt x="280" y="42"/>
                  </a:lnTo>
                  <a:lnTo>
                    <a:pt x="280" y="42"/>
                  </a:lnTo>
                  <a:lnTo>
                    <a:pt x="280" y="42"/>
                  </a:lnTo>
                </a:path>
              </a:pathLst>
            </a:custGeom>
            <a:gradFill rotWithShape="0">
              <a:gsLst>
                <a:gs pos="0">
                  <a:schemeClr val="bg2">
                    <a:gamma/>
                    <a:shade val="90980"/>
                    <a:invGamma/>
                  </a:schemeClr>
                </a:gs>
                <a:gs pos="100000">
                  <a:schemeClr val="bg2"/>
                </a:gs>
              </a:gsLst>
              <a:lin ang="2700000" scaled="1"/>
            </a:gradFill>
            <a:ln w="9525">
              <a:noFill/>
              <a:prstDash val="solid"/>
              <a:round/>
              <a:headEnd/>
              <a:tailEnd/>
            </a:ln>
          </p:spPr>
          <p:txBody>
            <a:bodyPr/>
            <a:lstStyle/>
            <a:p>
              <a:endParaRPr lang="en-GB"/>
            </a:p>
          </p:txBody>
        </p:sp>
        <p:sp>
          <p:nvSpPr>
            <p:cNvPr id="112647" name="Freeform 7"/>
            <p:cNvSpPr>
              <a:spLocks/>
            </p:cNvSpPr>
            <p:nvPr/>
          </p:nvSpPr>
          <p:spPr bwMode="ltGray">
            <a:xfrm>
              <a:off x="4918" y="3553"/>
              <a:ext cx="314" cy="767"/>
            </a:xfrm>
            <a:custGeom>
              <a:avLst/>
              <a:gdLst/>
              <a:ahLst/>
              <a:cxnLst>
                <a:cxn ang="0">
                  <a:pos x="284" y="6"/>
                </a:cxn>
                <a:cxn ang="0">
                  <a:pos x="278" y="6"/>
                </a:cxn>
                <a:cxn ang="0">
                  <a:pos x="272" y="12"/>
                </a:cxn>
                <a:cxn ang="0">
                  <a:pos x="254" y="18"/>
                </a:cxn>
                <a:cxn ang="0">
                  <a:pos x="230" y="24"/>
                </a:cxn>
                <a:cxn ang="0">
                  <a:pos x="206" y="42"/>
                </a:cxn>
                <a:cxn ang="0">
                  <a:pos x="188" y="48"/>
                </a:cxn>
                <a:cxn ang="0">
                  <a:pos x="176" y="54"/>
                </a:cxn>
                <a:cxn ang="0">
                  <a:pos x="170" y="54"/>
                </a:cxn>
                <a:cxn ang="0">
                  <a:pos x="150" y="169"/>
                </a:cxn>
                <a:cxn ang="0">
                  <a:pos x="110" y="225"/>
                </a:cxn>
                <a:cxn ang="0">
                  <a:pos x="54" y="383"/>
                </a:cxn>
                <a:cxn ang="0">
                  <a:pos x="82" y="555"/>
                </a:cxn>
                <a:cxn ang="0">
                  <a:pos x="40" y="679"/>
                </a:cxn>
                <a:cxn ang="0">
                  <a:pos x="0" y="767"/>
                </a:cxn>
                <a:cxn ang="0">
                  <a:pos x="108" y="767"/>
                </a:cxn>
                <a:cxn ang="0">
                  <a:pos x="120" y="611"/>
                </a:cxn>
                <a:cxn ang="0">
                  <a:pos x="148" y="499"/>
                </a:cxn>
                <a:cxn ang="0">
                  <a:pos x="160" y="367"/>
                </a:cxn>
                <a:cxn ang="0">
                  <a:pos x="218" y="327"/>
                </a:cxn>
                <a:cxn ang="0">
                  <a:pos x="238" y="221"/>
                </a:cxn>
                <a:cxn ang="0">
                  <a:pos x="296" y="135"/>
                </a:cxn>
                <a:cxn ang="0">
                  <a:pos x="314" y="0"/>
                </a:cxn>
                <a:cxn ang="0">
                  <a:pos x="302" y="0"/>
                </a:cxn>
                <a:cxn ang="0">
                  <a:pos x="296" y="0"/>
                </a:cxn>
                <a:cxn ang="0">
                  <a:pos x="290" y="0"/>
                </a:cxn>
                <a:cxn ang="0">
                  <a:pos x="284" y="6"/>
                </a:cxn>
                <a:cxn ang="0">
                  <a:pos x="284" y="6"/>
                </a:cxn>
                <a:cxn ang="0">
                  <a:pos x="284" y="6"/>
                </a:cxn>
                <a:cxn ang="0">
                  <a:pos x="284" y="6"/>
                </a:cxn>
              </a:cxnLst>
              <a:rect l="0" t="0" r="r" b="b"/>
              <a:pathLst>
                <a:path w="314" h="767">
                  <a:moveTo>
                    <a:pt x="284" y="6"/>
                  </a:moveTo>
                  <a:lnTo>
                    <a:pt x="278" y="6"/>
                  </a:lnTo>
                  <a:lnTo>
                    <a:pt x="272" y="12"/>
                  </a:lnTo>
                  <a:lnTo>
                    <a:pt x="254" y="18"/>
                  </a:lnTo>
                  <a:lnTo>
                    <a:pt x="230" y="24"/>
                  </a:lnTo>
                  <a:lnTo>
                    <a:pt x="206" y="42"/>
                  </a:lnTo>
                  <a:lnTo>
                    <a:pt x="188" y="48"/>
                  </a:lnTo>
                  <a:lnTo>
                    <a:pt x="176" y="54"/>
                  </a:lnTo>
                  <a:lnTo>
                    <a:pt x="170" y="54"/>
                  </a:lnTo>
                  <a:lnTo>
                    <a:pt x="150" y="169"/>
                  </a:lnTo>
                  <a:lnTo>
                    <a:pt x="110" y="225"/>
                  </a:lnTo>
                  <a:lnTo>
                    <a:pt x="54" y="383"/>
                  </a:lnTo>
                  <a:lnTo>
                    <a:pt x="82" y="555"/>
                  </a:lnTo>
                  <a:lnTo>
                    <a:pt x="40" y="679"/>
                  </a:lnTo>
                  <a:lnTo>
                    <a:pt x="0" y="767"/>
                  </a:lnTo>
                  <a:lnTo>
                    <a:pt x="108" y="767"/>
                  </a:lnTo>
                  <a:lnTo>
                    <a:pt x="120" y="611"/>
                  </a:lnTo>
                  <a:lnTo>
                    <a:pt x="148" y="499"/>
                  </a:lnTo>
                  <a:lnTo>
                    <a:pt x="160" y="367"/>
                  </a:lnTo>
                  <a:lnTo>
                    <a:pt x="218" y="327"/>
                  </a:lnTo>
                  <a:lnTo>
                    <a:pt x="238" y="221"/>
                  </a:lnTo>
                  <a:lnTo>
                    <a:pt x="296" y="135"/>
                  </a:lnTo>
                  <a:lnTo>
                    <a:pt x="314" y="0"/>
                  </a:lnTo>
                  <a:lnTo>
                    <a:pt x="302" y="0"/>
                  </a:lnTo>
                  <a:lnTo>
                    <a:pt x="296" y="0"/>
                  </a:lnTo>
                  <a:lnTo>
                    <a:pt x="290" y="0"/>
                  </a:lnTo>
                  <a:lnTo>
                    <a:pt x="284" y="6"/>
                  </a:lnTo>
                  <a:lnTo>
                    <a:pt x="284" y="6"/>
                  </a:lnTo>
                  <a:lnTo>
                    <a:pt x="284" y="6"/>
                  </a:lnTo>
                  <a:lnTo>
                    <a:pt x="284" y="6"/>
                  </a:lnTo>
                </a:path>
              </a:pathLst>
            </a:custGeom>
            <a:gradFill rotWithShape="0">
              <a:gsLst>
                <a:gs pos="0">
                  <a:schemeClr val="bg2">
                    <a:gamma/>
                    <a:shade val="90980"/>
                    <a:invGamma/>
                  </a:schemeClr>
                </a:gs>
                <a:gs pos="100000">
                  <a:schemeClr val="bg2"/>
                </a:gs>
              </a:gsLst>
              <a:lin ang="2700000" scaled="1"/>
            </a:gradFill>
            <a:ln w="9525">
              <a:noFill/>
              <a:prstDash val="solid"/>
              <a:round/>
              <a:headEnd/>
              <a:tailEnd/>
            </a:ln>
          </p:spPr>
          <p:txBody>
            <a:bodyPr/>
            <a:lstStyle/>
            <a:p>
              <a:endParaRPr lang="en-GB"/>
            </a:p>
          </p:txBody>
        </p:sp>
        <p:sp>
          <p:nvSpPr>
            <p:cNvPr id="112648" name="Freeform 8"/>
            <p:cNvSpPr>
              <a:spLocks/>
            </p:cNvSpPr>
            <p:nvPr/>
          </p:nvSpPr>
          <p:spPr bwMode="ltGray">
            <a:xfrm>
              <a:off x="4700" y="3697"/>
              <a:ext cx="275" cy="623"/>
            </a:xfrm>
            <a:custGeom>
              <a:avLst/>
              <a:gdLst/>
              <a:ahLst/>
              <a:cxnLst>
                <a:cxn ang="0">
                  <a:pos x="257" y="12"/>
                </a:cxn>
                <a:cxn ang="0">
                  <a:pos x="239" y="6"/>
                </a:cxn>
                <a:cxn ang="0">
                  <a:pos x="203" y="6"/>
                </a:cxn>
                <a:cxn ang="0">
                  <a:pos x="203" y="6"/>
                </a:cxn>
                <a:cxn ang="0">
                  <a:pos x="197" y="6"/>
                </a:cxn>
                <a:cxn ang="0">
                  <a:pos x="185" y="0"/>
                </a:cxn>
                <a:cxn ang="0">
                  <a:pos x="173" y="0"/>
                </a:cxn>
                <a:cxn ang="0">
                  <a:pos x="166" y="0"/>
                </a:cxn>
                <a:cxn ang="0">
                  <a:pos x="160" y="0"/>
                </a:cxn>
                <a:cxn ang="0">
                  <a:pos x="144" y="117"/>
                </a:cxn>
                <a:cxn ang="0">
                  <a:pos x="128" y="185"/>
                </a:cxn>
                <a:cxn ang="0">
                  <a:pos x="58" y="299"/>
                </a:cxn>
                <a:cxn ang="0">
                  <a:pos x="54" y="441"/>
                </a:cxn>
                <a:cxn ang="0">
                  <a:pos x="24" y="523"/>
                </a:cxn>
                <a:cxn ang="0">
                  <a:pos x="0" y="623"/>
                </a:cxn>
                <a:cxn ang="0">
                  <a:pos x="78" y="623"/>
                </a:cxn>
                <a:cxn ang="0">
                  <a:pos x="92" y="555"/>
                </a:cxn>
                <a:cxn ang="0">
                  <a:pos x="134" y="447"/>
                </a:cxn>
                <a:cxn ang="0">
                  <a:pos x="158" y="315"/>
                </a:cxn>
                <a:cxn ang="0">
                  <a:pos x="184" y="257"/>
                </a:cxn>
                <a:cxn ang="0">
                  <a:pos x="216" y="211"/>
                </a:cxn>
                <a:cxn ang="0">
                  <a:pos x="222" y="145"/>
                </a:cxn>
                <a:cxn ang="0">
                  <a:pos x="240" y="111"/>
                </a:cxn>
                <a:cxn ang="0">
                  <a:pos x="262" y="79"/>
                </a:cxn>
                <a:cxn ang="0">
                  <a:pos x="275" y="6"/>
                </a:cxn>
                <a:cxn ang="0">
                  <a:pos x="263" y="12"/>
                </a:cxn>
                <a:cxn ang="0">
                  <a:pos x="257" y="12"/>
                </a:cxn>
                <a:cxn ang="0">
                  <a:pos x="257" y="12"/>
                </a:cxn>
                <a:cxn ang="0">
                  <a:pos x="257" y="12"/>
                </a:cxn>
              </a:cxnLst>
              <a:rect l="0" t="0" r="r" b="b"/>
              <a:pathLst>
                <a:path w="275" h="623">
                  <a:moveTo>
                    <a:pt x="257" y="12"/>
                  </a:moveTo>
                  <a:lnTo>
                    <a:pt x="239" y="6"/>
                  </a:lnTo>
                  <a:lnTo>
                    <a:pt x="203" y="6"/>
                  </a:lnTo>
                  <a:lnTo>
                    <a:pt x="203" y="6"/>
                  </a:lnTo>
                  <a:lnTo>
                    <a:pt x="197" y="6"/>
                  </a:lnTo>
                  <a:lnTo>
                    <a:pt x="185" y="0"/>
                  </a:lnTo>
                  <a:lnTo>
                    <a:pt x="173" y="0"/>
                  </a:lnTo>
                  <a:lnTo>
                    <a:pt x="166" y="0"/>
                  </a:lnTo>
                  <a:lnTo>
                    <a:pt x="160" y="0"/>
                  </a:lnTo>
                  <a:lnTo>
                    <a:pt x="144" y="117"/>
                  </a:lnTo>
                  <a:lnTo>
                    <a:pt x="128" y="185"/>
                  </a:lnTo>
                  <a:lnTo>
                    <a:pt x="58" y="299"/>
                  </a:lnTo>
                  <a:lnTo>
                    <a:pt x="54" y="441"/>
                  </a:lnTo>
                  <a:lnTo>
                    <a:pt x="24" y="523"/>
                  </a:lnTo>
                  <a:lnTo>
                    <a:pt x="0" y="623"/>
                  </a:lnTo>
                  <a:lnTo>
                    <a:pt x="78" y="623"/>
                  </a:lnTo>
                  <a:lnTo>
                    <a:pt x="92" y="555"/>
                  </a:lnTo>
                  <a:lnTo>
                    <a:pt x="134" y="447"/>
                  </a:lnTo>
                  <a:lnTo>
                    <a:pt x="158" y="315"/>
                  </a:lnTo>
                  <a:lnTo>
                    <a:pt x="184" y="257"/>
                  </a:lnTo>
                  <a:lnTo>
                    <a:pt x="216" y="211"/>
                  </a:lnTo>
                  <a:lnTo>
                    <a:pt x="222" y="145"/>
                  </a:lnTo>
                  <a:lnTo>
                    <a:pt x="240" y="111"/>
                  </a:lnTo>
                  <a:lnTo>
                    <a:pt x="262" y="79"/>
                  </a:lnTo>
                  <a:lnTo>
                    <a:pt x="275" y="6"/>
                  </a:lnTo>
                  <a:lnTo>
                    <a:pt x="263" y="12"/>
                  </a:lnTo>
                  <a:lnTo>
                    <a:pt x="257" y="12"/>
                  </a:lnTo>
                  <a:lnTo>
                    <a:pt x="257" y="12"/>
                  </a:lnTo>
                  <a:lnTo>
                    <a:pt x="257" y="12"/>
                  </a:lnTo>
                </a:path>
              </a:pathLst>
            </a:custGeom>
            <a:gradFill rotWithShape="0">
              <a:gsLst>
                <a:gs pos="0">
                  <a:schemeClr val="bg2">
                    <a:gamma/>
                    <a:shade val="90980"/>
                    <a:invGamma/>
                  </a:schemeClr>
                </a:gs>
                <a:gs pos="100000">
                  <a:schemeClr val="bg2"/>
                </a:gs>
              </a:gsLst>
              <a:lin ang="2700000" scaled="1"/>
            </a:gradFill>
            <a:ln w="9525">
              <a:noFill/>
              <a:prstDash val="solid"/>
              <a:round/>
              <a:headEnd/>
              <a:tailEnd/>
            </a:ln>
          </p:spPr>
          <p:txBody>
            <a:bodyPr/>
            <a:lstStyle/>
            <a:p>
              <a:endParaRPr lang="en-GB"/>
            </a:p>
          </p:txBody>
        </p:sp>
        <p:sp>
          <p:nvSpPr>
            <p:cNvPr id="112649" name="Freeform 9"/>
            <p:cNvSpPr>
              <a:spLocks/>
            </p:cNvSpPr>
            <p:nvPr/>
          </p:nvSpPr>
          <p:spPr bwMode="ltGray">
            <a:xfrm>
              <a:off x="4522" y="3709"/>
              <a:ext cx="213" cy="611"/>
            </a:xfrm>
            <a:custGeom>
              <a:avLst/>
              <a:gdLst/>
              <a:ahLst/>
              <a:cxnLst>
                <a:cxn ang="0">
                  <a:pos x="171" y="12"/>
                </a:cxn>
                <a:cxn ang="0">
                  <a:pos x="159" y="24"/>
                </a:cxn>
                <a:cxn ang="0">
                  <a:pos x="153" y="36"/>
                </a:cxn>
                <a:cxn ang="0">
                  <a:pos x="128" y="60"/>
                </a:cxn>
                <a:cxn ang="0">
                  <a:pos x="110" y="83"/>
                </a:cxn>
                <a:cxn ang="0">
                  <a:pos x="86" y="119"/>
                </a:cxn>
                <a:cxn ang="0">
                  <a:pos x="68" y="167"/>
                </a:cxn>
                <a:cxn ang="0">
                  <a:pos x="68" y="221"/>
                </a:cxn>
                <a:cxn ang="0">
                  <a:pos x="68" y="227"/>
                </a:cxn>
                <a:cxn ang="0">
                  <a:pos x="68" y="233"/>
                </a:cxn>
                <a:cxn ang="0">
                  <a:pos x="68" y="239"/>
                </a:cxn>
                <a:cxn ang="0">
                  <a:pos x="68" y="245"/>
                </a:cxn>
                <a:cxn ang="0">
                  <a:pos x="68" y="251"/>
                </a:cxn>
                <a:cxn ang="0">
                  <a:pos x="68" y="251"/>
                </a:cxn>
                <a:cxn ang="0">
                  <a:pos x="68" y="257"/>
                </a:cxn>
                <a:cxn ang="0">
                  <a:pos x="68" y="269"/>
                </a:cxn>
                <a:cxn ang="0">
                  <a:pos x="74" y="287"/>
                </a:cxn>
                <a:cxn ang="0">
                  <a:pos x="80" y="305"/>
                </a:cxn>
                <a:cxn ang="0">
                  <a:pos x="86" y="311"/>
                </a:cxn>
                <a:cxn ang="0">
                  <a:pos x="86" y="311"/>
                </a:cxn>
                <a:cxn ang="0">
                  <a:pos x="92" y="317"/>
                </a:cxn>
                <a:cxn ang="0">
                  <a:pos x="92" y="323"/>
                </a:cxn>
                <a:cxn ang="0">
                  <a:pos x="92" y="323"/>
                </a:cxn>
                <a:cxn ang="0">
                  <a:pos x="24" y="437"/>
                </a:cxn>
                <a:cxn ang="0">
                  <a:pos x="18" y="471"/>
                </a:cxn>
                <a:cxn ang="0">
                  <a:pos x="0" y="547"/>
                </a:cxn>
                <a:cxn ang="0">
                  <a:pos x="50" y="611"/>
                </a:cxn>
                <a:cxn ang="0">
                  <a:pos x="114" y="611"/>
                </a:cxn>
                <a:cxn ang="0">
                  <a:pos x="104" y="555"/>
                </a:cxn>
                <a:cxn ang="0">
                  <a:pos x="120" y="515"/>
                </a:cxn>
                <a:cxn ang="0">
                  <a:pos x="150" y="449"/>
                </a:cxn>
                <a:cxn ang="0">
                  <a:pos x="166" y="377"/>
                </a:cxn>
                <a:cxn ang="0">
                  <a:pos x="156" y="295"/>
                </a:cxn>
                <a:cxn ang="0">
                  <a:pos x="170" y="203"/>
                </a:cxn>
                <a:cxn ang="0">
                  <a:pos x="212" y="95"/>
                </a:cxn>
                <a:cxn ang="0">
                  <a:pos x="213" y="0"/>
                </a:cxn>
                <a:cxn ang="0">
                  <a:pos x="207" y="0"/>
                </a:cxn>
                <a:cxn ang="0">
                  <a:pos x="201" y="0"/>
                </a:cxn>
                <a:cxn ang="0">
                  <a:pos x="195" y="0"/>
                </a:cxn>
                <a:cxn ang="0">
                  <a:pos x="189" y="0"/>
                </a:cxn>
                <a:cxn ang="0">
                  <a:pos x="183" y="6"/>
                </a:cxn>
                <a:cxn ang="0">
                  <a:pos x="177" y="6"/>
                </a:cxn>
                <a:cxn ang="0">
                  <a:pos x="171" y="12"/>
                </a:cxn>
                <a:cxn ang="0">
                  <a:pos x="171" y="12"/>
                </a:cxn>
                <a:cxn ang="0">
                  <a:pos x="171" y="12"/>
                </a:cxn>
              </a:cxnLst>
              <a:rect l="0" t="0" r="r" b="b"/>
              <a:pathLst>
                <a:path w="213" h="611">
                  <a:moveTo>
                    <a:pt x="171" y="12"/>
                  </a:moveTo>
                  <a:lnTo>
                    <a:pt x="159" y="24"/>
                  </a:lnTo>
                  <a:lnTo>
                    <a:pt x="153" y="36"/>
                  </a:lnTo>
                  <a:lnTo>
                    <a:pt x="128" y="60"/>
                  </a:lnTo>
                  <a:lnTo>
                    <a:pt x="110" y="83"/>
                  </a:lnTo>
                  <a:lnTo>
                    <a:pt x="86" y="119"/>
                  </a:lnTo>
                  <a:lnTo>
                    <a:pt x="68" y="167"/>
                  </a:lnTo>
                  <a:lnTo>
                    <a:pt x="68" y="221"/>
                  </a:lnTo>
                  <a:lnTo>
                    <a:pt x="68" y="227"/>
                  </a:lnTo>
                  <a:lnTo>
                    <a:pt x="68" y="233"/>
                  </a:lnTo>
                  <a:lnTo>
                    <a:pt x="68" y="239"/>
                  </a:lnTo>
                  <a:lnTo>
                    <a:pt x="68" y="245"/>
                  </a:lnTo>
                  <a:lnTo>
                    <a:pt x="68" y="251"/>
                  </a:lnTo>
                  <a:lnTo>
                    <a:pt x="68" y="251"/>
                  </a:lnTo>
                  <a:lnTo>
                    <a:pt x="68" y="257"/>
                  </a:lnTo>
                  <a:lnTo>
                    <a:pt x="68" y="269"/>
                  </a:lnTo>
                  <a:lnTo>
                    <a:pt x="74" y="287"/>
                  </a:lnTo>
                  <a:lnTo>
                    <a:pt x="80" y="305"/>
                  </a:lnTo>
                  <a:lnTo>
                    <a:pt x="86" y="311"/>
                  </a:lnTo>
                  <a:lnTo>
                    <a:pt x="86" y="311"/>
                  </a:lnTo>
                  <a:lnTo>
                    <a:pt x="92" y="317"/>
                  </a:lnTo>
                  <a:lnTo>
                    <a:pt x="92" y="323"/>
                  </a:lnTo>
                  <a:lnTo>
                    <a:pt x="92" y="323"/>
                  </a:lnTo>
                  <a:lnTo>
                    <a:pt x="24" y="437"/>
                  </a:lnTo>
                  <a:lnTo>
                    <a:pt x="18" y="471"/>
                  </a:lnTo>
                  <a:lnTo>
                    <a:pt x="0" y="547"/>
                  </a:lnTo>
                  <a:lnTo>
                    <a:pt x="50" y="611"/>
                  </a:lnTo>
                  <a:lnTo>
                    <a:pt x="114" y="611"/>
                  </a:lnTo>
                  <a:lnTo>
                    <a:pt x="104" y="555"/>
                  </a:lnTo>
                  <a:lnTo>
                    <a:pt x="120" y="515"/>
                  </a:lnTo>
                  <a:lnTo>
                    <a:pt x="150" y="449"/>
                  </a:lnTo>
                  <a:lnTo>
                    <a:pt x="166" y="377"/>
                  </a:lnTo>
                  <a:lnTo>
                    <a:pt x="156" y="295"/>
                  </a:lnTo>
                  <a:lnTo>
                    <a:pt x="170" y="203"/>
                  </a:lnTo>
                  <a:lnTo>
                    <a:pt x="212" y="95"/>
                  </a:lnTo>
                  <a:lnTo>
                    <a:pt x="213" y="0"/>
                  </a:lnTo>
                  <a:lnTo>
                    <a:pt x="207" y="0"/>
                  </a:lnTo>
                  <a:lnTo>
                    <a:pt x="201" y="0"/>
                  </a:lnTo>
                  <a:lnTo>
                    <a:pt x="195" y="0"/>
                  </a:lnTo>
                  <a:lnTo>
                    <a:pt x="189" y="0"/>
                  </a:lnTo>
                  <a:lnTo>
                    <a:pt x="183" y="6"/>
                  </a:lnTo>
                  <a:lnTo>
                    <a:pt x="177" y="6"/>
                  </a:lnTo>
                  <a:lnTo>
                    <a:pt x="171" y="12"/>
                  </a:lnTo>
                  <a:lnTo>
                    <a:pt x="171" y="12"/>
                  </a:lnTo>
                  <a:lnTo>
                    <a:pt x="171" y="12"/>
                  </a:lnTo>
                </a:path>
              </a:pathLst>
            </a:custGeom>
            <a:gradFill rotWithShape="0">
              <a:gsLst>
                <a:gs pos="0">
                  <a:schemeClr val="bg2">
                    <a:gamma/>
                    <a:shade val="90980"/>
                    <a:invGamma/>
                  </a:schemeClr>
                </a:gs>
                <a:gs pos="100000">
                  <a:schemeClr val="bg2"/>
                </a:gs>
              </a:gsLst>
              <a:lin ang="2700000" scaled="1"/>
            </a:gradFill>
            <a:ln w="9525">
              <a:noFill/>
              <a:prstDash val="solid"/>
              <a:round/>
              <a:headEnd/>
              <a:tailEnd/>
            </a:ln>
          </p:spPr>
          <p:txBody>
            <a:bodyPr/>
            <a:lstStyle/>
            <a:p>
              <a:endParaRPr lang="en-GB"/>
            </a:p>
          </p:txBody>
        </p:sp>
        <p:sp>
          <p:nvSpPr>
            <p:cNvPr id="112650" name="Freeform 10"/>
            <p:cNvSpPr>
              <a:spLocks/>
            </p:cNvSpPr>
            <p:nvPr/>
          </p:nvSpPr>
          <p:spPr bwMode="ltGray">
            <a:xfrm>
              <a:off x="4292" y="3936"/>
              <a:ext cx="167" cy="384"/>
            </a:xfrm>
            <a:custGeom>
              <a:avLst/>
              <a:gdLst/>
              <a:ahLst/>
              <a:cxnLst>
                <a:cxn ang="0">
                  <a:pos x="149" y="60"/>
                </a:cxn>
                <a:cxn ang="0">
                  <a:pos x="119" y="30"/>
                </a:cxn>
                <a:cxn ang="0">
                  <a:pos x="89" y="12"/>
                </a:cxn>
                <a:cxn ang="0">
                  <a:pos x="59" y="0"/>
                </a:cxn>
                <a:cxn ang="0">
                  <a:pos x="54" y="70"/>
                </a:cxn>
                <a:cxn ang="0">
                  <a:pos x="46" y="112"/>
                </a:cxn>
                <a:cxn ang="0">
                  <a:pos x="52" y="168"/>
                </a:cxn>
                <a:cxn ang="0">
                  <a:pos x="24" y="194"/>
                </a:cxn>
                <a:cxn ang="0">
                  <a:pos x="16" y="258"/>
                </a:cxn>
                <a:cxn ang="0">
                  <a:pos x="2" y="300"/>
                </a:cxn>
                <a:cxn ang="0">
                  <a:pos x="0" y="352"/>
                </a:cxn>
                <a:cxn ang="0">
                  <a:pos x="47" y="384"/>
                </a:cxn>
                <a:cxn ang="0">
                  <a:pos x="149" y="384"/>
                </a:cxn>
                <a:cxn ang="0">
                  <a:pos x="134" y="350"/>
                </a:cxn>
                <a:cxn ang="0">
                  <a:pos x="104" y="324"/>
                </a:cxn>
                <a:cxn ang="0">
                  <a:pos x="138" y="274"/>
                </a:cxn>
                <a:cxn ang="0">
                  <a:pos x="122" y="220"/>
                </a:cxn>
                <a:cxn ang="0">
                  <a:pos x="132" y="186"/>
                </a:cxn>
                <a:cxn ang="0">
                  <a:pos x="140" y="154"/>
                </a:cxn>
                <a:cxn ang="0">
                  <a:pos x="167" y="90"/>
                </a:cxn>
                <a:cxn ang="0">
                  <a:pos x="149" y="60"/>
                </a:cxn>
                <a:cxn ang="0">
                  <a:pos x="149" y="60"/>
                </a:cxn>
                <a:cxn ang="0">
                  <a:pos x="149" y="60"/>
                </a:cxn>
              </a:cxnLst>
              <a:rect l="0" t="0" r="r" b="b"/>
              <a:pathLst>
                <a:path w="167" h="384">
                  <a:moveTo>
                    <a:pt x="149" y="60"/>
                  </a:moveTo>
                  <a:lnTo>
                    <a:pt x="119" y="30"/>
                  </a:lnTo>
                  <a:lnTo>
                    <a:pt x="89" y="12"/>
                  </a:lnTo>
                  <a:lnTo>
                    <a:pt x="59" y="0"/>
                  </a:lnTo>
                  <a:lnTo>
                    <a:pt x="54" y="70"/>
                  </a:lnTo>
                  <a:lnTo>
                    <a:pt x="46" y="112"/>
                  </a:lnTo>
                  <a:lnTo>
                    <a:pt x="52" y="168"/>
                  </a:lnTo>
                  <a:lnTo>
                    <a:pt x="24" y="194"/>
                  </a:lnTo>
                  <a:lnTo>
                    <a:pt x="16" y="258"/>
                  </a:lnTo>
                  <a:lnTo>
                    <a:pt x="2" y="300"/>
                  </a:lnTo>
                  <a:lnTo>
                    <a:pt x="0" y="352"/>
                  </a:lnTo>
                  <a:lnTo>
                    <a:pt x="47" y="384"/>
                  </a:lnTo>
                  <a:lnTo>
                    <a:pt x="149" y="384"/>
                  </a:lnTo>
                  <a:lnTo>
                    <a:pt x="134" y="350"/>
                  </a:lnTo>
                  <a:lnTo>
                    <a:pt x="104" y="324"/>
                  </a:lnTo>
                  <a:lnTo>
                    <a:pt x="138" y="274"/>
                  </a:lnTo>
                  <a:lnTo>
                    <a:pt x="122" y="220"/>
                  </a:lnTo>
                  <a:lnTo>
                    <a:pt x="132" y="186"/>
                  </a:lnTo>
                  <a:lnTo>
                    <a:pt x="140" y="154"/>
                  </a:lnTo>
                  <a:lnTo>
                    <a:pt x="167" y="90"/>
                  </a:lnTo>
                  <a:lnTo>
                    <a:pt x="149" y="60"/>
                  </a:lnTo>
                  <a:lnTo>
                    <a:pt x="149" y="60"/>
                  </a:lnTo>
                  <a:lnTo>
                    <a:pt x="149" y="60"/>
                  </a:lnTo>
                </a:path>
              </a:pathLst>
            </a:custGeom>
            <a:gradFill rotWithShape="0">
              <a:gsLst>
                <a:gs pos="0">
                  <a:schemeClr val="bg2">
                    <a:gamma/>
                    <a:shade val="90980"/>
                    <a:invGamma/>
                  </a:schemeClr>
                </a:gs>
                <a:gs pos="100000">
                  <a:schemeClr val="bg2"/>
                </a:gs>
              </a:gsLst>
              <a:lin ang="2700000" scaled="1"/>
            </a:gradFill>
            <a:ln w="9525">
              <a:noFill/>
              <a:prstDash val="solid"/>
              <a:round/>
              <a:headEnd/>
              <a:tailEnd/>
            </a:ln>
          </p:spPr>
          <p:txBody>
            <a:bodyPr/>
            <a:lstStyle/>
            <a:p>
              <a:endParaRPr lang="en-GB"/>
            </a:p>
          </p:txBody>
        </p:sp>
        <p:sp>
          <p:nvSpPr>
            <p:cNvPr id="112651" name="Freeform 11"/>
            <p:cNvSpPr>
              <a:spLocks/>
            </p:cNvSpPr>
            <p:nvPr/>
          </p:nvSpPr>
          <p:spPr bwMode="ltGray">
            <a:xfrm>
              <a:off x="4100" y="4020"/>
              <a:ext cx="166" cy="300"/>
            </a:xfrm>
            <a:custGeom>
              <a:avLst/>
              <a:gdLst/>
              <a:ahLst/>
              <a:cxnLst>
                <a:cxn ang="0">
                  <a:pos x="136" y="12"/>
                </a:cxn>
                <a:cxn ang="0">
                  <a:pos x="100" y="0"/>
                </a:cxn>
                <a:cxn ang="0">
                  <a:pos x="78" y="64"/>
                </a:cxn>
                <a:cxn ang="0">
                  <a:pos x="70" y="126"/>
                </a:cxn>
                <a:cxn ang="0">
                  <a:pos x="46" y="184"/>
                </a:cxn>
                <a:cxn ang="0">
                  <a:pos x="58" y="232"/>
                </a:cxn>
                <a:cxn ang="0">
                  <a:pos x="38" y="268"/>
                </a:cxn>
                <a:cxn ang="0">
                  <a:pos x="0" y="300"/>
                </a:cxn>
                <a:cxn ang="0">
                  <a:pos x="160" y="300"/>
                </a:cxn>
                <a:cxn ang="0">
                  <a:pos x="136" y="272"/>
                </a:cxn>
                <a:cxn ang="0">
                  <a:pos x="98" y="234"/>
                </a:cxn>
                <a:cxn ang="0">
                  <a:pos x="130" y="188"/>
                </a:cxn>
                <a:cxn ang="0">
                  <a:pos x="138" y="134"/>
                </a:cxn>
                <a:cxn ang="0">
                  <a:pos x="144" y="94"/>
                </a:cxn>
                <a:cxn ang="0">
                  <a:pos x="164" y="60"/>
                </a:cxn>
                <a:cxn ang="0">
                  <a:pos x="166" y="0"/>
                </a:cxn>
                <a:cxn ang="0">
                  <a:pos x="136" y="12"/>
                </a:cxn>
                <a:cxn ang="0">
                  <a:pos x="136" y="12"/>
                </a:cxn>
                <a:cxn ang="0">
                  <a:pos x="136" y="12"/>
                </a:cxn>
              </a:cxnLst>
              <a:rect l="0" t="0" r="r" b="b"/>
              <a:pathLst>
                <a:path w="166" h="300">
                  <a:moveTo>
                    <a:pt x="136" y="12"/>
                  </a:moveTo>
                  <a:lnTo>
                    <a:pt x="100" y="0"/>
                  </a:lnTo>
                  <a:lnTo>
                    <a:pt x="78" y="64"/>
                  </a:lnTo>
                  <a:lnTo>
                    <a:pt x="70" y="126"/>
                  </a:lnTo>
                  <a:lnTo>
                    <a:pt x="46" y="184"/>
                  </a:lnTo>
                  <a:lnTo>
                    <a:pt x="58" y="232"/>
                  </a:lnTo>
                  <a:lnTo>
                    <a:pt x="38" y="268"/>
                  </a:lnTo>
                  <a:lnTo>
                    <a:pt x="0" y="300"/>
                  </a:lnTo>
                  <a:lnTo>
                    <a:pt x="160" y="300"/>
                  </a:lnTo>
                  <a:lnTo>
                    <a:pt x="136" y="272"/>
                  </a:lnTo>
                  <a:lnTo>
                    <a:pt x="98" y="234"/>
                  </a:lnTo>
                  <a:lnTo>
                    <a:pt x="130" y="188"/>
                  </a:lnTo>
                  <a:lnTo>
                    <a:pt x="138" y="134"/>
                  </a:lnTo>
                  <a:lnTo>
                    <a:pt x="144" y="94"/>
                  </a:lnTo>
                  <a:lnTo>
                    <a:pt x="164" y="60"/>
                  </a:lnTo>
                  <a:lnTo>
                    <a:pt x="166" y="0"/>
                  </a:lnTo>
                  <a:lnTo>
                    <a:pt x="136" y="12"/>
                  </a:lnTo>
                  <a:lnTo>
                    <a:pt x="136" y="12"/>
                  </a:lnTo>
                  <a:lnTo>
                    <a:pt x="136" y="12"/>
                  </a:lnTo>
                </a:path>
              </a:pathLst>
            </a:custGeom>
            <a:gradFill rotWithShape="0">
              <a:gsLst>
                <a:gs pos="0">
                  <a:schemeClr val="bg2">
                    <a:gamma/>
                    <a:shade val="90980"/>
                    <a:invGamma/>
                  </a:schemeClr>
                </a:gs>
                <a:gs pos="100000">
                  <a:schemeClr val="bg2"/>
                </a:gs>
              </a:gsLst>
              <a:lin ang="2700000" scaled="1"/>
            </a:gradFill>
            <a:ln w="9525">
              <a:noFill/>
              <a:prstDash val="solid"/>
              <a:round/>
              <a:headEnd/>
              <a:tailEnd/>
            </a:ln>
          </p:spPr>
          <p:txBody>
            <a:bodyPr/>
            <a:lstStyle/>
            <a:p>
              <a:endParaRPr lang="en-GB"/>
            </a:p>
          </p:txBody>
        </p:sp>
        <p:sp>
          <p:nvSpPr>
            <p:cNvPr id="112652" name="Freeform 12"/>
            <p:cNvSpPr>
              <a:spLocks/>
            </p:cNvSpPr>
            <p:nvPr/>
          </p:nvSpPr>
          <p:spPr bwMode="ltGray">
            <a:xfrm>
              <a:off x="3910" y="4038"/>
              <a:ext cx="237" cy="282"/>
            </a:xfrm>
            <a:custGeom>
              <a:avLst/>
              <a:gdLst/>
              <a:ahLst/>
              <a:cxnLst>
                <a:cxn ang="0">
                  <a:pos x="201" y="0"/>
                </a:cxn>
                <a:cxn ang="0">
                  <a:pos x="183" y="0"/>
                </a:cxn>
                <a:cxn ang="0">
                  <a:pos x="158" y="50"/>
                </a:cxn>
                <a:cxn ang="0">
                  <a:pos x="148" y="92"/>
                </a:cxn>
                <a:cxn ang="0">
                  <a:pos x="120" y="144"/>
                </a:cxn>
                <a:cxn ang="0">
                  <a:pos x="82" y="182"/>
                </a:cxn>
                <a:cxn ang="0">
                  <a:pos x="60" y="232"/>
                </a:cxn>
                <a:cxn ang="0">
                  <a:pos x="0" y="282"/>
                </a:cxn>
                <a:cxn ang="0">
                  <a:pos x="128" y="282"/>
                </a:cxn>
                <a:cxn ang="0">
                  <a:pos x="154" y="254"/>
                </a:cxn>
                <a:cxn ang="0">
                  <a:pos x="158" y="196"/>
                </a:cxn>
                <a:cxn ang="0">
                  <a:pos x="188" y="148"/>
                </a:cxn>
                <a:cxn ang="0">
                  <a:pos x="196" y="70"/>
                </a:cxn>
                <a:cxn ang="0">
                  <a:pos x="237" y="0"/>
                </a:cxn>
                <a:cxn ang="0">
                  <a:pos x="201" y="0"/>
                </a:cxn>
                <a:cxn ang="0">
                  <a:pos x="201" y="0"/>
                </a:cxn>
                <a:cxn ang="0">
                  <a:pos x="201" y="0"/>
                </a:cxn>
              </a:cxnLst>
              <a:rect l="0" t="0" r="r" b="b"/>
              <a:pathLst>
                <a:path w="237" h="282">
                  <a:moveTo>
                    <a:pt x="201" y="0"/>
                  </a:moveTo>
                  <a:lnTo>
                    <a:pt x="183" y="0"/>
                  </a:lnTo>
                  <a:lnTo>
                    <a:pt x="158" y="50"/>
                  </a:lnTo>
                  <a:lnTo>
                    <a:pt x="148" y="92"/>
                  </a:lnTo>
                  <a:lnTo>
                    <a:pt x="120" y="144"/>
                  </a:lnTo>
                  <a:lnTo>
                    <a:pt x="82" y="182"/>
                  </a:lnTo>
                  <a:lnTo>
                    <a:pt x="60" y="232"/>
                  </a:lnTo>
                  <a:lnTo>
                    <a:pt x="0" y="282"/>
                  </a:lnTo>
                  <a:lnTo>
                    <a:pt x="128" y="282"/>
                  </a:lnTo>
                  <a:lnTo>
                    <a:pt x="154" y="254"/>
                  </a:lnTo>
                  <a:lnTo>
                    <a:pt x="158" y="196"/>
                  </a:lnTo>
                  <a:lnTo>
                    <a:pt x="188" y="148"/>
                  </a:lnTo>
                  <a:lnTo>
                    <a:pt x="196" y="70"/>
                  </a:lnTo>
                  <a:lnTo>
                    <a:pt x="237" y="0"/>
                  </a:lnTo>
                  <a:lnTo>
                    <a:pt x="201" y="0"/>
                  </a:lnTo>
                  <a:lnTo>
                    <a:pt x="201" y="0"/>
                  </a:lnTo>
                  <a:lnTo>
                    <a:pt x="201" y="0"/>
                  </a:lnTo>
                </a:path>
              </a:pathLst>
            </a:custGeom>
            <a:gradFill rotWithShape="0">
              <a:gsLst>
                <a:gs pos="0">
                  <a:schemeClr val="bg2">
                    <a:gamma/>
                    <a:shade val="90980"/>
                    <a:invGamma/>
                  </a:schemeClr>
                </a:gs>
                <a:gs pos="100000">
                  <a:schemeClr val="bg2"/>
                </a:gs>
              </a:gsLst>
              <a:lin ang="2700000" scaled="1"/>
            </a:gradFill>
            <a:ln w="9525">
              <a:noFill/>
              <a:prstDash val="solid"/>
              <a:round/>
              <a:headEnd/>
              <a:tailEnd/>
            </a:ln>
          </p:spPr>
          <p:txBody>
            <a:bodyPr/>
            <a:lstStyle/>
            <a:p>
              <a:endParaRPr lang="en-GB"/>
            </a:p>
          </p:txBody>
        </p:sp>
        <p:sp>
          <p:nvSpPr>
            <p:cNvPr id="112653" name="Freeform 13"/>
            <p:cNvSpPr>
              <a:spLocks/>
            </p:cNvSpPr>
            <p:nvPr/>
          </p:nvSpPr>
          <p:spPr bwMode="ltGray">
            <a:xfrm>
              <a:off x="3674" y="4086"/>
              <a:ext cx="196" cy="234"/>
            </a:xfrm>
            <a:custGeom>
              <a:avLst/>
              <a:gdLst/>
              <a:ahLst/>
              <a:cxnLst>
                <a:cxn ang="0">
                  <a:pos x="167" y="54"/>
                </a:cxn>
                <a:cxn ang="0">
                  <a:pos x="113" y="24"/>
                </a:cxn>
                <a:cxn ang="0">
                  <a:pos x="83" y="0"/>
                </a:cxn>
                <a:cxn ang="0">
                  <a:pos x="80" y="62"/>
                </a:cxn>
                <a:cxn ang="0">
                  <a:pos x="58" y="100"/>
                </a:cxn>
                <a:cxn ang="0">
                  <a:pos x="54" y="160"/>
                </a:cxn>
                <a:cxn ang="0">
                  <a:pos x="36" y="202"/>
                </a:cxn>
                <a:cxn ang="0">
                  <a:pos x="0" y="234"/>
                </a:cxn>
                <a:cxn ang="0">
                  <a:pos x="146" y="234"/>
                </a:cxn>
                <a:cxn ang="0">
                  <a:pos x="170" y="198"/>
                </a:cxn>
                <a:cxn ang="0">
                  <a:pos x="158" y="138"/>
                </a:cxn>
                <a:cxn ang="0">
                  <a:pos x="196" y="100"/>
                </a:cxn>
                <a:cxn ang="0">
                  <a:pos x="191" y="54"/>
                </a:cxn>
                <a:cxn ang="0">
                  <a:pos x="167" y="54"/>
                </a:cxn>
                <a:cxn ang="0">
                  <a:pos x="167" y="54"/>
                </a:cxn>
                <a:cxn ang="0">
                  <a:pos x="167" y="54"/>
                </a:cxn>
              </a:cxnLst>
              <a:rect l="0" t="0" r="r" b="b"/>
              <a:pathLst>
                <a:path w="196" h="234">
                  <a:moveTo>
                    <a:pt x="167" y="54"/>
                  </a:moveTo>
                  <a:lnTo>
                    <a:pt x="113" y="24"/>
                  </a:lnTo>
                  <a:lnTo>
                    <a:pt x="83" y="0"/>
                  </a:lnTo>
                  <a:lnTo>
                    <a:pt x="80" y="62"/>
                  </a:lnTo>
                  <a:lnTo>
                    <a:pt x="58" y="100"/>
                  </a:lnTo>
                  <a:lnTo>
                    <a:pt x="54" y="160"/>
                  </a:lnTo>
                  <a:lnTo>
                    <a:pt x="36" y="202"/>
                  </a:lnTo>
                  <a:lnTo>
                    <a:pt x="0" y="234"/>
                  </a:lnTo>
                  <a:lnTo>
                    <a:pt x="146" y="234"/>
                  </a:lnTo>
                  <a:lnTo>
                    <a:pt x="170" y="198"/>
                  </a:lnTo>
                  <a:lnTo>
                    <a:pt x="158" y="138"/>
                  </a:lnTo>
                  <a:lnTo>
                    <a:pt x="196" y="100"/>
                  </a:lnTo>
                  <a:lnTo>
                    <a:pt x="191" y="54"/>
                  </a:lnTo>
                  <a:lnTo>
                    <a:pt x="167" y="54"/>
                  </a:lnTo>
                  <a:lnTo>
                    <a:pt x="167" y="54"/>
                  </a:lnTo>
                  <a:lnTo>
                    <a:pt x="167" y="54"/>
                  </a:lnTo>
                </a:path>
              </a:pathLst>
            </a:custGeom>
            <a:gradFill rotWithShape="0">
              <a:gsLst>
                <a:gs pos="0">
                  <a:schemeClr val="bg2">
                    <a:gamma/>
                    <a:shade val="90980"/>
                    <a:invGamma/>
                  </a:schemeClr>
                </a:gs>
                <a:gs pos="100000">
                  <a:schemeClr val="bg2"/>
                </a:gs>
              </a:gsLst>
              <a:lin ang="2700000" scaled="1"/>
            </a:gradFill>
            <a:ln w="9525">
              <a:noFill/>
              <a:prstDash val="solid"/>
              <a:round/>
              <a:headEnd/>
              <a:tailEnd/>
            </a:ln>
          </p:spPr>
          <p:txBody>
            <a:bodyPr/>
            <a:lstStyle/>
            <a:p>
              <a:endParaRPr lang="en-GB"/>
            </a:p>
          </p:txBody>
        </p:sp>
        <p:sp>
          <p:nvSpPr>
            <p:cNvPr id="112654" name="Freeform 14"/>
            <p:cNvSpPr>
              <a:spLocks/>
            </p:cNvSpPr>
            <p:nvPr/>
          </p:nvSpPr>
          <p:spPr bwMode="ltGray">
            <a:xfrm>
              <a:off x="3476" y="4068"/>
              <a:ext cx="190" cy="252"/>
            </a:xfrm>
            <a:custGeom>
              <a:avLst/>
              <a:gdLst/>
              <a:ahLst/>
              <a:cxnLst>
                <a:cxn ang="0">
                  <a:pos x="190" y="0"/>
                </a:cxn>
                <a:cxn ang="0">
                  <a:pos x="166" y="0"/>
                </a:cxn>
                <a:cxn ang="0">
                  <a:pos x="158" y="38"/>
                </a:cxn>
                <a:cxn ang="0">
                  <a:pos x="138" y="120"/>
                </a:cxn>
                <a:cxn ang="0">
                  <a:pos x="94" y="180"/>
                </a:cxn>
                <a:cxn ang="0">
                  <a:pos x="62" y="234"/>
                </a:cxn>
                <a:cxn ang="0">
                  <a:pos x="0" y="252"/>
                </a:cxn>
                <a:cxn ang="0">
                  <a:pos x="128" y="252"/>
                </a:cxn>
                <a:cxn ang="0">
                  <a:pos x="142" y="188"/>
                </a:cxn>
                <a:cxn ang="0">
                  <a:pos x="186" y="90"/>
                </a:cxn>
                <a:cxn ang="0">
                  <a:pos x="190" y="38"/>
                </a:cxn>
                <a:cxn ang="0">
                  <a:pos x="190" y="0"/>
                </a:cxn>
                <a:cxn ang="0">
                  <a:pos x="190" y="0"/>
                </a:cxn>
                <a:cxn ang="0">
                  <a:pos x="190" y="0"/>
                </a:cxn>
                <a:cxn ang="0">
                  <a:pos x="190" y="0"/>
                </a:cxn>
              </a:cxnLst>
              <a:rect l="0" t="0" r="r" b="b"/>
              <a:pathLst>
                <a:path w="190" h="252">
                  <a:moveTo>
                    <a:pt x="190" y="0"/>
                  </a:moveTo>
                  <a:lnTo>
                    <a:pt x="166" y="0"/>
                  </a:lnTo>
                  <a:lnTo>
                    <a:pt x="158" y="38"/>
                  </a:lnTo>
                  <a:lnTo>
                    <a:pt x="138" y="120"/>
                  </a:lnTo>
                  <a:lnTo>
                    <a:pt x="94" y="180"/>
                  </a:lnTo>
                  <a:lnTo>
                    <a:pt x="62" y="234"/>
                  </a:lnTo>
                  <a:lnTo>
                    <a:pt x="0" y="252"/>
                  </a:lnTo>
                  <a:lnTo>
                    <a:pt x="128" y="252"/>
                  </a:lnTo>
                  <a:lnTo>
                    <a:pt x="142" y="188"/>
                  </a:lnTo>
                  <a:lnTo>
                    <a:pt x="186" y="90"/>
                  </a:lnTo>
                  <a:lnTo>
                    <a:pt x="190" y="38"/>
                  </a:lnTo>
                  <a:lnTo>
                    <a:pt x="190" y="0"/>
                  </a:lnTo>
                  <a:lnTo>
                    <a:pt x="190" y="0"/>
                  </a:lnTo>
                  <a:lnTo>
                    <a:pt x="190" y="0"/>
                  </a:lnTo>
                  <a:lnTo>
                    <a:pt x="190" y="0"/>
                  </a:lnTo>
                </a:path>
              </a:pathLst>
            </a:custGeom>
            <a:gradFill rotWithShape="0">
              <a:gsLst>
                <a:gs pos="0">
                  <a:schemeClr val="bg2">
                    <a:gamma/>
                    <a:shade val="90980"/>
                    <a:invGamma/>
                  </a:schemeClr>
                </a:gs>
                <a:gs pos="100000">
                  <a:schemeClr val="bg2"/>
                </a:gs>
              </a:gsLst>
              <a:lin ang="2700000" scaled="1"/>
            </a:gradFill>
            <a:ln w="9525">
              <a:noFill/>
              <a:prstDash val="solid"/>
              <a:round/>
              <a:headEnd/>
              <a:tailEnd/>
            </a:ln>
          </p:spPr>
          <p:txBody>
            <a:bodyPr/>
            <a:lstStyle/>
            <a:p>
              <a:endParaRPr lang="en-GB"/>
            </a:p>
          </p:txBody>
        </p:sp>
        <p:sp>
          <p:nvSpPr>
            <p:cNvPr id="112655" name="Freeform 15"/>
            <p:cNvSpPr>
              <a:spLocks/>
            </p:cNvSpPr>
            <p:nvPr/>
          </p:nvSpPr>
          <p:spPr bwMode="ltGray">
            <a:xfrm>
              <a:off x="3170" y="4188"/>
              <a:ext cx="230" cy="132"/>
            </a:xfrm>
            <a:custGeom>
              <a:avLst/>
              <a:gdLst/>
              <a:ahLst/>
              <a:cxnLst>
                <a:cxn ang="0">
                  <a:pos x="197" y="0"/>
                </a:cxn>
                <a:cxn ang="0">
                  <a:pos x="191" y="0"/>
                </a:cxn>
                <a:cxn ang="0">
                  <a:pos x="185" y="0"/>
                </a:cxn>
                <a:cxn ang="0">
                  <a:pos x="173" y="0"/>
                </a:cxn>
                <a:cxn ang="0">
                  <a:pos x="161" y="0"/>
                </a:cxn>
                <a:cxn ang="0">
                  <a:pos x="155" y="0"/>
                </a:cxn>
                <a:cxn ang="0">
                  <a:pos x="138" y="6"/>
                </a:cxn>
                <a:cxn ang="0">
                  <a:pos x="132" y="6"/>
                </a:cxn>
                <a:cxn ang="0">
                  <a:pos x="35" y="18"/>
                </a:cxn>
                <a:cxn ang="0">
                  <a:pos x="11" y="30"/>
                </a:cxn>
                <a:cxn ang="0">
                  <a:pos x="23" y="54"/>
                </a:cxn>
                <a:cxn ang="0">
                  <a:pos x="0" y="100"/>
                </a:cxn>
                <a:cxn ang="0">
                  <a:pos x="0" y="132"/>
                </a:cxn>
                <a:cxn ang="0">
                  <a:pos x="162" y="132"/>
                </a:cxn>
                <a:cxn ang="0">
                  <a:pos x="204" y="88"/>
                </a:cxn>
                <a:cxn ang="0">
                  <a:pos x="230" y="46"/>
                </a:cxn>
                <a:cxn ang="0">
                  <a:pos x="214" y="24"/>
                </a:cxn>
                <a:cxn ang="0">
                  <a:pos x="215" y="0"/>
                </a:cxn>
                <a:cxn ang="0">
                  <a:pos x="209" y="0"/>
                </a:cxn>
                <a:cxn ang="0">
                  <a:pos x="203" y="0"/>
                </a:cxn>
                <a:cxn ang="0">
                  <a:pos x="203" y="0"/>
                </a:cxn>
                <a:cxn ang="0">
                  <a:pos x="197" y="0"/>
                </a:cxn>
                <a:cxn ang="0">
                  <a:pos x="197" y="0"/>
                </a:cxn>
                <a:cxn ang="0">
                  <a:pos x="197" y="0"/>
                </a:cxn>
              </a:cxnLst>
              <a:rect l="0" t="0" r="r" b="b"/>
              <a:pathLst>
                <a:path w="230" h="132">
                  <a:moveTo>
                    <a:pt x="197" y="0"/>
                  </a:moveTo>
                  <a:lnTo>
                    <a:pt x="191" y="0"/>
                  </a:lnTo>
                  <a:lnTo>
                    <a:pt x="185" y="0"/>
                  </a:lnTo>
                  <a:lnTo>
                    <a:pt x="173" y="0"/>
                  </a:lnTo>
                  <a:lnTo>
                    <a:pt x="161" y="0"/>
                  </a:lnTo>
                  <a:lnTo>
                    <a:pt x="155" y="0"/>
                  </a:lnTo>
                  <a:lnTo>
                    <a:pt x="138" y="6"/>
                  </a:lnTo>
                  <a:lnTo>
                    <a:pt x="132" y="6"/>
                  </a:lnTo>
                  <a:lnTo>
                    <a:pt x="35" y="18"/>
                  </a:lnTo>
                  <a:lnTo>
                    <a:pt x="11" y="30"/>
                  </a:lnTo>
                  <a:lnTo>
                    <a:pt x="23" y="54"/>
                  </a:lnTo>
                  <a:lnTo>
                    <a:pt x="0" y="100"/>
                  </a:lnTo>
                  <a:lnTo>
                    <a:pt x="0" y="132"/>
                  </a:lnTo>
                  <a:lnTo>
                    <a:pt x="162" y="132"/>
                  </a:lnTo>
                  <a:lnTo>
                    <a:pt x="204" y="88"/>
                  </a:lnTo>
                  <a:lnTo>
                    <a:pt x="230" y="46"/>
                  </a:lnTo>
                  <a:lnTo>
                    <a:pt x="214" y="24"/>
                  </a:lnTo>
                  <a:lnTo>
                    <a:pt x="215" y="0"/>
                  </a:lnTo>
                  <a:lnTo>
                    <a:pt x="209" y="0"/>
                  </a:lnTo>
                  <a:lnTo>
                    <a:pt x="203" y="0"/>
                  </a:lnTo>
                  <a:lnTo>
                    <a:pt x="203" y="0"/>
                  </a:lnTo>
                  <a:lnTo>
                    <a:pt x="197" y="0"/>
                  </a:lnTo>
                  <a:lnTo>
                    <a:pt x="197" y="0"/>
                  </a:lnTo>
                  <a:lnTo>
                    <a:pt x="197" y="0"/>
                  </a:lnTo>
                </a:path>
              </a:pathLst>
            </a:custGeom>
            <a:gradFill rotWithShape="0">
              <a:gsLst>
                <a:gs pos="0">
                  <a:schemeClr val="bg2">
                    <a:gamma/>
                    <a:shade val="90980"/>
                    <a:invGamma/>
                  </a:schemeClr>
                </a:gs>
                <a:gs pos="100000">
                  <a:schemeClr val="bg2"/>
                </a:gs>
              </a:gsLst>
              <a:lin ang="2700000" scaled="1"/>
            </a:gradFill>
            <a:ln w="9525">
              <a:noFill/>
              <a:prstDash val="solid"/>
              <a:round/>
              <a:headEnd/>
              <a:tailEnd/>
            </a:ln>
          </p:spPr>
          <p:txBody>
            <a:bodyPr/>
            <a:lstStyle/>
            <a:p>
              <a:endParaRPr lang="en-GB"/>
            </a:p>
          </p:txBody>
        </p:sp>
        <p:sp>
          <p:nvSpPr>
            <p:cNvPr id="112656" name="Freeform 16"/>
            <p:cNvSpPr>
              <a:spLocks/>
            </p:cNvSpPr>
            <p:nvPr/>
          </p:nvSpPr>
          <p:spPr bwMode="ltGray">
            <a:xfrm>
              <a:off x="3044" y="4218"/>
              <a:ext cx="89" cy="102"/>
            </a:xfrm>
            <a:custGeom>
              <a:avLst/>
              <a:gdLst/>
              <a:ahLst/>
              <a:cxnLst>
                <a:cxn ang="0">
                  <a:pos x="71" y="0"/>
                </a:cxn>
                <a:cxn ang="0">
                  <a:pos x="66" y="48"/>
                </a:cxn>
                <a:cxn ang="0">
                  <a:pos x="30" y="72"/>
                </a:cxn>
                <a:cxn ang="0">
                  <a:pos x="0" y="102"/>
                </a:cxn>
                <a:cxn ang="0">
                  <a:pos x="66" y="102"/>
                </a:cxn>
                <a:cxn ang="0">
                  <a:pos x="88" y="56"/>
                </a:cxn>
                <a:cxn ang="0">
                  <a:pos x="89" y="6"/>
                </a:cxn>
                <a:cxn ang="0">
                  <a:pos x="71" y="0"/>
                </a:cxn>
                <a:cxn ang="0">
                  <a:pos x="71" y="0"/>
                </a:cxn>
                <a:cxn ang="0">
                  <a:pos x="71" y="0"/>
                </a:cxn>
              </a:cxnLst>
              <a:rect l="0" t="0" r="r" b="b"/>
              <a:pathLst>
                <a:path w="89" h="102">
                  <a:moveTo>
                    <a:pt x="71" y="0"/>
                  </a:moveTo>
                  <a:lnTo>
                    <a:pt x="66" y="48"/>
                  </a:lnTo>
                  <a:lnTo>
                    <a:pt x="30" y="72"/>
                  </a:lnTo>
                  <a:lnTo>
                    <a:pt x="0" y="102"/>
                  </a:lnTo>
                  <a:lnTo>
                    <a:pt x="66" y="102"/>
                  </a:lnTo>
                  <a:lnTo>
                    <a:pt x="88" y="56"/>
                  </a:lnTo>
                  <a:lnTo>
                    <a:pt x="89" y="6"/>
                  </a:lnTo>
                  <a:lnTo>
                    <a:pt x="71" y="0"/>
                  </a:lnTo>
                  <a:lnTo>
                    <a:pt x="71" y="0"/>
                  </a:lnTo>
                  <a:lnTo>
                    <a:pt x="71" y="0"/>
                  </a:lnTo>
                </a:path>
              </a:pathLst>
            </a:custGeom>
            <a:gradFill rotWithShape="0">
              <a:gsLst>
                <a:gs pos="0">
                  <a:schemeClr val="bg2">
                    <a:gamma/>
                    <a:shade val="90980"/>
                    <a:invGamma/>
                  </a:schemeClr>
                </a:gs>
                <a:gs pos="100000">
                  <a:schemeClr val="bg2"/>
                </a:gs>
              </a:gsLst>
              <a:lin ang="2700000" scaled="1"/>
            </a:gradFill>
            <a:ln w="9525">
              <a:noFill/>
              <a:prstDash val="solid"/>
              <a:round/>
              <a:headEnd/>
              <a:tailEnd/>
            </a:ln>
          </p:spPr>
          <p:txBody>
            <a:bodyPr/>
            <a:lstStyle/>
            <a:p>
              <a:endParaRPr lang="en-GB"/>
            </a:p>
          </p:txBody>
        </p:sp>
        <p:sp>
          <p:nvSpPr>
            <p:cNvPr id="112657" name="Freeform 17"/>
            <p:cNvSpPr>
              <a:spLocks/>
            </p:cNvSpPr>
            <p:nvPr/>
          </p:nvSpPr>
          <p:spPr bwMode="ltGray">
            <a:xfrm>
              <a:off x="5482" y="3367"/>
              <a:ext cx="278" cy="953"/>
            </a:xfrm>
            <a:custGeom>
              <a:avLst/>
              <a:gdLst/>
              <a:ahLst/>
              <a:cxnLst>
                <a:cxn ang="0">
                  <a:pos x="278" y="24"/>
                </a:cxn>
                <a:cxn ang="0">
                  <a:pos x="272" y="24"/>
                </a:cxn>
                <a:cxn ang="0">
                  <a:pos x="272" y="18"/>
                </a:cxn>
                <a:cxn ang="0">
                  <a:pos x="266" y="18"/>
                </a:cxn>
                <a:cxn ang="0">
                  <a:pos x="254" y="12"/>
                </a:cxn>
                <a:cxn ang="0">
                  <a:pos x="236" y="6"/>
                </a:cxn>
                <a:cxn ang="0">
                  <a:pos x="212" y="0"/>
                </a:cxn>
                <a:cxn ang="0">
                  <a:pos x="206" y="6"/>
                </a:cxn>
                <a:cxn ang="0">
                  <a:pos x="198" y="129"/>
                </a:cxn>
                <a:cxn ang="0">
                  <a:pos x="184" y="209"/>
                </a:cxn>
                <a:cxn ang="0">
                  <a:pos x="182" y="249"/>
                </a:cxn>
                <a:cxn ang="0">
                  <a:pos x="200" y="339"/>
                </a:cxn>
                <a:cxn ang="0">
                  <a:pos x="186" y="481"/>
                </a:cxn>
                <a:cxn ang="0">
                  <a:pos x="176" y="521"/>
                </a:cxn>
                <a:cxn ang="0">
                  <a:pos x="156" y="601"/>
                </a:cxn>
                <a:cxn ang="0">
                  <a:pos x="172" y="681"/>
                </a:cxn>
                <a:cxn ang="0">
                  <a:pos x="138" y="765"/>
                </a:cxn>
                <a:cxn ang="0">
                  <a:pos x="96" y="847"/>
                </a:cxn>
                <a:cxn ang="0">
                  <a:pos x="50" y="899"/>
                </a:cxn>
                <a:cxn ang="0">
                  <a:pos x="0" y="953"/>
                </a:cxn>
                <a:cxn ang="0">
                  <a:pos x="278" y="953"/>
                </a:cxn>
                <a:cxn ang="0">
                  <a:pos x="278" y="24"/>
                </a:cxn>
                <a:cxn ang="0">
                  <a:pos x="278" y="24"/>
                </a:cxn>
                <a:cxn ang="0">
                  <a:pos x="278" y="24"/>
                </a:cxn>
              </a:cxnLst>
              <a:rect l="0" t="0" r="r" b="b"/>
              <a:pathLst>
                <a:path w="278" h="953">
                  <a:moveTo>
                    <a:pt x="278" y="24"/>
                  </a:moveTo>
                  <a:lnTo>
                    <a:pt x="272" y="24"/>
                  </a:lnTo>
                  <a:lnTo>
                    <a:pt x="272" y="18"/>
                  </a:lnTo>
                  <a:lnTo>
                    <a:pt x="266" y="18"/>
                  </a:lnTo>
                  <a:lnTo>
                    <a:pt x="254" y="12"/>
                  </a:lnTo>
                  <a:lnTo>
                    <a:pt x="236" y="6"/>
                  </a:lnTo>
                  <a:lnTo>
                    <a:pt x="212" y="0"/>
                  </a:lnTo>
                  <a:lnTo>
                    <a:pt x="206" y="6"/>
                  </a:lnTo>
                  <a:lnTo>
                    <a:pt x="198" y="129"/>
                  </a:lnTo>
                  <a:lnTo>
                    <a:pt x="184" y="209"/>
                  </a:lnTo>
                  <a:lnTo>
                    <a:pt x="182" y="249"/>
                  </a:lnTo>
                  <a:lnTo>
                    <a:pt x="200" y="339"/>
                  </a:lnTo>
                  <a:lnTo>
                    <a:pt x="186" y="481"/>
                  </a:lnTo>
                  <a:lnTo>
                    <a:pt x="176" y="521"/>
                  </a:lnTo>
                  <a:lnTo>
                    <a:pt x="156" y="601"/>
                  </a:lnTo>
                  <a:lnTo>
                    <a:pt x="172" y="681"/>
                  </a:lnTo>
                  <a:lnTo>
                    <a:pt x="138" y="765"/>
                  </a:lnTo>
                  <a:lnTo>
                    <a:pt x="96" y="847"/>
                  </a:lnTo>
                  <a:lnTo>
                    <a:pt x="50" y="899"/>
                  </a:lnTo>
                  <a:lnTo>
                    <a:pt x="0" y="953"/>
                  </a:lnTo>
                  <a:lnTo>
                    <a:pt x="278" y="953"/>
                  </a:lnTo>
                  <a:lnTo>
                    <a:pt x="278" y="24"/>
                  </a:lnTo>
                  <a:lnTo>
                    <a:pt x="278" y="24"/>
                  </a:lnTo>
                  <a:lnTo>
                    <a:pt x="278" y="24"/>
                  </a:lnTo>
                </a:path>
              </a:pathLst>
            </a:custGeom>
            <a:gradFill rotWithShape="0">
              <a:gsLst>
                <a:gs pos="0">
                  <a:schemeClr val="bg2">
                    <a:gamma/>
                    <a:shade val="90980"/>
                    <a:invGamma/>
                  </a:schemeClr>
                </a:gs>
                <a:gs pos="100000">
                  <a:schemeClr val="bg2"/>
                </a:gs>
              </a:gsLst>
              <a:lin ang="2700000" scaled="1"/>
            </a:gradFill>
            <a:ln w="9525">
              <a:noFill/>
              <a:prstDash val="solid"/>
              <a:round/>
              <a:headEnd/>
              <a:tailEnd/>
            </a:ln>
          </p:spPr>
          <p:txBody>
            <a:bodyPr/>
            <a:lstStyle/>
            <a:p>
              <a:endParaRPr lang="en-GB"/>
            </a:p>
          </p:txBody>
        </p:sp>
      </p:grpSp>
      <p:sp>
        <p:nvSpPr>
          <p:cNvPr id="112658" name="Rectangle 18"/>
          <p:cNvSpPr>
            <a:spLocks noGrp="1" noChangeArrowheads="1"/>
          </p:cNvSpPr>
          <p:nvPr>
            <p:ph type="ctrTitle" sz="quarter"/>
          </p:nvPr>
        </p:nvSpPr>
        <p:spPr>
          <a:xfrm>
            <a:off x="685800" y="1600200"/>
            <a:ext cx="7772400" cy="1828800"/>
          </a:xfrm>
        </p:spPr>
        <p:txBody>
          <a:bodyPr anchor="b"/>
          <a:lstStyle>
            <a:lvl1pPr>
              <a:defRPr sz="5700"/>
            </a:lvl1pPr>
          </a:lstStyle>
          <a:p>
            <a:r>
              <a:rPr lang="en-US"/>
              <a:t>Click to edit Master title style</a:t>
            </a:r>
          </a:p>
        </p:txBody>
      </p:sp>
      <p:sp>
        <p:nvSpPr>
          <p:cNvPr id="112659" name="Rectangle 19"/>
          <p:cNvSpPr>
            <a:spLocks noGrp="1" noChangeArrowheads="1"/>
          </p:cNvSpPr>
          <p:nvPr>
            <p:ph type="subTitle" sz="quarter" idx="1"/>
          </p:nvPr>
        </p:nvSpPr>
        <p:spPr>
          <a:xfrm>
            <a:off x="1371600" y="3733800"/>
            <a:ext cx="6400800" cy="1752600"/>
          </a:xfrm>
        </p:spPr>
        <p:txBody>
          <a:bodyPr/>
          <a:lstStyle>
            <a:lvl1pPr marL="0" indent="0" algn="ctr">
              <a:buFont typeface="Wingdings" pitchFamily="2" charset="2"/>
              <a:buNone/>
              <a:defRPr sz="3600"/>
            </a:lvl1pPr>
          </a:lstStyle>
          <a:p>
            <a:r>
              <a:rPr lang="en-US"/>
              <a:t>Click to edit Master subtitle style</a:t>
            </a:r>
          </a:p>
        </p:txBody>
      </p:sp>
      <p:sp>
        <p:nvSpPr>
          <p:cNvPr id="112660" name="Rectangle 20"/>
          <p:cNvSpPr>
            <a:spLocks noGrp="1" noChangeArrowheads="1"/>
          </p:cNvSpPr>
          <p:nvPr>
            <p:ph type="dt" sz="quarter" idx="2"/>
          </p:nvPr>
        </p:nvSpPr>
        <p:spPr/>
        <p:txBody>
          <a:bodyPr/>
          <a:lstStyle>
            <a:lvl1pPr>
              <a:defRPr/>
            </a:lvl1pPr>
          </a:lstStyle>
          <a:p>
            <a:endParaRPr lang="en-US"/>
          </a:p>
        </p:txBody>
      </p:sp>
      <p:sp>
        <p:nvSpPr>
          <p:cNvPr id="112661" name="Rectangle 21"/>
          <p:cNvSpPr>
            <a:spLocks noGrp="1" noChangeArrowheads="1"/>
          </p:cNvSpPr>
          <p:nvPr>
            <p:ph type="ftr" sz="quarter" idx="3"/>
          </p:nvPr>
        </p:nvSpPr>
        <p:spPr/>
        <p:txBody>
          <a:bodyPr/>
          <a:lstStyle>
            <a:lvl1pPr>
              <a:defRPr/>
            </a:lvl1pPr>
          </a:lstStyle>
          <a:p>
            <a:endParaRPr lang="en-US"/>
          </a:p>
        </p:txBody>
      </p:sp>
      <p:sp>
        <p:nvSpPr>
          <p:cNvPr id="112662" name="Rectangle 22"/>
          <p:cNvSpPr>
            <a:spLocks noGrp="1" noChangeArrowheads="1"/>
          </p:cNvSpPr>
          <p:nvPr>
            <p:ph type="sldNum" sz="quarter" idx="4"/>
          </p:nvPr>
        </p:nvSpPr>
        <p:spPr/>
        <p:txBody>
          <a:bodyPr/>
          <a:lstStyle>
            <a:lvl1pPr>
              <a:defRPr/>
            </a:lvl1pPr>
          </a:lstStyle>
          <a:p>
            <a:fld id="{C8C4BFC5-F3C4-47F5-A297-0A7B3A9C7AC5}" type="slidenum">
              <a:rPr lang="en-US"/>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endParaRPr lang="en-US"/>
          </a:p>
        </p:txBody>
      </p:sp>
      <p:sp>
        <p:nvSpPr>
          <p:cNvPr id="6" name="Slide Number Placeholder 5"/>
          <p:cNvSpPr>
            <a:spLocks noGrp="1"/>
          </p:cNvSpPr>
          <p:nvPr>
            <p:ph type="sldNum" sz="quarter" idx="12"/>
          </p:nvPr>
        </p:nvSpPr>
        <p:spPr/>
        <p:txBody>
          <a:bodyPr/>
          <a:lstStyle>
            <a:lvl1pPr>
              <a:defRPr/>
            </a:lvl1pPr>
          </a:lstStyle>
          <a:p>
            <a:fld id="{74F710D9-6A2A-4293-B287-32FDF63DE0F3}" type="slidenum">
              <a:rPr lang="en-US"/>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endParaRPr lang="en-US"/>
          </a:p>
        </p:txBody>
      </p:sp>
      <p:sp>
        <p:nvSpPr>
          <p:cNvPr id="6" name="Slide Number Placeholder 5"/>
          <p:cNvSpPr>
            <a:spLocks noGrp="1"/>
          </p:cNvSpPr>
          <p:nvPr>
            <p:ph type="sldNum" sz="quarter" idx="12"/>
          </p:nvPr>
        </p:nvSpPr>
        <p:spPr/>
        <p:txBody>
          <a:bodyPr/>
          <a:lstStyle>
            <a:lvl1pPr>
              <a:defRPr/>
            </a:lvl1pPr>
          </a:lstStyle>
          <a:p>
            <a:fld id="{38FB3636-2714-457B-9387-B33D30CC12DE}" type="slidenum">
              <a:rPr lang="en-US"/>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307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307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a:defRPr/>
            </a:lvl1pPr>
          </a:lstStyle>
          <a:p>
            <a:endParaRPr lang="en-US"/>
          </a:p>
        </p:txBody>
      </p:sp>
      <p:sp>
        <p:nvSpPr>
          <p:cNvPr id="6" name="Footer Placeholder 5"/>
          <p:cNvSpPr>
            <a:spLocks noGrp="1"/>
          </p:cNvSpPr>
          <p:nvPr>
            <p:ph type="ftr" sz="quarter" idx="11"/>
          </p:nvPr>
        </p:nvSpPr>
        <p:spPr/>
        <p:txBody>
          <a:bodyPr/>
          <a:lstStyle>
            <a:lvl1pPr>
              <a:defRPr/>
            </a:lvl1pPr>
          </a:lstStyle>
          <a:p>
            <a:endParaRPr lang="en-US"/>
          </a:p>
        </p:txBody>
      </p:sp>
      <p:sp>
        <p:nvSpPr>
          <p:cNvPr id="7" name="Slide Number Placeholder 6"/>
          <p:cNvSpPr>
            <a:spLocks noGrp="1"/>
          </p:cNvSpPr>
          <p:nvPr>
            <p:ph type="sldNum" sz="quarter" idx="12"/>
          </p:nvPr>
        </p:nvSpPr>
        <p:spPr/>
        <p:txBody>
          <a:bodyPr/>
          <a:lstStyle>
            <a:lvl1pPr>
              <a:defRPr/>
            </a:lvl1pPr>
          </a:lstStyle>
          <a:p>
            <a:fld id="{57CBBB87-B931-41CC-9976-96702569A46B}" type="slidenum">
              <a:rPr lang="en-US"/>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a:defRPr/>
            </a:lvl1pPr>
          </a:lstStyle>
          <a:p>
            <a:endParaRPr lang="en-US"/>
          </a:p>
        </p:txBody>
      </p:sp>
      <p:sp>
        <p:nvSpPr>
          <p:cNvPr id="8" name="Footer Placeholder 7"/>
          <p:cNvSpPr>
            <a:spLocks noGrp="1"/>
          </p:cNvSpPr>
          <p:nvPr>
            <p:ph type="ftr" sz="quarter" idx="11"/>
          </p:nvPr>
        </p:nvSpPr>
        <p:spPr/>
        <p:txBody>
          <a:bodyPr/>
          <a:lstStyle>
            <a:lvl1pPr>
              <a:defRPr/>
            </a:lvl1pPr>
          </a:lstStyle>
          <a:p>
            <a:endParaRPr lang="en-US"/>
          </a:p>
        </p:txBody>
      </p:sp>
      <p:sp>
        <p:nvSpPr>
          <p:cNvPr id="9" name="Slide Number Placeholder 8"/>
          <p:cNvSpPr>
            <a:spLocks noGrp="1"/>
          </p:cNvSpPr>
          <p:nvPr>
            <p:ph type="sldNum" sz="quarter" idx="12"/>
          </p:nvPr>
        </p:nvSpPr>
        <p:spPr/>
        <p:txBody>
          <a:bodyPr/>
          <a:lstStyle>
            <a:lvl1pPr>
              <a:defRPr/>
            </a:lvl1pPr>
          </a:lstStyle>
          <a:p>
            <a:fld id="{BAED6978-9259-4913-960D-E926A5AA9ED9}" type="slidenum">
              <a:rPr lang="en-US"/>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a:defRPr/>
            </a:lvl1pPr>
          </a:lstStyle>
          <a:p>
            <a:endParaRPr lang="en-US"/>
          </a:p>
        </p:txBody>
      </p:sp>
      <p:sp>
        <p:nvSpPr>
          <p:cNvPr id="4" name="Footer Placeholder 3"/>
          <p:cNvSpPr>
            <a:spLocks noGrp="1"/>
          </p:cNvSpPr>
          <p:nvPr>
            <p:ph type="ftr" sz="quarter" idx="11"/>
          </p:nvPr>
        </p:nvSpPr>
        <p:spPr/>
        <p:txBody>
          <a:bodyPr/>
          <a:lstStyle>
            <a:lvl1pPr>
              <a:defRPr/>
            </a:lvl1pPr>
          </a:lstStyle>
          <a:p>
            <a:endParaRPr lang="en-US"/>
          </a:p>
        </p:txBody>
      </p:sp>
      <p:sp>
        <p:nvSpPr>
          <p:cNvPr id="5" name="Slide Number Placeholder 4"/>
          <p:cNvSpPr>
            <a:spLocks noGrp="1"/>
          </p:cNvSpPr>
          <p:nvPr>
            <p:ph type="sldNum" sz="quarter" idx="12"/>
          </p:nvPr>
        </p:nvSpPr>
        <p:spPr/>
        <p:txBody>
          <a:bodyPr/>
          <a:lstStyle>
            <a:lvl1pPr>
              <a:defRPr/>
            </a:lvl1pPr>
          </a:lstStyle>
          <a:p>
            <a:fld id="{97EE8888-5274-4465-9864-1ECCD4672516}" type="slidenum">
              <a:rPr lang="en-US"/>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US"/>
          </a:p>
        </p:txBody>
      </p:sp>
      <p:sp>
        <p:nvSpPr>
          <p:cNvPr id="3" name="Footer Placeholder 2"/>
          <p:cNvSpPr>
            <a:spLocks noGrp="1"/>
          </p:cNvSpPr>
          <p:nvPr>
            <p:ph type="ftr" sz="quarter" idx="11"/>
          </p:nvPr>
        </p:nvSpPr>
        <p:spPr/>
        <p:txBody>
          <a:bodyPr/>
          <a:lstStyle>
            <a:lvl1pPr>
              <a:defRPr/>
            </a:lvl1pPr>
          </a:lstStyle>
          <a:p>
            <a:endParaRPr lang="en-US"/>
          </a:p>
        </p:txBody>
      </p:sp>
      <p:sp>
        <p:nvSpPr>
          <p:cNvPr id="4" name="Slide Number Placeholder 3"/>
          <p:cNvSpPr>
            <a:spLocks noGrp="1"/>
          </p:cNvSpPr>
          <p:nvPr>
            <p:ph type="sldNum" sz="quarter" idx="12"/>
          </p:nvPr>
        </p:nvSpPr>
        <p:spPr/>
        <p:txBody>
          <a:bodyPr/>
          <a:lstStyle>
            <a:lvl1pPr>
              <a:defRPr/>
            </a:lvl1pPr>
          </a:lstStyle>
          <a:p>
            <a:fld id="{9EF4FB88-3F23-4AB4-85E6-F27DDCBD90F1}" type="slidenum">
              <a:rPr lang="en-US"/>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US"/>
          </a:p>
        </p:txBody>
      </p:sp>
      <p:sp>
        <p:nvSpPr>
          <p:cNvPr id="6" name="Footer Placeholder 5"/>
          <p:cNvSpPr>
            <a:spLocks noGrp="1"/>
          </p:cNvSpPr>
          <p:nvPr>
            <p:ph type="ftr" sz="quarter" idx="11"/>
          </p:nvPr>
        </p:nvSpPr>
        <p:spPr/>
        <p:txBody>
          <a:bodyPr/>
          <a:lstStyle>
            <a:lvl1pPr>
              <a:defRPr/>
            </a:lvl1pPr>
          </a:lstStyle>
          <a:p>
            <a:endParaRPr lang="en-US"/>
          </a:p>
        </p:txBody>
      </p:sp>
      <p:sp>
        <p:nvSpPr>
          <p:cNvPr id="7" name="Slide Number Placeholder 6"/>
          <p:cNvSpPr>
            <a:spLocks noGrp="1"/>
          </p:cNvSpPr>
          <p:nvPr>
            <p:ph type="sldNum" sz="quarter" idx="12"/>
          </p:nvPr>
        </p:nvSpPr>
        <p:spPr/>
        <p:txBody>
          <a:bodyPr/>
          <a:lstStyle>
            <a:lvl1pPr>
              <a:defRPr/>
            </a:lvl1pPr>
          </a:lstStyle>
          <a:p>
            <a:fld id="{271940D2-41B8-4508-A7E9-DDF2DFE1B891}" type="slidenum">
              <a:rPr lang="en-US"/>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US"/>
          </a:p>
        </p:txBody>
      </p:sp>
      <p:sp>
        <p:nvSpPr>
          <p:cNvPr id="6" name="Footer Placeholder 5"/>
          <p:cNvSpPr>
            <a:spLocks noGrp="1"/>
          </p:cNvSpPr>
          <p:nvPr>
            <p:ph type="ftr" sz="quarter" idx="11"/>
          </p:nvPr>
        </p:nvSpPr>
        <p:spPr/>
        <p:txBody>
          <a:bodyPr/>
          <a:lstStyle>
            <a:lvl1pPr>
              <a:defRPr/>
            </a:lvl1pPr>
          </a:lstStyle>
          <a:p>
            <a:endParaRPr lang="en-US"/>
          </a:p>
        </p:txBody>
      </p:sp>
      <p:sp>
        <p:nvSpPr>
          <p:cNvPr id="7" name="Slide Number Placeholder 6"/>
          <p:cNvSpPr>
            <a:spLocks noGrp="1"/>
          </p:cNvSpPr>
          <p:nvPr>
            <p:ph type="sldNum" sz="quarter" idx="12"/>
          </p:nvPr>
        </p:nvSpPr>
        <p:spPr/>
        <p:txBody>
          <a:bodyPr/>
          <a:lstStyle>
            <a:lvl1pPr>
              <a:defRPr/>
            </a:lvl1pPr>
          </a:lstStyle>
          <a:p>
            <a:fld id="{A2E79EE8-4F55-450E-A7A1-A780223B50AD}" type="slidenum">
              <a:rPr lang="en-US"/>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endParaRPr lang="en-US"/>
          </a:p>
        </p:txBody>
      </p:sp>
      <p:sp>
        <p:nvSpPr>
          <p:cNvPr id="6" name="Slide Number Placeholder 5"/>
          <p:cNvSpPr>
            <a:spLocks noGrp="1"/>
          </p:cNvSpPr>
          <p:nvPr>
            <p:ph type="sldNum" sz="quarter" idx="12"/>
          </p:nvPr>
        </p:nvSpPr>
        <p:spPr/>
        <p:txBody>
          <a:bodyPr/>
          <a:lstStyle>
            <a:lvl1pPr>
              <a:defRPr/>
            </a:lvl1pPr>
          </a:lstStyle>
          <a:p>
            <a:fld id="{208BD5A3-FC5B-4D00-8D33-D2F067C71048}" type="slidenum">
              <a:rPr lang="en-US"/>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7813"/>
            <a:ext cx="2057400" cy="5853112"/>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7813"/>
            <a:ext cx="6019800" cy="5853112"/>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endParaRPr lang="en-US"/>
          </a:p>
        </p:txBody>
      </p:sp>
      <p:sp>
        <p:nvSpPr>
          <p:cNvPr id="6" name="Slide Number Placeholder 5"/>
          <p:cNvSpPr>
            <a:spLocks noGrp="1"/>
          </p:cNvSpPr>
          <p:nvPr>
            <p:ph type="sldNum" sz="quarter" idx="12"/>
          </p:nvPr>
        </p:nvSpPr>
        <p:spPr/>
        <p:txBody>
          <a:bodyPr/>
          <a:lstStyle>
            <a:lvl1pPr>
              <a:defRPr/>
            </a:lvl1pPr>
          </a:lstStyle>
          <a:p>
            <a:fld id="{41348E50-3483-4331-A8F0-0916CCE67C9C}" type="slidenum">
              <a:rPr lang="en-US"/>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fourObj" preserve="1">
  <p:cSld name="Title and 4 Content">
    <p:spTree>
      <p:nvGrpSpPr>
        <p:cNvPr id="1" name=""/>
        <p:cNvGrpSpPr/>
        <p:nvPr/>
      </p:nvGrpSpPr>
      <p:grpSpPr>
        <a:xfrm>
          <a:off x="0" y="0"/>
          <a:ext cx="0" cy="0"/>
          <a:chOff x="0" y="0"/>
          <a:chExt cx="0" cy="0"/>
        </a:xfrm>
      </p:grpSpPr>
      <p:sp>
        <p:nvSpPr>
          <p:cNvPr id="2" name="Title 1"/>
          <p:cNvSpPr>
            <a:spLocks noGrp="1"/>
          </p:cNvSpPr>
          <p:nvPr>
            <p:ph type="title" sz="quarter"/>
          </p:nvPr>
        </p:nvSpPr>
        <p:spPr>
          <a:xfrm>
            <a:off x="457200" y="277813"/>
            <a:ext cx="8229600" cy="1139825"/>
          </a:xfrm>
        </p:spPr>
        <p:txBody>
          <a:bodyPr/>
          <a:lstStyle/>
          <a:p>
            <a:r>
              <a:rPr lang="en-US" smtClean="0"/>
              <a:t>Click to edit Master title style</a:t>
            </a:r>
            <a:endParaRPr lang="en-GB"/>
          </a:p>
        </p:txBody>
      </p:sp>
      <p:sp>
        <p:nvSpPr>
          <p:cNvPr id="3" name="Content Placeholder 2"/>
          <p:cNvSpPr>
            <a:spLocks noGrp="1"/>
          </p:cNvSpPr>
          <p:nvPr>
            <p:ph sz="quarter" idx="1"/>
          </p:nvPr>
        </p:nvSpPr>
        <p:spPr>
          <a:xfrm>
            <a:off x="457200" y="1600200"/>
            <a:ext cx="4038600" cy="21891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quarter" idx="2"/>
          </p:nvPr>
        </p:nvSpPr>
        <p:spPr>
          <a:xfrm>
            <a:off x="4648200" y="1600200"/>
            <a:ext cx="4038600" cy="21891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Content Placeholder 4"/>
          <p:cNvSpPr>
            <a:spLocks noGrp="1"/>
          </p:cNvSpPr>
          <p:nvPr>
            <p:ph sz="quarter" idx="3"/>
          </p:nvPr>
        </p:nvSpPr>
        <p:spPr>
          <a:xfrm>
            <a:off x="457200" y="3941763"/>
            <a:ext cx="4038600" cy="218916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Content Placeholder 5"/>
          <p:cNvSpPr>
            <a:spLocks noGrp="1"/>
          </p:cNvSpPr>
          <p:nvPr>
            <p:ph sz="quarter" idx="4"/>
          </p:nvPr>
        </p:nvSpPr>
        <p:spPr>
          <a:xfrm>
            <a:off x="4648200" y="3941763"/>
            <a:ext cx="4038600" cy="218916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a:xfrm>
            <a:off x="457200" y="6243638"/>
            <a:ext cx="2133600" cy="457200"/>
          </a:xfrm>
        </p:spPr>
        <p:txBody>
          <a:bodyPr/>
          <a:lstStyle>
            <a:lvl1pPr>
              <a:defRPr/>
            </a:lvl1pPr>
          </a:lstStyle>
          <a:p>
            <a:endParaRPr lang="en-US"/>
          </a:p>
        </p:txBody>
      </p:sp>
      <p:sp>
        <p:nvSpPr>
          <p:cNvPr id="8" name="Footer Placeholder 7"/>
          <p:cNvSpPr>
            <a:spLocks noGrp="1"/>
          </p:cNvSpPr>
          <p:nvPr>
            <p:ph type="ftr" sz="quarter" idx="11"/>
          </p:nvPr>
        </p:nvSpPr>
        <p:spPr>
          <a:xfrm>
            <a:off x="3124200" y="6248400"/>
            <a:ext cx="2895600" cy="457200"/>
          </a:xfrm>
        </p:spPr>
        <p:txBody>
          <a:bodyPr/>
          <a:lstStyle>
            <a:lvl1pPr>
              <a:defRPr/>
            </a:lvl1pPr>
          </a:lstStyle>
          <a:p>
            <a:endParaRPr lang="en-US"/>
          </a:p>
        </p:txBody>
      </p:sp>
      <p:sp>
        <p:nvSpPr>
          <p:cNvPr id="9" name="Slide Number Placeholder 8"/>
          <p:cNvSpPr>
            <a:spLocks noGrp="1"/>
          </p:cNvSpPr>
          <p:nvPr>
            <p:ph type="sldNum" sz="quarter" idx="12"/>
          </p:nvPr>
        </p:nvSpPr>
        <p:spPr>
          <a:xfrm>
            <a:off x="6553200" y="6243638"/>
            <a:ext cx="2133600" cy="457200"/>
          </a:xfrm>
        </p:spPr>
        <p:txBody>
          <a:bodyPr/>
          <a:lstStyle>
            <a:lvl1pPr>
              <a:defRPr/>
            </a:lvl1pPr>
          </a:lstStyle>
          <a:p>
            <a:fld id="{8BC69BA7-83A5-4D8B-8DE2-9B0FD73144B0}" type="slidenum">
              <a:rPr lang="en-US"/>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rotWithShape="0">
          <a:gsLst>
            <a:gs pos="0">
              <a:schemeClr val="bg1"/>
            </a:gs>
            <a:gs pos="100000">
              <a:schemeClr val="bg1">
                <a:gamma/>
                <a:tint val="63529"/>
                <a:invGamma/>
              </a:schemeClr>
            </a:gs>
          </a:gsLst>
          <a:lin ang="5400000" scaled="1"/>
        </a:gradFill>
        <a:effectLst/>
      </p:bgPr>
    </p:bg>
    <p:spTree>
      <p:nvGrpSpPr>
        <p:cNvPr id="1" name=""/>
        <p:cNvGrpSpPr/>
        <p:nvPr/>
      </p:nvGrpSpPr>
      <p:grpSpPr>
        <a:xfrm>
          <a:off x="0" y="0"/>
          <a:ext cx="0" cy="0"/>
          <a:chOff x="0" y="0"/>
          <a:chExt cx="0" cy="0"/>
        </a:xfrm>
      </p:grpSpPr>
      <p:grpSp>
        <p:nvGrpSpPr>
          <p:cNvPr id="111618" name="Group 2"/>
          <p:cNvGrpSpPr>
            <a:grpSpLocks/>
          </p:cNvGrpSpPr>
          <p:nvPr/>
        </p:nvGrpSpPr>
        <p:grpSpPr bwMode="auto">
          <a:xfrm>
            <a:off x="4716463" y="5345113"/>
            <a:ext cx="4427537" cy="1512887"/>
            <a:chOff x="2971" y="3367"/>
            <a:chExt cx="2789" cy="953"/>
          </a:xfrm>
        </p:grpSpPr>
        <p:sp>
          <p:nvSpPr>
            <p:cNvPr id="111619" name="Freeform 3"/>
            <p:cNvSpPr>
              <a:spLocks/>
            </p:cNvSpPr>
            <p:nvPr/>
          </p:nvSpPr>
          <p:spPr bwMode="ltGray">
            <a:xfrm>
              <a:off x="2971" y="3367"/>
              <a:ext cx="2789" cy="953"/>
            </a:xfrm>
            <a:custGeom>
              <a:avLst/>
              <a:gdLst/>
              <a:ahLst/>
              <a:cxnLst>
                <a:cxn ang="0">
                  <a:pos x="2768" y="18"/>
                </a:cxn>
                <a:cxn ang="0">
                  <a:pos x="2678" y="24"/>
                </a:cxn>
                <a:cxn ang="0">
                  <a:pos x="2613" y="102"/>
                </a:cxn>
                <a:cxn ang="0">
                  <a:pos x="2511" y="156"/>
                </a:cxn>
                <a:cxn ang="0">
                  <a:pos x="2505" y="222"/>
                </a:cxn>
                <a:cxn ang="0">
                  <a:pos x="2487" y="246"/>
                </a:cxn>
                <a:cxn ang="0">
                  <a:pos x="2469" y="252"/>
                </a:cxn>
                <a:cxn ang="0">
                  <a:pos x="2397" y="210"/>
                </a:cxn>
                <a:cxn ang="0">
                  <a:pos x="2260" y="192"/>
                </a:cxn>
                <a:cxn ang="0">
                  <a:pos x="2236" y="186"/>
                </a:cxn>
                <a:cxn ang="0">
                  <a:pos x="2218" y="192"/>
                </a:cxn>
                <a:cxn ang="0">
                  <a:pos x="2146" y="228"/>
                </a:cxn>
                <a:cxn ang="0">
                  <a:pos x="2110" y="240"/>
                </a:cxn>
                <a:cxn ang="0">
                  <a:pos x="2086" y="246"/>
                </a:cxn>
                <a:cxn ang="0">
                  <a:pos x="2074" y="258"/>
                </a:cxn>
                <a:cxn ang="0">
                  <a:pos x="2074" y="276"/>
                </a:cxn>
                <a:cxn ang="0">
                  <a:pos x="2051" y="300"/>
                </a:cxn>
                <a:cxn ang="0">
                  <a:pos x="2033" y="312"/>
                </a:cxn>
                <a:cxn ang="0">
                  <a:pos x="2021" y="324"/>
                </a:cxn>
                <a:cxn ang="0">
                  <a:pos x="2009" y="336"/>
                </a:cxn>
                <a:cxn ang="0">
                  <a:pos x="1979" y="342"/>
                </a:cxn>
                <a:cxn ang="0">
                  <a:pos x="1913" y="336"/>
                </a:cxn>
                <a:cxn ang="0">
                  <a:pos x="1877" y="330"/>
                </a:cxn>
                <a:cxn ang="0">
                  <a:pos x="1865" y="342"/>
                </a:cxn>
                <a:cxn ang="0">
                  <a:pos x="1853" y="354"/>
                </a:cxn>
                <a:cxn ang="0">
                  <a:pos x="1823" y="360"/>
                </a:cxn>
                <a:cxn ang="0">
                  <a:pos x="1764" y="342"/>
                </a:cxn>
                <a:cxn ang="0">
                  <a:pos x="1740" y="342"/>
                </a:cxn>
                <a:cxn ang="0">
                  <a:pos x="1716" y="354"/>
                </a:cxn>
                <a:cxn ang="0">
                  <a:pos x="1656" y="425"/>
                </a:cxn>
                <a:cxn ang="0">
                  <a:pos x="1614" y="569"/>
                </a:cxn>
                <a:cxn ang="0">
                  <a:pos x="1614" y="593"/>
                </a:cxn>
                <a:cxn ang="0">
                  <a:pos x="1620" y="641"/>
                </a:cxn>
                <a:cxn ang="0">
                  <a:pos x="1638" y="659"/>
                </a:cxn>
                <a:cxn ang="0">
                  <a:pos x="1632" y="671"/>
                </a:cxn>
                <a:cxn ang="0">
                  <a:pos x="1620" y="683"/>
                </a:cxn>
                <a:cxn ang="0">
                  <a:pos x="1542" y="689"/>
                </a:cxn>
                <a:cxn ang="0">
                  <a:pos x="1465" y="629"/>
                </a:cxn>
                <a:cxn ang="0">
                  <a:pos x="1333" y="587"/>
                </a:cxn>
                <a:cxn ang="0">
                  <a:pos x="1184" y="671"/>
                </a:cxn>
                <a:cxn ang="0">
                  <a:pos x="1016" y="731"/>
                </a:cxn>
                <a:cxn ang="0">
                  <a:pos x="813" y="743"/>
                </a:cxn>
                <a:cxn ang="0">
                  <a:pos x="628" y="701"/>
                </a:cxn>
                <a:cxn ang="0">
                  <a:pos x="568" y="695"/>
                </a:cxn>
                <a:cxn ang="0">
                  <a:pos x="556" y="701"/>
                </a:cxn>
                <a:cxn ang="0">
                  <a:pos x="520" y="731"/>
                </a:cxn>
                <a:cxn ang="0">
                  <a:pos x="436" y="809"/>
                </a:cxn>
                <a:cxn ang="0">
                  <a:pos x="406" y="821"/>
                </a:cxn>
                <a:cxn ang="0">
                  <a:pos x="382" y="821"/>
                </a:cxn>
                <a:cxn ang="0">
                  <a:pos x="335" y="827"/>
                </a:cxn>
                <a:cxn ang="0">
                  <a:pos x="209" y="851"/>
                </a:cxn>
                <a:cxn ang="0">
                  <a:pos x="173" y="857"/>
                </a:cxn>
                <a:cxn ang="0">
                  <a:pos x="125" y="851"/>
                </a:cxn>
                <a:cxn ang="0">
                  <a:pos x="107" y="857"/>
                </a:cxn>
                <a:cxn ang="0">
                  <a:pos x="101" y="875"/>
                </a:cxn>
                <a:cxn ang="0">
                  <a:pos x="83" y="887"/>
                </a:cxn>
                <a:cxn ang="0">
                  <a:pos x="48" y="899"/>
                </a:cxn>
                <a:cxn ang="0">
                  <a:pos x="2780" y="24"/>
                </a:cxn>
              </a:cxnLst>
              <a:rect l="0" t="0" r="r" b="b"/>
              <a:pathLst>
                <a:path w="2780" h="953">
                  <a:moveTo>
                    <a:pt x="2780" y="24"/>
                  </a:moveTo>
                  <a:lnTo>
                    <a:pt x="2774" y="24"/>
                  </a:lnTo>
                  <a:lnTo>
                    <a:pt x="2774" y="18"/>
                  </a:lnTo>
                  <a:lnTo>
                    <a:pt x="2768" y="18"/>
                  </a:lnTo>
                  <a:lnTo>
                    <a:pt x="2756" y="12"/>
                  </a:lnTo>
                  <a:lnTo>
                    <a:pt x="2738" y="6"/>
                  </a:lnTo>
                  <a:lnTo>
                    <a:pt x="2714" y="0"/>
                  </a:lnTo>
                  <a:lnTo>
                    <a:pt x="2678" y="24"/>
                  </a:lnTo>
                  <a:lnTo>
                    <a:pt x="2643" y="54"/>
                  </a:lnTo>
                  <a:lnTo>
                    <a:pt x="2619" y="90"/>
                  </a:lnTo>
                  <a:lnTo>
                    <a:pt x="2613" y="96"/>
                  </a:lnTo>
                  <a:lnTo>
                    <a:pt x="2613" y="102"/>
                  </a:lnTo>
                  <a:lnTo>
                    <a:pt x="2601" y="108"/>
                  </a:lnTo>
                  <a:lnTo>
                    <a:pt x="2583" y="120"/>
                  </a:lnTo>
                  <a:lnTo>
                    <a:pt x="2541" y="132"/>
                  </a:lnTo>
                  <a:lnTo>
                    <a:pt x="2511" y="156"/>
                  </a:lnTo>
                  <a:lnTo>
                    <a:pt x="2511" y="204"/>
                  </a:lnTo>
                  <a:lnTo>
                    <a:pt x="2511" y="210"/>
                  </a:lnTo>
                  <a:lnTo>
                    <a:pt x="2505" y="216"/>
                  </a:lnTo>
                  <a:lnTo>
                    <a:pt x="2505" y="222"/>
                  </a:lnTo>
                  <a:lnTo>
                    <a:pt x="2499" y="228"/>
                  </a:lnTo>
                  <a:lnTo>
                    <a:pt x="2499" y="240"/>
                  </a:lnTo>
                  <a:lnTo>
                    <a:pt x="2493" y="246"/>
                  </a:lnTo>
                  <a:lnTo>
                    <a:pt x="2487" y="246"/>
                  </a:lnTo>
                  <a:lnTo>
                    <a:pt x="2487" y="252"/>
                  </a:lnTo>
                  <a:lnTo>
                    <a:pt x="2481" y="252"/>
                  </a:lnTo>
                  <a:lnTo>
                    <a:pt x="2475" y="252"/>
                  </a:lnTo>
                  <a:lnTo>
                    <a:pt x="2469" y="252"/>
                  </a:lnTo>
                  <a:lnTo>
                    <a:pt x="2457" y="252"/>
                  </a:lnTo>
                  <a:lnTo>
                    <a:pt x="2439" y="258"/>
                  </a:lnTo>
                  <a:lnTo>
                    <a:pt x="2415" y="222"/>
                  </a:lnTo>
                  <a:lnTo>
                    <a:pt x="2397" y="210"/>
                  </a:lnTo>
                  <a:lnTo>
                    <a:pt x="2373" y="216"/>
                  </a:lnTo>
                  <a:lnTo>
                    <a:pt x="2332" y="216"/>
                  </a:lnTo>
                  <a:lnTo>
                    <a:pt x="2296" y="204"/>
                  </a:lnTo>
                  <a:lnTo>
                    <a:pt x="2260" y="192"/>
                  </a:lnTo>
                  <a:lnTo>
                    <a:pt x="2260" y="192"/>
                  </a:lnTo>
                  <a:lnTo>
                    <a:pt x="2248" y="186"/>
                  </a:lnTo>
                  <a:lnTo>
                    <a:pt x="2242" y="186"/>
                  </a:lnTo>
                  <a:lnTo>
                    <a:pt x="2236" y="186"/>
                  </a:lnTo>
                  <a:lnTo>
                    <a:pt x="2230" y="186"/>
                  </a:lnTo>
                  <a:lnTo>
                    <a:pt x="2224" y="192"/>
                  </a:lnTo>
                  <a:lnTo>
                    <a:pt x="2224" y="192"/>
                  </a:lnTo>
                  <a:lnTo>
                    <a:pt x="2218" y="192"/>
                  </a:lnTo>
                  <a:lnTo>
                    <a:pt x="2212" y="198"/>
                  </a:lnTo>
                  <a:lnTo>
                    <a:pt x="2194" y="204"/>
                  </a:lnTo>
                  <a:lnTo>
                    <a:pt x="2170" y="210"/>
                  </a:lnTo>
                  <a:lnTo>
                    <a:pt x="2146" y="228"/>
                  </a:lnTo>
                  <a:lnTo>
                    <a:pt x="2122" y="240"/>
                  </a:lnTo>
                  <a:lnTo>
                    <a:pt x="2116" y="240"/>
                  </a:lnTo>
                  <a:lnTo>
                    <a:pt x="2110" y="240"/>
                  </a:lnTo>
                  <a:lnTo>
                    <a:pt x="2110" y="240"/>
                  </a:lnTo>
                  <a:lnTo>
                    <a:pt x="2104" y="240"/>
                  </a:lnTo>
                  <a:lnTo>
                    <a:pt x="2098" y="246"/>
                  </a:lnTo>
                  <a:lnTo>
                    <a:pt x="2092" y="246"/>
                  </a:lnTo>
                  <a:lnTo>
                    <a:pt x="2086" y="246"/>
                  </a:lnTo>
                  <a:lnTo>
                    <a:pt x="2080" y="252"/>
                  </a:lnTo>
                  <a:lnTo>
                    <a:pt x="2080" y="258"/>
                  </a:lnTo>
                  <a:lnTo>
                    <a:pt x="2074" y="258"/>
                  </a:lnTo>
                  <a:lnTo>
                    <a:pt x="2074" y="258"/>
                  </a:lnTo>
                  <a:lnTo>
                    <a:pt x="2074" y="264"/>
                  </a:lnTo>
                  <a:lnTo>
                    <a:pt x="2074" y="264"/>
                  </a:lnTo>
                  <a:lnTo>
                    <a:pt x="2074" y="270"/>
                  </a:lnTo>
                  <a:lnTo>
                    <a:pt x="2074" y="276"/>
                  </a:lnTo>
                  <a:lnTo>
                    <a:pt x="2069" y="288"/>
                  </a:lnTo>
                  <a:lnTo>
                    <a:pt x="2057" y="300"/>
                  </a:lnTo>
                  <a:lnTo>
                    <a:pt x="2057" y="300"/>
                  </a:lnTo>
                  <a:lnTo>
                    <a:pt x="2051" y="300"/>
                  </a:lnTo>
                  <a:lnTo>
                    <a:pt x="2045" y="300"/>
                  </a:lnTo>
                  <a:lnTo>
                    <a:pt x="2039" y="306"/>
                  </a:lnTo>
                  <a:lnTo>
                    <a:pt x="2033" y="306"/>
                  </a:lnTo>
                  <a:lnTo>
                    <a:pt x="2033" y="312"/>
                  </a:lnTo>
                  <a:lnTo>
                    <a:pt x="2027" y="312"/>
                  </a:lnTo>
                  <a:lnTo>
                    <a:pt x="2027" y="318"/>
                  </a:lnTo>
                  <a:lnTo>
                    <a:pt x="2027" y="318"/>
                  </a:lnTo>
                  <a:lnTo>
                    <a:pt x="2021" y="324"/>
                  </a:lnTo>
                  <a:lnTo>
                    <a:pt x="2021" y="324"/>
                  </a:lnTo>
                  <a:lnTo>
                    <a:pt x="2015" y="330"/>
                  </a:lnTo>
                  <a:lnTo>
                    <a:pt x="2015" y="330"/>
                  </a:lnTo>
                  <a:lnTo>
                    <a:pt x="2009" y="336"/>
                  </a:lnTo>
                  <a:lnTo>
                    <a:pt x="1997" y="336"/>
                  </a:lnTo>
                  <a:lnTo>
                    <a:pt x="1991" y="342"/>
                  </a:lnTo>
                  <a:lnTo>
                    <a:pt x="1985" y="342"/>
                  </a:lnTo>
                  <a:lnTo>
                    <a:pt x="1979" y="342"/>
                  </a:lnTo>
                  <a:lnTo>
                    <a:pt x="1961" y="336"/>
                  </a:lnTo>
                  <a:lnTo>
                    <a:pt x="1925" y="336"/>
                  </a:lnTo>
                  <a:lnTo>
                    <a:pt x="1919" y="336"/>
                  </a:lnTo>
                  <a:lnTo>
                    <a:pt x="1913" y="336"/>
                  </a:lnTo>
                  <a:lnTo>
                    <a:pt x="1895" y="330"/>
                  </a:lnTo>
                  <a:lnTo>
                    <a:pt x="1889" y="330"/>
                  </a:lnTo>
                  <a:lnTo>
                    <a:pt x="1883" y="330"/>
                  </a:lnTo>
                  <a:lnTo>
                    <a:pt x="1877" y="330"/>
                  </a:lnTo>
                  <a:lnTo>
                    <a:pt x="1877" y="330"/>
                  </a:lnTo>
                  <a:lnTo>
                    <a:pt x="1871" y="336"/>
                  </a:lnTo>
                  <a:lnTo>
                    <a:pt x="1871" y="336"/>
                  </a:lnTo>
                  <a:lnTo>
                    <a:pt x="1865" y="342"/>
                  </a:lnTo>
                  <a:lnTo>
                    <a:pt x="1865" y="342"/>
                  </a:lnTo>
                  <a:lnTo>
                    <a:pt x="1859" y="348"/>
                  </a:lnTo>
                  <a:lnTo>
                    <a:pt x="1859" y="348"/>
                  </a:lnTo>
                  <a:lnTo>
                    <a:pt x="1853" y="354"/>
                  </a:lnTo>
                  <a:lnTo>
                    <a:pt x="1847" y="354"/>
                  </a:lnTo>
                  <a:lnTo>
                    <a:pt x="1835" y="360"/>
                  </a:lnTo>
                  <a:lnTo>
                    <a:pt x="1829" y="360"/>
                  </a:lnTo>
                  <a:lnTo>
                    <a:pt x="1823" y="360"/>
                  </a:lnTo>
                  <a:lnTo>
                    <a:pt x="1817" y="360"/>
                  </a:lnTo>
                  <a:lnTo>
                    <a:pt x="1776" y="342"/>
                  </a:lnTo>
                  <a:lnTo>
                    <a:pt x="1770" y="342"/>
                  </a:lnTo>
                  <a:lnTo>
                    <a:pt x="1764" y="342"/>
                  </a:lnTo>
                  <a:lnTo>
                    <a:pt x="1758" y="342"/>
                  </a:lnTo>
                  <a:lnTo>
                    <a:pt x="1746" y="342"/>
                  </a:lnTo>
                  <a:lnTo>
                    <a:pt x="1746" y="342"/>
                  </a:lnTo>
                  <a:lnTo>
                    <a:pt x="1740" y="342"/>
                  </a:lnTo>
                  <a:lnTo>
                    <a:pt x="1734" y="342"/>
                  </a:lnTo>
                  <a:lnTo>
                    <a:pt x="1728" y="348"/>
                  </a:lnTo>
                  <a:lnTo>
                    <a:pt x="1722" y="348"/>
                  </a:lnTo>
                  <a:lnTo>
                    <a:pt x="1716" y="354"/>
                  </a:lnTo>
                  <a:lnTo>
                    <a:pt x="1704" y="366"/>
                  </a:lnTo>
                  <a:lnTo>
                    <a:pt x="1698" y="378"/>
                  </a:lnTo>
                  <a:lnTo>
                    <a:pt x="1674" y="402"/>
                  </a:lnTo>
                  <a:lnTo>
                    <a:pt x="1656" y="425"/>
                  </a:lnTo>
                  <a:lnTo>
                    <a:pt x="1632" y="461"/>
                  </a:lnTo>
                  <a:lnTo>
                    <a:pt x="1614" y="509"/>
                  </a:lnTo>
                  <a:lnTo>
                    <a:pt x="1614" y="563"/>
                  </a:lnTo>
                  <a:lnTo>
                    <a:pt x="1614" y="569"/>
                  </a:lnTo>
                  <a:lnTo>
                    <a:pt x="1614" y="575"/>
                  </a:lnTo>
                  <a:lnTo>
                    <a:pt x="1614" y="581"/>
                  </a:lnTo>
                  <a:lnTo>
                    <a:pt x="1614" y="587"/>
                  </a:lnTo>
                  <a:lnTo>
                    <a:pt x="1614" y="593"/>
                  </a:lnTo>
                  <a:lnTo>
                    <a:pt x="1614" y="599"/>
                  </a:lnTo>
                  <a:lnTo>
                    <a:pt x="1614" y="605"/>
                  </a:lnTo>
                  <a:lnTo>
                    <a:pt x="1614" y="617"/>
                  </a:lnTo>
                  <a:lnTo>
                    <a:pt x="1620" y="641"/>
                  </a:lnTo>
                  <a:lnTo>
                    <a:pt x="1626" y="641"/>
                  </a:lnTo>
                  <a:lnTo>
                    <a:pt x="1632" y="647"/>
                  </a:lnTo>
                  <a:lnTo>
                    <a:pt x="1632" y="659"/>
                  </a:lnTo>
                  <a:lnTo>
                    <a:pt x="1638" y="659"/>
                  </a:lnTo>
                  <a:lnTo>
                    <a:pt x="1638" y="665"/>
                  </a:lnTo>
                  <a:lnTo>
                    <a:pt x="1638" y="665"/>
                  </a:lnTo>
                  <a:lnTo>
                    <a:pt x="1638" y="671"/>
                  </a:lnTo>
                  <a:lnTo>
                    <a:pt x="1632" y="671"/>
                  </a:lnTo>
                  <a:lnTo>
                    <a:pt x="1632" y="677"/>
                  </a:lnTo>
                  <a:lnTo>
                    <a:pt x="1632" y="677"/>
                  </a:lnTo>
                  <a:lnTo>
                    <a:pt x="1626" y="677"/>
                  </a:lnTo>
                  <a:lnTo>
                    <a:pt x="1620" y="683"/>
                  </a:lnTo>
                  <a:lnTo>
                    <a:pt x="1596" y="689"/>
                  </a:lnTo>
                  <a:lnTo>
                    <a:pt x="1572" y="689"/>
                  </a:lnTo>
                  <a:lnTo>
                    <a:pt x="1548" y="689"/>
                  </a:lnTo>
                  <a:lnTo>
                    <a:pt x="1542" y="689"/>
                  </a:lnTo>
                  <a:lnTo>
                    <a:pt x="1536" y="689"/>
                  </a:lnTo>
                  <a:lnTo>
                    <a:pt x="1518" y="683"/>
                  </a:lnTo>
                  <a:lnTo>
                    <a:pt x="1495" y="671"/>
                  </a:lnTo>
                  <a:lnTo>
                    <a:pt x="1465" y="629"/>
                  </a:lnTo>
                  <a:lnTo>
                    <a:pt x="1435" y="599"/>
                  </a:lnTo>
                  <a:lnTo>
                    <a:pt x="1405" y="581"/>
                  </a:lnTo>
                  <a:lnTo>
                    <a:pt x="1375" y="563"/>
                  </a:lnTo>
                  <a:lnTo>
                    <a:pt x="1333" y="587"/>
                  </a:lnTo>
                  <a:lnTo>
                    <a:pt x="1303" y="653"/>
                  </a:lnTo>
                  <a:lnTo>
                    <a:pt x="1261" y="665"/>
                  </a:lnTo>
                  <a:lnTo>
                    <a:pt x="1219" y="653"/>
                  </a:lnTo>
                  <a:lnTo>
                    <a:pt x="1184" y="671"/>
                  </a:lnTo>
                  <a:lnTo>
                    <a:pt x="1136" y="671"/>
                  </a:lnTo>
                  <a:lnTo>
                    <a:pt x="1106" y="671"/>
                  </a:lnTo>
                  <a:lnTo>
                    <a:pt x="1076" y="707"/>
                  </a:lnTo>
                  <a:lnTo>
                    <a:pt x="1016" y="731"/>
                  </a:lnTo>
                  <a:lnTo>
                    <a:pt x="944" y="761"/>
                  </a:lnTo>
                  <a:lnTo>
                    <a:pt x="921" y="773"/>
                  </a:lnTo>
                  <a:lnTo>
                    <a:pt x="867" y="773"/>
                  </a:lnTo>
                  <a:lnTo>
                    <a:pt x="813" y="743"/>
                  </a:lnTo>
                  <a:lnTo>
                    <a:pt x="783" y="719"/>
                  </a:lnTo>
                  <a:lnTo>
                    <a:pt x="741" y="713"/>
                  </a:lnTo>
                  <a:lnTo>
                    <a:pt x="693" y="701"/>
                  </a:lnTo>
                  <a:lnTo>
                    <a:pt x="628" y="701"/>
                  </a:lnTo>
                  <a:lnTo>
                    <a:pt x="616" y="701"/>
                  </a:lnTo>
                  <a:lnTo>
                    <a:pt x="598" y="695"/>
                  </a:lnTo>
                  <a:lnTo>
                    <a:pt x="580" y="695"/>
                  </a:lnTo>
                  <a:lnTo>
                    <a:pt x="568" y="695"/>
                  </a:lnTo>
                  <a:lnTo>
                    <a:pt x="568" y="695"/>
                  </a:lnTo>
                  <a:lnTo>
                    <a:pt x="562" y="701"/>
                  </a:lnTo>
                  <a:lnTo>
                    <a:pt x="556" y="701"/>
                  </a:lnTo>
                  <a:lnTo>
                    <a:pt x="556" y="701"/>
                  </a:lnTo>
                  <a:lnTo>
                    <a:pt x="556" y="701"/>
                  </a:lnTo>
                  <a:lnTo>
                    <a:pt x="550" y="707"/>
                  </a:lnTo>
                  <a:lnTo>
                    <a:pt x="544" y="713"/>
                  </a:lnTo>
                  <a:lnTo>
                    <a:pt x="520" y="731"/>
                  </a:lnTo>
                  <a:lnTo>
                    <a:pt x="496" y="749"/>
                  </a:lnTo>
                  <a:lnTo>
                    <a:pt x="460" y="785"/>
                  </a:lnTo>
                  <a:lnTo>
                    <a:pt x="454" y="791"/>
                  </a:lnTo>
                  <a:lnTo>
                    <a:pt x="436" y="809"/>
                  </a:lnTo>
                  <a:lnTo>
                    <a:pt x="424" y="815"/>
                  </a:lnTo>
                  <a:lnTo>
                    <a:pt x="418" y="821"/>
                  </a:lnTo>
                  <a:lnTo>
                    <a:pt x="412" y="821"/>
                  </a:lnTo>
                  <a:lnTo>
                    <a:pt x="406" y="821"/>
                  </a:lnTo>
                  <a:lnTo>
                    <a:pt x="400" y="821"/>
                  </a:lnTo>
                  <a:lnTo>
                    <a:pt x="394" y="821"/>
                  </a:lnTo>
                  <a:lnTo>
                    <a:pt x="388" y="821"/>
                  </a:lnTo>
                  <a:lnTo>
                    <a:pt x="382" y="821"/>
                  </a:lnTo>
                  <a:lnTo>
                    <a:pt x="370" y="821"/>
                  </a:lnTo>
                  <a:lnTo>
                    <a:pt x="358" y="821"/>
                  </a:lnTo>
                  <a:lnTo>
                    <a:pt x="352" y="821"/>
                  </a:lnTo>
                  <a:lnTo>
                    <a:pt x="335" y="827"/>
                  </a:lnTo>
                  <a:lnTo>
                    <a:pt x="329" y="827"/>
                  </a:lnTo>
                  <a:lnTo>
                    <a:pt x="233" y="839"/>
                  </a:lnTo>
                  <a:lnTo>
                    <a:pt x="227" y="845"/>
                  </a:lnTo>
                  <a:lnTo>
                    <a:pt x="209" y="851"/>
                  </a:lnTo>
                  <a:lnTo>
                    <a:pt x="197" y="851"/>
                  </a:lnTo>
                  <a:lnTo>
                    <a:pt x="185" y="857"/>
                  </a:lnTo>
                  <a:lnTo>
                    <a:pt x="179" y="857"/>
                  </a:lnTo>
                  <a:lnTo>
                    <a:pt x="173" y="857"/>
                  </a:lnTo>
                  <a:lnTo>
                    <a:pt x="167" y="857"/>
                  </a:lnTo>
                  <a:lnTo>
                    <a:pt x="149" y="851"/>
                  </a:lnTo>
                  <a:lnTo>
                    <a:pt x="137" y="851"/>
                  </a:lnTo>
                  <a:lnTo>
                    <a:pt x="125" y="851"/>
                  </a:lnTo>
                  <a:lnTo>
                    <a:pt x="119" y="857"/>
                  </a:lnTo>
                  <a:lnTo>
                    <a:pt x="113" y="857"/>
                  </a:lnTo>
                  <a:lnTo>
                    <a:pt x="107" y="857"/>
                  </a:lnTo>
                  <a:lnTo>
                    <a:pt x="107" y="857"/>
                  </a:lnTo>
                  <a:lnTo>
                    <a:pt x="101" y="863"/>
                  </a:lnTo>
                  <a:lnTo>
                    <a:pt x="101" y="863"/>
                  </a:lnTo>
                  <a:lnTo>
                    <a:pt x="101" y="869"/>
                  </a:lnTo>
                  <a:lnTo>
                    <a:pt x="101" y="875"/>
                  </a:lnTo>
                  <a:lnTo>
                    <a:pt x="95" y="875"/>
                  </a:lnTo>
                  <a:lnTo>
                    <a:pt x="95" y="881"/>
                  </a:lnTo>
                  <a:lnTo>
                    <a:pt x="89" y="881"/>
                  </a:lnTo>
                  <a:lnTo>
                    <a:pt x="83" y="887"/>
                  </a:lnTo>
                  <a:lnTo>
                    <a:pt x="77" y="887"/>
                  </a:lnTo>
                  <a:lnTo>
                    <a:pt x="60" y="893"/>
                  </a:lnTo>
                  <a:lnTo>
                    <a:pt x="54" y="899"/>
                  </a:lnTo>
                  <a:lnTo>
                    <a:pt x="48" y="899"/>
                  </a:lnTo>
                  <a:lnTo>
                    <a:pt x="48" y="905"/>
                  </a:lnTo>
                  <a:lnTo>
                    <a:pt x="0" y="953"/>
                  </a:lnTo>
                  <a:lnTo>
                    <a:pt x="2780" y="953"/>
                  </a:lnTo>
                  <a:lnTo>
                    <a:pt x="2780" y="24"/>
                  </a:lnTo>
                  <a:lnTo>
                    <a:pt x="2780" y="24"/>
                  </a:lnTo>
                  <a:lnTo>
                    <a:pt x="2780" y="24"/>
                  </a:lnTo>
                </a:path>
              </a:pathLst>
            </a:custGeom>
            <a:gradFill rotWithShape="0">
              <a:gsLst>
                <a:gs pos="0">
                  <a:schemeClr val="bg1"/>
                </a:gs>
                <a:gs pos="100000">
                  <a:schemeClr val="bg2"/>
                </a:gs>
              </a:gsLst>
              <a:lin ang="2700000" scaled="1"/>
            </a:gradFill>
            <a:ln w="9525">
              <a:noFill/>
              <a:prstDash val="solid"/>
              <a:round/>
              <a:headEnd/>
              <a:tailEnd/>
            </a:ln>
          </p:spPr>
          <p:txBody>
            <a:bodyPr/>
            <a:lstStyle/>
            <a:p>
              <a:endParaRPr lang="en-GB"/>
            </a:p>
          </p:txBody>
        </p:sp>
        <p:sp>
          <p:nvSpPr>
            <p:cNvPr id="111620" name="Freeform 4"/>
            <p:cNvSpPr>
              <a:spLocks/>
            </p:cNvSpPr>
            <p:nvPr/>
          </p:nvSpPr>
          <p:spPr bwMode="ltGray">
            <a:xfrm>
              <a:off x="4602" y="4014"/>
              <a:ext cx="12" cy="18"/>
            </a:xfrm>
            <a:custGeom>
              <a:avLst/>
              <a:gdLst/>
              <a:ahLst/>
              <a:cxnLst>
                <a:cxn ang="0">
                  <a:pos x="12" y="18"/>
                </a:cxn>
                <a:cxn ang="0">
                  <a:pos x="12" y="12"/>
                </a:cxn>
                <a:cxn ang="0">
                  <a:pos x="6" y="6"/>
                </a:cxn>
                <a:cxn ang="0">
                  <a:pos x="6" y="6"/>
                </a:cxn>
                <a:cxn ang="0">
                  <a:pos x="0" y="0"/>
                </a:cxn>
                <a:cxn ang="0">
                  <a:pos x="12" y="18"/>
                </a:cxn>
                <a:cxn ang="0">
                  <a:pos x="12" y="18"/>
                </a:cxn>
                <a:cxn ang="0">
                  <a:pos x="12" y="18"/>
                </a:cxn>
              </a:cxnLst>
              <a:rect l="0" t="0" r="r" b="b"/>
              <a:pathLst>
                <a:path w="12" h="18">
                  <a:moveTo>
                    <a:pt x="12" y="18"/>
                  </a:moveTo>
                  <a:lnTo>
                    <a:pt x="12" y="12"/>
                  </a:lnTo>
                  <a:lnTo>
                    <a:pt x="6" y="6"/>
                  </a:lnTo>
                  <a:lnTo>
                    <a:pt x="6" y="6"/>
                  </a:lnTo>
                  <a:lnTo>
                    <a:pt x="0" y="0"/>
                  </a:lnTo>
                  <a:lnTo>
                    <a:pt x="12" y="18"/>
                  </a:lnTo>
                  <a:lnTo>
                    <a:pt x="12" y="18"/>
                  </a:lnTo>
                  <a:lnTo>
                    <a:pt x="12" y="18"/>
                  </a:lnTo>
                </a:path>
              </a:pathLst>
            </a:custGeom>
            <a:gradFill rotWithShape="0">
              <a:gsLst>
                <a:gs pos="0">
                  <a:schemeClr val="bg2">
                    <a:gamma/>
                    <a:shade val="90980"/>
                    <a:invGamma/>
                  </a:schemeClr>
                </a:gs>
                <a:gs pos="100000">
                  <a:schemeClr val="bg2"/>
                </a:gs>
              </a:gsLst>
              <a:lin ang="2700000" scaled="1"/>
            </a:gradFill>
            <a:ln w="9525">
              <a:noFill/>
              <a:prstDash val="solid"/>
              <a:round/>
              <a:headEnd/>
              <a:tailEnd/>
            </a:ln>
          </p:spPr>
          <p:txBody>
            <a:bodyPr/>
            <a:lstStyle/>
            <a:p>
              <a:endParaRPr lang="en-GB"/>
            </a:p>
          </p:txBody>
        </p:sp>
        <p:sp>
          <p:nvSpPr>
            <p:cNvPr id="111621" name="Freeform 5"/>
            <p:cNvSpPr>
              <a:spLocks/>
            </p:cNvSpPr>
            <p:nvPr/>
          </p:nvSpPr>
          <p:spPr bwMode="ltGray">
            <a:xfrm>
              <a:off x="4596" y="3996"/>
              <a:ext cx="6" cy="18"/>
            </a:xfrm>
            <a:custGeom>
              <a:avLst/>
              <a:gdLst/>
              <a:ahLst/>
              <a:cxnLst>
                <a:cxn ang="0">
                  <a:pos x="0" y="12"/>
                </a:cxn>
                <a:cxn ang="0">
                  <a:pos x="6" y="18"/>
                </a:cxn>
                <a:cxn ang="0">
                  <a:pos x="0" y="0"/>
                </a:cxn>
                <a:cxn ang="0">
                  <a:pos x="0" y="12"/>
                </a:cxn>
                <a:cxn ang="0">
                  <a:pos x="0" y="12"/>
                </a:cxn>
                <a:cxn ang="0">
                  <a:pos x="0" y="12"/>
                </a:cxn>
              </a:cxnLst>
              <a:rect l="0" t="0" r="r" b="b"/>
              <a:pathLst>
                <a:path w="6" h="18">
                  <a:moveTo>
                    <a:pt x="0" y="12"/>
                  </a:moveTo>
                  <a:lnTo>
                    <a:pt x="6" y="18"/>
                  </a:lnTo>
                  <a:lnTo>
                    <a:pt x="0" y="0"/>
                  </a:lnTo>
                  <a:lnTo>
                    <a:pt x="0" y="12"/>
                  </a:lnTo>
                  <a:lnTo>
                    <a:pt x="0" y="12"/>
                  </a:lnTo>
                  <a:lnTo>
                    <a:pt x="0" y="12"/>
                  </a:lnTo>
                </a:path>
              </a:pathLst>
            </a:custGeom>
            <a:gradFill rotWithShape="0">
              <a:gsLst>
                <a:gs pos="0">
                  <a:schemeClr val="bg2">
                    <a:gamma/>
                    <a:shade val="90980"/>
                    <a:invGamma/>
                  </a:schemeClr>
                </a:gs>
                <a:gs pos="100000">
                  <a:schemeClr val="bg2"/>
                </a:gs>
              </a:gsLst>
              <a:lin ang="2700000" scaled="1"/>
            </a:gradFill>
            <a:ln w="9525">
              <a:noFill/>
              <a:prstDash val="solid"/>
              <a:round/>
              <a:headEnd/>
              <a:tailEnd/>
            </a:ln>
          </p:spPr>
          <p:txBody>
            <a:bodyPr/>
            <a:lstStyle/>
            <a:p>
              <a:endParaRPr lang="en-GB"/>
            </a:p>
          </p:txBody>
        </p:sp>
        <p:sp>
          <p:nvSpPr>
            <p:cNvPr id="111622" name="Freeform 6"/>
            <p:cNvSpPr>
              <a:spLocks/>
            </p:cNvSpPr>
            <p:nvPr/>
          </p:nvSpPr>
          <p:spPr bwMode="ltGray">
            <a:xfrm>
              <a:off x="5180" y="3577"/>
              <a:ext cx="304" cy="741"/>
            </a:xfrm>
            <a:custGeom>
              <a:avLst/>
              <a:gdLst/>
              <a:ahLst/>
              <a:cxnLst>
                <a:cxn ang="0">
                  <a:pos x="280" y="42"/>
                </a:cxn>
                <a:cxn ang="0">
                  <a:pos x="274" y="42"/>
                </a:cxn>
                <a:cxn ang="0">
                  <a:pos x="268" y="42"/>
                </a:cxn>
                <a:cxn ang="0">
                  <a:pos x="256" y="42"/>
                </a:cxn>
                <a:cxn ang="0">
                  <a:pos x="238" y="48"/>
                </a:cxn>
                <a:cxn ang="0">
                  <a:pos x="214" y="12"/>
                </a:cxn>
                <a:cxn ang="0">
                  <a:pos x="196" y="0"/>
                </a:cxn>
                <a:cxn ang="0">
                  <a:pos x="196" y="0"/>
                </a:cxn>
                <a:cxn ang="0">
                  <a:pos x="164" y="167"/>
                </a:cxn>
                <a:cxn ang="0">
                  <a:pos x="144" y="217"/>
                </a:cxn>
                <a:cxn ang="0">
                  <a:pos x="110" y="281"/>
                </a:cxn>
                <a:cxn ang="0">
                  <a:pos x="96" y="327"/>
                </a:cxn>
                <a:cxn ang="0">
                  <a:pos x="124" y="405"/>
                </a:cxn>
                <a:cxn ang="0">
                  <a:pos x="100" y="463"/>
                </a:cxn>
                <a:cxn ang="0">
                  <a:pos x="68" y="503"/>
                </a:cxn>
                <a:cxn ang="0">
                  <a:pos x="30" y="539"/>
                </a:cxn>
                <a:cxn ang="0">
                  <a:pos x="24" y="613"/>
                </a:cxn>
                <a:cxn ang="0">
                  <a:pos x="0" y="741"/>
                </a:cxn>
                <a:cxn ang="0">
                  <a:pos x="202" y="741"/>
                </a:cxn>
                <a:cxn ang="0">
                  <a:pos x="180" y="639"/>
                </a:cxn>
                <a:cxn ang="0">
                  <a:pos x="192" y="589"/>
                </a:cxn>
                <a:cxn ang="0">
                  <a:pos x="178" y="539"/>
                </a:cxn>
                <a:cxn ang="0">
                  <a:pos x="190" y="499"/>
                </a:cxn>
                <a:cxn ang="0">
                  <a:pos x="184" y="465"/>
                </a:cxn>
                <a:cxn ang="0">
                  <a:pos x="192" y="391"/>
                </a:cxn>
                <a:cxn ang="0">
                  <a:pos x="216" y="313"/>
                </a:cxn>
                <a:cxn ang="0">
                  <a:pos x="238" y="249"/>
                </a:cxn>
                <a:cxn ang="0">
                  <a:pos x="268" y="185"/>
                </a:cxn>
                <a:cxn ang="0">
                  <a:pos x="284" y="159"/>
                </a:cxn>
                <a:cxn ang="0">
                  <a:pos x="304" y="12"/>
                </a:cxn>
                <a:cxn ang="0">
                  <a:pos x="298" y="24"/>
                </a:cxn>
                <a:cxn ang="0">
                  <a:pos x="292" y="30"/>
                </a:cxn>
                <a:cxn ang="0">
                  <a:pos x="292" y="36"/>
                </a:cxn>
                <a:cxn ang="0">
                  <a:pos x="286" y="36"/>
                </a:cxn>
                <a:cxn ang="0">
                  <a:pos x="286" y="42"/>
                </a:cxn>
                <a:cxn ang="0">
                  <a:pos x="280" y="42"/>
                </a:cxn>
                <a:cxn ang="0">
                  <a:pos x="280" y="42"/>
                </a:cxn>
                <a:cxn ang="0">
                  <a:pos x="280" y="42"/>
                </a:cxn>
              </a:cxnLst>
              <a:rect l="0" t="0" r="r" b="b"/>
              <a:pathLst>
                <a:path w="304" h="741">
                  <a:moveTo>
                    <a:pt x="280" y="42"/>
                  </a:moveTo>
                  <a:lnTo>
                    <a:pt x="274" y="42"/>
                  </a:lnTo>
                  <a:lnTo>
                    <a:pt x="268" y="42"/>
                  </a:lnTo>
                  <a:lnTo>
                    <a:pt x="256" y="42"/>
                  </a:lnTo>
                  <a:lnTo>
                    <a:pt x="238" y="48"/>
                  </a:lnTo>
                  <a:lnTo>
                    <a:pt x="214" y="12"/>
                  </a:lnTo>
                  <a:lnTo>
                    <a:pt x="196" y="0"/>
                  </a:lnTo>
                  <a:lnTo>
                    <a:pt x="196" y="0"/>
                  </a:lnTo>
                  <a:lnTo>
                    <a:pt x="164" y="167"/>
                  </a:lnTo>
                  <a:lnTo>
                    <a:pt x="144" y="217"/>
                  </a:lnTo>
                  <a:lnTo>
                    <a:pt x="110" y="281"/>
                  </a:lnTo>
                  <a:lnTo>
                    <a:pt x="96" y="327"/>
                  </a:lnTo>
                  <a:lnTo>
                    <a:pt x="124" y="405"/>
                  </a:lnTo>
                  <a:lnTo>
                    <a:pt x="100" y="463"/>
                  </a:lnTo>
                  <a:lnTo>
                    <a:pt x="68" y="503"/>
                  </a:lnTo>
                  <a:lnTo>
                    <a:pt x="30" y="539"/>
                  </a:lnTo>
                  <a:lnTo>
                    <a:pt x="24" y="613"/>
                  </a:lnTo>
                  <a:lnTo>
                    <a:pt x="0" y="741"/>
                  </a:lnTo>
                  <a:lnTo>
                    <a:pt x="202" y="741"/>
                  </a:lnTo>
                  <a:lnTo>
                    <a:pt x="180" y="639"/>
                  </a:lnTo>
                  <a:lnTo>
                    <a:pt x="192" y="589"/>
                  </a:lnTo>
                  <a:lnTo>
                    <a:pt x="178" y="539"/>
                  </a:lnTo>
                  <a:lnTo>
                    <a:pt x="190" y="499"/>
                  </a:lnTo>
                  <a:lnTo>
                    <a:pt x="184" y="465"/>
                  </a:lnTo>
                  <a:lnTo>
                    <a:pt x="192" y="391"/>
                  </a:lnTo>
                  <a:lnTo>
                    <a:pt x="216" y="313"/>
                  </a:lnTo>
                  <a:lnTo>
                    <a:pt x="238" y="249"/>
                  </a:lnTo>
                  <a:lnTo>
                    <a:pt x="268" y="185"/>
                  </a:lnTo>
                  <a:lnTo>
                    <a:pt x="284" y="159"/>
                  </a:lnTo>
                  <a:lnTo>
                    <a:pt x="304" y="12"/>
                  </a:lnTo>
                  <a:lnTo>
                    <a:pt x="298" y="24"/>
                  </a:lnTo>
                  <a:lnTo>
                    <a:pt x="292" y="30"/>
                  </a:lnTo>
                  <a:lnTo>
                    <a:pt x="292" y="36"/>
                  </a:lnTo>
                  <a:lnTo>
                    <a:pt x="286" y="36"/>
                  </a:lnTo>
                  <a:lnTo>
                    <a:pt x="286" y="42"/>
                  </a:lnTo>
                  <a:lnTo>
                    <a:pt x="280" y="42"/>
                  </a:lnTo>
                  <a:lnTo>
                    <a:pt x="280" y="42"/>
                  </a:lnTo>
                  <a:lnTo>
                    <a:pt x="280" y="42"/>
                  </a:lnTo>
                </a:path>
              </a:pathLst>
            </a:custGeom>
            <a:gradFill rotWithShape="0">
              <a:gsLst>
                <a:gs pos="0">
                  <a:schemeClr val="bg2">
                    <a:gamma/>
                    <a:shade val="90980"/>
                    <a:invGamma/>
                  </a:schemeClr>
                </a:gs>
                <a:gs pos="100000">
                  <a:schemeClr val="bg2"/>
                </a:gs>
              </a:gsLst>
              <a:lin ang="2700000" scaled="1"/>
            </a:gradFill>
            <a:ln w="9525">
              <a:noFill/>
              <a:prstDash val="solid"/>
              <a:round/>
              <a:headEnd/>
              <a:tailEnd/>
            </a:ln>
          </p:spPr>
          <p:txBody>
            <a:bodyPr/>
            <a:lstStyle/>
            <a:p>
              <a:endParaRPr lang="en-GB"/>
            </a:p>
          </p:txBody>
        </p:sp>
        <p:sp>
          <p:nvSpPr>
            <p:cNvPr id="111623" name="Freeform 7"/>
            <p:cNvSpPr>
              <a:spLocks/>
            </p:cNvSpPr>
            <p:nvPr/>
          </p:nvSpPr>
          <p:spPr bwMode="ltGray">
            <a:xfrm>
              <a:off x="4918" y="3553"/>
              <a:ext cx="314" cy="767"/>
            </a:xfrm>
            <a:custGeom>
              <a:avLst/>
              <a:gdLst/>
              <a:ahLst/>
              <a:cxnLst>
                <a:cxn ang="0">
                  <a:pos x="284" y="6"/>
                </a:cxn>
                <a:cxn ang="0">
                  <a:pos x="278" y="6"/>
                </a:cxn>
                <a:cxn ang="0">
                  <a:pos x="272" y="12"/>
                </a:cxn>
                <a:cxn ang="0">
                  <a:pos x="254" y="18"/>
                </a:cxn>
                <a:cxn ang="0">
                  <a:pos x="230" y="24"/>
                </a:cxn>
                <a:cxn ang="0">
                  <a:pos x="206" y="42"/>
                </a:cxn>
                <a:cxn ang="0">
                  <a:pos x="188" y="48"/>
                </a:cxn>
                <a:cxn ang="0">
                  <a:pos x="176" y="54"/>
                </a:cxn>
                <a:cxn ang="0">
                  <a:pos x="170" y="54"/>
                </a:cxn>
                <a:cxn ang="0">
                  <a:pos x="150" y="169"/>
                </a:cxn>
                <a:cxn ang="0">
                  <a:pos x="110" y="225"/>
                </a:cxn>
                <a:cxn ang="0">
                  <a:pos x="54" y="383"/>
                </a:cxn>
                <a:cxn ang="0">
                  <a:pos x="82" y="555"/>
                </a:cxn>
                <a:cxn ang="0">
                  <a:pos x="40" y="679"/>
                </a:cxn>
                <a:cxn ang="0">
                  <a:pos x="0" y="767"/>
                </a:cxn>
                <a:cxn ang="0">
                  <a:pos x="108" y="767"/>
                </a:cxn>
                <a:cxn ang="0">
                  <a:pos x="120" y="611"/>
                </a:cxn>
                <a:cxn ang="0">
                  <a:pos x="148" y="499"/>
                </a:cxn>
                <a:cxn ang="0">
                  <a:pos x="160" y="367"/>
                </a:cxn>
                <a:cxn ang="0">
                  <a:pos x="218" y="327"/>
                </a:cxn>
                <a:cxn ang="0">
                  <a:pos x="238" y="221"/>
                </a:cxn>
                <a:cxn ang="0">
                  <a:pos x="296" y="135"/>
                </a:cxn>
                <a:cxn ang="0">
                  <a:pos x="314" y="0"/>
                </a:cxn>
                <a:cxn ang="0">
                  <a:pos x="302" y="0"/>
                </a:cxn>
                <a:cxn ang="0">
                  <a:pos x="296" y="0"/>
                </a:cxn>
                <a:cxn ang="0">
                  <a:pos x="290" y="0"/>
                </a:cxn>
                <a:cxn ang="0">
                  <a:pos x="284" y="6"/>
                </a:cxn>
                <a:cxn ang="0">
                  <a:pos x="284" y="6"/>
                </a:cxn>
                <a:cxn ang="0">
                  <a:pos x="284" y="6"/>
                </a:cxn>
                <a:cxn ang="0">
                  <a:pos x="284" y="6"/>
                </a:cxn>
              </a:cxnLst>
              <a:rect l="0" t="0" r="r" b="b"/>
              <a:pathLst>
                <a:path w="314" h="767">
                  <a:moveTo>
                    <a:pt x="284" y="6"/>
                  </a:moveTo>
                  <a:lnTo>
                    <a:pt x="278" y="6"/>
                  </a:lnTo>
                  <a:lnTo>
                    <a:pt x="272" y="12"/>
                  </a:lnTo>
                  <a:lnTo>
                    <a:pt x="254" y="18"/>
                  </a:lnTo>
                  <a:lnTo>
                    <a:pt x="230" y="24"/>
                  </a:lnTo>
                  <a:lnTo>
                    <a:pt x="206" y="42"/>
                  </a:lnTo>
                  <a:lnTo>
                    <a:pt x="188" y="48"/>
                  </a:lnTo>
                  <a:lnTo>
                    <a:pt x="176" y="54"/>
                  </a:lnTo>
                  <a:lnTo>
                    <a:pt x="170" y="54"/>
                  </a:lnTo>
                  <a:lnTo>
                    <a:pt x="150" y="169"/>
                  </a:lnTo>
                  <a:lnTo>
                    <a:pt x="110" y="225"/>
                  </a:lnTo>
                  <a:lnTo>
                    <a:pt x="54" y="383"/>
                  </a:lnTo>
                  <a:lnTo>
                    <a:pt x="82" y="555"/>
                  </a:lnTo>
                  <a:lnTo>
                    <a:pt x="40" y="679"/>
                  </a:lnTo>
                  <a:lnTo>
                    <a:pt x="0" y="767"/>
                  </a:lnTo>
                  <a:lnTo>
                    <a:pt x="108" y="767"/>
                  </a:lnTo>
                  <a:lnTo>
                    <a:pt x="120" y="611"/>
                  </a:lnTo>
                  <a:lnTo>
                    <a:pt x="148" y="499"/>
                  </a:lnTo>
                  <a:lnTo>
                    <a:pt x="160" y="367"/>
                  </a:lnTo>
                  <a:lnTo>
                    <a:pt x="218" y="327"/>
                  </a:lnTo>
                  <a:lnTo>
                    <a:pt x="238" y="221"/>
                  </a:lnTo>
                  <a:lnTo>
                    <a:pt x="296" y="135"/>
                  </a:lnTo>
                  <a:lnTo>
                    <a:pt x="314" y="0"/>
                  </a:lnTo>
                  <a:lnTo>
                    <a:pt x="302" y="0"/>
                  </a:lnTo>
                  <a:lnTo>
                    <a:pt x="296" y="0"/>
                  </a:lnTo>
                  <a:lnTo>
                    <a:pt x="290" y="0"/>
                  </a:lnTo>
                  <a:lnTo>
                    <a:pt x="284" y="6"/>
                  </a:lnTo>
                  <a:lnTo>
                    <a:pt x="284" y="6"/>
                  </a:lnTo>
                  <a:lnTo>
                    <a:pt x="284" y="6"/>
                  </a:lnTo>
                  <a:lnTo>
                    <a:pt x="284" y="6"/>
                  </a:lnTo>
                </a:path>
              </a:pathLst>
            </a:custGeom>
            <a:gradFill rotWithShape="0">
              <a:gsLst>
                <a:gs pos="0">
                  <a:schemeClr val="bg2">
                    <a:gamma/>
                    <a:shade val="90980"/>
                    <a:invGamma/>
                  </a:schemeClr>
                </a:gs>
                <a:gs pos="100000">
                  <a:schemeClr val="bg2"/>
                </a:gs>
              </a:gsLst>
              <a:lin ang="2700000" scaled="1"/>
            </a:gradFill>
            <a:ln w="9525">
              <a:noFill/>
              <a:prstDash val="solid"/>
              <a:round/>
              <a:headEnd/>
              <a:tailEnd/>
            </a:ln>
          </p:spPr>
          <p:txBody>
            <a:bodyPr/>
            <a:lstStyle/>
            <a:p>
              <a:endParaRPr lang="en-GB"/>
            </a:p>
          </p:txBody>
        </p:sp>
        <p:sp>
          <p:nvSpPr>
            <p:cNvPr id="111624" name="Freeform 8"/>
            <p:cNvSpPr>
              <a:spLocks/>
            </p:cNvSpPr>
            <p:nvPr/>
          </p:nvSpPr>
          <p:spPr bwMode="ltGray">
            <a:xfrm>
              <a:off x="4700" y="3697"/>
              <a:ext cx="275" cy="623"/>
            </a:xfrm>
            <a:custGeom>
              <a:avLst/>
              <a:gdLst/>
              <a:ahLst/>
              <a:cxnLst>
                <a:cxn ang="0">
                  <a:pos x="257" y="12"/>
                </a:cxn>
                <a:cxn ang="0">
                  <a:pos x="239" y="6"/>
                </a:cxn>
                <a:cxn ang="0">
                  <a:pos x="203" y="6"/>
                </a:cxn>
                <a:cxn ang="0">
                  <a:pos x="203" y="6"/>
                </a:cxn>
                <a:cxn ang="0">
                  <a:pos x="197" y="6"/>
                </a:cxn>
                <a:cxn ang="0">
                  <a:pos x="185" y="0"/>
                </a:cxn>
                <a:cxn ang="0">
                  <a:pos x="173" y="0"/>
                </a:cxn>
                <a:cxn ang="0">
                  <a:pos x="166" y="0"/>
                </a:cxn>
                <a:cxn ang="0">
                  <a:pos x="160" y="0"/>
                </a:cxn>
                <a:cxn ang="0">
                  <a:pos x="144" y="117"/>
                </a:cxn>
                <a:cxn ang="0">
                  <a:pos x="128" y="185"/>
                </a:cxn>
                <a:cxn ang="0">
                  <a:pos x="58" y="299"/>
                </a:cxn>
                <a:cxn ang="0">
                  <a:pos x="54" y="441"/>
                </a:cxn>
                <a:cxn ang="0">
                  <a:pos x="24" y="523"/>
                </a:cxn>
                <a:cxn ang="0">
                  <a:pos x="0" y="623"/>
                </a:cxn>
                <a:cxn ang="0">
                  <a:pos x="78" y="623"/>
                </a:cxn>
                <a:cxn ang="0">
                  <a:pos x="92" y="555"/>
                </a:cxn>
                <a:cxn ang="0">
                  <a:pos x="134" y="447"/>
                </a:cxn>
                <a:cxn ang="0">
                  <a:pos x="158" y="315"/>
                </a:cxn>
                <a:cxn ang="0">
                  <a:pos x="184" y="257"/>
                </a:cxn>
                <a:cxn ang="0">
                  <a:pos x="216" y="211"/>
                </a:cxn>
                <a:cxn ang="0">
                  <a:pos x="222" y="145"/>
                </a:cxn>
                <a:cxn ang="0">
                  <a:pos x="240" y="111"/>
                </a:cxn>
                <a:cxn ang="0">
                  <a:pos x="262" y="79"/>
                </a:cxn>
                <a:cxn ang="0">
                  <a:pos x="275" y="6"/>
                </a:cxn>
                <a:cxn ang="0">
                  <a:pos x="263" y="12"/>
                </a:cxn>
                <a:cxn ang="0">
                  <a:pos x="257" y="12"/>
                </a:cxn>
                <a:cxn ang="0">
                  <a:pos x="257" y="12"/>
                </a:cxn>
                <a:cxn ang="0">
                  <a:pos x="257" y="12"/>
                </a:cxn>
              </a:cxnLst>
              <a:rect l="0" t="0" r="r" b="b"/>
              <a:pathLst>
                <a:path w="275" h="623">
                  <a:moveTo>
                    <a:pt x="257" y="12"/>
                  </a:moveTo>
                  <a:lnTo>
                    <a:pt x="239" y="6"/>
                  </a:lnTo>
                  <a:lnTo>
                    <a:pt x="203" y="6"/>
                  </a:lnTo>
                  <a:lnTo>
                    <a:pt x="203" y="6"/>
                  </a:lnTo>
                  <a:lnTo>
                    <a:pt x="197" y="6"/>
                  </a:lnTo>
                  <a:lnTo>
                    <a:pt x="185" y="0"/>
                  </a:lnTo>
                  <a:lnTo>
                    <a:pt x="173" y="0"/>
                  </a:lnTo>
                  <a:lnTo>
                    <a:pt x="166" y="0"/>
                  </a:lnTo>
                  <a:lnTo>
                    <a:pt x="160" y="0"/>
                  </a:lnTo>
                  <a:lnTo>
                    <a:pt x="144" y="117"/>
                  </a:lnTo>
                  <a:lnTo>
                    <a:pt x="128" y="185"/>
                  </a:lnTo>
                  <a:lnTo>
                    <a:pt x="58" y="299"/>
                  </a:lnTo>
                  <a:lnTo>
                    <a:pt x="54" y="441"/>
                  </a:lnTo>
                  <a:lnTo>
                    <a:pt x="24" y="523"/>
                  </a:lnTo>
                  <a:lnTo>
                    <a:pt x="0" y="623"/>
                  </a:lnTo>
                  <a:lnTo>
                    <a:pt x="78" y="623"/>
                  </a:lnTo>
                  <a:lnTo>
                    <a:pt x="92" y="555"/>
                  </a:lnTo>
                  <a:lnTo>
                    <a:pt x="134" y="447"/>
                  </a:lnTo>
                  <a:lnTo>
                    <a:pt x="158" y="315"/>
                  </a:lnTo>
                  <a:lnTo>
                    <a:pt x="184" y="257"/>
                  </a:lnTo>
                  <a:lnTo>
                    <a:pt x="216" y="211"/>
                  </a:lnTo>
                  <a:lnTo>
                    <a:pt x="222" y="145"/>
                  </a:lnTo>
                  <a:lnTo>
                    <a:pt x="240" y="111"/>
                  </a:lnTo>
                  <a:lnTo>
                    <a:pt x="262" y="79"/>
                  </a:lnTo>
                  <a:lnTo>
                    <a:pt x="275" y="6"/>
                  </a:lnTo>
                  <a:lnTo>
                    <a:pt x="263" y="12"/>
                  </a:lnTo>
                  <a:lnTo>
                    <a:pt x="257" y="12"/>
                  </a:lnTo>
                  <a:lnTo>
                    <a:pt x="257" y="12"/>
                  </a:lnTo>
                  <a:lnTo>
                    <a:pt x="257" y="12"/>
                  </a:lnTo>
                </a:path>
              </a:pathLst>
            </a:custGeom>
            <a:gradFill rotWithShape="0">
              <a:gsLst>
                <a:gs pos="0">
                  <a:schemeClr val="bg2">
                    <a:gamma/>
                    <a:shade val="90980"/>
                    <a:invGamma/>
                  </a:schemeClr>
                </a:gs>
                <a:gs pos="100000">
                  <a:schemeClr val="bg2"/>
                </a:gs>
              </a:gsLst>
              <a:lin ang="2700000" scaled="1"/>
            </a:gradFill>
            <a:ln w="9525">
              <a:noFill/>
              <a:prstDash val="solid"/>
              <a:round/>
              <a:headEnd/>
              <a:tailEnd/>
            </a:ln>
          </p:spPr>
          <p:txBody>
            <a:bodyPr/>
            <a:lstStyle/>
            <a:p>
              <a:endParaRPr lang="en-GB"/>
            </a:p>
          </p:txBody>
        </p:sp>
        <p:sp>
          <p:nvSpPr>
            <p:cNvPr id="111625" name="Freeform 9"/>
            <p:cNvSpPr>
              <a:spLocks/>
            </p:cNvSpPr>
            <p:nvPr/>
          </p:nvSpPr>
          <p:spPr bwMode="ltGray">
            <a:xfrm>
              <a:off x="4522" y="3709"/>
              <a:ext cx="213" cy="611"/>
            </a:xfrm>
            <a:custGeom>
              <a:avLst/>
              <a:gdLst/>
              <a:ahLst/>
              <a:cxnLst>
                <a:cxn ang="0">
                  <a:pos x="171" y="12"/>
                </a:cxn>
                <a:cxn ang="0">
                  <a:pos x="159" y="24"/>
                </a:cxn>
                <a:cxn ang="0">
                  <a:pos x="153" y="36"/>
                </a:cxn>
                <a:cxn ang="0">
                  <a:pos x="128" y="60"/>
                </a:cxn>
                <a:cxn ang="0">
                  <a:pos x="110" y="83"/>
                </a:cxn>
                <a:cxn ang="0">
                  <a:pos x="86" y="119"/>
                </a:cxn>
                <a:cxn ang="0">
                  <a:pos x="68" y="167"/>
                </a:cxn>
                <a:cxn ang="0">
                  <a:pos x="68" y="221"/>
                </a:cxn>
                <a:cxn ang="0">
                  <a:pos x="68" y="227"/>
                </a:cxn>
                <a:cxn ang="0">
                  <a:pos x="68" y="233"/>
                </a:cxn>
                <a:cxn ang="0">
                  <a:pos x="68" y="239"/>
                </a:cxn>
                <a:cxn ang="0">
                  <a:pos x="68" y="245"/>
                </a:cxn>
                <a:cxn ang="0">
                  <a:pos x="68" y="251"/>
                </a:cxn>
                <a:cxn ang="0">
                  <a:pos x="68" y="251"/>
                </a:cxn>
                <a:cxn ang="0">
                  <a:pos x="68" y="257"/>
                </a:cxn>
                <a:cxn ang="0">
                  <a:pos x="68" y="269"/>
                </a:cxn>
                <a:cxn ang="0">
                  <a:pos x="74" y="287"/>
                </a:cxn>
                <a:cxn ang="0">
                  <a:pos x="80" y="305"/>
                </a:cxn>
                <a:cxn ang="0">
                  <a:pos x="86" y="311"/>
                </a:cxn>
                <a:cxn ang="0">
                  <a:pos x="86" y="311"/>
                </a:cxn>
                <a:cxn ang="0">
                  <a:pos x="92" y="317"/>
                </a:cxn>
                <a:cxn ang="0">
                  <a:pos x="92" y="323"/>
                </a:cxn>
                <a:cxn ang="0">
                  <a:pos x="92" y="323"/>
                </a:cxn>
                <a:cxn ang="0">
                  <a:pos x="24" y="437"/>
                </a:cxn>
                <a:cxn ang="0">
                  <a:pos x="18" y="471"/>
                </a:cxn>
                <a:cxn ang="0">
                  <a:pos x="0" y="547"/>
                </a:cxn>
                <a:cxn ang="0">
                  <a:pos x="50" y="611"/>
                </a:cxn>
                <a:cxn ang="0">
                  <a:pos x="114" y="611"/>
                </a:cxn>
                <a:cxn ang="0">
                  <a:pos x="104" y="555"/>
                </a:cxn>
                <a:cxn ang="0">
                  <a:pos x="120" y="515"/>
                </a:cxn>
                <a:cxn ang="0">
                  <a:pos x="150" y="449"/>
                </a:cxn>
                <a:cxn ang="0">
                  <a:pos x="166" y="377"/>
                </a:cxn>
                <a:cxn ang="0">
                  <a:pos x="156" y="295"/>
                </a:cxn>
                <a:cxn ang="0">
                  <a:pos x="170" y="203"/>
                </a:cxn>
                <a:cxn ang="0">
                  <a:pos x="212" y="95"/>
                </a:cxn>
                <a:cxn ang="0">
                  <a:pos x="213" y="0"/>
                </a:cxn>
                <a:cxn ang="0">
                  <a:pos x="207" y="0"/>
                </a:cxn>
                <a:cxn ang="0">
                  <a:pos x="201" y="0"/>
                </a:cxn>
                <a:cxn ang="0">
                  <a:pos x="195" y="0"/>
                </a:cxn>
                <a:cxn ang="0">
                  <a:pos x="189" y="0"/>
                </a:cxn>
                <a:cxn ang="0">
                  <a:pos x="183" y="6"/>
                </a:cxn>
                <a:cxn ang="0">
                  <a:pos x="177" y="6"/>
                </a:cxn>
                <a:cxn ang="0">
                  <a:pos x="171" y="12"/>
                </a:cxn>
                <a:cxn ang="0">
                  <a:pos x="171" y="12"/>
                </a:cxn>
                <a:cxn ang="0">
                  <a:pos x="171" y="12"/>
                </a:cxn>
              </a:cxnLst>
              <a:rect l="0" t="0" r="r" b="b"/>
              <a:pathLst>
                <a:path w="213" h="611">
                  <a:moveTo>
                    <a:pt x="171" y="12"/>
                  </a:moveTo>
                  <a:lnTo>
                    <a:pt x="159" y="24"/>
                  </a:lnTo>
                  <a:lnTo>
                    <a:pt x="153" y="36"/>
                  </a:lnTo>
                  <a:lnTo>
                    <a:pt x="128" y="60"/>
                  </a:lnTo>
                  <a:lnTo>
                    <a:pt x="110" y="83"/>
                  </a:lnTo>
                  <a:lnTo>
                    <a:pt x="86" y="119"/>
                  </a:lnTo>
                  <a:lnTo>
                    <a:pt x="68" y="167"/>
                  </a:lnTo>
                  <a:lnTo>
                    <a:pt x="68" y="221"/>
                  </a:lnTo>
                  <a:lnTo>
                    <a:pt x="68" y="227"/>
                  </a:lnTo>
                  <a:lnTo>
                    <a:pt x="68" y="233"/>
                  </a:lnTo>
                  <a:lnTo>
                    <a:pt x="68" y="239"/>
                  </a:lnTo>
                  <a:lnTo>
                    <a:pt x="68" y="245"/>
                  </a:lnTo>
                  <a:lnTo>
                    <a:pt x="68" y="251"/>
                  </a:lnTo>
                  <a:lnTo>
                    <a:pt x="68" y="251"/>
                  </a:lnTo>
                  <a:lnTo>
                    <a:pt x="68" y="257"/>
                  </a:lnTo>
                  <a:lnTo>
                    <a:pt x="68" y="269"/>
                  </a:lnTo>
                  <a:lnTo>
                    <a:pt x="74" y="287"/>
                  </a:lnTo>
                  <a:lnTo>
                    <a:pt x="80" y="305"/>
                  </a:lnTo>
                  <a:lnTo>
                    <a:pt x="86" y="311"/>
                  </a:lnTo>
                  <a:lnTo>
                    <a:pt x="86" y="311"/>
                  </a:lnTo>
                  <a:lnTo>
                    <a:pt x="92" y="317"/>
                  </a:lnTo>
                  <a:lnTo>
                    <a:pt x="92" y="323"/>
                  </a:lnTo>
                  <a:lnTo>
                    <a:pt x="92" y="323"/>
                  </a:lnTo>
                  <a:lnTo>
                    <a:pt x="24" y="437"/>
                  </a:lnTo>
                  <a:lnTo>
                    <a:pt x="18" y="471"/>
                  </a:lnTo>
                  <a:lnTo>
                    <a:pt x="0" y="547"/>
                  </a:lnTo>
                  <a:lnTo>
                    <a:pt x="50" y="611"/>
                  </a:lnTo>
                  <a:lnTo>
                    <a:pt x="114" y="611"/>
                  </a:lnTo>
                  <a:lnTo>
                    <a:pt x="104" y="555"/>
                  </a:lnTo>
                  <a:lnTo>
                    <a:pt x="120" y="515"/>
                  </a:lnTo>
                  <a:lnTo>
                    <a:pt x="150" y="449"/>
                  </a:lnTo>
                  <a:lnTo>
                    <a:pt x="166" y="377"/>
                  </a:lnTo>
                  <a:lnTo>
                    <a:pt x="156" y="295"/>
                  </a:lnTo>
                  <a:lnTo>
                    <a:pt x="170" y="203"/>
                  </a:lnTo>
                  <a:lnTo>
                    <a:pt x="212" y="95"/>
                  </a:lnTo>
                  <a:lnTo>
                    <a:pt x="213" y="0"/>
                  </a:lnTo>
                  <a:lnTo>
                    <a:pt x="207" y="0"/>
                  </a:lnTo>
                  <a:lnTo>
                    <a:pt x="201" y="0"/>
                  </a:lnTo>
                  <a:lnTo>
                    <a:pt x="195" y="0"/>
                  </a:lnTo>
                  <a:lnTo>
                    <a:pt x="189" y="0"/>
                  </a:lnTo>
                  <a:lnTo>
                    <a:pt x="183" y="6"/>
                  </a:lnTo>
                  <a:lnTo>
                    <a:pt x="177" y="6"/>
                  </a:lnTo>
                  <a:lnTo>
                    <a:pt x="171" y="12"/>
                  </a:lnTo>
                  <a:lnTo>
                    <a:pt x="171" y="12"/>
                  </a:lnTo>
                  <a:lnTo>
                    <a:pt x="171" y="12"/>
                  </a:lnTo>
                </a:path>
              </a:pathLst>
            </a:custGeom>
            <a:gradFill rotWithShape="0">
              <a:gsLst>
                <a:gs pos="0">
                  <a:schemeClr val="bg2">
                    <a:gamma/>
                    <a:shade val="90980"/>
                    <a:invGamma/>
                  </a:schemeClr>
                </a:gs>
                <a:gs pos="100000">
                  <a:schemeClr val="bg2"/>
                </a:gs>
              </a:gsLst>
              <a:lin ang="2700000" scaled="1"/>
            </a:gradFill>
            <a:ln w="9525">
              <a:noFill/>
              <a:prstDash val="solid"/>
              <a:round/>
              <a:headEnd/>
              <a:tailEnd/>
            </a:ln>
          </p:spPr>
          <p:txBody>
            <a:bodyPr/>
            <a:lstStyle/>
            <a:p>
              <a:endParaRPr lang="en-GB"/>
            </a:p>
          </p:txBody>
        </p:sp>
        <p:sp>
          <p:nvSpPr>
            <p:cNvPr id="111626" name="Freeform 10"/>
            <p:cNvSpPr>
              <a:spLocks/>
            </p:cNvSpPr>
            <p:nvPr/>
          </p:nvSpPr>
          <p:spPr bwMode="ltGray">
            <a:xfrm>
              <a:off x="4292" y="3936"/>
              <a:ext cx="167" cy="384"/>
            </a:xfrm>
            <a:custGeom>
              <a:avLst/>
              <a:gdLst/>
              <a:ahLst/>
              <a:cxnLst>
                <a:cxn ang="0">
                  <a:pos x="149" y="60"/>
                </a:cxn>
                <a:cxn ang="0">
                  <a:pos x="119" y="30"/>
                </a:cxn>
                <a:cxn ang="0">
                  <a:pos x="89" y="12"/>
                </a:cxn>
                <a:cxn ang="0">
                  <a:pos x="59" y="0"/>
                </a:cxn>
                <a:cxn ang="0">
                  <a:pos x="54" y="70"/>
                </a:cxn>
                <a:cxn ang="0">
                  <a:pos x="46" y="112"/>
                </a:cxn>
                <a:cxn ang="0">
                  <a:pos x="52" y="168"/>
                </a:cxn>
                <a:cxn ang="0">
                  <a:pos x="24" y="194"/>
                </a:cxn>
                <a:cxn ang="0">
                  <a:pos x="16" y="258"/>
                </a:cxn>
                <a:cxn ang="0">
                  <a:pos x="2" y="300"/>
                </a:cxn>
                <a:cxn ang="0">
                  <a:pos x="0" y="352"/>
                </a:cxn>
                <a:cxn ang="0">
                  <a:pos x="47" y="384"/>
                </a:cxn>
                <a:cxn ang="0">
                  <a:pos x="149" y="384"/>
                </a:cxn>
                <a:cxn ang="0">
                  <a:pos x="134" y="350"/>
                </a:cxn>
                <a:cxn ang="0">
                  <a:pos x="104" y="324"/>
                </a:cxn>
                <a:cxn ang="0">
                  <a:pos x="138" y="274"/>
                </a:cxn>
                <a:cxn ang="0">
                  <a:pos x="122" y="220"/>
                </a:cxn>
                <a:cxn ang="0">
                  <a:pos x="132" y="186"/>
                </a:cxn>
                <a:cxn ang="0">
                  <a:pos x="140" y="154"/>
                </a:cxn>
                <a:cxn ang="0">
                  <a:pos x="167" y="90"/>
                </a:cxn>
                <a:cxn ang="0">
                  <a:pos x="149" y="60"/>
                </a:cxn>
                <a:cxn ang="0">
                  <a:pos x="149" y="60"/>
                </a:cxn>
                <a:cxn ang="0">
                  <a:pos x="149" y="60"/>
                </a:cxn>
              </a:cxnLst>
              <a:rect l="0" t="0" r="r" b="b"/>
              <a:pathLst>
                <a:path w="167" h="384">
                  <a:moveTo>
                    <a:pt x="149" y="60"/>
                  </a:moveTo>
                  <a:lnTo>
                    <a:pt x="119" y="30"/>
                  </a:lnTo>
                  <a:lnTo>
                    <a:pt x="89" y="12"/>
                  </a:lnTo>
                  <a:lnTo>
                    <a:pt x="59" y="0"/>
                  </a:lnTo>
                  <a:lnTo>
                    <a:pt x="54" y="70"/>
                  </a:lnTo>
                  <a:lnTo>
                    <a:pt x="46" y="112"/>
                  </a:lnTo>
                  <a:lnTo>
                    <a:pt x="52" y="168"/>
                  </a:lnTo>
                  <a:lnTo>
                    <a:pt x="24" y="194"/>
                  </a:lnTo>
                  <a:lnTo>
                    <a:pt x="16" y="258"/>
                  </a:lnTo>
                  <a:lnTo>
                    <a:pt x="2" y="300"/>
                  </a:lnTo>
                  <a:lnTo>
                    <a:pt x="0" y="352"/>
                  </a:lnTo>
                  <a:lnTo>
                    <a:pt x="47" y="384"/>
                  </a:lnTo>
                  <a:lnTo>
                    <a:pt x="149" y="384"/>
                  </a:lnTo>
                  <a:lnTo>
                    <a:pt x="134" y="350"/>
                  </a:lnTo>
                  <a:lnTo>
                    <a:pt x="104" y="324"/>
                  </a:lnTo>
                  <a:lnTo>
                    <a:pt x="138" y="274"/>
                  </a:lnTo>
                  <a:lnTo>
                    <a:pt x="122" y="220"/>
                  </a:lnTo>
                  <a:lnTo>
                    <a:pt x="132" y="186"/>
                  </a:lnTo>
                  <a:lnTo>
                    <a:pt x="140" y="154"/>
                  </a:lnTo>
                  <a:lnTo>
                    <a:pt x="167" y="90"/>
                  </a:lnTo>
                  <a:lnTo>
                    <a:pt x="149" y="60"/>
                  </a:lnTo>
                  <a:lnTo>
                    <a:pt x="149" y="60"/>
                  </a:lnTo>
                  <a:lnTo>
                    <a:pt x="149" y="60"/>
                  </a:lnTo>
                </a:path>
              </a:pathLst>
            </a:custGeom>
            <a:gradFill rotWithShape="0">
              <a:gsLst>
                <a:gs pos="0">
                  <a:schemeClr val="bg2">
                    <a:gamma/>
                    <a:shade val="90980"/>
                    <a:invGamma/>
                  </a:schemeClr>
                </a:gs>
                <a:gs pos="100000">
                  <a:schemeClr val="bg2"/>
                </a:gs>
              </a:gsLst>
              <a:lin ang="2700000" scaled="1"/>
            </a:gradFill>
            <a:ln w="9525">
              <a:noFill/>
              <a:prstDash val="solid"/>
              <a:round/>
              <a:headEnd/>
              <a:tailEnd/>
            </a:ln>
          </p:spPr>
          <p:txBody>
            <a:bodyPr/>
            <a:lstStyle/>
            <a:p>
              <a:endParaRPr lang="en-GB"/>
            </a:p>
          </p:txBody>
        </p:sp>
        <p:sp>
          <p:nvSpPr>
            <p:cNvPr id="111627" name="Freeform 11"/>
            <p:cNvSpPr>
              <a:spLocks/>
            </p:cNvSpPr>
            <p:nvPr/>
          </p:nvSpPr>
          <p:spPr bwMode="ltGray">
            <a:xfrm>
              <a:off x="4100" y="4020"/>
              <a:ext cx="166" cy="300"/>
            </a:xfrm>
            <a:custGeom>
              <a:avLst/>
              <a:gdLst/>
              <a:ahLst/>
              <a:cxnLst>
                <a:cxn ang="0">
                  <a:pos x="136" y="12"/>
                </a:cxn>
                <a:cxn ang="0">
                  <a:pos x="100" y="0"/>
                </a:cxn>
                <a:cxn ang="0">
                  <a:pos x="78" y="64"/>
                </a:cxn>
                <a:cxn ang="0">
                  <a:pos x="70" y="126"/>
                </a:cxn>
                <a:cxn ang="0">
                  <a:pos x="46" y="184"/>
                </a:cxn>
                <a:cxn ang="0">
                  <a:pos x="58" y="232"/>
                </a:cxn>
                <a:cxn ang="0">
                  <a:pos x="38" y="268"/>
                </a:cxn>
                <a:cxn ang="0">
                  <a:pos x="0" y="300"/>
                </a:cxn>
                <a:cxn ang="0">
                  <a:pos x="160" y="300"/>
                </a:cxn>
                <a:cxn ang="0">
                  <a:pos x="136" y="272"/>
                </a:cxn>
                <a:cxn ang="0">
                  <a:pos x="98" y="234"/>
                </a:cxn>
                <a:cxn ang="0">
                  <a:pos x="130" y="188"/>
                </a:cxn>
                <a:cxn ang="0">
                  <a:pos x="138" y="134"/>
                </a:cxn>
                <a:cxn ang="0">
                  <a:pos x="144" y="94"/>
                </a:cxn>
                <a:cxn ang="0">
                  <a:pos x="164" y="60"/>
                </a:cxn>
                <a:cxn ang="0">
                  <a:pos x="166" y="0"/>
                </a:cxn>
                <a:cxn ang="0">
                  <a:pos x="136" y="12"/>
                </a:cxn>
                <a:cxn ang="0">
                  <a:pos x="136" y="12"/>
                </a:cxn>
                <a:cxn ang="0">
                  <a:pos x="136" y="12"/>
                </a:cxn>
              </a:cxnLst>
              <a:rect l="0" t="0" r="r" b="b"/>
              <a:pathLst>
                <a:path w="166" h="300">
                  <a:moveTo>
                    <a:pt x="136" y="12"/>
                  </a:moveTo>
                  <a:lnTo>
                    <a:pt x="100" y="0"/>
                  </a:lnTo>
                  <a:lnTo>
                    <a:pt x="78" y="64"/>
                  </a:lnTo>
                  <a:lnTo>
                    <a:pt x="70" y="126"/>
                  </a:lnTo>
                  <a:lnTo>
                    <a:pt x="46" y="184"/>
                  </a:lnTo>
                  <a:lnTo>
                    <a:pt x="58" y="232"/>
                  </a:lnTo>
                  <a:lnTo>
                    <a:pt x="38" y="268"/>
                  </a:lnTo>
                  <a:lnTo>
                    <a:pt x="0" y="300"/>
                  </a:lnTo>
                  <a:lnTo>
                    <a:pt x="160" y="300"/>
                  </a:lnTo>
                  <a:lnTo>
                    <a:pt x="136" y="272"/>
                  </a:lnTo>
                  <a:lnTo>
                    <a:pt x="98" y="234"/>
                  </a:lnTo>
                  <a:lnTo>
                    <a:pt x="130" y="188"/>
                  </a:lnTo>
                  <a:lnTo>
                    <a:pt x="138" y="134"/>
                  </a:lnTo>
                  <a:lnTo>
                    <a:pt x="144" y="94"/>
                  </a:lnTo>
                  <a:lnTo>
                    <a:pt x="164" y="60"/>
                  </a:lnTo>
                  <a:lnTo>
                    <a:pt x="166" y="0"/>
                  </a:lnTo>
                  <a:lnTo>
                    <a:pt x="136" y="12"/>
                  </a:lnTo>
                  <a:lnTo>
                    <a:pt x="136" y="12"/>
                  </a:lnTo>
                  <a:lnTo>
                    <a:pt x="136" y="12"/>
                  </a:lnTo>
                </a:path>
              </a:pathLst>
            </a:custGeom>
            <a:gradFill rotWithShape="0">
              <a:gsLst>
                <a:gs pos="0">
                  <a:schemeClr val="bg2">
                    <a:gamma/>
                    <a:shade val="90980"/>
                    <a:invGamma/>
                  </a:schemeClr>
                </a:gs>
                <a:gs pos="100000">
                  <a:schemeClr val="bg2"/>
                </a:gs>
              </a:gsLst>
              <a:lin ang="2700000" scaled="1"/>
            </a:gradFill>
            <a:ln w="9525">
              <a:noFill/>
              <a:prstDash val="solid"/>
              <a:round/>
              <a:headEnd/>
              <a:tailEnd/>
            </a:ln>
          </p:spPr>
          <p:txBody>
            <a:bodyPr/>
            <a:lstStyle/>
            <a:p>
              <a:endParaRPr lang="en-GB"/>
            </a:p>
          </p:txBody>
        </p:sp>
        <p:sp>
          <p:nvSpPr>
            <p:cNvPr id="111628" name="Freeform 12"/>
            <p:cNvSpPr>
              <a:spLocks/>
            </p:cNvSpPr>
            <p:nvPr/>
          </p:nvSpPr>
          <p:spPr bwMode="ltGray">
            <a:xfrm>
              <a:off x="3910" y="4038"/>
              <a:ext cx="237" cy="282"/>
            </a:xfrm>
            <a:custGeom>
              <a:avLst/>
              <a:gdLst/>
              <a:ahLst/>
              <a:cxnLst>
                <a:cxn ang="0">
                  <a:pos x="201" y="0"/>
                </a:cxn>
                <a:cxn ang="0">
                  <a:pos x="183" y="0"/>
                </a:cxn>
                <a:cxn ang="0">
                  <a:pos x="158" y="50"/>
                </a:cxn>
                <a:cxn ang="0">
                  <a:pos x="148" y="92"/>
                </a:cxn>
                <a:cxn ang="0">
                  <a:pos x="120" y="144"/>
                </a:cxn>
                <a:cxn ang="0">
                  <a:pos x="82" y="182"/>
                </a:cxn>
                <a:cxn ang="0">
                  <a:pos x="60" y="232"/>
                </a:cxn>
                <a:cxn ang="0">
                  <a:pos x="0" y="282"/>
                </a:cxn>
                <a:cxn ang="0">
                  <a:pos x="128" y="282"/>
                </a:cxn>
                <a:cxn ang="0">
                  <a:pos x="154" y="254"/>
                </a:cxn>
                <a:cxn ang="0">
                  <a:pos x="158" y="196"/>
                </a:cxn>
                <a:cxn ang="0">
                  <a:pos x="188" y="148"/>
                </a:cxn>
                <a:cxn ang="0">
                  <a:pos x="196" y="70"/>
                </a:cxn>
                <a:cxn ang="0">
                  <a:pos x="237" y="0"/>
                </a:cxn>
                <a:cxn ang="0">
                  <a:pos x="201" y="0"/>
                </a:cxn>
                <a:cxn ang="0">
                  <a:pos x="201" y="0"/>
                </a:cxn>
                <a:cxn ang="0">
                  <a:pos x="201" y="0"/>
                </a:cxn>
              </a:cxnLst>
              <a:rect l="0" t="0" r="r" b="b"/>
              <a:pathLst>
                <a:path w="237" h="282">
                  <a:moveTo>
                    <a:pt x="201" y="0"/>
                  </a:moveTo>
                  <a:lnTo>
                    <a:pt x="183" y="0"/>
                  </a:lnTo>
                  <a:lnTo>
                    <a:pt x="158" y="50"/>
                  </a:lnTo>
                  <a:lnTo>
                    <a:pt x="148" y="92"/>
                  </a:lnTo>
                  <a:lnTo>
                    <a:pt x="120" y="144"/>
                  </a:lnTo>
                  <a:lnTo>
                    <a:pt x="82" y="182"/>
                  </a:lnTo>
                  <a:lnTo>
                    <a:pt x="60" y="232"/>
                  </a:lnTo>
                  <a:lnTo>
                    <a:pt x="0" y="282"/>
                  </a:lnTo>
                  <a:lnTo>
                    <a:pt x="128" y="282"/>
                  </a:lnTo>
                  <a:lnTo>
                    <a:pt x="154" y="254"/>
                  </a:lnTo>
                  <a:lnTo>
                    <a:pt x="158" y="196"/>
                  </a:lnTo>
                  <a:lnTo>
                    <a:pt x="188" y="148"/>
                  </a:lnTo>
                  <a:lnTo>
                    <a:pt x="196" y="70"/>
                  </a:lnTo>
                  <a:lnTo>
                    <a:pt x="237" y="0"/>
                  </a:lnTo>
                  <a:lnTo>
                    <a:pt x="201" y="0"/>
                  </a:lnTo>
                  <a:lnTo>
                    <a:pt x="201" y="0"/>
                  </a:lnTo>
                  <a:lnTo>
                    <a:pt x="201" y="0"/>
                  </a:lnTo>
                </a:path>
              </a:pathLst>
            </a:custGeom>
            <a:gradFill rotWithShape="0">
              <a:gsLst>
                <a:gs pos="0">
                  <a:schemeClr val="bg2">
                    <a:gamma/>
                    <a:shade val="90980"/>
                    <a:invGamma/>
                  </a:schemeClr>
                </a:gs>
                <a:gs pos="100000">
                  <a:schemeClr val="bg2"/>
                </a:gs>
              </a:gsLst>
              <a:lin ang="2700000" scaled="1"/>
            </a:gradFill>
            <a:ln w="9525">
              <a:noFill/>
              <a:prstDash val="solid"/>
              <a:round/>
              <a:headEnd/>
              <a:tailEnd/>
            </a:ln>
          </p:spPr>
          <p:txBody>
            <a:bodyPr/>
            <a:lstStyle/>
            <a:p>
              <a:endParaRPr lang="en-GB"/>
            </a:p>
          </p:txBody>
        </p:sp>
        <p:sp>
          <p:nvSpPr>
            <p:cNvPr id="111629" name="Freeform 13"/>
            <p:cNvSpPr>
              <a:spLocks/>
            </p:cNvSpPr>
            <p:nvPr/>
          </p:nvSpPr>
          <p:spPr bwMode="ltGray">
            <a:xfrm>
              <a:off x="3674" y="4086"/>
              <a:ext cx="196" cy="234"/>
            </a:xfrm>
            <a:custGeom>
              <a:avLst/>
              <a:gdLst/>
              <a:ahLst/>
              <a:cxnLst>
                <a:cxn ang="0">
                  <a:pos x="167" y="54"/>
                </a:cxn>
                <a:cxn ang="0">
                  <a:pos x="113" y="24"/>
                </a:cxn>
                <a:cxn ang="0">
                  <a:pos x="83" y="0"/>
                </a:cxn>
                <a:cxn ang="0">
                  <a:pos x="80" y="62"/>
                </a:cxn>
                <a:cxn ang="0">
                  <a:pos x="58" y="100"/>
                </a:cxn>
                <a:cxn ang="0">
                  <a:pos x="54" y="160"/>
                </a:cxn>
                <a:cxn ang="0">
                  <a:pos x="36" y="202"/>
                </a:cxn>
                <a:cxn ang="0">
                  <a:pos x="0" y="234"/>
                </a:cxn>
                <a:cxn ang="0">
                  <a:pos x="146" y="234"/>
                </a:cxn>
                <a:cxn ang="0">
                  <a:pos x="170" y="198"/>
                </a:cxn>
                <a:cxn ang="0">
                  <a:pos x="158" y="138"/>
                </a:cxn>
                <a:cxn ang="0">
                  <a:pos x="196" y="100"/>
                </a:cxn>
                <a:cxn ang="0">
                  <a:pos x="191" y="54"/>
                </a:cxn>
                <a:cxn ang="0">
                  <a:pos x="167" y="54"/>
                </a:cxn>
                <a:cxn ang="0">
                  <a:pos x="167" y="54"/>
                </a:cxn>
                <a:cxn ang="0">
                  <a:pos x="167" y="54"/>
                </a:cxn>
              </a:cxnLst>
              <a:rect l="0" t="0" r="r" b="b"/>
              <a:pathLst>
                <a:path w="196" h="234">
                  <a:moveTo>
                    <a:pt x="167" y="54"/>
                  </a:moveTo>
                  <a:lnTo>
                    <a:pt x="113" y="24"/>
                  </a:lnTo>
                  <a:lnTo>
                    <a:pt x="83" y="0"/>
                  </a:lnTo>
                  <a:lnTo>
                    <a:pt x="80" y="62"/>
                  </a:lnTo>
                  <a:lnTo>
                    <a:pt x="58" y="100"/>
                  </a:lnTo>
                  <a:lnTo>
                    <a:pt x="54" y="160"/>
                  </a:lnTo>
                  <a:lnTo>
                    <a:pt x="36" y="202"/>
                  </a:lnTo>
                  <a:lnTo>
                    <a:pt x="0" y="234"/>
                  </a:lnTo>
                  <a:lnTo>
                    <a:pt x="146" y="234"/>
                  </a:lnTo>
                  <a:lnTo>
                    <a:pt x="170" y="198"/>
                  </a:lnTo>
                  <a:lnTo>
                    <a:pt x="158" y="138"/>
                  </a:lnTo>
                  <a:lnTo>
                    <a:pt x="196" y="100"/>
                  </a:lnTo>
                  <a:lnTo>
                    <a:pt x="191" y="54"/>
                  </a:lnTo>
                  <a:lnTo>
                    <a:pt x="167" y="54"/>
                  </a:lnTo>
                  <a:lnTo>
                    <a:pt x="167" y="54"/>
                  </a:lnTo>
                  <a:lnTo>
                    <a:pt x="167" y="54"/>
                  </a:lnTo>
                </a:path>
              </a:pathLst>
            </a:custGeom>
            <a:gradFill rotWithShape="0">
              <a:gsLst>
                <a:gs pos="0">
                  <a:schemeClr val="bg2">
                    <a:gamma/>
                    <a:shade val="90980"/>
                    <a:invGamma/>
                  </a:schemeClr>
                </a:gs>
                <a:gs pos="100000">
                  <a:schemeClr val="bg2"/>
                </a:gs>
              </a:gsLst>
              <a:lin ang="2700000" scaled="1"/>
            </a:gradFill>
            <a:ln w="9525">
              <a:noFill/>
              <a:prstDash val="solid"/>
              <a:round/>
              <a:headEnd/>
              <a:tailEnd/>
            </a:ln>
          </p:spPr>
          <p:txBody>
            <a:bodyPr/>
            <a:lstStyle/>
            <a:p>
              <a:endParaRPr lang="en-GB"/>
            </a:p>
          </p:txBody>
        </p:sp>
        <p:sp>
          <p:nvSpPr>
            <p:cNvPr id="111630" name="Freeform 14"/>
            <p:cNvSpPr>
              <a:spLocks/>
            </p:cNvSpPr>
            <p:nvPr/>
          </p:nvSpPr>
          <p:spPr bwMode="ltGray">
            <a:xfrm>
              <a:off x="3476" y="4068"/>
              <a:ext cx="190" cy="252"/>
            </a:xfrm>
            <a:custGeom>
              <a:avLst/>
              <a:gdLst/>
              <a:ahLst/>
              <a:cxnLst>
                <a:cxn ang="0">
                  <a:pos x="190" y="0"/>
                </a:cxn>
                <a:cxn ang="0">
                  <a:pos x="166" y="0"/>
                </a:cxn>
                <a:cxn ang="0">
                  <a:pos x="158" y="38"/>
                </a:cxn>
                <a:cxn ang="0">
                  <a:pos x="138" y="120"/>
                </a:cxn>
                <a:cxn ang="0">
                  <a:pos x="94" y="180"/>
                </a:cxn>
                <a:cxn ang="0">
                  <a:pos x="62" y="234"/>
                </a:cxn>
                <a:cxn ang="0">
                  <a:pos x="0" y="252"/>
                </a:cxn>
                <a:cxn ang="0">
                  <a:pos x="128" y="252"/>
                </a:cxn>
                <a:cxn ang="0">
                  <a:pos x="142" y="188"/>
                </a:cxn>
                <a:cxn ang="0">
                  <a:pos x="186" y="90"/>
                </a:cxn>
                <a:cxn ang="0">
                  <a:pos x="190" y="38"/>
                </a:cxn>
                <a:cxn ang="0">
                  <a:pos x="190" y="0"/>
                </a:cxn>
                <a:cxn ang="0">
                  <a:pos x="190" y="0"/>
                </a:cxn>
                <a:cxn ang="0">
                  <a:pos x="190" y="0"/>
                </a:cxn>
                <a:cxn ang="0">
                  <a:pos x="190" y="0"/>
                </a:cxn>
              </a:cxnLst>
              <a:rect l="0" t="0" r="r" b="b"/>
              <a:pathLst>
                <a:path w="190" h="252">
                  <a:moveTo>
                    <a:pt x="190" y="0"/>
                  </a:moveTo>
                  <a:lnTo>
                    <a:pt x="166" y="0"/>
                  </a:lnTo>
                  <a:lnTo>
                    <a:pt x="158" y="38"/>
                  </a:lnTo>
                  <a:lnTo>
                    <a:pt x="138" y="120"/>
                  </a:lnTo>
                  <a:lnTo>
                    <a:pt x="94" y="180"/>
                  </a:lnTo>
                  <a:lnTo>
                    <a:pt x="62" y="234"/>
                  </a:lnTo>
                  <a:lnTo>
                    <a:pt x="0" y="252"/>
                  </a:lnTo>
                  <a:lnTo>
                    <a:pt x="128" y="252"/>
                  </a:lnTo>
                  <a:lnTo>
                    <a:pt x="142" y="188"/>
                  </a:lnTo>
                  <a:lnTo>
                    <a:pt x="186" y="90"/>
                  </a:lnTo>
                  <a:lnTo>
                    <a:pt x="190" y="38"/>
                  </a:lnTo>
                  <a:lnTo>
                    <a:pt x="190" y="0"/>
                  </a:lnTo>
                  <a:lnTo>
                    <a:pt x="190" y="0"/>
                  </a:lnTo>
                  <a:lnTo>
                    <a:pt x="190" y="0"/>
                  </a:lnTo>
                  <a:lnTo>
                    <a:pt x="190" y="0"/>
                  </a:lnTo>
                </a:path>
              </a:pathLst>
            </a:custGeom>
            <a:gradFill rotWithShape="0">
              <a:gsLst>
                <a:gs pos="0">
                  <a:schemeClr val="bg2">
                    <a:gamma/>
                    <a:shade val="90980"/>
                    <a:invGamma/>
                  </a:schemeClr>
                </a:gs>
                <a:gs pos="100000">
                  <a:schemeClr val="bg2"/>
                </a:gs>
              </a:gsLst>
              <a:lin ang="2700000" scaled="1"/>
            </a:gradFill>
            <a:ln w="9525">
              <a:noFill/>
              <a:prstDash val="solid"/>
              <a:round/>
              <a:headEnd/>
              <a:tailEnd/>
            </a:ln>
          </p:spPr>
          <p:txBody>
            <a:bodyPr/>
            <a:lstStyle/>
            <a:p>
              <a:endParaRPr lang="en-GB"/>
            </a:p>
          </p:txBody>
        </p:sp>
        <p:sp>
          <p:nvSpPr>
            <p:cNvPr id="111631" name="Freeform 15"/>
            <p:cNvSpPr>
              <a:spLocks/>
            </p:cNvSpPr>
            <p:nvPr/>
          </p:nvSpPr>
          <p:spPr bwMode="ltGray">
            <a:xfrm>
              <a:off x="3170" y="4188"/>
              <a:ext cx="230" cy="132"/>
            </a:xfrm>
            <a:custGeom>
              <a:avLst/>
              <a:gdLst/>
              <a:ahLst/>
              <a:cxnLst>
                <a:cxn ang="0">
                  <a:pos x="197" y="0"/>
                </a:cxn>
                <a:cxn ang="0">
                  <a:pos x="191" y="0"/>
                </a:cxn>
                <a:cxn ang="0">
                  <a:pos x="185" y="0"/>
                </a:cxn>
                <a:cxn ang="0">
                  <a:pos x="173" y="0"/>
                </a:cxn>
                <a:cxn ang="0">
                  <a:pos x="161" y="0"/>
                </a:cxn>
                <a:cxn ang="0">
                  <a:pos x="155" y="0"/>
                </a:cxn>
                <a:cxn ang="0">
                  <a:pos x="138" y="6"/>
                </a:cxn>
                <a:cxn ang="0">
                  <a:pos x="132" y="6"/>
                </a:cxn>
                <a:cxn ang="0">
                  <a:pos x="35" y="18"/>
                </a:cxn>
                <a:cxn ang="0">
                  <a:pos x="11" y="30"/>
                </a:cxn>
                <a:cxn ang="0">
                  <a:pos x="23" y="54"/>
                </a:cxn>
                <a:cxn ang="0">
                  <a:pos x="0" y="100"/>
                </a:cxn>
                <a:cxn ang="0">
                  <a:pos x="0" y="132"/>
                </a:cxn>
                <a:cxn ang="0">
                  <a:pos x="162" y="132"/>
                </a:cxn>
                <a:cxn ang="0">
                  <a:pos x="204" y="88"/>
                </a:cxn>
                <a:cxn ang="0">
                  <a:pos x="230" y="46"/>
                </a:cxn>
                <a:cxn ang="0">
                  <a:pos x="214" y="24"/>
                </a:cxn>
                <a:cxn ang="0">
                  <a:pos x="215" y="0"/>
                </a:cxn>
                <a:cxn ang="0">
                  <a:pos x="209" y="0"/>
                </a:cxn>
                <a:cxn ang="0">
                  <a:pos x="203" y="0"/>
                </a:cxn>
                <a:cxn ang="0">
                  <a:pos x="203" y="0"/>
                </a:cxn>
                <a:cxn ang="0">
                  <a:pos x="197" y="0"/>
                </a:cxn>
                <a:cxn ang="0">
                  <a:pos x="197" y="0"/>
                </a:cxn>
                <a:cxn ang="0">
                  <a:pos x="197" y="0"/>
                </a:cxn>
              </a:cxnLst>
              <a:rect l="0" t="0" r="r" b="b"/>
              <a:pathLst>
                <a:path w="230" h="132">
                  <a:moveTo>
                    <a:pt x="197" y="0"/>
                  </a:moveTo>
                  <a:lnTo>
                    <a:pt x="191" y="0"/>
                  </a:lnTo>
                  <a:lnTo>
                    <a:pt x="185" y="0"/>
                  </a:lnTo>
                  <a:lnTo>
                    <a:pt x="173" y="0"/>
                  </a:lnTo>
                  <a:lnTo>
                    <a:pt x="161" y="0"/>
                  </a:lnTo>
                  <a:lnTo>
                    <a:pt x="155" y="0"/>
                  </a:lnTo>
                  <a:lnTo>
                    <a:pt x="138" y="6"/>
                  </a:lnTo>
                  <a:lnTo>
                    <a:pt x="132" y="6"/>
                  </a:lnTo>
                  <a:lnTo>
                    <a:pt x="35" y="18"/>
                  </a:lnTo>
                  <a:lnTo>
                    <a:pt x="11" y="30"/>
                  </a:lnTo>
                  <a:lnTo>
                    <a:pt x="23" y="54"/>
                  </a:lnTo>
                  <a:lnTo>
                    <a:pt x="0" y="100"/>
                  </a:lnTo>
                  <a:lnTo>
                    <a:pt x="0" y="132"/>
                  </a:lnTo>
                  <a:lnTo>
                    <a:pt x="162" y="132"/>
                  </a:lnTo>
                  <a:lnTo>
                    <a:pt x="204" y="88"/>
                  </a:lnTo>
                  <a:lnTo>
                    <a:pt x="230" y="46"/>
                  </a:lnTo>
                  <a:lnTo>
                    <a:pt x="214" y="24"/>
                  </a:lnTo>
                  <a:lnTo>
                    <a:pt x="215" y="0"/>
                  </a:lnTo>
                  <a:lnTo>
                    <a:pt x="209" y="0"/>
                  </a:lnTo>
                  <a:lnTo>
                    <a:pt x="203" y="0"/>
                  </a:lnTo>
                  <a:lnTo>
                    <a:pt x="203" y="0"/>
                  </a:lnTo>
                  <a:lnTo>
                    <a:pt x="197" y="0"/>
                  </a:lnTo>
                  <a:lnTo>
                    <a:pt x="197" y="0"/>
                  </a:lnTo>
                  <a:lnTo>
                    <a:pt x="197" y="0"/>
                  </a:lnTo>
                </a:path>
              </a:pathLst>
            </a:custGeom>
            <a:gradFill rotWithShape="0">
              <a:gsLst>
                <a:gs pos="0">
                  <a:schemeClr val="bg2">
                    <a:gamma/>
                    <a:shade val="90980"/>
                    <a:invGamma/>
                  </a:schemeClr>
                </a:gs>
                <a:gs pos="100000">
                  <a:schemeClr val="bg2"/>
                </a:gs>
              </a:gsLst>
              <a:lin ang="2700000" scaled="1"/>
            </a:gradFill>
            <a:ln w="9525">
              <a:noFill/>
              <a:prstDash val="solid"/>
              <a:round/>
              <a:headEnd/>
              <a:tailEnd/>
            </a:ln>
          </p:spPr>
          <p:txBody>
            <a:bodyPr/>
            <a:lstStyle/>
            <a:p>
              <a:endParaRPr lang="en-GB"/>
            </a:p>
          </p:txBody>
        </p:sp>
        <p:sp>
          <p:nvSpPr>
            <p:cNvPr id="111632" name="Freeform 16"/>
            <p:cNvSpPr>
              <a:spLocks/>
            </p:cNvSpPr>
            <p:nvPr/>
          </p:nvSpPr>
          <p:spPr bwMode="ltGray">
            <a:xfrm>
              <a:off x="3044" y="4218"/>
              <a:ext cx="89" cy="102"/>
            </a:xfrm>
            <a:custGeom>
              <a:avLst/>
              <a:gdLst/>
              <a:ahLst/>
              <a:cxnLst>
                <a:cxn ang="0">
                  <a:pos x="71" y="0"/>
                </a:cxn>
                <a:cxn ang="0">
                  <a:pos x="66" y="48"/>
                </a:cxn>
                <a:cxn ang="0">
                  <a:pos x="30" y="72"/>
                </a:cxn>
                <a:cxn ang="0">
                  <a:pos x="0" y="102"/>
                </a:cxn>
                <a:cxn ang="0">
                  <a:pos x="66" y="102"/>
                </a:cxn>
                <a:cxn ang="0">
                  <a:pos x="88" y="56"/>
                </a:cxn>
                <a:cxn ang="0">
                  <a:pos x="89" y="6"/>
                </a:cxn>
                <a:cxn ang="0">
                  <a:pos x="71" y="0"/>
                </a:cxn>
                <a:cxn ang="0">
                  <a:pos x="71" y="0"/>
                </a:cxn>
                <a:cxn ang="0">
                  <a:pos x="71" y="0"/>
                </a:cxn>
              </a:cxnLst>
              <a:rect l="0" t="0" r="r" b="b"/>
              <a:pathLst>
                <a:path w="89" h="102">
                  <a:moveTo>
                    <a:pt x="71" y="0"/>
                  </a:moveTo>
                  <a:lnTo>
                    <a:pt x="66" y="48"/>
                  </a:lnTo>
                  <a:lnTo>
                    <a:pt x="30" y="72"/>
                  </a:lnTo>
                  <a:lnTo>
                    <a:pt x="0" y="102"/>
                  </a:lnTo>
                  <a:lnTo>
                    <a:pt x="66" y="102"/>
                  </a:lnTo>
                  <a:lnTo>
                    <a:pt x="88" y="56"/>
                  </a:lnTo>
                  <a:lnTo>
                    <a:pt x="89" y="6"/>
                  </a:lnTo>
                  <a:lnTo>
                    <a:pt x="71" y="0"/>
                  </a:lnTo>
                  <a:lnTo>
                    <a:pt x="71" y="0"/>
                  </a:lnTo>
                  <a:lnTo>
                    <a:pt x="71" y="0"/>
                  </a:lnTo>
                </a:path>
              </a:pathLst>
            </a:custGeom>
            <a:gradFill rotWithShape="0">
              <a:gsLst>
                <a:gs pos="0">
                  <a:schemeClr val="bg2">
                    <a:gamma/>
                    <a:shade val="90980"/>
                    <a:invGamma/>
                  </a:schemeClr>
                </a:gs>
                <a:gs pos="100000">
                  <a:schemeClr val="bg2"/>
                </a:gs>
              </a:gsLst>
              <a:lin ang="2700000" scaled="1"/>
            </a:gradFill>
            <a:ln w="9525">
              <a:noFill/>
              <a:prstDash val="solid"/>
              <a:round/>
              <a:headEnd/>
              <a:tailEnd/>
            </a:ln>
          </p:spPr>
          <p:txBody>
            <a:bodyPr/>
            <a:lstStyle/>
            <a:p>
              <a:endParaRPr lang="en-GB"/>
            </a:p>
          </p:txBody>
        </p:sp>
        <p:sp>
          <p:nvSpPr>
            <p:cNvPr id="111633" name="Freeform 17"/>
            <p:cNvSpPr>
              <a:spLocks/>
            </p:cNvSpPr>
            <p:nvPr/>
          </p:nvSpPr>
          <p:spPr bwMode="ltGray">
            <a:xfrm>
              <a:off x="5482" y="3367"/>
              <a:ext cx="278" cy="953"/>
            </a:xfrm>
            <a:custGeom>
              <a:avLst/>
              <a:gdLst/>
              <a:ahLst/>
              <a:cxnLst>
                <a:cxn ang="0">
                  <a:pos x="278" y="24"/>
                </a:cxn>
                <a:cxn ang="0">
                  <a:pos x="272" y="24"/>
                </a:cxn>
                <a:cxn ang="0">
                  <a:pos x="272" y="18"/>
                </a:cxn>
                <a:cxn ang="0">
                  <a:pos x="266" y="18"/>
                </a:cxn>
                <a:cxn ang="0">
                  <a:pos x="254" y="12"/>
                </a:cxn>
                <a:cxn ang="0">
                  <a:pos x="236" y="6"/>
                </a:cxn>
                <a:cxn ang="0">
                  <a:pos x="212" y="0"/>
                </a:cxn>
                <a:cxn ang="0">
                  <a:pos x="206" y="6"/>
                </a:cxn>
                <a:cxn ang="0">
                  <a:pos x="198" y="129"/>
                </a:cxn>
                <a:cxn ang="0">
                  <a:pos x="184" y="209"/>
                </a:cxn>
                <a:cxn ang="0">
                  <a:pos x="182" y="249"/>
                </a:cxn>
                <a:cxn ang="0">
                  <a:pos x="200" y="339"/>
                </a:cxn>
                <a:cxn ang="0">
                  <a:pos x="186" y="481"/>
                </a:cxn>
                <a:cxn ang="0">
                  <a:pos x="176" y="521"/>
                </a:cxn>
                <a:cxn ang="0">
                  <a:pos x="156" y="601"/>
                </a:cxn>
                <a:cxn ang="0">
                  <a:pos x="172" y="681"/>
                </a:cxn>
                <a:cxn ang="0">
                  <a:pos x="138" y="765"/>
                </a:cxn>
                <a:cxn ang="0">
                  <a:pos x="96" y="847"/>
                </a:cxn>
                <a:cxn ang="0">
                  <a:pos x="50" y="899"/>
                </a:cxn>
                <a:cxn ang="0">
                  <a:pos x="0" y="953"/>
                </a:cxn>
                <a:cxn ang="0">
                  <a:pos x="278" y="953"/>
                </a:cxn>
                <a:cxn ang="0">
                  <a:pos x="278" y="24"/>
                </a:cxn>
                <a:cxn ang="0">
                  <a:pos x="278" y="24"/>
                </a:cxn>
                <a:cxn ang="0">
                  <a:pos x="278" y="24"/>
                </a:cxn>
              </a:cxnLst>
              <a:rect l="0" t="0" r="r" b="b"/>
              <a:pathLst>
                <a:path w="278" h="953">
                  <a:moveTo>
                    <a:pt x="278" y="24"/>
                  </a:moveTo>
                  <a:lnTo>
                    <a:pt x="272" y="24"/>
                  </a:lnTo>
                  <a:lnTo>
                    <a:pt x="272" y="18"/>
                  </a:lnTo>
                  <a:lnTo>
                    <a:pt x="266" y="18"/>
                  </a:lnTo>
                  <a:lnTo>
                    <a:pt x="254" y="12"/>
                  </a:lnTo>
                  <a:lnTo>
                    <a:pt x="236" y="6"/>
                  </a:lnTo>
                  <a:lnTo>
                    <a:pt x="212" y="0"/>
                  </a:lnTo>
                  <a:lnTo>
                    <a:pt x="206" y="6"/>
                  </a:lnTo>
                  <a:lnTo>
                    <a:pt x="198" y="129"/>
                  </a:lnTo>
                  <a:lnTo>
                    <a:pt x="184" y="209"/>
                  </a:lnTo>
                  <a:lnTo>
                    <a:pt x="182" y="249"/>
                  </a:lnTo>
                  <a:lnTo>
                    <a:pt x="200" y="339"/>
                  </a:lnTo>
                  <a:lnTo>
                    <a:pt x="186" y="481"/>
                  </a:lnTo>
                  <a:lnTo>
                    <a:pt x="176" y="521"/>
                  </a:lnTo>
                  <a:lnTo>
                    <a:pt x="156" y="601"/>
                  </a:lnTo>
                  <a:lnTo>
                    <a:pt x="172" y="681"/>
                  </a:lnTo>
                  <a:lnTo>
                    <a:pt x="138" y="765"/>
                  </a:lnTo>
                  <a:lnTo>
                    <a:pt x="96" y="847"/>
                  </a:lnTo>
                  <a:lnTo>
                    <a:pt x="50" y="899"/>
                  </a:lnTo>
                  <a:lnTo>
                    <a:pt x="0" y="953"/>
                  </a:lnTo>
                  <a:lnTo>
                    <a:pt x="278" y="953"/>
                  </a:lnTo>
                  <a:lnTo>
                    <a:pt x="278" y="24"/>
                  </a:lnTo>
                  <a:lnTo>
                    <a:pt x="278" y="24"/>
                  </a:lnTo>
                  <a:lnTo>
                    <a:pt x="278" y="24"/>
                  </a:lnTo>
                </a:path>
              </a:pathLst>
            </a:custGeom>
            <a:gradFill rotWithShape="0">
              <a:gsLst>
                <a:gs pos="0">
                  <a:schemeClr val="bg2">
                    <a:gamma/>
                    <a:shade val="90980"/>
                    <a:invGamma/>
                  </a:schemeClr>
                </a:gs>
                <a:gs pos="100000">
                  <a:schemeClr val="bg2"/>
                </a:gs>
              </a:gsLst>
              <a:lin ang="2700000" scaled="1"/>
            </a:gradFill>
            <a:ln w="9525">
              <a:noFill/>
              <a:prstDash val="solid"/>
              <a:round/>
              <a:headEnd/>
              <a:tailEnd/>
            </a:ln>
          </p:spPr>
          <p:txBody>
            <a:bodyPr/>
            <a:lstStyle/>
            <a:p>
              <a:endParaRPr lang="en-GB"/>
            </a:p>
          </p:txBody>
        </p:sp>
      </p:grpSp>
      <p:sp>
        <p:nvSpPr>
          <p:cNvPr id="111634" name="Rectangle 18"/>
          <p:cNvSpPr>
            <a:spLocks noGrp="1" noChangeArrowheads="1"/>
          </p:cNvSpPr>
          <p:nvPr>
            <p:ph type="title"/>
          </p:nvPr>
        </p:nvSpPr>
        <p:spPr bwMode="auto">
          <a:xfrm>
            <a:off x="457200" y="277813"/>
            <a:ext cx="8229600" cy="1139825"/>
          </a:xfrm>
          <a:prstGeom prst="rect">
            <a:avLst/>
          </a:prstGeom>
          <a:noFill/>
          <a:ln w="9525">
            <a:noFill/>
            <a:miter lim="800000"/>
            <a:headEnd/>
            <a:tailEnd/>
          </a:ln>
          <a:effectLst/>
        </p:spPr>
        <p:txBody>
          <a:bodyPr vert="horz" wrap="square" lIns="91440" tIns="45720" rIns="91440" bIns="45720" numCol="1" anchor="ctr" anchorCtr="1" compatLnSpc="1">
            <a:prstTxWarp prst="textNoShape">
              <a:avLst/>
            </a:prstTxWarp>
          </a:bodyPr>
          <a:lstStyle/>
          <a:p>
            <a:pPr lvl="0"/>
            <a:r>
              <a:rPr lang="en-US" smtClean="0"/>
              <a:t>Click to edit Master title style</a:t>
            </a:r>
          </a:p>
        </p:txBody>
      </p:sp>
      <p:sp>
        <p:nvSpPr>
          <p:cNvPr id="111635" name="Rectangle 19"/>
          <p:cNvSpPr>
            <a:spLocks noGrp="1" noChangeArrowheads="1"/>
          </p:cNvSpPr>
          <p:nvPr>
            <p:ph type="dt" sz="half" idx="2"/>
          </p:nvPr>
        </p:nvSpPr>
        <p:spPr bwMode="auto">
          <a:xfrm>
            <a:off x="457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effectLst>
                  <a:outerShdw blurRad="38100" dist="38100" dir="2700000" algn="tl">
                    <a:srgbClr val="000000"/>
                  </a:outerShdw>
                </a:effectLst>
                <a:latin typeface="+mn-lt"/>
              </a:defRPr>
            </a:lvl1pPr>
          </a:lstStyle>
          <a:p>
            <a:endParaRPr lang="en-US"/>
          </a:p>
        </p:txBody>
      </p:sp>
      <p:sp>
        <p:nvSpPr>
          <p:cNvPr id="111636" name="Rectangle 20"/>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effectLst>
                  <a:outerShdw blurRad="38100" dist="38100" dir="2700000" algn="tl">
                    <a:srgbClr val="000000"/>
                  </a:outerShdw>
                </a:effectLst>
                <a:latin typeface="+mn-lt"/>
              </a:defRPr>
            </a:lvl1pPr>
          </a:lstStyle>
          <a:p>
            <a:endParaRPr lang="en-US"/>
          </a:p>
        </p:txBody>
      </p:sp>
      <p:sp>
        <p:nvSpPr>
          <p:cNvPr id="111637" name="Rectangle 21"/>
          <p:cNvSpPr>
            <a:spLocks noGrp="1" noChangeArrowheads="1"/>
          </p:cNvSpPr>
          <p:nvPr>
            <p:ph type="sldNum" sz="quarter" idx="4"/>
          </p:nvPr>
        </p:nvSpPr>
        <p:spPr bwMode="auto">
          <a:xfrm>
            <a:off x="6553200" y="6243638"/>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effectLst>
                  <a:outerShdw blurRad="38100" dist="38100" dir="2700000" algn="tl">
                    <a:srgbClr val="000000"/>
                  </a:outerShdw>
                </a:effectLst>
                <a:latin typeface="+mn-lt"/>
              </a:defRPr>
            </a:lvl1pPr>
          </a:lstStyle>
          <a:p>
            <a:fld id="{9FDE1909-BF89-4432-84ED-9E5DEB33885F}" type="slidenum">
              <a:rPr lang="en-US"/>
              <a:pPr/>
              <a:t>‹#›</a:t>
            </a:fld>
            <a:endParaRPr lang="en-US"/>
          </a:p>
        </p:txBody>
      </p:sp>
      <p:sp>
        <p:nvSpPr>
          <p:cNvPr id="111638" name="Rectangle 22"/>
          <p:cNvSpPr>
            <a:spLocks noGrp="1" noChangeArrowheads="1"/>
          </p:cNvSpPr>
          <p:nvPr>
            <p:ph type="body" idx="1"/>
          </p:nvPr>
        </p:nvSpPr>
        <p:spPr bwMode="auto">
          <a:xfrm>
            <a:off x="457200" y="1600200"/>
            <a:ext cx="8229600" cy="453072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Tree>
  </p:cSld>
  <p:clrMap bg1="dk2" tx1="lt1" bg2="dk1" tx2="lt2" accent1="accent1" accent2="accent2" accent3="accent3" accent4="accent4" accent5="accent5" accent6="accent6" hlink="hlink" folHlink="folHlink"/>
  <p:sldLayoutIdLst>
    <p:sldLayoutId id="2147483702" r:id="rId1"/>
    <p:sldLayoutId id="2147483703" r:id="rId2"/>
    <p:sldLayoutId id="2147483704" r:id="rId3"/>
    <p:sldLayoutId id="2147483705" r:id="rId4"/>
    <p:sldLayoutId id="2147483706" r:id="rId5"/>
    <p:sldLayoutId id="2147483707" r:id="rId6"/>
    <p:sldLayoutId id="2147483708" r:id="rId7"/>
    <p:sldLayoutId id="2147483709" r:id="rId8"/>
    <p:sldLayoutId id="2147483710" r:id="rId9"/>
    <p:sldLayoutId id="2147483711" r:id="rId10"/>
    <p:sldLayoutId id="2147483712" r:id="rId11"/>
    <p:sldLayoutId id="2147483713" r:id="rId12"/>
  </p:sldLayoutIdLst>
  <p:txStyles>
    <p:titleStyle>
      <a:lvl1pPr algn="ctr" rtl="0" fontAlgn="base">
        <a:spcBef>
          <a:spcPct val="0"/>
        </a:spcBef>
        <a:spcAft>
          <a:spcPct val="0"/>
        </a:spcAft>
        <a:defRPr sz="4400">
          <a:solidFill>
            <a:schemeClr val="tx2"/>
          </a:solidFill>
          <a:effectLst>
            <a:outerShdw blurRad="38100" dist="38100" dir="2700000" algn="tl">
              <a:srgbClr val="000000"/>
            </a:outerShdw>
          </a:effectLst>
          <a:latin typeface="+mj-lt"/>
          <a:ea typeface="+mj-ea"/>
          <a:cs typeface="+mj-cs"/>
        </a:defRPr>
      </a:lvl1pPr>
      <a:lvl2pPr algn="ctr" rtl="0" fontAlgn="base">
        <a:spcBef>
          <a:spcPct val="0"/>
        </a:spcBef>
        <a:spcAft>
          <a:spcPct val="0"/>
        </a:spcAft>
        <a:defRPr sz="4400">
          <a:solidFill>
            <a:schemeClr val="tx2"/>
          </a:solidFill>
          <a:effectLst>
            <a:outerShdw blurRad="38100" dist="38100" dir="2700000" algn="tl">
              <a:srgbClr val="000000"/>
            </a:outerShdw>
          </a:effectLst>
          <a:latin typeface="Arial" charset="0"/>
        </a:defRPr>
      </a:lvl2pPr>
      <a:lvl3pPr algn="ctr" rtl="0" fontAlgn="base">
        <a:spcBef>
          <a:spcPct val="0"/>
        </a:spcBef>
        <a:spcAft>
          <a:spcPct val="0"/>
        </a:spcAft>
        <a:defRPr sz="4400">
          <a:solidFill>
            <a:schemeClr val="tx2"/>
          </a:solidFill>
          <a:effectLst>
            <a:outerShdw blurRad="38100" dist="38100" dir="2700000" algn="tl">
              <a:srgbClr val="000000"/>
            </a:outerShdw>
          </a:effectLst>
          <a:latin typeface="Arial" charset="0"/>
        </a:defRPr>
      </a:lvl3pPr>
      <a:lvl4pPr algn="ctr" rtl="0" fontAlgn="base">
        <a:spcBef>
          <a:spcPct val="0"/>
        </a:spcBef>
        <a:spcAft>
          <a:spcPct val="0"/>
        </a:spcAft>
        <a:defRPr sz="4400">
          <a:solidFill>
            <a:schemeClr val="tx2"/>
          </a:solidFill>
          <a:effectLst>
            <a:outerShdw blurRad="38100" dist="38100" dir="2700000" algn="tl">
              <a:srgbClr val="000000"/>
            </a:outerShdw>
          </a:effectLst>
          <a:latin typeface="Arial" charset="0"/>
        </a:defRPr>
      </a:lvl4pPr>
      <a:lvl5pPr algn="ctr" rtl="0" fontAlgn="base">
        <a:spcBef>
          <a:spcPct val="0"/>
        </a:spcBef>
        <a:spcAft>
          <a:spcPct val="0"/>
        </a:spcAft>
        <a:defRPr sz="4400">
          <a:solidFill>
            <a:schemeClr val="tx2"/>
          </a:solidFill>
          <a:effectLst>
            <a:outerShdw blurRad="38100" dist="38100" dir="2700000" algn="tl">
              <a:srgbClr val="000000"/>
            </a:outerShdw>
          </a:effectLst>
          <a:latin typeface="Arial" charset="0"/>
        </a:defRPr>
      </a:lvl5pPr>
      <a:lvl6pPr marL="457200" algn="ctr" rtl="0" fontAlgn="base">
        <a:spcBef>
          <a:spcPct val="0"/>
        </a:spcBef>
        <a:spcAft>
          <a:spcPct val="0"/>
        </a:spcAft>
        <a:defRPr sz="4400">
          <a:solidFill>
            <a:schemeClr val="tx2"/>
          </a:solidFill>
          <a:effectLst>
            <a:outerShdw blurRad="38100" dist="38100" dir="2700000" algn="tl">
              <a:srgbClr val="000000"/>
            </a:outerShdw>
          </a:effectLst>
          <a:latin typeface="Arial" charset="0"/>
        </a:defRPr>
      </a:lvl6pPr>
      <a:lvl7pPr marL="914400" algn="ctr" rtl="0" fontAlgn="base">
        <a:spcBef>
          <a:spcPct val="0"/>
        </a:spcBef>
        <a:spcAft>
          <a:spcPct val="0"/>
        </a:spcAft>
        <a:defRPr sz="4400">
          <a:solidFill>
            <a:schemeClr val="tx2"/>
          </a:solidFill>
          <a:effectLst>
            <a:outerShdw blurRad="38100" dist="38100" dir="2700000" algn="tl">
              <a:srgbClr val="000000"/>
            </a:outerShdw>
          </a:effectLst>
          <a:latin typeface="Arial" charset="0"/>
        </a:defRPr>
      </a:lvl7pPr>
      <a:lvl8pPr marL="1371600" algn="ctr" rtl="0" fontAlgn="base">
        <a:spcBef>
          <a:spcPct val="0"/>
        </a:spcBef>
        <a:spcAft>
          <a:spcPct val="0"/>
        </a:spcAft>
        <a:defRPr sz="4400">
          <a:solidFill>
            <a:schemeClr val="tx2"/>
          </a:solidFill>
          <a:effectLst>
            <a:outerShdw blurRad="38100" dist="38100" dir="2700000" algn="tl">
              <a:srgbClr val="000000"/>
            </a:outerShdw>
          </a:effectLst>
          <a:latin typeface="Arial" charset="0"/>
        </a:defRPr>
      </a:lvl8pPr>
      <a:lvl9pPr marL="1828800" algn="ctr" rtl="0" fontAlgn="base">
        <a:spcBef>
          <a:spcPct val="0"/>
        </a:spcBef>
        <a:spcAft>
          <a:spcPct val="0"/>
        </a:spcAft>
        <a:defRPr sz="4400">
          <a:solidFill>
            <a:schemeClr val="tx2"/>
          </a:solidFill>
          <a:effectLst>
            <a:outerShdw blurRad="38100" dist="38100" dir="2700000" algn="tl">
              <a:srgbClr val="000000"/>
            </a:outerShdw>
          </a:effectLst>
          <a:latin typeface="Arial" charset="0"/>
        </a:defRPr>
      </a:lvl9pPr>
    </p:titleStyle>
    <p:bodyStyle>
      <a:lvl1pPr marL="342900" indent="-342900" algn="l" rtl="0" fontAlgn="base">
        <a:spcBef>
          <a:spcPct val="20000"/>
        </a:spcBef>
        <a:spcAft>
          <a:spcPct val="0"/>
        </a:spcAft>
        <a:buClr>
          <a:schemeClr val="hlink"/>
        </a:buClr>
        <a:buSzPct val="70000"/>
        <a:buFont typeface="Wingdings" pitchFamily="2" charset="2"/>
        <a:buChar char="u"/>
        <a:defRPr sz="3200">
          <a:solidFill>
            <a:schemeClr val="tx1"/>
          </a:solidFill>
          <a:effectLst>
            <a:outerShdw blurRad="38100" dist="38100" dir="2700000" algn="tl">
              <a:srgbClr val="000000"/>
            </a:outerShdw>
          </a:effectLst>
          <a:latin typeface="+mn-lt"/>
          <a:ea typeface="+mn-ea"/>
          <a:cs typeface="+mn-cs"/>
        </a:defRPr>
      </a:lvl1pPr>
      <a:lvl2pPr marL="742950" indent="-285750" algn="l" rtl="0" fontAlgn="base">
        <a:spcBef>
          <a:spcPct val="20000"/>
        </a:spcBef>
        <a:spcAft>
          <a:spcPct val="0"/>
        </a:spcAft>
        <a:buChar char="–"/>
        <a:defRPr sz="2800">
          <a:solidFill>
            <a:schemeClr val="tx1"/>
          </a:solidFill>
          <a:effectLst>
            <a:outerShdw blurRad="38100" dist="38100" dir="2700000" algn="tl">
              <a:srgbClr val="000000"/>
            </a:outerShdw>
          </a:effectLst>
          <a:latin typeface="+mn-lt"/>
        </a:defRPr>
      </a:lvl2pPr>
      <a:lvl3pPr marL="1143000" indent="-228600" algn="l" rtl="0" fontAlgn="base">
        <a:spcBef>
          <a:spcPct val="20000"/>
        </a:spcBef>
        <a:spcAft>
          <a:spcPct val="0"/>
        </a:spcAft>
        <a:buClr>
          <a:schemeClr val="tx2"/>
        </a:buClr>
        <a:buSzPct val="70000"/>
        <a:buFont typeface="Wingdings" pitchFamily="2" charset="2"/>
        <a:buChar char="u"/>
        <a:defRPr sz="2400">
          <a:solidFill>
            <a:schemeClr val="tx1"/>
          </a:solidFill>
          <a:effectLst>
            <a:outerShdw blurRad="38100" dist="38100" dir="2700000" algn="tl">
              <a:srgbClr val="000000"/>
            </a:outerShdw>
          </a:effectLst>
          <a:latin typeface="+mn-lt"/>
        </a:defRPr>
      </a:lvl3pPr>
      <a:lvl4pPr marL="1600200" indent="-228600" algn="l" rtl="0" fontAlgn="base">
        <a:spcBef>
          <a:spcPct val="20000"/>
        </a:spcBef>
        <a:spcAft>
          <a:spcPct val="0"/>
        </a:spcAft>
        <a:buChar char="–"/>
        <a:defRPr sz="2000">
          <a:solidFill>
            <a:schemeClr val="tx1"/>
          </a:solidFill>
          <a:effectLst>
            <a:outerShdw blurRad="38100" dist="38100" dir="2700000" algn="tl">
              <a:srgbClr val="000000"/>
            </a:outerShdw>
          </a:effectLst>
          <a:latin typeface="+mn-lt"/>
        </a:defRPr>
      </a:lvl4pPr>
      <a:lvl5pPr marL="2057400" indent="-228600" algn="l" rtl="0" fontAlgn="base">
        <a:spcBef>
          <a:spcPct val="20000"/>
        </a:spcBef>
        <a:spcAft>
          <a:spcPct val="0"/>
        </a:spcAft>
        <a:buClr>
          <a:schemeClr val="folHlink"/>
        </a:buClr>
        <a:buSzPct val="70000"/>
        <a:buFont typeface="Wingdings" pitchFamily="2" charset="2"/>
        <a:buChar char="u"/>
        <a:defRPr sz="2000">
          <a:solidFill>
            <a:schemeClr val="tx1"/>
          </a:solidFill>
          <a:effectLst>
            <a:outerShdw blurRad="38100" dist="38100" dir="2700000" algn="tl">
              <a:srgbClr val="000000"/>
            </a:outerShdw>
          </a:effectLst>
          <a:latin typeface="+mn-lt"/>
        </a:defRPr>
      </a:lvl5pPr>
      <a:lvl6pPr marL="2514600" indent="-228600" algn="l" rtl="0" fontAlgn="base">
        <a:spcBef>
          <a:spcPct val="20000"/>
        </a:spcBef>
        <a:spcAft>
          <a:spcPct val="0"/>
        </a:spcAft>
        <a:buClr>
          <a:schemeClr val="folHlink"/>
        </a:buClr>
        <a:buSzPct val="70000"/>
        <a:buFont typeface="Wingdings" pitchFamily="2" charset="2"/>
        <a:buChar char="u"/>
        <a:defRPr sz="2000">
          <a:solidFill>
            <a:schemeClr val="tx1"/>
          </a:solidFill>
          <a:effectLst>
            <a:outerShdw blurRad="38100" dist="38100" dir="2700000" algn="tl">
              <a:srgbClr val="000000"/>
            </a:outerShdw>
          </a:effectLst>
          <a:latin typeface="+mn-lt"/>
        </a:defRPr>
      </a:lvl6pPr>
      <a:lvl7pPr marL="2971800" indent="-228600" algn="l" rtl="0" fontAlgn="base">
        <a:spcBef>
          <a:spcPct val="20000"/>
        </a:spcBef>
        <a:spcAft>
          <a:spcPct val="0"/>
        </a:spcAft>
        <a:buClr>
          <a:schemeClr val="folHlink"/>
        </a:buClr>
        <a:buSzPct val="70000"/>
        <a:buFont typeface="Wingdings" pitchFamily="2" charset="2"/>
        <a:buChar char="u"/>
        <a:defRPr sz="2000">
          <a:solidFill>
            <a:schemeClr val="tx1"/>
          </a:solidFill>
          <a:effectLst>
            <a:outerShdw blurRad="38100" dist="38100" dir="2700000" algn="tl">
              <a:srgbClr val="000000"/>
            </a:outerShdw>
          </a:effectLst>
          <a:latin typeface="+mn-lt"/>
        </a:defRPr>
      </a:lvl7pPr>
      <a:lvl8pPr marL="3429000" indent="-228600" algn="l" rtl="0" fontAlgn="base">
        <a:spcBef>
          <a:spcPct val="20000"/>
        </a:spcBef>
        <a:spcAft>
          <a:spcPct val="0"/>
        </a:spcAft>
        <a:buClr>
          <a:schemeClr val="folHlink"/>
        </a:buClr>
        <a:buSzPct val="70000"/>
        <a:buFont typeface="Wingdings" pitchFamily="2" charset="2"/>
        <a:buChar char="u"/>
        <a:defRPr sz="2000">
          <a:solidFill>
            <a:schemeClr val="tx1"/>
          </a:solidFill>
          <a:effectLst>
            <a:outerShdw blurRad="38100" dist="38100" dir="2700000" algn="tl">
              <a:srgbClr val="000000"/>
            </a:outerShdw>
          </a:effectLst>
          <a:latin typeface="+mn-lt"/>
        </a:defRPr>
      </a:lvl8pPr>
      <a:lvl9pPr marL="3886200" indent="-228600" algn="l" rtl="0" fontAlgn="base">
        <a:spcBef>
          <a:spcPct val="20000"/>
        </a:spcBef>
        <a:spcAft>
          <a:spcPct val="0"/>
        </a:spcAft>
        <a:buClr>
          <a:schemeClr val="folHlink"/>
        </a:buClr>
        <a:buSzPct val="70000"/>
        <a:buFont typeface="Wingdings" pitchFamily="2" charset="2"/>
        <a:buChar char="u"/>
        <a:defRPr sz="2000">
          <a:solidFill>
            <a:schemeClr val="tx1"/>
          </a:solidFill>
          <a:effectLst>
            <a:outerShdw blurRad="38100" dist="38100" dir="2700000" algn="tl">
              <a:srgbClr val="000000"/>
            </a:outerShdw>
          </a:effectLst>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2.xml"/><Relationship Id="rId1" Type="http://schemas.openxmlformats.org/officeDocument/2006/relationships/vmlDrawing" Target="../drawings/vmlDrawing1.vml"/><Relationship Id="rId4" Type="http://schemas.openxmlformats.org/officeDocument/2006/relationships/image" Target="../media/image3.emf"/></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12.xml"/><Relationship Id="rId5" Type="http://schemas.openxmlformats.org/officeDocument/2006/relationships/image" Target="../media/image7.jpeg"/><Relationship Id="rId4" Type="http://schemas.openxmlformats.org/officeDocument/2006/relationships/image" Target="../media/image6.jpe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9.jpeg"/><Relationship Id="rId7" Type="http://schemas.openxmlformats.org/officeDocument/2006/relationships/image" Target="../media/image13.jpeg"/><Relationship Id="rId2" Type="http://schemas.openxmlformats.org/officeDocument/2006/relationships/image" Target="../media/image8.jpeg"/><Relationship Id="rId1" Type="http://schemas.openxmlformats.org/officeDocument/2006/relationships/slideLayout" Target="../slideLayouts/slideLayout7.xml"/><Relationship Id="rId6" Type="http://schemas.openxmlformats.org/officeDocument/2006/relationships/image" Target="../media/image12.png"/><Relationship Id="rId5" Type="http://schemas.openxmlformats.org/officeDocument/2006/relationships/image" Target="../media/image11.jpeg"/><Relationship Id="rId4" Type="http://schemas.openxmlformats.org/officeDocument/2006/relationships/image" Target="../media/image10.jpe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2.xml"/><Relationship Id="rId1" Type="http://schemas.openxmlformats.org/officeDocument/2006/relationships/vmlDrawing" Target="../drawings/vmlDrawing2.vml"/><Relationship Id="rId6" Type="http://schemas.openxmlformats.org/officeDocument/2006/relationships/image" Target="../media/image15.emf"/><Relationship Id="rId5" Type="http://schemas.openxmlformats.org/officeDocument/2006/relationships/oleObject" Target="../embeddings/Microsoft_Excel_97-2003_Worksheet1.xls"/><Relationship Id="rId4" Type="http://schemas.openxmlformats.org/officeDocument/2006/relationships/oleObject" Target="../embeddings/oleObject2.bin"/></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2.xml"/><Relationship Id="rId1" Type="http://schemas.openxmlformats.org/officeDocument/2006/relationships/vmlDrawing" Target="../drawings/vmlDrawing3.vml"/><Relationship Id="rId6" Type="http://schemas.openxmlformats.org/officeDocument/2006/relationships/image" Target="../media/image16.emf"/><Relationship Id="rId5" Type="http://schemas.openxmlformats.org/officeDocument/2006/relationships/oleObject" Target="../embeddings/Microsoft_Excel_97-2003_Worksheet2.xls"/><Relationship Id="rId4" Type="http://schemas.openxmlformats.org/officeDocument/2006/relationships/oleObject" Target="../embeddings/oleObject3.bin"/></Relationships>
</file>

<file path=ppt/slides/_rels/slide33.xml.rels><?xml version="1.0" encoding="UTF-8" standalone="yes"?>
<Relationships xmlns="http://schemas.openxmlformats.org/package/2006/relationships"><Relationship Id="rId8" Type="http://schemas.openxmlformats.org/officeDocument/2006/relationships/hyperlink" Target="http://www.doe.gov/" TargetMode="External"/><Relationship Id="rId13" Type="http://schemas.openxmlformats.org/officeDocument/2006/relationships/hyperlink" Target="http://www.edcmag.com/" TargetMode="External"/><Relationship Id="rId3" Type="http://schemas.openxmlformats.org/officeDocument/2006/relationships/hyperlink" Target="http://www.usgbc.org/Resources/links.asp" TargetMode="External"/><Relationship Id="rId7" Type="http://schemas.openxmlformats.org/officeDocument/2006/relationships/hyperlink" Target="http://www.epa.gov/ems/index.htm" TargetMode="External"/><Relationship Id="rId12" Type="http://schemas.openxmlformats.org/officeDocument/2006/relationships/hyperlink" Target="http://www.buildinggreen.com/" TargetMode="External"/><Relationship Id="rId2" Type="http://schemas.openxmlformats.org/officeDocument/2006/relationships/hyperlink" Target="http://www.usgbc.org/" TargetMode="External"/><Relationship Id="rId16" Type="http://schemas.openxmlformats.org/officeDocument/2006/relationships/hyperlink" Target="http://www.greenglobes.com/" TargetMode="External"/><Relationship Id="rId1" Type="http://schemas.openxmlformats.org/officeDocument/2006/relationships/slideLayout" Target="../slideLayouts/slideLayout2.xml"/><Relationship Id="rId6" Type="http://schemas.openxmlformats.org/officeDocument/2006/relationships/hyperlink" Target="http://www.iso.org/" TargetMode="External"/><Relationship Id="rId11" Type="http://schemas.openxmlformats.org/officeDocument/2006/relationships/hyperlink" Target="http://www.sc.edu/sustainableu" TargetMode="External"/><Relationship Id="rId5" Type="http://schemas.openxmlformats.org/officeDocument/2006/relationships/hyperlink" Target="http://www.oikos.com/" TargetMode="External"/><Relationship Id="rId15" Type="http://schemas.openxmlformats.org/officeDocument/2006/relationships/hyperlink" Target="http://www.southface.org/web/earthcraft_house/ech_main/ech_index.htm" TargetMode="External"/><Relationship Id="rId10" Type="http://schemas.openxmlformats.org/officeDocument/2006/relationships/hyperlink" Target="http://www.housing.sc.edu/westquadhandbook.asp" TargetMode="External"/><Relationship Id="rId4" Type="http://schemas.openxmlformats.org/officeDocument/2006/relationships/hyperlink" Target="http://www.greenerbuildings.com/" TargetMode="External"/><Relationship Id="rId9" Type="http://schemas.openxmlformats.org/officeDocument/2006/relationships/hyperlink" Target="http://www.epa.gov/" TargetMode="External"/><Relationship Id="rId14" Type="http://schemas.openxmlformats.org/officeDocument/2006/relationships/hyperlink" Target="http://www.gbapgh.org/" TargetMode="External"/></Relationships>
</file>

<file path=ppt/slides/_rels/slide34.xml.rels><?xml version="1.0" encoding="UTF-8" standalone="yes"?>
<Relationships xmlns="http://schemas.openxmlformats.org/package/2006/relationships"><Relationship Id="rId2" Type="http://schemas.openxmlformats.org/officeDocument/2006/relationships/hyperlink" Target="mailto:koman@sc.edu"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ctrTitle"/>
          </p:nvPr>
        </p:nvSpPr>
        <p:spPr>
          <a:xfrm>
            <a:off x="685800" y="762000"/>
            <a:ext cx="7772400" cy="1265238"/>
          </a:xfrm>
          <a:noFill/>
          <a:ln/>
        </p:spPr>
        <p:txBody>
          <a:bodyPr/>
          <a:lstStyle/>
          <a:p>
            <a:r>
              <a:rPr lang="en-US"/>
              <a:t>Introduction to Green Buildings &amp; LEED</a:t>
            </a:r>
          </a:p>
        </p:txBody>
      </p:sp>
      <p:sp>
        <p:nvSpPr>
          <p:cNvPr id="36868" name="Rectangle 4"/>
          <p:cNvSpPr>
            <a:spLocks noChangeArrowheads="1"/>
          </p:cNvSpPr>
          <p:nvPr/>
        </p:nvSpPr>
        <p:spPr bwMode="auto">
          <a:xfrm>
            <a:off x="0" y="3028950"/>
            <a:ext cx="9144000" cy="0"/>
          </a:xfrm>
          <a:prstGeom prst="rect">
            <a:avLst/>
          </a:prstGeom>
          <a:noFill/>
          <a:ln w="9525">
            <a:noFill/>
            <a:miter lim="800000"/>
            <a:headEnd/>
            <a:tailEnd/>
          </a:ln>
          <a:effectLst/>
        </p:spPr>
        <p:txBody>
          <a:bodyPr wrap="none" anchor="ctr">
            <a:spAutoFit/>
          </a:bodyPr>
          <a:lstStyle/>
          <a:p>
            <a:endParaRPr lang="en-GB"/>
          </a:p>
        </p:txBody>
      </p:sp>
      <p:pic>
        <p:nvPicPr>
          <p:cNvPr id="36870" name="Picture 6" descr="!OPENLIN"/>
          <p:cNvPicPr>
            <a:picLocks noChangeAspect="1" noChangeArrowheads="1"/>
          </p:cNvPicPr>
          <p:nvPr/>
        </p:nvPicPr>
        <p:blipFill>
          <a:blip r:embed="rId2" cstate="print"/>
          <a:srcRect/>
          <a:stretch>
            <a:fillRect/>
          </a:stretch>
        </p:blipFill>
        <p:spPr bwMode="auto">
          <a:xfrm>
            <a:off x="5181600" y="6019800"/>
            <a:ext cx="3622675" cy="838200"/>
          </a:xfrm>
          <a:prstGeom prst="rect">
            <a:avLst/>
          </a:prstGeom>
          <a:noFill/>
        </p:spPr>
      </p:pic>
      <p:sp>
        <p:nvSpPr>
          <p:cNvPr id="36871" name="Rectangle 7"/>
          <p:cNvSpPr>
            <a:spLocks noGrp="1" noChangeArrowheads="1"/>
          </p:cNvSpPr>
          <p:nvPr>
            <p:ph type="subTitle" idx="1"/>
          </p:nvPr>
        </p:nvSpPr>
        <p:spPr>
          <a:xfrm flipH="1" flipV="1">
            <a:off x="5462588" y="4287838"/>
            <a:ext cx="122237" cy="73025"/>
          </a:xfrm>
        </p:spPr>
        <p:txBody>
          <a:bodyPr/>
          <a:lstStyle/>
          <a:p>
            <a:pPr>
              <a:lnSpc>
                <a:spcPct val="80000"/>
              </a:lnSpc>
            </a:pPr>
            <a:endParaRPr lang="en-US" sz="900"/>
          </a:p>
        </p:txBody>
      </p:sp>
      <p:pic>
        <p:nvPicPr>
          <p:cNvPr id="36873" name="Picture 9" descr="GR943320"/>
          <p:cNvPicPr>
            <a:picLocks noChangeAspect="1" noChangeArrowheads="1"/>
          </p:cNvPicPr>
          <p:nvPr/>
        </p:nvPicPr>
        <p:blipFill>
          <a:blip r:embed="rId3"/>
          <a:srcRect/>
          <a:stretch>
            <a:fillRect/>
          </a:stretch>
        </p:blipFill>
        <p:spPr bwMode="auto">
          <a:xfrm>
            <a:off x="1828800" y="2133600"/>
            <a:ext cx="5486400" cy="3584575"/>
          </a:xfrm>
          <a:prstGeom prst="rect">
            <a:avLst/>
          </a:prstGeom>
          <a:noFill/>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p:txBody>
          <a:bodyPr/>
          <a:lstStyle/>
          <a:p>
            <a:r>
              <a:rPr lang="en-US"/>
              <a:t>Defining Sustainability</a:t>
            </a:r>
          </a:p>
        </p:txBody>
      </p:sp>
      <p:sp>
        <p:nvSpPr>
          <p:cNvPr id="39939" name="Rectangle 3"/>
          <p:cNvSpPr>
            <a:spLocks noGrp="1" noChangeArrowheads="1"/>
          </p:cNvSpPr>
          <p:nvPr>
            <p:ph type="body" idx="1"/>
          </p:nvPr>
        </p:nvSpPr>
        <p:spPr/>
        <p:txBody>
          <a:bodyPr/>
          <a:lstStyle/>
          <a:p>
            <a:r>
              <a:rPr lang="en-US"/>
              <a:t>United Nations World Commission on Environment and Development</a:t>
            </a:r>
          </a:p>
          <a:p>
            <a:pPr lvl="1"/>
            <a:endParaRPr lang="en-US"/>
          </a:p>
          <a:p>
            <a:pPr lvl="1"/>
            <a:r>
              <a:rPr lang="en-US"/>
              <a:t>“Development that meets the needs of present generations without compromising the ability of future generations to meet their own needs.”</a:t>
            </a:r>
          </a:p>
          <a:p>
            <a:pPr>
              <a:buFont typeface="Wingdings" pitchFamily="2" charset="2"/>
              <a:buNone/>
            </a:pPr>
            <a:endParaRPr lang="en-US"/>
          </a:p>
          <a:p>
            <a:endParaRPr lang="en-US" sz="180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p:txBody>
          <a:bodyPr/>
          <a:lstStyle/>
          <a:p>
            <a:r>
              <a:rPr lang="en-US"/>
              <a:t>Defining Green Buildings</a:t>
            </a:r>
          </a:p>
        </p:txBody>
      </p:sp>
      <p:sp>
        <p:nvSpPr>
          <p:cNvPr id="40963" name="Rectangle 3"/>
          <p:cNvSpPr>
            <a:spLocks noGrp="1" noChangeArrowheads="1"/>
          </p:cNvSpPr>
          <p:nvPr>
            <p:ph type="body" idx="1"/>
          </p:nvPr>
        </p:nvSpPr>
        <p:spPr/>
        <p:txBody>
          <a:bodyPr/>
          <a:lstStyle/>
          <a:p>
            <a:r>
              <a:rPr lang="en-US" sz="2800"/>
              <a:t>Design and construction practices that significantly reduce, or eliminate the negative impact of buildings on the environment and its occupants with regard to site planning; safeguarding water use and water use efficiency; promoting energy efficiency and renewable energy; conserving materials and resources; and promoting indoor environmental quality.” 	</a:t>
            </a:r>
            <a:r>
              <a:rPr lang="en-US" sz="2000"/>
              <a:t>(US Green Building Council)</a:t>
            </a: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noFill/>
          <a:ln/>
        </p:spPr>
        <p:txBody>
          <a:bodyPr/>
          <a:lstStyle/>
          <a:p>
            <a:r>
              <a:rPr lang="en-US"/>
              <a:t>Construction Impacts</a:t>
            </a:r>
          </a:p>
        </p:txBody>
      </p:sp>
      <p:sp>
        <p:nvSpPr>
          <p:cNvPr id="3075" name="Rectangle 3"/>
          <p:cNvSpPr>
            <a:spLocks noGrp="1" noChangeArrowheads="1"/>
          </p:cNvSpPr>
          <p:nvPr>
            <p:ph type="body" idx="1"/>
          </p:nvPr>
        </p:nvSpPr>
        <p:spPr>
          <a:xfrm>
            <a:off x="838200" y="1447800"/>
            <a:ext cx="8007350" cy="4953000"/>
          </a:xfrm>
          <a:noFill/>
          <a:ln/>
        </p:spPr>
        <p:txBody>
          <a:bodyPr/>
          <a:lstStyle/>
          <a:p>
            <a:r>
              <a:rPr lang="en-US" sz="2400"/>
              <a:t>76 million residential buildings in US</a:t>
            </a:r>
          </a:p>
          <a:p>
            <a:r>
              <a:rPr lang="en-US" sz="2400"/>
              <a:t>5 million commercial buildings in US</a:t>
            </a:r>
          </a:p>
          <a:p>
            <a:r>
              <a:rPr lang="en-US" sz="2400"/>
              <a:t>consume 40 % or raw materials</a:t>
            </a:r>
          </a:p>
          <a:p>
            <a:r>
              <a:rPr lang="en-US" sz="2400"/>
              <a:t>32% total energy produced</a:t>
            </a:r>
          </a:p>
          <a:p>
            <a:r>
              <a:rPr lang="en-US" sz="2400"/>
              <a:t>17% fresh water</a:t>
            </a:r>
          </a:p>
          <a:p>
            <a:r>
              <a:rPr lang="en-US" sz="2400"/>
              <a:t>25% global wood harvest</a:t>
            </a:r>
          </a:p>
          <a:p>
            <a:r>
              <a:rPr lang="en-US" sz="2400"/>
              <a:t>5 billion gals water/day just for toilets</a:t>
            </a:r>
          </a:p>
          <a:p>
            <a:r>
              <a:rPr lang="en-US" sz="2400"/>
              <a:t>generates 	</a:t>
            </a:r>
          </a:p>
          <a:p>
            <a:pPr lvl="1"/>
            <a:r>
              <a:rPr lang="en-US" sz="2400"/>
              <a:t>25-40% of municipal solid waste from C&amp;D</a:t>
            </a:r>
          </a:p>
          <a:p>
            <a:pPr lvl="1"/>
            <a:r>
              <a:rPr lang="en-US" sz="2400"/>
              <a:t>50% of US CFC production</a:t>
            </a:r>
          </a:p>
          <a:p>
            <a:pPr lvl="1"/>
            <a:r>
              <a:rPr lang="en-US" sz="2400"/>
              <a:t>30% of US CO2 production</a:t>
            </a: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a:noFill/>
          <a:ln/>
        </p:spPr>
        <p:txBody>
          <a:bodyPr/>
          <a:lstStyle/>
          <a:p>
            <a:r>
              <a:rPr lang="en-US"/>
              <a:t>Building Operations Impacts</a:t>
            </a:r>
          </a:p>
        </p:txBody>
      </p:sp>
      <p:sp>
        <p:nvSpPr>
          <p:cNvPr id="4099" name="Rectangle 3"/>
          <p:cNvSpPr>
            <a:spLocks noGrp="1" noChangeArrowheads="1"/>
          </p:cNvSpPr>
          <p:nvPr>
            <p:ph type="body" idx="1"/>
          </p:nvPr>
        </p:nvSpPr>
        <p:spPr>
          <a:xfrm>
            <a:off x="838200" y="1371600"/>
            <a:ext cx="8007350" cy="4648200"/>
          </a:xfrm>
          <a:noFill/>
          <a:ln/>
        </p:spPr>
        <p:txBody>
          <a:bodyPr/>
          <a:lstStyle/>
          <a:p>
            <a:r>
              <a:rPr lang="en-US" sz="2000" b="1"/>
              <a:t>49% of Sulfur Dioxide emissions</a:t>
            </a:r>
          </a:p>
          <a:p>
            <a:r>
              <a:rPr lang="en-US" sz="2000" b="1"/>
              <a:t>25% nitrous oxide emissions</a:t>
            </a:r>
          </a:p>
          <a:p>
            <a:r>
              <a:rPr lang="en-US" sz="2000" b="1"/>
              <a:t>10% of all particulate matter</a:t>
            </a:r>
          </a:p>
          <a:p>
            <a:r>
              <a:rPr lang="en-US" sz="2000" b="1"/>
              <a:t>1/3 of all energy consumption in US</a:t>
            </a:r>
          </a:p>
          <a:p>
            <a:r>
              <a:rPr lang="en-US" sz="2000" b="1"/>
              <a:t>2/3 of all electricity consumption in US</a:t>
            </a:r>
          </a:p>
          <a:p>
            <a:r>
              <a:rPr lang="en-US" sz="2000" b="1"/>
              <a:t>disturbs natural habitats</a:t>
            </a:r>
          </a:p>
          <a:p>
            <a:r>
              <a:rPr lang="en-US" sz="2000" b="1"/>
              <a:t>contaminates air, soil, and water</a:t>
            </a:r>
          </a:p>
          <a:p>
            <a:r>
              <a:rPr lang="en-US" sz="2000" b="1"/>
              <a:t>depletes non-renewable resources</a:t>
            </a:r>
          </a:p>
          <a:p>
            <a:r>
              <a:rPr lang="en-US" sz="2000" b="1"/>
              <a:t>½ of greenhouse gases</a:t>
            </a:r>
          </a:p>
          <a:p>
            <a:r>
              <a:rPr lang="en-US" sz="2000" b="1"/>
              <a:t>35% of carbon dioxide emissions</a:t>
            </a:r>
          </a:p>
          <a:p>
            <a:r>
              <a:rPr lang="en-US" sz="2000" b="1"/>
              <a:t>community issues</a:t>
            </a:r>
          </a:p>
          <a:p>
            <a:r>
              <a:rPr lang="en-US" sz="2000" b="1"/>
              <a:t>occupant issues</a:t>
            </a:r>
          </a:p>
          <a:p>
            <a:pPr lvl="3"/>
            <a:r>
              <a:rPr lang="en-US" sz="1200"/>
              <a:t>sources: “The Architecture of Sustainability, 2002”, World Watch Institute, USGBC</a:t>
            </a: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noFill/>
          <a:ln/>
        </p:spPr>
        <p:txBody>
          <a:bodyPr/>
          <a:lstStyle/>
          <a:p>
            <a:r>
              <a:rPr lang="en-US"/>
              <a:t>Key Issues and Benefits</a:t>
            </a:r>
          </a:p>
        </p:txBody>
      </p:sp>
      <p:sp>
        <p:nvSpPr>
          <p:cNvPr id="5123" name="Rectangle 3"/>
          <p:cNvSpPr>
            <a:spLocks noGrp="1" noChangeArrowheads="1"/>
          </p:cNvSpPr>
          <p:nvPr>
            <p:ph type="body" sz="half" idx="1"/>
          </p:nvPr>
        </p:nvSpPr>
        <p:spPr>
          <a:noFill/>
          <a:ln/>
        </p:spPr>
        <p:txBody>
          <a:bodyPr/>
          <a:lstStyle/>
          <a:p>
            <a:pPr>
              <a:lnSpc>
                <a:spcPct val="90000"/>
              </a:lnSpc>
            </a:pPr>
            <a:r>
              <a:rPr lang="en-US" sz="2000" b="1"/>
              <a:t>Institution</a:t>
            </a:r>
          </a:p>
          <a:p>
            <a:pPr>
              <a:lnSpc>
                <a:spcPct val="90000"/>
              </a:lnSpc>
            </a:pPr>
            <a:r>
              <a:rPr lang="en-US" sz="2000" b="1"/>
              <a:t>Building Commissioning</a:t>
            </a:r>
          </a:p>
          <a:p>
            <a:pPr>
              <a:lnSpc>
                <a:spcPct val="90000"/>
              </a:lnSpc>
            </a:pPr>
            <a:r>
              <a:rPr lang="en-US" sz="2000" b="1"/>
              <a:t>Air Quality</a:t>
            </a:r>
          </a:p>
          <a:p>
            <a:pPr>
              <a:lnSpc>
                <a:spcPct val="90000"/>
              </a:lnSpc>
            </a:pPr>
            <a:r>
              <a:rPr lang="en-US" sz="2000" b="1"/>
              <a:t>Occupants productivity and well being</a:t>
            </a:r>
          </a:p>
          <a:p>
            <a:pPr>
              <a:lnSpc>
                <a:spcPct val="90000"/>
              </a:lnSpc>
            </a:pPr>
            <a:r>
              <a:rPr lang="en-US" sz="2000" b="1"/>
              <a:t>Energy Conservation</a:t>
            </a:r>
          </a:p>
          <a:p>
            <a:pPr>
              <a:lnSpc>
                <a:spcPct val="90000"/>
              </a:lnSpc>
            </a:pPr>
            <a:r>
              <a:rPr lang="en-US" sz="2000" b="1"/>
              <a:t>Water Conservation</a:t>
            </a:r>
          </a:p>
          <a:p>
            <a:pPr>
              <a:lnSpc>
                <a:spcPct val="90000"/>
              </a:lnSpc>
            </a:pPr>
            <a:r>
              <a:rPr lang="en-US" sz="2000" b="1"/>
              <a:t>Storm Water Management</a:t>
            </a:r>
          </a:p>
          <a:p>
            <a:pPr>
              <a:lnSpc>
                <a:spcPct val="90000"/>
              </a:lnSpc>
            </a:pPr>
            <a:r>
              <a:rPr lang="en-US" sz="2000" b="1"/>
              <a:t>Waste Management</a:t>
            </a:r>
          </a:p>
          <a:p>
            <a:pPr>
              <a:lnSpc>
                <a:spcPct val="90000"/>
              </a:lnSpc>
            </a:pPr>
            <a:r>
              <a:rPr lang="en-US" sz="2000" b="1"/>
              <a:t>Local &amp; State Standards &amp; Programs</a:t>
            </a:r>
          </a:p>
          <a:p>
            <a:pPr>
              <a:lnSpc>
                <a:spcPct val="90000"/>
              </a:lnSpc>
            </a:pPr>
            <a:endParaRPr lang="en-US" sz="2000" b="1"/>
          </a:p>
        </p:txBody>
      </p:sp>
      <p:sp>
        <p:nvSpPr>
          <p:cNvPr id="5124" name="Rectangle 4"/>
          <p:cNvSpPr>
            <a:spLocks noGrp="1" noChangeArrowheads="1"/>
          </p:cNvSpPr>
          <p:nvPr>
            <p:ph type="body" sz="half" idx="2"/>
          </p:nvPr>
        </p:nvSpPr>
        <p:spPr>
          <a:noFill/>
          <a:ln/>
        </p:spPr>
        <p:txBody>
          <a:bodyPr/>
          <a:lstStyle/>
          <a:p>
            <a:pPr>
              <a:lnSpc>
                <a:spcPct val="90000"/>
              </a:lnSpc>
            </a:pPr>
            <a:r>
              <a:rPr lang="en-US" sz="2000"/>
              <a:t>Green ethics / commitment </a:t>
            </a:r>
          </a:p>
          <a:p>
            <a:pPr>
              <a:lnSpc>
                <a:spcPct val="90000"/>
              </a:lnSpc>
            </a:pPr>
            <a:r>
              <a:rPr lang="en-US" sz="2000"/>
              <a:t>Research and Grant opportunities</a:t>
            </a:r>
          </a:p>
          <a:p>
            <a:pPr>
              <a:lnSpc>
                <a:spcPct val="90000"/>
              </a:lnSpc>
            </a:pPr>
            <a:r>
              <a:rPr lang="en-US" sz="2000"/>
              <a:t>Being a leader (as it should)</a:t>
            </a:r>
          </a:p>
          <a:p>
            <a:pPr>
              <a:lnSpc>
                <a:spcPct val="90000"/>
              </a:lnSpc>
            </a:pPr>
            <a:r>
              <a:rPr lang="en-US" sz="2000"/>
              <a:t>Responsibility to show importance</a:t>
            </a:r>
          </a:p>
          <a:p>
            <a:pPr>
              <a:lnSpc>
                <a:spcPct val="90000"/>
              </a:lnSpc>
            </a:pPr>
            <a:r>
              <a:rPr lang="en-US" sz="2000" b="1"/>
              <a:t>Competitive advantage (ie – recruiting)</a:t>
            </a:r>
          </a:p>
          <a:p>
            <a:pPr>
              <a:lnSpc>
                <a:spcPct val="90000"/>
              </a:lnSpc>
            </a:pPr>
            <a:r>
              <a:rPr lang="en-US" sz="2000" b="1"/>
              <a:t>Institutional community demand</a:t>
            </a:r>
          </a:p>
          <a:p>
            <a:pPr>
              <a:lnSpc>
                <a:spcPct val="90000"/>
              </a:lnSpc>
            </a:pPr>
            <a:r>
              <a:rPr lang="en-US" sz="2000" b="1"/>
              <a:t>Great public relations</a:t>
            </a:r>
          </a:p>
          <a:p>
            <a:pPr>
              <a:lnSpc>
                <a:spcPct val="90000"/>
              </a:lnSpc>
            </a:pPr>
            <a:endParaRPr lang="en-US" sz="2000" b="1"/>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noFill/>
          <a:ln/>
        </p:spPr>
        <p:txBody>
          <a:bodyPr/>
          <a:lstStyle/>
          <a:p>
            <a:r>
              <a:rPr lang="en-US"/>
              <a:t>Overall Financial Benefits</a:t>
            </a:r>
          </a:p>
        </p:txBody>
      </p:sp>
      <p:sp>
        <p:nvSpPr>
          <p:cNvPr id="6147" name="Rectangle 3"/>
          <p:cNvSpPr>
            <a:spLocks noGrp="1" noChangeArrowheads="1"/>
          </p:cNvSpPr>
          <p:nvPr>
            <p:ph type="body" sz="half" idx="1"/>
          </p:nvPr>
        </p:nvSpPr>
        <p:spPr>
          <a:noFill/>
          <a:ln/>
        </p:spPr>
        <p:txBody>
          <a:bodyPr/>
          <a:lstStyle/>
          <a:p>
            <a:r>
              <a:rPr lang="en-US" sz="2400"/>
              <a:t>Energy</a:t>
            </a:r>
          </a:p>
          <a:p>
            <a:r>
              <a:rPr lang="en-US" sz="2400"/>
              <a:t>Water</a:t>
            </a:r>
          </a:p>
          <a:p>
            <a:r>
              <a:rPr lang="en-US" sz="2400"/>
              <a:t>Wastewater</a:t>
            </a:r>
          </a:p>
          <a:p>
            <a:r>
              <a:rPr lang="en-US" sz="2400"/>
              <a:t>Reduced Waste</a:t>
            </a:r>
          </a:p>
          <a:p>
            <a:r>
              <a:rPr lang="en-US" sz="2400"/>
              <a:t>Improved Indoor Environmental Quality</a:t>
            </a:r>
          </a:p>
          <a:p>
            <a:r>
              <a:rPr lang="en-US" sz="2400"/>
              <a:t>Greater Employee Comfort/Productivity</a:t>
            </a:r>
          </a:p>
          <a:p>
            <a:r>
              <a:rPr lang="en-US" sz="2400"/>
              <a:t>Reduced Employee Health Costs</a:t>
            </a:r>
          </a:p>
          <a:p>
            <a:endParaRPr lang="en-US" sz="2400"/>
          </a:p>
        </p:txBody>
      </p:sp>
      <p:sp>
        <p:nvSpPr>
          <p:cNvPr id="6148" name="Rectangle 4"/>
          <p:cNvSpPr>
            <a:spLocks noGrp="1" noChangeArrowheads="1"/>
          </p:cNvSpPr>
          <p:nvPr>
            <p:ph type="body" sz="half" idx="2"/>
          </p:nvPr>
        </p:nvSpPr>
        <p:spPr>
          <a:noFill/>
          <a:ln/>
        </p:spPr>
        <p:txBody>
          <a:bodyPr/>
          <a:lstStyle/>
          <a:p>
            <a:pPr>
              <a:lnSpc>
                <a:spcPct val="90000"/>
              </a:lnSpc>
            </a:pPr>
            <a:r>
              <a:rPr lang="en-US" sz="2400"/>
              <a:t>Lower Operation and Maintenance Costs</a:t>
            </a:r>
          </a:p>
          <a:p>
            <a:pPr>
              <a:lnSpc>
                <a:spcPct val="90000"/>
              </a:lnSpc>
            </a:pPr>
            <a:r>
              <a:rPr lang="en-US" sz="2400"/>
              <a:t>Competitive First Costs</a:t>
            </a:r>
          </a:p>
          <a:p>
            <a:pPr lvl="1">
              <a:lnSpc>
                <a:spcPct val="90000"/>
              </a:lnSpc>
            </a:pPr>
            <a:r>
              <a:rPr lang="en-US"/>
              <a:t>Through integrated design &amp; synergies</a:t>
            </a:r>
          </a:p>
          <a:p>
            <a:pPr>
              <a:lnSpc>
                <a:spcPct val="90000"/>
              </a:lnSpc>
            </a:pPr>
            <a:r>
              <a:rPr lang="en-US" sz="2400"/>
              <a:t>Increased Value &amp; ROI</a:t>
            </a:r>
          </a:p>
          <a:p>
            <a:pPr>
              <a:lnSpc>
                <a:spcPct val="90000"/>
              </a:lnSpc>
            </a:pPr>
            <a:r>
              <a:rPr lang="en-US" sz="2400"/>
              <a:t>Marketing Advantage</a:t>
            </a:r>
          </a:p>
          <a:p>
            <a:pPr>
              <a:lnSpc>
                <a:spcPct val="90000"/>
              </a:lnSpc>
            </a:pPr>
            <a:r>
              <a:rPr lang="en-US" sz="2400"/>
              <a:t>Reduced Liability</a:t>
            </a:r>
          </a:p>
          <a:p>
            <a:pPr lvl="1">
              <a:lnSpc>
                <a:spcPct val="90000"/>
              </a:lnSpc>
            </a:pPr>
            <a:r>
              <a:rPr lang="en-US"/>
              <a:t>Improve Risk Management</a:t>
            </a:r>
          </a:p>
          <a:p>
            <a:pPr lvl="1">
              <a:lnSpc>
                <a:spcPct val="90000"/>
              </a:lnSpc>
            </a:pPr>
            <a:r>
              <a:rPr lang="en-US"/>
              <a:t>Insurance costs</a:t>
            </a:r>
          </a:p>
          <a:p>
            <a:pPr>
              <a:lnSpc>
                <a:spcPct val="90000"/>
              </a:lnSpc>
            </a:pPr>
            <a:endParaRPr lang="en-US" sz="240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noFill/>
          <a:ln/>
        </p:spPr>
        <p:txBody>
          <a:bodyPr/>
          <a:lstStyle/>
          <a:p>
            <a:r>
              <a:rPr lang="en-US"/>
              <a:t>Overall Financial Benefits</a:t>
            </a:r>
          </a:p>
        </p:txBody>
      </p:sp>
      <p:sp>
        <p:nvSpPr>
          <p:cNvPr id="7171" name="Rectangle 3"/>
          <p:cNvSpPr>
            <a:spLocks noGrp="1" noChangeArrowheads="1"/>
          </p:cNvSpPr>
          <p:nvPr>
            <p:ph type="body" idx="1"/>
          </p:nvPr>
        </p:nvSpPr>
        <p:spPr>
          <a:xfrm>
            <a:off x="457200" y="2587625"/>
            <a:ext cx="8229600" cy="3543300"/>
          </a:xfrm>
          <a:noFill/>
          <a:ln/>
        </p:spPr>
        <p:txBody>
          <a:bodyPr/>
          <a:lstStyle/>
          <a:p>
            <a:r>
              <a:rPr lang="en-US"/>
              <a:t>Financial Benefits of a Green Building equate to $50-$70 SF over lifetime</a:t>
            </a:r>
          </a:p>
          <a:p>
            <a:pPr>
              <a:buFont typeface="Wingdings" pitchFamily="2" charset="2"/>
              <a:buNone/>
            </a:pPr>
            <a:endParaRPr lang="en-US"/>
          </a:p>
          <a:p>
            <a:r>
              <a:rPr lang="en-US"/>
              <a:t>Over 10X return on any premium cost associated with building it over lifetime</a:t>
            </a:r>
          </a:p>
          <a:p>
            <a:endParaRPr lang="en-US"/>
          </a:p>
          <a:p>
            <a:pPr algn="r">
              <a:buFont typeface="Wingdings" pitchFamily="2" charset="2"/>
              <a:buNone/>
            </a:pPr>
            <a:r>
              <a:rPr lang="en-US" sz="1200"/>
              <a:t>Source: USGBC</a:t>
            </a: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noFill/>
          <a:ln/>
        </p:spPr>
        <p:txBody>
          <a:bodyPr/>
          <a:lstStyle/>
          <a:p>
            <a:r>
              <a:rPr lang="en-US"/>
              <a:t>Air Quality</a:t>
            </a:r>
          </a:p>
        </p:txBody>
      </p:sp>
      <p:sp>
        <p:nvSpPr>
          <p:cNvPr id="8195" name="Rectangle 3"/>
          <p:cNvSpPr>
            <a:spLocks noGrp="1" noChangeArrowheads="1"/>
          </p:cNvSpPr>
          <p:nvPr>
            <p:ph type="body" idx="1"/>
          </p:nvPr>
        </p:nvSpPr>
        <p:spPr>
          <a:xfrm>
            <a:off x="457200" y="2057400"/>
            <a:ext cx="8229600" cy="4073525"/>
          </a:xfrm>
          <a:noFill/>
          <a:ln/>
        </p:spPr>
        <p:txBody>
          <a:bodyPr/>
          <a:lstStyle/>
          <a:p>
            <a:pPr>
              <a:lnSpc>
                <a:spcPct val="90000"/>
              </a:lnSpc>
            </a:pPr>
            <a:r>
              <a:rPr lang="en-US" sz="2800"/>
              <a:t>Indoor Air Quality (IAQ) – effect the contents of the inside air has on a structure and its occupants</a:t>
            </a:r>
          </a:p>
          <a:p>
            <a:pPr>
              <a:lnSpc>
                <a:spcPct val="90000"/>
              </a:lnSpc>
            </a:pPr>
            <a:endParaRPr lang="en-US" sz="2800"/>
          </a:p>
          <a:p>
            <a:pPr>
              <a:lnSpc>
                <a:spcPct val="90000"/>
              </a:lnSpc>
            </a:pPr>
            <a:r>
              <a:rPr lang="en-US" sz="2800"/>
              <a:t>People spend 90% of their time indoors</a:t>
            </a:r>
          </a:p>
          <a:p>
            <a:pPr>
              <a:lnSpc>
                <a:spcPct val="90000"/>
              </a:lnSpc>
            </a:pPr>
            <a:endParaRPr lang="en-US" sz="2800"/>
          </a:p>
          <a:p>
            <a:pPr>
              <a:lnSpc>
                <a:spcPct val="90000"/>
              </a:lnSpc>
            </a:pPr>
            <a:r>
              <a:rPr lang="en-US" sz="2800"/>
              <a:t>Indoor air has 10-100X higher pollutants than outdoor air</a:t>
            </a:r>
          </a:p>
          <a:p>
            <a:pPr lvl="4">
              <a:lnSpc>
                <a:spcPct val="90000"/>
              </a:lnSpc>
            </a:pPr>
            <a:r>
              <a:rPr lang="en-US" b="1"/>
              <a:t>USEPA “Indoor Air Quality” Jan, 6 2003</a:t>
            </a: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noFill/>
          <a:ln/>
        </p:spPr>
        <p:txBody>
          <a:bodyPr/>
          <a:lstStyle/>
          <a:p>
            <a:r>
              <a:rPr lang="en-US"/>
              <a:t>Energy Conservation </a:t>
            </a:r>
          </a:p>
        </p:txBody>
      </p:sp>
      <p:sp>
        <p:nvSpPr>
          <p:cNvPr id="10243" name="Rectangle 3"/>
          <p:cNvSpPr>
            <a:spLocks noGrp="1" noChangeArrowheads="1"/>
          </p:cNvSpPr>
          <p:nvPr>
            <p:ph type="body" idx="1"/>
          </p:nvPr>
        </p:nvSpPr>
        <p:spPr>
          <a:noFill/>
          <a:ln/>
        </p:spPr>
        <p:txBody>
          <a:bodyPr/>
          <a:lstStyle/>
          <a:p>
            <a:pPr>
              <a:lnSpc>
                <a:spcPct val="80000"/>
              </a:lnSpc>
            </a:pPr>
            <a:endParaRPr lang="en-US" sz="2800"/>
          </a:p>
          <a:p>
            <a:pPr>
              <a:lnSpc>
                <a:spcPct val="80000"/>
              </a:lnSpc>
            </a:pPr>
            <a:r>
              <a:rPr lang="en-US" sz="2800"/>
              <a:t>US uses 25% of world energy but only has 5% of population &amp; 95% of our energy is from fossil fuels </a:t>
            </a:r>
            <a:r>
              <a:rPr lang="en-US" sz="1200"/>
              <a:t>(US Energy Information Administration)</a:t>
            </a:r>
          </a:p>
          <a:p>
            <a:pPr>
              <a:lnSpc>
                <a:spcPct val="80000"/>
              </a:lnSpc>
            </a:pPr>
            <a:endParaRPr lang="en-US" sz="2800"/>
          </a:p>
          <a:p>
            <a:pPr>
              <a:lnSpc>
                <a:spcPct val="80000"/>
              </a:lnSpc>
            </a:pPr>
            <a:r>
              <a:rPr lang="en-US" sz="2800"/>
              <a:t>Higher Education - $2 Billion/year on energy</a:t>
            </a:r>
          </a:p>
          <a:p>
            <a:pPr>
              <a:lnSpc>
                <a:spcPct val="80000"/>
              </a:lnSpc>
              <a:buFont typeface="Wingdings" pitchFamily="2" charset="2"/>
              <a:buNone/>
            </a:pPr>
            <a:r>
              <a:rPr lang="en-US" sz="2800"/>
              <a:t>						</a:t>
            </a:r>
            <a:r>
              <a:rPr lang="en-US" sz="1400"/>
              <a:t>(American School &amp; University)</a:t>
            </a:r>
          </a:p>
          <a:p>
            <a:pPr>
              <a:lnSpc>
                <a:spcPct val="80000"/>
              </a:lnSpc>
            </a:pPr>
            <a:r>
              <a:rPr lang="en-US" sz="2800"/>
              <a:t>Most can reduce by up to 30% - savings can be used on:</a:t>
            </a:r>
          </a:p>
          <a:p>
            <a:pPr lvl="1">
              <a:lnSpc>
                <a:spcPct val="80000"/>
              </a:lnSpc>
            </a:pPr>
            <a:r>
              <a:rPr lang="en-US" sz="2400"/>
              <a:t>New faculty</a:t>
            </a:r>
          </a:p>
          <a:p>
            <a:pPr lvl="1">
              <a:lnSpc>
                <a:spcPct val="80000"/>
              </a:lnSpc>
            </a:pPr>
            <a:r>
              <a:rPr lang="en-US" sz="2400"/>
              <a:t>Upgrades/renovations for more savings</a:t>
            </a:r>
          </a:p>
          <a:p>
            <a:pPr lvl="1">
              <a:lnSpc>
                <a:spcPct val="80000"/>
              </a:lnSpc>
            </a:pPr>
            <a:r>
              <a:rPr lang="en-US" sz="2400"/>
              <a:t>New programs</a:t>
            </a:r>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noFill/>
          <a:ln/>
        </p:spPr>
        <p:txBody>
          <a:bodyPr/>
          <a:lstStyle/>
          <a:p>
            <a:r>
              <a:rPr lang="en-US"/>
              <a:t>Water Conservation</a:t>
            </a:r>
          </a:p>
        </p:txBody>
      </p:sp>
      <p:sp>
        <p:nvSpPr>
          <p:cNvPr id="12291" name="Rectangle 3"/>
          <p:cNvSpPr>
            <a:spLocks noGrp="1" noChangeArrowheads="1"/>
          </p:cNvSpPr>
          <p:nvPr>
            <p:ph type="body" idx="1"/>
          </p:nvPr>
        </p:nvSpPr>
        <p:spPr>
          <a:noFill/>
          <a:ln/>
        </p:spPr>
        <p:txBody>
          <a:bodyPr/>
          <a:lstStyle/>
          <a:p>
            <a:pPr>
              <a:lnSpc>
                <a:spcPct val="90000"/>
              </a:lnSpc>
            </a:pPr>
            <a:r>
              <a:rPr lang="en-US"/>
              <a:t>USA uses 340 billion gallons of fresh water per day</a:t>
            </a:r>
          </a:p>
          <a:p>
            <a:pPr>
              <a:lnSpc>
                <a:spcPct val="90000"/>
              </a:lnSpc>
            </a:pPr>
            <a:r>
              <a:rPr lang="en-US"/>
              <a:t>Nearly 65% is discharged into waterways</a:t>
            </a:r>
          </a:p>
          <a:p>
            <a:pPr>
              <a:lnSpc>
                <a:spcPct val="90000"/>
              </a:lnSpc>
            </a:pPr>
            <a:r>
              <a:rPr lang="en-US"/>
              <a:t>Energy Policy Act of 1992 </a:t>
            </a:r>
          </a:p>
          <a:p>
            <a:pPr>
              <a:lnSpc>
                <a:spcPct val="90000"/>
              </a:lnSpc>
            </a:pPr>
            <a:r>
              <a:rPr lang="en-US"/>
              <a:t>Facilities can easily reduce use by 20-30% with little cost and effort</a:t>
            </a:r>
          </a:p>
          <a:p>
            <a:pPr>
              <a:lnSpc>
                <a:spcPct val="90000"/>
              </a:lnSpc>
            </a:pPr>
            <a:r>
              <a:rPr lang="en-US"/>
              <a:t>Water &amp; Sewer Bills</a:t>
            </a:r>
          </a:p>
          <a:p>
            <a:pPr>
              <a:lnSpc>
                <a:spcPct val="90000"/>
              </a:lnSpc>
            </a:pPr>
            <a:r>
              <a:rPr lang="en-US"/>
              <a:t>Connection Fees &amp; Tax Base </a:t>
            </a:r>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Rectangle 2"/>
          <p:cNvSpPr>
            <a:spLocks noGrp="1" noChangeArrowheads="1"/>
          </p:cNvSpPr>
          <p:nvPr>
            <p:ph type="title"/>
          </p:nvPr>
        </p:nvSpPr>
        <p:spPr/>
        <p:txBody>
          <a:bodyPr/>
          <a:lstStyle/>
          <a:p>
            <a:r>
              <a:rPr lang="en-US"/>
              <a:t>Occupants Well Being and Productivity</a:t>
            </a:r>
          </a:p>
        </p:txBody>
      </p:sp>
      <p:sp>
        <p:nvSpPr>
          <p:cNvPr id="120835" name="Rectangle 3"/>
          <p:cNvSpPr>
            <a:spLocks noGrp="1" noChangeArrowheads="1"/>
          </p:cNvSpPr>
          <p:nvPr>
            <p:ph type="body" idx="1"/>
          </p:nvPr>
        </p:nvSpPr>
        <p:spPr>
          <a:xfrm>
            <a:off x="838200" y="1905000"/>
            <a:ext cx="8007350" cy="4648200"/>
          </a:xfrm>
        </p:spPr>
        <p:txBody>
          <a:bodyPr/>
          <a:lstStyle/>
          <a:p>
            <a:pPr>
              <a:lnSpc>
                <a:spcPct val="90000"/>
              </a:lnSpc>
            </a:pPr>
            <a:r>
              <a:rPr lang="en-US" sz="2400" b="1"/>
              <a:t>Relationship exists between worker comfort/productivity and building design/operation</a:t>
            </a:r>
          </a:p>
          <a:p>
            <a:pPr>
              <a:lnSpc>
                <a:spcPct val="90000"/>
              </a:lnSpc>
            </a:pPr>
            <a:endParaRPr lang="en-US" sz="2400" b="1"/>
          </a:p>
          <a:p>
            <a:pPr>
              <a:lnSpc>
                <a:spcPct val="90000"/>
              </a:lnSpc>
            </a:pPr>
            <a:r>
              <a:rPr lang="en-US" sz="2400" b="1"/>
              <a:t>Hidden sick days – higher absenteeism, respiratory ailments, allergies, asthma = lower productivity, higher insurance and medical costs </a:t>
            </a:r>
          </a:p>
          <a:p>
            <a:pPr>
              <a:lnSpc>
                <a:spcPct val="90000"/>
              </a:lnSpc>
              <a:buFont typeface="Wingdings" pitchFamily="2" charset="2"/>
              <a:buNone/>
            </a:pPr>
            <a:endParaRPr lang="en-US" sz="2400" b="1"/>
          </a:p>
          <a:p>
            <a:pPr>
              <a:lnSpc>
                <a:spcPct val="90000"/>
              </a:lnSpc>
            </a:pPr>
            <a:r>
              <a:rPr lang="en-US" sz="2400" b="1"/>
              <a:t>A 1% increase in productivity (about 5 minutes per day) equals $600-700 per employee per year -  a ^1.5% equals about $1,000/yr </a:t>
            </a:r>
          </a:p>
          <a:p>
            <a:pPr lvl="4">
              <a:lnSpc>
                <a:spcPct val="90000"/>
              </a:lnSpc>
            </a:pPr>
            <a:r>
              <a:rPr lang="en-US" sz="1600" b="1"/>
              <a:t>(Katz 2003 study)</a:t>
            </a:r>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noFill/>
          <a:ln/>
        </p:spPr>
        <p:txBody>
          <a:bodyPr/>
          <a:lstStyle/>
          <a:p>
            <a:r>
              <a:rPr lang="en-US"/>
              <a:t>Mythology About First Costs </a:t>
            </a:r>
          </a:p>
        </p:txBody>
      </p:sp>
      <p:sp>
        <p:nvSpPr>
          <p:cNvPr id="15363" name="Rectangle 3"/>
          <p:cNvSpPr>
            <a:spLocks noGrp="1" noChangeArrowheads="1"/>
          </p:cNvSpPr>
          <p:nvPr>
            <p:ph type="body" idx="1"/>
          </p:nvPr>
        </p:nvSpPr>
        <p:spPr>
          <a:noFill/>
          <a:ln/>
        </p:spPr>
        <p:txBody>
          <a:bodyPr/>
          <a:lstStyle/>
          <a:p>
            <a:pPr>
              <a:lnSpc>
                <a:spcPct val="80000"/>
              </a:lnSpc>
            </a:pPr>
            <a:r>
              <a:rPr lang="en-US" sz="2800"/>
              <a:t>Common Perception when we started was +20-30%</a:t>
            </a:r>
          </a:p>
          <a:p>
            <a:pPr>
              <a:lnSpc>
                <a:spcPct val="80000"/>
              </a:lnSpc>
            </a:pPr>
            <a:endParaRPr lang="en-US" sz="2800"/>
          </a:p>
          <a:p>
            <a:pPr>
              <a:lnSpc>
                <a:spcPct val="80000"/>
              </a:lnSpc>
            </a:pPr>
            <a:r>
              <a:rPr lang="en-US" sz="2800"/>
              <a:t>Past &amp; Current Trend</a:t>
            </a:r>
          </a:p>
          <a:p>
            <a:pPr>
              <a:lnSpc>
                <a:spcPct val="80000"/>
              </a:lnSpc>
            </a:pPr>
            <a:endParaRPr lang="en-US" sz="2800"/>
          </a:p>
          <a:p>
            <a:pPr>
              <a:lnSpc>
                <a:spcPct val="80000"/>
              </a:lnSpc>
            </a:pPr>
            <a:r>
              <a:rPr lang="en-US" sz="2800"/>
              <a:t>Recent Studies</a:t>
            </a:r>
          </a:p>
          <a:p>
            <a:pPr lvl="1">
              <a:lnSpc>
                <a:spcPct val="80000"/>
              </a:lnSpc>
            </a:pPr>
            <a:r>
              <a:rPr lang="en-US" sz="2400"/>
              <a:t>Average Premium &lt;2% or $3-$5 SF</a:t>
            </a:r>
          </a:p>
          <a:p>
            <a:pPr lvl="1">
              <a:lnSpc>
                <a:spcPct val="80000"/>
              </a:lnSpc>
            </a:pPr>
            <a:r>
              <a:rPr lang="en-US" sz="2400"/>
              <a:t>Most of cost associated with increased architectural and engineering design, time, modeling and integration time</a:t>
            </a:r>
          </a:p>
          <a:p>
            <a:pPr lvl="1">
              <a:lnSpc>
                <a:spcPct val="80000"/>
              </a:lnSpc>
            </a:pPr>
            <a:r>
              <a:rPr lang="en-US" sz="2400"/>
              <a:t>Earlier you integrate the lower the cost</a:t>
            </a:r>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noFill/>
          <a:ln/>
        </p:spPr>
        <p:txBody>
          <a:bodyPr/>
          <a:lstStyle/>
          <a:p>
            <a:r>
              <a:rPr lang="en-US"/>
              <a:t>Mythology About First Costs</a:t>
            </a:r>
          </a:p>
        </p:txBody>
      </p:sp>
      <p:sp>
        <p:nvSpPr>
          <p:cNvPr id="16387" name="Rectangle 3"/>
          <p:cNvSpPr>
            <a:spLocks noGrp="1" noChangeArrowheads="1"/>
          </p:cNvSpPr>
          <p:nvPr>
            <p:ph type="body" idx="1"/>
          </p:nvPr>
        </p:nvSpPr>
        <p:spPr>
          <a:xfrm>
            <a:off x="533400" y="1828800"/>
            <a:ext cx="8007350" cy="4195763"/>
          </a:xfrm>
          <a:noFill/>
          <a:ln/>
        </p:spPr>
        <p:txBody>
          <a:bodyPr/>
          <a:lstStyle/>
          <a:p>
            <a:pPr>
              <a:lnSpc>
                <a:spcPct val="90000"/>
              </a:lnSpc>
            </a:pPr>
            <a:endParaRPr lang="en-US"/>
          </a:p>
          <a:p>
            <a:pPr>
              <a:lnSpc>
                <a:spcPct val="90000"/>
              </a:lnSpc>
            </a:pPr>
            <a:endParaRPr lang="en-US"/>
          </a:p>
          <a:p>
            <a:pPr>
              <a:lnSpc>
                <a:spcPct val="90000"/>
              </a:lnSpc>
            </a:pPr>
            <a:endParaRPr lang="en-US"/>
          </a:p>
          <a:p>
            <a:pPr>
              <a:lnSpc>
                <a:spcPct val="90000"/>
              </a:lnSpc>
            </a:pPr>
            <a:endParaRPr lang="en-US"/>
          </a:p>
          <a:p>
            <a:pPr>
              <a:lnSpc>
                <a:spcPct val="90000"/>
              </a:lnSpc>
            </a:pPr>
            <a:endParaRPr lang="en-US"/>
          </a:p>
          <a:p>
            <a:pPr>
              <a:lnSpc>
                <a:spcPct val="90000"/>
              </a:lnSpc>
            </a:pPr>
            <a:endParaRPr lang="en-US"/>
          </a:p>
          <a:p>
            <a:pPr>
              <a:lnSpc>
                <a:spcPct val="90000"/>
              </a:lnSpc>
            </a:pPr>
            <a:endParaRPr lang="en-US"/>
          </a:p>
          <a:p>
            <a:pPr>
              <a:lnSpc>
                <a:spcPct val="90000"/>
              </a:lnSpc>
            </a:pPr>
            <a:r>
              <a:rPr lang="en-US" sz="1200"/>
              <a:t>Source: USGBC, Capital E Analysis</a:t>
            </a:r>
          </a:p>
          <a:p>
            <a:pPr>
              <a:lnSpc>
                <a:spcPct val="90000"/>
              </a:lnSpc>
            </a:pPr>
            <a:endParaRPr lang="en-US"/>
          </a:p>
        </p:txBody>
      </p:sp>
      <p:sp>
        <p:nvSpPr>
          <p:cNvPr id="16388" name="Rectangle 4"/>
          <p:cNvSpPr>
            <a:spLocks noChangeArrowheads="1"/>
          </p:cNvSpPr>
          <p:nvPr/>
        </p:nvSpPr>
        <p:spPr bwMode="auto">
          <a:xfrm>
            <a:off x="0" y="0"/>
            <a:ext cx="9144000" cy="0"/>
          </a:xfrm>
          <a:prstGeom prst="rect">
            <a:avLst/>
          </a:prstGeom>
          <a:noFill/>
          <a:ln w="9525">
            <a:noFill/>
            <a:miter lim="800000"/>
            <a:headEnd/>
            <a:tailEnd/>
          </a:ln>
          <a:effectLst/>
        </p:spPr>
        <p:txBody>
          <a:bodyPr wrap="none" anchor="ctr">
            <a:spAutoFit/>
          </a:bodyPr>
          <a:lstStyle/>
          <a:p>
            <a:endParaRPr lang="en-GB"/>
          </a:p>
        </p:txBody>
      </p:sp>
      <p:graphicFrame>
        <p:nvGraphicFramePr>
          <p:cNvPr id="16389" name="Object 5"/>
          <p:cNvGraphicFramePr>
            <a:graphicFrameLocks noChangeAspect="1"/>
          </p:cNvGraphicFramePr>
          <p:nvPr/>
        </p:nvGraphicFramePr>
        <p:xfrm>
          <a:off x="609600" y="2133600"/>
          <a:ext cx="7772400" cy="3733800"/>
        </p:xfrm>
        <a:graphic>
          <a:graphicData uri="http://schemas.openxmlformats.org/presentationml/2006/ole">
            <mc:AlternateContent xmlns:mc="http://schemas.openxmlformats.org/markup-compatibility/2006">
              <mc:Choice xmlns:v="urn:schemas-microsoft-com:vml" Requires="v">
                <p:oleObj spid="_x0000_s16390" name="Chart" r:id="rId3" imgW="4276649" imgH="1828800" progId="MSGraph.Chart.8">
                  <p:embed/>
                </p:oleObj>
              </mc:Choice>
              <mc:Fallback>
                <p:oleObj name="Chart" r:id="rId3" imgW="4276649" imgH="1828800" progId="MSGraph.Chart.8">
                  <p:embed/>
                  <p:pic>
                    <p:nvPicPr>
                      <p:cNvPr id="0"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9600" y="2133600"/>
                        <a:ext cx="7772400" cy="373380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a:noFill/>
          <a:ln/>
        </p:spPr>
        <p:txBody>
          <a:bodyPr/>
          <a:lstStyle/>
          <a:p>
            <a:r>
              <a:rPr lang="en-US"/>
              <a:t>Mythology About First Costs</a:t>
            </a:r>
          </a:p>
        </p:txBody>
      </p:sp>
      <p:sp>
        <p:nvSpPr>
          <p:cNvPr id="17411" name="Rectangle 3"/>
          <p:cNvSpPr>
            <a:spLocks noGrp="1" noChangeArrowheads="1"/>
          </p:cNvSpPr>
          <p:nvPr>
            <p:ph type="body" idx="1"/>
          </p:nvPr>
        </p:nvSpPr>
        <p:spPr>
          <a:noFill/>
          <a:ln/>
        </p:spPr>
        <p:txBody>
          <a:bodyPr/>
          <a:lstStyle/>
          <a:p>
            <a:pPr>
              <a:lnSpc>
                <a:spcPct val="80000"/>
              </a:lnSpc>
            </a:pPr>
            <a:r>
              <a:rPr lang="en-US" sz="2800"/>
              <a:t>Another recent study has shown the following average increase in project construction costs, on a percentage basis for LEED certification.</a:t>
            </a:r>
          </a:p>
          <a:p>
            <a:pPr lvl="1">
              <a:lnSpc>
                <a:spcPct val="80000"/>
              </a:lnSpc>
            </a:pPr>
            <a:r>
              <a:rPr lang="en-US" sz="2400"/>
              <a:t>Certified 	0 – 2.5%</a:t>
            </a:r>
          </a:p>
          <a:p>
            <a:pPr lvl="1">
              <a:lnSpc>
                <a:spcPct val="80000"/>
              </a:lnSpc>
            </a:pPr>
            <a:r>
              <a:rPr lang="en-US" sz="2400"/>
              <a:t>Silver 		0 – 3.3%</a:t>
            </a:r>
          </a:p>
          <a:p>
            <a:pPr lvl="1">
              <a:lnSpc>
                <a:spcPct val="80000"/>
              </a:lnSpc>
            </a:pPr>
            <a:r>
              <a:rPr lang="en-US" sz="2400"/>
              <a:t>Gold		0.3 – 5.0%</a:t>
            </a:r>
          </a:p>
          <a:p>
            <a:pPr lvl="1">
              <a:lnSpc>
                <a:spcPct val="80000"/>
              </a:lnSpc>
            </a:pPr>
            <a:r>
              <a:rPr lang="en-US" sz="2400"/>
              <a:t>Platinum	4.5 – 8.5%</a:t>
            </a:r>
          </a:p>
          <a:p>
            <a:pPr>
              <a:lnSpc>
                <a:spcPct val="80000"/>
              </a:lnSpc>
            </a:pPr>
            <a:endParaRPr lang="en-US" sz="2400"/>
          </a:p>
          <a:p>
            <a:pPr>
              <a:lnSpc>
                <a:spcPct val="80000"/>
              </a:lnSpc>
            </a:pPr>
            <a:r>
              <a:rPr lang="en-US" sz="2400"/>
              <a:t>Start Early – Save Costs</a:t>
            </a:r>
          </a:p>
          <a:p>
            <a:pPr>
              <a:lnSpc>
                <a:spcPct val="80000"/>
              </a:lnSpc>
            </a:pPr>
            <a:endParaRPr lang="en-US" sz="2400"/>
          </a:p>
          <a:p>
            <a:pPr lvl="4">
              <a:lnSpc>
                <a:spcPct val="80000"/>
              </a:lnSpc>
            </a:pPr>
            <a:r>
              <a:rPr lang="en-US" sz="1400"/>
              <a:t>Source: Sasaki Associates 2004</a:t>
            </a:r>
          </a:p>
          <a:p>
            <a:pPr>
              <a:lnSpc>
                <a:spcPct val="80000"/>
              </a:lnSpc>
            </a:pPr>
            <a:endParaRPr lang="en-US" sz="1400"/>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a:noFill/>
          <a:ln/>
        </p:spPr>
        <p:txBody>
          <a:bodyPr/>
          <a:lstStyle/>
          <a:p>
            <a:r>
              <a:rPr lang="en-US"/>
              <a:t>Mythology About First Costs</a:t>
            </a:r>
          </a:p>
        </p:txBody>
      </p:sp>
      <p:sp>
        <p:nvSpPr>
          <p:cNvPr id="18435" name="Rectangle 3"/>
          <p:cNvSpPr>
            <a:spLocks noGrp="1" noChangeArrowheads="1"/>
          </p:cNvSpPr>
          <p:nvPr>
            <p:ph type="body" idx="1"/>
          </p:nvPr>
        </p:nvSpPr>
        <p:spPr>
          <a:noFill/>
          <a:ln/>
        </p:spPr>
        <p:txBody>
          <a:bodyPr/>
          <a:lstStyle/>
          <a:p>
            <a:pPr>
              <a:lnSpc>
                <a:spcPct val="90000"/>
              </a:lnSpc>
            </a:pPr>
            <a:r>
              <a:rPr lang="en-US" sz="2400"/>
              <a:t>Building green can be done for no additional cost</a:t>
            </a:r>
          </a:p>
          <a:p>
            <a:pPr>
              <a:lnSpc>
                <a:spcPct val="90000"/>
              </a:lnSpc>
            </a:pPr>
            <a:r>
              <a:rPr lang="en-US" sz="2400"/>
              <a:t>Initial premium costs are entirely up to you and project specific</a:t>
            </a:r>
          </a:p>
          <a:p>
            <a:pPr>
              <a:lnSpc>
                <a:spcPct val="90000"/>
              </a:lnSpc>
            </a:pPr>
            <a:r>
              <a:rPr lang="en-US" sz="2400"/>
              <a:t>LEED buildings average only a 2-3% increase in costs, but can be done for the same budget as traditional buildings with planning</a:t>
            </a:r>
          </a:p>
          <a:p>
            <a:pPr>
              <a:lnSpc>
                <a:spcPct val="90000"/>
              </a:lnSpc>
            </a:pPr>
            <a:r>
              <a:rPr lang="en-US" sz="2400"/>
              <a:t>Savings from green building’s more than return any premium you may choose to put into it</a:t>
            </a:r>
          </a:p>
          <a:p>
            <a:pPr>
              <a:lnSpc>
                <a:spcPct val="90000"/>
              </a:lnSpc>
            </a:pPr>
            <a:r>
              <a:rPr lang="en-US" sz="2400"/>
              <a:t>Design Fees will be higher but construction costs may be reduced</a:t>
            </a:r>
          </a:p>
          <a:p>
            <a:pPr>
              <a:lnSpc>
                <a:spcPct val="90000"/>
              </a:lnSpc>
            </a:pPr>
            <a:r>
              <a:rPr lang="en-US" sz="2400"/>
              <a:t>Set Budget first then work fees within framework</a:t>
            </a:r>
          </a:p>
          <a:p>
            <a:pPr>
              <a:lnSpc>
                <a:spcPct val="90000"/>
              </a:lnSpc>
            </a:pPr>
            <a:endParaRPr lang="en-US" sz="280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a:noFill/>
          <a:ln/>
        </p:spPr>
        <p:txBody>
          <a:bodyPr/>
          <a:lstStyle/>
          <a:p>
            <a:r>
              <a:rPr lang="en-US"/>
              <a:t>General Mythologies</a:t>
            </a:r>
          </a:p>
        </p:txBody>
      </p:sp>
      <p:sp>
        <p:nvSpPr>
          <p:cNvPr id="19459" name="Rectangle 3"/>
          <p:cNvSpPr>
            <a:spLocks noGrp="1" noChangeArrowheads="1"/>
          </p:cNvSpPr>
          <p:nvPr>
            <p:ph type="body" idx="1"/>
          </p:nvPr>
        </p:nvSpPr>
        <p:spPr>
          <a:noFill/>
          <a:ln/>
        </p:spPr>
        <p:txBody>
          <a:bodyPr/>
          <a:lstStyle/>
          <a:p>
            <a:pPr>
              <a:lnSpc>
                <a:spcPct val="80000"/>
              </a:lnSpc>
            </a:pPr>
            <a:r>
              <a:rPr lang="en-US" sz="1800" b="1"/>
              <a:t>Appearance of Green Buildings</a:t>
            </a:r>
          </a:p>
          <a:p>
            <a:pPr lvl="1">
              <a:lnSpc>
                <a:spcPct val="80000"/>
              </a:lnSpc>
            </a:pPr>
            <a:r>
              <a:rPr lang="en-US" sz="1600" b="1"/>
              <a:t>You design it to look how you want.  It can easily match traditional campus design or not.</a:t>
            </a:r>
          </a:p>
          <a:p>
            <a:pPr lvl="1">
              <a:lnSpc>
                <a:spcPct val="80000"/>
              </a:lnSpc>
            </a:pPr>
            <a:r>
              <a:rPr lang="en-US" sz="1600" b="1"/>
              <a:t>Carpet, furniture and windows do not have to look different.  They can look like traditional ones only they perform better and are healthier.</a:t>
            </a:r>
          </a:p>
          <a:p>
            <a:pPr lvl="1">
              <a:lnSpc>
                <a:spcPct val="80000"/>
              </a:lnSpc>
            </a:pPr>
            <a:r>
              <a:rPr lang="en-US" sz="1600" b="1"/>
              <a:t>Does not need to be high tech to be green.</a:t>
            </a:r>
          </a:p>
          <a:p>
            <a:pPr>
              <a:lnSpc>
                <a:spcPct val="80000"/>
              </a:lnSpc>
            </a:pPr>
            <a:r>
              <a:rPr lang="en-US" sz="1800" b="1"/>
              <a:t>Time</a:t>
            </a:r>
          </a:p>
          <a:p>
            <a:pPr lvl="1">
              <a:lnSpc>
                <a:spcPct val="80000"/>
              </a:lnSpc>
            </a:pPr>
            <a:r>
              <a:rPr lang="en-US" sz="1600" b="1"/>
              <a:t>Green Buildings take the same amount of time to construct as regular buildings.  More time may be required in the Design phase though.</a:t>
            </a:r>
          </a:p>
          <a:p>
            <a:pPr>
              <a:lnSpc>
                <a:spcPct val="80000"/>
              </a:lnSpc>
            </a:pPr>
            <a:r>
              <a:rPr lang="en-US" sz="1800" b="1"/>
              <a:t>Costs</a:t>
            </a:r>
          </a:p>
          <a:p>
            <a:pPr lvl="1">
              <a:lnSpc>
                <a:spcPct val="80000"/>
              </a:lnSpc>
            </a:pPr>
            <a:r>
              <a:rPr lang="en-US" sz="1600" b="1"/>
              <a:t>Green Buildings do not have to cost more.  With planning they can be built at the same price or less.</a:t>
            </a:r>
          </a:p>
          <a:p>
            <a:pPr lvl="1">
              <a:lnSpc>
                <a:spcPct val="80000"/>
              </a:lnSpc>
            </a:pPr>
            <a:r>
              <a:rPr lang="en-US" sz="1600" b="1"/>
              <a:t>Design fees may be higher in the beginning of the project but the extra design work will lower the actual construction costs.  In the end the building costs the same and fits in the traditional budget.   </a:t>
            </a:r>
          </a:p>
          <a:p>
            <a:pPr lvl="2">
              <a:lnSpc>
                <a:spcPct val="80000"/>
              </a:lnSpc>
            </a:pPr>
            <a:r>
              <a:rPr lang="en-US" sz="1400" b="1"/>
              <a:t>Normal:  2 + 2 = 4</a:t>
            </a:r>
          </a:p>
          <a:p>
            <a:pPr lvl="2">
              <a:lnSpc>
                <a:spcPct val="80000"/>
              </a:lnSpc>
            </a:pPr>
            <a:r>
              <a:rPr lang="en-US" sz="1400" b="1"/>
              <a:t>Green:    3 + 1 = 4</a:t>
            </a:r>
          </a:p>
          <a:p>
            <a:pPr lvl="1">
              <a:lnSpc>
                <a:spcPct val="80000"/>
              </a:lnSpc>
            </a:pPr>
            <a:r>
              <a:rPr lang="en-US" sz="1600" b="1"/>
              <a:t>Long term maintenance and operations costs can be reduced by 20 – 50% with good planning.</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p:txBody>
          <a:bodyPr/>
          <a:lstStyle/>
          <a:p>
            <a:r>
              <a:rPr lang="en-US"/>
              <a:t>Green Buildings at USC</a:t>
            </a:r>
          </a:p>
        </p:txBody>
      </p:sp>
      <p:sp>
        <p:nvSpPr>
          <p:cNvPr id="38915" name="Rectangle 3"/>
          <p:cNvSpPr>
            <a:spLocks noGrp="1" noChangeArrowheads="1"/>
          </p:cNvSpPr>
          <p:nvPr>
            <p:ph type="body" sz="half" idx="1"/>
          </p:nvPr>
        </p:nvSpPr>
        <p:spPr/>
        <p:txBody>
          <a:bodyPr/>
          <a:lstStyle/>
          <a:p>
            <a:pPr>
              <a:lnSpc>
                <a:spcPct val="80000"/>
              </a:lnSpc>
            </a:pPr>
            <a:r>
              <a:rPr lang="en-US" sz="2400"/>
              <a:t>West Quad Residence Hall &amp; Learning Center</a:t>
            </a:r>
          </a:p>
          <a:p>
            <a:pPr>
              <a:lnSpc>
                <a:spcPct val="80000"/>
              </a:lnSpc>
            </a:pPr>
            <a:r>
              <a:rPr lang="en-US" sz="2400"/>
              <a:t>School of Public Health</a:t>
            </a:r>
          </a:p>
          <a:p>
            <a:pPr>
              <a:lnSpc>
                <a:spcPct val="80000"/>
              </a:lnSpc>
            </a:pPr>
            <a:r>
              <a:rPr lang="en-US" sz="2400"/>
              <a:t>Library Rare Books Collection &amp; Modern Political Wings</a:t>
            </a:r>
          </a:p>
          <a:p>
            <a:pPr>
              <a:lnSpc>
                <a:spcPct val="80000"/>
              </a:lnSpc>
            </a:pPr>
            <a:r>
              <a:rPr lang="en-US" sz="2400"/>
              <a:t>Law School</a:t>
            </a:r>
          </a:p>
          <a:p>
            <a:pPr>
              <a:lnSpc>
                <a:spcPct val="80000"/>
              </a:lnSpc>
            </a:pPr>
            <a:r>
              <a:rPr lang="en-US" sz="2400"/>
              <a:t>New Honors College</a:t>
            </a:r>
          </a:p>
          <a:p>
            <a:pPr>
              <a:lnSpc>
                <a:spcPct val="80000"/>
              </a:lnSpc>
            </a:pPr>
            <a:r>
              <a:rPr lang="en-US" sz="2400"/>
              <a:t>Gamma Phi Beta Sorority</a:t>
            </a:r>
          </a:p>
          <a:p>
            <a:pPr>
              <a:lnSpc>
                <a:spcPct val="80000"/>
              </a:lnSpc>
            </a:pPr>
            <a:r>
              <a:rPr lang="en-US" sz="2400"/>
              <a:t>New Student Health Center</a:t>
            </a:r>
          </a:p>
          <a:p>
            <a:pPr>
              <a:lnSpc>
                <a:spcPct val="80000"/>
              </a:lnSpc>
              <a:buFont typeface="Wingdings" pitchFamily="2" charset="2"/>
              <a:buNone/>
            </a:pPr>
            <a:endParaRPr lang="en-US" sz="2400"/>
          </a:p>
        </p:txBody>
      </p:sp>
      <p:sp>
        <p:nvSpPr>
          <p:cNvPr id="38916" name="Rectangle 4"/>
          <p:cNvSpPr>
            <a:spLocks noGrp="1" noChangeArrowheads="1"/>
          </p:cNvSpPr>
          <p:nvPr>
            <p:ph type="body" sz="half" idx="2"/>
          </p:nvPr>
        </p:nvSpPr>
        <p:spPr/>
        <p:txBody>
          <a:bodyPr/>
          <a:lstStyle/>
          <a:p>
            <a:pPr>
              <a:lnSpc>
                <a:spcPct val="80000"/>
              </a:lnSpc>
            </a:pPr>
            <a:r>
              <a:rPr lang="en-US" sz="2400"/>
              <a:t>Baseball Stadium</a:t>
            </a:r>
          </a:p>
          <a:p>
            <a:pPr>
              <a:lnSpc>
                <a:spcPct val="80000"/>
              </a:lnSpc>
            </a:pPr>
            <a:r>
              <a:rPr lang="en-US" sz="2400"/>
              <a:t>Horizon Buildings</a:t>
            </a:r>
          </a:p>
          <a:p>
            <a:pPr>
              <a:lnSpc>
                <a:spcPct val="80000"/>
              </a:lnSpc>
            </a:pPr>
            <a:r>
              <a:rPr lang="en-US" sz="2400"/>
              <a:t>Biomedical Buildings</a:t>
            </a:r>
          </a:p>
          <a:p>
            <a:pPr>
              <a:lnSpc>
                <a:spcPct val="80000"/>
              </a:lnSpc>
            </a:pPr>
            <a:r>
              <a:rPr lang="en-US" sz="2400"/>
              <a:t>Arnold II</a:t>
            </a:r>
          </a:p>
          <a:p>
            <a:pPr>
              <a:lnSpc>
                <a:spcPct val="80000"/>
              </a:lnSpc>
            </a:pPr>
            <a:r>
              <a:rPr lang="en-US" sz="2400"/>
              <a:t>Band/Dance Building</a:t>
            </a:r>
          </a:p>
          <a:p>
            <a:pPr>
              <a:lnSpc>
                <a:spcPct val="80000"/>
              </a:lnSpc>
            </a:pPr>
            <a:r>
              <a:rPr lang="en-US" sz="2400"/>
              <a:t>Innovista </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sz="quarter"/>
          </p:nvPr>
        </p:nvSpPr>
        <p:spPr>
          <a:xfrm>
            <a:off x="457200" y="0"/>
            <a:ext cx="8229600" cy="1143000"/>
          </a:xfrm>
          <a:noFill/>
          <a:ln/>
        </p:spPr>
        <p:txBody>
          <a:bodyPr/>
          <a:lstStyle/>
          <a:p>
            <a:r>
              <a:rPr lang="en-US"/>
              <a:t>West Quad</a:t>
            </a:r>
          </a:p>
        </p:txBody>
      </p:sp>
      <p:pic>
        <p:nvPicPr>
          <p:cNvPr id="21507" name="Picture 3" descr="101"/>
          <p:cNvPicPr>
            <a:picLocks noGrp="1" noChangeAspect="1" noChangeArrowheads="1"/>
          </p:cNvPicPr>
          <p:nvPr>
            <p:ph sz="quarter" idx="1"/>
          </p:nvPr>
        </p:nvPicPr>
        <p:blipFill>
          <a:blip r:embed="rId2" cstate="print"/>
          <a:srcRect/>
          <a:stretch>
            <a:fillRect/>
          </a:stretch>
        </p:blipFill>
        <p:spPr>
          <a:xfrm>
            <a:off x="228600" y="228600"/>
            <a:ext cx="2743200" cy="3657600"/>
          </a:xfrm>
        </p:spPr>
      </p:pic>
      <p:pic>
        <p:nvPicPr>
          <p:cNvPr id="21509" name="Picture 5" descr="2005_0101Image0004"/>
          <p:cNvPicPr>
            <a:picLocks noGrp="1" noChangeAspect="1" noChangeArrowheads="1"/>
          </p:cNvPicPr>
          <p:nvPr>
            <p:ph sz="quarter" idx="3"/>
          </p:nvPr>
        </p:nvPicPr>
        <p:blipFill>
          <a:blip r:embed="rId3"/>
          <a:srcRect/>
          <a:stretch>
            <a:fillRect/>
          </a:stretch>
        </p:blipFill>
        <p:spPr>
          <a:xfrm>
            <a:off x="685800" y="3962400"/>
            <a:ext cx="3505200" cy="2628900"/>
          </a:xfrm>
        </p:spPr>
      </p:pic>
      <p:pic>
        <p:nvPicPr>
          <p:cNvPr id="21510" name="Picture 6" descr="USC Dorm 1"/>
          <p:cNvPicPr>
            <a:picLocks noGrp="1" noChangeAspect="1" noChangeArrowheads="1"/>
          </p:cNvPicPr>
          <p:nvPr>
            <p:ph sz="quarter" idx="4"/>
          </p:nvPr>
        </p:nvPicPr>
        <p:blipFill>
          <a:blip r:embed="rId4"/>
          <a:srcRect/>
          <a:stretch>
            <a:fillRect/>
          </a:stretch>
        </p:blipFill>
        <p:spPr>
          <a:xfrm>
            <a:off x="3962400" y="838200"/>
            <a:ext cx="4191000" cy="2789238"/>
          </a:xfrm>
        </p:spPr>
      </p:pic>
      <p:pic>
        <p:nvPicPr>
          <p:cNvPr id="21512" name="Picture 8" descr="PICT0305"/>
          <p:cNvPicPr>
            <a:picLocks noGrp="1" noChangeAspect="1" noChangeArrowheads="1"/>
          </p:cNvPicPr>
          <p:nvPr>
            <p:ph sz="quarter" idx="2"/>
          </p:nvPr>
        </p:nvPicPr>
        <p:blipFill>
          <a:blip r:embed="rId5" cstate="print"/>
          <a:srcRect/>
          <a:stretch>
            <a:fillRect/>
          </a:stretch>
        </p:blipFill>
        <p:spPr>
          <a:xfrm>
            <a:off x="4724400" y="3505200"/>
            <a:ext cx="4133850" cy="3100388"/>
          </a:xfrm>
          <a:ln/>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762" name="Rectangle 2"/>
          <p:cNvSpPr>
            <a:spLocks noGrp="1" noChangeArrowheads="1"/>
          </p:cNvSpPr>
          <p:nvPr>
            <p:ph type="title"/>
          </p:nvPr>
        </p:nvSpPr>
        <p:spPr/>
        <p:txBody>
          <a:bodyPr/>
          <a:lstStyle/>
          <a:p>
            <a:r>
              <a:rPr lang="en-US" b="1"/>
              <a:t>West Quad</a:t>
            </a:r>
            <a:r>
              <a:rPr lang="en-US" b="1">
                <a:latin typeface="Garamond" pitchFamily="18" charset="0"/>
              </a:rPr>
              <a:t>  </a:t>
            </a:r>
          </a:p>
        </p:txBody>
      </p:sp>
      <p:sp>
        <p:nvSpPr>
          <p:cNvPr id="117763" name="Rectangle 3"/>
          <p:cNvSpPr>
            <a:spLocks noGrp="1" noChangeArrowheads="1"/>
          </p:cNvSpPr>
          <p:nvPr>
            <p:ph type="body" sz="half" idx="1"/>
          </p:nvPr>
        </p:nvSpPr>
        <p:spPr/>
        <p:txBody>
          <a:bodyPr/>
          <a:lstStyle/>
          <a:p>
            <a:r>
              <a:rPr lang="en-US" sz="2400" b="1"/>
              <a:t>$30.9M project cost - $25M const. cost</a:t>
            </a:r>
          </a:p>
          <a:p>
            <a:r>
              <a:rPr lang="en-US" sz="2400" b="1"/>
              <a:t>177,000 SF - $141.24/sf</a:t>
            </a:r>
          </a:p>
          <a:p>
            <a:r>
              <a:rPr lang="en-US" sz="2400" b="1" u="sng"/>
              <a:t>SAME COST</a:t>
            </a:r>
            <a:r>
              <a:rPr lang="en-US" sz="2400" b="1"/>
              <a:t> &amp; Time</a:t>
            </a:r>
          </a:p>
          <a:p>
            <a:r>
              <a:rPr lang="en-US" sz="2400" b="1"/>
              <a:t>502 bed spaces – 4 buildings</a:t>
            </a:r>
          </a:p>
          <a:p>
            <a:r>
              <a:rPr lang="en-US" sz="2400" b="1"/>
              <a:t>Residential, office, academic &amp; retail spaces</a:t>
            </a:r>
          </a:p>
          <a:p>
            <a:r>
              <a:rPr lang="en-US" sz="2400" b="1"/>
              <a:t>Goal of LEED Silver – Achieved</a:t>
            </a:r>
          </a:p>
          <a:p>
            <a:pPr lvl="1"/>
            <a:endParaRPr lang="en-US" b="1"/>
          </a:p>
          <a:p>
            <a:pPr lvl="1">
              <a:buFontTx/>
              <a:buNone/>
            </a:pPr>
            <a:endParaRPr lang="en-US"/>
          </a:p>
        </p:txBody>
      </p:sp>
      <p:sp>
        <p:nvSpPr>
          <p:cNvPr id="117764" name="Rectangle 4"/>
          <p:cNvSpPr>
            <a:spLocks noGrp="1" noChangeArrowheads="1"/>
          </p:cNvSpPr>
          <p:nvPr>
            <p:ph type="body" sz="half" idx="2"/>
          </p:nvPr>
        </p:nvSpPr>
        <p:spPr/>
        <p:txBody>
          <a:bodyPr/>
          <a:lstStyle/>
          <a:p>
            <a:r>
              <a:rPr lang="en-US" sz="2400" b="1"/>
              <a:t>Reduced Construction &amp; Change Order Costs</a:t>
            </a:r>
          </a:p>
          <a:p>
            <a:r>
              <a:rPr lang="en-US" sz="2400" b="1"/>
              <a:t>45%-55% More Energy Efficient = over $50,000 savings annually</a:t>
            </a:r>
          </a:p>
          <a:p>
            <a:r>
              <a:rPr lang="en-US" sz="2400" b="1"/>
              <a:t>20% more Water Efficient = $ 3900+ savings annually</a:t>
            </a:r>
          </a:p>
          <a:p>
            <a:r>
              <a:rPr lang="en-US" sz="2400" b="1"/>
              <a:t>Residents comment on improved health and productivity</a:t>
            </a:r>
          </a:p>
          <a:p>
            <a:endParaRPr lang="en-US" sz="2400" b="1"/>
          </a:p>
          <a:p>
            <a:endParaRPr lang="en-US" b="1">
              <a:latin typeface="Garamond" pitchFamily="18" charset="0"/>
            </a:endParaRPr>
          </a:p>
          <a:p>
            <a:pPr lvl="1">
              <a:buFontTx/>
              <a:buNone/>
            </a:pPr>
            <a:endParaRPr lang="en-US" b="1">
              <a:latin typeface="Garamond" pitchFamily="18" charset="0"/>
            </a:endParaRPr>
          </a:p>
        </p:txBody>
      </p:sp>
    </p:spTree>
  </p:cSld>
  <p:clrMapOvr>
    <a:masterClrMapping/>
  </p:clrMapOvr>
  <p:transition/>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8786" name="Rectangle 2"/>
          <p:cNvSpPr>
            <a:spLocks noGrp="1" noChangeArrowheads="1"/>
          </p:cNvSpPr>
          <p:nvPr>
            <p:ph type="title"/>
          </p:nvPr>
        </p:nvSpPr>
        <p:spPr/>
        <p:txBody>
          <a:bodyPr/>
          <a:lstStyle/>
          <a:p>
            <a:r>
              <a:rPr lang="en-US"/>
              <a:t>West Quad at USC</a:t>
            </a:r>
          </a:p>
        </p:txBody>
      </p:sp>
      <p:sp>
        <p:nvSpPr>
          <p:cNvPr id="118787" name="Rectangle 3"/>
          <p:cNvSpPr>
            <a:spLocks noGrp="1" noChangeArrowheads="1"/>
          </p:cNvSpPr>
          <p:nvPr>
            <p:ph type="body" idx="1"/>
          </p:nvPr>
        </p:nvSpPr>
        <p:spPr/>
        <p:txBody>
          <a:bodyPr/>
          <a:lstStyle/>
          <a:p>
            <a:pPr>
              <a:lnSpc>
                <a:spcPct val="80000"/>
              </a:lnSpc>
            </a:pPr>
            <a:r>
              <a:rPr lang="en-US" sz="2000" b="1"/>
              <a:t>Selected “Green” Project Particulars</a:t>
            </a:r>
          </a:p>
          <a:p>
            <a:pPr lvl="1">
              <a:lnSpc>
                <a:spcPct val="80000"/>
              </a:lnSpc>
            </a:pPr>
            <a:r>
              <a:rPr lang="en-US" sz="2000" b="1"/>
              <a:t>Designed to be 40% more energy efficient and to use 20% less water</a:t>
            </a:r>
          </a:p>
          <a:p>
            <a:pPr lvl="1">
              <a:lnSpc>
                <a:spcPct val="80000"/>
              </a:lnSpc>
            </a:pPr>
            <a:r>
              <a:rPr lang="en-US" sz="2000" b="1"/>
              <a:t>“Green” roof on Learning Center</a:t>
            </a:r>
          </a:p>
          <a:p>
            <a:pPr lvl="1">
              <a:lnSpc>
                <a:spcPct val="80000"/>
              </a:lnSpc>
            </a:pPr>
            <a:r>
              <a:rPr lang="en-US" sz="2000" b="1"/>
              <a:t>Fuel Cell for supplemental electricity &amp; hot water</a:t>
            </a:r>
          </a:p>
          <a:p>
            <a:pPr lvl="1">
              <a:lnSpc>
                <a:spcPct val="80000"/>
              </a:lnSpc>
            </a:pPr>
            <a:r>
              <a:rPr lang="en-US" sz="2000" b="1"/>
              <a:t>Solar pre-heating for domestic hot water</a:t>
            </a:r>
          </a:p>
          <a:p>
            <a:pPr lvl="1">
              <a:lnSpc>
                <a:spcPct val="80000"/>
              </a:lnSpc>
            </a:pPr>
            <a:r>
              <a:rPr lang="en-US" sz="2000" b="1"/>
              <a:t>Low VOC paints and carpets &amp; 100% Fresh Air</a:t>
            </a:r>
          </a:p>
          <a:p>
            <a:pPr lvl="1">
              <a:lnSpc>
                <a:spcPct val="80000"/>
              </a:lnSpc>
            </a:pPr>
            <a:r>
              <a:rPr lang="en-US" sz="2000" b="1"/>
              <a:t>Daylighting in all buildings</a:t>
            </a:r>
          </a:p>
          <a:p>
            <a:pPr lvl="2">
              <a:lnSpc>
                <a:spcPct val="80000"/>
              </a:lnSpc>
            </a:pPr>
            <a:r>
              <a:rPr lang="en-US" sz="2000" b="1"/>
              <a:t>Building orientation</a:t>
            </a:r>
          </a:p>
          <a:p>
            <a:pPr lvl="2">
              <a:lnSpc>
                <a:spcPct val="80000"/>
              </a:lnSpc>
            </a:pPr>
            <a:r>
              <a:rPr lang="en-US" sz="2000" b="1"/>
              <a:t>Light shelves for shading and natural lighting on southern exposures</a:t>
            </a:r>
          </a:p>
          <a:p>
            <a:pPr lvl="2">
              <a:lnSpc>
                <a:spcPct val="80000"/>
              </a:lnSpc>
            </a:pPr>
            <a:r>
              <a:rPr lang="en-US" sz="2000" b="1"/>
              <a:t>Light wells on Learning Center</a:t>
            </a:r>
          </a:p>
          <a:p>
            <a:pPr lvl="1">
              <a:lnSpc>
                <a:spcPct val="80000"/>
              </a:lnSpc>
            </a:pPr>
            <a:r>
              <a:rPr lang="en-US" sz="2000" b="1"/>
              <a:t>“Green” board in case good furnishings</a:t>
            </a:r>
          </a:p>
          <a:p>
            <a:pPr lvl="1">
              <a:lnSpc>
                <a:spcPct val="80000"/>
              </a:lnSpc>
            </a:pPr>
            <a:r>
              <a:rPr lang="en-US" sz="2000" b="1"/>
              <a:t>Total storm water management integration</a:t>
            </a:r>
          </a:p>
          <a:p>
            <a:pPr lvl="1">
              <a:lnSpc>
                <a:spcPct val="80000"/>
              </a:lnSpc>
              <a:buFontTx/>
              <a:buNone/>
            </a:pPr>
            <a:endParaRPr lang="en-US" sz="2000" b="1"/>
          </a:p>
          <a:p>
            <a:pPr lvl="1">
              <a:lnSpc>
                <a:spcPct val="80000"/>
              </a:lnSpc>
            </a:pPr>
            <a:endParaRPr lang="en-US" sz="2000" b="1"/>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6740" name="Picture 4" descr="Public_Health"/>
          <p:cNvPicPr>
            <a:picLocks noChangeAspect="1" noChangeArrowheads="1"/>
          </p:cNvPicPr>
          <p:nvPr/>
        </p:nvPicPr>
        <p:blipFill>
          <a:blip r:embed="rId2"/>
          <a:srcRect/>
          <a:stretch>
            <a:fillRect/>
          </a:stretch>
        </p:blipFill>
        <p:spPr bwMode="auto">
          <a:xfrm>
            <a:off x="0" y="0"/>
            <a:ext cx="3810000" cy="2076450"/>
          </a:xfrm>
          <a:prstGeom prst="rect">
            <a:avLst/>
          </a:prstGeom>
          <a:noFill/>
          <a:ln w="9525">
            <a:noFill/>
            <a:miter lim="800000"/>
            <a:headEnd/>
            <a:tailEnd/>
          </a:ln>
        </p:spPr>
      </p:pic>
      <p:pic>
        <p:nvPicPr>
          <p:cNvPr id="116741" name="Picture 5" descr="Biomedical_Block"/>
          <p:cNvPicPr>
            <a:picLocks noChangeAspect="1" noChangeArrowheads="1"/>
          </p:cNvPicPr>
          <p:nvPr/>
        </p:nvPicPr>
        <p:blipFill>
          <a:blip r:embed="rId3"/>
          <a:srcRect/>
          <a:stretch>
            <a:fillRect/>
          </a:stretch>
        </p:blipFill>
        <p:spPr bwMode="auto">
          <a:xfrm>
            <a:off x="0" y="2209800"/>
            <a:ext cx="3810000" cy="1914525"/>
          </a:xfrm>
          <a:prstGeom prst="rect">
            <a:avLst/>
          </a:prstGeom>
          <a:noFill/>
          <a:ln w="9525">
            <a:noFill/>
            <a:miter lim="800000"/>
            <a:headEnd/>
            <a:tailEnd/>
          </a:ln>
        </p:spPr>
      </p:pic>
      <p:pic>
        <p:nvPicPr>
          <p:cNvPr id="116742" name="Picture 6" descr="Horizon_Center_Block"/>
          <p:cNvPicPr>
            <a:picLocks noChangeAspect="1" noChangeArrowheads="1"/>
          </p:cNvPicPr>
          <p:nvPr/>
        </p:nvPicPr>
        <p:blipFill>
          <a:blip r:embed="rId4"/>
          <a:srcRect/>
          <a:stretch>
            <a:fillRect/>
          </a:stretch>
        </p:blipFill>
        <p:spPr bwMode="auto">
          <a:xfrm>
            <a:off x="3962400" y="152400"/>
            <a:ext cx="3810000" cy="2466975"/>
          </a:xfrm>
          <a:prstGeom prst="rect">
            <a:avLst/>
          </a:prstGeom>
          <a:noFill/>
          <a:ln w="9525">
            <a:noFill/>
            <a:miter lim="800000"/>
            <a:headEnd/>
            <a:tailEnd/>
          </a:ln>
        </p:spPr>
      </p:pic>
      <p:pic>
        <p:nvPicPr>
          <p:cNvPr id="116746" name="Picture 10" descr="Rendering of new baseball stadium"/>
          <p:cNvPicPr>
            <a:picLocks noChangeAspect="1" noChangeArrowheads="1"/>
          </p:cNvPicPr>
          <p:nvPr/>
        </p:nvPicPr>
        <p:blipFill>
          <a:blip r:embed="rId5"/>
          <a:srcRect/>
          <a:stretch>
            <a:fillRect/>
          </a:stretch>
        </p:blipFill>
        <p:spPr bwMode="auto">
          <a:xfrm>
            <a:off x="4114800" y="4283075"/>
            <a:ext cx="3581400" cy="2574925"/>
          </a:xfrm>
          <a:prstGeom prst="rect">
            <a:avLst/>
          </a:prstGeom>
          <a:noFill/>
        </p:spPr>
      </p:pic>
      <p:pic>
        <p:nvPicPr>
          <p:cNvPr id="116747" name="Picture 11"/>
          <p:cNvPicPr>
            <a:picLocks noChangeAspect="1" noChangeArrowheads="1"/>
          </p:cNvPicPr>
          <p:nvPr/>
        </p:nvPicPr>
        <p:blipFill>
          <a:blip r:embed="rId6"/>
          <a:srcRect/>
          <a:stretch>
            <a:fillRect/>
          </a:stretch>
        </p:blipFill>
        <p:spPr bwMode="auto">
          <a:xfrm>
            <a:off x="0" y="4283075"/>
            <a:ext cx="3810000" cy="2574925"/>
          </a:xfrm>
          <a:prstGeom prst="rect">
            <a:avLst/>
          </a:prstGeom>
          <a:noFill/>
          <a:ln w="9525">
            <a:noFill/>
            <a:miter lim="800000"/>
            <a:headEnd/>
            <a:tailEnd/>
          </a:ln>
          <a:effectLst/>
        </p:spPr>
      </p:pic>
      <p:pic>
        <p:nvPicPr>
          <p:cNvPr id="116748" name="Picture 12" descr="Library Front View1909 copy"/>
          <p:cNvPicPr>
            <a:picLocks noChangeAspect="1" noChangeArrowheads="1"/>
          </p:cNvPicPr>
          <p:nvPr/>
        </p:nvPicPr>
        <p:blipFill>
          <a:blip r:embed="rId7" cstate="print"/>
          <a:srcRect/>
          <a:stretch>
            <a:fillRect/>
          </a:stretch>
        </p:blipFill>
        <p:spPr bwMode="auto">
          <a:xfrm>
            <a:off x="4572000" y="2514600"/>
            <a:ext cx="2743200" cy="1803400"/>
          </a:xfrm>
          <a:prstGeom prst="rect">
            <a:avLst/>
          </a:prstGeom>
          <a:noFill/>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ctrTitle"/>
          </p:nvPr>
        </p:nvSpPr>
        <p:spPr>
          <a:xfrm>
            <a:off x="609600" y="838200"/>
            <a:ext cx="7772400" cy="1470025"/>
          </a:xfrm>
          <a:noFill/>
          <a:ln/>
        </p:spPr>
        <p:txBody>
          <a:bodyPr/>
          <a:lstStyle/>
          <a:p>
            <a:r>
              <a:rPr lang="en-US" b="1"/>
              <a:t>US Green Building Council (USGBC)</a:t>
            </a:r>
          </a:p>
        </p:txBody>
      </p:sp>
      <p:sp>
        <p:nvSpPr>
          <p:cNvPr id="23555" name="Rectangle 3"/>
          <p:cNvSpPr>
            <a:spLocks noGrp="1" noChangeArrowheads="1"/>
          </p:cNvSpPr>
          <p:nvPr>
            <p:ph type="subTitle" idx="1"/>
          </p:nvPr>
        </p:nvSpPr>
        <p:spPr>
          <a:xfrm>
            <a:off x="304800" y="3276600"/>
            <a:ext cx="8610600" cy="1143000"/>
          </a:xfrm>
          <a:noFill/>
          <a:ln/>
        </p:spPr>
        <p:txBody>
          <a:bodyPr/>
          <a:lstStyle/>
          <a:p>
            <a:r>
              <a:rPr lang="en-US" sz="4800" b="1"/>
              <a:t>Leadership in Energy </a:t>
            </a:r>
          </a:p>
          <a:p>
            <a:r>
              <a:rPr lang="en-US" sz="4800" b="1"/>
              <a:t>&amp; Environmental Design</a:t>
            </a:r>
          </a:p>
          <a:p>
            <a:r>
              <a:rPr lang="en-US" sz="4800" b="1"/>
              <a:t>(LEED)</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body" idx="1"/>
          </p:nvPr>
        </p:nvSpPr>
        <p:spPr>
          <a:xfrm>
            <a:off x="457200" y="457200"/>
            <a:ext cx="8153400" cy="5486400"/>
          </a:xfrm>
          <a:noFill/>
          <a:ln/>
        </p:spPr>
        <p:txBody>
          <a:bodyPr/>
          <a:lstStyle/>
          <a:p>
            <a:pPr marL="0" indent="0">
              <a:buSzPct val="60000"/>
              <a:buFont typeface="Wingdings" pitchFamily="2" charset="2"/>
              <a:buNone/>
            </a:pPr>
            <a:r>
              <a:rPr lang="en-US"/>
              <a:t>USGBC’s MISSION: </a:t>
            </a:r>
          </a:p>
          <a:p>
            <a:pPr marL="0" indent="0">
              <a:buSzPct val="60000"/>
              <a:buFont typeface="Wingdings" pitchFamily="2" charset="2"/>
              <a:buNone/>
            </a:pPr>
            <a:r>
              <a:rPr lang="en-US" i="1"/>
              <a:t>to promote the design and construction of buildings that are environmentally responsible, profitable, and healthy places to live and work. </a:t>
            </a:r>
            <a:endParaRPr lang="en-US" sz="2900" i="1"/>
          </a:p>
          <a:p>
            <a:pPr marL="0" indent="0">
              <a:buSzPct val="60000"/>
            </a:pPr>
            <a:endParaRPr lang="en-US" sz="2100" i="1"/>
          </a:p>
          <a:p>
            <a:pPr marL="0" indent="0">
              <a:buSzPct val="60000"/>
              <a:buFont typeface="Wingdings" pitchFamily="2" charset="2"/>
              <a:buNone/>
            </a:pPr>
            <a:r>
              <a:rPr lang="en-US" sz="2900"/>
              <a:t>The organization’s activities…</a:t>
            </a:r>
          </a:p>
          <a:p>
            <a:pPr lvl="1">
              <a:buSzPct val="85000"/>
              <a:buFont typeface="Wingdings" pitchFamily="2" charset="2"/>
              <a:buChar char="§"/>
            </a:pPr>
            <a:r>
              <a:rPr lang="en-US" sz="3300" i="1"/>
              <a:t>Integrate</a:t>
            </a:r>
            <a:r>
              <a:rPr lang="en-US" sz="3300"/>
              <a:t> building industry sectors</a:t>
            </a:r>
          </a:p>
          <a:p>
            <a:pPr lvl="1">
              <a:buSzPct val="85000"/>
              <a:buFont typeface="Wingdings" pitchFamily="2" charset="2"/>
              <a:buChar char="§"/>
            </a:pPr>
            <a:r>
              <a:rPr lang="en-US" sz="3300" i="1"/>
              <a:t>Lead</a:t>
            </a:r>
            <a:r>
              <a:rPr lang="en-US" sz="3300"/>
              <a:t> market transformation</a:t>
            </a:r>
          </a:p>
          <a:p>
            <a:pPr lvl="1">
              <a:buSzPct val="85000"/>
              <a:buFont typeface="Wingdings" pitchFamily="2" charset="2"/>
              <a:buChar char="§"/>
            </a:pPr>
            <a:r>
              <a:rPr lang="en-US" sz="3300" i="1"/>
              <a:t>Educate</a:t>
            </a:r>
            <a:r>
              <a:rPr lang="en-US" sz="3300"/>
              <a:t> owners and practitioners</a:t>
            </a:r>
          </a:p>
        </p:txBody>
      </p:sp>
    </p:spTree>
  </p:cSld>
  <p:clrMapOvr>
    <a:masterClrMapping/>
  </p:clrMapOvr>
  <p:transition/>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body" idx="1"/>
          </p:nvPr>
        </p:nvSpPr>
        <p:spPr>
          <a:xfrm>
            <a:off x="381000" y="685800"/>
            <a:ext cx="8153400" cy="4800600"/>
          </a:xfrm>
          <a:noFill/>
          <a:ln/>
        </p:spPr>
        <p:txBody>
          <a:bodyPr/>
          <a:lstStyle/>
          <a:p>
            <a:pPr>
              <a:lnSpc>
                <a:spcPct val="90000"/>
              </a:lnSpc>
              <a:buClr>
                <a:schemeClr val="tx1"/>
              </a:buClr>
              <a:buSzPct val="85000"/>
              <a:buFont typeface="Wingdings" pitchFamily="2" charset="2"/>
              <a:buNone/>
            </a:pPr>
            <a:r>
              <a:rPr lang="en-US" sz="4000">
                <a:solidFill>
                  <a:schemeClr val="tx2"/>
                </a:solidFill>
              </a:rPr>
              <a:t>USGBC is...</a:t>
            </a:r>
          </a:p>
          <a:p>
            <a:pPr>
              <a:lnSpc>
                <a:spcPct val="90000"/>
              </a:lnSpc>
              <a:buClr>
                <a:schemeClr val="tx1"/>
              </a:buClr>
              <a:buSzPct val="85000"/>
              <a:buFont typeface="Wingdings" pitchFamily="2" charset="2"/>
              <a:buNone/>
            </a:pPr>
            <a:endParaRPr lang="en-US">
              <a:solidFill>
                <a:schemeClr val="tx2"/>
              </a:solidFill>
            </a:endParaRPr>
          </a:p>
          <a:p>
            <a:pPr>
              <a:lnSpc>
                <a:spcPct val="90000"/>
              </a:lnSpc>
              <a:buClr>
                <a:schemeClr val="tx1"/>
              </a:buClr>
              <a:buSzPct val="85000"/>
              <a:buFont typeface="Wingdings" pitchFamily="2" charset="2"/>
              <a:buChar char="§"/>
            </a:pPr>
            <a:r>
              <a:rPr lang="en-US" sz="3300"/>
              <a:t>A national nonprofit organization </a:t>
            </a:r>
          </a:p>
          <a:p>
            <a:pPr>
              <a:lnSpc>
                <a:spcPct val="90000"/>
              </a:lnSpc>
              <a:buClr>
                <a:schemeClr val="tx1"/>
              </a:buClr>
              <a:buSzPct val="85000"/>
              <a:buFont typeface="Wingdings" pitchFamily="2" charset="2"/>
              <a:buChar char="§"/>
            </a:pPr>
            <a:r>
              <a:rPr lang="en-US" sz="3300"/>
              <a:t>A diverse membership of organizations</a:t>
            </a:r>
          </a:p>
          <a:p>
            <a:pPr>
              <a:lnSpc>
                <a:spcPct val="90000"/>
              </a:lnSpc>
              <a:buClr>
                <a:schemeClr val="tx1"/>
              </a:buClr>
              <a:buSzPct val="85000"/>
              <a:buFont typeface="Wingdings" pitchFamily="2" charset="2"/>
              <a:buChar char="§"/>
            </a:pPr>
            <a:r>
              <a:rPr lang="en-US" sz="3300"/>
              <a:t>Consensus-driven</a:t>
            </a:r>
          </a:p>
          <a:p>
            <a:pPr>
              <a:lnSpc>
                <a:spcPct val="90000"/>
              </a:lnSpc>
              <a:buClr>
                <a:schemeClr val="tx1"/>
              </a:buClr>
              <a:buSzPct val="85000"/>
              <a:buFont typeface="Wingdings" pitchFamily="2" charset="2"/>
              <a:buChar char="§"/>
            </a:pPr>
            <a:r>
              <a:rPr lang="en-US" sz="3300"/>
              <a:t>Committee-based product development</a:t>
            </a:r>
          </a:p>
          <a:p>
            <a:pPr>
              <a:lnSpc>
                <a:spcPct val="90000"/>
              </a:lnSpc>
              <a:buClr>
                <a:schemeClr val="tx1"/>
              </a:buClr>
              <a:buSzPct val="85000"/>
              <a:buFont typeface="Wingdings" pitchFamily="2" charset="2"/>
              <a:buChar char="§"/>
            </a:pPr>
            <a:r>
              <a:rPr lang="en-US" sz="3300"/>
              <a:t>Developer and administrator of the LEED</a:t>
            </a:r>
            <a:r>
              <a:rPr lang="en-US" sz="3300" baseline="30000">
                <a:cs typeface="Arial" charset="0"/>
              </a:rPr>
              <a:t>®</a:t>
            </a:r>
            <a:r>
              <a:rPr lang="en-US" sz="3300"/>
              <a:t> Green Building Rating System</a:t>
            </a:r>
          </a:p>
        </p:txBody>
      </p:sp>
    </p:spTree>
  </p:cSld>
  <p:clrMapOvr>
    <a:masterClrMapping/>
  </p:clrMapOvr>
  <p:transition/>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idx="4294967295"/>
          </p:nvPr>
        </p:nvSpPr>
        <p:spPr>
          <a:xfrm>
            <a:off x="457200" y="228600"/>
            <a:ext cx="6534150" cy="914400"/>
          </a:xfrm>
          <a:noFill/>
          <a:ln/>
        </p:spPr>
        <p:txBody>
          <a:bodyPr/>
          <a:lstStyle/>
          <a:p>
            <a:pPr algn="l"/>
            <a:r>
              <a:rPr lang="en-US" sz="4000"/>
              <a:t>What is “Green” Design?</a:t>
            </a:r>
          </a:p>
        </p:txBody>
      </p:sp>
      <p:sp>
        <p:nvSpPr>
          <p:cNvPr id="29699" name="Rectangle 3"/>
          <p:cNvSpPr>
            <a:spLocks noChangeArrowheads="1"/>
          </p:cNvSpPr>
          <p:nvPr/>
        </p:nvSpPr>
        <p:spPr bwMode="auto">
          <a:xfrm>
            <a:off x="457200" y="990600"/>
            <a:ext cx="8305800" cy="5486400"/>
          </a:xfrm>
          <a:prstGeom prst="rect">
            <a:avLst/>
          </a:prstGeom>
          <a:noFill/>
          <a:ln w="12700">
            <a:noFill/>
            <a:miter lim="800000"/>
            <a:headEnd/>
            <a:tailEnd/>
          </a:ln>
          <a:effectLst/>
        </p:spPr>
        <p:txBody>
          <a:bodyPr lIns="90488" tIns="44450" rIns="90488" bIns="44450"/>
          <a:lstStyle/>
          <a:p>
            <a:pPr eaLnBrk="0" hangingPunct="0">
              <a:spcBef>
                <a:spcPct val="20000"/>
              </a:spcBef>
              <a:buClr>
                <a:srgbClr val="7C9E85"/>
              </a:buClr>
              <a:buFont typeface="Wingdings" pitchFamily="2" charset="2"/>
              <a:buNone/>
            </a:pPr>
            <a:r>
              <a:rPr lang="en-US" sz="2900"/>
              <a:t>Design and construction practices that significantly reduce or eliminate the negative impact of buildings on the environment and occupants in five broad areas:</a:t>
            </a:r>
          </a:p>
          <a:p>
            <a:pPr eaLnBrk="0" hangingPunct="0">
              <a:spcBef>
                <a:spcPct val="20000"/>
              </a:spcBef>
              <a:buClr>
                <a:srgbClr val="7C9E85"/>
              </a:buClr>
              <a:buFont typeface="Wingdings" pitchFamily="2" charset="2"/>
              <a:buNone/>
            </a:pPr>
            <a:endParaRPr lang="en-US" sz="2900">
              <a:effectLst>
                <a:outerShdw blurRad="38100" dist="38100" dir="2700000" algn="tl">
                  <a:srgbClr val="000000"/>
                </a:outerShdw>
              </a:effectLst>
            </a:endParaRPr>
          </a:p>
          <a:p>
            <a:pPr eaLnBrk="0" hangingPunct="0">
              <a:spcBef>
                <a:spcPct val="20000"/>
              </a:spcBef>
              <a:buClr>
                <a:schemeClr val="tx1"/>
              </a:buClr>
              <a:buSzPct val="85000"/>
              <a:buFont typeface="Wingdings" pitchFamily="2" charset="2"/>
              <a:buChar char="§"/>
            </a:pPr>
            <a:r>
              <a:rPr lang="en-US" sz="2900">
                <a:solidFill>
                  <a:srgbClr val="7C9E85"/>
                </a:solidFill>
                <a:effectLst>
                  <a:outerShdw blurRad="38100" dist="38100" dir="2700000" algn="tl">
                    <a:srgbClr val="000000"/>
                  </a:outerShdw>
                </a:effectLst>
              </a:rPr>
              <a:t> </a:t>
            </a:r>
            <a:r>
              <a:rPr lang="en-US" sz="2900" b="1"/>
              <a:t>Sustainable site planning </a:t>
            </a:r>
          </a:p>
          <a:p>
            <a:pPr eaLnBrk="0" hangingPunct="0">
              <a:spcBef>
                <a:spcPct val="20000"/>
              </a:spcBef>
              <a:buClr>
                <a:schemeClr val="tx1"/>
              </a:buClr>
              <a:buSzPct val="85000"/>
              <a:buFont typeface="Wingdings" pitchFamily="2" charset="2"/>
              <a:buChar char="§"/>
            </a:pPr>
            <a:r>
              <a:rPr lang="en-US" sz="2900" b="1"/>
              <a:t> Safeguarding water and water efficiency </a:t>
            </a:r>
          </a:p>
          <a:p>
            <a:pPr eaLnBrk="0" hangingPunct="0">
              <a:spcBef>
                <a:spcPct val="20000"/>
              </a:spcBef>
              <a:buClr>
                <a:schemeClr val="tx1"/>
              </a:buClr>
              <a:buSzPct val="85000"/>
              <a:buFont typeface="Wingdings" pitchFamily="2" charset="2"/>
              <a:buChar char="§"/>
            </a:pPr>
            <a:r>
              <a:rPr lang="en-US" sz="2900" b="1"/>
              <a:t> Energy efficiency and renewable energy</a:t>
            </a:r>
          </a:p>
          <a:p>
            <a:pPr eaLnBrk="0" hangingPunct="0">
              <a:spcBef>
                <a:spcPct val="20000"/>
              </a:spcBef>
              <a:buClr>
                <a:schemeClr val="tx1"/>
              </a:buClr>
              <a:buSzPct val="85000"/>
              <a:buFont typeface="Wingdings" pitchFamily="2" charset="2"/>
              <a:buChar char="§"/>
            </a:pPr>
            <a:r>
              <a:rPr lang="en-US" sz="2900" b="1"/>
              <a:t> Conservation of materials and resources</a:t>
            </a:r>
          </a:p>
          <a:p>
            <a:pPr eaLnBrk="0" hangingPunct="0">
              <a:spcBef>
                <a:spcPct val="20000"/>
              </a:spcBef>
              <a:buClr>
                <a:schemeClr val="tx1"/>
              </a:buClr>
              <a:buSzPct val="85000"/>
              <a:buFont typeface="Wingdings" pitchFamily="2" charset="2"/>
              <a:buChar char="§"/>
            </a:pPr>
            <a:r>
              <a:rPr lang="en-US" sz="2900" b="1"/>
              <a:t> Indoor environmental quality</a:t>
            </a:r>
          </a:p>
        </p:txBody>
      </p:sp>
    </p:spTree>
  </p:cSld>
  <p:clrMapOvr>
    <a:masterClrMapping/>
  </p:clrMapOvr>
  <p:transition/>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746" name="Picture 2" descr="LEED_title-BG"/>
          <p:cNvPicPr>
            <a:picLocks noChangeAspect="1" noChangeArrowheads="1"/>
          </p:cNvPicPr>
          <p:nvPr/>
        </p:nvPicPr>
        <p:blipFill>
          <a:blip r:embed="rId2"/>
          <a:srcRect/>
          <a:stretch>
            <a:fillRect/>
          </a:stretch>
        </p:blipFill>
        <p:spPr bwMode="auto">
          <a:xfrm>
            <a:off x="0" y="0"/>
            <a:ext cx="9144000" cy="6858000"/>
          </a:xfrm>
          <a:prstGeom prst="rect">
            <a:avLst/>
          </a:prstGeom>
          <a:noFill/>
        </p:spPr>
      </p:pic>
      <p:sp>
        <p:nvSpPr>
          <p:cNvPr id="31747" name="Rectangle 3"/>
          <p:cNvSpPr>
            <a:spLocks noChangeArrowheads="1"/>
          </p:cNvSpPr>
          <p:nvPr/>
        </p:nvSpPr>
        <p:spPr bwMode="auto">
          <a:xfrm>
            <a:off x="0" y="1524000"/>
            <a:ext cx="7772400" cy="609600"/>
          </a:xfrm>
          <a:prstGeom prst="rect">
            <a:avLst/>
          </a:prstGeom>
          <a:noFill/>
          <a:ln w="9525">
            <a:noFill/>
            <a:miter lim="800000"/>
            <a:headEnd/>
            <a:tailEnd/>
          </a:ln>
        </p:spPr>
        <p:txBody>
          <a:bodyPr/>
          <a:lstStyle/>
          <a:p>
            <a:r>
              <a:rPr lang="en-US" sz="2800">
                <a:solidFill>
                  <a:schemeClr val="tx2"/>
                </a:solidFill>
                <a:effectLst>
                  <a:outerShdw blurRad="38100" dist="38100" dir="2700000" algn="tl">
                    <a:srgbClr val="000000"/>
                  </a:outerShdw>
                </a:effectLst>
              </a:rPr>
              <a:t>Leadership in Energy &amp; Environmental Design</a:t>
            </a:r>
            <a:r>
              <a:rPr lang="en-US" sz="2800" baseline="50000">
                <a:solidFill>
                  <a:schemeClr val="tx2"/>
                </a:solidFill>
                <a:effectLst>
                  <a:outerShdw blurRad="38100" dist="38100" dir="2700000" algn="tl">
                    <a:srgbClr val="000000"/>
                  </a:outerShdw>
                </a:effectLst>
              </a:rPr>
              <a:t>®</a:t>
            </a:r>
          </a:p>
        </p:txBody>
      </p:sp>
      <p:sp>
        <p:nvSpPr>
          <p:cNvPr id="31748" name="Text Box 4"/>
          <p:cNvSpPr txBox="1">
            <a:spLocks noChangeArrowheads="1"/>
          </p:cNvSpPr>
          <p:nvPr/>
        </p:nvSpPr>
        <p:spPr bwMode="auto">
          <a:xfrm>
            <a:off x="381000" y="2514600"/>
            <a:ext cx="5334000" cy="1077913"/>
          </a:xfrm>
          <a:prstGeom prst="rect">
            <a:avLst/>
          </a:prstGeom>
          <a:noFill/>
          <a:ln w="9525">
            <a:noFill/>
            <a:miter lim="800000"/>
            <a:headEnd/>
            <a:tailEnd/>
          </a:ln>
          <a:effectLst/>
        </p:spPr>
        <p:txBody>
          <a:bodyPr>
            <a:spAutoFit/>
          </a:bodyPr>
          <a:lstStyle/>
          <a:p>
            <a:pPr eaLnBrk="0" hangingPunct="0">
              <a:lnSpc>
                <a:spcPct val="90000"/>
              </a:lnSpc>
              <a:spcBef>
                <a:spcPct val="20000"/>
              </a:spcBef>
              <a:buClr>
                <a:srgbClr val="7C9E85"/>
              </a:buClr>
              <a:buFont typeface="Wingdings" pitchFamily="2" charset="2"/>
              <a:buNone/>
            </a:pPr>
            <a:r>
              <a:rPr lang="en-US" sz="2400"/>
              <a:t>A leading-edge system for designing, constructing, operating and certifying the world’s greenest buildings.</a:t>
            </a:r>
          </a:p>
        </p:txBody>
      </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ChangeArrowheads="1"/>
          </p:cNvSpPr>
          <p:nvPr/>
        </p:nvSpPr>
        <p:spPr bwMode="auto">
          <a:xfrm>
            <a:off x="990600" y="304800"/>
            <a:ext cx="6934200" cy="1143000"/>
          </a:xfrm>
          <a:prstGeom prst="rect">
            <a:avLst/>
          </a:prstGeom>
          <a:noFill/>
          <a:ln w="9525">
            <a:noFill/>
            <a:miter lim="800000"/>
            <a:headEnd/>
            <a:tailEnd/>
          </a:ln>
          <a:effectLst>
            <a:outerShdw dist="17961" dir="2700000" algn="ctr" rotWithShape="0">
              <a:schemeClr val="tx1"/>
            </a:outerShdw>
          </a:effectLst>
        </p:spPr>
        <p:txBody>
          <a:bodyPr anchor="ctr"/>
          <a:lstStyle/>
          <a:p>
            <a:pPr algn="ctr"/>
            <a:r>
              <a:rPr lang="en-US" sz="4400">
                <a:solidFill>
                  <a:schemeClr val="tx2"/>
                </a:solidFill>
                <a:effectLst>
                  <a:outerShdw blurRad="38100" dist="38100" dir="2700000" algn="tl">
                    <a:srgbClr val="000000"/>
                  </a:outerShdw>
                </a:effectLst>
              </a:rPr>
              <a:t>Why Was LEED</a:t>
            </a:r>
            <a:r>
              <a:rPr lang="en-US" sz="2800" baseline="98000">
                <a:solidFill>
                  <a:schemeClr val="tx2"/>
                </a:solidFill>
                <a:effectLst>
                  <a:outerShdw blurRad="38100" dist="38100" dir="2700000" algn="tl">
                    <a:srgbClr val="000000"/>
                  </a:outerShdw>
                </a:effectLst>
              </a:rPr>
              <a:t>®</a:t>
            </a:r>
            <a:r>
              <a:rPr lang="en-US" sz="4400" baseline="30000">
                <a:solidFill>
                  <a:schemeClr val="tx2"/>
                </a:solidFill>
                <a:effectLst>
                  <a:outerShdw blurRad="38100" dist="38100" dir="2700000" algn="tl">
                    <a:srgbClr val="000000"/>
                  </a:outerShdw>
                </a:effectLst>
              </a:rPr>
              <a:t> </a:t>
            </a:r>
            <a:r>
              <a:rPr lang="en-US" sz="4400">
                <a:solidFill>
                  <a:schemeClr val="tx2"/>
                </a:solidFill>
                <a:effectLst>
                  <a:outerShdw blurRad="38100" dist="38100" dir="2700000" algn="tl">
                    <a:srgbClr val="000000"/>
                  </a:outerShdw>
                </a:effectLst>
              </a:rPr>
              <a:t>Created?</a:t>
            </a:r>
          </a:p>
        </p:txBody>
      </p:sp>
      <p:sp>
        <p:nvSpPr>
          <p:cNvPr id="32771" name="Rectangle 3"/>
          <p:cNvSpPr>
            <a:spLocks noChangeArrowheads="1"/>
          </p:cNvSpPr>
          <p:nvPr/>
        </p:nvSpPr>
        <p:spPr bwMode="auto">
          <a:xfrm>
            <a:off x="1066800" y="1905000"/>
            <a:ext cx="7239000" cy="3810000"/>
          </a:xfrm>
          <a:prstGeom prst="rect">
            <a:avLst/>
          </a:prstGeom>
          <a:noFill/>
          <a:ln w="9525">
            <a:noFill/>
            <a:miter lim="800000"/>
            <a:headEnd/>
            <a:tailEnd/>
          </a:ln>
          <a:effectLst/>
        </p:spPr>
        <p:txBody>
          <a:bodyPr/>
          <a:lstStyle/>
          <a:p>
            <a:pPr marL="342900" indent="-342900" eaLnBrk="0" hangingPunct="0">
              <a:spcBef>
                <a:spcPct val="20000"/>
              </a:spcBef>
              <a:buClr>
                <a:schemeClr val="tx1"/>
              </a:buClr>
              <a:buSzPct val="85000"/>
              <a:buFont typeface="Wingdings" pitchFamily="2" charset="2"/>
              <a:buChar char="§"/>
            </a:pPr>
            <a:r>
              <a:rPr lang="en-US" sz="2900"/>
              <a:t>Use as a design guideline</a:t>
            </a:r>
          </a:p>
          <a:p>
            <a:pPr marL="342900" indent="-342900" eaLnBrk="0" hangingPunct="0">
              <a:spcBef>
                <a:spcPct val="20000"/>
              </a:spcBef>
              <a:buClr>
                <a:schemeClr val="tx1"/>
              </a:buClr>
              <a:buSzPct val="85000"/>
              <a:buFont typeface="Wingdings" pitchFamily="2" charset="2"/>
              <a:buChar char="§"/>
            </a:pPr>
            <a:r>
              <a:rPr lang="en-US" sz="2900"/>
              <a:t>Recognize leaders</a:t>
            </a:r>
          </a:p>
          <a:p>
            <a:pPr marL="342900" indent="-342900" eaLnBrk="0" hangingPunct="0">
              <a:spcBef>
                <a:spcPct val="20000"/>
              </a:spcBef>
              <a:buClr>
                <a:schemeClr val="tx1"/>
              </a:buClr>
              <a:buSzPct val="85000"/>
              <a:buFont typeface="Wingdings" pitchFamily="2" charset="2"/>
              <a:buChar char="§"/>
            </a:pPr>
            <a:r>
              <a:rPr lang="en-US" sz="2900"/>
              <a:t>Stimulate green competition</a:t>
            </a:r>
          </a:p>
          <a:p>
            <a:pPr marL="342900" indent="-342900" eaLnBrk="0" hangingPunct="0">
              <a:spcBef>
                <a:spcPct val="20000"/>
              </a:spcBef>
              <a:buClr>
                <a:schemeClr val="tx1"/>
              </a:buClr>
              <a:buSzPct val="85000"/>
              <a:buFont typeface="Wingdings" pitchFamily="2" charset="2"/>
              <a:buChar char="§"/>
            </a:pPr>
            <a:r>
              <a:rPr lang="en-US" sz="2900"/>
              <a:t>Establish market value with recognizable national “brand” </a:t>
            </a:r>
          </a:p>
          <a:p>
            <a:pPr marL="342900" indent="-342900" eaLnBrk="0" hangingPunct="0">
              <a:spcBef>
                <a:spcPct val="20000"/>
              </a:spcBef>
              <a:buClr>
                <a:schemeClr val="tx1"/>
              </a:buClr>
              <a:buSzPct val="85000"/>
              <a:buFont typeface="Wingdings" pitchFamily="2" charset="2"/>
              <a:buChar char="§"/>
            </a:pPr>
            <a:r>
              <a:rPr lang="en-US" sz="2900"/>
              <a:t>Raise consumer awareness </a:t>
            </a:r>
          </a:p>
          <a:p>
            <a:pPr marL="342900" indent="-342900" eaLnBrk="0" hangingPunct="0">
              <a:spcBef>
                <a:spcPct val="20000"/>
              </a:spcBef>
              <a:buClr>
                <a:schemeClr val="tx1"/>
              </a:buClr>
              <a:buSzPct val="85000"/>
              <a:buFont typeface="Wingdings" pitchFamily="2" charset="2"/>
              <a:buChar char="§"/>
            </a:pPr>
            <a:r>
              <a:rPr lang="en-US" sz="2900" u="sng"/>
              <a:t>Transform the marketplace</a:t>
            </a:r>
            <a:r>
              <a:rPr lang="en-US" sz="2900"/>
              <a:t>!</a:t>
            </a:r>
          </a:p>
        </p:txBody>
      </p:sp>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ChangeArrowheads="1"/>
          </p:cNvSpPr>
          <p:nvPr/>
        </p:nvSpPr>
        <p:spPr bwMode="auto">
          <a:xfrm>
            <a:off x="914400" y="1600200"/>
            <a:ext cx="7239000" cy="4267200"/>
          </a:xfrm>
          <a:prstGeom prst="rect">
            <a:avLst/>
          </a:prstGeom>
          <a:noFill/>
          <a:ln w="9525">
            <a:noFill/>
            <a:miter lim="800000"/>
            <a:headEnd/>
            <a:tailEnd/>
          </a:ln>
          <a:effectLst/>
        </p:spPr>
        <p:txBody>
          <a:bodyPr/>
          <a:lstStyle/>
          <a:p>
            <a:pPr marL="342900" indent="-342900" eaLnBrk="0" hangingPunct="0">
              <a:spcBef>
                <a:spcPct val="20000"/>
              </a:spcBef>
              <a:buClr>
                <a:schemeClr val="tx1"/>
              </a:buClr>
              <a:buSzPct val="85000"/>
              <a:buFont typeface="Wingdings" pitchFamily="2" charset="2"/>
              <a:buChar char="§"/>
            </a:pPr>
            <a:r>
              <a:rPr lang="en-US" sz="2900"/>
              <a:t>Facilitate positive results for the environment, occupant health and financial return</a:t>
            </a:r>
          </a:p>
          <a:p>
            <a:pPr marL="342900" indent="-342900" eaLnBrk="0" hangingPunct="0">
              <a:spcBef>
                <a:spcPct val="20000"/>
              </a:spcBef>
              <a:buClr>
                <a:schemeClr val="tx1"/>
              </a:buClr>
              <a:buSzPct val="85000"/>
              <a:buFont typeface="Wingdings" pitchFamily="2" charset="2"/>
              <a:buChar char="§"/>
            </a:pPr>
            <a:r>
              <a:rPr lang="en-US" sz="2900"/>
              <a:t>Define “green” by providing a standard for measurement</a:t>
            </a:r>
          </a:p>
          <a:p>
            <a:pPr marL="342900" indent="-342900" eaLnBrk="0" hangingPunct="0">
              <a:spcBef>
                <a:spcPct val="20000"/>
              </a:spcBef>
              <a:buClr>
                <a:schemeClr val="tx1"/>
              </a:buClr>
              <a:buSzPct val="85000"/>
              <a:buFont typeface="Wingdings" pitchFamily="2" charset="2"/>
              <a:buChar char="§"/>
            </a:pPr>
            <a:r>
              <a:rPr lang="en-US" sz="2900"/>
              <a:t>Prevent “greenwashing” (false or exaggerated claims)</a:t>
            </a:r>
          </a:p>
          <a:p>
            <a:pPr marL="342900" indent="-342900" eaLnBrk="0" hangingPunct="0">
              <a:spcBef>
                <a:spcPct val="20000"/>
              </a:spcBef>
              <a:buClr>
                <a:schemeClr val="tx1"/>
              </a:buClr>
              <a:buSzPct val="85000"/>
              <a:buFont typeface="Wingdings" pitchFamily="2" charset="2"/>
              <a:buChar char="§"/>
            </a:pPr>
            <a:r>
              <a:rPr lang="en-US" sz="2900"/>
              <a:t>Promote whole-building, integrated design processes</a:t>
            </a:r>
            <a:endParaRPr lang="en-US" sz="2800"/>
          </a:p>
        </p:txBody>
      </p:sp>
      <p:sp>
        <p:nvSpPr>
          <p:cNvPr id="33795" name="Rectangle 3"/>
          <p:cNvSpPr>
            <a:spLocks noChangeArrowheads="1"/>
          </p:cNvSpPr>
          <p:nvPr/>
        </p:nvSpPr>
        <p:spPr bwMode="auto">
          <a:xfrm>
            <a:off x="1066800" y="304800"/>
            <a:ext cx="6934200" cy="1143000"/>
          </a:xfrm>
          <a:prstGeom prst="rect">
            <a:avLst/>
          </a:prstGeom>
          <a:noFill/>
          <a:ln w="9525">
            <a:noFill/>
            <a:miter lim="800000"/>
            <a:headEnd/>
            <a:tailEnd/>
          </a:ln>
          <a:effectLst>
            <a:outerShdw dist="17961" dir="2700000" algn="ctr" rotWithShape="0">
              <a:schemeClr val="tx1"/>
            </a:outerShdw>
          </a:effectLst>
        </p:spPr>
        <p:txBody>
          <a:bodyPr anchor="ctr"/>
          <a:lstStyle/>
          <a:p>
            <a:pPr algn="ctr"/>
            <a:r>
              <a:rPr lang="en-US" sz="4400">
                <a:solidFill>
                  <a:schemeClr val="tx2"/>
                </a:solidFill>
                <a:effectLst>
                  <a:outerShdw blurRad="38100" dist="38100" dir="2700000" algn="tl">
                    <a:srgbClr val="000000"/>
                  </a:outerShdw>
                </a:effectLst>
              </a:rPr>
              <a:t>Why Was LEED</a:t>
            </a:r>
            <a:r>
              <a:rPr lang="en-US" sz="2800" baseline="98000">
                <a:solidFill>
                  <a:schemeClr val="tx2"/>
                </a:solidFill>
                <a:effectLst>
                  <a:outerShdw blurRad="38100" dist="38100" dir="2700000" algn="tl">
                    <a:srgbClr val="000000"/>
                  </a:outerShdw>
                </a:effectLst>
              </a:rPr>
              <a:t>®</a:t>
            </a:r>
            <a:r>
              <a:rPr lang="en-US" sz="4400" baseline="30000">
                <a:solidFill>
                  <a:schemeClr val="tx2"/>
                </a:solidFill>
                <a:effectLst>
                  <a:outerShdw blurRad="38100" dist="38100" dir="2700000" algn="tl">
                    <a:srgbClr val="000000"/>
                  </a:outerShdw>
                </a:effectLst>
              </a:rPr>
              <a:t> </a:t>
            </a:r>
            <a:r>
              <a:rPr lang="en-US" sz="4400">
                <a:solidFill>
                  <a:schemeClr val="tx2"/>
                </a:solidFill>
                <a:effectLst>
                  <a:outerShdw blurRad="38100" dist="38100" dir="2700000" algn="tl">
                    <a:srgbClr val="000000"/>
                  </a:outerShdw>
                </a:effectLst>
              </a:rPr>
              <a:t>Created?</a:t>
            </a:r>
          </a:p>
        </p:txBody>
      </p:sp>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9154" name="Rectangle 2"/>
          <p:cNvSpPr>
            <a:spLocks noChangeArrowheads="1"/>
          </p:cNvSpPr>
          <p:nvPr/>
        </p:nvSpPr>
        <p:spPr bwMode="auto">
          <a:xfrm>
            <a:off x="1143000" y="1143000"/>
            <a:ext cx="6400800" cy="533400"/>
          </a:xfrm>
          <a:prstGeom prst="rect">
            <a:avLst/>
          </a:prstGeom>
          <a:noFill/>
          <a:ln w="9525">
            <a:noFill/>
            <a:miter lim="800000"/>
            <a:headEnd/>
            <a:tailEnd/>
          </a:ln>
          <a:effectLst/>
        </p:spPr>
        <p:txBody>
          <a:bodyPr/>
          <a:lstStyle/>
          <a:p>
            <a:pPr marL="342900" indent="-342900">
              <a:lnSpc>
                <a:spcPct val="90000"/>
              </a:lnSpc>
              <a:spcBef>
                <a:spcPct val="20000"/>
              </a:spcBef>
              <a:buClr>
                <a:schemeClr val="tx1"/>
              </a:buClr>
              <a:buSzPct val="70000"/>
              <a:buFont typeface="Wingdings" pitchFamily="2" charset="2"/>
              <a:buChar char="u"/>
            </a:pPr>
            <a:r>
              <a:rPr lang="en-US" sz="2400">
                <a:effectLst>
                  <a:outerShdw blurRad="38100" dist="38100" dir="2700000" algn="tl">
                    <a:srgbClr val="000000"/>
                  </a:outerShdw>
                </a:effectLst>
                <a:latin typeface="Verdana" pitchFamily="34" charset="0"/>
              </a:rPr>
              <a:t>Registered Projects by State - Top 10</a:t>
            </a:r>
            <a:endParaRPr lang="en-US" sz="1600">
              <a:effectLst>
                <a:outerShdw blurRad="38100" dist="38100" dir="2700000" algn="tl">
                  <a:srgbClr val="000000"/>
                </a:outerShdw>
              </a:effectLst>
              <a:latin typeface="Verdana" pitchFamily="34" charset="0"/>
            </a:endParaRPr>
          </a:p>
        </p:txBody>
      </p:sp>
      <p:sp>
        <p:nvSpPr>
          <p:cNvPr id="49155" name="Rectangle 3"/>
          <p:cNvSpPr>
            <a:spLocks noChangeArrowheads="1"/>
          </p:cNvSpPr>
          <p:nvPr/>
        </p:nvSpPr>
        <p:spPr bwMode="auto">
          <a:xfrm>
            <a:off x="0" y="5929313"/>
            <a:ext cx="1495425" cy="336550"/>
          </a:xfrm>
          <a:prstGeom prst="rect">
            <a:avLst/>
          </a:prstGeom>
          <a:noFill/>
          <a:ln w="12700">
            <a:noFill/>
            <a:miter lim="800000"/>
            <a:headEnd/>
            <a:tailEnd/>
          </a:ln>
          <a:effectLst/>
        </p:spPr>
        <p:txBody>
          <a:bodyPr wrap="none">
            <a:spAutoFit/>
          </a:bodyPr>
          <a:lstStyle/>
          <a:p>
            <a:pPr eaLnBrk="0" hangingPunct="0"/>
            <a:r>
              <a:rPr lang="en-US" sz="1600"/>
              <a:t>As of 05.02.05</a:t>
            </a:r>
          </a:p>
        </p:txBody>
      </p:sp>
      <p:sp>
        <p:nvSpPr>
          <p:cNvPr id="49156" name="Text Box 4"/>
          <p:cNvSpPr txBox="1">
            <a:spLocks noChangeArrowheads="1"/>
          </p:cNvSpPr>
          <p:nvPr/>
        </p:nvSpPr>
        <p:spPr bwMode="auto">
          <a:xfrm>
            <a:off x="5946775" y="5943600"/>
            <a:ext cx="3197225" cy="336550"/>
          </a:xfrm>
          <a:prstGeom prst="rect">
            <a:avLst/>
          </a:prstGeom>
          <a:noFill/>
          <a:ln w="12700">
            <a:noFill/>
            <a:miter lim="800000"/>
            <a:headEnd/>
            <a:tailEnd/>
          </a:ln>
          <a:effectLst/>
        </p:spPr>
        <p:txBody>
          <a:bodyPr wrap="none">
            <a:spAutoFit/>
          </a:bodyPr>
          <a:lstStyle/>
          <a:p>
            <a:pPr algn="r" eaLnBrk="0" hangingPunct="0"/>
            <a:r>
              <a:rPr lang="en-US" sz="1600"/>
              <a:t>All statistics exclude pilot projects</a:t>
            </a:r>
          </a:p>
        </p:txBody>
      </p:sp>
      <p:sp>
        <p:nvSpPr>
          <p:cNvPr id="49157" name="Rectangle 5"/>
          <p:cNvSpPr>
            <a:spLocks noGrp="1" noChangeArrowheads="1"/>
          </p:cNvSpPr>
          <p:nvPr>
            <p:ph type="title"/>
          </p:nvPr>
        </p:nvSpPr>
        <p:spPr>
          <a:noFill/>
          <a:ln/>
        </p:spPr>
        <p:txBody>
          <a:bodyPr wrap="none"/>
          <a:lstStyle/>
          <a:p>
            <a:r>
              <a:rPr lang="en-US" b="1">
                <a:solidFill>
                  <a:schemeClr val="tx1"/>
                </a:solidFill>
              </a:rPr>
              <a:t>LEED-NC</a:t>
            </a:r>
            <a:r>
              <a:rPr lang="en-US" b="1" baseline="30000">
                <a:solidFill>
                  <a:schemeClr val="tx1"/>
                </a:solidFill>
              </a:rPr>
              <a:t>®</a:t>
            </a:r>
            <a:r>
              <a:rPr lang="en-US" b="1">
                <a:solidFill>
                  <a:schemeClr val="tx1"/>
                </a:solidFill>
              </a:rPr>
              <a:t> Market Transformation</a:t>
            </a:r>
            <a:r>
              <a:rPr lang="en-US">
                <a:solidFill>
                  <a:schemeClr val="tx1"/>
                </a:solidFill>
              </a:rPr>
              <a:t> </a:t>
            </a:r>
          </a:p>
        </p:txBody>
      </p:sp>
      <p:graphicFrame>
        <p:nvGraphicFramePr>
          <p:cNvPr id="49158" name="Object 6"/>
          <p:cNvGraphicFramePr>
            <a:graphicFrameLocks noGrp="1" noChangeAspect="1"/>
          </p:cNvGraphicFramePr>
          <p:nvPr>
            <p:ph idx="1"/>
          </p:nvPr>
        </p:nvGraphicFramePr>
        <p:xfrm>
          <a:off x="304800" y="1447800"/>
          <a:ext cx="8153400" cy="4678363"/>
        </p:xfrm>
        <a:graphic>
          <a:graphicData uri="http://schemas.openxmlformats.org/presentationml/2006/ole">
            <mc:AlternateContent xmlns:mc="http://schemas.openxmlformats.org/markup-compatibility/2006">
              <mc:Choice xmlns:v="urn:schemas-microsoft-com:vml" Requires="v">
                <p:oleObj spid="_x0000_s49159" name="Chart" r:id="rId5" imgW="5114806" imgH="2933700" progId="Excel.Chart.8">
                  <p:embed/>
                </p:oleObj>
              </mc:Choice>
              <mc:Fallback>
                <p:oleObj name="Chart" r:id="rId5" imgW="5114806" imgH="2933700" progId="Excel.Chart.8">
                  <p:embed/>
                  <p:pic>
                    <p:nvPicPr>
                      <p:cNvPr id="0" name="Picture 6"/>
                      <p:cNvPicPr>
                        <a:picLocks noGrp="1"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04800" y="1447800"/>
                        <a:ext cx="8153400" cy="4678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transition/>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a:noFill/>
          <a:ln/>
        </p:spPr>
        <p:txBody>
          <a:bodyPr/>
          <a:lstStyle/>
          <a:p>
            <a:r>
              <a:rPr lang="en-US" sz="4000" b="1">
                <a:solidFill>
                  <a:schemeClr val="tx1"/>
                </a:solidFill>
              </a:rPr>
              <a:t>LEED-NC</a:t>
            </a:r>
            <a:r>
              <a:rPr lang="en-US" sz="4000" b="1" baseline="30000">
                <a:solidFill>
                  <a:schemeClr val="tx1"/>
                </a:solidFill>
              </a:rPr>
              <a:t>®</a:t>
            </a:r>
            <a:r>
              <a:rPr lang="en-US" sz="4000" b="1">
                <a:solidFill>
                  <a:schemeClr val="tx1"/>
                </a:solidFill>
              </a:rPr>
              <a:t> Market Transformation</a:t>
            </a:r>
          </a:p>
        </p:txBody>
      </p:sp>
      <p:sp>
        <p:nvSpPr>
          <p:cNvPr id="34819" name="Rectangle 3"/>
          <p:cNvSpPr>
            <a:spLocks noGrp="1" noChangeArrowheads="1"/>
          </p:cNvSpPr>
          <p:nvPr>
            <p:ph type="body" idx="1"/>
          </p:nvPr>
        </p:nvSpPr>
        <p:spPr>
          <a:noFill/>
          <a:ln/>
        </p:spPr>
        <p:txBody>
          <a:bodyPr/>
          <a:lstStyle/>
          <a:p>
            <a:pPr algn="ctr">
              <a:lnSpc>
                <a:spcPct val="90000"/>
              </a:lnSpc>
              <a:buClr>
                <a:schemeClr val="tx1"/>
              </a:buClr>
              <a:buFont typeface="Wingdings" pitchFamily="2" charset="2"/>
              <a:buNone/>
            </a:pPr>
            <a:r>
              <a:rPr lang="en-US" sz="2400"/>
              <a:t>	Registered Projects by State - Top 10</a:t>
            </a:r>
            <a:endParaRPr lang="en-US" sz="1600"/>
          </a:p>
          <a:p>
            <a:pPr algn="ctr">
              <a:buFont typeface="Wingdings" pitchFamily="2" charset="2"/>
              <a:buNone/>
            </a:pPr>
            <a:r>
              <a:rPr lang="en-US"/>
              <a:t>Where does the Southeast stand?</a:t>
            </a:r>
          </a:p>
          <a:p>
            <a:endParaRPr lang="en-US"/>
          </a:p>
          <a:p>
            <a:r>
              <a:rPr lang="en-US"/>
              <a:t>Georgia – 62</a:t>
            </a:r>
          </a:p>
          <a:p>
            <a:r>
              <a:rPr lang="en-US"/>
              <a:t>South Carolina - 56</a:t>
            </a:r>
          </a:p>
          <a:p>
            <a:r>
              <a:rPr lang="en-US"/>
              <a:t>North Carolina – 42</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a:xfrm>
            <a:off x="685800" y="307975"/>
            <a:ext cx="7848600" cy="760413"/>
          </a:xfrm>
          <a:noFill/>
          <a:ln/>
        </p:spPr>
        <p:txBody>
          <a:bodyPr/>
          <a:lstStyle/>
          <a:p>
            <a:r>
              <a:rPr lang="en-US"/>
              <a:t>LEED-NC</a:t>
            </a:r>
            <a:r>
              <a:rPr lang="en-US" baseline="30000">
                <a:cs typeface="Arial" charset="0"/>
              </a:rPr>
              <a:t>®</a:t>
            </a:r>
            <a:r>
              <a:rPr lang="en-US"/>
              <a:t> Point Distribution</a:t>
            </a:r>
          </a:p>
        </p:txBody>
      </p:sp>
      <p:graphicFrame>
        <p:nvGraphicFramePr>
          <p:cNvPr id="51203" name="Object 3"/>
          <p:cNvGraphicFramePr>
            <a:graphicFrameLocks noChangeAspect="1"/>
          </p:cNvGraphicFramePr>
          <p:nvPr/>
        </p:nvGraphicFramePr>
        <p:xfrm>
          <a:off x="1143000" y="1905000"/>
          <a:ext cx="7011988" cy="4114800"/>
        </p:xfrm>
        <a:graphic>
          <a:graphicData uri="http://schemas.openxmlformats.org/presentationml/2006/ole">
            <mc:AlternateContent xmlns:mc="http://schemas.openxmlformats.org/markup-compatibility/2006">
              <mc:Choice xmlns:v="urn:schemas-microsoft-com:vml" Requires="v">
                <p:oleObj spid="_x0000_s51204" name="Worksheet" r:id="rId5" imgW="4429579" imgH="2600680" progId="Excel.Sheet.8">
                  <p:embed/>
                </p:oleObj>
              </mc:Choice>
              <mc:Fallback>
                <p:oleObj name="Worksheet" r:id="rId5" imgW="4429579" imgH="2600680" progId="Excel.Sheet.8">
                  <p:embed/>
                  <p:pic>
                    <p:nvPicPr>
                      <p:cNvPr id="0" name="Picture 3"/>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143000" y="1905000"/>
                        <a:ext cx="7011988" cy="4114800"/>
                      </a:xfrm>
                      <a:prstGeom prst="rect">
                        <a:avLst/>
                      </a:prstGeom>
                      <a:noFill/>
                      <a:ln>
                        <a:noFill/>
                      </a:ln>
                      <a:effectLst/>
                      <a:extLst>
                        <a:ext uri="{909E8E84-426E-40DD-AFC4-6F175D3DCCD1}">
                          <a14:hiddenFill xmlns:a14="http://schemas.microsoft.com/office/drawing/2010/main">
                            <a:solidFill>
                              <a:srgbClr val="00CC99"/>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51204" name="Text Box 4"/>
          <p:cNvSpPr txBox="1">
            <a:spLocks noChangeArrowheads="1"/>
          </p:cNvSpPr>
          <p:nvPr/>
        </p:nvSpPr>
        <p:spPr bwMode="auto">
          <a:xfrm>
            <a:off x="2057400" y="1295400"/>
            <a:ext cx="5334000" cy="519113"/>
          </a:xfrm>
          <a:prstGeom prst="rect">
            <a:avLst/>
          </a:prstGeom>
          <a:noFill/>
          <a:ln w="9525">
            <a:noFill/>
            <a:miter lim="800000"/>
            <a:headEnd/>
            <a:tailEnd/>
          </a:ln>
          <a:effectLst/>
        </p:spPr>
        <p:txBody>
          <a:bodyPr>
            <a:spAutoFit/>
          </a:bodyPr>
          <a:lstStyle/>
          <a:p>
            <a:pPr algn="ctr" eaLnBrk="0" hangingPunct="0">
              <a:spcBef>
                <a:spcPct val="20000"/>
              </a:spcBef>
              <a:buClr>
                <a:srgbClr val="A50021"/>
              </a:buClr>
              <a:buSzPct val="59000"/>
              <a:buFont typeface="Wingdings" pitchFamily="2" charset="2"/>
              <a:buNone/>
            </a:pPr>
            <a:r>
              <a:rPr lang="en-US" sz="2800"/>
              <a:t>Five LEED credit categories</a:t>
            </a:r>
            <a:endParaRPr lang="en-US" sz="2800">
              <a:effectLst>
                <a:outerShdw blurRad="38100" dist="38100" dir="2700000" algn="tl">
                  <a:srgbClr val="000000"/>
                </a:outerShdw>
              </a:effectLst>
            </a:endParaRPr>
          </a:p>
        </p:txBody>
      </p:sp>
    </p:spTree>
  </p:cSld>
  <p:clrMapOvr>
    <a:masterClrMapping/>
  </p:clrMapOvr>
  <p:transition/>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a:noFill/>
          <a:ln/>
        </p:spPr>
        <p:txBody>
          <a:bodyPr/>
          <a:lstStyle/>
          <a:p>
            <a:r>
              <a:rPr lang="en-US"/>
              <a:t>Resources</a:t>
            </a:r>
          </a:p>
        </p:txBody>
      </p:sp>
      <p:sp>
        <p:nvSpPr>
          <p:cNvPr id="35843" name="Rectangle 3"/>
          <p:cNvSpPr>
            <a:spLocks noGrp="1" noChangeArrowheads="1"/>
          </p:cNvSpPr>
          <p:nvPr>
            <p:ph type="body" idx="1"/>
          </p:nvPr>
        </p:nvSpPr>
        <p:spPr>
          <a:xfrm>
            <a:off x="457200" y="1447800"/>
            <a:ext cx="8229600" cy="4525963"/>
          </a:xfrm>
          <a:noFill/>
          <a:ln/>
        </p:spPr>
        <p:txBody>
          <a:bodyPr/>
          <a:lstStyle/>
          <a:p>
            <a:pPr>
              <a:lnSpc>
                <a:spcPct val="80000"/>
              </a:lnSpc>
            </a:pPr>
            <a:r>
              <a:rPr lang="en-US" sz="1800">
                <a:hlinkClick r:id="rId2"/>
              </a:rPr>
              <a:t>www.usgbc.org</a:t>
            </a:r>
            <a:r>
              <a:rPr lang="en-US" sz="1800"/>
              <a:t> – US Green Building Council</a:t>
            </a:r>
          </a:p>
          <a:p>
            <a:pPr>
              <a:lnSpc>
                <a:spcPct val="80000"/>
              </a:lnSpc>
            </a:pPr>
            <a:r>
              <a:rPr lang="en-US" sz="1800" b="1">
                <a:hlinkClick r:id="rId3"/>
              </a:rPr>
              <a:t>www.usgbc.org/Resources/links.asp</a:t>
            </a:r>
            <a:r>
              <a:rPr lang="en-US" sz="1800" b="1"/>
              <a:t> </a:t>
            </a:r>
            <a:r>
              <a:rPr lang="en-US" sz="1800"/>
              <a:t>- Extensive Resource List</a:t>
            </a:r>
          </a:p>
          <a:p>
            <a:pPr>
              <a:lnSpc>
                <a:spcPct val="80000"/>
              </a:lnSpc>
            </a:pPr>
            <a:r>
              <a:rPr lang="en-US" sz="1800">
                <a:hlinkClick r:id="rId4"/>
              </a:rPr>
              <a:t>www.greenerbuildings.com</a:t>
            </a:r>
            <a:endParaRPr lang="en-US" sz="1800"/>
          </a:p>
          <a:p>
            <a:pPr>
              <a:lnSpc>
                <a:spcPct val="80000"/>
              </a:lnSpc>
            </a:pPr>
            <a:r>
              <a:rPr lang="en-US" sz="1800"/>
              <a:t>The HOK Guidebook to Sustainable Design</a:t>
            </a:r>
          </a:p>
          <a:p>
            <a:pPr>
              <a:lnSpc>
                <a:spcPct val="80000"/>
              </a:lnSpc>
            </a:pPr>
            <a:r>
              <a:rPr lang="en-US" sz="1800">
                <a:hlinkClick r:id="rId5"/>
              </a:rPr>
              <a:t>WWW.Oikos.com</a:t>
            </a:r>
            <a:r>
              <a:rPr lang="en-US" sz="1800"/>
              <a:t> - bookstore</a:t>
            </a:r>
          </a:p>
          <a:p>
            <a:pPr>
              <a:lnSpc>
                <a:spcPct val="80000"/>
              </a:lnSpc>
            </a:pPr>
            <a:r>
              <a:rPr lang="en-US" sz="1800">
                <a:hlinkClick r:id="rId6"/>
              </a:rPr>
              <a:t>www.iso.org</a:t>
            </a:r>
            <a:r>
              <a:rPr lang="en-US" sz="1800"/>
              <a:t> – ISO 14001 EMS</a:t>
            </a:r>
          </a:p>
          <a:p>
            <a:pPr>
              <a:lnSpc>
                <a:spcPct val="80000"/>
              </a:lnSpc>
            </a:pPr>
            <a:r>
              <a:rPr lang="en-US" sz="1800">
                <a:hlinkClick r:id="rId7"/>
              </a:rPr>
              <a:t>www.epa.gov/ems/index.htm</a:t>
            </a:r>
            <a:r>
              <a:rPr lang="en-US" sz="1800"/>
              <a:t> - EPA’s EMS site</a:t>
            </a:r>
          </a:p>
          <a:p>
            <a:pPr>
              <a:lnSpc>
                <a:spcPct val="80000"/>
              </a:lnSpc>
            </a:pPr>
            <a:r>
              <a:rPr lang="en-US" sz="1800">
                <a:hlinkClick r:id="rId8"/>
              </a:rPr>
              <a:t>www.doe.gov</a:t>
            </a:r>
            <a:r>
              <a:rPr lang="en-US" sz="1800"/>
              <a:t> – US DOE</a:t>
            </a:r>
            <a:br>
              <a:rPr lang="en-US" sz="1800"/>
            </a:br>
            <a:r>
              <a:rPr lang="en-US" sz="1800">
                <a:hlinkClick r:id="rId9"/>
              </a:rPr>
              <a:t>www.epa.gov</a:t>
            </a:r>
            <a:r>
              <a:rPr lang="en-US" sz="1800"/>
              <a:t> – US EPA</a:t>
            </a:r>
          </a:p>
          <a:p>
            <a:pPr>
              <a:lnSpc>
                <a:spcPct val="80000"/>
              </a:lnSpc>
            </a:pPr>
            <a:r>
              <a:rPr lang="en-US" sz="1800" b="1">
                <a:hlinkClick r:id="rId10"/>
              </a:rPr>
              <a:t>www.housing.sc.edu/westquadhandbook.asp</a:t>
            </a:r>
            <a:r>
              <a:rPr lang="en-US" sz="1800"/>
              <a:t> - West Quad Handbook</a:t>
            </a:r>
          </a:p>
          <a:p>
            <a:pPr>
              <a:lnSpc>
                <a:spcPct val="80000"/>
              </a:lnSpc>
            </a:pPr>
            <a:r>
              <a:rPr lang="en-US" sz="1800">
                <a:hlinkClick r:id="rId11"/>
              </a:rPr>
              <a:t>www.sc.edu/sustainableu</a:t>
            </a:r>
            <a:r>
              <a:rPr lang="en-US" sz="1800"/>
              <a:t> - Sustainable Universities Initiative (SUI)</a:t>
            </a:r>
          </a:p>
          <a:p>
            <a:pPr>
              <a:lnSpc>
                <a:spcPct val="80000"/>
              </a:lnSpc>
            </a:pPr>
            <a:r>
              <a:rPr lang="en-US" sz="1800">
                <a:hlinkClick r:id="rId12"/>
              </a:rPr>
              <a:t>www.buildinggreen.com</a:t>
            </a:r>
            <a:r>
              <a:rPr lang="en-US" sz="1800"/>
              <a:t> – Environmental Building News</a:t>
            </a:r>
          </a:p>
          <a:p>
            <a:pPr>
              <a:lnSpc>
                <a:spcPct val="80000"/>
              </a:lnSpc>
            </a:pPr>
            <a:r>
              <a:rPr lang="en-US" sz="1800">
                <a:hlinkClick r:id="rId13"/>
              </a:rPr>
              <a:t>www.edcmag.com</a:t>
            </a:r>
            <a:r>
              <a:rPr lang="en-US" sz="1800"/>
              <a:t> – Environmental Design &amp; Construction</a:t>
            </a:r>
          </a:p>
          <a:p>
            <a:pPr>
              <a:lnSpc>
                <a:spcPct val="80000"/>
              </a:lnSpc>
            </a:pPr>
            <a:r>
              <a:rPr lang="en-US" sz="1800">
                <a:hlinkClick r:id="rId14"/>
              </a:rPr>
              <a:t>www.gbapgh.org</a:t>
            </a:r>
            <a:r>
              <a:rPr lang="en-US" sz="1800"/>
              <a:t> – Green Building Alliance</a:t>
            </a:r>
          </a:p>
          <a:p>
            <a:pPr>
              <a:lnSpc>
                <a:spcPct val="80000"/>
              </a:lnSpc>
            </a:pPr>
            <a:r>
              <a:rPr lang="en-US" sz="1600">
                <a:hlinkClick r:id="rId15"/>
              </a:rPr>
              <a:t>www.southface.org/web/earthcraft_house/ech_main/ech_index.htm</a:t>
            </a:r>
            <a:r>
              <a:rPr lang="en-US" sz="1600"/>
              <a:t> - Earth Craft Homes</a:t>
            </a:r>
          </a:p>
          <a:p>
            <a:pPr>
              <a:lnSpc>
                <a:spcPct val="80000"/>
              </a:lnSpc>
            </a:pPr>
            <a:r>
              <a:rPr lang="en-US" sz="1600">
                <a:hlinkClick r:id="rId16"/>
              </a:rPr>
              <a:t>www.greenglobes.com</a:t>
            </a:r>
            <a:r>
              <a:rPr lang="en-US" sz="1600"/>
              <a:t> – Green Globes</a:t>
            </a:r>
          </a:p>
          <a:p>
            <a:pPr>
              <a:lnSpc>
                <a:spcPct val="80000"/>
              </a:lnSpc>
            </a:pPr>
            <a:endParaRPr lang="en-US" sz="1600"/>
          </a:p>
          <a:p>
            <a:pPr>
              <a:lnSpc>
                <a:spcPct val="80000"/>
              </a:lnSpc>
            </a:pPr>
            <a:endParaRPr lang="en-US" sz="1600"/>
          </a:p>
          <a:p>
            <a:pPr>
              <a:lnSpc>
                <a:spcPct val="80000"/>
              </a:lnSpc>
            </a:pPr>
            <a:endParaRPr lang="en-US" sz="1800"/>
          </a:p>
        </p:txBody>
      </p:sp>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p:txBody>
          <a:bodyPr/>
          <a:lstStyle/>
          <a:p>
            <a:r>
              <a:rPr lang="en-US"/>
              <a:t>Contact Info	</a:t>
            </a:r>
          </a:p>
        </p:txBody>
      </p:sp>
      <p:sp>
        <p:nvSpPr>
          <p:cNvPr id="37891" name="Rectangle 3"/>
          <p:cNvSpPr>
            <a:spLocks noGrp="1" noChangeArrowheads="1"/>
          </p:cNvSpPr>
          <p:nvPr>
            <p:ph type="body" idx="1"/>
          </p:nvPr>
        </p:nvSpPr>
        <p:spPr>
          <a:xfrm>
            <a:off x="533400" y="2362200"/>
            <a:ext cx="8229600" cy="3200400"/>
          </a:xfrm>
        </p:spPr>
        <p:txBody>
          <a:bodyPr/>
          <a:lstStyle/>
          <a:p>
            <a:pPr>
              <a:buFont typeface="Wingdings" pitchFamily="2" charset="2"/>
              <a:buNone/>
            </a:pPr>
            <a:r>
              <a:rPr lang="en-US" sz="1600"/>
              <a:t>Michael Koman				Dr. Gene Luna</a:t>
            </a:r>
          </a:p>
          <a:p>
            <a:pPr>
              <a:buFont typeface="Wingdings" pitchFamily="2" charset="2"/>
              <a:buNone/>
            </a:pPr>
            <a:r>
              <a:rPr lang="en-US" sz="1600"/>
              <a:t>Environmental Programs Manager		Associate Vice President </a:t>
            </a:r>
          </a:p>
          <a:p>
            <a:pPr>
              <a:buFont typeface="Wingdings" pitchFamily="2" charset="2"/>
              <a:buNone/>
            </a:pPr>
            <a:r>
              <a:rPr lang="en-US" sz="1600"/>
              <a:t>1215 Blossom Street				for Student Affairs</a:t>
            </a:r>
          </a:p>
          <a:p>
            <a:pPr>
              <a:buFont typeface="Wingdings" pitchFamily="2" charset="2"/>
              <a:buNone/>
            </a:pPr>
            <a:r>
              <a:rPr lang="en-US" sz="1600"/>
              <a:t>Columbia, SC 29208			1215 Blossom St</a:t>
            </a:r>
          </a:p>
          <a:p>
            <a:pPr>
              <a:buFont typeface="Wingdings" pitchFamily="2" charset="2"/>
              <a:buNone/>
            </a:pPr>
            <a:r>
              <a:rPr lang="en-US" sz="1600"/>
              <a:t>						Columbia, SC 29208</a:t>
            </a:r>
          </a:p>
          <a:p>
            <a:pPr>
              <a:buFont typeface="Wingdings" pitchFamily="2" charset="2"/>
              <a:buNone/>
            </a:pPr>
            <a:r>
              <a:rPr lang="en-US" sz="1600">
                <a:hlinkClick r:id="rId2"/>
              </a:rPr>
              <a:t>koman@sc.edu</a:t>
            </a:r>
            <a:r>
              <a:rPr lang="en-US" sz="1600"/>
              <a:t>				gene.luna@sc.edu</a:t>
            </a:r>
          </a:p>
          <a:p>
            <a:pPr>
              <a:buFont typeface="Wingdings" pitchFamily="2" charset="2"/>
              <a:buNone/>
            </a:pPr>
            <a:r>
              <a:rPr lang="en-US" sz="1600"/>
              <a:t>803-777-1986</a:t>
            </a:r>
          </a:p>
        </p:txBody>
      </p:sp>
    </p:spTree>
  </p:cSld>
  <p:clrMapOvr>
    <a:masterClrMapping/>
  </p:clrMapOvr>
</p:sld>
</file>

<file path=ppt/theme/theme1.xml><?xml version="1.0" encoding="utf-8"?>
<a:theme xmlns:a="http://schemas.openxmlformats.org/drawingml/2006/main" name="Cliff">
  <a:themeElements>
    <a:clrScheme name="Cliff 5">
      <a:dk1>
        <a:srgbClr val="009999"/>
      </a:dk1>
      <a:lt1>
        <a:srgbClr val="EAEAEA"/>
      </a:lt1>
      <a:dk2>
        <a:srgbClr val="006666"/>
      </a:dk2>
      <a:lt2>
        <a:srgbClr val="FFFFCC"/>
      </a:lt2>
      <a:accent1>
        <a:srgbClr val="339966"/>
      </a:accent1>
      <a:accent2>
        <a:srgbClr val="5E855B"/>
      </a:accent2>
      <a:accent3>
        <a:srgbClr val="AAB8B8"/>
      </a:accent3>
      <a:accent4>
        <a:srgbClr val="C8C8C8"/>
      </a:accent4>
      <a:accent5>
        <a:srgbClr val="ADCAB8"/>
      </a:accent5>
      <a:accent6>
        <a:srgbClr val="547852"/>
      </a:accent6>
      <a:hlink>
        <a:srgbClr val="EEC85E"/>
      </a:hlink>
      <a:folHlink>
        <a:srgbClr val="AA8456"/>
      </a:folHlink>
    </a:clrScheme>
    <a:fontScheme name="Cliff">
      <a:majorFont>
        <a:latin typeface="Arial"/>
        <a:ea typeface=""/>
        <a:cs typeface=""/>
      </a:majorFont>
      <a:minorFont>
        <a:latin typeface="Verdan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Cliff 1">
        <a:dk1>
          <a:srgbClr val="5B5B49"/>
        </a:dk1>
        <a:lt1>
          <a:srgbClr val="DDDDDD"/>
        </a:lt1>
        <a:dk2>
          <a:srgbClr val="2B2A00"/>
        </a:dk2>
        <a:lt2>
          <a:srgbClr val="E0DFBE"/>
        </a:lt2>
        <a:accent1>
          <a:srgbClr val="878543"/>
        </a:accent1>
        <a:accent2>
          <a:srgbClr val="716E00"/>
        </a:accent2>
        <a:accent3>
          <a:srgbClr val="ACACAA"/>
        </a:accent3>
        <a:accent4>
          <a:srgbClr val="BDBDBD"/>
        </a:accent4>
        <a:accent5>
          <a:srgbClr val="C3C2B0"/>
        </a:accent5>
        <a:accent6>
          <a:srgbClr val="666300"/>
        </a:accent6>
        <a:hlink>
          <a:srgbClr val="CC9900"/>
        </a:hlink>
        <a:folHlink>
          <a:srgbClr val="996600"/>
        </a:folHlink>
      </a:clrScheme>
      <a:clrMap bg1="dk2" tx1="lt1" bg2="dk1" tx2="lt2" accent1="accent1" accent2="accent2" accent3="accent3" accent4="accent4" accent5="accent5" accent6="accent6" hlink="hlink" folHlink="folHlink"/>
    </a:extraClrScheme>
    <a:extraClrScheme>
      <a:clrScheme name="Cliff 2">
        <a:dk1>
          <a:srgbClr val="746354"/>
        </a:dk1>
        <a:lt1>
          <a:srgbClr val="FFFFFF"/>
        </a:lt1>
        <a:dk2>
          <a:srgbClr val="523E26"/>
        </a:dk2>
        <a:lt2>
          <a:srgbClr val="E1DFAF"/>
        </a:lt2>
        <a:accent1>
          <a:srgbClr val="CC9900"/>
        </a:accent1>
        <a:accent2>
          <a:srgbClr val="669900"/>
        </a:accent2>
        <a:accent3>
          <a:srgbClr val="B3AFAC"/>
        </a:accent3>
        <a:accent4>
          <a:srgbClr val="DADADA"/>
        </a:accent4>
        <a:accent5>
          <a:srgbClr val="E2CAAA"/>
        </a:accent5>
        <a:accent6>
          <a:srgbClr val="5C8A00"/>
        </a:accent6>
        <a:hlink>
          <a:srgbClr val="CCCC00"/>
        </a:hlink>
        <a:folHlink>
          <a:srgbClr val="AC7934"/>
        </a:folHlink>
      </a:clrScheme>
      <a:clrMap bg1="dk2" tx1="lt1" bg2="dk1" tx2="lt2" accent1="accent1" accent2="accent2" accent3="accent3" accent4="accent4" accent5="accent5" accent6="accent6" hlink="hlink" folHlink="folHlink"/>
    </a:extraClrScheme>
    <a:extraClrScheme>
      <a:clrScheme name="Cliff 3">
        <a:dk1>
          <a:srgbClr val="667B5B"/>
        </a:dk1>
        <a:lt1>
          <a:srgbClr val="E6E6DA"/>
        </a:lt1>
        <a:dk2>
          <a:srgbClr val="295200"/>
        </a:dk2>
        <a:lt2>
          <a:srgbClr val="F3F2D9"/>
        </a:lt2>
        <a:accent1>
          <a:srgbClr val="808000"/>
        </a:accent1>
        <a:accent2>
          <a:srgbClr val="838D75"/>
        </a:accent2>
        <a:accent3>
          <a:srgbClr val="ACB3AA"/>
        </a:accent3>
        <a:accent4>
          <a:srgbClr val="C4C4BA"/>
        </a:accent4>
        <a:accent5>
          <a:srgbClr val="C0C0AA"/>
        </a:accent5>
        <a:accent6>
          <a:srgbClr val="767F69"/>
        </a:accent6>
        <a:hlink>
          <a:srgbClr val="33CC33"/>
        </a:hlink>
        <a:folHlink>
          <a:srgbClr val="339966"/>
        </a:folHlink>
      </a:clrScheme>
      <a:clrMap bg1="dk2" tx1="lt1" bg2="dk1" tx2="lt2" accent1="accent1" accent2="accent2" accent3="accent3" accent4="accent4" accent5="accent5" accent6="accent6" hlink="hlink" folHlink="folHlink"/>
    </a:extraClrScheme>
    <a:extraClrScheme>
      <a:clrScheme name="Cliff 4">
        <a:dk1>
          <a:srgbClr val="86615A"/>
        </a:dk1>
        <a:lt1>
          <a:srgbClr val="FFFFFF"/>
        </a:lt1>
        <a:dk2>
          <a:srgbClr val="633427"/>
        </a:dk2>
        <a:lt2>
          <a:srgbClr val="E9DDCD"/>
        </a:lt2>
        <a:accent1>
          <a:srgbClr val="A34545"/>
        </a:accent1>
        <a:accent2>
          <a:srgbClr val="C86400"/>
        </a:accent2>
        <a:accent3>
          <a:srgbClr val="B7AEAC"/>
        </a:accent3>
        <a:accent4>
          <a:srgbClr val="DADADA"/>
        </a:accent4>
        <a:accent5>
          <a:srgbClr val="CEB0B0"/>
        </a:accent5>
        <a:accent6>
          <a:srgbClr val="B55A00"/>
        </a:accent6>
        <a:hlink>
          <a:srgbClr val="ECAE00"/>
        </a:hlink>
        <a:folHlink>
          <a:srgbClr val="BAA88A"/>
        </a:folHlink>
      </a:clrScheme>
      <a:clrMap bg1="dk2" tx1="lt1" bg2="dk1" tx2="lt2" accent1="accent1" accent2="accent2" accent3="accent3" accent4="accent4" accent5="accent5" accent6="accent6" hlink="hlink" folHlink="folHlink"/>
    </a:extraClrScheme>
    <a:extraClrScheme>
      <a:clrScheme name="Cliff 5">
        <a:dk1>
          <a:srgbClr val="009999"/>
        </a:dk1>
        <a:lt1>
          <a:srgbClr val="EAEAEA"/>
        </a:lt1>
        <a:dk2>
          <a:srgbClr val="006666"/>
        </a:dk2>
        <a:lt2>
          <a:srgbClr val="FFFFCC"/>
        </a:lt2>
        <a:accent1>
          <a:srgbClr val="339966"/>
        </a:accent1>
        <a:accent2>
          <a:srgbClr val="5E855B"/>
        </a:accent2>
        <a:accent3>
          <a:srgbClr val="AAB8B8"/>
        </a:accent3>
        <a:accent4>
          <a:srgbClr val="C8C8C8"/>
        </a:accent4>
        <a:accent5>
          <a:srgbClr val="ADCAB8"/>
        </a:accent5>
        <a:accent6>
          <a:srgbClr val="547852"/>
        </a:accent6>
        <a:hlink>
          <a:srgbClr val="EEC85E"/>
        </a:hlink>
        <a:folHlink>
          <a:srgbClr val="AA8456"/>
        </a:folHlink>
      </a:clrScheme>
      <a:clrMap bg1="dk2" tx1="lt1" bg2="dk1" tx2="lt2" accent1="accent1" accent2="accent2" accent3="accent3" accent4="accent4" accent5="accent5" accent6="accent6" hlink="hlink" folHlink="folHlink"/>
    </a:extraClrScheme>
    <a:extraClrScheme>
      <a:clrScheme name="Cliff 6">
        <a:dk1>
          <a:srgbClr val="B8A47C"/>
        </a:dk1>
        <a:lt1>
          <a:srgbClr val="FFFFFF"/>
        </a:lt1>
        <a:dk2>
          <a:srgbClr val="A68A58"/>
        </a:dk2>
        <a:lt2>
          <a:srgbClr val="DAD79C"/>
        </a:lt2>
        <a:accent1>
          <a:srgbClr val="816B35"/>
        </a:accent1>
        <a:accent2>
          <a:srgbClr val="FFCC00"/>
        </a:accent2>
        <a:accent3>
          <a:srgbClr val="D0C4B4"/>
        </a:accent3>
        <a:accent4>
          <a:srgbClr val="DADADA"/>
        </a:accent4>
        <a:accent5>
          <a:srgbClr val="C1BAAE"/>
        </a:accent5>
        <a:accent6>
          <a:srgbClr val="E7B900"/>
        </a:accent6>
        <a:hlink>
          <a:srgbClr val="0066CC"/>
        </a:hlink>
        <a:folHlink>
          <a:srgbClr val="009900"/>
        </a:folHlink>
      </a:clrScheme>
      <a:clrMap bg1="dk2" tx1="lt1" bg2="dk1" tx2="lt2" accent1="accent1" accent2="accent2" accent3="accent3" accent4="accent4" accent5="accent5" accent6="accent6" hlink="hlink" folHlink="folHlink"/>
    </a:extraClrScheme>
    <a:extraClrScheme>
      <a:clrScheme name="Cliff 7">
        <a:dk1>
          <a:srgbClr val="336699"/>
        </a:dk1>
        <a:lt1>
          <a:srgbClr val="F8F8F8"/>
        </a:lt1>
        <a:dk2>
          <a:srgbClr val="003366"/>
        </a:dk2>
        <a:lt2>
          <a:srgbClr val="D1DDD4"/>
        </a:lt2>
        <a:accent1>
          <a:srgbClr val="3399FF"/>
        </a:accent1>
        <a:accent2>
          <a:srgbClr val="006699"/>
        </a:accent2>
        <a:accent3>
          <a:srgbClr val="AAADB8"/>
        </a:accent3>
        <a:accent4>
          <a:srgbClr val="D4D4D4"/>
        </a:accent4>
        <a:accent5>
          <a:srgbClr val="ADCAFF"/>
        </a:accent5>
        <a:accent6>
          <a:srgbClr val="005C8A"/>
        </a:accent6>
        <a:hlink>
          <a:srgbClr val="86C0CE"/>
        </a:hlink>
        <a:folHlink>
          <a:srgbClr val="00808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1645</TotalTime>
  <Words>2454</Words>
  <Application>Microsoft Office PowerPoint</Application>
  <PresentationFormat>On-screen Show (4:3)</PresentationFormat>
  <Paragraphs>483</Paragraphs>
  <Slides>34</Slides>
  <Notes>5</Notes>
  <HiddenSlides>0</HiddenSlides>
  <MMClips>0</MMClips>
  <ScaleCrop>false</ScaleCrop>
  <HeadingPairs>
    <vt:vector size="8" baseType="variant">
      <vt:variant>
        <vt:lpstr>Fonts Used</vt:lpstr>
      </vt:variant>
      <vt:variant>
        <vt:i4>5</vt:i4>
      </vt:variant>
      <vt:variant>
        <vt:lpstr>Theme</vt:lpstr>
      </vt:variant>
      <vt:variant>
        <vt:i4>1</vt:i4>
      </vt:variant>
      <vt:variant>
        <vt:lpstr>Embedded OLE Servers</vt:lpstr>
      </vt:variant>
      <vt:variant>
        <vt:i4>2</vt:i4>
      </vt:variant>
      <vt:variant>
        <vt:lpstr>Slide Titles</vt:lpstr>
      </vt:variant>
      <vt:variant>
        <vt:i4>34</vt:i4>
      </vt:variant>
    </vt:vector>
  </HeadingPairs>
  <TitlesOfParts>
    <vt:vector size="42" baseType="lpstr">
      <vt:lpstr>Arial</vt:lpstr>
      <vt:lpstr>Garamond</vt:lpstr>
      <vt:lpstr>Times New Roman</vt:lpstr>
      <vt:lpstr>Verdana</vt:lpstr>
      <vt:lpstr>Wingdings</vt:lpstr>
      <vt:lpstr>Cliff</vt:lpstr>
      <vt:lpstr>Chart</vt:lpstr>
      <vt:lpstr>Worksheet</vt:lpstr>
      <vt:lpstr>Introduction to Green Buildings &amp; LEED</vt:lpstr>
      <vt:lpstr>Defining Sustainability</vt:lpstr>
      <vt:lpstr>Defining Green Buildings</vt:lpstr>
      <vt:lpstr>Construction Impacts</vt:lpstr>
      <vt:lpstr>Building Operations Impacts</vt:lpstr>
      <vt:lpstr>Key Issues and Benefits</vt:lpstr>
      <vt:lpstr>Overall Financial Benefits</vt:lpstr>
      <vt:lpstr>Overall Financial Benefits</vt:lpstr>
      <vt:lpstr>Air Quality</vt:lpstr>
      <vt:lpstr>Energy Conservation </vt:lpstr>
      <vt:lpstr>Water Conservation</vt:lpstr>
      <vt:lpstr>Occupants Well Being and Productivity</vt:lpstr>
      <vt:lpstr>Mythology About First Costs </vt:lpstr>
      <vt:lpstr>Mythology About First Costs</vt:lpstr>
      <vt:lpstr>Mythology About First Costs</vt:lpstr>
      <vt:lpstr>Mythology About First Costs</vt:lpstr>
      <vt:lpstr>General Mythologies</vt:lpstr>
      <vt:lpstr>Green Buildings at USC</vt:lpstr>
      <vt:lpstr>West Quad</vt:lpstr>
      <vt:lpstr>West Quad  </vt:lpstr>
      <vt:lpstr>West Quad at USC</vt:lpstr>
      <vt:lpstr>PowerPoint Presentation</vt:lpstr>
      <vt:lpstr>US Green Building Council (USGBC)</vt:lpstr>
      <vt:lpstr>PowerPoint Presentation</vt:lpstr>
      <vt:lpstr>PowerPoint Presentation</vt:lpstr>
      <vt:lpstr>What is “Green” Design?</vt:lpstr>
      <vt:lpstr>PowerPoint Presentation</vt:lpstr>
      <vt:lpstr>PowerPoint Presentation</vt:lpstr>
      <vt:lpstr>PowerPoint Presentation</vt:lpstr>
      <vt:lpstr>LEED-NC® Market Transformation </vt:lpstr>
      <vt:lpstr>LEED-NC® Market Transformation</vt:lpstr>
      <vt:lpstr>LEED-NC® Point Distribution</vt:lpstr>
      <vt:lpstr>Resources</vt:lpstr>
      <vt:lpstr>Contact Info </vt:lpstr>
    </vt:vector>
  </TitlesOfParts>
  <Company>HOUSING</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Green Buildings &amp; LEED</dc:title>
  <dc:creator>Staff</dc:creator>
  <cp:lastModifiedBy>Linda Rudd</cp:lastModifiedBy>
  <cp:revision>5</cp:revision>
  <dcterms:created xsi:type="dcterms:W3CDTF">2005-08-29T12:35:56Z</dcterms:created>
  <dcterms:modified xsi:type="dcterms:W3CDTF">2016-01-04T10:56:47Z</dcterms:modified>
</cp:coreProperties>
</file>