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theme/theme10.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Lst>
  <p:notesMasterIdLst>
    <p:notesMasterId r:id="rId38"/>
  </p:notesMasterIdLst>
  <p:sldIdLst>
    <p:sldId id="851" r:id="rId18"/>
    <p:sldId id="848" r:id="rId19"/>
    <p:sldId id="892" r:id="rId20"/>
    <p:sldId id="919" r:id="rId21"/>
    <p:sldId id="932" r:id="rId22"/>
    <p:sldId id="926" r:id="rId23"/>
    <p:sldId id="924" r:id="rId24"/>
    <p:sldId id="925" r:id="rId25"/>
    <p:sldId id="392" r:id="rId26"/>
    <p:sldId id="920" r:id="rId27"/>
    <p:sldId id="928" r:id="rId28"/>
    <p:sldId id="352" r:id="rId29"/>
    <p:sldId id="933" r:id="rId30"/>
    <p:sldId id="916" r:id="rId31"/>
    <p:sldId id="911" r:id="rId32"/>
    <p:sldId id="917" r:id="rId33"/>
    <p:sldId id="930" r:id="rId34"/>
    <p:sldId id="385" r:id="rId35"/>
    <p:sldId id="386" r:id="rId36"/>
    <p:sldId id="33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78108" autoAdjust="0"/>
  </p:normalViewPr>
  <p:slideViewPr>
    <p:cSldViewPr snapToGrid="0">
      <p:cViewPr varScale="1">
        <p:scale>
          <a:sx n="56" d="100"/>
          <a:sy n="56" d="100"/>
        </p:scale>
        <p:origin x="12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presProps" Target="presProps.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3.xml"/><Relationship Id="rId29" Type="http://schemas.openxmlformats.org/officeDocument/2006/relationships/slide" Target="slides/slide12.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10" Type="http://schemas.openxmlformats.org/officeDocument/2006/relationships/slideMaster" Target="slideMasters/slideMaster7.xml"/><Relationship Id="rId19" Type="http://schemas.openxmlformats.org/officeDocument/2006/relationships/slide" Target="slides/slide2.xml"/><Relationship Id="rId31"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0AAFB0-01CE-46F7-88B0-F309BCD6F79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48E0121-0A33-4A52-A0D9-32E2139906BC}">
      <dgm:prSet custT="1"/>
      <dgm:spPr/>
      <dgm:t>
        <a:bodyPr/>
        <a:lstStyle/>
        <a:p>
          <a:r>
            <a:rPr lang="cy-GB" sz="2400" dirty="0"/>
            <a:t>Cynllunio a Chymeradwyo</a:t>
          </a:r>
          <a:endParaRPr lang="en-GB" sz="2400" dirty="0"/>
        </a:p>
      </dgm:t>
    </dgm:pt>
    <dgm:pt modelId="{E9C80A1B-1CF3-4EE1-8797-AC24B9BE4EBE}" type="parTrans" cxnId="{CCB84CF9-FF95-42C5-9B2E-6DF568CF9535}">
      <dgm:prSet/>
      <dgm:spPr/>
      <dgm:t>
        <a:bodyPr/>
        <a:lstStyle/>
        <a:p>
          <a:endParaRPr lang="en-GB"/>
        </a:p>
      </dgm:t>
    </dgm:pt>
    <dgm:pt modelId="{9C700D66-1C89-419D-ACDA-9BADCBF2F5F2}" type="sibTrans" cxnId="{CCB84CF9-FF95-42C5-9B2E-6DF568CF9535}">
      <dgm:prSet/>
      <dgm:spPr/>
      <dgm:t>
        <a:bodyPr/>
        <a:lstStyle/>
        <a:p>
          <a:endParaRPr lang="en-GB"/>
        </a:p>
      </dgm:t>
    </dgm:pt>
    <dgm:pt modelId="{D06D0CEA-7EFA-42E6-9022-39FF98826899}">
      <dgm:prSet custT="1"/>
      <dgm:spPr/>
      <dgm:t>
        <a:bodyPr/>
        <a:lstStyle/>
        <a:p>
          <a:r>
            <a:rPr lang="cy-GB" sz="2400" dirty="0"/>
            <a:t>Hysbysebu</a:t>
          </a:r>
          <a:endParaRPr lang="en-GB" sz="2400" dirty="0"/>
        </a:p>
      </dgm:t>
    </dgm:pt>
    <dgm:pt modelId="{80F00D9C-5C9A-4446-8DE1-B7BD41F497B3}" type="parTrans" cxnId="{03AADC06-3C12-4A12-ADC3-B12798F77A7F}">
      <dgm:prSet/>
      <dgm:spPr/>
      <dgm:t>
        <a:bodyPr/>
        <a:lstStyle/>
        <a:p>
          <a:endParaRPr lang="en-GB"/>
        </a:p>
      </dgm:t>
    </dgm:pt>
    <dgm:pt modelId="{9A17E47F-32A6-45EE-9377-E7937DFF6F20}" type="sibTrans" cxnId="{03AADC06-3C12-4A12-ADC3-B12798F77A7F}">
      <dgm:prSet/>
      <dgm:spPr/>
      <dgm:t>
        <a:bodyPr/>
        <a:lstStyle/>
        <a:p>
          <a:endParaRPr lang="en-GB"/>
        </a:p>
      </dgm:t>
    </dgm:pt>
    <dgm:pt modelId="{D16ABB90-937B-4E30-BADB-43E99FCDFC70}">
      <dgm:prSet custT="1"/>
      <dgm:spPr/>
      <dgm:t>
        <a:bodyPr/>
        <a:lstStyle/>
        <a:p>
          <a:r>
            <a:rPr lang="cy-GB" sz="2400" dirty="0"/>
            <a:t>Rhestr fer</a:t>
          </a:r>
          <a:endParaRPr lang="en-GB" sz="2400" dirty="0"/>
        </a:p>
      </dgm:t>
    </dgm:pt>
    <dgm:pt modelId="{62DF4A5C-9D73-4E1F-A8A7-3DD7B0580993}" type="parTrans" cxnId="{722C9039-3D78-494A-B23B-D1EA02A2832D}">
      <dgm:prSet/>
      <dgm:spPr/>
      <dgm:t>
        <a:bodyPr/>
        <a:lstStyle/>
        <a:p>
          <a:endParaRPr lang="en-GB"/>
        </a:p>
      </dgm:t>
    </dgm:pt>
    <dgm:pt modelId="{881FC996-4E92-4537-9677-0A7BAB125E4C}" type="sibTrans" cxnId="{722C9039-3D78-494A-B23B-D1EA02A2832D}">
      <dgm:prSet/>
      <dgm:spPr/>
      <dgm:t>
        <a:bodyPr/>
        <a:lstStyle/>
        <a:p>
          <a:endParaRPr lang="en-GB"/>
        </a:p>
      </dgm:t>
    </dgm:pt>
    <dgm:pt modelId="{8E1C3C8D-C027-431F-A7C6-009092115CB3}">
      <dgm:prSet custT="1"/>
      <dgm:spPr/>
      <dgm:t>
        <a:bodyPr/>
        <a:lstStyle/>
        <a:p>
          <a:r>
            <a:rPr lang="cy-GB" sz="2400" dirty="0"/>
            <a:t>Dethol</a:t>
          </a:r>
          <a:endParaRPr lang="en-GB" sz="2400" dirty="0"/>
        </a:p>
      </dgm:t>
    </dgm:pt>
    <dgm:pt modelId="{C9A57FA6-B447-4654-B877-AC24AAFEA1C1}" type="parTrans" cxnId="{BF3B609E-8C1C-4B23-A09B-2D42871A8FF8}">
      <dgm:prSet/>
      <dgm:spPr/>
      <dgm:t>
        <a:bodyPr/>
        <a:lstStyle/>
        <a:p>
          <a:endParaRPr lang="en-GB"/>
        </a:p>
      </dgm:t>
    </dgm:pt>
    <dgm:pt modelId="{E9F8CDB6-DF2B-48DB-85C9-93B00A6F939E}" type="sibTrans" cxnId="{BF3B609E-8C1C-4B23-A09B-2D42871A8FF8}">
      <dgm:prSet/>
      <dgm:spPr/>
      <dgm:t>
        <a:bodyPr/>
        <a:lstStyle/>
        <a:p>
          <a:endParaRPr lang="en-GB"/>
        </a:p>
      </dgm:t>
    </dgm:pt>
    <dgm:pt modelId="{D04A3346-2890-4983-BDA0-F5360C174B51}">
      <dgm:prSet custT="1"/>
      <dgm:spPr/>
      <dgm:t>
        <a:bodyPr/>
        <a:lstStyle/>
        <a:p>
          <a:r>
            <a:rPr lang="cy-GB" sz="2400" dirty="0"/>
            <a:t>Ar y bwrdd</a:t>
          </a:r>
          <a:endParaRPr lang="en-GB" sz="2400" dirty="0"/>
        </a:p>
      </dgm:t>
    </dgm:pt>
    <dgm:pt modelId="{F044F23D-2F83-40B9-B934-24E2FA4D710B}" type="parTrans" cxnId="{DEC98B53-60B2-45B7-B69A-6E77A80FFA65}">
      <dgm:prSet/>
      <dgm:spPr/>
      <dgm:t>
        <a:bodyPr/>
        <a:lstStyle/>
        <a:p>
          <a:endParaRPr lang="en-GB"/>
        </a:p>
      </dgm:t>
    </dgm:pt>
    <dgm:pt modelId="{84BCB5AB-6610-4471-861D-87FDC4FB29E8}" type="sibTrans" cxnId="{DEC98B53-60B2-45B7-B69A-6E77A80FFA65}">
      <dgm:prSet/>
      <dgm:spPr/>
      <dgm:t>
        <a:bodyPr/>
        <a:lstStyle/>
        <a:p>
          <a:endParaRPr lang="en-GB"/>
        </a:p>
      </dgm:t>
    </dgm:pt>
    <dgm:pt modelId="{A73FEAFC-CEC2-490F-8975-2E0697A02795}" type="pres">
      <dgm:prSet presAssocID="{6C0AAFB0-01CE-46F7-88B0-F309BCD6F79E}" presName="linear" presStyleCnt="0">
        <dgm:presLayoutVars>
          <dgm:dir/>
          <dgm:animLvl val="lvl"/>
          <dgm:resizeHandles val="exact"/>
        </dgm:presLayoutVars>
      </dgm:prSet>
      <dgm:spPr/>
    </dgm:pt>
    <dgm:pt modelId="{40EAEB08-76AC-4414-8C56-41322DB731B9}" type="pres">
      <dgm:prSet presAssocID="{048E0121-0A33-4A52-A0D9-32E2139906BC}" presName="parentLin" presStyleCnt="0"/>
      <dgm:spPr/>
    </dgm:pt>
    <dgm:pt modelId="{A15D34D9-C565-4C90-BD88-77398EC52158}" type="pres">
      <dgm:prSet presAssocID="{048E0121-0A33-4A52-A0D9-32E2139906BC}" presName="parentLeftMargin" presStyleLbl="node1" presStyleIdx="0" presStyleCnt="5"/>
      <dgm:spPr/>
    </dgm:pt>
    <dgm:pt modelId="{CD9B7089-AFC3-4CF2-A3FF-6E37985283FA}" type="pres">
      <dgm:prSet presAssocID="{048E0121-0A33-4A52-A0D9-32E2139906BC}" presName="parentText" presStyleLbl="node1" presStyleIdx="0" presStyleCnt="5">
        <dgm:presLayoutVars>
          <dgm:chMax val="0"/>
          <dgm:bulletEnabled val="1"/>
        </dgm:presLayoutVars>
      </dgm:prSet>
      <dgm:spPr/>
    </dgm:pt>
    <dgm:pt modelId="{2D966DF9-2646-4CA4-AD00-329E42E85BA6}" type="pres">
      <dgm:prSet presAssocID="{048E0121-0A33-4A52-A0D9-32E2139906BC}" presName="negativeSpace" presStyleCnt="0"/>
      <dgm:spPr/>
    </dgm:pt>
    <dgm:pt modelId="{651D4075-E4F6-4E1D-AF43-124DF2135587}" type="pres">
      <dgm:prSet presAssocID="{048E0121-0A33-4A52-A0D9-32E2139906BC}" presName="childText" presStyleLbl="conFgAcc1" presStyleIdx="0" presStyleCnt="5">
        <dgm:presLayoutVars>
          <dgm:bulletEnabled val="1"/>
        </dgm:presLayoutVars>
      </dgm:prSet>
      <dgm:spPr/>
    </dgm:pt>
    <dgm:pt modelId="{24B351AD-1BEF-4CB0-8F98-E842CA6D57B9}" type="pres">
      <dgm:prSet presAssocID="{9C700D66-1C89-419D-ACDA-9BADCBF2F5F2}" presName="spaceBetweenRectangles" presStyleCnt="0"/>
      <dgm:spPr/>
    </dgm:pt>
    <dgm:pt modelId="{120C1658-6844-4AF1-8032-3F73454867DD}" type="pres">
      <dgm:prSet presAssocID="{D06D0CEA-7EFA-42E6-9022-39FF98826899}" presName="parentLin" presStyleCnt="0"/>
      <dgm:spPr/>
    </dgm:pt>
    <dgm:pt modelId="{D951980D-709F-4496-9701-BD6989B87B6D}" type="pres">
      <dgm:prSet presAssocID="{D06D0CEA-7EFA-42E6-9022-39FF98826899}" presName="parentLeftMargin" presStyleLbl="node1" presStyleIdx="0" presStyleCnt="5"/>
      <dgm:spPr/>
    </dgm:pt>
    <dgm:pt modelId="{CD88370B-63E5-467A-BD48-0C0D22528307}" type="pres">
      <dgm:prSet presAssocID="{D06D0CEA-7EFA-42E6-9022-39FF98826899}" presName="parentText" presStyleLbl="node1" presStyleIdx="1" presStyleCnt="5">
        <dgm:presLayoutVars>
          <dgm:chMax val="0"/>
          <dgm:bulletEnabled val="1"/>
        </dgm:presLayoutVars>
      </dgm:prSet>
      <dgm:spPr/>
    </dgm:pt>
    <dgm:pt modelId="{614F3D7F-4C78-472B-B91F-305F2E41A715}" type="pres">
      <dgm:prSet presAssocID="{D06D0CEA-7EFA-42E6-9022-39FF98826899}" presName="negativeSpace" presStyleCnt="0"/>
      <dgm:spPr/>
    </dgm:pt>
    <dgm:pt modelId="{0275FD7C-7F32-4F24-B720-A85EABCE32F6}" type="pres">
      <dgm:prSet presAssocID="{D06D0CEA-7EFA-42E6-9022-39FF98826899}" presName="childText" presStyleLbl="conFgAcc1" presStyleIdx="1" presStyleCnt="5">
        <dgm:presLayoutVars>
          <dgm:bulletEnabled val="1"/>
        </dgm:presLayoutVars>
      </dgm:prSet>
      <dgm:spPr/>
    </dgm:pt>
    <dgm:pt modelId="{F9D8AB0D-5EF7-4816-9FFF-9A33BD2A52AE}" type="pres">
      <dgm:prSet presAssocID="{9A17E47F-32A6-45EE-9377-E7937DFF6F20}" presName="spaceBetweenRectangles" presStyleCnt="0"/>
      <dgm:spPr/>
    </dgm:pt>
    <dgm:pt modelId="{F5545F5A-6F56-469B-ABE0-F180991D8B97}" type="pres">
      <dgm:prSet presAssocID="{D16ABB90-937B-4E30-BADB-43E99FCDFC70}" presName="parentLin" presStyleCnt="0"/>
      <dgm:spPr/>
    </dgm:pt>
    <dgm:pt modelId="{E4DD917D-68DA-44CD-A678-7B47E193F565}" type="pres">
      <dgm:prSet presAssocID="{D16ABB90-937B-4E30-BADB-43E99FCDFC70}" presName="parentLeftMargin" presStyleLbl="node1" presStyleIdx="1" presStyleCnt="5"/>
      <dgm:spPr/>
    </dgm:pt>
    <dgm:pt modelId="{25047759-724C-403B-8FE3-0B30F222F8C5}" type="pres">
      <dgm:prSet presAssocID="{D16ABB90-937B-4E30-BADB-43E99FCDFC70}" presName="parentText" presStyleLbl="node1" presStyleIdx="2" presStyleCnt="5">
        <dgm:presLayoutVars>
          <dgm:chMax val="0"/>
          <dgm:bulletEnabled val="1"/>
        </dgm:presLayoutVars>
      </dgm:prSet>
      <dgm:spPr/>
    </dgm:pt>
    <dgm:pt modelId="{A4731CB4-AA1D-467F-BD6F-3B5A1229AA72}" type="pres">
      <dgm:prSet presAssocID="{D16ABB90-937B-4E30-BADB-43E99FCDFC70}" presName="negativeSpace" presStyleCnt="0"/>
      <dgm:spPr/>
    </dgm:pt>
    <dgm:pt modelId="{2BD316E1-3838-4995-8D68-D896CDDFA4C8}" type="pres">
      <dgm:prSet presAssocID="{D16ABB90-937B-4E30-BADB-43E99FCDFC70}" presName="childText" presStyleLbl="conFgAcc1" presStyleIdx="2" presStyleCnt="5">
        <dgm:presLayoutVars>
          <dgm:bulletEnabled val="1"/>
        </dgm:presLayoutVars>
      </dgm:prSet>
      <dgm:spPr/>
    </dgm:pt>
    <dgm:pt modelId="{EE35AEBD-EDEA-496D-BCE7-7D161698E13E}" type="pres">
      <dgm:prSet presAssocID="{881FC996-4E92-4537-9677-0A7BAB125E4C}" presName="spaceBetweenRectangles" presStyleCnt="0"/>
      <dgm:spPr/>
    </dgm:pt>
    <dgm:pt modelId="{CC71CF79-4514-4A06-AE72-A34C60547DD3}" type="pres">
      <dgm:prSet presAssocID="{8E1C3C8D-C027-431F-A7C6-009092115CB3}" presName="parentLin" presStyleCnt="0"/>
      <dgm:spPr/>
    </dgm:pt>
    <dgm:pt modelId="{190100BB-180D-4CCC-954A-A5AFCF0302A7}" type="pres">
      <dgm:prSet presAssocID="{8E1C3C8D-C027-431F-A7C6-009092115CB3}" presName="parentLeftMargin" presStyleLbl="node1" presStyleIdx="2" presStyleCnt="5"/>
      <dgm:spPr/>
    </dgm:pt>
    <dgm:pt modelId="{21D05A4B-0C54-4670-8592-3B40F9B9A5D0}" type="pres">
      <dgm:prSet presAssocID="{8E1C3C8D-C027-431F-A7C6-009092115CB3}" presName="parentText" presStyleLbl="node1" presStyleIdx="3" presStyleCnt="5">
        <dgm:presLayoutVars>
          <dgm:chMax val="0"/>
          <dgm:bulletEnabled val="1"/>
        </dgm:presLayoutVars>
      </dgm:prSet>
      <dgm:spPr/>
    </dgm:pt>
    <dgm:pt modelId="{4F81DC88-C04B-4E3C-91E8-9E522B5F35E5}" type="pres">
      <dgm:prSet presAssocID="{8E1C3C8D-C027-431F-A7C6-009092115CB3}" presName="negativeSpace" presStyleCnt="0"/>
      <dgm:spPr/>
    </dgm:pt>
    <dgm:pt modelId="{786F3712-C3AB-4C6C-A20A-A6C4083C2AEB}" type="pres">
      <dgm:prSet presAssocID="{8E1C3C8D-C027-431F-A7C6-009092115CB3}" presName="childText" presStyleLbl="conFgAcc1" presStyleIdx="3" presStyleCnt="5">
        <dgm:presLayoutVars>
          <dgm:bulletEnabled val="1"/>
        </dgm:presLayoutVars>
      </dgm:prSet>
      <dgm:spPr/>
    </dgm:pt>
    <dgm:pt modelId="{261DDB5B-4311-4E0A-8951-DDCD6D476DDC}" type="pres">
      <dgm:prSet presAssocID="{E9F8CDB6-DF2B-48DB-85C9-93B00A6F939E}" presName="spaceBetweenRectangles" presStyleCnt="0"/>
      <dgm:spPr/>
    </dgm:pt>
    <dgm:pt modelId="{EFFAC960-1E4E-4EEC-9E83-1DEB2D2B0FC8}" type="pres">
      <dgm:prSet presAssocID="{D04A3346-2890-4983-BDA0-F5360C174B51}" presName="parentLin" presStyleCnt="0"/>
      <dgm:spPr/>
    </dgm:pt>
    <dgm:pt modelId="{C8F38D2D-872E-480E-9C57-7CD358D2AA2C}" type="pres">
      <dgm:prSet presAssocID="{D04A3346-2890-4983-BDA0-F5360C174B51}" presName="parentLeftMargin" presStyleLbl="node1" presStyleIdx="3" presStyleCnt="5"/>
      <dgm:spPr/>
    </dgm:pt>
    <dgm:pt modelId="{E9D65F7B-A36B-4469-9A52-8D871FE98393}" type="pres">
      <dgm:prSet presAssocID="{D04A3346-2890-4983-BDA0-F5360C174B51}" presName="parentText" presStyleLbl="node1" presStyleIdx="4" presStyleCnt="5">
        <dgm:presLayoutVars>
          <dgm:chMax val="0"/>
          <dgm:bulletEnabled val="1"/>
        </dgm:presLayoutVars>
      </dgm:prSet>
      <dgm:spPr/>
    </dgm:pt>
    <dgm:pt modelId="{E21144A2-5A4E-4C8F-8315-1770C5527CAC}" type="pres">
      <dgm:prSet presAssocID="{D04A3346-2890-4983-BDA0-F5360C174B51}" presName="negativeSpace" presStyleCnt="0"/>
      <dgm:spPr/>
    </dgm:pt>
    <dgm:pt modelId="{E6567CC0-C0D9-4FAB-A5C5-6FEBDF670FA3}" type="pres">
      <dgm:prSet presAssocID="{D04A3346-2890-4983-BDA0-F5360C174B51}" presName="childText" presStyleLbl="conFgAcc1" presStyleIdx="4" presStyleCnt="5">
        <dgm:presLayoutVars>
          <dgm:bulletEnabled val="1"/>
        </dgm:presLayoutVars>
      </dgm:prSet>
      <dgm:spPr/>
    </dgm:pt>
  </dgm:ptLst>
  <dgm:cxnLst>
    <dgm:cxn modelId="{57ED2902-CA00-4464-8394-716AA70EA758}" type="presOf" srcId="{D16ABB90-937B-4E30-BADB-43E99FCDFC70}" destId="{25047759-724C-403B-8FE3-0B30F222F8C5}" srcOrd="1" destOrd="0" presId="urn:microsoft.com/office/officeart/2005/8/layout/list1"/>
    <dgm:cxn modelId="{03AADC06-3C12-4A12-ADC3-B12798F77A7F}" srcId="{6C0AAFB0-01CE-46F7-88B0-F309BCD6F79E}" destId="{D06D0CEA-7EFA-42E6-9022-39FF98826899}" srcOrd="1" destOrd="0" parTransId="{80F00D9C-5C9A-4446-8DE1-B7BD41F497B3}" sibTransId="{9A17E47F-32A6-45EE-9377-E7937DFF6F20}"/>
    <dgm:cxn modelId="{722C9039-3D78-494A-B23B-D1EA02A2832D}" srcId="{6C0AAFB0-01CE-46F7-88B0-F309BCD6F79E}" destId="{D16ABB90-937B-4E30-BADB-43E99FCDFC70}" srcOrd="2" destOrd="0" parTransId="{62DF4A5C-9D73-4E1F-A8A7-3DD7B0580993}" sibTransId="{881FC996-4E92-4537-9677-0A7BAB125E4C}"/>
    <dgm:cxn modelId="{7EA3AF3C-932D-4589-8C43-8164BFFFA23C}" type="presOf" srcId="{D06D0CEA-7EFA-42E6-9022-39FF98826899}" destId="{D951980D-709F-4496-9701-BD6989B87B6D}" srcOrd="0" destOrd="0" presId="urn:microsoft.com/office/officeart/2005/8/layout/list1"/>
    <dgm:cxn modelId="{1013FE64-DB1A-495C-A98E-20A06208BC69}" type="presOf" srcId="{D16ABB90-937B-4E30-BADB-43E99FCDFC70}" destId="{E4DD917D-68DA-44CD-A678-7B47E193F565}" srcOrd="0" destOrd="0" presId="urn:microsoft.com/office/officeart/2005/8/layout/list1"/>
    <dgm:cxn modelId="{0454D04E-380C-42C1-893A-CD76B43E45AD}" type="presOf" srcId="{048E0121-0A33-4A52-A0D9-32E2139906BC}" destId="{CD9B7089-AFC3-4CF2-A3FF-6E37985283FA}" srcOrd="1" destOrd="0" presId="urn:microsoft.com/office/officeart/2005/8/layout/list1"/>
    <dgm:cxn modelId="{DEC98B53-60B2-45B7-B69A-6E77A80FFA65}" srcId="{6C0AAFB0-01CE-46F7-88B0-F309BCD6F79E}" destId="{D04A3346-2890-4983-BDA0-F5360C174B51}" srcOrd="4" destOrd="0" parTransId="{F044F23D-2F83-40B9-B934-24E2FA4D710B}" sibTransId="{84BCB5AB-6610-4471-861D-87FDC4FB29E8}"/>
    <dgm:cxn modelId="{D6DC6959-FEAB-4C55-AC14-116DB074DA95}" type="presOf" srcId="{D04A3346-2890-4983-BDA0-F5360C174B51}" destId="{C8F38D2D-872E-480E-9C57-7CD358D2AA2C}" srcOrd="0" destOrd="0" presId="urn:microsoft.com/office/officeart/2005/8/layout/list1"/>
    <dgm:cxn modelId="{BF3B609E-8C1C-4B23-A09B-2D42871A8FF8}" srcId="{6C0AAFB0-01CE-46F7-88B0-F309BCD6F79E}" destId="{8E1C3C8D-C027-431F-A7C6-009092115CB3}" srcOrd="3" destOrd="0" parTransId="{C9A57FA6-B447-4654-B877-AC24AAFEA1C1}" sibTransId="{E9F8CDB6-DF2B-48DB-85C9-93B00A6F939E}"/>
    <dgm:cxn modelId="{3148F1A4-7688-4C2D-9399-273721C1B5F3}" type="presOf" srcId="{D04A3346-2890-4983-BDA0-F5360C174B51}" destId="{E9D65F7B-A36B-4469-9A52-8D871FE98393}" srcOrd="1" destOrd="0" presId="urn:microsoft.com/office/officeart/2005/8/layout/list1"/>
    <dgm:cxn modelId="{1FC4A5AE-3A2E-4AAE-8D3A-642C726F891D}" type="presOf" srcId="{8E1C3C8D-C027-431F-A7C6-009092115CB3}" destId="{21D05A4B-0C54-4670-8592-3B40F9B9A5D0}" srcOrd="1" destOrd="0" presId="urn:microsoft.com/office/officeart/2005/8/layout/list1"/>
    <dgm:cxn modelId="{304C3EB3-A497-471C-B680-9136D957E267}" type="presOf" srcId="{D06D0CEA-7EFA-42E6-9022-39FF98826899}" destId="{CD88370B-63E5-467A-BD48-0C0D22528307}" srcOrd="1" destOrd="0" presId="urn:microsoft.com/office/officeart/2005/8/layout/list1"/>
    <dgm:cxn modelId="{7E3A14BB-4311-44B7-A585-691900405E41}" type="presOf" srcId="{6C0AAFB0-01CE-46F7-88B0-F309BCD6F79E}" destId="{A73FEAFC-CEC2-490F-8975-2E0697A02795}" srcOrd="0" destOrd="0" presId="urn:microsoft.com/office/officeart/2005/8/layout/list1"/>
    <dgm:cxn modelId="{F7DD12C2-1C7A-49CE-BFDF-5C1A3A8EDA43}" type="presOf" srcId="{8E1C3C8D-C027-431F-A7C6-009092115CB3}" destId="{190100BB-180D-4CCC-954A-A5AFCF0302A7}" srcOrd="0" destOrd="0" presId="urn:microsoft.com/office/officeart/2005/8/layout/list1"/>
    <dgm:cxn modelId="{AA74CDE8-CBFB-4DED-9BAD-AE8245BAC7D6}" type="presOf" srcId="{048E0121-0A33-4A52-A0D9-32E2139906BC}" destId="{A15D34D9-C565-4C90-BD88-77398EC52158}" srcOrd="0" destOrd="0" presId="urn:microsoft.com/office/officeart/2005/8/layout/list1"/>
    <dgm:cxn modelId="{CCB84CF9-FF95-42C5-9B2E-6DF568CF9535}" srcId="{6C0AAFB0-01CE-46F7-88B0-F309BCD6F79E}" destId="{048E0121-0A33-4A52-A0D9-32E2139906BC}" srcOrd="0" destOrd="0" parTransId="{E9C80A1B-1CF3-4EE1-8797-AC24B9BE4EBE}" sibTransId="{9C700D66-1C89-419D-ACDA-9BADCBF2F5F2}"/>
    <dgm:cxn modelId="{AA95D02B-29DA-491F-ACDF-77461DEF2944}" type="presParOf" srcId="{A73FEAFC-CEC2-490F-8975-2E0697A02795}" destId="{40EAEB08-76AC-4414-8C56-41322DB731B9}" srcOrd="0" destOrd="0" presId="urn:microsoft.com/office/officeart/2005/8/layout/list1"/>
    <dgm:cxn modelId="{5054EFD5-65DA-422B-940C-199911819C4C}" type="presParOf" srcId="{40EAEB08-76AC-4414-8C56-41322DB731B9}" destId="{A15D34D9-C565-4C90-BD88-77398EC52158}" srcOrd="0" destOrd="0" presId="urn:microsoft.com/office/officeart/2005/8/layout/list1"/>
    <dgm:cxn modelId="{6E086BD3-3C6B-48BC-A69A-3DE8467E61DD}" type="presParOf" srcId="{40EAEB08-76AC-4414-8C56-41322DB731B9}" destId="{CD9B7089-AFC3-4CF2-A3FF-6E37985283FA}" srcOrd="1" destOrd="0" presId="urn:microsoft.com/office/officeart/2005/8/layout/list1"/>
    <dgm:cxn modelId="{21065099-62CE-4AA1-8054-0BBBB106B238}" type="presParOf" srcId="{A73FEAFC-CEC2-490F-8975-2E0697A02795}" destId="{2D966DF9-2646-4CA4-AD00-329E42E85BA6}" srcOrd="1" destOrd="0" presId="urn:microsoft.com/office/officeart/2005/8/layout/list1"/>
    <dgm:cxn modelId="{F6CA73E7-174E-4262-BA79-1BD954C90932}" type="presParOf" srcId="{A73FEAFC-CEC2-490F-8975-2E0697A02795}" destId="{651D4075-E4F6-4E1D-AF43-124DF2135587}" srcOrd="2" destOrd="0" presId="urn:microsoft.com/office/officeart/2005/8/layout/list1"/>
    <dgm:cxn modelId="{629DD966-E022-40A6-81D7-06FD3760D3F6}" type="presParOf" srcId="{A73FEAFC-CEC2-490F-8975-2E0697A02795}" destId="{24B351AD-1BEF-4CB0-8F98-E842CA6D57B9}" srcOrd="3" destOrd="0" presId="urn:microsoft.com/office/officeart/2005/8/layout/list1"/>
    <dgm:cxn modelId="{F3593F01-290F-4DDB-8ECF-EDEBE97AC035}" type="presParOf" srcId="{A73FEAFC-CEC2-490F-8975-2E0697A02795}" destId="{120C1658-6844-4AF1-8032-3F73454867DD}" srcOrd="4" destOrd="0" presId="urn:microsoft.com/office/officeart/2005/8/layout/list1"/>
    <dgm:cxn modelId="{47E795E2-700D-450D-8922-A178B4F88B33}" type="presParOf" srcId="{120C1658-6844-4AF1-8032-3F73454867DD}" destId="{D951980D-709F-4496-9701-BD6989B87B6D}" srcOrd="0" destOrd="0" presId="urn:microsoft.com/office/officeart/2005/8/layout/list1"/>
    <dgm:cxn modelId="{52992B1C-7FCC-49A6-9A63-BA49C99165D0}" type="presParOf" srcId="{120C1658-6844-4AF1-8032-3F73454867DD}" destId="{CD88370B-63E5-467A-BD48-0C0D22528307}" srcOrd="1" destOrd="0" presId="urn:microsoft.com/office/officeart/2005/8/layout/list1"/>
    <dgm:cxn modelId="{8D7ACBD3-98E7-4809-8BB8-029ACE3BDF80}" type="presParOf" srcId="{A73FEAFC-CEC2-490F-8975-2E0697A02795}" destId="{614F3D7F-4C78-472B-B91F-305F2E41A715}" srcOrd="5" destOrd="0" presId="urn:microsoft.com/office/officeart/2005/8/layout/list1"/>
    <dgm:cxn modelId="{D7ED182A-8766-4881-A5CF-F14CF68B031B}" type="presParOf" srcId="{A73FEAFC-CEC2-490F-8975-2E0697A02795}" destId="{0275FD7C-7F32-4F24-B720-A85EABCE32F6}" srcOrd="6" destOrd="0" presId="urn:microsoft.com/office/officeart/2005/8/layout/list1"/>
    <dgm:cxn modelId="{A9C5A975-D93F-4B01-B498-E91A0C6FEB7D}" type="presParOf" srcId="{A73FEAFC-CEC2-490F-8975-2E0697A02795}" destId="{F9D8AB0D-5EF7-4816-9FFF-9A33BD2A52AE}" srcOrd="7" destOrd="0" presId="urn:microsoft.com/office/officeart/2005/8/layout/list1"/>
    <dgm:cxn modelId="{657862C3-0DA8-4D1C-A534-4F4B3444B9D8}" type="presParOf" srcId="{A73FEAFC-CEC2-490F-8975-2E0697A02795}" destId="{F5545F5A-6F56-469B-ABE0-F180991D8B97}" srcOrd="8" destOrd="0" presId="urn:microsoft.com/office/officeart/2005/8/layout/list1"/>
    <dgm:cxn modelId="{F44DFAAF-8C95-41B4-BEAC-04FE1266587B}" type="presParOf" srcId="{F5545F5A-6F56-469B-ABE0-F180991D8B97}" destId="{E4DD917D-68DA-44CD-A678-7B47E193F565}" srcOrd="0" destOrd="0" presId="urn:microsoft.com/office/officeart/2005/8/layout/list1"/>
    <dgm:cxn modelId="{DFF9229B-B8A7-48D4-A6D1-7D9CC3296813}" type="presParOf" srcId="{F5545F5A-6F56-469B-ABE0-F180991D8B97}" destId="{25047759-724C-403B-8FE3-0B30F222F8C5}" srcOrd="1" destOrd="0" presId="urn:microsoft.com/office/officeart/2005/8/layout/list1"/>
    <dgm:cxn modelId="{DD977D7E-5791-4368-82C2-801FFB757839}" type="presParOf" srcId="{A73FEAFC-CEC2-490F-8975-2E0697A02795}" destId="{A4731CB4-AA1D-467F-BD6F-3B5A1229AA72}" srcOrd="9" destOrd="0" presId="urn:microsoft.com/office/officeart/2005/8/layout/list1"/>
    <dgm:cxn modelId="{4BBCA690-8BA9-4B54-8F75-E4D62839F660}" type="presParOf" srcId="{A73FEAFC-CEC2-490F-8975-2E0697A02795}" destId="{2BD316E1-3838-4995-8D68-D896CDDFA4C8}" srcOrd="10" destOrd="0" presId="urn:microsoft.com/office/officeart/2005/8/layout/list1"/>
    <dgm:cxn modelId="{EE8B1D06-18DC-4A3B-B118-46CDC458507F}" type="presParOf" srcId="{A73FEAFC-CEC2-490F-8975-2E0697A02795}" destId="{EE35AEBD-EDEA-496D-BCE7-7D161698E13E}" srcOrd="11" destOrd="0" presId="urn:microsoft.com/office/officeart/2005/8/layout/list1"/>
    <dgm:cxn modelId="{E6F47ED3-93D8-434D-9273-F7A9A32642C7}" type="presParOf" srcId="{A73FEAFC-CEC2-490F-8975-2E0697A02795}" destId="{CC71CF79-4514-4A06-AE72-A34C60547DD3}" srcOrd="12" destOrd="0" presId="urn:microsoft.com/office/officeart/2005/8/layout/list1"/>
    <dgm:cxn modelId="{BAA94796-4DE6-4FD2-8937-6E5AE646AD24}" type="presParOf" srcId="{CC71CF79-4514-4A06-AE72-A34C60547DD3}" destId="{190100BB-180D-4CCC-954A-A5AFCF0302A7}" srcOrd="0" destOrd="0" presId="urn:microsoft.com/office/officeart/2005/8/layout/list1"/>
    <dgm:cxn modelId="{46ACB6FF-95F6-46A5-83EA-DBC8DFD1C46A}" type="presParOf" srcId="{CC71CF79-4514-4A06-AE72-A34C60547DD3}" destId="{21D05A4B-0C54-4670-8592-3B40F9B9A5D0}" srcOrd="1" destOrd="0" presId="urn:microsoft.com/office/officeart/2005/8/layout/list1"/>
    <dgm:cxn modelId="{C025898C-0072-47C7-921B-3175E975D585}" type="presParOf" srcId="{A73FEAFC-CEC2-490F-8975-2E0697A02795}" destId="{4F81DC88-C04B-4E3C-91E8-9E522B5F35E5}" srcOrd="13" destOrd="0" presId="urn:microsoft.com/office/officeart/2005/8/layout/list1"/>
    <dgm:cxn modelId="{DC88F956-E79B-40B0-A45A-A9E5633E8AFC}" type="presParOf" srcId="{A73FEAFC-CEC2-490F-8975-2E0697A02795}" destId="{786F3712-C3AB-4C6C-A20A-A6C4083C2AEB}" srcOrd="14" destOrd="0" presId="urn:microsoft.com/office/officeart/2005/8/layout/list1"/>
    <dgm:cxn modelId="{754C879D-6B1B-49B3-8DF5-607B5B33E570}" type="presParOf" srcId="{A73FEAFC-CEC2-490F-8975-2E0697A02795}" destId="{261DDB5B-4311-4E0A-8951-DDCD6D476DDC}" srcOrd="15" destOrd="0" presId="urn:microsoft.com/office/officeart/2005/8/layout/list1"/>
    <dgm:cxn modelId="{876AC594-A7E3-4927-BB76-E0603FDBE4C3}" type="presParOf" srcId="{A73FEAFC-CEC2-490F-8975-2E0697A02795}" destId="{EFFAC960-1E4E-4EEC-9E83-1DEB2D2B0FC8}" srcOrd="16" destOrd="0" presId="urn:microsoft.com/office/officeart/2005/8/layout/list1"/>
    <dgm:cxn modelId="{AD2D6760-793E-4D6A-987F-655B3A25A7BD}" type="presParOf" srcId="{EFFAC960-1E4E-4EEC-9E83-1DEB2D2B0FC8}" destId="{C8F38D2D-872E-480E-9C57-7CD358D2AA2C}" srcOrd="0" destOrd="0" presId="urn:microsoft.com/office/officeart/2005/8/layout/list1"/>
    <dgm:cxn modelId="{E141916C-0427-48FE-9EFB-5897C412C9D1}" type="presParOf" srcId="{EFFAC960-1E4E-4EEC-9E83-1DEB2D2B0FC8}" destId="{E9D65F7B-A36B-4469-9A52-8D871FE98393}" srcOrd="1" destOrd="0" presId="urn:microsoft.com/office/officeart/2005/8/layout/list1"/>
    <dgm:cxn modelId="{1B382E3D-D3D7-4FF3-A1B3-7D32A33F4F93}" type="presParOf" srcId="{A73FEAFC-CEC2-490F-8975-2E0697A02795}" destId="{E21144A2-5A4E-4C8F-8315-1770C5527CAC}" srcOrd="17" destOrd="0" presId="urn:microsoft.com/office/officeart/2005/8/layout/list1"/>
    <dgm:cxn modelId="{D6FE7E56-725E-4FF1-9F7C-5E6570A6E7E9}" type="presParOf" srcId="{A73FEAFC-CEC2-490F-8975-2E0697A02795}" destId="{E6567CC0-C0D9-4FAB-A5C5-6FEBDF670FA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0AAFB0-01CE-46F7-88B0-F309BCD6F79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48E0121-0A33-4A52-A0D9-32E2139906BC}">
      <dgm:prSet custT="1"/>
      <dgm:spPr/>
      <dgm:t>
        <a:bodyPr/>
        <a:lstStyle/>
        <a:p>
          <a:r>
            <a:rPr lang="cy-GB" sz="2400" dirty="0"/>
            <a:t>Planning and Approval</a:t>
          </a:r>
          <a:endParaRPr lang="en-GB" sz="2400" dirty="0"/>
        </a:p>
      </dgm:t>
    </dgm:pt>
    <dgm:pt modelId="{E9C80A1B-1CF3-4EE1-8797-AC24B9BE4EBE}" type="parTrans" cxnId="{CCB84CF9-FF95-42C5-9B2E-6DF568CF9535}">
      <dgm:prSet/>
      <dgm:spPr/>
      <dgm:t>
        <a:bodyPr/>
        <a:lstStyle/>
        <a:p>
          <a:endParaRPr lang="en-GB"/>
        </a:p>
      </dgm:t>
    </dgm:pt>
    <dgm:pt modelId="{9C700D66-1C89-419D-ACDA-9BADCBF2F5F2}" type="sibTrans" cxnId="{CCB84CF9-FF95-42C5-9B2E-6DF568CF9535}">
      <dgm:prSet/>
      <dgm:spPr/>
      <dgm:t>
        <a:bodyPr/>
        <a:lstStyle/>
        <a:p>
          <a:endParaRPr lang="en-GB"/>
        </a:p>
      </dgm:t>
    </dgm:pt>
    <dgm:pt modelId="{D06D0CEA-7EFA-42E6-9022-39FF98826899}">
      <dgm:prSet custT="1"/>
      <dgm:spPr/>
      <dgm:t>
        <a:bodyPr/>
        <a:lstStyle/>
        <a:p>
          <a:r>
            <a:rPr lang="cy-GB" sz="2400" dirty="0"/>
            <a:t>Advertising</a:t>
          </a:r>
          <a:endParaRPr lang="en-GB" sz="2400" dirty="0"/>
        </a:p>
      </dgm:t>
    </dgm:pt>
    <dgm:pt modelId="{80F00D9C-5C9A-4446-8DE1-B7BD41F497B3}" type="parTrans" cxnId="{03AADC06-3C12-4A12-ADC3-B12798F77A7F}">
      <dgm:prSet/>
      <dgm:spPr/>
      <dgm:t>
        <a:bodyPr/>
        <a:lstStyle/>
        <a:p>
          <a:endParaRPr lang="en-GB"/>
        </a:p>
      </dgm:t>
    </dgm:pt>
    <dgm:pt modelId="{9A17E47F-32A6-45EE-9377-E7937DFF6F20}" type="sibTrans" cxnId="{03AADC06-3C12-4A12-ADC3-B12798F77A7F}">
      <dgm:prSet/>
      <dgm:spPr/>
      <dgm:t>
        <a:bodyPr/>
        <a:lstStyle/>
        <a:p>
          <a:endParaRPr lang="en-GB"/>
        </a:p>
      </dgm:t>
    </dgm:pt>
    <dgm:pt modelId="{D16ABB90-937B-4E30-BADB-43E99FCDFC70}">
      <dgm:prSet custT="1"/>
      <dgm:spPr/>
      <dgm:t>
        <a:bodyPr/>
        <a:lstStyle/>
        <a:p>
          <a:r>
            <a:rPr lang="cy-GB" sz="2400" dirty="0"/>
            <a:t>Shortlisting</a:t>
          </a:r>
          <a:endParaRPr lang="en-GB" sz="2400" dirty="0"/>
        </a:p>
      </dgm:t>
    </dgm:pt>
    <dgm:pt modelId="{62DF4A5C-9D73-4E1F-A8A7-3DD7B0580993}" type="parTrans" cxnId="{722C9039-3D78-494A-B23B-D1EA02A2832D}">
      <dgm:prSet/>
      <dgm:spPr/>
      <dgm:t>
        <a:bodyPr/>
        <a:lstStyle/>
        <a:p>
          <a:endParaRPr lang="en-GB"/>
        </a:p>
      </dgm:t>
    </dgm:pt>
    <dgm:pt modelId="{881FC996-4E92-4537-9677-0A7BAB125E4C}" type="sibTrans" cxnId="{722C9039-3D78-494A-B23B-D1EA02A2832D}">
      <dgm:prSet/>
      <dgm:spPr/>
      <dgm:t>
        <a:bodyPr/>
        <a:lstStyle/>
        <a:p>
          <a:endParaRPr lang="en-GB"/>
        </a:p>
      </dgm:t>
    </dgm:pt>
    <dgm:pt modelId="{8E1C3C8D-C027-431F-A7C6-009092115CB3}">
      <dgm:prSet custT="1"/>
      <dgm:spPr/>
      <dgm:t>
        <a:bodyPr/>
        <a:lstStyle/>
        <a:p>
          <a:r>
            <a:rPr lang="cy-GB" sz="2400" dirty="0"/>
            <a:t>Selection</a:t>
          </a:r>
          <a:endParaRPr lang="en-GB" sz="2400" dirty="0"/>
        </a:p>
      </dgm:t>
    </dgm:pt>
    <dgm:pt modelId="{C9A57FA6-B447-4654-B877-AC24AAFEA1C1}" type="parTrans" cxnId="{BF3B609E-8C1C-4B23-A09B-2D42871A8FF8}">
      <dgm:prSet/>
      <dgm:spPr/>
      <dgm:t>
        <a:bodyPr/>
        <a:lstStyle/>
        <a:p>
          <a:endParaRPr lang="en-GB"/>
        </a:p>
      </dgm:t>
    </dgm:pt>
    <dgm:pt modelId="{E9F8CDB6-DF2B-48DB-85C9-93B00A6F939E}" type="sibTrans" cxnId="{BF3B609E-8C1C-4B23-A09B-2D42871A8FF8}">
      <dgm:prSet/>
      <dgm:spPr/>
      <dgm:t>
        <a:bodyPr/>
        <a:lstStyle/>
        <a:p>
          <a:endParaRPr lang="en-GB"/>
        </a:p>
      </dgm:t>
    </dgm:pt>
    <dgm:pt modelId="{D04A3346-2890-4983-BDA0-F5360C174B51}">
      <dgm:prSet custT="1"/>
      <dgm:spPr/>
      <dgm:t>
        <a:bodyPr/>
        <a:lstStyle/>
        <a:p>
          <a:r>
            <a:rPr lang="en-GB" sz="2400" dirty="0"/>
            <a:t>Onboarding</a:t>
          </a:r>
        </a:p>
      </dgm:t>
    </dgm:pt>
    <dgm:pt modelId="{F044F23D-2F83-40B9-B934-24E2FA4D710B}" type="parTrans" cxnId="{DEC98B53-60B2-45B7-B69A-6E77A80FFA65}">
      <dgm:prSet/>
      <dgm:spPr/>
      <dgm:t>
        <a:bodyPr/>
        <a:lstStyle/>
        <a:p>
          <a:endParaRPr lang="en-GB"/>
        </a:p>
      </dgm:t>
    </dgm:pt>
    <dgm:pt modelId="{84BCB5AB-6610-4471-861D-87FDC4FB29E8}" type="sibTrans" cxnId="{DEC98B53-60B2-45B7-B69A-6E77A80FFA65}">
      <dgm:prSet/>
      <dgm:spPr/>
      <dgm:t>
        <a:bodyPr/>
        <a:lstStyle/>
        <a:p>
          <a:endParaRPr lang="en-GB"/>
        </a:p>
      </dgm:t>
    </dgm:pt>
    <dgm:pt modelId="{A73FEAFC-CEC2-490F-8975-2E0697A02795}" type="pres">
      <dgm:prSet presAssocID="{6C0AAFB0-01CE-46F7-88B0-F309BCD6F79E}" presName="linear" presStyleCnt="0">
        <dgm:presLayoutVars>
          <dgm:dir/>
          <dgm:animLvl val="lvl"/>
          <dgm:resizeHandles val="exact"/>
        </dgm:presLayoutVars>
      </dgm:prSet>
      <dgm:spPr/>
    </dgm:pt>
    <dgm:pt modelId="{40EAEB08-76AC-4414-8C56-41322DB731B9}" type="pres">
      <dgm:prSet presAssocID="{048E0121-0A33-4A52-A0D9-32E2139906BC}" presName="parentLin" presStyleCnt="0"/>
      <dgm:spPr/>
    </dgm:pt>
    <dgm:pt modelId="{A15D34D9-C565-4C90-BD88-77398EC52158}" type="pres">
      <dgm:prSet presAssocID="{048E0121-0A33-4A52-A0D9-32E2139906BC}" presName="parentLeftMargin" presStyleLbl="node1" presStyleIdx="0" presStyleCnt="5"/>
      <dgm:spPr/>
    </dgm:pt>
    <dgm:pt modelId="{CD9B7089-AFC3-4CF2-A3FF-6E37985283FA}" type="pres">
      <dgm:prSet presAssocID="{048E0121-0A33-4A52-A0D9-32E2139906BC}" presName="parentText" presStyleLbl="node1" presStyleIdx="0" presStyleCnt="5">
        <dgm:presLayoutVars>
          <dgm:chMax val="0"/>
          <dgm:bulletEnabled val="1"/>
        </dgm:presLayoutVars>
      </dgm:prSet>
      <dgm:spPr/>
    </dgm:pt>
    <dgm:pt modelId="{2D966DF9-2646-4CA4-AD00-329E42E85BA6}" type="pres">
      <dgm:prSet presAssocID="{048E0121-0A33-4A52-A0D9-32E2139906BC}" presName="negativeSpace" presStyleCnt="0"/>
      <dgm:spPr/>
    </dgm:pt>
    <dgm:pt modelId="{651D4075-E4F6-4E1D-AF43-124DF2135587}" type="pres">
      <dgm:prSet presAssocID="{048E0121-0A33-4A52-A0D9-32E2139906BC}" presName="childText" presStyleLbl="conFgAcc1" presStyleIdx="0" presStyleCnt="5">
        <dgm:presLayoutVars>
          <dgm:bulletEnabled val="1"/>
        </dgm:presLayoutVars>
      </dgm:prSet>
      <dgm:spPr/>
    </dgm:pt>
    <dgm:pt modelId="{24B351AD-1BEF-4CB0-8F98-E842CA6D57B9}" type="pres">
      <dgm:prSet presAssocID="{9C700D66-1C89-419D-ACDA-9BADCBF2F5F2}" presName="spaceBetweenRectangles" presStyleCnt="0"/>
      <dgm:spPr/>
    </dgm:pt>
    <dgm:pt modelId="{120C1658-6844-4AF1-8032-3F73454867DD}" type="pres">
      <dgm:prSet presAssocID="{D06D0CEA-7EFA-42E6-9022-39FF98826899}" presName="parentLin" presStyleCnt="0"/>
      <dgm:spPr/>
    </dgm:pt>
    <dgm:pt modelId="{D951980D-709F-4496-9701-BD6989B87B6D}" type="pres">
      <dgm:prSet presAssocID="{D06D0CEA-7EFA-42E6-9022-39FF98826899}" presName="parentLeftMargin" presStyleLbl="node1" presStyleIdx="0" presStyleCnt="5"/>
      <dgm:spPr/>
    </dgm:pt>
    <dgm:pt modelId="{CD88370B-63E5-467A-BD48-0C0D22528307}" type="pres">
      <dgm:prSet presAssocID="{D06D0CEA-7EFA-42E6-9022-39FF98826899}" presName="parentText" presStyleLbl="node1" presStyleIdx="1" presStyleCnt="5">
        <dgm:presLayoutVars>
          <dgm:chMax val="0"/>
          <dgm:bulletEnabled val="1"/>
        </dgm:presLayoutVars>
      </dgm:prSet>
      <dgm:spPr/>
    </dgm:pt>
    <dgm:pt modelId="{614F3D7F-4C78-472B-B91F-305F2E41A715}" type="pres">
      <dgm:prSet presAssocID="{D06D0CEA-7EFA-42E6-9022-39FF98826899}" presName="negativeSpace" presStyleCnt="0"/>
      <dgm:spPr/>
    </dgm:pt>
    <dgm:pt modelId="{0275FD7C-7F32-4F24-B720-A85EABCE32F6}" type="pres">
      <dgm:prSet presAssocID="{D06D0CEA-7EFA-42E6-9022-39FF98826899}" presName="childText" presStyleLbl="conFgAcc1" presStyleIdx="1" presStyleCnt="5">
        <dgm:presLayoutVars>
          <dgm:bulletEnabled val="1"/>
        </dgm:presLayoutVars>
      </dgm:prSet>
      <dgm:spPr/>
    </dgm:pt>
    <dgm:pt modelId="{F9D8AB0D-5EF7-4816-9FFF-9A33BD2A52AE}" type="pres">
      <dgm:prSet presAssocID="{9A17E47F-32A6-45EE-9377-E7937DFF6F20}" presName="spaceBetweenRectangles" presStyleCnt="0"/>
      <dgm:spPr/>
    </dgm:pt>
    <dgm:pt modelId="{F5545F5A-6F56-469B-ABE0-F180991D8B97}" type="pres">
      <dgm:prSet presAssocID="{D16ABB90-937B-4E30-BADB-43E99FCDFC70}" presName="parentLin" presStyleCnt="0"/>
      <dgm:spPr/>
    </dgm:pt>
    <dgm:pt modelId="{E4DD917D-68DA-44CD-A678-7B47E193F565}" type="pres">
      <dgm:prSet presAssocID="{D16ABB90-937B-4E30-BADB-43E99FCDFC70}" presName="parentLeftMargin" presStyleLbl="node1" presStyleIdx="1" presStyleCnt="5"/>
      <dgm:spPr/>
    </dgm:pt>
    <dgm:pt modelId="{25047759-724C-403B-8FE3-0B30F222F8C5}" type="pres">
      <dgm:prSet presAssocID="{D16ABB90-937B-4E30-BADB-43E99FCDFC70}" presName="parentText" presStyleLbl="node1" presStyleIdx="2" presStyleCnt="5">
        <dgm:presLayoutVars>
          <dgm:chMax val="0"/>
          <dgm:bulletEnabled val="1"/>
        </dgm:presLayoutVars>
      </dgm:prSet>
      <dgm:spPr/>
    </dgm:pt>
    <dgm:pt modelId="{A4731CB4-AA1D-467F-BD6F-3B5A1229AA72}" type="pres">
      <dgm:prSet presAssocID="{D16ABB90-937B-4E30-BADB-43E99FCDFC70}" presName="negativeSpace" presStyleCnt="0"/>
      <dgm:spPr/>
    </dgm:pt>
    <dgm:pt modelId="{2BD316E1-3838-4995-8D68-D896CDDFA4C8}" type="pres">
      <dgm:prSet presAssocID="{D16ABB90-937B-4E30-BADB-43E99FCDFC70}" presName="childText" presStyleLbl="conFgAcc1" presStyleIdx="2" presStyleCnt="5">
        <dgm:presLayoutVars>
          <dgm:bulletEnabled val="1"/>
        </dgm:presLayoutVars>
      </dgm:prSet>
      <dgm:spPr/>
    </dgm:pt>
    <dgm:pt modelId="{EE35AEBD-EDEA-496D-BCE7-7D161698E13E}" type="pres">
      <dgm:prSet presAssocID="{881FC996-4E92-4537-9677-0A7BAB125E4C}" presName="spaceBetweenRectangles" presStyleCnt="0"/>
      <dgm:spPr/>
    </dgm:pt>
    <dgm:pt modelId="{CC71CF79-4514-4A06-AE72-A34C60547DD3}" type="pres">
      <dgm:prSet presAssocID="{8E1C3C8D-C027-431F-A7C6-009092115CB3}" presName="parentLin" presStyleCnt="0"/>
      <dgm:spPr/>
    </dgm:pt>
    <dgm:pt modelId="{190100BB-180D-4CCC-954A-A5AFCF0302A7}" type="pres">
      <dgm:prSet presAssocID="{8E1C3C8D-C027-431F-A7C6-009092115CB3}" presName="parentLeftMargin" presStyleLbl="node1" presStyleIdx="2" presStyleCnt="5"/>
      <dgm:spPr/>
    </dgm:pt>
    <dgm:pt modelId="{21D05A4B-0C54-4670-8592-3B40F9B9A5D0}" type="pres">
      <dgm:prSet presAssocID="{8E1C3C8D-C027-431F-A7C6-009092115CB3}" presName="parentText" presStyleLbl="node1" presStyleIdx="3" presStyleCnt="5">
        <dgm:presLayoutVars>
          <dgm:chMax val="0"/>
          <dgm:bulletEnabled val="1"/>
        </dgm:presLayoutVars>
      </dgm:prSet>
      <dgm:spPr/>
    </dgm:pt>
    <dgm:pt modelId="{4F81DC88-C04B-4E3C-91E8-9E522B5F35E5}" type="pres">
      <dgm:prSet presAssocID="{8E1C3C8D-C027-431F-A7C6-009092115CB3}" presName="negativeSpace" presStyleCnt="0"/>
      <dgm:spPr/>
    </dgm:pt>
    <dgm:pt modelId="{786F3712-C3AB-4C6C-A20A-A6C4083C2AEB}" type="pres">
      <dgm:prSet presAssocID="{8E1C3C8D-C027-431F-A7C6-009092115CB3}" presName="childText" presStyleLbl="conFgAcc1" presStyleIdx="3" presStyleCnt="5">
        <dgm:presLayoutVars>
          <dgm:bulletEnabled val="1"/>
        </dgm:presLayoutVars>
      </dgm:prSet>
      <dgm:spPr/>
    </dgm:pt>
    <dgm:pt modelId="{261DDB5B-4311-4E0A-8951-DDCD6D476DDC}" type="pres">
      <dgm:prSet presAssocID="{E9F8CDB6-DF2B-48DB-85C9-93B00A6F939E}" presName="spaceBetweenRectangles" presStyleCnt="0"/>
      <dgm:spPr/>
    </dgm:pt>
    <dgm:pt modelId="{EFFAC960-1E4E-4EEC-9E83-1DEB2D2B0FC8}" type="pres">
      <dgm:prSet presAssocID="{D04A3346-2890-4983-BDA0-F5360C174B51}" presName="parentLin" presStyleCnt="0"/>
      <dgm:spPr/>
    </dgm:pt>
    <dgm:pt modelId="{C8F38D2D-872E-480E-9C57-7CD358D2AA2C}" type="pres">
      <dgm:prSet presAssocID="{D04A3346-2890-4983-BDA0-F5360C174B51}" presName="parentLeftMargin" presStyleLbl="node1" presStyleIdx="3" presStyleCnt="5"/>
      <dgm:spPr/>
    </dgm:pt>
    <dgm:pt modelId="{E9D65F7B-A36B-4469-9A52-8D871FE98393}" type="pres">
      <dgm:prSet presAssocID="{D04A3346-2890-4983-BDA0-F5360C174B51}" presName="parentText" presStyleLbl="node1" presStyleIdx="4" presStyleCnt="5">
        <dgm:presLayoutVars>
          <dgm:chMax val="0"/>
          <dgm:bulletEnabled val="1"/>
        </dgm:presLayoutVars>
      </dgm:prSet>
      <dgm:spPr/>
    </dgm:pt>
    <dgm:pt modelId="{E21144A2-5A4E-4C8F-8315-1770C5527CAC}" type="pres">
      <dgm:prSet presAssocID="{D04A3346-2890-4983-BDA0-F5360C174B51}" presName="negativeSpace" presStyleCnt="0"/>
      <dgm:spPr/>
    </dgm:pt>
    <dgm:pt modelId="{E6567CC0-C0D9-4FAB-A5C5-6FEBDF670FA3}" type="pres">
      <dgm:prSet presAssocID="{D04A3346-2890-4983-BDA0-F5360C174B51}" presName="childText" presStyleLbl="conFgAcc1" presStyleIdx="4" presStyleCnt="5">
        <dgm:presLayoutVars>
          <dgm:bulletEnabled val="1"/>
        </dgm:presLayoutVars>
      </dgm:prSet>
      <dgm:spPr/>
    </dgm:pt>
  </dgm:ptLst>
  <dgm:cxnLst>
    <dgm:cxn modelId="{57ED2902-CA00-4464-8394-716AA70EA758}" type="presOf" srcId="{D16ABB90-937B-4E30-BADB-43E99FCDFC70}" destId="{25047759-724C-403B-8FE3-0B30F222F8C5}" srcOrd="1" destOrd="0" presId="urn:microsoft.com/office/officeart/2005/8/layout/list1"/>
    <dgm:cxn modelId="{03AADC06-3C12-4A12-ADC3-B12798F77A7F}" srcId="{6C0AAFB0-01CE-46F7-88B0-F309BCD6F79E}" destId="{D06D0CEA-7EFA-42E6-9022-39FF98826899}" srcOrd="1" destOrd="0" parTransId="{80F00D9C-5C9A-4446-8DE1-B7BD41F497B3}" sibTransId="{9A17E47F-32A6-45EE-9377-E7937DFF6F20}"/>
    <dgm:cxn modelId="{722C9039-3D78-494A-B23B-D1EA02A2832D}" srcId="{6C0AAFB0-01CE-46F7-88B0-F309BCD6F79E}" destId="{D16ABB90-937B-4E30-BADB-43E99FCDFC70}" srcOrd="2" destOrd="0" parTransId="{62DF4A5C-9D73-4E1F-A8A7-3DD7B0580993}" sibTransId="{881FC996-4E92-4537-9677-0A7BAB125E4C}"/>
    <dgm:cxn modelId="{7EA3AF3C-932D-4589-8C43-8164BFFFA23C}" type="presOf" srcId="{D06D0CEA-7EFA-42E6-9022-39FF98826899}" destId="{D951980D-709F-4496-9701-BD6989B87B6D}" srcOrd="0" destOrd="0" presId="urn:microsoft.com/office/officeart/2005/8/layout/list1"/>
    <dgm:cxn modelId="{1013FE64-DB1A-495C-A98E-20A06208BC69}" type="presOf" srcId="{D16ABB90-937B-4E30-BADB-43E99FCDFC70}" destId="{E4DD917D-68DA-44CD-A678-7B47E193F565}" srcOrd="0" destOrd="0" presId="urn:microsoft.com/office/officeart/2005/8/layout/list1"/>
    <dgm:cxn modelId="{0454D04E-380C-42C1-893A-CD76B43E45AD}" type="presOf" srcId="{048E0121-0A33-4A52-A0D9-32E2139906BC}" destId="{CD9B7089-AFC3-4CF2-A3FF-6E37985283FA}" srcOrd="1" destOrd="0" presId="urn:microsoft.com/office/officeart/2005/8/layout/list1"/>
    <dgm:cxn modelId="{DEC98B53-60B2-45B7-B69A-6E77A80FFA65}" srcId="{6C0AAFB0-01CE-46F7-88B0-F309BCD6F79E}" destId="{D04A3346-2890-4983-BDA0-F5360C174B51}" srcOrd="4" destOrd="0" parTransId="{F044F23D-2F83-40B9-B934-24E2FA4D710B}" sibTransId="{84BCB5AB-6610-4471-861D-87FDC4FB29E8}"/>
    <dgm:cxn modelId="{D6DC6959-FEAB-4C55-AC14-116DB074DA95}" type="presOf" srcId="{D04A3346-2890-4983-BDA0-F5360C174B51}" destId="{C8F38D2D-872E-480E-9C57-7CD358D2AA2C}" srcOrd="0" destOrd="0" presId="urn:microsoft.com/office/officeart/2005/8/layout/list1"/>
    <dgm:cxn modelId="{BF3B609E-8C1C-4B23-A09B-2D42871A8FF8}" srcId="{6C0AAFB0-01CE-46F7-88B0-F309BCD6F79E}" destId="{8E1C3C8D-C027-431F-A7C6-009092115CB3}" srcOrd="3" destOrd="0" parTransId="{C9A57FA6-B447-4654-B877-AC24AAFEA1C1}" sibTransId="{E9F8CDB6-DF2B-48DB-85C9-93B00A6F939E}"/>
    <dgm:cxn modelId="{3148F1A4-7688-4C2D-9399-273721C1B5F3}" type="presOf" srcId="{D04A3346-2890-4983-BDA0-F5360C174B51}" destId="{E9D65F7B-A36B-4469-9A52-8D871FE98393}" srcOrd="1" destOrd="0" presId="urn:microsoft.com/office/officeart/2005/8/layout/list1"/>
    <dgm:cxn modelId="{1FC4A5AE-3A2E-4AAE-8D3A-642C726F891D}" type="presOf" srcId="{8E1C3C8D-C027-431F-A7C6-009092115CB3}" destId="{21D05A4B-0C54-4670-8592-3B40F9B9A5D0}" srcOrd="1" destOrd="0" presId="urn:microsoft.com/office/officeart/2005/8/layout/list1"/>
    <dgm:cxn modelId="{304C3EB3-A497-471C-B680-9136D957E267}" type="presOf" srcId="{D06D0CEA-7EFA-42E6-9022-39FF98826899}" destId="{CD88370B-63E5-467A-BD48-0C0D22528307}" srcOrd="1" destOrd="0" presId="urn:microsoft.com/office/officeart/2005/8/layout/list1"/>
    <dgm:cxn modelId="{7E3A14BB-4311-44B7-A585-691900405E41}" type="presOf" srcId="{6C0AAFB0-01CE-46F7-88B0-F309BCD6F79E}" destId="{A73FEAFC-CEC2-490F-8975-2E0697A02795}" srcOrd="0" destOrd="0" presId="urn:microsoft.com/office/officeart/2005/8/layout/list1"/>
    <dgm:cxn modelId="{F7DD12C2-1C7A-49CE-BFDF-5C1A3A8EDA43}" type="presOf" srcId="{8E1C3C8D-C027-431F-A7C6-009092115CB3}" destId="{190100BB-180D-4CCC-954A-A5AFCF0302A7}" srcOrd="0" destOrd="0" presId="urn:microsoft.com/office/officeart/2005/8/layout/list1"/>
    <dgm:cxn modelId="{AA74CDE8-CBFB-4DED-9BAD-AE8245BAC7D6}" type="presOf" srcId="{048E0121-0A33-4A52-A0D9-32E2139906BC}" destId="{A15D34D9-C565-4C90-BD88-77398EC52158}" srcOrd="0" destOrd="0" presId="urn:microsoft.com/office/officeart/2005/8/layout/list1"/>
    <dgm:cxn modelId="{CCB84CF9-FF95-42C5-9B2E-6DF568CF9535}" srcId="{6C0AAFB0-01CE-46F7-88B0-F309BCD6F79E}" destId="{048E0121-0A33-4A52-A0D9-32E2139906BC}" srcOrd="0" destOrd="0" parTransId="{E9C80A1B-1CF3-4EE1-8797-AC24B9BE4EBE}" sibTransId="{9C700D66-1C89-419D-ACDA-9BADCBF2F5F2}"/>
    <dgm:cxn modelId="{AA95D02B-29DA-491F-ACDF-77461DEF2944}" type="presParOf" srcId="{A73FEAFC-CEC2-490F-8975-2E0697A02795}" destId="{40EAEB08-76AC-4414-8C56-41322DB731B9}" srcOrd="0" destOrd="0" presId="urn:microsoft.com/office/officeart/2005/8/layout/list1"/>
    <dgm:cxn modelId="{5054EFD5-65DA-422B-940C-199911819C4C}" type="presParOf" srcId="{40EAEB08-76AC-4414-8C56-41322DB731B9}" destId="{A15D34D9-C565-4C90-BD88-77398EC52158}" srcOrd="0" destOrd="0" presId="urn:microsoft.com/office/officeart/2005/8/layout/list1"/>
    <dgm:cxn modelId="{6E086BD3-3C6B-48BC-A69A-3DE8467E61DD}" type="presParOf" srcId="{40EAEB08-76AC-4414-8C56-41322DB731B9}" destId="{CD9B7089-AFC3-4CF2-A3FF-6E37985283FA}" srcOrd="1" destOrd="0" presId="urn:microsoft.com/office/officeart/2005/8/layout/list1"/>
    <dgm:cxn modelId="{21065099-62CE-4AA1-8054-0BBBB106B238}" type="presParOf" srcId="{A73FEAFC-CEC2-490F-8975-2E0697A02795}" destId="{2D966DF9-2646-4CA4-AD00-329E42E85BA6}" srcOrd="1" destOrd="0" presId="urn:microsoft.com/office/officeart/2005/8/layout/list1"/>
    <dgm:cxn modelId="{F6CA73E7-174E-4262-BA79-1BD954C90932}" type="presParOf" srcId="{A73FEAFC-CEC2-490F-8975-2E0697A02795}" destId="{651D4075-E4F6-4E1D-AF43-124DF2135587}" srcOrd="2" destOrd="0" presId="urn:microsoft.com/office/officeart/2005/8/layout/list1"/>
    <dgm:cxn modelId="{629DD966-E022-40A6-81D7-06FD3760D3F6}" type="presParOf" srcId="{A73FEAFC-CEC2-490F-8975-2E0697A02795}" destId="{24B351AD-1BEF-4CB0-8F98-E842CA6D57B9}" srcOrd="3" destOrd="0" presId="urn:microsoft.com/office/officeart/2005/8/layout/list1"/>
    <dgm:cxn modelId="{F3593F01-290F-4DDB-8ECF-EDEBE97AC035}" type="presParOf" srcId="{A73FEAFC-CEC2-490F-8975-2E0697A02795}" destId="{120C1658-6844-4AF1-8032-3F73454867DD}" srcOrd="4" destOrd="0" presId="urn:microsoft.com/office/officeart/2005/8/layout/list1"/>
    <dgm:cxn modelId="{47E795E2-700D-450D-8922-A178B4F88B33}" type="presParOf" srcId="{120C1658-6844-4AF1-8032-3F73454867DD}" destId="{D951980D-709F-4496-9701-BD6989B87B6D}" srcOrd="0" destOrd="0" presId="urn:microsoft.com/office/officeart/2005/8/layout/list1"/>
    <dgm:cxn modelId="{52992B1C-7FCC-49A6-9A63-BA49C99165D0}" type="presParOf" srcId="{120C1658-6844-4AF1-8032-3F73454867DD}" destId="{CD88370B-63E5-467A-BD48-0C0D22528307}" srcOrd="1" destOrd="0" presId="urn:microsoft.com/office/officeart/2005/8/layout/list1"/>
    <dgm:cxn modelId="{8D7ACBD3-98E7-4809-8BB8-029ACE3BDF80}" type="presParOf" srcId="{A73FEAFC-CEC2-490F-8975-2E0697A02795}" destId="{614F3D7F-4C78-472B-B91F-305F2E41A715}" srcOrd="5" destOrd="0" presId="urn:microsoft.com/office/officeart/2005/8/layout/list1"/>
    <dgm:cxn modelId="{D7ED182A-8766-4881-A5CF-F14CF68B031B}" type="presParOf" srcId="{A73FEAFC-CEC2-490F-8975-2E0697A02795}" destId="{0275FD7C-7F32-4F24-B720-A85EABCE32F6}" srcOrd="6" destOrd="0" presId="urn:microsoft.com/office/officeart/2005/8/layout/list1"/>
    <dgm:cxn modelId="{A9C5A975-D93F-4B01-B498-E91A0C6FEB7D}" type="presParOf" srcId="{A73FEAFC-CEC2-490F-8975-2E0697A02795}" destId="{F9D8AB0D-5EF7-4816-9FFF-9A33BD2A52AE}" srcOrd="7" destOrd="0" presId="urn:microsoft.com/office/officeart/2005/8/layout/list1"/>
    <dgm:cxn modelId="{657862C3-0DA8-4D1C-A534-4F4B3444B9D8}" type="presParOf" srcId="{A73FEAFC-CEC2-490F-8975-2E0697A02795}" destId="{F5545F5A-6F56-469B-ABE0-F180991D8B97}" srcOrd="8" destOrd="0" presId="urn:microsoft.com/office/officeart/2005/8/layout/list1"/>
    <dgm:cxn modelId="{F44DFAAF-8C95-41B4-BEAC-04FE1266587B}" type="presParOf" srcId="{F5545F5A-6F56-469B-ABE0-F180991D8B97}" destId="{E4DD917D-68DA-44CD-A678-7B47E193F565}" srcOrd="0" destOrd="0" presId="urn:microsoft.com/office/officeart/2005/8/layout/list1"/>
    <dgm:cxn modelId="{DFF9229B-B8A7-48D4-A6D1-7D9CC3296813}" type="presParOf" srcId="{F5545F5A-6F56-469B-ABE0-F180991D8B97}" destId="{25047759-724C-403B-8FE3-0B30F222F8C5}" srcOrd="1" destOrd="0" presId="urn:microsoft.com/office/officeart/2005/8/layout/list1"/>
    <dgm:cxn modelId="{DD977D7E-5791-4368-82C2-801FFB757839}" type="presParOf" srcId="{A73FEAFC-CEC2-490F-8975-2E0697A02795}" destId="{A4731CB4-AA1D-467F-BD6F-3B5A1229AA72}" srcOrd="9" destOrd="0" presId="urn:microsoft.com/office/officeart/2005/8/layout/list1"/>
    <dgm:cxn modelId="{4BBCA690-8BA9-4B54-8F75-E4D62839F660}" type="presParOf" srcId="{A73FEAFC-CEC2-490F-8975-2E0697A02795}" destId="{2BD316E1-3838-4995-8D68-D896CDDFA4C8}" srcOrd="10" destOrd="0" presId="urn:microsoft.com/office/officeart/2005/8/layout/list1"/>
    <dgm:cxn modelId="{EE8B1D06-18DC-4A3B-B118-46CDC458507F}" type="presParOf" srcId="{A73FEAFC-CEC2-490F-8975-2E0697A02795}" destId="{EE35AEBD-EDEA-496D-BCE7-7D161698E13E}" srcOrd="11" destOrd="0" presId="urn:microsoft.com/office/officeart/2005/8/layout/list1"/>
    <dgm:cxn modelId="{E6F47ED3-93D8-434D-9273-F7A9A32642C7}" type="presParOf" srcId="{A73FEAFC-CEC2-490F-8975-2E0697A02795}" destId="{CC71CF79-4514-4A06-AE72-A34C60547DD3}" srcOrd="12" destOrd="0" presId="urn:microsoft.com/office/officeart/2005/8/layout/list1"/>
    <dgm:cxn modelId="{BAA94796-4DE6-4FD2-8937-6E5AE646AD24}" type="presParOf" srcId="{CC71CF79-4514-4A06-AE72-A34C60547DD3}" destId="{190100BB-180D-4CCC-954A-A5AFCF0302A7}" srcOrd="0" destOrd="0" presId="urn:microsoft.com/office/officeart/2005/8/layout/list1"/>
    <dgm:cxn modelId="{46ACB6FF-95F6-46A5-83EA-DBC8DFD1C46A}" type="presParOf" srcId="{CC71CF79-4514-4A06-AE72-A34C60547DD3}" destId="{21D05A4B-0C54-4670-8592-3B40F9B9A5D0}" srcOrd="1" destOrd="0" presId="urn:microsoft.com/office/officeart/2005/8/layout/list1"/>
    <dgm:cxn modelId="{C025898C-0072-47C7-921B-3175E975D585}" type="presParOf" srcId="{A73FEAFC-CEC2-490F-8975-2E0697A02795}" destId="{4F81DC88-C04B-4E3C-91E8-9E522B5F35E5}" srcOrd="13" destOrd="0" presId="urn:microsoft.com/office/officeart/2005/8/layout/list1"/>
    <dgm:cxn modelId="{DC88F956-E79B-40B0-A45A-A9E5633E8AFC}" type="presParOf" srcId="{A73FEAFC-CEC2-490F-8975-2E0697A02795}" destId="{786F3712-C3AB-4C6C-A20A-A6C4083C2AEB}" srcOrd="14" destOrd="0" presId="urn:microsoft.com/office/officeart/2005/8/layout/list1"/>
    <dgm:cxn modelId="{754C879D-6B1B-49B3-8DF5-607B5B33E570}" type="presParOf" srcId="{A73FEAFC-CEC2-490F-8975-2E0697A02795}" destId="{261DDB5B-4311-4E0A-8951-DDCD6D476DDC}" srcOrd="15" destOrd="0" presId="urn:microsoft.com/office/officeart/2005/8/layout/list1"/>
    <dgm:cxn modelId="{876AC594-A7E3-4927-BB76-E0603FDBE4C3}" type="presParOf" srcId="{A73FEAFC-CEC2-490F-8975-2E0697A02795}" destId="{EFFAC960-1E4E-4EEC-9E83-1DEB2D2B0FC8}" srcOrd="16" destOrd="0" presId="urn:microsoft.com/office/officeart/2005/8/layout/list1"/>
    <dgm:cxn modelId="{AD2D6760-793E-4D6A-987F-655B3A25A7BD}" type="presParOf" srcId="{EFFAC960-1E4E-4EEC-9E83-1DEB2D2B0FC8}" destId="{C8F38D2D-872E-480E-9C57-7CD358D2AA2C}" srcOrd="0" destOrd="0" presId="urn:microsoft.com/office/officeart/2005/8/layout/list1"/>
    <dgm:cxn modelId="{E141916C-0427-48FE-9EFB-5897C412C9D1}" type="presParOf" srcId="{EFFAC960-1E4E-4EEC-9E83-1DEB2D2B0FC8}" destId="{E9D65F7B-A36B-4469-9A52-8D871FE98393}" srcOrd="1" destOrd="0" presId="urn:microsoft.com/office/officeart/2005/8/layout/list1"/>
    <dgm:cxn modelId="{1B382E3D-D3D7-4FF3-A1B3-7D32A33F4F93}" type="presParOf" srcId="{A73FEAFC-CEC2-490F-8975-2E0697A02795}" destId="{E21144A2-5A4E-4C8F-8315-1770C5527CAC}" srcOrd="17" destOrd="0" presId="urn:microsoft.com/office/officeart/2005/8/layout/list1"/>
    <dgm:cxn modelId="{D6FE7E56-725E-4FF1-9F7C-5E6570A6E7E9}" type="presParOf" srcId="{A73FEAFC-CEC2-490F-8975-2E0697A02795}" destId="{E6567CC0-C0D9-4FAB-A5C5-6FEBDF670FA3}" srcOrd="18"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D4075-E4F6-4E1D-AF43-124DF2135587}">
      <dsp:nvSpPr>
        <dsp:cNvPr id="0" name=""/>
        <dsp:cNvSpPr/>
      </dsp:nvSpPr>
      <dsp:spPr>
        <a:xfrm>
          <a:off x="0" y="26777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9B7089-AFC3-4CF2-A3FF-6E37985283FA}">
      <dsp:nvSpPr>
        <dsp:cNvPr id="0" name=""/>
        <dsp:cNvSpPr/>
      </dsp:nvSpPr>
      <dsp:spPr>
        <a:xfrm>
          <a:off x="269240" y="209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Cynllunio a Chymeradwyo</a:t>
          </a:r>
          <a:endParaRPr lang="en-GB" sz="2400" kern="1200" dirty="0"/>
        </a:p>
      </dsp:txBody>
      <dsp:txXfrm>
        <a:off x="295179" y="28032"/>
        <a:ext cx="3717482" cy="479482"/>
      </dsp:txXfrm>
    </dsp:sp>
    <dsp:sp modelId="{0275FD7C-7F32-4F24-B720-A85EABCE32F6}">
      <dsp:nvSpPr>
        <dsp:cNvPr id="0" name=""/>
        <dsp:cNvSpPr/>
      </dsp:nvSpPr>
      <dsp:spPr>
        <a:xfrm>
          <a:off x="0" y="108425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88370B-63E5-467A-BD48-0C0D22528307}">
      <dsp:nvSpPr>
        <dsp:cNvPr id="0" name=""/>
        <dsp:cNvSpPr/>
      </dsp:nvSpPr>
      <dsp:spPr>
        <a:xfrm>
          <a:off x="269240" y="81857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Hysbysebu</a:t>
          </a:r>
          <a:endParaRPr lang="en-GB" sz="2400" kern="1200" dirty="0"/>
        </a:p>
      </dsp:txBody>
      <dsp:txXfrm>
        <a:off x="295179" y="844512"/>
        <a:ext cx="3717482" cy="479482"/>
      </dsp:txXfrm>
    </dsp:sp>
    <dsp:sp modelId="{2BD316E1-3838-4995-8D68-D896CDDFA4C8}">
      <dsp:nvSpPr>
        <dsp:cNvPr id="0" name=""/>
        <dsp:cNvSpPr/>
      </dsp:nvSpPr>
      <dsp:spPr>
        <a:xfrm>
          <a:off x="0" y="190073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47759-724C-403B-8FE3-0B30F222F8C5}">
      <dsp:nvSpPr>
        <dsp:cNvPr id="0" name=""/>
        <dsp:cNvSpPr/>
      </dsp:nvSpPr>
      <dsp:spPr>
        <a:xfrm>
          <a:off x="269240" y="1635054"/>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Rhestr fer</a:t>
          </a:r>
          <a:endParaRPr lang="en-GB" sz="2400" kern="1200" dirty="0"/>
        </a:p>
      </dsp:txBody>
      <dsp:txXfrm>
        <a:off x="295179" y="1660993"/>
        <a:ext cx="3717482" cy="479482"/>
      </dsp:txXfrm>
    </dsp:sp>
    <dsp:sp modelId="{786F3712-C3AB-4C6C-A20A-A6C4083C2AEB}">
      <dsp:nvSpPr>
        <dsp:cNvPr id="0" name=""/>
        <dsp:cNvSpPr/>
      </dsp:nvSpPr>
      <dsp:spPr>
        <a:xfrm>
          <a:off x="0" y="2717214"/>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D05A4B-0C54-4670-8592-3B40F9B9A5D0}">
      <dsp:nvSpPr>
        <dsp:cNvPr id="0" name=""/>
        <dsp:cNvSpPr/>
      </dsp:nvSpPr>
      <dsp:spPr>
        <a:xfrm>
          <a:off x="269240" y="245153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Dethol</a:t>
          </a:r>
          <a:endParaRPr lang="en-GB" sz="2400" kern="1200" dirty="0"/>
        </a:p>
      </dsp:txBody>
      <dsp:txXfrm>
        <a:off x="295179" y="2477472"/>
        <a:ext cx="3717482" cy="479482"/>
      </dsp:txXfrm>
    </dsp:sp>
    <dsp:sp modelId="{E6567CC0-C0D9-4FAB-A5C5-6FEBDF670FA3}">
      <dsp:nvSpPr>
        <dsp:cNvPr id="0" name=""/>
        <dsp:cNvSpPr/>
      </dsp:nvSpPr>
      <dsp:spPr>
        <a:xfrm>
          <a:off x="0" y="3533694"/>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D65F7B-A36B-4469-9A52-8D871FE98393}">
      <dsp:nvSpPr>
        <dsp:cNvPr id="0" name=""/>
        <dsp:cNvSpPr/>
      </dsp:nvSpPr>
      <dsp:spPr>
        <a:xfrm>
          <a:off x="269240" y="3268014"/>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Ar y bwrdd</a:t>
          </a:r>
          <a:endParaRPr lang="en-GB" sz="2400" kern="1200" dirty="0"/>
        </a:p>
      </dsp:txBody>
      <dsp:txXfrm>
        <a:off x="295179" y="3293953"/>
        <a:ext cx="3717482"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D4075-E4F6-4E1D-AF43-124DF2135587}">
      <dsp:nvSpPr>
        <dsp:cNvPr id="0" name=""/>
        <dsp:cNvSpPr/>
      </dsp:nvSpPr>
      <dsp:spPr>
        <a:xfrm>
          <a:off x="0" y="26777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9B7089-AFC3-4CF2-A3FF-6E37985283FA}">
      <dsp:nvSpPr>
        <dsp:cNvPr id="0" name=""/>
        <dsp:cNvSpPr/>
      </dsp:nvSpPr>
      <dsp:spPr>
        <a:xfrm>
          <a:off x="269240" y="209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Planning and Approval</a:t>
          </a:r>
          <a:endParaRPr lang="en-GB" sz="2400" kern="1200" dirty="0"/>
        </a:p>
      </dsp:txBody>
      <dsp:txXfrm>
        <a:off x="295179" y="28032"/>
        <a:ext cx="3717482" cy="479482"/>
      </dsp:txXfrm>
    </dsp:sp>
    <dsp:sp modelId="{0275FD7C-7F32-4F24-B720-A85EABCE32F6}">
      <dsp:nvSpPr>
        <dsp:cNvPr id="0" name=""/>
        <dsp:cNvSpPr/>
      </dsp:nvSpPr>
      <dsp:spPr>
        <a:xfrm>
          <a:off x="0" y="108425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88370B-63E5-467A-BD48-0C0D22528307}">
      <dsp:nvSpPr>
        <dsp:cNvPr id="0" name=""/>
        <dsp:cNvSpPr/>
      </dsp:nvSpPr>
      <dsp:spPr>
        <a:xfrm>
          <a:off x="269240" y="81857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Advertising</a:t>
          </a:r>
          <a:endParaRPr lang="en-GB" sz="2400" kern="1200" dirty="0"/>
        </a:p>
      </dsp:txBody>
      <dsp:txXfrm>
        <a:off x="295179" y="844512"/>
        <a:ext cx="3717482" cy="479482"/>
      </dsp:txXfrm>
    </dsp:sp>
    <dsp:sp modelId="{2BD316E1-3838-4995-8D68-D896CDDFA4C8}">
      <dsp:nvSpPr>
        <dsp:cNvPr id="0" name=""/>
        <dsp:cNvSpPr/>
      </dsp:nvSpPr>
      <dsp:spPr>
        <a:xfrm>
          <a:off x="0" y="1900733"/>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47759-724C-403B-8FE3-0B30F222F8C5}">
      <dsp:nvSpPr>
        <dsp:cNvPr id="0" name=""/>
        <dsp:cNvSpPr/>
      </dsp:nvSpPr>
      <dsp:spPr>
        <a:xfrm>
          <a:off x="269240" y="1635054"/>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Shortlisting</a:t>
          </a:r>
          <a:endParaRPr lang="en-GB" sz="2400" kern="1200" dirty="0"/>
        </a:p>
      </dsp:txBody>
      <dsp:txXfrm>
        <a:off x="295179" y="1660993"/>
        <a:ext cx="3717482" cy="479482"/>
      </dsp:txXfrm>
    </dsp:sp>
    <dsp:sp modelId="{786F3712-C3AB-4C6C-A20A-A6C4083C2AEB}">
      <dsp:nvSpPr>
        <dsp:cNvPr id="0" name=""/>
        <dsp:cNvSpPr/>
      </dsp:nvSpPr>
      <dsp:spPr>
        <a:xfrm>
          <a:off x="0" y="2717214"/>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D05A4B-0C54-4670-8592-3B40F9B9A5D0}">
      <dsp:nvSpPr>
        <dsp:cNvPr id="0" name=""/>
        <dsp:cNvSpPr/>
      </dsp:nvSpPr>
      <dsp:spPr>
        <a:xfrm>
          <a:off x="269240" y="2451533"/>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cy-GB" sz="2400" kern="1200" dirty="0"/>
            <a:t>Selection</a:t>
          </a:r>
          <a:endParaRPr lang="en-GB" sz="2400" kern="1200" dirty="0"/>
        </a:p>
      </dsp:txBody>
      <dsp:txXfrm>
        <a:off x="295179" y="2477472"/>
        <a:ext cx="3717482" cy="479482"/>
      </dsp:txXfrm>
    </dsp:sp>
    <dsp:sp modelId="{E6567CC0-C0D9-4FAB-A5C5-6FEBDF670FA3}">
      <dsp:nvSpPr>
        <dsp:cNvPr id="0" name=""/>
        <dsp:cNvSpPr/>
      </dsp:nvSpPr>
      <dsp:spPr>
        <a:xfrm>
          <a:off x="0" y="3533694"/>
          <a:ext cx="5384800"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D65F7B-A36B-4469-9A52-8D871FE98393}">
      <dsp:nvSpPr>
        <dsp:cNvPr id="0" name=""/>
        <dsp:cNvSpPr/>
      </dsp:nvSpPr>
      <dsp:spPr>
        <a:xfrm>
          <a:off x="269240" y="3268014"/>
          <a:ext cx="3769360"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473" tIns="0" rIns="142473" bIns="0" numCol="1" spcCol="1270" anchor="ctr" anchorCtr="0">
          <a:noAutofit/>
        </a:bodyPr>
        <a:lstStyle/>
        <a:p>
          <a:pPr marL="0" lvl="0" indent="0" algn="l" defTabSz="1066800">
            <a:lnSpc>
              <a:spcPct val="90000"/>
            </a:lnSpc>
            <a:spcBef>
              <a:spcPct val="0"/>
            </a:spcBef>
            <a:spcAft>
              <a:spcPct val="35000"/>
            </a:spcAft>
            <a:buNone/>
          </a:pPr>
          <a:r>
            <a:rPr lang="en-GB" sz="2400" kern="1200" dirty="0"/>
            <a:t>Onboarding</a:t>
          </a:r>
        </a:p>
      </dsp:txBody>
      <dsp:txXfrm>
        <a:off x="295179" y="3293953"/>
        <a:ext cx="3717482"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5F032-5F8F-FE40-B2B4-2970B147A59F}" type="datetimeFigureOut">
              <a:rPr lang="en-GB" smtClean="0"/>
              <a:t>26/10/2022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a:t>
            </a:r>
          </a:p>
          <a:p>
            <a:r>
              <a:rPr lang="en-GB" dirty="0"/>
              <a:t>Position session in context of wider programme – lifecycle of employment relationship, 3 more to follow…performance and development, wellbeing and attendance &amp; Behaviours and Inclusion).</a:t>
            </a:r>
          </a:p>
        </p:txBody>
      </p:sp>
      <p:sp>
        <p:nvSpPr>
          <p:cNvPr id="4" name="Slide Number Placeholder 3"/>
          <p:cNvSpPr>
            <a:spLocks noGrp="1"/>
          </p:cNvSpPr>
          <p:nvPr>
            <p:ph type="sldNum" sz="quarter" idx="10"/>
          </p:nvPr>
        </p:nvSpPr>
        <p:spPr/>
        <p:txBody>
          <a:bodyPr/>
          <a:lstStyle/>
          <a:p>
            <a:fld id="{2892395D-BC1B-4D1D-949A-52A1A007E086}" type="slidenum">
              <a:rPr lang="en-GB" smtClean="0"/>
              <a:t>1</a:t>
            </a:fld>
            <a:endParaRPr lang="en-GB" dirty="0"/>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pre-work:</a:t>
            </a:r>
          </a:p>
          <a:p>
            <a:pPr marL="171450" indent="-171450">
              <a:buFontTx/>
              <a:buChar char="-"/>
            </a:pPr>
            <a:r>
              <a:rPr lang="en-GB" dirty="0"/>
              <a:t>Equality and Diversity module</a:t>
            </a:r>
          </a:p>
          <a:p>
            <a:pPr marL="171450" indent="-171450">
              <a:buFontTx/>
              <a:buChar char="-"/>
            </a:pPr>
            <a:r>
              <a:rPr lang="en-GB" dirty="0"/>
              <a:t>Challenging Unconscious Bias module</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2</a:t>
            </a:fld>
            <a:endParaRPr lang="en-GB" dirty="0"/>
          </a:p>
        </p:txBody>
      </p:sp>
    </p:spTree>
    <p:extLst>
      <p:ext uri="{BB962C8B-B14F-4D97-AF65-F5344CB8AC3E}">
        <p14:creationId xmlns:p14="http://schemas.microsoft.com/office/powerpoint/2010/main" val="241043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3</a:t>
            </a:fld>
            <a:endParaRPr lang="en-GB" dirty="0"/>
          </a:p>
        </p:txBody>
      </p:sp>
    </p:spTree>
    <p:extLst>
      <p:ext uri="{BB962C8B-B14F-4D97-AF65-F5344CB8AC3E}">
        <p14:creationId xmlns:p14="http://schemas.microsoft.com/office/powerpoint/2010/main" val="2653465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4</a:t>
            </a:fld>
            <a:endParaRPr lang="en-GB" dirty="0"/>
          </a:p>
        </p:txBody>
      </p:sp>
    </p:spTree>
    <p:extLst>
      <p:ext uri="{BB962C8B-B14F-4D97-AF65-F5344CB8AC3E}">
        <p14:creationId xmlns:p14="http://schemas.microsoft.com/office/powerpoint/2010/main" val="356627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5</a:t>
            </a:fld>
            <a:endParaRPr lang="en-GB" dirty="0"/>
          </a:p>
        </p:txBody>
      </p:sp>
    </p:spTree>
    <p:extLst>
      <p:ext uri="{BB962C8B-B14F-4D97-AF65-F5344CB8AC3E}">
        <p14:creationId xmlns:p14="http://schemas.microsoft.com/office/powerpoint/2010/main" val="1472779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happens if we get it wrong?</a:t>
            </a:r>
          </a:p>
          <a:p>
            <a:pPr marL="171450" indent="-171450">
              <a:buFontTx/>
              <a:buChar char="-"/>
            </a:pPr>
            <a:r>
              <a:rPr lang="en-GB" dirty="0"/>
              <a:t>Implications for our reputation as an employer – damage to our employer brand, may affect our ability to recruit future talent</a:t>
            </a:r>
          </a:p>
          <a:p>
            <a:pPr marL="171450" indent="-171450">
              <a:buFontTx/>
              <a:buChar char="-"/>
            </a:pPr>
            <a:r>
              <a:rPr lang="en-GB" dirty="0"/>
              <a:t>Costly time consuming exercise </a:t>
            </a:r>
          </a:p>
          <a:p>
            <a:pPr marL="171450" indent="-171450">
              <a:buFontTx/>
              <a:buChar char="-"/>
            </a:pPr>
            <a:r>
              <a:rPr lang="en-GB" dirty="0"/>
              <a:t>Impact on team/your credibility </a:t>
            </a:r>
          </a:p>
          <a:p>
            <a:pPr marL="171450" indent="-171450">
              <a:buFontTx/>
              <a:buChar char="-"/>
            </a:pPr>
            <a:endParaRPr lang="en-GB" dirty="0"/>
          </a:p>
          <a:p>
            <a:r>
              <a:rPr lang="en-GB" dirty="0"/>
              <a:t>-  Worst case - could have legal implications for you/university (if there are revealed to be any discriminatory practices in our R&amp;S process)</a:t>
            </a:r>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6</a:t>
            </a:fld>
            <a:endParaRPr lang="en-GB" dirty="0"/>
          </a:p>
        </p:txBody>
      </p:sp>
    </p:spTree>
    <p:extLst>
      <p:ext uri="{BB962C8B-B14F-4D97-AF65-F5344CB8AC3E}">
        <p14:creationId xmlns:p14="http://schemas.microsoft.com/office/powerpoint/2010/main" val="3777486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We’d like to believe we are open-minded, fair and without bias, but research shows otherwise. This is an important, even if uncomfortable, realisation for most of us</a:t>
            </a:r>
            <a:r>
              <a:rPr lang="en-GB" dirty="0"/>
              <a:t>." Dr. Mahzarin Banaji </a:t>
            </a:r>
          </a:p>
          <a:p>
            <a:r>
              <a:rPr lang="en-GB" b="1" dirty="0"/>
              <a:t>Unconscious bias is a bias that we’re unaware of, but which is influenced by everything around us, from cultural environment to personal experience. (CIPD, 2018)</a:t>
            </a:r>
          </a:p>
          <a:p>
            <a:r>
              <a:rPr lang="en-GB" dirty="0"/>
              <a:t>It leads us to make rapid judgement calls about people and situations. </a:t>
            </a:r>
            <a:r>
              <a:rPr lang="en-GB" sz="1200" b="0" i="0" kern="1200" dirty="0">
                <a:solidFill>
                  <a:schemeClr val="tx1"/>
                </a:solidFill>
                <a:effectLst/>
                <a:latin typeface="+mn-lt"/>
                <a:ea typeface="+mn-ea"/>
                <a:cs typeface="+mn-cs"/>
              </a:rPr>
              <a:t>Many of us would strongly dispute that they make decisions about people</a:t>
            </a:r>
            <a:r>
              <a:rPr lang="en-GB" sz="1200" b="0" i="0" kern="1200" baseline="0" dirty="0">
                <a:solidFill>
                  <a:schemeClr val="tx1"/>
                </a:solidFill>
                <a:effectLst/>
                <a:latin typeface="+mn-lt"/>
                <a:ea typeface="+mn-ea"/>
                <a:cs typeface="+mn-cs"/>
              </a:rPr>
              <a:t> based on any of the protected characteristics like sex or age, but UC is often more subtle than that.</a:t>
            </a:r>
          </a:p>
          <a:p>
            <a:pPr marL="0" indent="0">
              <a:buFont typeface="Arial" panose="020B0604020202020204" pitchFamily="34" charset="0"/>
              <a:buNone/>
            </a:pPr>
            <a:endParaRPr lang="en-GB" sz="1200" b="0" i="0" kern="1200" baseline="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Consider what</a:t>
            </a:r>
            <a:r>
              <a:rPr lang="en-GB" sz="1200" b="0" i="0" kern="1200" baseline="0" dirty="0">
                <a:solidFill>
                  <a:schemeClr val="tx1"/>
                </a:solidFill>
                <a:effectLst/>
                <a:latin typeface="+mn-lt"/>
                <a:ea typeface="+mn-ea"/>
                <a:cs typeface="+mn-cs"/>
              </a:rPr>
              <a:t> unconscious bias might look like in the R&amp;S process? </a:t>
            </a: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e.g.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333333"/>
                </a:solidFill>
                <a:effectLst/>
                <a:latin typeface="Arial" panose="020B0604020202020204" pitchFamily="34" charset="0"/>
              </a:rPr>
              <a:t>making assumptions about people based on how long ago they were at school or university, if they attended Higher education, what school or University they attended, moved around a lot etc. Focus on assessing each candidate objectively on how well they meet your selection criteria based on the evidence they provide to you.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414042"/>
                </a:solidFill>
                <a:effectLst/>
                <a:latin typeface="Open Sans" panose="020B0606030504020204" pitchFamily="34" charset="0"/>
              </a:rPr>
              <a:t>Gaps in employment may mean their relevant experience may not be their most recent experience. That does not mean to say they are not competent to carry out the role. e.g. individuals that have caring responsibilities may have taken time off work, someone with a disability may have gaps in employment or taken a different career direction.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414042"/>
              </a:solidFill>
              <a:effectLst/>
              <a:latin typeface="Open Sans" panose="020B0606030504020204" pitchFamily="34" charset="0"/>
            </a:endParaRPr>
          </a:p>
          <a:p>
            <a:r>
              <a:rPr lang="en-GB" b="0" i="0" dirty="0">
                <a:solidFill>
                  <a:srgbClr val="414042"/>
                </a:solidFill>
                <a:effectLst/>
                <a:latin typeface="Open Sans" panose="020B0606030504020204" pitchFamily="34" charset="0"/>
              </a:rPr>
              <a:t>When you say a candidate is not</a:t>
            </a:r>
            <a:r>
              <a:rPr lang="en-GB" b="0" i="0" baseline="0" dirty="0">
                <a:solidFill>
                  <a:srgbClr val="414042"/>
                </a:solidFill>
                <a:effectLst/>
                <a:latin typeface="Open Sans" panose="020B0606030504020204" pitchFamily="34" charset="0"/>
              </a:rPr>
              <a:t> a right fit, ask yourself why?</a:t>
            </a:r>
            <a:r>
              <a:rPr lang="en-GB" b="0" i="0" dirty="0">
                <a:solidFill>
                  <a:srgbClr val="414042"/>
                </a:solidFill>
                <a:effectLst/>
                <a:latin typeface="Open Sans" panose="020B0606030504020204" pitchFamily="34" charset="0"/>
              </a:rPr>
              <a:t> Challenge those on the same panel as you if they are making a decision on the basis of unconscious (or conscious) bias.</a:t>
            </a:r>
          </a:p>
          <a:p>
            <a:endParaRPr lang="en-GB" b="0" i="0" dirty="0">
              <a:solidFill>
                <a:srgbClr val="414042"/>
              </a:solidFill>
              <a:effectLst/>
              <a:latin typeface="Open Sans" panose="020B0606030504020204" pitchFamily="34" charset="0"/>
            </a:endParaRPr>
          </a:p>
          <a:p>
            <a:r>
              <a:rPr lang="en-GB" b="0" i="0" dirty="0">
                <a:solidFill>
                  <a:srgbClr val="424142"/>
                </a:solidFill>
                <a:effectLst/>
                <a:latin typeface="Georgia" panose="02040502050405020303" pitchFamily="18" charset="0"/>
              </a:rPr>
              <a:t>In-groups vs out-groups - The groups with which an individual identifies themself are ‘their’ in-group, could be someone’s family circle, same religion, lived or grew up in same area, went to same school or university. An out-group refers to those groups with which an individual do not identify themselves, someone that lived or grew up in a different area or country, speaks a different first language, different race, different gender. Be aware that you are not selecting based on this kind of information and base decision objectively on their competency to carry out the role. </a:t>
            </a:r>
            <a:endParaRPr lang="en-GB" b="0" i="0" dirty="0">
              <a:solidFill>
                <a:srgbClr val="414042"/>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8</a:t>
            </a:fld>
            <a:endParaRPr lang="en-GB" dirty="0"/>
          </a:p>
        </p:txBody>
      </p:sp>
    </p:spTree>
    <p:extLst>
      <p:ext uri="{BB962C8B-B14F-4D97-AF65-F5344CB8AC3E}">
        <p14:creationId xmlns:p14="http://schemas.microsoft.com/office/powerpoint/2010/main" val="9183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Webrecruit system supports these different stages – you can view a demo on the next slide following this session.</a:t>
            </a:r>
          </a:p>
        </p:txBody>
      </p:sp>
      <p:sp>
        <p:nvSpPr>
          <p:cNvPr id="4" name="Slide Number Placeholder 3"/>
          <p:cNvSpPr>
            <a:spLocks noGrp="1"/>
          </p:cNvSpPr>
          <p:nvPr>
            <p:ph type="sldNum" sz="quarter" idx="5"/>
          </p:nvPr>
        </p:nvSpPr>
        <p:spPr/>
        <p:txBody>
          <a:bodyPr/>
          <a:lstStyle/>
          <a:p>
            <a:fld id="{2892395D-BC1B-4D1D-949A-52A1A007E086}" type="slidenum">
              <a:rPr lang="en-GB" smtClean="0"/>
              <a:t>9</a:t>
            </a:fld>
            <a:endParaRPr lang="en-GB" dirty="0"/>
          </a:p>
        </p:txBody>
      </p:sp>
    </p:spTree>
    <p:extLst>
      <p:ext uri="{BB962C8B-B14F-4D97-AF65-F5344CB8AC3E}">
        <p14:creationId xmlns:p14="http://schemas.microsoft.com/office/powerpoint/2010/main" val="3090040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 overview of Webrecruit/advise of jobs pages -  is the University’s web based recruitment system that administers and supports the University’s recruitment, selection and onboarding processes at each stage.</a:t>
            </a:r>
          </a:p>
        </p:txBody>
      </p:sp>
      <p:sp>
        <p:nvSpPr>
          <p:cNvPr id="4" name="Slide Number Placeholder 3"/>
          <p:cNvSpPr>
            <a:spLocks noGrp="1"/>
          </p:cNvSpPr>
          <p:nvPr>
            <p:ph type="sldNum" sz="quarter" idx="5"/>
          </p:nvPr>
        </p:nvSpPr>
        <p:spPr/>
        <p:txBody>
          <a:bodyPr/>
          <a:lstStyle/>
          <a:p>
            <a:fld id="{2892395D-BC1B-4D1D-949A-52A1A007E086}" type="slidenum">
              <a:rPr lang="en-GB" smtClean="0"/>
              <a:t>10</a:t>
            </a:fld>
            <a:endParaRPr lang="en-GB" dirty="0"/>
          </a:p>
        </p:txBody>
      </p:sp>
    </p:spTree>
    <p:extLst>
      <p:ext uri="{BB962C8B-B14F-4D97-AF65-F5344CB8AC3E}">
        <p14:creationId xmlns:p14="http://schemas.microsoft.com/office/powerpoint/2010/main" val="478548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Take</a:t>
            </a:r>
            <a:r>
              <a:rPr lang="en-GB" baseline="0" dirty="0"/>
              <a:t> managers through this aspect of the process, highlighting HR’s involvement. Reminder of Web Recruit training – all managers should attend – also can be viewed on demo (previous slide)</a:t>
            </a:r>
          </a:p>
          <a:p>
            <a:pPr defTabSz="897849">
              <a:defRPr/>
            </a:pPr>
            <a:endParaRPr lang="en-GB" baseline="0" dirty="0"/>
          </a:p>
          <a:p>
            <a:pPr defTabSz="897849">
              <a:defRPr/>
            </a:pPr>
            <a:r>
              <a:rPr lang="en-GB" b="1" baseline="0" dirty="0"/>
              <a:t>Breakout Room Group Exercise: </a:t>
            </a:r>
            <a:r>
              <a:rPr lang="en-GB" baseline="0" dirty="0"/>
              <a:t>Would you apply for this job? JD</a:t>
            </a:r>
          </a:p>
          <a:p>
            <a:pPr defTabSz="897849">
              <a:defRPr/>
            </a:pPr>
            <a:endParaRPr lang="en-GB" baseline="0" dirty="0"/>
          </a:p>
          <a:p>
            <a:pPr defTabSz="897849">
              <a:defRPr/>
            </a:pPr>
            <a:r>
              <a:rPr lang="en-GB" baseline="0" dirty="0"/>
              <a:t>In groups review the job description provided. Task – take 10 minutes to assess the positive and negative qualities of the job description.  You may want to consider, the size, clarity, what stands out, the language used, things omitted that should be there. Record your feedback and prepare to share 3 x ‘good points’ and 3 x ‘bad points’.</a:t>
            </a:r>
            <a:endParaRPr lang="en-GB" dirty="0"/>
          </a:p>
          <a:p>
            <a:pPr defTabSz="897849">
              <a:defRPr/>
            </a:pPr>
            <a:endParaRPr lang="en-GB"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11</a:t>
            </a:fld>
            <a:endParaRPr lang="en-GB" dirty="0"/>
          </a:p>
        </p:txBody>
      </p:sp>
    </p:spTree>
    <p:extLst>
      <p:ext uri="{BB962C8B-B14F-4D97-AF65-F5344CB8AC3E}">
        <p14:creationId xmlns:p14="http://schemas.microsoft.com/office/powerpoint/2010/main" val="3701202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Comfort break</a:t>
            </a:r>
          </a:p>
        </p:txBody>
      </p:sp>
      <p:sp>
        <p:nvSpPr>
          <p:cNvPr id="4" name="Slide Number Placeholder 3"/>
          <p:cNvSpPr>
            <a:spLocks noGrp="1"/>
          </p:cNvSpPr>
          <p:nvPr>
            <p:ph type="sldNum" sz="quarter" idx="10"/>
          </p:nvPr>
        </p:nvSpPr>
        <p:spPr/>
        <p:txBody>
          <a:bodyPr/>
          <a:lstStyle/>
          <a:p>
            <a:fld id="{2892395D-BC1B-4D1D-949A-52A1A007E086}" type="slidenum">
              <a:rPr lang="en-GB" smtClean="0"/>
              <a:t>12</a:t>
            </a:fld>
            <a:endParaRPr lang="en-GB" dirty="0"/>
          </a:p>
        </p:txBody>
      </p:sp>
    </p:spTree>
    <p:extLst>
      <p:ext uri="{BB962C8B-B14F-4D97-AF65-F5344CB8AC3E}">
        <p14:creationId xmlns:p14="http://schemas.microsoft.com/office/powerpoint/2010/main" val="2892215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Think about the audience for the job</a:t>
            </a:r>
          </a:p>
          <a:p>
            <a:r>
              <a:rPr lang="en-GB" dirty="0">
                <a:latin typeface="Arial" panose="020B0604020202020204" pitchFamily="34" charset="0"/>
                <a:cs typeface="Arial" panose="020B0604020202020204" pitchFamily="34" charset="0"/>
              </a:rPr>
              <a:t>Ensure your advert is professional, succinct and will attract candidates – first impression</a:t>
            </a:r>
          </a:p>
          <a:p>
            <a:r>
              <a:rPr lang="en-GB" dirty="0">
                <a:latin typeface="Arial" panose="020B0604020202020204" pitchFamily="34" charset="0"/>
                <a:cs typeface="Arial" panose="020B0604020202020204" pitchFamily="34" charset="0"/>
              </a:rPr>
              <a:t>Be inclusive – think about the language used no internal acronyms</a:t>
            </a:r>
          </a:p>
          <a:p>
            <a:r>
              <a:rPr lang="en-GB" dirty="0">
                <a:latin typeface="Arial" panose="020B0604020202020204" pitchFamily="34" charset="0"/>
                <a:cs typeface="Arial" panose="020B0604020202020204" pitchFamily="34" charset="0"/>
              </a:rPr>
              <a:t>Key selling points of the job</a:t>
            </a:r>
          </a:p>
          <a:p>
            <a:r>
              <a:rPr lang="en-GB" dirty="0">
                <a:latin typeface="Arial" panose="020B0604020202020204" pitchFamily="34" charset="0"/>
                <a:cs typeface="Arial" panose="020B0604020202020204" pitchFamily="34" charset="0"/>
              </a:rPr>
              <a:t>Facility to set up job alerts or email a friend on </a:t>
            </a:r>
            <a:r>
              <a:rPr lang="en-GB" dirty="0" err="1">
                <a:latin typeface="Arial" panose="020B0604020202020204" pitchFamily="34" charset="0"/>
                <a:cs typeface="Arial" panose="020B0604020202020204" pitchFamily="34" charset="0"/>
              </a:rPr>
              <a:t>Webrecruit</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892395D-BC1B-4D1D-949A-52A1A007E086}" type="slidenum">
              <a:rPr lang="en-GB" smtClean="0"/>
              <a:t>13</a:t>
            </a:fld>
            <a:endParaRPr lang="en-GB" dirty="0"/>
          </a:p>
        </p:txBody>
      </p:sp>
    </p:spTree>
    <p:extLst>
      <p:ext uri="{BB962C8B-B14F-4D97-AF65-F5344CB8AC3E}">
        <p14:creationId xmlns:p14="http://schemas.microsoft.com/office/powerpoint/2010/main" val="2791764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baseline="0" dirty="0">
              <a:solidFill>
                <a:srgbClr val="FF0000"/>
              </a:solidFill>
            </a:endParaRPr>
          </a:p>
          <a:p>
            <a:pPr marL="171450" indent="-171450" defTabSz="897849">
              <a:buFont typeface="Arial" panose="020B0604020202020204" pitchFamily="34" charset="0"/>
              <a:buChar char="•"/>
              <a:defRPr/>
            </a:pPr>
            <a:endParaRPr lang="en-GB" baseline="0" dirty="0"/>
          </a:p>
          <a:p>
            <a:pPr defTabSz="897849">
              <a:defRPr/>
            </a:pPr>
            <a:endParaRPr lang="en-GB"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14</a:t>
            </a:fld>
            <a:endParaRPr lang="en-GB" dirty="0"/>
          </a:p>
        </p:txBody>
      </p:sp>
    </p:spTree>
    <p:extLst>
      <p:ext uri="{BB962C8B-B14F-4D97-AF65-F5344CB8AC3E}">
        <p14:creationId xmlns:p14="http://schemas.microsoft.com/office/powerpoint/2010/main" val="637984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15</a:t>
            </a:fld>
            <a:endParaRPr lang="en-GB" dirty="0"/>
          </a:p>
        </p:txBody>
      </p:sp>
    </p:spTree>
    <p:extLst>
      <p:ext uri="{BB962C8B-B14F-4D97-AF65-F5344CB8AC3E}">
        <p14:creationId xmlns:p14="http://schemas.microsoft.com/office/powerpoint/2010/main" val="23423754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897849">
              <a:buFont typeface="Arial" panose="020B0604020202020204" pitchFamily="34" charset="0"/>
              <a:buNone/>
              <a:defRPr/>
            </a:pPr>
            <a:r>
              <a:rPr lang="en-GB" b="1" baseline="0" dirty="0"/>
              <a:t>Discuss supplementary assessments to interview e.g. presentation, assessment centre, work task, group activity, written test e.g. word/excel or practical test e.g., chef or technician, scenario/role play.</a:t>
            </a:r>
          </a:p>
          <a:p>
            <a:pPr marL="0" indent="0" defTabSz="897849">
              <a:buFont typeface="Arial" panose="020B0604020202020204" pitchFamily="34" charset="0"/>
              <a:buNone/>
              <a:defRPr/>
            </a:pPr>
            <a:endParaRPr lang="en-GB" b="1" baseline="0" dirty="0"/>
          </a:p>
          <a:p>
            <a:pPr marL="0" indent="0" defTabSz="897849">
              <a:buFont typeface="Arial" panose="020B0604020202020204" pitchFamily="34" charset="0"/>
              <a:buNone/>
              <a:defRPr/>
            </a:pPr>
            <a:r>
              <a:rPr lang="en-GB" b="1" baseline="0" dirty="0"/>
              <a:t>Questioning techniques  </a:t>
            </a:r>
          </a:p>
          <a:p>
            <a:pPr marL="0" indent="0" defTabSz="897849">
              <a:buFont typeface="Arial" panose="020B0604020202020204" pitchFamily="34" charset="0"/>
              <a:buNone/>
              <a:defRPr/>
            </a:pPr>
            <a:endParaRPr lang="en-GB" b="1" baseline="0" dirty="0"/>
          </a:p>
          <a:p>
            <a:pPr marL="0" indent="0" defTabSz="897849">
              <a:buFont typeface="Arial" panose="020B0604020202020204" pitchFamily="34" charset="0"/>
              <a:buNone/>
              <a:defRPr/>
            </a:pPr>
            <a:r>
              <a:rPr lang="en-GB" b="1" baseline="0" dirty="0"/>
              <a:t>Past performance – ‘</a:t>
            </a:r>
            <a:r>
              <a:rPr lang="en-GB" sz="1200" b="0" i="0" kern="1200" dirty="0">
                <a:solidFill>
                  <a:schemeClr val="tx1"/>
                </a:solidFill>
                <a:effectLst/>
                <a:latin typeface="+mn-lt"/>
                <a:ea typeface="+mn-ea"/>
                <a:cs typeface="+mn-cs"/>
              </a:rPr>
              <a:t>Tell me about a time when you had to cope with strict deadlines or time demands’ ‘Give me an example of a time when you built rapport with an individual or group at work, even when the situation was difficult’ ‘Describe a time when you had to sell an idea to your manager or another authority figure’</a:t>
            </a:r>
            <a:endParaRPr lang="en-GB" sz="1200" b="1" i="0" kern="1200" baseline="0" dirty="0">
              <a:solidFill>
                <a:schemeClr val="tx1"/>
              </a:solidFill>
              <a:effectLst/>
              <a:latin typeface="+mn-lt"/>
              <a:ea typeface="+mn-ea"/>
              <a:cs typeface="+mn-cs"/>
            </a:endParaRPr>
          </a:p>
          <a:p>
            <a:pPr marL="0" indent="0" defTabSz="897849">
              <a:buFont typeface="Arial" panose="020B0604020202020204" pitchFamily="34" charset="0"/>
              <a:buNone/>
              <a:defRPr/>
            </a:pPr>
            <a:r>
              <a:rPr lang="en-GB" b="1" baseline="0" dirty="0"/>
              <a:t>Hypothetical/Situational – </a:t>
            </a:r>
            <a:r>
              <a:rPr lang="en-GB" sz="1200" b="0" i="0" kern="1200" dirty="0">
                <a:solidFill>
                  <a:schemeClr val="tx1"/>
                </a:solidFill>
                <a:effectLst/>
                <a:latin typeface="+mn-lt"/>
                <a:ea typeface="+mn-ea"/>
                <a:cs typeface="+mn-cs"/>
              </a:rPr>
              <a:t>‘How would you handle it if the priorities for a project you were working on were suddenly changed?’ ‘What would you do if an important task was not up to standard, but the deadline to complete it had passed?’ ‘How would you handle working closely with a colleague who was very different from you?’</a:t>
            </a:r>
          </a:p>
          <a:p>
            <a:pPr marL="0" indent="0" defTabSz="897849">
              <a:buFont typeface="Arial" panose="020B0604020202020204" pitchFamily="34" charset="0"/>
              <a:buNone/>
              <a:defRPr/>
            </a:pPr>
            <a:r>
              <a:rPr lang="en-GB" sz="1200" b="0" i="0" kern="1200" dirty="0">
                <a:solidFill>
                  <a:schemeClr val="tx1"/>
                </a:solidFill>
                <a:effectLst/>
                <a:latin typeface="+mn-lt"/>
                <a:ea typeface="+mn-ea"/>
                <a:cs typeface="+mn-cs"/>
              </a:rPr>
              <a:t> </a:t>
            </a:r>
            <a:endParaRPr lang="en-GB" b="1" baseline="0" dirty="0"/>
          </a:p>
          <a:p>
            <a:pPr defTabSz="897849">
              <a:defRPr/>
            </a:pPr>
            <a:r>
              <a:rPr lang="en-GB" b="1" baseline="0" dirty="0"/>
              <a:t>Breakout Room Exercise: </a:t>
            </a:r>
            <a:r>
              <a:rPr lang="en-GB" b="0" baseline="0" dirty="0"/>
              <a:t>Task – Take 10 mins using the job description/s provided, identify 2 criteria in the person specification to assess at interview. Devise a question/s that you could use for each to effectively determine the candidates suitability to the role. Prepare to share these questions with the wider group.</a:t>
            </a:r>
          </a:p>
          <a:p>
            <a:pPr defTabSz="897849">
              <a:defRPr/>
            </a:pPr>
            <a:endParaRPr lang="en-GB" b="0" baseline="0" dirty="0"/>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baseline="0" dirty="0">
                <a:solidFill>
                  <a:srgbClr val="FF0000"/>
                </a:solidFill>
              </a:rPr>
              <a:t>Share interview selection template</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baseline="0" dirty="0">
                <a:solidFill>
                  <a:srgbClr val="FF0000"/>
                </a:solidFill>
              </a:rPr>
              <a:t>What happens to the completed forms/templates? Who informs the successful and unsuccessful candidates? Who provides feedback if requested?</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baseline="0" dirty="0">
              <a:solidFill>
                <a:srgbClr val="FF0000"/>
              </a:solidFill>
            </a:endParaRP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baseline="0" dirty="0">
                <a:solidFill>
                  <a:srgbClr val="FF0000"/>
                </a:solidFill>
              </a:rPr>
              <a:t>The important point here is that candidates should leave the University with a good impression whatever the outcomes of the recruitment exercise.</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baseline="0" dirty="0">
              <a:solidFill>
                <a:srgbClr val="FF0000"/>
              </a:solidFill>
            </a:endParaRPr>
          </a:p>
          <a:p>
            <a:pPr marL="0" indent="0" defTabSz="897849">
              <a:buFont typeface="Arial" panose="020B0604020202020204" pitchFamily="34" charset="0"/>
              <a:buNone/>
              <a:defRPr/>
            </a:pPr>
            <a:endParaRPr lang="en-GB" b="0" baseline="0" dirty="0"/>
          </a:p>
          <a:p>
            <a:pPr defTabSz="897849">
              <a:defRPr/>
            </a:pPr>
            <a:endParaRPr lang="en-GB" b="0"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16</a:t>
            </a:fld>
            <a:endParaRPr lang="en-GB" dirty="0"/>
          </a:p>
        </p:txBody>
      </p:sp>
    </p:spTree>
    <p:extLst>
      <p:ext uri="{BB962C8B-B14F-4D97-AF65-F5344CB8AC3E}">
        <p14:creationId xmlns:p14="http://schemas.microsoft.com/office/powerpoint/2010/main" val="36515830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17</a:t>
            </a:fld>
            <a:endParaRPr lang="en-GB" dirty="0"/>
          </a:p>
        </p:txBody>
      </p:sp>
    </p:spTree>
    <p:extLst>
      <p:ext uri="{BB962C8B-B14F-4D97-AF65-F5344CB8AC3E}">
        <p14:creationId xmlns:p14="http://schemas.microsoft.com/office/powerpoint/2010/main" val="1796513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18</a:t>
            </a:fld>
            <a:endParaRPr lang="en-GB" dirty="0"/>
          </a:p>
        </p:txBody>
      </p:sp>
    </p:spTree>
    <p:extLst>
      <p:ext uri="{BB962C8B-B14F-4D97-AF65-F5344CB8AC3E}">
        <p14:creationId xmlns:p14="http://schemas.microsoft.com/office/powerpoint/2010/main" val="1124960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baseline="0" dirty="0">
                <a:solidFill>
                  <a:srgbClr val="FF0000"/>
                </a:solidFill>
              </a:rPr>
              <a:t>Introduce concept of ‘onboarding’ </a:t>
            </a:r>
            <a:r>
              <a:rPr lang="en-GB" b="0" baseline="0" dirty="0">
                <a:solidFill>
                  <a:srgbClr val="FF0000"/>
                </a:solidFill>
              </a:rPr>
              <a:t>– process of onboarding starts before the employees first day. Critical that line managers makes the necessary arrangements for the arrival of the new colleague to ensure that they feel welcome and to set them up for success from their first day. We recommend having an induction plan that covers several weeks and involves introductions to key colleagues across the University and systems and processes relevant to their job. You could consider the use of a ‘buddy’ or ‘mentor’ for the first few months to support with the onboarding process. Direct to guidance for line managers</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baseline="0" dirty="0">
              <a:solidFill>
                <a:srgbClr val="FF0000"/>
              </a:solidFill>
            </a:endParaRP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baseline="0" dirty="0">
                <a:solidFill>
                  <a:srgbClr val="FF0000"/>
                </a:solidFill>
              </a:rPr>
              <a:t>Group Exercise: </a:t>
            </a:r>
            <a:r>
              <a:rPr lang="en-GB" b="0" baseline="0" dirty="0">
                <a:solidFill>
                  <a:srgbClr val="FF0000"/>
                </a:solidFill>
              </a:rPr>
              <a:t>Thought Shower in chat- What have you done/or any ideas you have to support new employees in the first days, week and months of their role? Particularly helpful to know what works in the Hybrid working context.</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baseline="0" dirty="0">
              <a:solidFill>
                <a:srgbClr val="FF0000"/>
              </a:solidFill>
            </a:endParaRP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baseline="0" dirty="0">
                <a:solidFill>
                  <a:srgbClr val="FF0000"/>
                </a:solidFill>
              </a:rPr>
              <a:t>Explain we will continue this discussion in Performance and Development session next time.</a:t>
            </a: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baseline="0" dirty="0">
              <a:solidFill>
                <a:srgbClr val="FF0000"/>
              </a:solidFill>
            </a:endParaRPr>
          </a:p>
          <a:p>
            <a:pPr marL="0" marR="0" lvl="0" indent="0" algn="l" defTabSz="897849"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baseline="0" dirty="0">
              <a:solidFill>
                <a:srgbClr val="FF0000"/>
              </a:solidFill>
            </a:endParaRPr>
          </a:p>
          <a:p>
            <a:pPr marL="171450" indent="-171450" defTabSz="897849">
              <a:buFont typeface="Arial" panose="020B0604020202020204" pitchFamily="34" charset="0"/>
              <a:buChar char="•"/>
              <a:defRPr/>
            </a:pPr>
            <a:endParaRPr lang="en-GB" baseline="0" dirty="0"/>
          </a:p>
          <a:p>
            <a:pPr defTabSz="897849">
              <a:defRPr/>
            </a:pPr>
            <a:endParaRPr lang="en-GB"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19</a:t>
            </a:fld>
            <a:endParaRPr lang="en-GB" dirty="0"/>
          </a:p>
        </p:txBody>
      </p:sp>
    </p:spTree>
    <p:extLst>
      <p:ext uri="{BB962C8B-B14F-4D97-AF65-F5344CB8AC3E}">
        <p14:creationId xmlns:p14="http://schemas.microsoft.com/office/powerpoint/2010/main" val="11086886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altLang="en-US" dirty="0">
              <a:solidFill>
                <a:schemeClr val="tx2"/>
              </a:solidFill>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20</a:t>
            </a:fld>
            <a:endParaRPr lang="en-GB" dirty="0"/>
          </a:p>
        </p:txBody>
      </p:sp>
    </p:spTree>
    <p:extLst>
      <p:ext uri="{BB962C8B-B14F-4D97-AF65-F5344CB8AC3E}">
        <p14:creationId xmlns:p14="http://schemas.microsoft.com/office/powerpoint/2010/main" val="49569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26/10/2022</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9401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431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2931DEB2-7555-4781-B45A-126EAD856E98}" type="datetimeFigureOut">
              <a:rPr lang="en-GB" smtClean="0"/>
              <a:t>26/10/2022</a:t>
            </a:fld>
            <a:endParaRPr lang="en-GB"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D78C1094-FDFD-4A68-9C91-926A5150728C}" type="slidenum">
              <a:rPr lang="en-GB" smtClean="0"/>
              <a:t>‹#›</a:t>
            </a:fld>
            <a:endParaRPr lang="en-GB" dirty="0"/>
          </a:p>
        </p:txBody>
      </p:sp>
    </p:spTree>
    <p:extLst>
      <p:ext uri="{BB962C8B-B14F-4D97-AF65-F5344CB8AC3E}">
        <p14:creationId xmlns:p14="http://schemas.microsoft.com/office/powerpoint/2010/main" val="141505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1093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9"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4.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jpe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 Id="rId14" Type="http://schemas.openxmlformats.org/officeDocument/2006/relationships/image" Target="../media/image40.jpeg"/></Relationships>
</file>

<file path=ppt/slides/_rels/slide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b.socrative.com/login/studen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hyperlink" Target="https://eur01.safelinks.protection.outlook.com/?url=https%3A%2F%2Fdrive.google.com%2Ffile%2Fd%2F1fqrkRXuW2Nl7l6JQRYdULPcvllE5E6k-%2Fview%3Fusp%3Dsharing&amp;data=04%7C01%7C%7C21bc524a256a4f65b3b708d8d8432b9e%7C4e0f11f9046e45059cb8db2152311e21%7C0%7C0%7C637497130296714405%7CUnknown%7CTWFpbGZsb3d8eyJWIjoiMC4wLjAwMDAiLCJQIjoiV2luMzIiLCJBTiI6Ik1haWwiLCJXVCI6Mn0%3D%7C1000&amp;sdata=0i53cuEgp2PKTNxDezqP3ZWTOGoNa4yr%2Fe%2FQhhL8Cyc%3D&amp;reserved=0" TargetMode="External"/><Relationship Id="rId7"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jobs.uwtsd.ac.uk/" TargetMode="External"/><Relationship Id="rId5" Type="http://schemas.openxmlformats.org/officeDocument/2006/relationships/hyperlink" Target="https://swyddi.pcydds.ac.uk/" TargetMode="External"/><Relationship Id="rId4" Type="http://schemas.openxmlformats.org/officeDocument/2006/relationships/image" Target="../media/image4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hyperlink" Target="https://www.mirror.co.uk/news/world-news/fury-care-home-job-advert-22263511" TargetMode="External"/><Relationship Id="rId3" Type="http://schemas.openxmlformats.org/officeDocument/2006/relationships/image" Target="../media/image46.png"/><Relationship Id="rId7" Type="http://schemas.openxmlformats.org/officeDocument/2006/relationships/image" Target="../media/image48.jpe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hyperlink" Target="https://devskiller.com/hiring-discrimination/" TargetMode="External"/><Relationship Id="rId5" Type="http://schemas.openxmlformats.org/officeDocument/2006/relationships/image" Target="../media/image47.jpeg"/><Relationship Id="rId10" Type="http://schemas.openxmlformats.org/officeDocument/2006/relationships/image" Target="../media/image50.jpeg"/><Relationship Id="rId4" Type="http://schemas.openxmlformats.org/officeDocument/2006/relationships/hyperlink" Target="https://www.mirror.co.uk/news/uk-news/office-worker-job-advert-infuriating-13239299" TargetMode="External"/><Relationship Id="rId9" Type="http://schemas.openxmlformats.org/officeDocument/2006/relationships/image" Target="../media/image4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uowtsd.sharepoint.com/HR/SitePages/Home.aspx?RootFolder=%2FHR%2FShared%20Documents%2FRecruitment%20%2D%20Recriwtio&amp;FolderCTID=0x01200061AD1DF0E459D1409C9C28EE63B10294&amp;View=%7BC1EDA8C9%2DD955%2D45EE%2D8AF1%2DD038E186D549%7D"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hyperlink" Target="https://app.mindtools.com/share/uwtsd/playlists/dfba3fdb-6c78-011c-80b0-5fab258e6f22" TargetMode="External"/><Relationship Id="rId5" Type="http://schemas.openxmlformats.org/officeDocument/2006/relationships/hyperlink" Target="https://app.mindtools.com/share/uwtsd/playlists/f1750f78-60a3-011c-9eae-82437b63746b" TargetMode="External"/><Relationship Id="rId4" Type="http://schemas.openxmlformats.org/officeDocument/2006/relationships/hyperlink" Target="https://moodle.uwtsd.ac.uk/course/view.php?id=53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0" y="1390222"/>
            <a:ext cx="5891404" cy="1496669"/>
          </a:xfrm>
        </p:spPr>
        <p:txBody>
          <a:bodyPr>
            <a:normAutofit fontScale="90000"/>
          </a:bodyPr>
          <a:lstStyle/>
          <a:p>
            <a:r>
              <a:rPr lang="cy-GB" b="1"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Hanfodion Rheoli Pobl</a:t>
            </a:r>
            <a:r>
              <a:rPr lang="cy-GB"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 </a:t>
            </a:r>
            <a:br>
              <a:rPr lang="en-GB" i="1" dirty="0">
                <a:solidFill>
                  <a:schemeClr val="bg1"/>
                </a:solidFill>
              </a:rPr>
            </a:br>
            <a:br>
              <a:rPr lang="en-GB" i="1" dirty="0">
                <a:solidFill>
                  <a:schemeClr val="bg1"/>
                </a:solidFill>
              </a:rPr>
            </a:br>
            <a:r>
              <a:rPr lang="en-GB" i="1" dirty="0">
                <a:solidFill>
                  <a:schemeClr val="bg1"/>
                </a:solidFill>
              </a:rPr>
              <a:t>People Management Essentials</a:t>
            </a:r>
            <a:br>
              <a:rPr lang="en-GB" i="1" dirty="0">
                <a:solidFill>
                  <a:schemeClr val="bg1"/>
                </a:solidFill>
              </a:rPr>
            </a:br>
            <a:br>
              <a:rPr lang="en-GB" i="1" dirty="0">
                <a:solidFill>
                  <a:schemeClr val="bg1"/>
                </a:solidFill>
              </a:rPr>
            </a:br>
            <a:br>
              <a:rPr lang="en-GB" i="1" dirty="0">
                <a:solidFill>
                  <a:schemeClr val="bg1"/>
                </a:solidFill>
              </a:rPr>
            </a:br>
            <a:endParaRPr lang="en-GB" dirty="0">
              <a:solidFill>
                <a:schemeClr val="bg1"/>
              </a:solidFill>
            </a:endParaRPr>
          </a:p>
        </p:txBody>
      </p:sp>
      <p:sp>
        <p:nvSpPr>
          <p:cNvPr id="5" name="Title 1"/>
          <p:cNvSpPr txBox="1">
            <a:spLocks/>
          </p:cNvSpPr>
          <p:nvPr/>
        </p:nvSpPr>
        <p:spPr>
          <a:xfrm>
            <a:off x="6566208" y="1555685"/>
            <a:ext cx="5891404" cy="1496669"/>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solidFill>
                <a:schemeClr val="bg1"/>
              </a:solidFill>
            </a:endParaRPr>
          </a:p>
        </p:txBody>
      </p:sp>
      <p:sp>
        <p:nvSpPr>
          <p:cNvPr id="9" name="Title 1"/>
          <p:cNvSpPr txBox="1">
            <a:spLocks/>
          </p:cNvSpPr>
          <p:nvPr/>
        </p:nvSpPr>
        <p:spPr>
          <a:xfrm>
            <a:off x="6300596" y="2308978"/>
            <a:ext cx="5891404" cy="1496669"/>
          </a:xfrm>
        </p:spPr>
        <p:txBody>
          <a:bodyP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300" b="1"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Rheoli Recriwtio a Dethol</a:t>
            </a:r>
            <a:endParaRPr lang="en-GB" sz="5300"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endParaRPr>
          </a:p>
          <a:p>
            <a:endParaRPr lang="en-GB" sz="5300" i="1" dirty="0">
              <a:solidFill>
                <a:schemeClr val="bg1"/>
              </a:solidFill>
              <a:latin typeface="Calibri Light" panose="020F0302020204030204" pitchFamily="34" charset="0"/>
              <a:cs typeface="Calibri Light" panose="020F0302020204030204" pitchFamily="34" charset="0"/>
            </a:endParaRPr>
          </a:p>
          <a:p>
            <a:r>
              <a:rPr lang="en-GB" sz="5300" b="1" i="1" dirty="0">
                <a:solidFill>
                  <a:schemeClr val="bg1"/>
                </a:solidFill>
              </a:rPr>
              <a:t>Managing Recruitment and Selection</a:t>
            </a:r>
          </a:p>
        </p:txBody>
      </p:sp>
      <p:sp>
        <p:nvSpPr>
          <p:cNvPr id="11" name="Rectangle 5"/>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2800" b="1" dirty="0">
                <a:solidFill>
                  <a:schemeClr val="tx2"/>
                </a:solidFill>
                <a:effectLst/>
                <a:latin typeface="Arial" panose="020B0604020202020204" pitchFamily="34" charset="0"/>
                <a:ea typeface="DengXian" panose="02010600030101010101" pitchFamily="2" charset="-122"/>
                <a:cs typeface="Times New Roman" panose="02020603050405020304" pitchFamily="18" charset="0"/>
              </a:rPr>
              <a:t>Rheoli Recriwtio a Dethol</a:t>
            </a:r>
            <a:r>
              <a:rPr lang="en-GB" sz="2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 </a:t>
            </a:r>
            <a:r>
              <a:rPr lang="en-GB" sz="2800" b="1" dirty="0">
                <a:solidFill>
                  <a:schemeClr val="tx2"/>
                </a:solidFill>
                <a:latin typeface="Arial" panose="020B0604020202020204" pitchFamily="34" charset="0"/>
                <a:ea typeface="DengXian" panose="02010600030101010101" pitchFamily="2" charset="-122"/>
                <a:cs typeface="Arial" panose="020B0604020202020204" pitchFamily="34" charset="0"/>
              </a:rPr>
              <a:t>Managing Recruitment and Selection</a:t>
            </a:r>
            <a:endParaRPr lang="en-GB" sz="28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342900" lvl="0" indent="-342900">
              <a:lnSpc>
                <a:spcPct val="107000"/>
              </a:lnSpc>
              <a:buFont typeface="Symbol" panose="05050102010706020507" pitchFamily="18" charset="2"/>
              <a:buChar char=""/>
            </a:pPr>
            <a:r>
              <a:rPr lang="cy-GB" sz="2000" dirty="0">
                <a:effectLst/>
                <a:latin typeface="Arial" panose="020B0604020202020204" pitchFamily="34" charset="0"/>
                <a:ea typeface="DengXian" panose="02010600030101010101" pitchFamily="2" charset="-122"/>
                <a:cs typeface="Arial" panose="020B0604020202020204" pitchFamily="34" charset="0"/>
              </a:rPr>
              <a:t>Egwyddorion allweddol sy’n tanategu ymagwedd y Brifysgol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000" dirty="0">
                <a:effectLst/>
                <a:latin typeface="Arial" panose="020B0604020202020204" pitchFamily="34" charset="0"/>
                <a:ea typeface="DengXian" panose="02010600030101010101" pitchFamily="2" charset="-122"/>
                <a:cs typeface="Arial" panose="020B0604020202020204" pitchFamily="34" charset="0"/>
              </a:rPr>
              <a:t>Cydraddoldeb ac Amrywiaeth – y fframwaith cyfreithiol a pholisi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000" dirty="0">
                <a:effectLst/>
                <a:latin typeface="Arial" panose="020B0604020202020204" pitchFamily="34" charset="0"/>
                <a:ea typeface="DengXian" panose="02010600030101010101" pitchFamily="2" charset="-122"/>
                <a:cs typeface="Arial" panose="020B0604020202020204" pitchFamily="34" charset="0"/>
              </a:rPr>
              <a:t>Trosolwg o’r system, camau a phrosesau</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000" dirty="0">
                <a:effectLst/>
                <a:latin typeface="Arial" panose="020B0604020202020204" pitchFamily="34" charset="0"/>
                <a:ea typeface="DengXian" panose="02010600030101010101" pitchFamily="2" charset="-122"/>
                <a:cs typeface="Arial" panose="020B0604020202020204" pitchFamily="34" charset="0"/>
              </a:rPr>
              <a:t>Dulliau ymarferol ar gyfer cael cyflogeion newydd i gymryd rhan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r>
              <a:rPr lang="cy-GB" sz="2000" dirty="0">
                <a:effectLst/>
                <a:latin typeface="Arial" panose="020B0604020202020204" pitchFamily="34" charset="0"/>
                <a:ea typeface="DengXian" panose="02010600030101010101" pitchFamily="2" charset="-122"/>
                <a:cs typeface="Arial" panose="020B0604020202020204" pitchFamily="34" charset="0"/>
              </a:rPr>
              <a:t>Rôl y rheolwr pobl / cyd-destun gweithio hybrid </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342900" lvl="0" indent="-342900">
              <a:lnSpc>
                <a:spcPct val="107000"/>
              </a:lnSpc>
              <a:buFont typeface="Symbol" panose="05050102010706020507" pitchFamily="18" charset="2"/>
              <a:buChar char=""/>
            </a:pPr>
            <a:r>
              <a:rPr lang="en-GB" sz="2000" dirty="0">
                <a:effectLst/>
                <a:latin typeface="Arial" panose="020B0604020202020204" pitchFamily="34" charset="0"/>
                <a:ea typeface="DengXian" panose="02010600030101010101" pitchFamily="2" charset="-122"/>
                <a:cs typeface="Times New Roman" panose="02020603050405020304" pitchFamily="18" charset="0"/>
              </a:rPr>
              <a:t>Key principles underpinning the University's approach </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Arial" panose="020B0604020202020204" pitchFamily="34" charset="0"/>
                <a:ea typeface="DengXian" panose="02010600030101010101" pitchFamily="2" charset="-122"/>
                <a:cs typeface="Times New Roman" panose="02020603050405020304" pitchFamily="18" charset="0"/>
              </a:rPr>
              <a:t>Equality and diversity – the legal and policy framework</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2000" dirty="0">
                <a:effectLst/>
                <a:latin typeface="Arial" panose="020B0604020202020204" pitchFamily="34" charset="0"/>
                <a:ea typeface="DengXian" panose="02010600030101010101" pitchFamily="2" charset="-122"/>
                <a:cs typeface="Times New Roman" panose="02020603050405020304" pitchFamily="18" charset="0"/>
              </a:rPr>
              <a:t>Overview of the system, steps and processes</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ffectLst/>
                <a:latin typeface="Arial" panose="020B0604020202020204" pitchFamily="34" charset="0"/>
                <a:ea typeface="DengXian" panose="02010600030101010101" pitchFamily="2" charset="-122"/>
                <a:cs typeface="Times New Roman" panose="02020603050405020304" pitchFamily="18" charset="0"/>
              </a:rPr>
              <a:t>Practical approaches to onboarding new employees</a:t>
            </a:r>
          </a:p>
          <a:p>
            <a:pPr marL="342900" lvl="0" indent="-342900">
              <a:lnSpc>
                <a:spcPct val="107000"/>
              </a:lnSpc>
              <a:spcAft>
                <a:spcPts val="800"/>
              </a:spcAft>
              <a:buFont typeface="Symbol" panose="05050102010706020507" pitchFamily="18" charset="2"/>
              <a:buChar char=""/>
            </a:pPr>
            <a:r>
              <a:rPr lang="en-GB" sz="2000" dirty="0">
                <a:effectLst/>
                <a:latin typeface="Arial" panose="020B0604020202020204" pitchFamily="34" charset="0"/>
                <a:ea typeface="DengXian" panose="02010600030101010101" pitchFamily="2" charset="-122"/>
              </a:rPr>
              <a:t>Role of the people manager / hybrid working context </a:t>
            </a:r>
            <a:endParaRPr lang="en-GB" sz="2000" dirty="0"/>
          </a:p>
        </p:txBody>
      </p:sp>
    </p:spTree>
    <p:extLst>
      <p:ext uri="{BB962C8B-B14F-4D97-AF65-F5344CB8AC3E}">
        <p14:creationId xmlns:p14="http://schemas.microsoft.com/office/powerpoint/2010/main" val="1022921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268406" y="238384"/>
            <a:ext cx="10375641" cy="1143000"/>
          </a:xfrm>
          <a:prstGeom prst="rect">
            <a:avLst/>
          </a:prstGeom>
        </p:spPr>
        <p:txBody>
          <a:bodyPr>
            <a:normAutofit/>
          </a:bodyPr>
          <a:lstStyle>
            <a:lvl1pPr algn="ctr" defTabSz="914400" rtl="0" eaLnBrk="1" latinLnBrk="0" hangingPunct="1">
              <a:spcBef>
                <a:spcPct val="0"/>
              </a:spcBef>
              <a:buNone/>
              <a:defRPr sz="3600" kern="1200">
                <a:solidFill>
                  <a:schemeClr val="accent1">
                    <a:lumMod val="50000"/>
                  </a:schemeClr>
                </a:solidFill>
                <a:latin typeface="+mj-lt"/>
                <a:ea typeface="+mj-ea"/>
                <a:cs typeface="+mj-cs"/>
              </a:defRPr>
            </a:lvl1pPr>
          </a:lstStyle>
          <a:p>
            <a:pPr algn="l"/>
            <a:endParaRPr lang="en-GB" sz="4000" b="1" dirty="0">
              <a:solidFill>
                <a:schemeClr val="bg1"/>
              </a:solidFill>
              <a:ea typeface="+mn-ea"/>
              <a:cs typeface="+mn-cs"/>
            </a:endParaRPr>
          </a:p>
        </p:txBody>
      </p:sp>
      <p:pic>
        <p:nvPicPr>
          <p:cNvPr id="1026" name="Picture 2" descr="University staff 'blown away' by Sony AI video tri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102" y="-3945651"/>
            <a:ext cx="3253732" cy="148595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5839336" y="1067558"/>
            <a:ext cx="2832018" cy="2030249"/>
          </a:xfrm>
          <a:prstGeom prst="rect">
            <a:avLst/>
          </a:prstGeom>
        </p:spPr>
      </p:pic>
      <p:pic>
        <p:nvPicPr>
          <p:cNvPr id="6" name="Picture 5"/>
          <p:cNvPicPr>
            <a:picLocks noChangeAspect="1"/>
          </p:cNvPicPr>
          <p:nvPr/>
        </p:nvPicPr>
        <p:blipFill>
          <a:blip r:embed="rId5"/>
          <a:stretch>
            <a:fillRect/>
          </a:stretch>
        </p:blipFill>
        <p:spPr>
          <a:xfrm>
            <a:off x="327892" y="3329187"/>
            <a:ext cx="3314700" cy="1499861"/>
          </a:xfrm>
          <a:prstGeom prst="rect">
            <a:avLst/>
          </a:prstGeom>
        </p:spPr>
      </p:pic>
      <p:pic>
        <p:nvPicPr>
          <p:cNvPr id="14" name="Picture 13"/>
          <p:cNvPicPr>
            <a:picLocks noChangeAspect="1"/>
          </p:cNvPicPr>
          <p:nvPr/>
        </p:nvPicPr>
        <p:blipFill>
          <a:blip r:embed="rId6"/>
          <a:stretch>
            <a:fillRect/>
          </a:stretch>
        </p:blipFill>
        <p:spPr>
          <a:xfrm>
            <a:off x="7410611" y="2934557"/>
            <a:ext cx="4602343" cy="1433802"/>
          </a:xfrm>
          <a:prstGeom prst="rect">
            <a:avLst/>
          </a:prstGeom>
        </p:spPr>
      </p:pic>
      <p:pic>
        <p:nvPicPr>
          <p:cNvPr id="15" name="Picture 14"/>
          <p:cNvPicPr>
            <a:picLocks noChangeAspect="1"/>
          </p:cNvPicPr>
          <p:nvPr/>
        </p:nvPicPr>
        <p:blipFill>
          <a:blip r:embed="rId7"/>
          <a:stretch>
            <a:fillRect/>
          </a:stretch>
        </p:blipFill>
        <p:spPr>
          <a:xfrm>
            <a:off x="8622421" y="944186"/>
            <a:ext cx="3444550" cy="2292191"/>
          </a:xfrm>
          <a:prstGeom prst="rect">
            <a:avLst/>
          </a:prstGeom>
        </p:spPr>
      </p:pic>
      <p:pic>
        <p:nvPicPr>
          <p:cNvPr id="16" name="Picture 15"/>
          <p:cNvPicPr>
            <a:picLocks noChangeAspect="1"/>
          </p:cNvPicPr>
          <p:nvPr/>
        </p:nvPicPr>
        <p:blipFill>
          <a:blip r:embed="rId8"/>
          <a:stretch>
            <a:fillRect/>
          </a:stretch>
        </p:blipFill>
        <p:spPr>
          <a:xfrm>
            <a:off x="410414" y="1258079"/>
            <a:ext cx="3236788" cy="2153935"/>
          </a:xfrm>
          <a:prstGeom prst="rect">
            <a:avLst/>
          </a:prstGeom>
        </p:spPr>
      </p:pic>
      <p:pic>
        <p:nvPicPr>
          <p:cNvPr id="17" name="Picture 16"/>
          <p:cNvPicPr>
            <a:picLocks noChangeAspect="1"/>
          </p:cNvPicPr>
          <p:nvPr/>
        </p:nvPicPr>
        <p:blipFill>
          <a:blip r:embed="rId9"/>
          <a:stretch>
            <a:fillRect/>
          </a:stretch>
        </p:blipFill>
        <p:spPr>
          <a:xfrm>
            <a:off x="5344142" y="2735200"/>
            <a:ext cx="2038058" cy="1711305"/>
          </a:xfrm>
          <a:prstGeom prst="rect">
            <a:avLst/>
          </a:prstGeom>
        </p:spPr>
      </p:pic>
      <p:pic>
        <p:nvPicPr>
          <p:cNvPr id="18" name="Picture 17"/>
          <p:cNvPicPr>
            <a:picLocks noChangeAspect="1"/>
          </p:cNvPicPr>
          <p:nvPr/>
        </p:nvPicPr>
        <p:blipFill>
          <a:blip r:embed="rId10"/>
          <a:stretch>
            <a:fillRect/>
          </a:stretch>
        </p:blipFill>
        <p:spPr>
          <a:xfrm>
            <a:off x="3569580" y="1067558"/>
            <a:ext cx="2241345" cy="2183505"/>
          </a:xfrm>
          <a:prstGeom prst="rect">
            <a:avLst/>
          </a:prstGeom>
        </p:spPr>
      </p:pic>
      <p:pic>
        <p:nvPicPr>
          <p:cNvPr id="20" name="Picture 19"/>
          <p:cNvPicPr>
            <a:picLocks noChangeAspect="1"/>
          </p:cNvPicPr>
          <p:nvPr/>
        </p:nvPicPr>
        <p:blipFill rotWithShape="1">
          <a:blip r:embed="rId11"/>
          <a:srcRect t="22508" r="-1305"/>
          <a:stretch/>
        </p:blipFill>
        <p:spPr>
          <a:xfrm>
            <a:off x="3642592" y="2963767"/>
            <a:ext cx="1746386" cy="1965406"/>
          </a:xfrm>
          <a:prstGeom prst="rect">
            <a:avLst/>
          </a:prstGeom>
        </p:spPr>
      </p:pic>
      <p:sp>
        <p:nvSpPr>
          <p:cNvPr id="5" name="TextBox 4">
            <a:extLst>
              <a:ext uri="{FF2B5EF4-FFF2-40B4-BE49-F238E27FC236}">
                <a16:creationId xmlns:a16="http://schemas.microsoft.com/office/drawing/2014/main" id="{40D31EF3-6775-4F40-B992-6CB7F8C64804}"/>
              </a:ext>
            </a:extLst>
          </p:cNvPr>
          <p:cNvSpPr txBox="1"/>
          <p:nvPr/>
        </p:nvSpPr>
        <p:spPr>
          <a:xfrm>
            <a:off x="433807" y="4851681"/>
            <a:ext cx="11076736" cy="830997"/>
          </a:xfrm>
          <a:prstGeom prst="rect">
            <a:avLst/>
          </a:prstGeom>
          <a:noFill/>
        </p:spPr>
        <p:txBody>
          <a:bodyPr wrap="square" rtlCol="0">
            <a:spAutoFit/>
          </a:bodyPr>
          <a:lstStyle/>
          <a:p>
            <a:pPr algn="l"/>
            <a:r>
              <a:rPr lang="en-GB" sz="2400" b="1" dirty="0">
                <a:solidFill>
                  <a:schemeClr val="tx2"/>
                </a:solidFill>
                <a:latin typeface="Arial" charset="0"/>
              </a:rPr>
              <a:t>The purpose of the recruitment and selection process is to select diverse, high quality staff that share our vision</a:t>
            </a:r>
          </a:p>
        </p:txBody>
      </p:sp>
      <p:sp>
        <p:nvSpPr>
          <p:cNvPr id="19" name="TextBox 18">
            <a:extLst>
              <a:ext uri="{FF2B5EF4-FFF2-40B4-BE49-F238E27FC236}">
                <a16:creationId xmlns:a16="http://schemas.microsoft.com/office/drawing/2014/main" id="{9911C86C-692E-46A6-A7DE-20F098E06AD2}"/>
              </a:ext>
            </a:extLst>
          </p:cNvPr>
          <p:cNvSpPr txBox="1"/>
          <p:nvPr/>
        </p:nvSpPr>
        <p:spPr>
          <a:xfrm>
            <a:off x="531998" y="272271"/>
            <a:ext cx="10571431" cy="853952"/>
          </a:xfrm>
          <a:prstGeom prst="rect">
            <a:avLst/>
          </a:prstGeom>
          <a:noFill/>
        </p:spPr>
        <p:txBody>
          <a:bodyPr wrap="square">
            <a:spAutoFit/>
          </a:bodyPr>
          <a:lstStyle/>
          <a:p>
            <a:pPr>
              <a:lnSpc>
                <a:spcPct val="107000"/>
              </a:lnSpc>
              <a:spcAft>
                <a:spcPts val="800"/>
              </a:spcAft>
            </a:pPr>
            <a:r>
              <a:rPr lang="cy-GB" sz="24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Diben y broses recriwtio a dethol yw dewis staff amrywiol o ansawdd uchel sy'n rhannu ein gweledigaeth</a:t>
            </a:r>
            <a:endParaRPr lang="en-GB" sz="24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51306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0610DD-0B06-4344-A5CF-1684CCE93D09}"/>
              </a:ext>
            </a:extLst>
          </p:cNvPr>
          <p:cNvSpPr txBox="1"/>
          <p:nvPr/>
        </p:nvSpPr>
        <p:spPr>
          <a:xfrm>
            <a:off x="629477" y="337931"/>
            <a:ext cx="5093462" cy="954107"/>
          </a:xfrm>
          <a:prstGeom prst="rect">
            <a:avLst/>
          </a:prstGeom>
          <a:noFill/>
        </p:spPr>
        <p:txBody>
          <a:bodyPr wrap="square" rtlCol="0">
            <a:spAutoFit/>
          </a:bodyPr>
          <a:lstStyle/>
          <a:p>
            <a:r>
              <a:rPr lang="en-GB" sz="2800" b="1" dirty="0">
                <a:solidFill>
                  <a:schemeClr val="tx2"/>
                </a:solidFill>
                <a:latin typeface="Arial" panose="020B0604020202020204" pitchFamily="34" charset="0"/>
                <a:cs typeface="Arial" panose="020B0604020202020204" pitchFamily="34" charset="0"/>
              </a:rPr>
              <a:t>Cyd-destun </a:t>
            </a:r>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Recriwtio</a:t>
            </a:r>
            <a:r>
              <a:rPr lang="en-GB" sz="2800" b="1" dirty="0">
                <a:solidFill>
                  <a:schemeClr val="tx2"/>
                </a:solidFill>
                <a:latin typeface="Arial" panose="020B0604020202020204" pitchFamily="34" charset="0"/>
                <a:cs typeface="Arial" panose="020B0604020202020204" pitchFamily="34" charset="0"/>
              </a:rPr>
              <a:t>  Recruitment Context</a:t>
            </a:r>
          </a:p>
        </p:txBody>
      </p:sp>
      <p:pic>
        <p:nvPicPr>
          <p:cNvPr id="7" name="Picture 6">
            <a:extLst>
              <a:ext uri="{FF2B5EF4-FFF2-40B4-BE49-F238E27FC236}">
                <a16:creationId xmlns:a16="http://schemas.microsoft.com/office/drawing/2014/main" id="{58B67BB4-2AF1-480D-9438-6C0DC20AD43B}"/>
              </a:ext>
            </a:extLst>
          </p:cNvPr>
          <p:cNvPicPr>
            <a:picLocks noChangeAspect="1"/>
          </p:cNvPicPr>
          <p:nvPr/>
        </p:nvPicPr>
        <p:blipFill>
          <a:blip r:embed="rId3"/>
          <a:stretch>
            <a:fillRect/>
          </a:stretch>
        </p:blipFill>
        <p:spPr>
          <a:xfrm>
            <a:off x="439657" y="3825115"/>
            <a:ext cx="2466975" cy="1847850"/>
          </a:xfrm>
          <a:prstGeom prst="rect">
            <a:avLst/>
          </a:prstGeom>
        </p:spPr>
      </p:pic>
      <p:pic>
        <p:nvPicPr>
          <p:cNvPr id="8" name="Picture 7">
            <a:extLst>
              <a:ext uri="{FF2B5EF4-FFF2-40B4-BE49-F238E27FC236}">
                <a16:creationId xmlns:a16="http://schemas.microsoft.com/office/drawing/2014/main" id="{53B2362B-EA87-4AB1-BE5B-2390BC126D78}"/>
              </a:ext>
            </a:extLst>
          </p:cNvPr>
          <p:cNvPicPr>
            <a:picLocks noChangeAspect="1"/>
          </p:cNvPicPr>
          <p:nvPr/>
        </p:nvPicPr>
        <p:blipFill>
          <a:blip r:embed="rId4"/>
          <a:stretch>
            <a:fillRect/>
          </a:stretch>
        </p:blipFill>
        <p:spPr>
          <a:xfrm>
            <a:off x="5906481" y="4104446"/>
            <a:ext cx="2619375" cy="1743075"/>
          </a:xfrm>
          <a:prstGeom prst="rect">
            <a:avLst/>
          </a:prstGeom>
        </p:spPr>
      </p:pic>
      <p:pic>
        <p:nvPicPr>
          <p:cNvPr id="10" name="Picture 9">
            <a:extLst>
              <a:ext uri="{FF2B5EF4-FFF2-40B4-BE49-F238E27FC236}">
                <a16:creationId xmlns:a16="http://schemas.microsoft.com/office/drawing/2014/main" id="{D320BBF6-CDE6-428B-A57F-EFC2B91B4CF9}"/>
              </a:ext>
            </a:extLst>
          </p:cNvPr>
          <p:cNvPicPr>
            <a:picLocks noChangeAspect="1"/>
          </p:cNvPicPr>
          <p:nvPr/>
        </p:nvPicPr>
        <p:blipFill>
          <a:blip r:embed="rId5"/>
          <a:stretch>
            <a:fillRect/>
          </a:stretch>
        </p:blipFill>
        <p:spPr>
          <a:xfrm>
            <a:off x="5668109" y="2282893"/>
            <a:ext cx="2705100" cy="1695450"/>
          </a:xfrm>
          <a:prstGeom prst="rect">
            <a:avLst/>
          </a:prstGeom>
        </p:spPr>
      </p:pic>
      <p:pic>
        <p:nvPicPr>
          <p:cNvPr id="11" name="Picture 10">
            <a:extLst>
              <a:ext uri="{FF2B5EF4-FFF2-40B4-BE49-F238E27FC236}">
                <a16:creationId xmlns:a16="http://schemas.microsoft.com/office/drawing/2014/main" id="{80D9EA0B-E21C-4B6A-A602-552C822F9569}"/>
              </a:ext>
            </a:extLst>
          </p:cNvPr>
          <p:cNvPicPr>
            <a:picLocks noChangeAspect="1"/>
          </p:cNvPicPr>
          <p:nvPr/>
        </p:nvPicPr>
        <p:blipFill>
          <a:blip r:embed="rId6"/>
          <a:stretch>
            <a:fillRect/>
          </a:stretch>
        </p:blipFill>
        <p:spPr>
          <a:xfrm>
            <a:off x="8916655" y="2848695"/>
            <a:ext cx="3054480" cy="1221792"/>
          </a:xfrm>
          <a:prstGeom prst="rect">
            <a:avLst/>
          </a:prstGeom>
        </p:spPr>
      </p:pic>
      <p:pic>
        <p:nvPicPr>
          <p:cNvPr id="13" name="Picture 12">
            <a:extLst>
              <a:ext uri="{FF2B5EF4-FFF2-40B4-BE49-F238E27FC236}">
                <a16:creationId xmlns:a16="http://schemas.microsoft.com/office/drawing/2014/main" id="{9104A062-86E2-43CC-BD12-F0CA0B61BA06}"/>
              </a:ext>
            </a:extLst>
          </p:cNvPr>
          <p:cNvPicPr>
            <a:picLocks noChangeAspect="1"/>
          </p:cNvPicPr>
          <p:nvPr/>
        </p:nvPicPr>
        <p:blipFill>
          <a:blip r:embed="rId7"/>
          <a:stretch>
            <a:fillRect/>
          </a:stretch>
        </p:blipFill>
        <p:spPr>
          <a:xfrm>
            <a:off x="3252930" y="4285110"/>
            <a:ext cx="2619375" cy="1743075"/>
          </a:xfrm>
          <a:prstGeom prst="rect">
            <a:avLst/>
          </a:prstGeom>
        </p:spPr>
      </p:pic>
      <p:pic>
        <p:nvPicPr>
          <p:cNvPr id="15" name="Picture 14">
            <a:extLst>
              <a:ext uri="{FF2B5EF4-FFF2-40B4-BE49-F238E27FC236}">
                <a16:creationId xmlns:a16="http://schemas.microsoft.com/office/drawing/2014/main" id="{22A836F6-9B1F-40FC-BE6E-427E845B7B4E}"/>
              </a:ext>
            </a:extLst>
          </p:cNvPr>
          <p:cNvPicPr>
            <a:picLocks noChangeAspect="1"/>
          </p:cNvPicPr>
          <p:nvPr/>
        </p:nvPicPr>
        <p:blipFill>
          <a:blip r:embed="rId8"/>
          <a:stretch>
            <a:fillRect/>
          </a:stretch>
        </p:blipFill>
        <p:spPr>
          <a:xfrm>
            <a:off x="5820756" y="368679"/>
            <a:ext cx="2705100" cy="1685925"/>
          </a:xfrm>
          <a:prstGeom prst="rect">
            <a:avLst/>
          </a:prstGeom>
        </p:spPr>
      </p:pic>
      <p:pic>
        <p:nvPicPr>
          <p:cNvPr id="16" name="Picture 15">
            <a:extLst>
              <a:ext uri="{FF2B5EF4-FFF2-40B4-BE49-F238E27FC236}">
                <a16:creationId xmlns:a16="http://schemas.microsoft.com/office/drawing/2014/main" id="{5AF5EF52-4E45-4A7D-9FA7-E47E87CD70B8}"/>
              </a:ext>
            </a:extLst>
          </p:cNvPr>
          <p:cNvPicPr>
            <a:picLocks noChangeAspect="1"/>
          </p:cNvPicPr>
          <p:nvPr/>
        </p:nvPicPr>
        <p:blipFill>
          <a:blip r:embed="rId9"/>
          <a:stretch>
            <a:fillRect/>
          </a:stretch>
        </p:blipFill>
        <p:spPr>
          <a:xfrm>
            <a:off x="8494295" y="109739"/>
            <a:ext cx="3551718" cy="974037"/>
          </a:xfrm>
          <a:prstGeom prst="rect">
            <a:avLst/>
          </a:prstGeom>
        </p:spPr>
      </p:pic>
      <p:pic>
        <p:nvPicPr>
          <p:cNvPr id="17" name="Picture 16">
            <a:extLst>
              <a:ext uri="{FF2B5EF4-FFF2-40B4-BE49-F238E27FC236}">
                <a16:creationId xmlns:a16="http://schemas.microsoft.com/office/drawing/2014/main" id="{21348D1C-C69E-4D6B-B297-83E92DC019C4}"/>
              </a:ext>
            </a:extLst>
          </p:cNvPr>
          <p:cNvPicPr>
            <a:picLocks noChangeAspect="1"/>
          </p:cNvPicPr>
          <p:nvPr/>
        </p:nvPicPr>
        <p:blipFill>
          <a:blip r:embed="rId10"/>
          <a:stretch>
            <a:fillRect/>
          </a:stretch>
        </p:blipFill>
        <p:spPr>
          <a:xfrm>
            <a:off x="8555110" y="1211641"/>
            <a:ext cx="2857500" cy="1600200"/>
          </a:xfrm>
          <a:prstGeom prst="rect">
            <a:avLst/>
          </a:prstGeom>
        </p:spPr>
      </p:pic>
      <p:pic>
        <p:nvPicPr>
          <p:cNvPr id="12" name="Picture 11">
            <a:extLst>
              <a:ext uri="{FF2B5EF4-FFF2-40B4-BE49-F238E27FC236}">
                <a16:creationId xmlns:a16="http://schemas.microsoft.com/office/drawing/2014/main" id="{7BF8688B-C1C6-47A2-ADFD-DC75514C4CB3}"/>
              </a:ext>
            </a:extLst>
          </p:cNvPr>
          <p:cNvPicPr>
            <a:picLocks noChangeAspect="1"/>
          </p:cNvPicPr>
          <p:nvPr/>
        </p:nvPicPr>
        <p:blipFill rotWithShape="1">
          <a:blip r:embed="rId11"/>
          <a:srcRect r="3221" b="13013"/>
          <a:stretch/>
        </p:blipFill>
        <p:spPr>
          <a:xfrm>
            <a:off x="3252930" y="1249586"/>
            <a:ext cx="2415179" cy="1599109"/>
          </a:xfrm>
          <a:prstGeom prst="rect">
            <a:avLst/>
          </a:prstGeom>
        </p:spPr>
      </p:pic>
      <p:pic>
        <p:nvPicPr>
          <p:cNvPr id="1026" name="Picture 2" descr="Who is to blame for the cost of living crisis? | Evening Standard">
            <a:extLst>
              <a:ext uri="{FF2B5EF4-FFF2-40B4-BE49-F238E27FC236}">
                <a16:creationId xmlns:a16="http://schemas.microsoft.com/office/drawing/2014/main" id="{8A1A6A3C-6AC3-4312-C72B-9C7E8940C06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4205" y="1581150"/>
            <a:ext cx="2776824"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portance of Organizational Values | Applied Social Psychology (ASP)">
            <a:extLst>
              <a:ext uri="{FF2B5EF4-FFF2-40B4-BE49-F238E27FC236}">
                <a16:creationId xmlns:a16="http://schemas.microsoft.com/office/drawing/2014/main" id="{731E224E-F57B-A3F8-3337-651BD650AD5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611172" y="2960874"/>
            <a:ext cx="302895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iving with Covid-19: What's next?">
            <a:extLst>
              <a:ext uri="{FF2B5EF4-FFF2-40B4-BE49-F238E27FC236}">
                <a16:creationId xmlns:a16="http://schemas.microsoft.com/office/drawing/2014/main" id="{CAD0FCD8-4932-E041-8849-FEBF989AAC1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931937" y="410444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843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4D792C-1CD4-4C46-9CC4-9A750C8BC3F8}"/>
              </a:ext>
            </a:extLst>
          </p:cNvPr>
          <p:cNvPicPr>
            <a:picLocks noChangeAspect="1"/>
          </p:cNvPicPr>
          <p:nvPr/>
        </p:nvPicPr>
        <p:blipFill>
          <a:blip r:embed="rId3"/>
          <a:stretch>
            <a:fillRect/>
          </a:stretch>
        </p:blipFill>
        <p:spPr>
          <a:xfrm>
            <a:off x="1" y="0"/>
            <a:ext cx="6096000" cy="4146177"/>
          </a:xfrm>
          <a:prstGeom prst="rect">
            <a:avLst/>
          </a:prstGeom>
        </p:spPr>
      </p:pic>
      <p:sp>
        <p:nvSpPr>
          <p:cNvPr id="3" name="TextBox 2">
            <a:extLst>
              <a:ext uri="{FF2B5EF4-FFF2-40B4-BE49-F238E27FC236}">
                <a16:creationId xmlns:a16="http://schemas.microsoft.com/office/drawing/2014/main" id="{812C35F6-31E7-4725-BC29-64850D16FBC1}"/>
              </a:ext>
            </a:extLst>
          </p:cNvPr>
          <p:cNvSpPr txBox="1"/>
          <p:nvPr/>
        </p:nvSpPr>
        <p:spPr>
          <a:xfrm>
            <a:off x="391886" y="4346403"/>
            <a:ext cx="11800114" cy="1077218"/>
          </a:xfrm>
          <a:prstGeom prst="rect">
            <a:avLst/>
          </a:prstGeom>
          <a:noFill/>
        </p:spPr>
        <p:txBody>
          <a:bodyPr wrap="square" rtlCol="0">
            <a:spAutoFit/>
          </a:bodyPr>
          <a:lstStyle/>
          <a:p>
            <a:r>
              <a:rPr lang="en-GB" sz="3200" b="1" dirty="0"/>
              <a:t>Go to: </a:t>
            </a:r>
            <a:r>
              <a:rPr lang="en-GB" sz="3200" b="1" dirty="0">
                <a:hlinkClick r:id="rId4"/>
              </a:rPr>
              <a:t>https://b.socrative.com/login/student/</a:t>
            </a:r>
            <a:endParaRPr lang="en-GB" sz="3200" b="1" dirty="0"/>
          </a:p>
          <a:p>
            <a:r>
              <a:rPr lang="en-GB" sz="3200" b="1" dirty="0"/>
              <a:t>Room name: behaviours</a:t>
            </a:r>
          </a:p>
        </p:txBody>
      </p:sp>
    </p:spTree>
    <p:extLst>
      <p:ext uri="{BB962C8B-B14F-4D97-AF65-F5344CB8AC3E}">
        <p14:creationId xmlns:p14="http://schemas.microsoft.com/office/powerpoint/2010/main" val="3039068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274638"/>
            <a:ext cx="11481847" cy="1325563"/>
          </a:xfrm>
        </p:spPr>
        <p:txBody>
          <a:bodyPr>
            <a:normAutofit/>
          </a:bodyPr>
          <a:lstStyle/>
          <a:p>
            <a:r>
              <a:rPr lang="en-GB" sz="2800" b="1" dirty="0">
                <a:latin typeface="Arial" panose="020B0604020202020204" pitchFamily="34" charset="0"/>
                <a:ea typeface="DengXian" panose="02010600030101010101" pitchFamily="2" charset="-122"/>
                <a:cs typeface="Arial" panose="020B0604020202020204" pitchFamily="34" charset="0"/>
              </a:rPr>
              <a:t> </a:t>
            </a: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Fframwaith Cyfreithiol</a:t>
            </a:r>
            <a:r>
              <a:rPr lang="en-GB" sz="32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 The Legal Framework</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25000" lnSpcReduction="20000"/>
          </a:bodyPr>
          <a:lstStyle/>
          <a:p>
            <a:pPr marL="0" indent="0">
              <a:lnSpc>
                <a:spcPct val="107000"/>
              </a:lnSpc>
              <a:spcAft>
                <a:spcPts val="800"/>
              </a:spcAft>
              <a:buNone/>
            </a:pPr>
            <a:r>
              <a:rPr lang="cy-GB" sz="9600" b="1" dirty="0">
                <a:effectLst/>
                <a:latin typeface="Arial" panose="020B0604020202020204" pitchFamily="34" charset="0"/>
                <a:ea typeface="DengXian" panose="02010600030101010101" pitchFamily="2" charset="-122"/>
                <a:cs typeface="Arial" panose="020B0604020202020204" pitchFamily="34" charset="0"/>
              </a:rPr>
              <a:t>Deddf Cydraddoldeb 2010</a:t>
            </a:r>
            <a:endParaRPr lang="en-GB" sz="9600" b="1"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9600" dirty="0">
                <a:effectLst/>
                <a:latin typeface="Arial" panose="020B0604020202020204" pitchFamily="34" charset="0"/>
                <a:ea typeface="DengXian" panose="02010600030101010101" pitchFamily="2" charset="-122"/>
                <a:cs typeface="Arial" panose="020B0604020202020204" pitchFamily="34" charset="0"/>
              </a:rPr>
              <a:t>Mae'n anghyfreithlon i gyflogwyr wahaniaethu yn erbyn ymgeiswyr am swyddi (a gweithwyr presennol) oherwydd un o'r 'nodweddion gwarchodedig’: </a:t>
            </a:r>
          </a:p>
          <a:p>
            <a:pPr marL="0" indent="0">
              <a:lnSpc>
                <a:spcPct val="107000"/>
              </a:lnSpc>
              <a:spcAft>
                <a:spcPts val="800"/>
              </a:spcAft>
              <a:buNone/>
            </a:pPr>
            <a:r>
              <a:rPr lang="cy-GB" sz="9600" dirty="0">
                <a:effectLst/>
                <a:latin typeface="Arial" panose="020B0604020202020204" pitchFamily="34" charset="0"/>
                <a:ea typeface="DengXian" panose="02010600030101010101" pitchFamily="2" charset="-122"/>
                <a:cs typeface="Arial" panose="020B0604020202020204" pitchFamily="34" charset="0"/>
              </a:rPr>
              <a:t>Oedran, anabledd, ailbennu rhywedd, hil, crefydd neu gred, rhyw, cyfeiriadedd rhywiol, priodas a phartneriaeth sifil, beichiogrwydd a mamolaeth</a:t>
            </a:r>
            <a:endParaRPr lang="en-GB" sz="9600" dirty="0">
              <a:effectLst/>
              <a:latin typeface="Arial" panose="020B0604020202020204" pitchFamily="34" charset="0"/>
              <a:ea typeface="DengXian" panose="02010600030101010101" pitchFamily="2" charset="-122"/>
              <a:cs typeface="Arial" panose="020B0604020202020204" pitchFamily="34" charset="0"/>
            </a:endParaRPr>
          </a:p>
          <a:p>
            <a:pPr marL="0" lvl="0" indent="0">
              <a:lnSpc>
                <a:spcPct val="107000"/>
              </a:lnSpc>
              <a:buNone/>
            </a:pPr>
            <a:endParaRPr lang="en-GB" dirty="0"/>
          </a:p>
        </p:txBody>
      </p:sp>
      <p:sp>
        <p:nvSpPr>
          <p:cNvPr id="4" name="Content Placeholder 3"/>
          <p:cNvSpPr>
            <a:spLocks noGrp="1"/>
          </p:cNvSpPr>
          <p:nvPr>
            <p:ph sz="half" idx="2"/>
          </p:nvPr>
        </p:nvSpPr>
        <p:spPr>
          <a:xfrm>
            <a:off x="6274326" y="1638302"/>
            <a:ext cx="5384800" cy="3989040"/>
          </a:xfrm>
        </p:spPr>
        <p:txBody>
          <a:bodyPr>
            <a:normAutofit fontScale="25000" lnSpcReduction="20000"/>
          </a:bodyPr>
          <a:lstStyle/>
          <a:p>
            <a:pPr marL="0" indent="0">
              <a:lnSpc>
                <a:spcPct val="107000"/>
              </a:lnSpc>
              <a:buNone/>
            </a:pPr>
            <a:r>
              <a:rPr lang="en-GB" sz="9600" b="1" dirty="0">
                <a:latin typeface="Arial" panose="020B0604020202020204" pitchFamily="34" charset="0"/>
                <a:cs typeface="Arial" panose="020B0604020202020204" pitchFamily="34" charset="0"/>
              </a:rPr>
              <a:t>Equality Act 2010</a:t>
            </a:r>
          </a:p>
          <a:p>
            <a:pPr marL="0" indent="0">
              <a:lnSpc>
                <a:spcPct val="107000"/>
              </a:lnSpc>
              <a:buNone/>
            </a:pPr>
            <a:r>
              <a:rPr lang="en-GB" sz="9600" dirty="0">
                <a:latin typeface="Arial" panose="020B0604020202020204" pitchFamily="34" charset="0"/>
                <a:cs typeface="Arial" panose="020B0604020202020204" pitchFamily="34" charset="0"/>
              </a:rPr>
              <a:t>Unlawful for employers to discriminate against job applicants (and existing workers) because of one of the ‘protected characteristics’: </a:t>
            </a:r>
          </a:p>
          <a:p>
            <a:pPr marL="0" indent="0">
              <a:lnSpc>
                <a:spcPct val="107000"/>
              </a:lnSpc>
              <a:buNone/>
            </a:pPr>
            <a:endParaRPr lang="en-GB" sz="9600" dirty="0">
              <a:latin typeface="Arial" panose="020B0604020202020204" pitchFamily="34" charset="0"/>
              <a:cs typeface="Arial" panose="020B0604020202020204" pitchFamily="34" charset="0"/>
            </a:endParaRPr>
          </a:p>
          <a:p>
            <a:pPr marL="0" indent="0">
              <a:lnSpc>
                <a:spcPct val="107000"/>
              </a:lnSpc>
              <a:buNone/>
            </a:pPr>
            <a:r>
              <a:rPr lang="en-GB" sz="9600" dirty="0">
                <a:latin typeface="Arial" panose="020B0604020202020204" pitchFamily="34" charset="0"/>
                <a:cs typeface="Arial" panose="020B0604020202020204" pitchFamily="34" charset="0"/>
              </a:rPr>
              <a:t>Age, disability, gender reassignment, race, religion or belief, sex, sexual orientation, marriage and civil partnership, pregnancy and maternity.</a:t>
            </a:r>
          </a:p>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lvl="0" indent="-342900">
              <a:lnSpc>
                <a:spcPct val="107000"/>
              </a:lnSpc>
              <a:buFont typeface="Symbol" panose="05050102010706020507" pitchFamily="18" charset="2"/>
              <a:buChar char=""/>
            </a:pPr>
            <a:endParaRPr lang="en-GB" dirty="0"/>
          </a:p>
        </p:txBody>
      </p:sp>
    </p:spTree>
    <p:extLst>
      <p:ext uri="{BB962C8B-B14F-4D97-AF65-F5344CB8AC3E}">
        <p14:creationId xmlns:p14="http://schemas.microsoft.com/office/powerpoint/2010/main" val="243745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07000"/>
              </a:lnSpc>
              <a:spcAft>
                <a:spcPts val="800"/>
              </a:spcAft>
            </a:pP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Cydraddoldeb yn y Broses Ddethol</a:t>
            </a: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  </a:t>
            </a:r>
            <a:b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Equality in the Selection Process</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92500" lnSpcReduction="20000"/>
          </a:bodyPr>
          <a:lstStyle/>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Mae polisïau a gweithdrefnau yn deg, yn dryloyw ac yn gynhwysol</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Pob ymgeisydd yn cael ei drin yn gynhwysol ac yn deg</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Dim rhagfarn yn y dogfennau a’r broses e.e., iaith niwtral o ran y rhywiau</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Herio rhagfarn anymwybodol drwy gydol y broses</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0" lvl="0" indent="0">
              <a:lnSpc>
                <a:spcPct val="107000"/>
              </a:lnSpc>
              <a:buNone/>
            </a:pPr>
            <a:endParaRPr lang="en-GB" dirty="0"/>
          </a:p>
        </p:txBody>
      </p:sp>
      <p:sp>
        <p:nvSpPr>
          <p:cNvPr id="4" name="Content Placeholder 3"/>
          <p:cNvSpPr>
            <a:spLocks noGrp="1"/>
          </p:cNvSpPr>
          <p:nvPr>
            <p:ph sz="half" idx="2"/>
          </p:nvPr>
        </p:nvSpPr>
        <p:spPr/>
        <p:txBody>
          <a:bodyPr>
            <a:normAutofit fontScale="92500" lnSpcReduction="20000"/>
          </a:bodyPr>
          <a:lstStyle/>
          <a:p>
            <a:pPr marL="342900" indent="-342900">
              <a:lnSpc>
                <a:spcPct val="107000"/>
              </a:lnSpc>
              <a:buFont typeface="Symbol" panose="05050102010706020507" pitchFamily="18" charset="2"/>
              <a:buChar char=""/>
            </a:pPr>
            <a:r>
              <a:rPr lang="en-GB" sz="2800" dirty="0">
                <a:latin typeface="Arial" panose="020B0604020202020204" pitchFamily="34" charset="0"/>
                <a:cs typeface="Arial" panose="020B0604020202020204" pitchFamily="34" charset="0"/>
              </a:rPr>
              <a:t>Polices and procedures are fair, transparent and inclusive</a:t>
            </a:r>
          </a:p>
          <a:p>
            <a:pPr marL="342900" indent="-342900">
              <a:lnSpc>
                <a:spcPct val="107000"/>
              </a:lnSpc>
              <a:buFont typeface="Symbol" panose="05050102010706020507" pitchFamily="18" charset="2"/>
              <a:buChar char=""/>
            </a:pPr>
            <a:r>
              <a:rPr lang="en-GB" sz="2800" dirty="0">
                <a:latin typeface="Arial" panose="020B0604020202020204" pitchFamily="34" charset="0"/>
                <a:cs typeface="Arial" panose="020B0604020202020204" pitchFamily="34" charset="0"/>
              </a:rPr>
              <a:t>All candidates treated inclusively and fair</a:t>
            </a:r>
          </a:p>
          <a:p>
            <a:pPr marL="342900" indent="-342900">
              <a:lnSpc>
                <a:spcPct val="107000"/>
              </a:lnSpc>
              <a:buFont typeface="Symbol" panose="05050102010706020507" pitchFamily="18" charset="2"/>
              <a:buChar char=""/>
            </a:pPr>
            <a:r>
              <a:rPr lang="en-GB" sz="2800" dirty="0">
                <a:latin typeface="Arial" panose="020B0604020202020204" pitchFamily="34" charset="0"/>
                <a:cs typeface="Arial" panose="020B0604020202020204" pitchFamily="34" charset="0"/>
              </a:rPr>
              <a:t>No bias in documentation and process e.g. gender neutral language</a:t>
            </a:r>
          </a:p>
          <a:p>
            <a:pPr marL="342900" indent="-342900">
              <a:lnSpc>
                <a:spcPct val="107000"/>
              </a:lnSpc>
              <a:buFont typeface="Symbol" panose="05050102010706020507" pitchFamily="18" charset="2"/>
              <a:buChar char=""/>
            </a:pPr>
            <a:r>
              <a:rPr lang="en-GB" sz="2800" dirty="0">
                <a:latin typeface="Arial" panose="020B0604020202020204" pitchFamily="34" charset="0"/>
                <a:cs typeface="Arial" panose="020B0604020202020204" pitchFamily="34" charset="0"/>
              </a:rPr>
              <a:t>Actively challenge unconscious bias throughout the process</a:t>
            </a:r>
          </a:p>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lvl="0" indent="-342900">
              <a:lnSpc>
                <a:spcPct val="107000"/>
              </a:lnSpc>
              <a:buFont typeface="Symbol" panose="05050102010706020507" pitchFamily="18" charset="2"/>
              <a:buChar char=""/>
            </a:pPr>
            <a:endParaRPr lang="en-GB" dirty="0"/>
          </a:p>
        </p:txBody>
      </p:sp>
    </p:spTree>
    <p:extLst>
      <p:ext uri="{BB962C8B-B14F-4D97-AF65-F5344CB8AC3E}">
        <p14:creationId xmlns:p14="http://schemas.microsoft.com/office/powerpoint/2010/main" val="541119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43" y="365126"/>
            <a:ext cx="11415523" cy="1235076"/>
          </a:xfrm>
        </p:spPr>
        <p:txBody>
          <a:bodyPr>
            <a:normAutofit/>
          </a:bodyPr>
          <a:lstStyle/>
          <a:p>
            <a:pPr>
              <a:lnSpc>
                <a:spcPct val="107000"/>
              </a:lnSpc>
              <a:spcAft>
                <a:spcPts val="800"/>
              </a:spcAft>
            </a:pPr>
            <a:r>
              <a:rPr lang="en-GB" sz="1800" b="1" dirty="0">
                <a:latin typeface="Calibri" panose="020F0502020204030204" pitchFamily="34" charset="0"/>
                <a:ea typeface="DengXian" panose="02010600030101010101" pitchFamily="2" charset="-122"/>
                <a:cs typeface="Times New Roman" panose="02020603050405020304" pitchFamily="18" charset="0"/>
              </a:rPr>
              <a:t> </a:t>
            </a: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Os oes rhagfarn anymwybodol, beth sydd i’w wneud?</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 </a:t>
            </a: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If Bias is Unconscious, What Can We Do?</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40000" lnSpcReduction="20000"/>
          </a:bodyPr>
          <a:lstStyle/>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Bod yn onest gyda ni'n hunain am ein rhagfarnau ein hun</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Deall yr effaith ar ein hymddygiad a'n penderfyniadau</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Osgoi stereoteipio neu gyffredinoli </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Herio rhagdybiaethau sy’n seiliedig ar ragfarn anymwybodol </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Bod yn ymwybodol o Grwpiau ‘Mewn’ yn erbyn Grwpiau ‘Allan’</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4500" dirty="0">
                <a:effectLst/>
                <a:latin typeface="Arial" panose="020B0604020202020204" pitchFamily="34" charset="0"/>
                <a:ea typeface="DengXian" panose="02010600030101010101" pitchFamily="2" charset="-122"/>
                <a:cs typeface="Arial" panose="020B0604020202020204" pitchFamily="34" charset="0"/>
              </a:rPr>
              <a:t>Gwneud penderfyniadau ar sail gwybodaeth wrthrychol yn ôl meini prawf</a:t>
            </a:r>
            <a:endParaRPr lang="en-GB" sz="4500" dirty="0">
              <a:effectLst/>
              <a:latin typeface="Arial" panose="020B0604020202020204" pitchFamily="34" charset="0"/>
              <a:ea typeface="DengXian" panose="02010600030101010101" pitchFamily="2" charset="-122"/>
              <a:cs typeface="Arial" panose="020B0604020202020204" pitchFamily="34" charset="0"/>
            </a:endParaRPr>
          </a:p>
          <a:p>
            <a:pPr marL="0" lvl="0" indent="0">
              <a:lnSpc>
                <a:spcPct val="107000"/>
              </a:lnSpc>
              <a:buNone/>
            </a:pPr>
            <a:endParaRPr lang="en-GB" dirty="0"/>
          </a:p>
        </p:txBody>
      </p:sp>
      <p:sp>
        <p:nvSpPr>
          <p:cNvPr id="4" name="Content Placeholder 3"/>
          <p:cNvSpPr>
            <a:spLocks noGrp="1"/>
          </p:cNvSpPr>
          <p:nvPr>
            <p:ph sz="half" idx="2"/>
          </p:nvPr>
        </p:nvSpPr>
        <p:spPr/>
        <p:txBody>
          <a:bodyPr>
            <a:normAutofit fontScale="40000" lnSpcReduction="20000"/>
          </a:bodyPr>
          <a:lstStyle/>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Be honest with ourselves about own biases</a:t>
            </a: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Understand the impact on our behaviour and decision making</a:t>
            </a: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Avoid stereotyping or generalisations </a:t>
            </a: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Challenge assumptions based on unconscious bias </a:t>
            </a: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Be aware of In-groups vs Out-groups</a:t>
            </a:r>
          </a:p>
          <a:p>
            <a:pPr marL="342900" indent="-342900">
              <a:lnSpc>
                <a:spcPct val="107000"/>
              </a:lnSpc>
              <a:buFont typeface="Symbol" panose="05050102010706020507" pitchFamily="18" charset="2"/>
              <a:buChar char=""/>
            </a:pPr>
            <a:r>
              <a:rPr lang="en-GB" sz="5000" dirty="0">
                <a:latin typeface="Arial" panose="020B0604020202020204" pitchFamily="34" charset="0"/>
                <a:cs typeface="Arial" panose="020B0604020202020204" pitchFamily="34" charset="0"/>
              </a:rPr>
              <a:t>Decision making is based on objective knowledge against criteria</a:t>
            </a:r>
          </a:p>
          <a:p>
            <a:pPr marL="342900" indent="-342900">
              <a:lnSpc>
                <a:spcPct val="107000"/>
              </a:lnSpc>
              <a:buFont typeface="Symbol" panose="05050102010706020507" pitchFamily="18" charset="2"/>
              <a:buChar char=""/>
            </a:pPr>
            <a:endParaRPr lang="en-GB" sz="5000" dirty="0">
              <a:latin typeface="Arial" panose="020B0604020202020204" pitchFamily="34" charset="0"/>
              <a:cs typeface="Arial" panose="020B0604020202020204" pitchFamily="34" charset="0"/>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lvl="0" indent="-342900">
              <a:lnSpc>
                <a:spcPct val="107000"/>
              </a:lnSpc>
              <a:buFont typeface="Symbol" panose="05050102010706020507" pitchFamily="18" charset="2"/>
              <a:buChar char=""/>
            </a:pPr>
            <a:endParaRPr lang="en-GB" dirty="0"/>
          </a:p>
        </p:txBody>
      </p:sp>
    </p:spTree>
    <p:extLst>
      <p:ext uri="{BB962C8B-B14F-4D97-AF65-F5344CB8AC3E}">
        <p14:creationId xmlns:p14="http://schemas.microsoft.com/office/powerpoint/2010/main" val="2923013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3C00-B389-4E47-9E96-8FC5431D310B}"/>
              </a:ext>
            </a:extLst>
          </p:cNvPr>
          <p:cNvSpPr>
            <a:spLocks noGrp="1"/>
          </p:cNvSpPr>
          <p:nvPr>
            <p:ph type="title"/>
          </p:nvPr>
        </p:nvSpPr>
        <p:spPr>
          <a:xfrm>
            <a:off x="710153" y="441325"/>
            <a:ext cx="11481847" cy="1325563"/>
          </a:xfrm>
        </p:spPr>
        <p:txBody>
          <a:bodyPr anchor="ctr">
            <a:normAutofit fontScale="90000"/>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Camau yn y Broses Recriwtio</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br>
              <a:rPr lang="en-GB" sz="3600" b="1" dirty="0">
                <a:solidFill>
                  <a:schemeClr val="tx2"/>
                </a:solidFill>
                <a:latin typeface="Arial" panose="020B0604020202020204" pitchFamily="34" charset="0"/>
                <a:ea typeface="DengXian" panose="02010600030101010101" pitchFamily="2" charset="-122"/>
                <a:cs typeface="Arial" panose="020B0604020202020204" pitchFamily="34" charset="0"/>
              </a:rPr>
            </a:br>
            <a:r>
              <a:rPr lang="en-GB" sz="3600" b="1" dirty="0">
                <a:solidFill>
                  <a:schemeClr val="tx2"/>
                </a:solidFill>
                <a:latin typeface="Arial" panose="020B0604020202020204" pitchFamily="34" charset="0"/>
                <a:cs typeface="Arial" panose="020B0604020202020204" pitchFamily="34" charset="0"/>
              </a:rPr>
              <a:t>Stages in the Recruitment Process</a:t>
            </a:r>
            <a:br>
              <a:rPr lang="en-GB" b="1" dirty="0"/>
            </a:br>
            <a:endParaRPr lang="en-GB" dirty="0"/>
          </a:p>
        </p:txBody>
      </p:sp>
      <p:graphicFrame>
        <p:nvGraphicFramePr>
          <p:cNvPr id="7" name="Content Placeholder 6">
            <a:extLst>
              <a:ext uri="{FF2B5EF4-FFF2-40B4-BE49-F238E27FC236}">
                <a16:creationId xmlns:a16="http://schemas.microsoft.com/office/drawing/2014/main" id="{6418FF65-F522-4785-83BD-563C6514675E}"/>
              </a:ext>
            </a:extLst>
          </p:cNvPr>
          <p:cNvGraphicFramePr>
            <a:graphicFrameLocks noGrp="1"/>
          </p:cNvGraphicFramePr>
          <p:nvPr>
            <p:ph sz="half" idx="1"/>
            <p:extLst>
              <p:ext uri="{D42A27DB-BD31-4B8C-83A1-F6EECF244321}">
                <p14:modId xmlns:p14="http://schemas.microsoft.com/office/powerpoint/2010/main" val="178445827"/>
              </p:ext>
            </p:extLst>
          </p:nvPr>
        </p:nvGraphicFramePr>
        <p:xfrm>
          <a:off x="609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6">
            <a:extLst>
              <a:ext uri="{FF2B5EF4-FFF2-40B4-BE49-F238E27FC236}">
                <a16:creationId xmlns:a16="http://schemas.microsoft.com/office/drawing/2014/main" id="{EACC1148-4743-4144-9DD0-ED94FD863483}"/>
              </a:ext>
            </a:extLst>
          </p:cNvPr>
          <p:cNvGraphicFramePr>
            <a:graphicFrameLocks noGrp="1"/>
          </p:cNvGraphicFramePr>
          <p:nvPr>
            <p:ph sz="half" idx="2"/>
            <p:extLst>
              <p:ext uri="{D42A27DB-BD31-4B8C-83A1-F6EECF244321}">
                <p14:modId xmlns:p14="http://schemas.microsoft.com/office/powerpoint/2010/main" val="3027501261"/>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62476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50EE7-3965-412A-9DA6-F4EE11361565}"/>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System Webrecruit</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cs typeface="Arial" panose="020B0604020202020204" pitchFamily="34" charset="0"/>
              </a:rPr>
              <a:t>The Webrecruit System </a:t>
            </a:r>
          </a:p>
        </p:txBody>
      </p:sp>
      <p:sp>
        <p:nvSpPr>
          <p:cNvPr id="5" name="Content Placeholder 4">
            <a:extLst>
              <a:ext uri="{FF2B5EF4-FFF2-40B4-BE49-F238E27FC236}">
                <a16:creationId xmlns:a16="http://schemas.microsoft.com/office/drawing/2014/main" id="{0C59885B-59FB-4926-BB4C-3E2DC146ED44}"/>
              </a:ext>
            </a:extLst>
          </p:cNvPr>
          <p:cNvSpPr>
            <a:spLocks noGrp="1"/>
          </p:cNvSpPr>
          <p:nvPr>
            <p:ph idx="1"/>
          </p:nvPr>
        </p:nvSpPr>
        <p:spPr>
          <a:xfrm>
            <a:off x="435122" y="1690689"/>
            <a:ext cx="4213077" cy="4343400"/>
          </a:xfrm>
        </p:spPr>
        <p:txBody>
          <a:bodyPr>
            <a:normAutofit/>
          </a:bodyPr>
          <a:lstStyle/>
          <a:p>
            <a:pPr marL="0" indent="0">
              <a:lnSpc>
                <a:spcPct val="107000"/>
              </a:lnSpc>
              <a:spcAft>
                <a:spcPts val="800"/>
              </a:spcAft>
              <a:buNone/>
            </a:pPr>
            <a:r>
              <a:rPr lang="cy-GB" sz="2400" dirty="0">
                <a:effectLst/>
                <a:latin typeface="Arial" panose="020B0604020202020204" pitchFamily="34" charset="0"/>
                <a:ea typeface="DengXian" panose="02010600030101010101" pitchFamily="2" charset="-122"/>
                <a:cs typeface="Arial" panose="020B0604020202020204" pitchFamily="34" charset="0"/>
                <a:hlinkClick r:id="rId3"/>
              </a:rPr>
              <a:t>Adolygwch arddangosiad o'r system trwy glicio ar logo Webrecruit isod:</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24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Review a demo of the system by clicking on the Webrecruit logo below:</a:t>
            </a:r>
            <a:endParaRPr lang="en-GB" sz="2400" dirty="0">
              <a:solidFill>
                <a:srgbClr val="0563C1"/>
              </a:solidFill>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endParaRPr>
          </a:p>
          <a:p>
            <a:pPr marL="0" indent="0">
              <a:buNone/>
            </a:pPr>
            <a:endParaRPr lang="en-GB" sz="24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endParaRPr>
          </a:p>
          <a:p>
            <a:pPr marL="0" indent="0">
              <a:buNone/>
            </a:pPr>
            <a:endParaRPr lang="en-GB" dirty="0">
              <a:solidFill>
                <a:srgbClr val="0563C1"/>
              </a:solidFill>
              <a:hlinkClick r:id="" action="ppaction://noaction">
                <a:extLst>
                  <a:ext uri="{A12FA001-AC4F-418D-AE19-62706E023703}">
                    <ahyp:hlinkClr xmlns:ahyp="http://schemas.microsoft.com/office/drawing/2018/hyperlinkcolor" val="tx"/>
                  </a:ext>
                </a:extLst>
              </a:hlinkClick>
            </a:endParaRPr>
          </a:p>
          <a:p>
            <a:pPr marL="0" indent="0" algn="ctr">
              <a:buNone/>
            </a:pPr>
            <a:endParaRPr lang="en-GB" u="sng" dirty="0">
              <a:solidFill>
                <a:srgbClr val="0563C1"/>
              </a:solidFill>
              <a:hlinkClick r:id="" action="ppaction://noaction">
                <a:extLst>
                  <a:ext uri="{A12FA001-AC4F-418D-AE19-62706E023703}">
                    <ahyp:hlinkClr xmlns:ahyp="http://schemas.microsoft.com/office/drawing/2018/hyperlinkcolor" val="tx"/>
                  </a:ext>
                </a:extLst>
              </a:hlinkClick>
            </a:endParaRPr>
          </a:p>
        </p:txBody>
      </p:sp>
      <p:pic>
        <p:nvPicPr>
          <p:cNvPr id="6" name="Picture 5">
            <a:hlinkClick r:id="rId3"/>
            <a:extLst>
              <a:ext uri="{FF2B5EF4-FFF2-40B4-BE49-F238E27FC236}">
                <a16:creationId xmlns:a16="http://schemas.microsoft.com/office/drawing/2014/main" id="{27453F8F-5DD4-4E5B-B637-CFA46519BBB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2327" y="4210615"/>
            <a:ext cx="3658666" cy="1325563"/>
          </a:xfrm>
          <a:prstGeom prst="rect">
            <a:avLst/>
          </a:prstGeom>
        </p:spPr>
      </p:pic>
      <p:sp>
        <p:nvSpPr>
          <p:cNvPr id="3" name="TextBox 2">
            <a:extLst>
              <a:ext uri="{FF2B5EF4-FFF2-40B4-BE49-F238E27FC236}">
                <a16:creationId xmlns:a16="http://schemas.microsoft.com/office/drawing/2014/main" id="{90B08D4B-BFB3-4D04-AF80-CE15CD017B61}"/>
              </a:ext>
            </a:extLst>
          </p:cNvPr>
          <p:cNvSpPr txBox="1"/>
          <p:nvPr/>
        </p:nvSpPr>
        <p:spPr>
          <a:xfrm>
            <a:off x="7193242" y="2569309"/>
            <a:ext cx="4381500" cy="1200329"/>
          </a:xfrm>
          <a:prstGeom prst="rect">
            <a:avLst/>
          </a:prstGeom>
          <a:noFill/>
        </p:spPr>
        <p:txBody>
          <a:bodyPr wrap="square" rtlCol="0">
            <a:spAutoFit/>
          </a:bodyPr>
          <a:lstStyle/>
          <a:p>
            <a:r>
              <a:rPr lang="cy-GB" sz="2400" dirty="0">
                <a:solidFill>
                  <a:schemeClr val="accent1"/>
                </a:solidFill>
                <a:effectLst/>
                <a:latin typeface="Arial" panose="020B0604020202020204" pitchFamily="34" charset="0"/>
                <a:ea typeface="DengXian" panose="02010600030101010101" pitchFamily="2" charset="-122"/>
                <a:cs typeface="Arial" panose="020B0604020202020204" pitchFamily="34" charset="0"/>
                <a:hlinkClick r:id="rId5"/>
              </a:rPr>
              <a:t>Ewch i Safle Swyddi'r Drindod Dewi Sant</a:t>
            </a:r>
            <a:endParaRPr lang="en-GB" sz="2400" dirty="0">
              <a:solidFill>
                <a:schemeClr val="accent1"/>
              </a:solidFill>
              <a:effectLst/>
              <a:latin typeface="Arial" panose="020B0604020202020204" pitchFamily="34" charset="0"/>
              <a:ea typeface="DengXian" panose="02010600030101010101" pitchFamily="2" charset="-122"/>
              <a:cs typeface="Arial" panose="020B0604020202020204" pitchFamily="34" charset="0"/>
            </a:endParaRPr>
          </a:p>
          <a:p>
            <a:r>
              <a:rPr lang="en-GB" sz="2400" dirty="0">
                <a:latin typeface="Arial" panose="020B0604020202020204" pitchFamily="34" charset="0"/>
                <a:cs typeface="Arial" panose="020B0604020202020204" pitchFamily="34" charset="0"/>
                <a:hlinkClick r:id="rId6"/>
              </a:rPr>
              <a:t>Visit the UWTSD Jobs Site</a:t>
            </a:r>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8E05C6F-CEDA-4218-93BC-6F6E8915E655}"/>
              </a:ext>
            </a:extLst>
          </p:cNvPr>
          <p:cNvPicPr>
            <a:picLocks noChangeAspect="1"/>
          </p:cNvPicPr>
          <p:nvPr/>
        </p:nvPicPr>
        <p:blipFill rotWithShape="1">
          <a:blip r:embed="rId7"/>
          <a:srcRect t="8574" r="4871" b="7238"/>
          <a:stretch/>
        </p:blipFill>
        <p:spPr>
          <a:xfrm>
            <a:off x="6418983" y="3862389"/>
            <a:ext cx="5317170" cy="2645627"/>
          </a:xfrm>
          <a:prstGeom prst="rect">
            <a:avLst/>
          </a:prstGeom>
        </p:spPr>
      </p:pic>
      <p:pic>
        <p:nvPicPr>
          <p:cNvPr id="9" name="Picture 8">
            <a:extLst>
              <a:ext uri="{FF2B5EF4-FFF2-40B4-BE49-F238E27FC236}">
                <a16:creationId xmlns:a16="http://schemas.microsoft.com/office/drawing/2014/main" id="{A9037DDD-0496-484D-971E-4F876B6B4901}"/>
              </a:ext>
            </a:extLst>
          </p:cNvPr>
          <p:cNvPicPr>
            <a:picLocks noChangeAspect="1"/>
          </p:cNvPicPr>
          <p:nvPr/>
        </p:nvPicPr>
        <p:blipFill rotWithShape="1">
          <a:blip r:embed="rId8"/>
          <a:srcRect l="2156" t="3186" r="2488" b="10867"/>
          <a:stretch/>
        </p:blipFill>
        <p:spPr>
          <a:xfrm>
            <a:off x="6542542" y="0"/>
            <a:ext cx="5070052" cy="2569309"/>
          </a:xfrm>
          <a:prstGeom prst="rect">
            <a:avLst/>
          </a:prstGeom>
        </p:spPr>
      </p:pic>
    </p:spTree>
    <p:extLst>
      <p:ext uri="{BB962C8B-B14F-4D97-AF65-F5344CB8AC3E}">
        <p14:creationId xmlns:p14="http://schemas.microsoft.com/office/powerpoint/2010/main" val="3951495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676" y="160339"/>
            <a:ext cx="11481847" cy="1325563"/>
          </a:xfrm>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Cymeradwyaeth a Chynllunio Cam 1</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Stage 1 Approval and Planning</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85000" lnSpcReduction="20000"/>
          </a:bodyPr>
          <a:lstStyle/>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Cymeradwyaeth ariannol ar gyfer y swydd (codi cais ar y system Webrecruit)</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Adolygu'r disgrifiad swydd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Datblygu'r hysbyseb</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Cytuno sut y byddwch yn asesu ymgeiswyr</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600" dirty="0">
                <a:effectLst/>
                <a:latin typeface="Arial" panose="020B0604020202020204" pitchFamily="34" charset="0"/>
                <a:ea typeface="DengXian" panose="02010600030101010101" pitchFamily="2" charset="-122"/>
                <a:cs typeface="Arial" panose="020B0604020202020204" pitchFamily="34" charset="0"/>
              </a:rPr>
              <a:t>Sefydlu paneli a dyddiadau llunio rhestr fer/dethol</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0" lvl="0" indent="0">
              <a:lnSpc>
                <a:spcPct val="107000"/>
              </a:lnSpc>
              <a:buNone/>
            </a:pPr>
            <a:endParaRPr lang="en-GB" dirty="0"/>
          </a:p>
        </p:txBody>
      </p:sp>
      <p:sp>
        <p:nvSpPr>
          <p:cNvPr id="4" name="Content Placeholder 3"/>
          <p:cNvSpPr>
            <a:spLocks noGrp="1"/>
          </p:cNvSpPr>
          <p:nvPr>
            <p:ph sz="half" idx="2"/>
          </p:nvPr>
        </p:nvSpPr>
        <p:spPr/>
        <p:txBody>
          <a:bodyPr>
            <a:normAutofit fontScale="85000" lnSpcReduction="20000"/>
          </a:bodyPr>
          <a:lstStyle/>
          <a:p>
            <a:r>
              <a:rPr lang="en-GB" sz="2600" dirty="0">
                <a:latin typeface="Arial" panose="020B0604020202020204" pitchFamily="34" charset="0"/>
                <a:cs typeface="Arial" panose="020B0604020202020204" pitchFamily="34" charset="0"/>
              </a:rPr>
              <a:t>Financial approval for the post (raise a requisition on the Webrecruit system)</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Review the job description</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Develop the advert</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Agree how you will assess candidates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Set up shortlisting/selection panels and dates</a:t>
            </a:r>
          </a:p>
          <a:p>
            <a:pPr marL="342900" indent="-342900">
              <a:lnSpc>
                <a:spcPct val="107000"/>
              </a:lnSpc>
              <a:buFont typeface="Symbol" panose="05050102010706020507" pitchFamily="18" charset="2"/>
              <a:buChar char=""/>
            </a:pPr>
            <a:endParaRPr lang="en-GB" sz="2800" dirty="0">
              <a:solidFill>
                <a:schemeClr val="tx2"/>
              </a:solidFill>
            </a:endParaRPr>
          </a:p>
          <a:p>
            <a:pPr marL="342900" indent="-342900">
              <a:lnSpc>
                <a:spcPct val="107000"/>
              </a:lnSpc>
              <a:buFont typeface="Symbol" panose="05050102010706020507" pitchFamily="18" charset="2"/>
              <a:buChar char=""/>
            </a:pPr>
            <a:endParaRPr lang="en-GB" sz="2800" dirty="0">
              <a:solidFill>
                <a:schemeClr val="tx2"/>
              </a:solidFill>
            </a:endParaRPr>
          </a:p>
          <a:p>
            <a:pPr marL="342900" lvl="0" indent="-342900">
              <a:lnSpc>
                <a:spcPct val="107000"/>
              </a:lnSpc>
              <a:buFont typeface="Symbol" panose="05050102010706020507" pitchFamily="18" charset="2"/>
              <a:buChar char=""/>
            </a:pPr>
            <a:endParaRPr lang="en-GB" dirty="0"/>
          </a:p>
        </p:txBody>
      </p:sp>
    </p:spTree>
    <p:extLst>
      <p:ext uri="{BB962C8B-B14F-4D97-AF65-F5344CB8AC3E}">
        <p14:creationId xmlns:p14="http://schemas.microsoft.com/office/powerpoint/2010/main" val="1220646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1020866"/>
            <a:ext cx="7658100" cy="4816267"/>
          </a:xfrm>
          <a:prstGeom prst="rect">
            <a:avLst/>
          </a:prstGeom>
        </p:spPr>
      </p:pic>
      <p:sp>
        <p:nvSpPr>
          <p:cNvPr id="2" name="TextBox 1">
            <a:extLst>
              <a:ext uri="{FF2B5EF4-FFF2-40B4-BE49-F238E27FC236}">
                <a16:creationId xmlns:a16="http://schemas.microsoft.com/office/drawing/2014/main" id="{CE878E7B-B60C-46C4-B580-CE14AAF520D6}"/>
              </a:ext>
            </a:extLst>
          </p:cNvPr>
          <p:cNvSpPr txBox="1"/>
          <p:nvPr/>
        </p:nvSpPr>
        <p:spPr>
          <a:xfrm>
            <a:off x="419100" y="209549"/>
            <a:ext cx="3771900" cy="2246769"/>
          </a:xfrm>
          <a:prstGeom prst="rect">
            <a:avLst/>
          </a:prstGeom>
          <a:noFill/>
        </p:spPr>
        <p:txBody>
          <a:bodyPr wrap="square" rtlCol="0">
            <a:sp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Egwyl Cysur 5 munud</a:t>
            </a:r>
            <a:endParaRPr lang="en-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endParaRPr lang="en-GB" sz="2800" b="1" dirty="0">
              <a:solidFill>
                <a:schemeClr val="tx2"/>
              </a:solidFill>
              <a:latin typeface="Arial" panose="020B0604020202020204" pitchFamily="34" charset="0"/>
              <a:cs typeface="Arial" panose="020B0604020202020204" pitchFamily="34" charset="0"/>
            </a:endParaRPr>
          </a:p>
          <a:p>
            <a:r>
              <a:rPr lang="en-GB" sz="2800" b="1" dirty="0">
                <a:solidFill>
                  <a:schemeClr val="tx2"/>
                </a:solidFill>
                <a:latin typeface="Arial" panose="020B0604020202020204" pitchFamily="34" charset="0"/>
                <a:cs typeface="Arial" panose="020B0604020202020204" pitchFamily="34" charset="0"/>
              </a:rPr>
              <a:t>5 mins Comfort Break</a:t>
            </a:r>
          </a:p>
        </p:txBody>
      </p:sp>
    </p:spTree>
    <p:extLst>
      <p:ext uri="{BB962C8B-B14F-4D97-AF65-F5344CB8AC3E}">
        <p14:creationId xmlns:p14="http://schemas.microsoft.com/office/powerpoint/2010/main" val="379918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393" t="10572" r="40712" b="13936"/>
          <a:stretch/>
        </p:blipFill>
        <p:spPr>
          <a:xfrm>
            <a:off x="177751" y="1277710"/>
            <a:ext cx="3938112" cy="2225758"/>
          </a:xfrm>
          <a:prstGeom prst="rect">
            <a:avLst/>
          </a:prstGeom>
        </p:spPr>
      </p:pic>
      <p:sp>
        <p:nvSpPr>
          <p:cNvPr id="6" name="TextBox 5">
            <a:extLst>
              <a:ext uri="{FF2B5EF4-FFF2-40B4-BE49-F238E27FC236}">
                <a16:creationId xmlns:a16="http://schemas.microsoft.com/office/drawing/2014/main" id="{A5E35FFE-C8ED-4F2D-BE80-CD1451F000FA}"/>
              </a:ext>
            </a:extLst>
          </p:cNvPr>
          <p:cNvSpPr txBox="1"/>
          <p:nvPr/>
        </p:nvSpPr>
        <p:spPr>
          <a:xfrm>
            <a:off x="92026" y="31214"/>
            <a:ext cx="7346999" cy="1200329"/>
          </a:xfrm>
          <a:prstGeom prst="rect">
            <a:avLst/>
          </a:prstGeom>
          <a:noFill/>
        </p:spPr>
        <p:txBody>
          <a:bodyPr wrap="square">
            <a:spAutoFit/>
          </a:bodyPr>
          <a:lstStyle/>
          <a:p>
            <a:r>
              <a:rPr lang="cy-GB" sz="3600" b="1" dirty="0">
                <a:solidFill>
                  <a:schemeClr val="tx2"/>
                </a:solidFill>
                <a:latin typeface="Arial" panose="020B0604020202020204" pitchFamily="34" charset="0"/>
                <a:cs typeface="Arial" panose="020B0604020202020204" pitchFamily="34" charset="0"/>
              </a:rPr>
              <a:t>Hysbysebu Cam 1</a:t>
            </a:r>
            <a:endParaRPr lang="en-GB" sz="3600" b="1" dirty="0">
              <a:solidFill>
                <a:schemeClr val="tx2"/>
              </a:solidFill>
              <a:latin typeface="Arial" panose="020B0604020202020204" pitchFamily="34" charset="0"/>
              <a:cs typeface="Arial" panose="020B0604020202020204" pitchFamily="34" charset="0"/>
            </a:endParaRPr>
          </a:p>
          <a:p>
            <a:r>
              <a:rPr lang="en-GB" sz="3600" b="1" dirty="0">
                <a:solidFill>
                  <a:schemeClr val="tx2"/>
                </a:solidFill>
                <a:latin typeface="Arial" panose="020B0604020202020204" pitchFamily="34" charset="0"/>
                <a:ea typeface="DengXian" panose="02010600030101010101" pitchFamily="2" charset="-122"/>
                <a:cs typeface="Arial" panose="020B0604020202020204" pitchFamily="34" charset="0"/>
              </a:rPr>
              <a:t>/ Stage 2 Advertising</a:t>
            </a:r>
            <a:endParaRPr lang="en-GB" sz="3600" b="1" dirty="0">
              <a:solidFill>
                <a:schemeClr val="tx2"/>
              </a:solidFill>
              <a:latin typeface="Arial" panose="020B0604020202020204" pitchFamily="34" charset="0"/>
              <a:cs typeface="Arial" panose="020B0604020202020204" pitchFamily="34" charset="0"/>
            </a:endParaRPr>
          </a:p>
        </p:txBody>
      </p:sp>
      <p:pic>
        <p:nvPicPr>
          <p:cNvPr id="1026" name="Picture 2" descr="Parents outraged over &amp;#39;terrible&amp;#39; request in job advert - which turns out to  be illegal - Mirror Online">
            <a:hlinkClick r:id="rId4"/>
            <a:extLst>
              <a:ext uri="{FF2B5EF4-FFF2-40B4-BE49-F238E27FC236}">
                <a16:creationId xmlns:a16="http://schemas.microsoft.com/office/drawing/2014/main" id="{1A1EBFF9-5C79-4E06-A87F-7059159BCD8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92" t="7223" r="15119" b="9205"/>
          <a:stretch/>
        </p:blipFill>
        <p:spPr bwMode="auto">
          <a:xfrm>
            <a:off x="4252291" y="1717229"/>
            <a:ext cx="3938112" cy="45093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iring discrimination – examples and how to prevent it - DevSkiller.com">
            <a:hlinkClick r:id="rId6"/>
            <a:extLst>
              <a:ext uri="{FF2B5EF4-FFF2-40B4-BE49-F238E27FC236}">
                <a16:creationId xmlns:a16="http://schemas.microsoft.com/office/drawing/2014/main" id="{2DBE8109-4AFF-426E-BDCC-0F5E7BDA221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694" y="3707816"/>
            <a:ext cx="4454656" cy="27665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ury at care home job advert that said &amp;#39;no dark-skinned applicants apply  for role&amp;#39; - World News - Mirror Online">
            <a:hlinkClick r:id="rId8"/>
            <a:extLst>
              <a:ext uri="{FF2B5EF4-FFF2-40B4-BE49-F238E27FC236}">
                <a16:creationId xmlns:a16="http://schemas.microsoft.com/office/drawing/2014/main" id="{BF74688A-AB66-4DCA-B65C-02B83A282A8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34250" y="4349"/>
            <a:ext cx="4857750" cy="36433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iscrimination In The Recruitment Process - What You Need To Know">
            <a:extLst>
              <a:ext uri="{FF2B5EF4-FFF2-40B4-BE49-F238E27FC236}">
                <a16:creationId xmlns:a16="http://schemas.microsoft.com/office/drawing/2014/main" id="{7D572A68-762D-40A8-A5D9-9C11125F08D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06947" y="3847233"/>
            <a:ext cx="3275682" cy="2179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5506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Cam 3 – Rhestr Fer</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600" b="1" dirty="0">
                <a:solidFill>
                  <a:schemeClr val="tx2"/>
                </a:solidFill>
                <a:latin typeface="Arial" panose="020B0604020202020204" pitchFamily="34" charset="0"/>
                <a:ea typeface="DengXian" panose="02010600030101010101" pitchFamily="2" charset="-122"/>
                <a:cs typeface="Arial" panose="020B0604020202020204" pitchFamily="34" charset="0"/>
              </a:rPr>
              <a:t>/</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600" b="1" dirty="0">
                <a:solidFill>
                  <a:schemeClr val="tx2"/>
                </a:solidFill>
                <a:latin typeface="Arial" panose="020B0604020202020204" pitchFamily="34" charset="0"/>
                <a:cs typeface="Arial" panose="020B0604020202020204" pitchFamily="34" charset="0"/>
              </a:rPr>
              <a:t>Stage 3 – Shortlisting</a:t>
            </a:r>
          </a:p>
        </p:txBody>
      </p:sp>
      <p:sp>
        <p:nvSpPr>
          <p:cNvPr id="3" name="Content Placeholder 2"/>
          <p:cNvSpPr>
            <a:spLocks noGrp="1"/>
          </p:cNvSpPr>
          <p:nvPr>
            <p:ph sz="half" idx="1"/>
          </p:nvPr>
        </p:nvSpPr>
        <p:spPr/>
        <p:txBody>
          <a:bodyPr>
            <a:normAutofit fontScale="55000" lnSpcReduction="20000"/>
          </a:bodyPr>
          <a:lstStyle/>
          <a:p>
            <a:pPr marL="0" indent="0">
              <a:lnSpc>
                <a:spcPct val="107000"/>
              </a:lnSpc>
              <a:spcAft>
                <a:spcPts val="800"/>
              </a:spcAft>
              <a:buNone/>
            </a:pPr>
            <a:r>
              <a:rPr lang="cy-GB" sz="3200" dirty="0">
                <a:effectLst/>
                <a:latin typeface="Arial" panose="020B0604020202020204" pitchFamily="34" charset="0"/>
                <a:ea typeface="DengXian" panose="02010600030101010101" pitchFamily="2" charset="-122"/>
                <a:cs typeface="Arial" panose="020B0604020202020204" pitchFamily="34" charset="0"/>
              </a:rPr>
              <a:t>Pan fydd swydd yn cau mae'r cam cyntaf o ddethol yn cyrraedd y </a:t>
            </a:r>
            <a:r>
              <a:rPr lang="cy-GB" sz="3200" b="1" dirty="0">
                <a:effectLst/>
                <a:latin typeface="Arial" panose="020B0604020202020204" pitchFamily="34" charset="0"/>
                <a:ea typeface="DengXian" panose="02010600030101010101" pitchFamily="2" charset="-122"/>
                <a:cs typeface="Arial" panose="020B0604020202020204" pitchFamily="34" charset="0"/>
              </a:rPr>
              <a:t>rhestr fer:</a:t>
            </a:r>
            <a:endParaRPr lang="en-GB" sz="3200" b="1"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3200" dirty="0">
                <a:effectLst/>
                <a:latin typeface="Arial" panose="020B0604020202020204" pitchFamily="34" charset="0"/>
                <a:ea typeface="DengXian" panose="02010600030101010101" pitchFamily="2" charset="-122"/>
                <a:cs typeface="Arial" panose="020B0604020202020204" pitchFamily="34" charset="0"/>
              </a:rPr>
              <a:t>O leiaf 2 ar y panel ar y rhestr fer</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3200" dirty="0">
                <a:effectLst/>
                <a:latin typeface="Arial" panose="020B0604020202020204" pitchFamily="34" charset="0"/>
                <a:ea typeface="DengXian" panose="02010600030101010101" pitchFamily="2" charset="-122"/>
                <a:cs typeface="Arial" panose="020B0604020202020204" pitchFamily="34" charset="0"/>
              </a:rPr>
              <a:t>Gwneud penderfyniadau yn erbyn manyleb person</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3200" dirty="0">
                <a:effectLst/>
                <a:latin typeface="Arial" panose="020B0604020202020204" pitchFamily="34" charset="0"/>
                <a:ea typeface="DengXian" panose="02010600030101010101" pitchFamily="2" charset="-122"/>
                <a:cs typeface="Arial" panose="020B0604020202020204" pitchFamily="34" charset="0"/>
              </a:rPr>
              <a:t>Defnyddio'r holl wybodaeth a ddarperir gan yr ymgeisydd</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3200" dirty="0">
                <a:effectLst/>
                <a:latin typeface="Arial" panose="020B0604020202020204" pitchFamily="34" charset="0"/>
                <a:ea typeface="DengXian" panose="02010600030101010101" pitchFamily="2" charset="-122"/>
                <a:cs typeface="Arial" panose="020B0604020202020204" pitchFamily="34" charset="0"/>
              </a:rPr>
              <a:t>Mae angen i'r rhesymau dros lunio rhestr fer fod yn glir, yn wrthrychol ac yn deg – efallai y bydd angen i chi roi adborth i ymgeiswyr</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endParaRPr lang="en-GB" b="1" dirty="0"/>
          </a:p>
        </p:txBody>
      </p:sp>
      <p:sp>
        <p:nvSpPr>
          <p:cNvPr id="4" name="Content Placeholder 3">
            <a:extLst>
              <a:ext uri="{FF2B5EF4-FFF2-40B4-BE49-F238E27FC236}">
                <a16:creationId xmlns:a16="http://schemas.microsoft.com/office/drawing/2014/main" id="{F18C26C2-4C1B-473E-9FDD-E410A28B2DD6}"/>
              </a:ext>
            </a:extLst>
          </p:cNvPr>
          <p:cNvSpPr>
            <a:spLocks noGrp="1"/>
          </p:cNvSpPr>
          <p:nvPr>
            <p:ph sz="half" idx="2"/>
          </p:nvPr>
        </p:nvSpPr>
        <p:spPr/>
        <p:txBody>
          <a:bodyPr>
            <a:normAutofit fontScale="55000" lnSpcReduction="20000"/>
          </a:bodyPr>
          <a:lstStyle/>
          <a:p>
            <a:pPr marL="0" indent="0">
              <a:buNone/>
            </a:pPr>
            <a:r>
              <a:rPr lang="en-GB" sz="3200" dirty="0">
                <a:latin typeface="Arial" panose="020B0604020202020204" pitchFamily="34" charset="0"/>
                <a:cs typeface="Arial" panose="020B0604020202020204" pitchFamily="34" charset="0"/>
              </a:rPr>
              <a:t>When a job closes the first stage of selection is </a:t>
            </a:r>
            <a:r>
              <a:rPr lang="en-GB" sz="3200" b="1" dirty="0">
                <a:latin typeface="Arial" panose="020B0604020202020204" pitchFamily="34" charset="0"/>
                <a:cs typeface="Arial" panose="020B0604020202020204" pitchFamily="34" charset="0"/>
              </a:rPr>
              <a:t>shortlisting:</a:t>
            </a:r>
          </a:p>
          <a:p>
            <a:pPr marL="0" indent="0">
              <a:buNone/>
            </a:pPr>
            <a:endParaRPr lang="en-GB" sz="3200" b="1"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At least 2 on the shortlisting panel</a:t>
            </a:r>
          </a:p>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Decision making against person specification</a:t>
            </a:r>
          </a:p>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Use all the information provided by the applicant</a:t>
            </a:r>
          </a:p>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Reasons for shortlisting need to be clear, objective and fair – you may need to provide feedback to candidates</a:t>
            </a:r>
          </a:p>
          <a:p>
            <a:endParaRPr lang="en-GB" dirty="0"/>
          </a:p>
        </p:txBody>
      </p:sp>
    </p:spTree>
    <p:extLst>
      <p:ext uri="{BB962C8B-B14F-4D97-AF65-F5344CB8AC3E}">
        <p14:creationId xmlns:p14="http://schemas.microsoft.com/office/powerpoint/2010/main" val="3223537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 </a:t>
            </a:r>
          </a:p>
        </p:txBody>
      </p:sp>
      <p:sp>
        <p:nvSpPr>
          <p:cNvPr id="3" name="Subtitle 2"/>
          <p:cNvSpPr>
            <a:spLocks noGrp="1"/>
          </p:cNvSpPr>
          <p:nvPr>
            <p:ph type="subTitle" idx="1"/>
          </p:nvPr>
        </p:nvSpPr>
        <p:spPr>
          <a:xfrm>
            <a:off x="223935" y="898902"/>
            <a:ext cx="9976521" cy="4906362"/>
          </a:xfrm>
        </p:spPr>
        <p:txBody>
          <a:bodyPr/>
          <a:lstStyle/>
          <a:p>
            <a:endParaRPr lang="en-GB" dirty="0"/>
          </a:p>
        </p:txBody>
      </p:sp>
      <p:sp>
        <p:nvSpPr>
          <p:cNvPr id="10" name="Rectangle 9"/>
          <p:cNvSpPr/>
          <p:nvPr/>
        </p:nvSpPr>
        <p:spPr>
          <a:xfrm>
            <a:off x="223935" y="260648"/>
            <a:ext cx="9184433" cy="523220"/>
          </a:xfrm>
          <a:prstGeom prst="rect">
            <a:avLst/>
          </a:prstGeom>
        </p:spPr>
        <p:txBody>
          <a:bodyPr wrap="square">
            <a:sp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Ffurflen Rhestr Fer</a:t>
            </a:r>
            <a:r>
              <a:rPr lang="en-GB" sz="28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24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2800" b="1" dirty="0">
                <a:solidFill>
                  <a:schemeClr val="tx2"/>
                </a:solidFill>
                <a:latin typeface="Arial" charset="0"/>
              </a:rPr>
              <a:t>The Shortlisting Form</a:t>
            </a:r>
            <a:endParaRPr lang="en-GB" sz="2800" dirty="0">
              <a:solidFill>
                <a:schemeClr val="tx2"/>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737303C-9373-454C-8DEF-40439C9BD043}"/>
              </a:ext>
            </a:extLst>
          </p:cNvPr>
          <p:cNvPicPr/>
          <p:nvPr/>
        </p:nvPicPr>
        <p:blipFill rotWithShape="1">
          <a:blip r:embed="rId3"/>
          <a:srcRect l="52229" t="23454" r="4140" b="20929"/>
          <a:stretch/>
        </p:blipFill>
        <p:spPr bwMode="auto">
          <a:xfrm>
            <a:off x="604434" y="783869"/>
            <a:ext cx="11363631" cy="474902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65640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Cam 4 – Dewis (Cyfweliadau)</a:t>
            </a:r>
            <a:br>
              <a:rPr lang="en-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600" b="1" dirty="0">
                <a:solidFill>
                  <a:schemeClr val="tx2"/>
                </a:solidFill>
                <a:latin typeface="Arial" panose="020B0604020202020204" pitchFamily="34" charset="0"/>
                <a:cs typeface="Arial" panose="020B0604020202020204" pitchFamily="34" charset="0"/>
              </a:rPr>
              <a:t>Stage 4 – Selection (Interviews)</a:t>
            </a:r>
          </a:p>
        </p:txBody>
      </p:sp>
      <p:sp>
        <p:nvSpPr>
          <p:cNvPr id="3" name="Content Placeholder 2"/>
          <p:cNvSpPr>
            <a:spLocks noGrp="1"/>
          </p:cNvSpPr>
          <p:nvPr>
            <p:ph sz="half" idx="1"/>
          </p:nvPr>
        </p:nvSpPr>
        <p:spPr/>
        <p:txBody>
          <a:bodyPr>
            <a:normAutofit fontScale="25000" lnSpcReduction="20000"/>
          </a:bodyPr>
          <a:lstStyle/>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Amrywiaeth yn y panel cyfweld  </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Yn bersonol neu'n rhithwir?</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Croeso, cyflwyniadau a rhoi'r ymgeisydd yn gartrefol</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Esbonio'r broses ar gyfer cyfweliad – gosod cwestiynau, cyfle i ymgeiswyr ofyn cwestiynau, cymryd nodiadau, gwneud penderfyniadau a hysbysu</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Cwestiynau cyfweliad, agored a theg</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7200" dirty="0">
                <a:effectLst/>
                <a:latin typeface="Arial" panose="020B0604020202020204" pitchFamily="34" charset="0"/>
                <a:ea typeface="DengXian" panose="02010600030101010101" pitchFamily="2" charset="-122"/>
                <a:cs typeface="Arial" panose="020B0604020202020204" pitchFamily="34" charset="0"/>
              </a:rPr>
              <a:t>Gwneud penderfyniadau yn ôl meini prawf gwrthrychol</a:t>
            </a:r>
            <a:endParaRPr lang="en-GB" sz="7200" dirty="0">
              <a:effectLst/>
              <a:latin typeface="Arial" panose="020B0604020202020204" pitchFamily="34" charset="0"/>
              <a:ea typeface="DengXian" panose="02010600030101010101" pitchFamily="2" charset="-122"/>
              <a:cs typeface="Arial" panose="020B0604020202020204" pitchFamily="34" charset="0"/>
            </a:endParaRPr>
          </a:p>
          <a:p>
            <a:endParaRPr lang="en-GB" b="1" dirty="0"/>
          </a:p>
        </p:txBody>
      </p:sp>
      <p:sp>
        <p:nvSpPr>
          <p:cNvPr id="4" name="Content Placeholder 3">
            <a:extLst>
              <a:ext uri="{FF2B5EF4-FFF2-40B4-BE49-F238E27FC236}">
                <a16:creationId xmlns:a16="http://schemas.microsoft.com/office/drawing/2014/main" id="{B5BBBA11-4F2C-46B2-B2DE-7F3C457E2C57}"/>
              </a:ext>
            </a:extLst>
          </p:cNvPr>
          <p:cNvSpPr>
            <a:spLocks noGrp="1"/>
          </p:cNvSpPr>
          <p:nvPr>
            <p:ph sz="half" idx="2"/>
          </p:nvPr>
        </p:nvSpPr>
        <p:spPr/>
        <p:txBody>
          <a:bodyPr>
            <a:normAutofit fontScale="25000" lnSpcReduction="20000"/>
          </a:bodyPr>
          <a:lstStyle/>
          <a:p>
            <a:r>
              <a:rPr lang="en-GB" sz="7200" dirty="0">
                <a:latin typeface="Arial" panose="020B0604020202020204" pitchFamily="34" charset="0"/>
                <a:cs typeface="Arial" panose="020B0604020202020204" pitchFamily="34" charset="0"/>
              </a:rPr>
              <a:t>Diversity in the interview panel</a:t>
            </a:r>
          </a:p>
          <a:p>
            <a:pPr marL="0" indent="0">
              <a:buNone/>
            </a:pPr>
            <a:r>
              <a:rPr lang="en-GB" sz="7200" dirty="0">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In-person or virtual?</a:t>
            </a:r>
          </a:p>
          <a:p>
            <a:pPr marL="0" indent="0">
              <a:buNone/>
            </a:pP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Welcome, introductions and put candidate at ease</a:t>
            </a:r>
          </a:p>
          <a:p>
            <a:pPr marL="0" indent="0">
              <a:buNone/>
            </a:pP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Explain the process for interview – set questions, opportunity for candidates to ask questions, note-taking, decision-making and notification</a:t>
            </a:r>
          </a:p>
          <a:p>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Interview questions, open and fair</a:t>
            </a:r>
          </a:p>
          <a:p>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Decision-making against objective criteria</a:t>
            </a:r>
          </a:p>
          <a:p>
            <a:pPr marL="0" indent="0">
              <a:buNone/>
            </a:pPr>
            <a:endParaRPr lang="en-GB" sz="72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5787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 </a:t>
            </a:r>
          </a:p>
        </p:txBody>
      </p:sp>
      <p:sp>
        <p:nvSpPr>
          <p:cNvPr id="3" name="Subtitle 2"/>
          <p:cNvSpPr>
            <a:spLocks noGrp="1"/>
          </p:cNvSpPr>
          <p:nvPr>
            <p:ph type="subTitle" idx="1"/>
          </p:nvPr>
        </p:nvSpPr>
        <p:spPr>
          <a:xfrm>
            <a:off x="223935" y="898902"/>
            <a:ext cx="9976521" cy="4906362"/>
          </a:xfrm>
        </p:spPr>
        <p:txBody>
          <a:bodyPr/>
          <a:lstStyle/>
          <a:p>
            <a:endParaRPr lang="en-GB" dirty="0"/>
          </a:p>
        </p:txBody>
      </p:sp>
      <p:sp>
        <p:nvSpPr>
          <p:cNvPr id="10" name="Rectangle 9"/>
          <p:cNvSpPr/>
          <p:nvPr/>
        </p:nvSpPr>
        <p:spPr>
          <a:xfrm>
            <a:off x="223935" y="260648"/>
            <a:ext cx="9184433" cy="523220"/>
          </a:xfrm>
          <a:prstGeom prst="rect">
            <a:avLst/>
          </a:prstGeom>
        </p:spPr>
        <p:txBody>
          <a:bodyPr wrap="square">
            <a:sp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Ffurflen Gyfweld</a:t>
            </a:r>
            <a:r>
              <a:rPr lang="en-GB" sz="2800" b="1" dirty="0">
                <a:solidFill>
                  <a:schemeClr val="tx2"/>
                </a:solidFill>
                <a:latin typeface="Arial" panose="020B0604020202020204" pitchFamily="34" charset="0"/>
                <a:ea typeface="DengXian" panose="02010600030101010101" pitchFamily="2" charset="-122"/>
                <a:cs typeface="Arial" panose="020B0604020202020204" pitchFamily="34" charset="0"/>
              </a:rPr>
              <a:t> / </a:t>
            </a:r>
            <a:r>
              <a:rPr lang="en-GB" sz="2800" b="1" dirty="0">
                <a:solidFill>
                  <a:schemeClr val="tx2"/>
                </a:solidFill>
                <a:latin typeface="Arial" charset="0"/>
              </a:rPr>
              <a:t>The Interview Form</a:t>
            </a:r>
            <a:endParaRPr lang="en-GB" sz="2800" dirty="0">
              <a:solidFill>
                <a:schemeClr val="tx2"/>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F8AA6C4-CFE3-4707-8E32-65622E6BB3C7}"/>
              </a:ext>
            </a:extLst>
          </p:cNvPr>
          <p:cNvPicPr>
            <a:picLocks noChangeAspect="1"/>
          </p:cNvPicPr>
          <p:nvPr/>
        </p:nvPicPr>
        <p:blipFill rotWithShape="1">
          <a:blip r:embed="rId3"/>
          <a:srcRect l="20089" t="22819" r="19911" b="7861"/>
          <a:stretch/>
        </p:blipFill>
        <p:spPr>
          <a:xfrm>
            <a:off x="1991544" y="783868"/>
            <a:ext cx="7730533" cy="5021396"/>
          </a:xfrm>
          <a:prstGeom prst="rect">
            <a:avLst/>
          </a:prstGeom>
        </p:spPr>
      </p:pic>
    </p:spTree>
    <p:extLst>
      <p:ext uri="{BB962C8B-B14F-4D97-AF65-F5344CB8AC3E}">
        <p14:creationId xmlns:p14="http://schemas.microsoft.com/office/powerpoint/2010/main" val="2231170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Cam 5 – Ar y bwrdd</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600" b="1" dirty="0">
                <a:solidFill>
                  <a:schemeClr val="tx2"/>
                </a:solidFill>
                <a:latin typeface="Arial" panose="020B0604020202020204" pitchFamily="34" charset="0"/>
                <a:cs typeface="Arial" panose="020B0604020202020204" pitchFamily="34" charset="0"/>
              </a:rPr>
              <a:t>Stage 5 – Onboarding</a:t>
            </a:r>
          </a:p>
        </p:txBody>
      </p:sp>
      <p:sp>
        <p:nvSpPr>
          <p:cNvPr id="3" name="Content Placeholder 2"/>
          <p:cNvSpPr>
            <a:spLocks noGrp="1"/>
          </p:cNvSpPr>
          <p:nvPr>
            <p:ph sz="half" idx="1"/>
          </p:nvPr>
        </p:nvSpPr>
        <p:spPr/>
        <p:txBody>
          <a:bodyPr>
            <a:normAutofit fontScale="92500" lnSpcReduction="20000"/>
          </a:bodyPr>
          <a:lstStyle/>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Gwiriadau cyn-gyflogaeth:</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Cyfeiriadau, Cymwysterau, Cymhwysedd i weithio yn y DU, gwiriad DBS, gwiriad meddygol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Adnoddau Dynol yn ymdrin â thrafodaethau cyflog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Rheolwr Llinell i gynnal y cyfathrebu â'r ymgeisydd</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400" dirty="0">
                <a:effectLst/>
                <a:latin typeface="Arial" panose="020B0604020202020204" pitchFamily="34" charset="0"/>
                <a:ea typeface="DengXian" panose="02010600030101010101" pitchFamily="2" charset="-122"/>
                <a:cs typeface="Arial" panose="020B0604020202020204" pitchFamily="34" charset="0"/>
              </a:rPr>
              <a:t>Cytuno ar ddyddiad dechrau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a:p>
            <a:endParaRPr lang="en-GB" b="1" dirty="0"/>
          </a:p>
        </p:txBody>
      </p:sp>
      <p:sp>
        <p:nvSpPr>
          <p:cNvPr id="4" name="Content Placeholder 3">
            <a:extLst>
              <a:ext uri="{FF2B5EF4-FFF2-40B4-BE49-F238E27FC236}">
                <a16:creationId xmlns:a16="http://schemas.microsoft.com/office/drawing/2014/main" id="{9BA3BA37-003B-40D8-91BC-E61EFF940852}"/>
              </a:ext>
            </a:extLst>
          </p:cNvPr>
          <p:cNvSpPr>
            <a:spLocks noGrp="1"/>
          </p:cNvSpPr>
          <p:nvPr>
            <p:ph sz="half" idx="2"/>
          </p:nvPr>
        </p:nvSpPr>
        <p:spPr/>
        <p:txBody>
          <a:bodyPr>
            <a:normAutofit fontScale="92500" lnSpcReduction="20000"/>
          </a:bodyPr>
          <a:lstStyle/>
          <a:p>
            <a:pPr marL="0" indent="0">
              <a:buNone/>
            </a:pPr>
            <a:r>
              <a:rPr lang="en-GB" sz="2600" dirty="0">
                <a:latin typeface="Arial" panose="020B0604020202020204" pitchFamily="34" charset="0"/>
                <a:cs typeface="Arial" panose="020B0604020202020204" pitchFamily="34" charset="0"/>
              </a:rPr>
              <a:t>Pre-employment checks</a:t>
            </a:r>
            <a:r>
              <a:rPr lang="en-GB" sz="2600" b="1"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References, Qualifications, Eligibility to work in the UK, DBS check, medical check</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HR deals with salary negotiations </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Line Manager to maintain communication with the candidate</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Agree start date</a:t>
            </a:r>
          </a:p>
          <a:p>
            <a:endParaRPr lang="en-GB" dirty="0"/>
          </a:p>
        </p:txBody>
      </p:sp>
      <p:pic>
        <p:nvPicPr>
          <p:cNvPr id="5" name="Picture 4">
            <a:extLst>
              <a:ext uri="{FF2B5EF4-FFF2-40B4-BE49-F238E27FC236}">
                <a16:creationId xmlns:a16="http://schemas.microsoft.com/office/drawing/2014/main" id="{164330E8-E1F8-4110-A056-1336D12AADB7}"/>
              </a:ext>
            </a:extLst>
          </p:cNvPr>
          <p:cNvPicPr>
            <a:picLocks noChangeAspect="1"/>
          </p:cNvPicPr>
          <p:nvPr/>
        </p:nvPicPr>
        <p:blipFill rotWithShape="1">
          <a:blip r:embed="rId3"/>
          <a:srcRect r="11263" b="8581"/>
          <a:stretch/>
        </p:blipFill>
        <p:spPr>
          <a:xfrm>
            <a:off x="9903115" y="-7937"/>
            <a:ext cx="2288885" cy="1690688"/>
          </a:xfrm>
          <a:prstGeom prst="rect">
            <a:avLst/>
          </a:prstGeom>
          <a:ln>
            <a:noFill/>
          </a:ln>
          <a:effectLst>
            <a:softEdge rad="112500"/>
          </a:effectLst>
        </p:spPr>
      </p:pic>
    </p:spTree>
    <p:extLst>
      <p:ext uri="{BB962C8B-B14F-4D97-AF65-F5344CB8AC3E}">
        <p14:creationId xmlns:p14="http://schemas.microsoft.com/office/powerpoint/2010/main" val="768247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8219" y="365125"/>
            <a:ext cx="1148184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cy-GB" sz="40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Integreiddio (100 diwrnod cyntaf)</a:t>
            </a:r>
            <a:endParaRPr lang="en-GB" sz="40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pPr>
              <a:lnSpc>
                <a:spcPct val="90000"/>
              </a:lnSpc>
              <a:spcBef>
                <a:spcPct val="0"/>
              </a:spcBef>
              <a:spcAft>
                <a:spcPts val="600"/>
              </a:spcAft>
            </a:pPr>
            <a:r>
              <a:rPr lang="en-GB" sz="4000" b="1" dirty="0">
                <a:solidFill>
                  <a:schemeClr val="tx2"/>
                </a:solidFill>
                <a:latin typeface="Arial" panose="020B0604020202020204" pitchFamily="34" charset="0"/>
                <a:ea typeface="+mj-ea"/>
                <a:cs typeface="Arial" panose="020B0604020202020204" pitchFamily="34" charset="0"/>
              </a:rPr>
              <a:t>Onboarding (first 100 days)</a:t>
            </a:r>
          </a:p>
        </p:txBody>
      </p:sp>
      <p:pic>
        <p:nvPicPr>
          <p:cNvPr id="3076" name="Picture 4" descr="Handshake, Regard, Cooperate, Connect"/>
          <p:cNvPicPr>
            <a:picLocks noChangeAspect="1" noChangeArrowheads="1"/>
          </p:cNvPicPr>
          <p:nvPr/>
        </p:nvPicPr>
        <p:blipFill rotWithShape="1">
          <a:blip r:embed="rId3">
            <a:extLst>
              <a:ext uri="{28A0092B-C50C-407E-A947-70E740481C1C}">
                <a14:useLocalDpi xmlns:a14="http://schemas.microsoft.com/office/drawing/2010/main" val="0"/>
              </a:ext>
            </a:extLst>
          </a:blip>
          <a:srcRect t="17322" b="15954"/>
          <a:stretch/>
        </p:blipFill>
        <p:spPr bwMode="auto">
          <a:xfrm>
            <a:off x="609600" y="1600201"/>
            <a:ext cx="10972800" cy="3917032"/>
          </a:xfrm>
          <a:prstGeom prst="rect">
            <a:avLst/>
          </a:prstGeom>
          <a:solidFill>
            <a:srgbClr val="FFFFFF"/>
          </a:solidFill>
        </p:spPr>
      </p:pic>
      <p:sp>
        <p:nvSpPr>
          <p:cNvPr id="5" name="TextBox 4">
            <a:extLst>
              <a:ext uri="{FF2B5EF4-FFF2-40B4-BE49-F238E27FC236}">
                <a16:creationId xmlns:a16="http://schemas.microsoft.com/office/drawing/2014/main" id="{46640A24-97A3-4B64-BD8C-C10A025E0069}"/>
              </a:ext>
            </a:extLst>
          </p:cNvPr>
          <p:cNvSpPr txBox="1"/>
          <p:nvPr/>
        </p:nvSpPr>
        <p:spPr>
          <a:xfrm>
            <a:off x="3048000" y="2996684"/>
            <a:ext cx="6096000" cy="369332"/>
          </a:xfrm>
          <a:prstGeom prst="rect">
            <a:avLst/>
          </a:prstGeom>
          <a:noFill/>
        </p:spPr>
        <p:txBody>
          <a:bodyPr wrap="square">
            <a:spAutoFit/>
          </a:bodyPr>
          <a:lstStyle/>
          <a:p>
            <a:r>
              <a:rPr lang="en-GB" sz="1800" b="1" dirty="0">
                <a:solidFill>
                  <a:schemeClr val="tx2"/>
                </a:solidFill>
                <a:latin typeface="Arial" panose="020B0604020202020204" pitchFamily="34" charset="0"/>
                <a:ea typeface="+mj-ea"/>
                <a:cs typeface="Arial" panose="020B0604020202020204" pitchFamily="34" charset="0"/>
              </a:rPr>
              <a:t>Onboarding (first 100 </a:t>
            </a:r>
            <a:endParaRPr lang="en-GB" dirty="0"/>
          </a:p>
        </p:txBody>
      </p:sp>
    </p:spTree>
    <p:extLst>
      <p:ext uri="{BB962C8B-B14F-4D97-AF65-F5344CB8AC3E}">
        <p14:creationId xmlns:p14="http://schemas.microsoft.com/office/powerpoint/2010/main" val="1088868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Cymorth Ychwanegol</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600" b="1" dirty="0">
                <a:solidFill>
                  <a:schemeClr val="tx2"/>
                </a:solidFill>
                <a:latin typeface="Arial" panose="020B0604020202020204" pitchFamily="34" charset="0"/>
                <a:ea typeface="DengXian" panose="02010600030101010101" pitchFamily="2" charset="-122"/>
                <a:cs typeface="Arial" panose="020B0604020202020204" pitchFamily="34" charset="0"/>
              </a:rPr>
              <a:t>/</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600" b="1" dirty="0">
                <a:solidFill>
                  <a:schemeClr val="tx2"/>
                </a:solidFill>
                <a:latin typeface="Arial" panose="020B0604020202020204" pitchFamily="34" charset="0"/>
                <a:cs typeface="Arial" panose="020B0604020202020204" pitchFamily="34" charset="0"/>
              </a:rPr>
              <a:t>Additional Support</a:t>
            </a:r>
          </a:p>
        </p:txBody>
      </p:sp>
      <p:sp>
        <p:nvSpPr>
          <p:cNvPr id="3" name="Content Placeholder 2"/>
          <p:cNvSpPr>
            <a:spLocks noGrp="1"/>
          </p:cNvSpPr>
          <p:nvPr>
            <p:ph idx="1"/>
          </p:nvPr>
        </p:nvSpPr>
        <p:spPr>
          <a:xfrm>
            <a:off x="6856333" y="1491951"/>
            <a:ext cx="5274983" cy="3874097"/>
          </a:xfrm>
        </p:spPr>
        <p:txBody>
          <a:bodyPr>
            <a:normAutofit lnSpcReduction="10000"/>
          </a:bodyPr>
          <a:lstStyle/>
          <a:p>
            <a:r>
              <a:rPr lang="en-GB" sz="3200" dirty="0">
                <a:latin typeface="Arial" panose="020B0604020202020204" pitchFamily="34" charset="0"/>
                <a:cs typeface="Arial" panose="020B0604020202020204" pitchFamily="34" charset="0"/>
              </a:rPr>
              <a:t>HR Business Partners and </a:t>
            </a:r>
            <a:r>
              <a:rPr lang="en-GB" sz="3200" dirty="0">
                <a:latin typeface="Arial" panose="020B0604020202020204" pitchFamily="34" charset="0"/>
                <a:cs typeface="Arial" panose="020B0604020202020204" pitchFamily="34" charset="0"/>
                <a:hlinkClick r:id="rId3"/>
              </a:rPr>
              <a:t>Guidance</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hlinkClick r:id="rId4"/>
              </a:rPr>
              <a:t>People Management Essentials Moodle</a:t>
            </a:r>
            <a:r>
              <a:rPr lang="en-GB" sz="3200" u="sng" dirty="0">
                <a:latin typeface="Arial" panose="020B0604020202020204" pitchFamily="34" charset="0"/>
                <a:cs typeface="Arial" panose="020B0604020202020204" pitchFamily="34" charset="0"/>
                <a:hlinkClick r:id="rId4"/>
              </a:rPr>
              <a:t> </a:t>
            </a:r>
            <a:r>
              <a:rPr lang="en-GB" sz="3200" dirty="0">
                <a:latin typeface="Arial" panose="020B0604020202020204" pitchFamily="34" charset="0"/>
                <a:cs typeface="Arial" panose="020B0604020202020204" pitchFamily="34" charset="0"/>
              </a:rPr>
              <a:t>site </a:t>
            </a:r>
            <a:r>
              <a:rPr lang="en-GB" sz="2200" dirty="0">
                <a:latin typeface="Arial" panose="020B0604020202020204" pitchFamily="34" charset="0"/>
                <a:cs typeface="Arial" panose="020B0604020202020204" pitchFamily="34" charset="0"/>
              </a:rPr>
              <a:t>(enrolment key: essentials2018) </a:t>
            </a:r>
          </a:p>
          <a:p>
            <a:r>
              <a:rPr lang="en-GB" sz="3200" dirty="0">
                <a:latin typeface="Arial" panose="020B0604020202020204" pitchFamily="34" charset="0"/>
                <a:cs typeface="Arial" panose="020B0604020202020204" pitchFamily="34" charset="0"/>
              </a:rPr>
              <a:t>MyMentor: </a:t>
            </a:r>
          </a:p>
          <a:p>
            <a:pPr marL="0" indent="0">
              <a:buNone/>
            </a:pPr>
            <a:r>
              <a:rPr lang="en-GB" dirty="0">
                <a:latin typeface="Arial" panose="020B0604020202020204" pitchFamily="34" charset="0"/>
                <a:cs typeface="Arial" panose="020B0604020202020204" pitchFamily="34" charset="0"/>
                <a:hlinkClick r:id="rId5"/>
              </a:rPr>
              <a:t>Recruitment and Selection Playlist</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6"/>
              </a:rPr>
              <a:t>Onboarding Playlist</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5" name="Content Placeholder 2">
            <a:extLst>
              <a:ext uri="{FF2B5EF4-FFF2-40B4-BE49-F238E27FC236}">
                <a16:creationId xmlns:a16="http://schemas.microsoft.com/office/drawing/2014/main" id="{6604D137-F17C-4FBA-81B2-9792C1AB8D40}"/>
              </a:ext>
            </a:extLst>
          </p:cNvPr>
          <p:cNvSpPr txBox="1">
            <a:spLocks/>
          </p:cNvSpPr>
          <p:nvPr/>
        </p:nvSpPr>
        <p:spPr>
          <a:xfrm>
            <a:off x="496183" y="1581224"/>
            <a:ext cx="5486400" cy="42218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6" name="TextBox 5">
            <a:extLst>
              <a:ext uri="{FF2B5EF4-FFF2-40B4-BE49-F238E27FC236}">
                <a16:creationId xmlns:a16="http://schemas.microsoft.com/office/drawing/2014/main" id="{62D5F200-3EB6-4D21-842C-191680EB24B4}"/>
              </a:ext>
            </a:extLst>
          </p:cNvPr>
          <p:cNvSpPr txBox="1"/>
          <p:nvPr/>
        </p:nvSpPr>
        <p:spPr>
          <a:xfrm>
            <a:off x="613401" y="1340074"/>
            <a:ext cx="6164034" cy="402597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cy-GB" sz="3200" dirty="0">
                <a:effectLst/>
                <a:latin typeface="Arial" panose="020B0604020202020204" pitchFamily="34" charset="0"/>
                <a:ea typeface="DengXian" panose="02010600030101010101" pitchFamily="2" charset="-122"/>
                <a:cs typeface="Arial" panose="020B0604020202020204" pitchFamily="34" charset="0"/>
              </a:rPr>
              <a:t>Partneriaid a </a:t>
            </a:r>
            <a:r>
              <a:rPr lang="cy-GB" sz="3200" dirty="0">
                <a:effectLst/>
                <a:latin typeface="Arial" panose="020B0604020202020204" pitchFamily="34" charset="0"/>
                <a:ea typeface="DengXian" panose="02010600030101010101" pitchFamily="2" charset="-122"/>
                <a:cs typeface="Arial" panose="020B0604020202020204" pitchFamily="34" charset="0"/>
                <a:hlinkClick r:id="rId3"/>
              </a:rPr>
              <a:t>Chanllawiau </a:t>
            </a:r>
            <a:r>
              <a:rPr lang="cy-GB" sz="3200" dirty="0">
                <a:effectLst/>
                <a:latin typeface="Arial" panose="020B0604020202020204" pitchFamily="34" charset="0"/>
                <a:ea typeface="DengXian" panose="02010600030101010101" pitchFamily="2" charset="-122"/>
                <a:cs typeface="Arial" panose="020B0604020202020204" pitchFamily="34" charset="0"/>
              </a:rPr>
              <a:t>Busnes Adnoddau Dynol</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cy-GB" sz="3200" dirty="0">
                <a:effectLst/>
                <a:latin typeface="Arial" panose="020B0604020202020204" pitchFamily="34" charset="0"/>
                <a:ea typeface="DengXian" panose="02010600030101010101" pitchFamily="2" charset="-122"/>
                <a:cs typeface="Arial" panose="020B0604020202020204" pitchFamily="34" charset="0"/>
                <a:hlinkClick r:id="rId4"/>
              </a:rPr>
              <a:t>Safle Moodle Hanfodion Rheoli Pobl</a:t>
            </a:r>
            <a:r>
              <a:rPr lang="en-GB" sz="3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(enrolment key: essentials2018) </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cy-GB" sz="3200" dirty="0">
                <a:effectLst/>
                <a:latin typeface="Arial" panose="020B0604020202020204" pitchFamily="34" charset="0"/>
                <a:ea typeface="DengXian" panose="02010600030101010101" pitchFamily="2" charset="-122"/>
                <a:cs typeface="Arial" panose="020B0604020202020204" pitchFamily="34" charset="0"/>
              </a:rPr>
              <a:t>MyMentor</a:t>
            </a:r>
            <a:r>
              <a:rPr lang="cy-GB" sz="3200" dirty="0">
                <a:latin typeface="Arial" panose="020B0604020202020204" pitchFamily="34" charset="0"/>
                <a:ea typeface="DengXian" panose="02010600030101010101" pitchFamily="2" charset="-122"/>
                <a:cs typeface="Arial" panose="020B0604020202020204" pitchFamily="34" charset="0"/>
              </a:rPr>
              <a:t>:</a:t>
            </a:r>
          </a:p>
          <a:p>
            <a:pPr>
              <a:lnSpc>
                <a:spcPct val="107000"/>
              </a:lnSpc>
              <a:spcAft>
                <a:spcPts val="800"/>
              </a:spcAft>
            </a:pPr>
            <a:r>
              <a:rPr lang="cy-GB" sz="2800" dirty="0">
                <a:effectLst/>
                <a:latin typeface="Arial" panose="020B0604020202020204" pitchFamily="34" charset="0"/>
                <a:ea typeface="DengXian" panose="02010600030101010101" pitchFamily="2" charset="-122"/>
                <a:cs typeface="Arial" panose="020B0604020202020204" pitchFamily="34" charset="0"/>
                <a:hlinkClick r:id="rId5"/>
              </a:rPr>
              <a:t>‘Playlist’ Adnoddau Recriwtio a Dethol</a:t>
            </a:r>
            <a:endParaRPr lang="cy-GB" sz="28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cy-GB" sz="2800" dirty="0">
                <a:effectLst/>
                <a:latin typeface="Arial" panose="020B0604020202020204" pitchFamily="34" charset="0"/>
                <a:ea typeface="DengXian" panose="02010600030101010101" pitchFamily="2" charset="-122"/>
                <a:cs typeface="Arial" panose="020B0604020202020204" pitchFamily="34" charset="0"/>
                <a:hlinkClick r:id="rId6"/>
              </a:rPr>
              <a:t>‘Playlist</a:t>
            </a:r>
            <a:r>
              <a:rPr lang="cy-GB" sz="2800" b="1" dirty="0">
                <a:effectLst/>
                <a:latin typeface="Arial" panose="020B0604020202020204" pitchFamily="34" charset="0"/>
                <a:ea typeface="DengXian" panose="02010600030101010101" pitchFamily="2" charset="-122"/>
                <a:cs typeface="Arial" panose="020B0604020202020204" pitchFamily="34" charset="0"/>
                <a:hlinkClick r:id="rId6"/>
              </a:rPr>
              <a:t>’ </a:t>
            </a:r>
            <a:r>
              <a:rPr lang="cy-GB" sz="2800" dirty="0">
                <a:effectLst/>
                <a:latin typeface="Arial" panose="020B0604020202020204" pitchFamily="34" charset="0"/>
                <a:ea typeface="DengXian" panose="02010600030101010101" pitchFamily="2" charset="-122"/>
                <a:cs typeface="Arial" panose="020B0604020202020204" pitchFamily="34" charset="0"/>
                <a:hlinkClick r:id="rId6"/>
              </a:rPr>
              <a:t>Integreiddio</a:t>
            </a:r>
            <a:r>
              <a:rPr lang="cy-GB" sz="2800" b="1" dirty="0">
                <a:effectLst/>
                <a:latin typeface="Arial" panose="020B0604020202020204" pitchFamily="34" charset="0"/>
                <a:ea typeface="DengXian" panose="02010600030101010101" pitchFamily="2" charset="-122"/>
                <a:cs typeface="Arial" panose="020B0604020202020204" pitchFamily="34" charset="0"/>
                <a:hlinkClick r:id="rId6"/>
              </a:rPr>
              <a:t> </a:t>
            </a:r>
            <a:endParaRPr lang="en-GB" sz="2800" b="1"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56028673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pVersion xmlns="831d9468-d593-433a-a441-e02726f32cad" xsi:nil="true"/>
    <TeamsChannelId xmlns="831d9468-d593-433a-a441-e02726f32cad" xsi:nil="true"/>
    <IsNotebookLocked xmlns="831d9468-d593-433a-a441-e02726f32cad" xsi:nil="true"/>
    <Invited_Members xmlns="831d9468-d593-433a-a441-e02726f32cad" xsi:nil="true"/>
    <Math_Settings xmlns="831d9468-d593-433a-a441-e02726f32cad" xsi:nil="true"/>
    <Templates xmlns="831d9468-d593-433a-a441-e02726f32cad" xsi:nil="true"/>
    <Has_Leaders_Only_SectionGroup xmlns="831d9468-d593-433a-a441-e02726f32cad" xsi:nil="true"/>
    <Distribution_Groups xmlns="831d9468-d593-433a-a441-e02726f32cad" xsi:nil="true"/>
    <Invited_Leaders xmlns="831d9468-d593-433a-a441-e02726f32cad" xsi:nil="true"/>
    <DefaultSectionNames xmlns="831d9468-d593-433a-a441-e02726f32cad" xsi:nil="true"/>
    <Is_Collaboration_Space_Locked xmlns="831d9468-d593-433a-a441-e02726f32cad" xsi:nil="true"/>
    <LMS_Mappings xmlns="831d9468-d593-433a-a441-e02726f32cad" xsi:nil="true"/>
    <Member_Groups xmlns="831d9468-d593-433a-a441-e02726f32cad">
      <UserInfo>
        <DisplayName/>
        <AccountId xsi:nil="true"/>
        <AccountType/>
      </UserInfo>
    </Member_Groups>
    <Self_Registration_Enabled xmlns="831d9468-d593-433a-a441-e02726f32cad" xsi:nil="true"/>
    <Members xmlns="831d9468-d593-433a-a441-e02726f32cad">
      <UserInfo>
        <DisplayName/>
        <AccountId xsi:nil="true"/>
        <AccountType/>
      </UserInfo>
    </Members>
    <NotebookType xmlns="831d9468-d593-433a-a441-e02726f32cad" xsi:nil="true"/>
    <Leaders xmlns="831d9468-d593-433a-a441-e02726f32cad">
      <UserInfo>
        <DisplayName/>
        <AccountId xsi:nil="true"/>
        <AccountType/>
      </UserInfo>
    </Leaders>
    <FolderType xmlns="831d9468-d593-433a-a441-e02726f32cad" xsi:nil="true"/>
    <CultureName xmlns="831d9468-d593-433a-a441-e02726f32cad" xsi:nil="true"/>
    <Owner xmlns="831d9468-d593-433a-a441-e02726f32cad">
      <UserInfo>
        <DisplayName/>
        <AccountId xsi:nil="true"/>
        <AccountType/>
      </UserInfo>
    </Owner>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E48B690BE33E14EBE5BF167DDFCD847" ma:contentTypeVersion="24" ma:contentTypeDescription="Create a new document." ma:contentTypeScope="" ma:versionID="9d38f34bdc5c6ae6e76efe25b3c77a72">
  <xsd:schema xmlns:xsd="http://www.w3.org/2001/XMLSchema" xmlns:xs="http://www.w3.org/2001/XMLSchema" xmlns:p="http://schemas.microsoft.com/office/2006/metadata/properties" xmlns:ns2="831d9468-d593-433a-a441-e02726f32cad" targetNamespace="http://schemas.microsoft.com/office/2006/metadata/properties" ma:root="true" ma:fieldsID="e72bee44a14e8b6590f7bee6b6170b91" ns2:_="">
    <xsd:import namespace="831d9468-d593-433a-a441-e02726f32cad"/>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1d9468-d593-433a-a441-e02726f32cad"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purl.org/dc/terms/"/>
    <ds:schemaRef ds:uri="http://schemas.microsoft.com/office/infopath/2007/PartnerControls"/>
    <ds:schemaRef ds:uri="http://www.w3.org/XML/1998/namespace"/>
    <ds:schemaRef ds:uri="http://schemas.openxmlformats.org/package/2006/metadata/core-properties"/>
    <ds:schemaRef ds:uri="http://purl.org/dc/dcmitype/"/>
    <ds:schemaRef ds:uri="http://schemas.microsoft.com/office/2006/documentManagement/types"/>
    <ds:schemaRef ds:uri="http://purl.org/dc/elements/1.1/"/>
    <ds:schemaRef ds:uri="831d9468-d593-433a-a441-e02726f32ca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26418984-0B96-4487-8C48-BF2E191446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1d9468-d593-433a-a441-e02726f32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1499</TotalTime>
  <Words>2296</Words>
  <Application>Microsoft Office PowerPoint</Application>
  <PresentationFormat>Widescreen</PresentationFormat>
  <Paragraphs>236</Paragraphs>
  <Slides>20</Slides>
  <Notes>19</Notes>
  <HiddenSlides>0</HiddenSlides>
  <MMClips>0</MMClips>
  <ScaleCrop>false</ScaleCrop>
  <HeadingPairs>
    <vt:vector size="6" baseType="variant">
      <vt:variant>
        <vt:lpstr>Fonts Used</vt:lpstr>
      </vt:variant>
      <vt:variant>
        <vt:i4>6</vt:i4>
      </vt:variant>
      <vt:variant>
        <vt:lpstr>Theme</vt:lpstr>
      </vt:variant>
      <vt:variant>
        <vt:i4>14</vt:i4>
      </vt:variant>
      <vt:variant>
        <vt:lpstr>Slide Titles</vt:lpstr>
      </vt:variant>
      <vt:variant>
        <vt:i4>20</vt:i4>
      </vt:variant>
    </vt:vector>
  </HeadingPairs>
  <TitlesOfParts>
    <vt:vector size="40" baseType="lpstr">
      <vt:lpstr>Arial</vt:lpstr>
      <vt:lpstr>Calibri</vt:lpstr>
      <vt:lpstr>Calibri Light</vt:lpstr>
      <vt:lpstr>Georgia</vt:lpstr>
      <vt:lpstr>Open Sans</vt:lpstr>
      <vt:lpstr>Symbol</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Hanfodion Rheoli Pobl   People Management Essentials   </vt:lpstr>
      <vt:lpstr>Rheoli Recriwtio a Dethol / Managing Recruitment and Selection</vt:lpstr>
      <vt:lpstr>PowerPoint Presentation</vt:lpstr>
      <vt:lpstr>PowerPoint Presentation</vt:lpstr>
      <vt:lpstr>PowerPoint Presentation</vt:lpstr>
      <vt:lpstr> Y Fframwaith Cyfreithiol / The Legal Framework</vt:lpstr>
      <vt:lpstr>Cydraddoldeb yn y Broses Ddethol   Equality in the Selection Process</vt:lpstr>
      <vt:lpstr> Os oes rhagfarn anymwybodol, beth sydd i’w wneud?  If Bias is Unconscious, What Can We Do?</vt:lpstr>
      <vt:lpstr>Camau yn y Broses Recriwtio  Stages in the Recruitment Process </vt:lpstr>
      <vt:lpstr>Y System Webrecruit The Webrecruit System </vt:lpstr>
      <vt:lpstr>Cymeradwyaeth a Chynllunio Cam 1 Stage 1 Approval and Planning</vt:lpstr>
      <vt:lpstr>PowerPoint Presentation</vt:lpstr>
      <vt:lpstr>PowerPoint Presentation</vt:lpstr>
      <vt:lpstr>Cam 3 – Rhestr Fer / Stage 3 – Shortlisting</vt:lpstr>
      <vt:lpstr> </vt:lpstr>
      <vt:lpstr>Cam 4 – Dewis (Cyfweliadau) Stage 4 – Selection (Interviews)</vt:lpstr>
      <vt:lpstr> </vt:lpstr>
      <vt:lpstr>Cam 5 – Ar y bwrdd Stage 5 – Onboarding</vt:lpstr>
      <vt:lpstr>PowerPoint Presentation</vt:lpstr>
      <vt:lpstr>Cymorth Ychwanegol / Additional Support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Sara Mills</cp:lastModifiedBy>
  <cp:revision>36</cp:revision>
  <dcterms:created xsi:type="dcterms:W3CDTF">2021-03-29T10:52:19Z</dcterms:created>
  <dcterms:modified xsi:type="dcterms:W3CDTF">2022-10-26T15:08:39Z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0x0101008E48B690BE33E14EBE5BF167DDFCD847</vt:lpwstr>
  </property>
</Properties>
</file>