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5"/>
  </p:notesMasterIdLst>
  <p:handoutMasterIdLst>
    <p:handoutMasterId r:id="rId26"/>
  </p:handoutMasterIdLst>
  <p:sldIdLst>
    <p:sldId id="256" r:id="rId4"/>
    <p:sldId id="257" r:id="rId5"/>
    <p:sldId id="292" r:id="rId6"/>
    <p:sldId id="305" r:id="rId7"/>
    <p:sldId id="294" r:id="rId8"/>
    <p:sldId id="295" r:id="rId9"/>
    <p:sldId id="296" r:id="rId10"/>
    <p:sldId id="304" r:id="rId11"/>
    <p:sldId id="300" r:id="rId12"/>
    <p:sldId id="303" r:id="rId13"/>
    <p:sldId id="301" r:id="rId14"/>
    <p:sldId id="302" r:id="rId15"/>
    <p:sldId id="315" r:id="rId16"/>
    <p:sldId id="307" r:id="rId17"/>
    <p:sldId id="308" r:id="rId18"/>
    <p:sldId id="309" r:id="rId19"/>
    <p:sldId id="310" r:id="rId20"/>
    <p:sldId id="314" r:id="rId21"/>
    <p:sldId id="311" r:id="rId22"/>
    <p:sldId id="313" r:id="rId23"/>
    <p:sldId id="291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600" autoAdjust="0"/>
  </p:normalViewPr>
  <p:slideViewPr>
    <p:cSldViewPr>
      <p:cViewPr varScale="1">
        <p:scale>
          <a:sx n="106" d="100"/>
          <a:sy n="106" d="100"/>
        </p:scale>
        <p:origin x="104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05/12/2016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12/5/2016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http://docs.oracle.com/javase/tutorial/java/IandI/abstract.html</a:t>
            </a:r>
          </a:p>
          <a:p>
            <a:r>
              <a:rPr lang="en-GB" dirty="0"/>
              <a:t>http://www.javacoffeebreak.com/faq/faq0084.html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7635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Source: Head First Android Development: A Brain-Friendly Guide by Dawn Griffiths</a:t>
            </a:r>
            <a:r>
              <a:rPr lang="en-GB" baseline="0" dirty="0"/>
              <a:t> &amp; David Griffiths, pg. 230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329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955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 this back and forth between</a:t>
            </a:r>
            <a:r>
              <a:rPr lang="en-GB" baseline="0" dirty="0"/>
              <a:t> the </a:t>
            </a:r>
            <a:r>
              <a:rPr lang="en-GB" baseline="0" dirty="0" err="1"/>
              <a:t>RecyclerView</a:t>
            </a:r>
            <a:r>
              <a:rPr lang="en-GB" baseline="0" dirty="0"/>
              <a:t> and the Adapter happens behind the scenes. However, you have to override and implement the three methods in the Adapter class: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err="1"/>
              <a:t>getItemCount</a:t>
            </a: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err="1"/>
              <a:t>onCreateViewHolder</a:t>
            </a: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err="1"/>
              <a:t>onBindViewHolder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5712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Image source: https://developer.android.com/guide/components/fragments.html [accessed:</a:t>
            </a:r>
            <a:r>
              <a:rPr lang="en-GB" baseline="0" dirty="0" smtClean="0"/>
              <a:t> 08-Jul-2016]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The ID is sent as an extra with the intent to start the detail activity.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The detail fragment needs to retrieve this extra information from its host activity.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9258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Serializable </a:t>
            </a:r>
            <a:r>
              <a:rPr lang="en-GB" dirty="0"/>
              <a:t>Objects: https://docs.oracle.com/javase/tutorial/jndi/objects/serial.html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3819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819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 </a:t>
            </a:r>
            <a:r>
              <a:rPr lang="en-GB" dirty="0" err="1" smtClean="0"/>
              <a:t>updateUI</a:t>
            </a:r>
            <a:r>
              <a:rPr lang="en-GB" dirty="0" smtClean="0"/>
              <a:t> method is</a:t>
            </a:r>
            <a:r>
              <a:rPr lang="en-GB" baseline="0" dirty="0" smtClean="0"/>
              <a:t> used to handle binding the view to the model via the adapter.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If this is the first time it is loaded, the adapter is initialised with the model data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If</a:t>
            </a:r>
            <a:r>
              <a:rPr lang="en-GB" baseline="0" dirty="0" smtClean="0"/>
              <a:t> it is not the first time the adapter is loaded, the model data is reloaded and </a:t>
            </a:r>
            <a:r>
              <a:rPr lang="en-GB" baseline="0" dirty="0" err="1" smtClean="0"/>
              <a:t>notifyDataSetChanged</a:t>
            </a:r>
            <a:r>
              <a:rPr lang="en-GB" baseline="0" dirty="0" smtClean="0"/>
              <a:t> is called.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03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12/5/2016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12/5/2016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12/5/2016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12/5/2016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12/5/2016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12/5/2016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12/5/2016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Displaying Lists with a Recycler View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7: Mobile Application Development II (MAD II)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05-Dec-2016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Abstract Classes</a:t>
            </a:r>
          </a:p>
          <a:p>
            <a:r>
              <a:rPr lang="en-GB" dirty="0"/>
              <a:t>List/Detail UI Design</a:t>
            </a:r>
          </a:p>
          <a:p>
            <a:pPr lvl="1"/>
            <a:r>
              <a:rPr lang="en-GB" dirty="0"/>
              <a:t>The Recycler View</a:t>
            </a:r>
          </a:p>
          <a:p>
            <a:pPr lvl="1"/>
            <a:r>
              <a:rPr lang="en-GB" dirty="0"/>
              <a:t>View Holder and </a:t>
            </a:r>
            <a:r>
              <a:rPr lang="en-GB" dirty="0" smtClean="0"/>
              <a:t>Adapter</a:t>
            </a:r>
          </a:p>
          <a:p>
            <a:pPr lvl="1"/>
            <a:r>
              <a:rPr lang="en-GB" smtClean="0"/>
              <a:t>Fragment Arguments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Classes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an Abstract Class?</a:t>
            </a:r>
          </a:p>
        </p:txBody>
      </p:sp>
    </p:spTree>
    <p:extLst>
      <p:ext uri="{BB962C8B-B14F-4D97-AF65-F5344CB8AC3E}">
        <p14:creationId xmlns:p14="http://schemas.microsoft.com/office/powerpoint/2010/main" val="379290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Classes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Abstract Classes contain one or more abstract methods.</a:t>
            </a:r>
          </a:p>
          <a:p>
            <a:r>
              <a:rPr lang="en-GB" dirty="0"/>
              <a:t>An abstract method declares the method (i.e. name, return type, parameters) but does not include the implementation.</a:t>
            </a:r>
          </a:p>
          <a:p>
            <a:r>
              <a:rPr lang="en-GB" dirty="0"/>
              <a:t>The implementation is left to the child classes that subclass the Abstract class.</a:t>
            </a:r>
          </a:p>
          <a:p>
            <a:r>
              <a:rPr lang="en-GB" dirty="0"/>
              <a:t>Abstract classes cannot be instantiated (you cannot create new objects from them), but you can subclass them.</a:t>
            </a:r>
          </a:p>
          <a:p>
            <a:pPr lvl="1"/>
            <a:r>
              <a:rPr lang="en-GB" dirty="0"/>
              <a:t>They require the subclasses to provide the implementation for the abstract methods.</a:t>
            </a:r>
          </a:p>
        </p:txBody>
      </p:sp>
    </p:spTree>
    <p:extLst>
      <p:ext uri="{BB962C8B-B14F-4D97-AF65-F5344CB8AC3E}">
        <p14:creationId xmlns:p14="http://schemas.microsoft.com/office/powerpoint/2010/main" val="183667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List/Detail App Development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Top-level Activities: </a:t>
            </a:r>
          </a:p>
          <a:p>
            <a:pPr lvl="1"/>
            <a:r>
              <a:rPr lang="en-GB" dirty="0"/>
              <a:t>Provides a way of navigating the app</a:t>
            </a:r>
          </a:p>
          <a:p>
            <a:pPr lvl="1"/>
            <a:r>
              <a:rPr lang="en-GB" dirty="0"/>
              <a:t>Displays important features e.g. app options, menus</a:t>
            </a:r>
          </a:p>
          <a:p>
            <a:r>
              <a:rPr lang="en-GB" dirty="0" smtClean="0"/>
              <a:t>Category/List </a:t>
            </a:r>
            <a:r>
              <a:rPr lang="en-GB" dirty="0"/>
              <a:t>Activities</a:t>
            </a:r>
          </a:p>
          <a:p>
            <a:pPr lvl="1"/>
            <a:r>
              <a:rPr lang="en-GB" dirty="0"/>
              <a:t>Groups related app data together usually as a list</a:t>
            </a:r>
          </a:p>
          <a:p>
            <a:pPr lvl="1"/>
            <a:r>
              <a:rPr lang="en-GB" dirty="0"/>
              <a:t>Typically used to navigate to more detail about the item or to edit it.</a:t>
            </a:r>
          </a:p>
          <a:p>
            <a:r>
              <a:rPr lang="en-GB" dirty="0"/>
              <a:t>Detail/Edit Activities</a:t>
            </a:r>
          </a:p>
          <a:p>
            <a:pPr lvl="1"/>
            <a:r>
              <a:rPr lang="en-GB" dirty="0"/>
              <a:t>Display detail or provide an edit view for a particular item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295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Example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962400" cy="4572000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Top-Level Activities</a:t>
            </a:r>
            <a:r>
              <a:rPr lang="en-GB" dirty="0"/>
              <a:t>: activities users encounter first</a:t>
            </a:r>
          </a:p>
          <a:p>
            <a:r>
              <a:rPr lang="en-GB" b="1" dirty="0"/>
              <a:t>Category Activities</a:t>
            </a:r>
            <a:r>
              <a:rPr lang="en-GB" dirty="0"/>
              <a:t>: come next. Users click top-level activities to get here. May have subcategories.</a:t>
            </a:r>
          </a:p>
          <a:p>
            <a:r>
              <a:rPr lang="en-GB" b="1" dirty="0"/>
              <a:t>Detail/Edit Activities</a:t>
            </a:r>
            <a:r>
              <a:rPr lang="en-GB" dirty="0"/>
              <a:t>: form the bottom layer and users get to these via category activities.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339" y="1626504"/>
            <a:ext cx="4048125" cy="4400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2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Displaying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One option to display lists in Android is to use a </a:t>
            </a:r>
            <a:r>
              <a:rPr lang="en-GB" dirty="0" err="1"/>
              <a:t>ScrollView</a:t>
            </a:r>
            <a:r>
              <a:rPr lang="en-GB" dirty="0"/>
              <a:t> and add widgets representing </a:t>
            </a:r>
            <a:r>
              <a:rPr lang="en-GB" u="sng" dirty="0"/>
              <a:t>all</a:t>
            </a:r>
            <a:r>
              <a:rPr lang="en-GB" dirty="0"/>
              <a:t> the items to it manually or dynamically.</a:t>
            </a:r>
          </a:p>
          <a:p>
            <a:r>
              <a:rPr lang="en-GB" dirty="0"/>
              <a:t>A problem, however, arises if your list is made up lots of items and this approach would end up consuming a lot of memory.</a:t>
            </a:r>
          </a:p>
          <a:p>
            <a:r>
              <a:rPr lang="en-GB" dirty="0"/>
              <a:t>A better approach is to use components such as:</a:t>
            </a:r>
          </a:p>
          <a:p>
            <a:pPr lvl="1"/>
            <a:r>
              <a:rPr lang="en-GB" dirty="0"/>
              <a:t>A </a:t>
            </a:r>
            <a:r>
              <a:rPr lang="en-GB" b="1" dirty="0" err="1"/>
              <a:t>RecyclerView</a:t>
            </a:r>
            <a:endParaRPr lang="en-GB" dirty="0">
              <a:solidFill>
                <a:srgbClr val="FF0000"/>
              </a:solidFill>
            </a:endParaRPr>
          </a:p>
          <a:p>
            <a:pPr lvl="1"/>
            <a:r>
              <a:rPr lang="en-GB" dirty="0"/>
              <a:t>A </a:t>
            </a:r>
            <a:r>
              <a:rPr lang="en-GB" b="1" dirty="0" err="1"/>
              <a:t>ListView</a:t>
            </a:r>
            <a:r>
              <a:rPr lang="en-GB" dirty="0"/>
              <a:t>: a list of scrollable items.</a:t>
            </a:r>
          </a:p>
          <a:p>
            <a:pPr lvl="1"/>
            <a:r>
              <a:rPr lang="en-GB" dirty="0"/>
              <a:t>A </a:t>
            </a:r>
            <a:r>
              <a:rPr lang="en-GB" b="1" dirty="0" err="1"/>
              <a:t>GridView</a:t>
            </a:r>
            <a:r>
              <a:rPr lang="en-GB" dirty="0"/>
              <a:t>: two-dimensional, scrollable grid.</a:t>
            </a:r>
          </a:p>
        </p:txBody>
      </p:sp>
    </p:spTree>
    <p:extLst>
      <p:ext uri="{BB962C8B-B14F-4D97-AF65-F5344CB8AC3E}">
        <p14:creationId xmlns:p14="http://schemas.microsoft.com/office/powerpoint/2010/main" val="167511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Recycler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Put simply, a recycler view provides a way to create a dynamic view for a frequently changing UI in an efficient way.</a:t>
            </a:r>
          </a:p>
          <a:p>
            <a:r>
              <a:rPr lang="en-GB" dirty="0"/>
              <a:t>It is very useful for displaying </a:t>
            </a:r>
            <a:r>
              <a:rPr lang="en-GB" b="1" dirty="0"/>
              <a:t>page views</a:t>
            </a:r>
            <a:r>
              <a:rPr lang="en-GB" dirty="0"/>
              <a:t> of items from large datasets.</a:t>
            </a:r>
          </a:p>
          <a:p>
            <a:r>
              <a:rPr lang="en-GB" dirty="0"/>
              <a:t>You add a </a:t>
            </a:r>
            <a:r>
              <a:rPr lang="en-GB" dirty="0" err="1"/>
              <a:t>RecyclerView</a:t>
            </a:r>
            <a:r>
              <a:rPr lang="en-GB" dirty="0"/>
              <a:t> component to the UI layout, which will be the container for the dynamic UI views containing the individual items.</a:t>
            </a:r>
          </a:p>
          <a:p>
            <a:r>
              <a:rPr lang="en-GB" dirty="0"/>
              <a:t>A Layout Manager (there are different types) is used to manage and arrange the smaller views representing the individual items.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7369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Recycler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The Recycler View’s responsibilities are recycling the view holder objects and positioning them on the screen.</a:t>
            </a:r>
          </a:p>
          <a:p>
            <a:r>
              <a:rPr lang="en-GB" dirty="0"/>
              <a:t>To get the individual items to position and display, it works with:</a:t>
            </a:r>
          </a:p>
          <a:p>
            <a:pPr lvl="1"/>
            <a:r>
              <a:rPr lang="en-GB" dirty="0"/>
              <a:t>The </a:t>
            </a:r>
            <a:r>
              <a:rPr lang="en-GB" b="1" dirty="0" err="1"/>
              <a:t>ViewHolder</a:t>
            </a:r>
            <a:r>
              <a:rPr lang="en-GB" b="1" dirty="0"/>
              <a:t> Class</a:t>
            </a:r>
            <a:r>
              <a:rPr lang="en-GB" dirty="0"/>
              <a:t>: responsible for defining and displaying the view for a single item.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Adapter</a:t>
            </a:r>
            <a:r>
              <a:rPr lang="en-GB" dirty="0"/>
              <a:t> Class: the bridge between the data source and the view component displaying the data.</a:t>
            </a:r>
          </a:p>
          <a:p>
            <a:pPr lvl="2"/>
            <a:r>
              <a:rPr lang="en-GB" dirty="0"/>
              <a:t>It is a controller object that sits between the view (e.g. </a:t>
            </a:r>
            <a:r>
              <a:rPr lang="en-GB" dirty="0" err="1"/>
              <a:t>RecyclerView</a:t>
            </a:r>
            <a:r>
              <a:rPr lang="en-GB" dirty="0"/>
              <a:t>) and the data the view should display.</a:t>
            </a:r>
          </a:p>
        </p:txBody>
      </p:sp>
    </p:spTree>
    <p:extLst>
      <p:ext uri="{BB962C8B-B14F-4D97-AF65-F5344CB8AC3E}">
        <p14:creationId xmlns:p14="http://schemas.microsoft.com/office/powerpoint/2010/main" val="2356288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RecyclerView</a:t>
            </a:r>
            <a:r>
              <a:rPr lang="en-GB" dirty="0"/>
              <a:t> and </a:t>
            </a:r>
            <a:r>
              <a:rPr lang="en-GB" dirty="0" err="1"/>
              <a:t>ViewHolder</a:t>
            </a:r>
            <a:r>
              <a:rPr lang="en-GB" dirty="0"/>
              <a:t> Objects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The individual view items making up the UI view are contained in individual </a:t>
            </a:r>
            <a:r>
              <a:rPr lang="en-GB" b="1" dirty="0"/>
              <a:t>view holder</a:t>
            </a:r>
            <a:r>
              <a:rPr lang="en-GB" dirty="0"/>
              <a:t> objects.</a:t>
            </a:r>
          </a:p>
          <a:p>
            <a:r>
              <a:rPr lang="en-GB" dirty="0"/>
              <a:t>The Recycler view creates just enough view holders for the current viewport area, plus a few more.</a:t>
            </a:r>
          </a:p>
          <a:p>
            <a:r>
              <a:rPr lang="en-GB" dirty="0"/>
              <a:t>When an item is scrolled off the screen, the Recycler view removes the item now off-screen and reuses (recycles) the view holder for the next item, if applicable.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7335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RecyclerView</a:t>
            </a:r>
            <a:r>
              <a:rPr lang="en-GB" dirty="0"/>
              <a:t> and The Adapter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When used with a </a:t>
            </a:r>
            <a:r>
              <a:rPr lang="en-GB" dirty="0" err="1"/>
              <a:t>RecyclerView</a:t>
            </a:r>
            <a:r>
              <a:rPr lang="en-GB" dirty="0"/>
              <a:t>, the adapter is responsible for:</a:t>
            </a:r>
          </a:p>
          <a:p>
            <a:pPr lvl="1"/>
            <a:r>
              <a:rPr lang="en-GB" dirty="0"/>
              <a:t>Creating the necessary </a:t>
            </a:r>
            <a:r>
              <a:rPr lang="en-GB" dirty="0" err="1"/>
              <a:t>ViewHolders</a:t>
            </a:r>
            <a:endParaRPr lang="en-GB" dirty="0"/>
          </a:p>
          <a:p>
            <a:pPr lvl="1"/>
            <a:r>
              <a:rPr lang="en-GB" dirty="0"/>
              <a:t>Binding the </a:t>
            </a:r>
            <a:r>
              <a:rPr lang="en-GB" dirty="0" err="1"/>
              <a:t>ViewHolders</a:t>
            </a:r>
            <a:r>
              <a:rPr lang="en-GB" dirty="0"/>
              <a:t> to the data from the model.</a:t>
            </a:r>
          </a:p>
          <a:p>
            <a:endParaRPr lang="en-GB" dirty="0"/>
          </a:p>
        </p:txBody>
      </p:sp>
      <p:grpSp>
        <p:nvGrpSpPr>
          <p:cNvPr id="6" name="Group 5"/>
          <p:cNvGrpSpPr/>
          <p:nvPr/>
        </p:nvGrpSpPr>
        <p:grpSpPr>
          <a:xfrm>
            <a:off x="755576" y="4005064"/>
            <a:ext cx="4633801" cy="2471936"/>
            <a:chOff x="755576" y="4005064"/>
            <a:chExt cx="4633801" cy="2471936"/>
          </a:xfrm>
        </p:grpSpPr>
        <p:sp>
          <p:nvSpPr>
            <p:cNvPr id="4" name="TextBox 3"/>
            <p:cNvSpPr txBox="1"/>
            <p:nvPr/>
          </p:nvSpPr>
          <p:spPr>
            <a:xfrm>
              <a:off x="755576" y="4005064"/>
              <a:ext cx="1516121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en-GB" dirty="0" err="1"/>
                <a:t>RecyclerView</a:t>
              </a:r>
              <a:endParaRPr lang="en-GB" dirty="0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4408659" y="4005064"/>
              <a:ext cx="980718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en-GB" dirty="0"/>
                <a:t>Adapter</a:t>
              </a:r>
            </a:p>
          </p:txBody>
        </p:sp>
        <p:cxnSp>
          <p:nvCxnSpPr>
            <p:cNvPr id="7" name="Straight Connector 6"/>
            <p:cNvCxnSpPr/>
            <p:nvPr/>
          </p:nvCxnSpPr>
          <p:spPr>
            <a:xfrm>
              <a:off x="1513636" y="4374396"/>
              <a:ext cx="0" cy="2102604"/>
            </a:xfrm>
            <a:prstGeom prst="line">
              <a:avLst/>
            </a:prstGeom>
            <a:ln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4899018" y="4374396"/>
              <a:ext cx="0" cy="2006932"/>
            </a:xfrm>
            <a:prstGeom prst="line">
              <a:avLst/>
            </a:prstGeom>
            <a:ln>
              <a:solidFill>
                <a:schemeClr val="accent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>
              <a:off x="1513636" y="4653136"/>
              <a:ext cx="3385382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/>
            <p:cNvSpPr txBox="1"/>
            <p:nvPr/>
          </p:nvSpPr>
          <p:spPr>
            <a:xfrm>
              <a:off x="2255714" y="4350829"/>
              <a:ext cx="180216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 err="1"/>
                <a:t>getItemCount</a:t>
              </a:r>
              <a:r>
                <a:rPr lang="en-GB" dirty="0"/>
                <a:t>()</a:t>
              </a:r>
            </a:p>
          </p:txBody>
        </p:sp>
        <p:cxnSp>
          <p:nvCxnSpPr>
            <p:cNvPr id="20" name="Straight Arrow Connector 19"/>
            <p:cNvCxnSpPr/>
            <p:nvPr/>
          </p:nvCxnSpPr>
          <p:spPr>
            <a:xfrm flipH="1">
              <a:off x="1513636" y="5013176"/>
              <a:ext cx="3385382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Box 20"/>
            <p:cNvSpPr txBox="1"/>
            <p:nvPr/>
          </p:nvSpPr>
          <p:spPr>
            <a:xfrm>
              <a:off x="2831378" y="4756502"/>
              <a:ext cx="56938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100</a:t>
              </a:r>
            </a:p>
          </p:txBody>
        </p:sp>
        <p:cxnSp>
          <p:nvCxnSpPr>
            <p:cNvPr id="24" name="Straight Arrow Connector 23"/>
            <p:cNvCxnSpPr/>
            <p:nvPr/>
          </p:nvCxnSpPr>
          <p:spPr>
            <a:xfrm>
              <a:off x="1513636" y="5377862"/>
              <a:ext cx="3385382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2044625" y="5106616"/>
              <a:ext cx="22757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 err="1"/>
                <a:t>createViewHolder</a:t>
              </a:r>
              <a:r>
                <a:rPr lang="en-GB" dirty="0"/>
                <a:t>()</a:t>
              </a:r>
            </a:p>
          </p:txBody>
        </p:sp>
        <p:cxnSp>
          <p:nvCxnSpPr>
            <p:cNvPr id="26" name="Straight Arrow Connector 25"/>
            <p:cNvCxnSpPr/>
            <p:nvPr/>
          </p:nvCxnSpPr>
          <p:spPr>
            <a:xfrm flipH="1">
              <a:off x="1529161" y="5733041"/>
              <a:ext cx="3385382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/>
            <p:cNvSpPr txBox="1"/>
            <p:nvPr/>
          </p:nvSpPr>
          <p:spPr>
            <a:xfrm>
              <a:off x="2436238" y="5448116"/>
              <a:ext cx="135966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/>
                <a:t>ViewHolder</a:t>
              </a:r>
              <a:endParaRPr lang="en-GB" dirty="0"/>
            </a:p>
          </p:txBody>
        </p:sp>
        <p:cxnSp>
          <p:nvCxnSpPr>
            <p:cNvPr id="28" name="Straight Arrow Connector 27"/>
            <p:cNvCxnSpPr/>
            <p:nvPr/>
          </p:nvCxnSpPr>
          <p:spPr>
            <a:xfrm>
              <a:off x="1513636" y="6098129"/>
              <a:ext cx="3385382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1898031" y="5805725"/>
              <a:ext cx="27231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 err="1"/>
                <a:t>bindViewHolder</a:t>
              </a:r>
              <a:r>
                <a:rPr lang="en-GB" dirty="0"/>
                <a:t>(…, </a:t>
              </a:r>
              <a:r>
                <a:rPr lang="en-GB" dirty="0" err="1"/>
                <a:t>pos</a:t>
              </a:r>
              <a:r>
                <a:rPr lang="en-GB" dirty="0"/>
                <a:t>)</a:t>
              </a:r>
            </a:p>
          </p:txBody>
        </p:sp>
      </p:grpSp>
      <p:sp>
        <p:nvSpPr>
          <p:cNvPr id="30" name="TextBox 29"/>
          <p:cNvSpPr txBox="1"/>
          <p:nvPr/>
        </p:nvSpPr>
        <p:spPr>
          <a:xfrm>
            <a:off x="5606343" y="3570503"/>
            <a:ext cx="3515738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RecyclerView</a:t>
            </a:r>
            <a:r>
              <a:rPr lang="en-GB" sz="1600" dirty="0"/>
              <a:t> first asks Adapter how many objects?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Adapter returns response.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RecyclerView</a:t>
            </a:r>
            <a:r>
              <a:rPr lang="en-GB" sz="1600" dirty="0"/>
              <a:t> repeats: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Asks adapter to create new </a:t>
            </a:r>
            <a:r>
              <a:rPr lang="en-GB" sz="1600" dirty="0" err="1"/>
              <a:t>ViewHolder</a:t>
            </a:r>
            <a:r>
              <a:rPr lang="en-GB" sz="1600" dirty="0"/>
              <a:t> object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Adapter sends back </a:t>
            </a:r>
            <a:r>
              <a:rPr lang="en-GB" sz="1600" dirty="0" err="1"/>
              <a:t>ViewHolder</a:t>
            </a:r>
            <a:endParaRPr lang="en-GB" sz="16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/>
              <a:t>Asks adapter to bind the view holder to model data item at position x.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Until no more view holder objects </a:t>
            </a:r>
            <a:r>
              <a:rPr lang="en-GB" sz="1600" dirty="0" smtClean="0"/>
              <a:t>are needed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151369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RecyclerView</a:t>
            </a:r>
            <a:r>
              <a:rPr lang="en-GB" dirty="0"/>
              <a:t> and The Adapter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back and forth between the </a:t>
            </a:r>
            <a:r>
              <a:rPr lang="en-GB" dirty="0" err="1"/>
              <a:t>RecyclerView</a:t>
            </a:r>
            <a:r>
              <a:rPr lang="en-GB" dirty="0"/>
              <a:t> and the Adapter happens behind the scenes.</a:t>
            </a:r>
          </a:p>
          <a:p>
            <a:r>
              <a:rPr lang="en-GB" dirty="0"/>
              <a:t>To make it happen, you need to:</a:t>
            </a:r>
          </a:p>
          <a:p>
            <a:pPr lvl="1"/>
            <a:r>
              <a:rPr lang="en-GB" dirty="0"/>
              <a:t>Create </a:t>
            </a:r>
            <a:r>
              <a:rPr lang="en-GB" b="1" dirty="0"/>
              <a:t>a subclass of </a:t>
            </a:r>
            <a:r>
              <a:rPr lang="en-GB" b="1" dirty="0" err="1"/>
              <a:t>RecyclerView.Adapter</a:t>
            </a:r>
            <a:r>
              <a:rPr lang="en-GB" dirty="0"/>
              <a:t>. The subclass must override and implement:</a:t>
            </a:r>
          </a:p>
          <a:p>
            <a:pPr lvl="2"/>
            <a:r>
              <a:rPr lang="en-GB" b="1" dirty="0" err="1"/>
              <a:t>getItemCount</a:t>
            </a:r>
            <a:r>
              <a:rPr lang="en-GB" dirty="0"/>
              <a:t>()</a:t>
            </a:r>
          </a:p>
          <a:p>
            <a:pPr lvl="2"/>
            <a:r>
              <a:rPr lang="en-GB" b="1" dirty="0" err="1"/>
              <a:t>onCreateViewHolder</a:t>
            </a:r>
            <a:r>
              <a:rPr lang="en-GB" dirty="0"/>
              <a:t>()</a:t>
            </a:r>
          </a:p>
          <a:p>
            <a:pPr lvl="2"/>
            <a:r>
              <a:rPr lang="en-GB" b="1" dirty="0" err="1"/>
              <a:t>onBindViewHolder</a:t>
            </a:r>
            <a:r>
              <a:rPr lang="en-GB" dirty="0"/>
              <a:t>()</a:t>
            </a:r>
          </a:p>
          <a:p>
            <a:pPr lvl="1"/>
            <a:r>
              <a:rPr lang="en-GB" dirty="0"/>
              <a:t>Create </a:t>
            </a:r>
            <a:r>
              <a:rPr lang="en-GB" b="1" dirty="0"/>
              <a:t>a subclass of </a:t>
            </a:r>
            <a:r>
              <a:rPr lang="en-GB" b="1" dirty="0" err="1"/>
              <a:t>RecyclerView.ViewHolder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20018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Fragment Arguments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list fragment needs to send the detail fragment what item detail to display.</a:t>
            </a:r>
          </a:p>
          <a:p>
            <a:r>
              <a:rPr lang="en-GB" sz="2800" dirty="0" smtClean="0"/>
              <a:t>Typically, sends the ID of the item as an argument.</a:t>
            </a:r>
          </a:p>
          <a:p>
            <a:r>
              <a:rPr lang="en-GB" sz="2800" dirty="0" smtClean="0"/>
              <a:t>The detail can then request (retrieve) the item to display from the data source using the ID.</a:t>
            </a:r>
          </a:p>
        </p:txBody>
      </p:sp>
      <p:pic>
        <p:nvPicPr>
          <p:cNvPr id="4" name="Picture 2" descr="https://developer.android.com/images/fundamentals/fragment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808809"/>
            <a:ext cx="5334000" cy="307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07504" y="4146767"/>
            <a:ext cx="182021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The ID will be sent as an extra with the intent to start the detail activity.</a:t>
            </a:r>
            <a:endParaRPr lang="en-GB" sz="1600" dirty="0"/>
          </a:p>
        </p:txBody>
      </p:sp>
      <p:sp>
        <p:nvSpPr>
          <p:cNvPr id="6" name="TextBox 5"/>
          <p:cNvSpPr txBox="1"/>
          <p:nvPr/>
        </p:nvSpPr>
        <p:spPr>
          <a:xfrm>
            <a:off x="7162011" y="5129529"/>
            <a:ext cx="201850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The detail fragment needs to retrieve the extra information, ID, from its host activity to identify what item to display.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6085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Fragment Arguments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Thus, a Fragment </a:t>
            </a:r>
            <a:r>
              <a:rPr lang="en-GB" dirty="0"/>
              <a:t>may need to access data in its parent host activity e.g. the data sent with an intent.</a:t>
            </a:r>
          </a:p>
          <a:p>
            <a:r>
              <a:rPr lang="en-GB" dirty="0"/>
              <a:t>You can use:</a:t>
            </a:r>
          </a:p>
          <a:p>
            <a:pPr lvl="1"/>
            <a:r>
              <a:rPr lang="en-GB" dirty="0"/>
              <a:t>The shortcut method: via the </a:t>
            </a:r>
            <a:r>
              <a:rPr lang="en-GB" dirty="0" err="1"/>
              <a:t>getActivity</a:t>
            </a:r>
            <a:r>
              <a:rPr lang="en-GB" dirty="0"/>
              <a:t>() method. </a:t>
            </a:r>
          </a:p>
          <a:p>
            <a:pPr lvl="2"/>
            <a:r>
              <a:rPr lang="en-GB" dirty="0"/>
              <a:t>E.g. </a:t>
            </a:r>
            <a:r>
              <a:rPr lang="en-GB" dirty="0" err="1"/>
              <a:t>getActivity</a:t>
            </a:r>
            <a:r>
              <a:rPr lang="en-GB" dirty="0"/>
              <a:t>().</a:t>
            </a:r>
            <a:r>
              <a:rPr lang="en-GB" dirty="0" err="1"/>
              <a:t>getIntent</a:t>
            </a:r>
            <a:r>
              <a:rPr lang="en-GB" dirty="0"/>
              <a:t>().</a:t>
            </a:r>
            <a:r>
              <a:rPr lang="en-GB" dirty="0" err="1"/>
              <a:t>get</a:t>
            </a:r>
            <a:r>
              <a:rPr lang="en-GB" i="1" dirty="0" err="1">
                <a:solidFill>
                  <a:srgbClr val="FF0000"/>
                </a:solidFill>
              </a:rPr>
              <a:t>DataType</a:t>
            </a:r>
            <a:r>
              <a:rPr lang="en-GB" dirty="0" err="1"/>
              <a:t>Extra</a:t>
            </a:r>
            <a:r>
              <a:rPr lang="en-GB" dirty="0"/>
              <a:t>("</a:t>
            </a:r>
            <a:r>
              <a:rPr lang="en-GB" dirty="0" err="1"/>
              <a:t>data_id</a:t>
            </a:r>
            <a:r>
              <a:rPr lang="en-GB" dirty="0"/>
              <a:t>")</a:t>
            </a:r>
          </a:p>
          <a:p>
            <a:pPr lvl="2"/>
            <a:r>
              <a:rPr lang="en-GB" dirty="0"/>
              <a:t>This approach, however, is less flexible.</a:t>
            </a:r>
          </a:p>
          <a:p>
            <a:pPr lvl="2"/>
            <a:r>
              <a:rPr lang="en-GB" dirty="0"/>
              <a:t>It limits you to always hosting the fragment in an activity with an intent that defines the crime id in an extra called “</a:t>
            </a:r>
            <a:r>
              <a:rPr lang="en-GB" dirty="0" err="1"/>
              <a:t>data_id</a:t>
            </a:r>
            <a:r>
              <a:rPr lang="en-GB" dirty="0"/>
              <a:t>”.</a:t>
            </a:r>
          </a:p>
          <a:p>
            <a:pPr lvl="1"/>
            <a:r>
              <a:rPr lang="en-GB" dirty="0"/>
              <a:t>A more flexible approach is to use Fragment Arguments.</a:t>
            </a:r>
          </a:p>
          <a:p>
            <a:pPr lvl="2"/>
            <a:r>
              <a:rPr lang="en-GB" dirty="0"/>
              <a:t>The fragment arguments are passed as </a:t>
            </a:r>
            <a:r>
              <a:rPr lang="en-GB" dirty="0" smtClean="0"/>
              <a:t>a </a:t>
            </a:r>
            <a:r>
              <a:rPr lang="en-GB" b="1" dirty="0" smtClean="0"/>
              <a:t>Bundle</a:t>
            </a:r>
            <a:r>
              <a:rPr lang="en-GB" dirty="0" smtClean="0"/>
              <a:t> </a:t>
            </a:r>
            <a:r>
              <a:rPr lang="en-GB" dirty="0"/>
              <a:t>of key-value pairs, similar to adding extras to intents.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1936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Fragment Arguments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To create fragment arguments, you create a new </a:t>
            </a:r>
            <a:r>
              <a:rPr lang="en-GB" b="1" dirty="0"/>
              <a:t>Bundle</a:t>
            </a:r>
            <a:r>
              <a:rPr lang="en-GB" dirty="0"/>
              <a:t> object.</a:t>
            </a:r>
          </a:p>
          <a:p>
            <a:r>
              <a:rPr lang="en-GB" dirty="0"/>
              <a:t>Add the different fragment arguments by using data-type specific “</a:t>
            </a:r>
            <a:r>
              <a:rPr lang="en-GB" b="1" dirty="0"/>
              <a:t>put</a:t>
            </a:r>
            <a:r>
              <a:rPr lang="en-GB" dirty="0"/>
              <a:t>” methods to put (add) the extra information to the bundle.</a:t>
            </a:r>
          </a:p>
          <a:p>
            <a:r>
              <a:rPr lang="en-GB" dirty="0"/>
              <a:t>You then attach the bundle arguments to the fragment using the </a:t>
            </a:r>
            <a:r>
              <a:rPr lang="en-GB" b="1" dirty="0" err="1"/>
              <a:t>setArguments</a:t>
            </a:r>
            <a:r>
              <a:rPr lang="en-GB" dirty="0"/>
              <a:t>(Bundle) method.</a:t>
            </a:r>
          </a:p>
          <a:p>
            <a:pPr marL="594360" lvl="2" indent="0">
              <a:buNone/>
            </a:pP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Bundle </a:t>
            </a:r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args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altLang="en-US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new 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Bundle();</a:t>
            </a:r>
            <a:b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args.</a:t>
            </a:r>
            <a:r>
              <a:rPr lang="en-US" altLang="en-US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putInt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(EXTRA_MY_INT, </a:t>
            </a:r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myInt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  <a:b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args.</a:t>
            </a:r>
            <a:r>
              <a:rPr lang="en-US" altLang="en-US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putString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(EXTRA_MY_STRING, </a:t>
            </a:r>
            <a:r>
              <a:rPr lang="en-US" altLang="en-US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"Hello"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  <a:b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args.</a:t>
            </a:r>
            <a:r>
              <a:rPr lang="en-US" altLang="en-US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putSerializable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(EXTRA_MY_OBJECT, </a:t>
            </a:r>
            <a:r>
              <a:rPr lang="en-US" altLang="en-US" b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myObject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);</a:t>
            </a:r>
          </a:p>
          <a:p>
            <a:pPr marL="594360" lvl="2" indent="0">
              <a:buNone/>
            </a:pPr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Fragment.</a:t>
            </a:r>
            <a:r>
              <a:rPr lang="en-US" altLang="en-US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setArguments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(Bundle);</a:t>
            </a:r>
          </a:p>
          <a:p>
            <a:pPr marL="594360" lvl="2" indent="0">
              <a:buNone/>
            </a:pPr>
            <a:endParaRPr lang="en-US" altLang="en-US" sz="6000" dirty="0">
              <a:latin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3193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Fragment Arguments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A common design pattern used to create and pass fragment arguments is:</a:t>
            </a:r>
          </a:p>
          <a:p>
            <a:pPr lvl="1"/>
            <a:r>
              <a:rPr lang="en-GB" dirty="0"/>
              <a:t>Create a static method called </a:t>
            </a:r>
            <a:r>
              <a:rPr lang="en-GB" b="1" dirty="0" err="1"/>
              <a:t>newInstance</a:t>
            </a:r>
            <a:r>
              <a:rPr lang="en-GB" dirty="0"/>
              <a:t> in the Fragment class </a:t>
            </a:r>
            <a:r>
              <a:rPr lang="en-GB" dirty="0" smtClean="0"/>
              <a:t>you are sending the </a:t>
            </a:r>
            <a:r>
              <a:rPr lang="en-GB" dirty="0" smtClean="0"/>
              <a:t>data to </a:t>
            </a:r>
            <a:r>
              <a:rPr lang="en-GB" dirty="0" smtClean="0"/>
              <a:t>with </a:t>
            </a:r>
            <a:r>
              <a:rPr lang="en-GB" dirty="0"/>
              <a:t>any fragment argument parameters needed. This method:</a:t>
            </a:r>
          </a:p>
          <a:p>
            <a:pPr lvl="2"/>
            <a:r>
              <a:rPr lang="en-GB" dirty="0"/>
              <a:t>Creates the Fragment Instance – i.e. new Fragment object.</a:t>
            </a:r>
          </a:p>
          <a:p>
            <a:pPr lvl="2"/>
            <a:r>
              <a:rPr lang="en-GB" dirty="0"/>
              <a:t>Creates the Bundle of arguments using the parameter values passed in to bundle up and set the arguments for the fragment.</a:t>
            </a:r>
          </a:p>
          <a:p>
            <a:pPr lvl="2"/>
            <a:r>
              <a:rPr lang="en-GB" dirty="0"/>
              <a:t>Returns the created Fragment object.</a:t>
            </a:r>
          </a:p>
          <a:p>
            <a:pPr lvl="1"/>
            <a:r>
              <a:rPr lang="en-GB" dirty="0"/>
              <a:t>Any hosting activity that needs to create and host this fragment then calls the fragment’s </a:t>
            </a:r>
            <a:r>
              <a:rPr lang="en-GB" dirty="0" err="1"/>
              <a:t>newInstance</a:t>
            </a:r>
            <a:r>
              <a:rPr lang="en-GB" dirty="0"/>
              <a:t>(…) method to create the Fragment, passing in any required argument parameters.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2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Fragment Arguments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 retrieve any arguments sent from the host activity to the fragment, you use the </a:t>
            </a:r>
            <a:r>
              <a:rPr lang="en-GB" dirty="0" err="1"/>
              <a:t>getArguments.get</a:t>
            </a:r>
            <a:r>
              <a:rPr lang="en-GB" dirty="0" err="1">
                <a:solidFill>
                  <a:srgbClr val="FF0000"/>
                </a:solidFill>
              </a:rPr>
              <a:t>DataType</a:t>
            </a:r>
            <a:r>
              <a:rPr lang="en-GB" dirty="0"/>
              <a:t>(“</a:t>
            </a:r>
            <a:r>
              <a:rPr lang="en-GB" dirty="0" err="1"/>
              <a:t>data_id</a:t>
            </a:r>
            <a:r>
              <a:rPr lang="en-GB" dirty="0"/>
              <a:t>”) method e.g.</a:t>
            </a:r>
          </a:p>
          <a:p>
            <a:pPr marL="662940" lvl="1" indent="-342900"/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getArguments.</a:t>
            </a:r>
            <a:r>
              <a:rPr lang="en-US" altLang="en-US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getInt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(EXTRA_MY_INT);</a:t>
            </a:r>
          </a:p>
          <a:p>
            <a:pPr marL="662940" lvl="1" indent="-342900"/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getArguments.</a:t>
            </a:r>
            <a:r>
              <a:rPr lang="en-US" altLang="en-US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getString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(EXTRA_MY_STRING);</a:t>
            </a:r>
          </a:p>
          <a:p>
            <a:pPr marL="662940" lvl="1" indent="-342900"/>
            <a:r>
              <a:rPr lang="en-US" altLang="en-US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getArguments.</a:t>
            </a:r>
            <a:r>
              <a:rPr lang="en-US" altLang="en-US" b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getSerializable</a:t>
            </a:r>
            <a:r>
              <a:rPr lang="en-US" alt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(EXTRA_MY_OBJECT);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377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Serialisation and </a:t>
            </a:r>
            <a:r>
              <a:rPr lang="en-GB" dirty="0" err="1"/>
              <a:t>Deserialisation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/>
          </a:bodyPr>
          <a:lstStyle/>
          <a:p>
            <a:r>
              <a:rPr lang="en-GB" dirty="0"/>
              <a:t>Serialisation</a:t>
            </a:r>
          </a:p>
          <a:p>
            <a:pPr lvl="1"/>
            <a:r>
              <a:rPr lang="en-GB" dirty="0"/>
              <a:t>The process of translating data structures or object state into a </a:t>
            </a:r>
            <a:r>
              <a:rPr lang="en-GB" i="1" dirty="0"/>
              <a:t>stream of bytes</a:t>
            </a:r>
            <a:r>
              <a:rPr lang="en-GB" dirty="0"/>
              <a:t> in order to </a:t>
            </a:r>
            <a:r>
              <a:rPr lang="en-GB" i="1" dirty="0"/>
              <a:t>store the object</a:t>
            </a:r>
            <a:r>
              <a:rPr lang="en-GB" dirty="0"/>
              <a:t> or </a:t>
            </a:r>
            <a:r>
              <a:rPr lang="en-GB" i="1" dirty="0"/>
              <a:t>transmit it</a:t>
            </a:r>
            <a:r>
              <a:rPr lang="en-GB" dirty="0"/>
              <a:t> to memory, a database or file.</a:t>
            </a:r>
          </a:p>
          <a:p>
            <a:pPr lvl="1"/>
            <a:r>
              <a:rPr lang="en-GB" dirty="0"/>
              <a:t>The main purpose is to save the state of an object so it can be recreated later.</a:t>
            </a:r>
          </a:p>
          <a:p>
            <a:pPr lvl="1"/>
            <a:r>
              <a:rPr lang="en-GB" dirty="0"/>
              <a:t>Useful for data exchange.</a:t>
            </a:r>
          </a:p>
          <a:p>
            <a:r>
              <a:rPr lang="en-GB" dirty="0" err="1"/>
              <a:t>Deserialisation</a:t>
            </a:r>
            <a:endParaRPr lang="en-GB" dirty="0"/>
          </a:p>
          <a:p>
            <a:pPr lvl="1"/>
            <a:r>
              <a:rPr lang="en-GB" dirty="0"/>
              <a:t>The reverse process.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5502355" y="4058957"/>
            <a:ext cx="3318117" cy="2682411"/>
            <a:chOff x="4689348" y="4058957"/>
            <a:chExt cx="3318117" cy="2682411"/>
          </a:xfrm>
        </p:grpSpPr>
        <p:sp>
          <p:nvSpPr>
            <p:cNvPr id="4" name="TextBox 3"/>
            <p:cNvSpPr txBox="1"/>
            <p:nvPr/>
          </p:nvSpPr>
          <p:spPr>
            <a:xfrm>
              <a:off x="5580112" y="4058957"/>
              <a:ext cx="1512168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Object</a:t>
              </a:r>
            </a:p>
          </p:txBody>
        </p:sp>
        <p:sp>
          <p:nvSpPr>
            <p:cNvPr id="5" name="Oval 4"/>
            <p:cNvSpPr/>
            <p:nvPr/>
          </p:nvSpPr>
          <p:spPr>
            <a:xfrm>
              <a:off x="5859143" y="4722308"/>
              <a:ext cx="954106" cy="878157"/>
            </a:xfrm>
            <a:prstGeom prst="ellipse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Bytes</a:t>
              </a:r>
            </a:p>
          </p:txBody>
        </p:sp>
        <p:sp>
          <p:nvSpPr>
            <p:cNvPr id="6" name="Can 5"/>
            <p:cNvSpPr/>
            <p:nvPr/>
          </p:nvSpPr>
          <p:spPr>
            <a:xfrm>
              <a:off x="4689348" y="5949280"/>
              <a:ext cx="602732" cy="792088"/>
            </a:xfrm>
            <a:prstGeom prst="ca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GB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Database</a:t>
              </a:r>
              <a:endParaRPr lang="en-GB" dirty="0"/>
            </a:p>
          </p:txBody>
        </p:sp>
        <p:sp>
          <p:nvSpPr>
            <p:cNvPr id="7" name="Parallelogram 6"/>
            <p:cNvSpPr/>
            <p:nvPr/>
          </p:nvSpPr>
          <p:spPr>
            <a:xfrm>
              <a:off x="5958154" y="6042125"/>
              <a:ext cx="756084" cy="669032"/>
            </a:xfrm>
            <a:prstGeom prst="parallelogram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/>
            <a:p>
              <a:pPr algn="ctr"/>
              <a:r>
                <a:rPr lang="en-GB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Memory</a:t>
              </a:r>
              <a:endParaRPr lang="en-GB" dirty="0"/>
            </a:p>
          </p:txBody>
        </p:sp>
        <p:sp>
          <p:nvSpPr>
            <p:cNvPr id="8" name="Folded Corner 7"/>
            <p:cNvSpPr/>
            <p:nvPr/>
          </p:nvSpPr>
          <p:spPr>
            <a:xfrm rot="16200000">
              <a:off x="7369853" y="6073544"/>
              <a:ext cx="648072" cy="627153"/>
            </a:xfrm>
            <a:prstGeom prst="foldedCorne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" wrap="none" rtlCol="0" anchor="ctr"/>
            <a:lstStyle/>
            <a:p>
              <a:pPr algn="ctr"/>
              <a:r>
                <a:rPr lang="en-GB" dirty="0">
                  <a:ln w="0"/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</a:rPr>
                <a:t>File</a:t>
              </a:r>
              <a:endParaRPr lang="en-GB" dirty="0"/>
            </a:p>
          </p:txBody>
        </p:sp>
        <p:cxnSp>
          <p:nvCxnSpPr>
            <p:cNvPr id="10" name="Straight Arrow Connector 9"/>
            <p:cNvCxnSpPr>
              <a:stCxn id="4" idx="2"/>
              <a:endCxn id="5" idx="0"/>
            </p:cNvCxnSpPr>
            <p:nvPr/>
          </p:nvCxnSpPr>
          <p:spPr>
            <a:xfrm>
              <a:off x="6336196" y="4428289"/>
              <a:ext cx="0" cy="29401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5" idx="4"/>
              <a:endCxn id="7" idx="0"/>
            </p:cNvCxnSpPr>
            <p:nvPr/>
          </p:nvCxnSpPr>
          <p:spPr>
            <a:xfrm>
              <a:off x="6336196" y="5600465"/>
              <a:ext cx="0" cy="44166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Elbow Connector 13"/>
            <p:cNvCxnSpPr>
              <a:stCxn id="5" idx="3"/>
              <a:endCxn id="6" idx="1"/>
            </p:cNvCxnSpPr>
            <p:nvPr/>
          </p:nvCxnSpPr>
          <p:spPr>
            <a:xfrm rot="5400000">
              <a:off x="5256083" y="5206494"/>
              <a:ext cx="477418" cy="1008155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Elbow Connector 15"/>
            <p:cNvCxnSpPr>
              <a:stCxn id="5" idx="5"/>
              <a:endCxn id="8" idx="3"/>
            </p:cNvCxnSpPr>
            <p:nvPr/>
          </p:nvCxnSpPr>
          <p:spPr>
            <a:xfrm rot="16200000" flipH="1">
              <a:off x="6888095" y="5257289"/>
              <a:ext cx="591223" cy="1020367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84085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Reloading the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When the user navigates to the detail view, the list view is Paused and put on the Back Stack.</a:t>
            </a:r>
          </a:p>
          <a:p>
            <a:r>
              <a:rPr lang="en-GB" dirty="0"/>
              <a:t>If the user makes any changes in the details view, you want these details updated when the user returns to the list (resumes).</a:t>
            </a:r>
          </a:p>
          <a:p>
            <a:pPr lvl="1"/>
            <a:r>
              <a:rPr lang="en-GB" dirty="0" smtClean="0"/>
              <a:t>That is, notify </a:t>
            </a:r>
            <a:r>
              <a:rPr lang="en-GB" dirty="0"/>
              <a:t>the adapter that the data has changed so it can reload the data.</a:t>
            </a:r>
          </a:p>
          <a:p>
            <a:r>
              <a:rPr lang="en-GB" dirty="0"/>
              <a:t>You will need to override </a:t>
            </a:r>
            <a:r>
              <a:rPr lang="en-GB" b="1" dirty="0" err="1"/>
              <a:t>onResume</a:t>
            </a:r>
            <a:r>
              <a:rPr lang="en-GB" dirty="0"/>
              <a:t> to update the UI by notifying the adapter the data has changed – call its </a:t>
            </a:r>
            <a:r>
              <a:rPr lang="en-GB" b="1" dirty="0" err="1"/>
              <a:t>notifyDataSetChanged</a:t>
            </a:r>
            <a:r>
              <a:rPr lang="en-GB" dirty="0"/>
              <a:t>() method.</a:t>
            </a:r>
          </a:p>
        </p:txBody>
      </p:sp>
    </p:spTree>
    <p:extLst>
      <p:ext uri="{BB962C8B-B14F-4D97-AF65-F5344CB8AC3E}">
        <p14:creationId xmlns:p14="http://schemas.microsoft.com/office/powerpoint/2010/main" val="124523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Reloading the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</a:t>
            </a:r>
            <a:r>
              <a:rPr lang="en-GB" dirty="0" err="1"/>
              <a:t>OnResume</a:t>
            </a:r>
            <a:r>
              <a:rPr lang="en-GB" dirty="0"/>
              <a:t>() Method, make a call to the Update UI method.</a:t>
            </a:r>
          </a:p>
          <a:p>
            <a:r>
              <a:rPr lang="en-GB" dirty="0"/>
              <a:t>In Update UI Method add the following:</a:t>
            </a:r>
          </a:p>
          <a:p>
            <a:pPr lvl="1"/>
            <a:r>
              <a:rPr lang="en-GB" dirty="0"/>
              <a:t>If the adapter is null (loading list for first time)</a:t>
            </a:r>
          </a:p>
          <a:p>
            <a:pPr lvl="2"/>
            <a:r>
              <a:rPr lang="en-GB" dirty="0"/>
              <a:t>Create new Adapter Object</a:t>
            </a:r>
          </a:p>
          <a:p>
            <a:pPr lvl="2"/>
            <a:r>
              <a:rPr lang="en-GB" dirty="0"/>
              <a:t>Set the Adapter for the Recycler View</a:t>
            </a:r>
          </a:p>
          <a:p>
            <a:pPr lvl="1"/>
            <a:r>
              <a:rPr lang="en-GB" dirty="0"/>
              <a:t>Else (resuming from detail activity)</a:t>
            </a:r>
          </a:p>
          <a:p>
            <a:pPr lvl="2"/>
            <a:r>
              <a:rPr lang="en-GB" dirty="0"/>
              <a:t>Call </a:t>
            </a:r>
            <a:r>
              <a:rPr lang="en-GB" dirty="0" err="1"/>
              <a:t>adapter.notifyDataSetChanged</a:t>
            </a:r>
            <a:r>
              <a:rPr lang="en-GB" dirty="0"/>
              <a:t>()</a:t>
            </a:r>
          </a:p>
          <a:p>
            <a:pPr lvl="1"/>
            <a:r>
              <a:rPr lang="en-GB" dirty="0"/>
              <a:t>End If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0757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15648</TotalTime>
  <Words>1517</Words>
  <Application>Microsoft Office PowerPoint</Application>
  <PresentationFormat>On-screen Show (4:3)</PresentationFormat>
  <Paragraphs>166</Paragraphs>
  <Slides>21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Cambria</vt:lpstr>
      <vt:lpstr>Courier New</vt:lpstr>
      <vt:lpstr>Wingdings</vt:lpstr>
      <vt:lpstr>Wingdings 2</vt:lpstr>
      <vt:lpstr>Median</vt:lpstr>
      <vt:lpstr>Displaying Lists with a Recycler View</vt:lpstr>
      <vt:lpstr>Today’s Lecture</vt:lpstr>
      <vt:lpstr>Abstract Classes</vt:lpstr>
      <vt:lpstr>Abstract Classes</vt:lpstr>
      <vt:lpstr>List/Detail App Development Design</vt:lpstr>
      <vt:lpstr>An Example</vt:lpstr>
      <vt:lpstr>Displaying Lists</vt:lpstr>
      <vt:lpstr>Recycler View</vt:lpstr>
      <vt:lpstr>Recycler View</vt:lpstr>
      <vt:lpstr>RecyclerView and ViewHolder Objects</vt:lpstr>
      <vt:lpstr>The RecyclerView and The Adapter</vt:lpstr>
      <vt:lpstr>The RecyclerView and The Adapter</vt:lpstr>
      <vt:lpstr>Fragment Arguments</vt:lpstr>
      <vt:lpstr>Fragment Arguments</vt:lpstr>
      <vt:lpstr>Fragment Arguments</vt:lpstr>
      <vt:lpstr>Fragment Arguments</vt:lpstr>
      <vt:lpstr>Fragment Arguments</vt:lpstr>
      <vt:lpstr>Serialisation and Deserialisation</vt:lpstr>
      <vt:lpstr>Reloading the List</vt:lpstr>
      <vt:lpstr>Reloading the List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1787</cp:revision>
  <cp:lastPrinted>2014-09-29T16:21:25Z</cp:lastPrinted>
  <dcterms:created xsi:type="dcterms:W3CDTF">2013-09-18T07:00:31Z</dcterms:created>
  <dcterms:modified xsi:type="dcterms:W3CDTF">2016-12-05T07:55:31Z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