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8"/>
  </p:notesMasterIdLst>
  <p:sldIdLst>
    <p:sldId id="621" r:id="rId4"/>
    <p:sldId id="694" r:id="rId5"/>
    <p:sldId id="695" r:id="rId6"/>
    <p:sldId id="696" r:id="rId7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822031-79EC-4574-D291-F4DD5DE11864}" name="Naomi Doerge" initials="" userId="S::Naomi.Doerge@aspectworld.com::444bfebc-eca3-49ad-9de5-3ba10759dbe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173AFF"/>
    <a:srgbClr val="067A00"/>
    <a:srgbClr val="FC2610"/>
    <a:srgbClr val="0652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FFD5E7-6625-9B6C-17EA-BF35C69EA9C0}" v="320" dt="2026-03-13T19:48:11.453"/>
    <p1510:client id="{9161CBD2-BC75-1243-9AED-9C5DFBE2E1CD}" v="389" dt="2026-03-14T15:48:07.0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microsoft.com/office/2018/10/relationships/authors" Target="authors.xml"/><Relationship Id="rId10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S::n.doerge@uwtsd.ac.uk::c2ba5b26-9392-4f76-82ca-966719aba79f" providerId="AD" clId="Web-{19FFD5E7-6625-9B6C-17EA-BF35C69EA9C0}"/>
    <pc:docChg chg="modSld">
      <pc:chgData name="Naomi Doerge" userId="S::n.doerge@uwtsd.ac.uk::c2ba5b26-9392-4f76-82ca-966719aba79f" providerId="AD" clId="Web-{19FFD5E7-6625-9B6C-17EA-BF35C69EA9C0}" dt="2026-03-13T19:48:11.453" v="319" actId="20577"/>
      <pc:docMkLst>
        <pc:docMk/>
      </pc:docMkLst>
      <pc:sldChg chg="modSp">
        <pc:chgData name="Naomi Doerge" userId="S::n.doerge@uwtsd.ac.uk::c2ba5b26-9392-4f76-82ca-966719aba79f" providerId="AD" clId="Web-{19FFD5E7-6625-9B6C-17EA-BF35C69EA9C0}" dt="2026-03-13T19:38:40.769" v="6" actId="20577"/>
        <pc:sldMkLst>
          <pc:docMk/>
          <pc:sldMk cId="738942598" sldId="621"/>
        </pc:sldMkLst>
        <pc:spChg chg="mod">
          <ac:chgData name="Naomi Doerge" userId="S::n.doerge@uwtsd.ac.uk::c2ba5b26-9392-4f76-82ca-966719aba79f" providerId="AD" clId="Web-{19FFD5E7-6625-9B6C-17EA-BF35C69EA9C0}" dt="2026-03-13T19:38:40.769" v="6" actId="20577"/>
          <ac:spMkLst>
            <pc:docMk/>
            <pc:sldMk cId="738942598" sldId="621"/>
            <ac:spMk id="4" creationId="{00000000-0000-0000-0000-000000000000}"/>
          </ac:spMkLst>
        </pc:spChg>
      </pc:sldChg>
      <pc:sldChg chg="modSp">
        <pc:chgData name="Naomi Doerge" userId="S::n.doerge@uwtsd.ac.uk::c2ba5b26-9392-4f76-82ca-966719aba79f" providerId="AD" clId="Web-{19FFD5E7-6625-9B6C-17EA-BF35C69EA9C0}" dt="2026-03-13T19:40:27.746" v="95" actId="20577"/>
        <pc:sldMkLst>
          <pc:docMk/>
          <pc:sldMk cId="727714249" sldId="694"/>
        </pc:sldMkLst>
        <pc:spChg chg="mod">
          <ac:chgData name="Naomi Doerge" userId="S::n.doerge@uwtsd.ac.uk::c2ba5b26-9392-4f76-82ca-966719aba79f" providerId="AD" clId="Web-{19FFD5E7-6625-9B6C-17EA-BF35C69EA9C0}" dt="2026-03-13T19:40:27.746" v="95" actId="20577"/>
          <ac:spMkLst>
            <pc:docMk/>
            <pc:sldMk cId="727714249" sldId="694"/>
            <ac:spMk id="2" creationId="{00D1C3B0-4027-6ED6-EDE9-6801FCCA0BE3}"/>
          </ac:spMkLst>
        </pc:spChg>
        <pc:spChg chg="mod">
          <ac:chgData name="Naomi Doerge" userId="S::n.doerge@uwtsd.ac.uk::c2ba5b26-9392-4f76-82ca-966719aba79f" providerId="AD" clId="Web-{19FFD5E7-6625-9B6C-17EA-BF35C69EA9C0}" dt="2026-03-13T19:40:25.543" v="94" actId="1076"/>
          <ac:spMkLst>
            <pc:docMk/>
            <pc:sldMk cId="727714249" sldId="694"/>
            <ac:spMk id="3" creationId="{FE8780C0-3C7F-DA0B-0563-05AE48C4BAE2}"/>
          </ac:spMkLst>
        </pc:spChg>
      </pc:sldChg>
      <pc:sldChg chg="modSp">
        <pc:chgData name="Naomi Doerge" userId="S::n.doerge@uwtsd.ac.uk::c2ba5b26-9392-4f76-82ca-966719aba79f" providerId="AD" clId="Web-{19FFD5E7-6625-9B6C-17EA-BF35C69EA9C0}" dt="2026-03-13T19:48:11.453" v="319" actId="20577"/>
        <pc:sldMkLst>
          <pc:docMk/>
          <pc:sldMk cId="2748013433" sldId="695"/>
        </pc:sldMkLst>
        <pc:spChg chg="mod">
          <ac:chgData name="Naomi Doerge" userId="S::n.doerge@uwtsd.ac.uk::c2ba5b26-9392-4f76-82ca-966719aba79f" providerId="AD" clId="Web-{19FFD5E7-6625-9B6C-17EA-BF35C69EA9C0}" dt="2026-03-13T19:40:31.012" v="96" actId="20577"/>
          <ac:spMkLst>
            <pc:docMk/>
            <pc:sldMk cId="2748013433" sldId="695"/>
            <ac:spMk id="2" creationId="{4E8B20F5-5359-33B6-CC2C-20D5183FC24B}"/>
          </ac:spMkLst>
        </pc:spChg>
        <pc:spChg chg="mod">
          <ac:chgData name="Naomi Doerge" userId="S::n.doerge@uwtsd.ac.uk::c2ba5b26-9392-4f76-82ca-966719aba79f" providerId="AD" clId="Web-{19FFD5E7-6625-9B6C-17EA-BF35C69EA9C0}" dt="2026-03-13T19:48:11.453" v="319" actId="20577"/>
          <ac:spMkLst>
            <pc:docMk/>
            <pc:sldMk cId="2748013433" sldId="695"/>
            <ac:spMk id="3" creationId="{1BE59FF3-FB29-4EB2-21BC-3B40BAF01916}"/>
          </ac:spMkLst>
        </pc:spChg>
      </pc:sldChg>
    </pc:docChg>
  </pc:docChgLst>
  <pc:docChgLst>
    <pc:chgData name="Naomi Doerge" userId="S::n.doerge@uwtsd.ac.uk::c2ba5b26-9392-4f76-82ca-966719aba79f" providerId="AD" clId="Web-{9161CBD2-BC75-1243-9AED-9C5DFBE2E1CD}"/>
    <pc:docChg chg="modSld">
      <pc:chgData name="Naomi Doerge" userId="S::n.doerge@uwtsd.ac.uk::c2ba5b26-9392-4f76-82ca-966719aba79f" providerId="AD" clId="Web-{9161CBD2-BC75-1243-9AED-9C5DFBE2E1CD}" dt="2026-03-14T15:48:07.027" v="388" actId="20577"/>
      <pc:docMkLst>
        <pc:docMk/>
      </pc:docMkLst>
      <pc:sldChg chg="modSp">
        <pc:chgData name="Naomi Doerge" userId="S::n.doerge@uwtsd.ac.uk::c2ba5b26-9392-4f76-82ca-966719aba79f" providerId="AD" clId="Web-{9161CBD2-BC75-1243-9AED-9C5DFBE2E1CD}" dt="2026-03-14T15:48:07.027" v="388" actId="20577"/>
        <pc:sldMkLst>
          <pc:docMk/>
          <pc:sldMk cId="727714249" sldId="694"/>
        </pc:sldMkLst>
        <pc:spChg chg="mod">
          <ac:chgData name="Naomi Doerge" userId="S::n.doerge@uwtsd.ac.uk::c2ba5b26-9392-4f76-82ca-966719aba79f" providerId="AD" clId="Web-{9161CBD2-BC75-1243-9AED-9C5DFBE2E1CD}" dt="2026-03-14T15:48:07.027" v="388" actId="20577"/>
          <ac:spMkLst>
            <pc:docMk/>
            <pc:sldMk cId="727714249" sldId="694"/>
            <ac:spMk id="3" creationId="{FE8780C0-3C7F-DA0B-0563-05AE48C4BAE2}"/>
          </ac:spMkLst>
        </pc:spChg>
      </pc:sldChg>
      <pc:sldChg chg="modSp">
        <pc:chgData name="Naomi Doerge" userId="S::n.doerge@uwtsd.ac.uk::c2ba5b26-9392-4f76-82ca-966719aba79f" providerId="AD" clId="Web-{9161CBD2-BC75-1243-9AED-9C5DFBE2E1CD}" dt="2026-03-14T15:46:23.709" v="288" actId="20577"/>
        <pc:sldMkLst>
          <pc:docMk/>
          <pc:sldMk cId="2748013433" sldId="695"/>
        </pc:sldMkLst>
        <pc:spChg chg="mod">
          <ac:chgData name="Naomi Doerge" userId="S::n.doerge@uwtsd.ac.uk::c2ba5b26-9392-4f76-82ca-966719aba79f" providerId="AD" clId="Web-{9161CBD2-BC75-1243-9AED-9C5DFBE2E1CD}" dt="2026-03-14T15:46:23.709" v="288" actId="20577"/>
          <ac:spMkLst>
            <pc:docMk/>
            <pc:sldMk cId="2748013433" sldId="695"/>
            <ac:spMk id="3" creationId="{1BE59FF3-FB29-4EB2-21BC-3B40BAF01916}"/>
          </ac:spMkLst>
        </pc:spChg>
      </pc:sldChg>
      <pc:sldChg chg="modSp">
        <pc:chgData name="Naomi Doerge" userId="S::n.doerge@uwtsd.ac.uk::c2ba5b26-9392-4f76-82ca-966719aba79f" providerId="AD" clId="Web-{9161CBD2-BC75-1243-9AED-9C5DFBE2E1CD}" dt="2026-03-14T15:45:45.006" v="279" actId="20577"/>
        <pc:sldMkLst>
          <pc:docMk/>
          <pc:sldMk cId="2374755276" sldId="696"/>
        </pc:sldMkLst>
        <pc:spChg chg="mod">
          <ac:chgData name="Naomi Doerge" userId="S::n.doerge@uwtsd.ac.uk::c2ba5b26-9392-4f76-82ca-966719aba79f" providerId="AD" clId="Web-{9161CBD2-BC75-1243-9AED-9C5DFBE2E1CD}" dt="2026-03-14T15:45:45.006" v="279" actId="20577"/>
          <ac:spMkLst>
            <pc:docMk/>
            <pc:sldMk cId="2374755276" sldId="696"/>
            <ac:spMk id="3" creationId="{7FC9383F-806D-80D6-CAAB-BD0546D523B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7E91A1E-6A64-42A7-A209-3AFA62F6EDA0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B691804-FF78-4E11-B8BE-B5CBC3CAFB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3291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6634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143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2771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13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2898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83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0621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4089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86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304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ECC41-19EA-482A-953E-7123B3AD5E76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CEE50-36CB-41C1-8C57-9AC84F5708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1187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DF714-6E5E-4674-9BCB-7577AC040E7A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5DB35-34C8-44B6-B061-E823A94177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3254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28EEB-D655-43C2-81ED-DA8813E2705E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96536-B6AD-4C4E-89A1-32E0A627C6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000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F57E8-5F16-48BD-A5AC-365AE284B917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8B231-97C8-43D3-A3DF-D8F3081D8A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4773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D20E8-FDB4-49D5-80F6-768F72F91914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E8BAC-7553-4E63-815C-BCE64170BB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3679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ECB00-7774-4B18-B6E4-B5FAED863DCC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E93B2-BB80-471B-BF15-CF7E4CBDA0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045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03EEC-B14E-4A7F-BFD6-5060B1114ACC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C9C18-436A-41F6-9797-10541D74A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30003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88FE9-B7CF-4C10-8F60-2AFD49FF6B4A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9FA73-AE59-4174-8456-F06501F255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39334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4B5C1-EB0C-4891-83EA-565F707CD801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A35A5-3AA5-4D86-9171-7094E82C0F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81863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FA933-8B13-44D1-B72A-3A40E63B9BEC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A2798-5A76-40A3-8D8B-F8B170758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748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63F08-6A97-4156-9294-3C63E7FBB29C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3621B-BCF9-45C1-B6BD-A5169FE7BB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7555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5163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381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5968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10156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85521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25227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12684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0835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1291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55037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6595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69A3CC-BF66-429E-8512-19C50D06E9EB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65C6194-56E4-49E1-BED6-DC1C35F4C0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15616" y="1484784"/>
            <a:ext cx="7128792" cy="3672408"/>
          </a:xfrm>
        </p:spPr>
        <p:txBody>
          <a:bodyPr/>
          <a:lstStyle/>
          <a:p>
            <a:pPr eaLnBrk="1" hangingPunct="1"/>
            <a:endParaRPr lang="en-GB" b="1">
              <a:solidFill>
                <a:schemeClr val="bg1"/>
              </a:solidFill>
              <a:latin typeface="-apple-system"/>
            </a:endParaRPr>
          </a:p>
          <a:p>
            <a:pPr eaLnBrk="1" hangingPunct="1"/>
            <a:endParaRPr lang="en-GB" sz="32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Skills (ACS) </a:t>
            </a:r>
          </a:p>
          <a:p>
            <a:pPr eaLnBrk="1" hangingPunct="1"/>
            <a:endParaRPr lang="en-GB" altLang="en-US" sz="32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US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7: Task 2</a:t>
            </a:r>
          </a:p>
          <a:p>
            <a:endParaRPr lang="en-US" sz="3200" b="1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en-US" sz="3200" b="1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14/03/2026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3E21CB-7CE4-D3F3-576B-66875DC5C7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1C3B0-4027-6ED6-EDE9-6801FCCA0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321" y="-231518"/>
            <a:ext cx="7375358" cy="806116"/>
          </a:xfrm>
        </p:spPr>
        <p:txBody>
          <a:bodyPr/>
          <a:lstStyle/>
          <a:p>
            <a:r>
              <a:rPr lang="en-GB" sz="2000" b="1">
                <a:solidFill>
                  <a:srgbClr val="002060"/>
                </a:solidFill>
                <a:latin typeface="Segoe UI"/>
                <a:cs typeface="Calibri"/>
              </a:rPr>
              <a:t>Task 2: Rules Next Week</a:t>
            </a:r>
            <a:endParaRPr lang="en-US" sz="2000">
              <a:solidFill>
                <a:srgbClr val="00206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8780C0-3C7F-DA0B-0563-05AE48C4BA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59" y="331221"/>
            <a:ext cx="9131952" cy="6200664"/>
          </a:xfrm>
        </p:spPr>
        <p:txBody>
          <a:bodyPr/>
          <a:lstStyle/>
          <a:p>
            <a:r>
              <a:rPr lang="en-GB" sz="2000">
                <a:solidFill>
                  <a:srgbClr val="002060"/>
                </a:solidFill>
                <a:latin typeface="Arial"/>
                <a:cs typeface="Arial"/>
              </a:rPr>
              <a:t>The task is done </a:t>
            </a:r>
            <a:r>
              <a:rPr lang="en-GB" sz="2000" u="sng">
                <a:solidFill>
                  <a:srgbClr val="002060"/>
                </a:solidFill>
                <a:latin typeface="Arial"/>
                <a:cs typeface="Arial"/>
              </a:rPr>
              <a:t>under strict exam conditions</a:t>
            </a:r>
            <a:r>
              <a:rPr lang="en-GB" sz="2000">
                <a:solidFill>
                  <a:srgbClr val="002060"/>
                </a:solidFill>
                <a:latin typeface="Arial"/>
                <a:cs typeface="Arial"/>
              </a:rPr>
              <a:t>. </a:t>
            </a:r>
            <a:endParaRPr lang="en-US" sz="2000">
              <a:solidFill>
                <a:srgbClr val="002060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rgbClr val="002060"/>
                </a:solidFill>
                <a:latin typeface="Arial"/>
                <a:cs typeface="Arial"/>
              </a:rPr>
              <a:t>The task is 90 mins</a:t>
            </a:r>
            <a:r>
              <a:rPr lang="en-GB" sz="20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</a:p>
          <a:p>
            <a:r>
              <a:rPr lang="en-GB" sz="2000">
                <a:solidFill>
                  <a:srgbClr val="002060"/>
                </a:solidFill>
                <a:latin typeface="Arial"/>
                <a:cs typeface="Arial"/>
              </a:rPr>
              <a:t>You can leave earlier if you finish, however </a:t>
            </a:r>
            <a:r>
              <a:rPr lang="en-GB" sz="2000" b="1" dirty="0">
                <a:solidFill>
                  <a:srgbClr val="002060"/>
                </a:solidFill>
                <a:latin typeface="Arial"/>
                <a:cs typeface="Arial"/>
              </a:rPr>
              <a:t>you cannot leave in the first 10 minutes OR the final 10 minutes</a:t>
            </a:r>
            <a:r>
              <a:rPr lang="en-GB" sz="2000" dirty="0">
                <a:solidFill>
                  <a:srgbClr val="002060"/>
                </a:solidFill>
                <a:latin typeface="Arial"/>
                <a:cs typeface="Arial"/>
              </a:rPr>
              <a:t> (too distracting for other students)</a:t>
            </a:r>
            <a:endParaRPr lang="en-GB"/>
          </a:p>
          <a:p>
            <a:r>
              <a:rPr lang="en-GB" sz="2000">
                <a:solidFill>
                  <a:srgbClr val="002060"/>
                </a:solidFill>
                <a:latin typeface="Arial"/>
                <a:cs typeface="Arial"/>
              </a:rPr>
              <a:t>IF YOU ARE LATE and the quiz has started, you will NOT be allowed to enter and will miss the opportunity to take the quiz</a:t>
            </a:r>
            <a:endParaRPr lang="en-GB" sz="2000" dirty="0">
              <a:solidFill>
                <a:srgbClr val="002060"/>
              </a:solidFill>
              <a:latin typeface="Arial"/>
              <a:cs typeface="Arial"/>
            </a:endParaRPr>
          </a:p>
          <a:p>
            <a:r>
              <a:rPr lang="en-GB" sz="2000" b="1">
                <a:solidFill>
                  <a:srgbClr val="002060"/>
                </a:solidFill>
                <a:latin typeface="Arial"/>
                <a:cs typeface="Arial"/>
              </a:rPr>
              <a:t>No attempts to communicate with other students, either verbally or in writing; 1 warning only, 2nd time - disqualification (0 marks for the quiz and you need to leave the room)</a:t>
            </a:r>
            <a:endParaRPr lang="en-GB" sz="2000" b="1" dirty="0">
              <a:solidFill>
                <a:srgbClr val="002060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rgbClr val="002060"/>
                </a:solidFill>
                <a:latin typeface="Arial"/>
                <a:cs typeface="Arial"/>
              </a:rPr>
              <a:t>Absolutely no attempts to use the phone or to photograph any parts of the quiz - instant disqualification (0 marks + leave the room) </a:t>
            </a:r>
            <a:endParaRPr lang="en-GB" sz="2000" dirty="0">
              <a:solidFill>
                <a:srgbClr val="002060"/>
              </a:solidFill>
              <a:latin typeface="Arial"/>
              <a:cs typeface="Arial"/>
            </a:endParaRPr>
          </a:p>
          <a:p>
            <a:r>
              <a:rPr lang="en-GB" sz="2000" dirty="0">
                <a:solidFill>
                  <a:srgbClr val="002060"/>
                </a:solidFill>
                <a:latin typeface="Arial"/>
                <a:cs typeface="Arial"/>
              </a:rPr>
              <a:t>If you have a question, you can raise your hand and the lecturer can come to you to explain (if possible). </a:t>
            </a:r>
          </a:p>
          <a:p>
            <a:r>
              <a:rPr lang="en-GB" sz="2000">
                <a:solidFill>
                  <a:srgbClr val="002060"/>
                </a:solidFill>
                <a:latin typeface="Arial"/>
                <a:cs typeface="Arial"/>
              </a:rPr>
              <a:t>Phones/bags must be left at the front of the room so that you can easily leave when you are finished and without disturbing other students.</a:t>
            </a:r>
            <a:endParaRPr lang="en-GB" sz="2000" dirty="0">
              <a:solidFill>
                <a:srgbClr val="002060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rgbClr val="002060"/>
                </a:solidFill>
                <a:latin typeface="Arial"/>
                <a:cs typeface="Arial"/>
              </a:rPr>
              <a:t>This task requires a diagrammatic note, full paraphrased sentences, and one paragraph written in academic style (this means NO PERSONAL PRONOUNS)</a:t>
            </a:r>
            <a:endParaRPr lang="en-GB" sz="2000" dirty="0">
              <a:solidFill>
                <a:srgbClr val="002060"/>
              </a:solidFill>
              <a:latin typeface="Arial"/>
              <a:cs typeface="Arial"/>
            </a:endParaRPr>
          </a:p>
          <a:p>
            <a:r>
              <a:rPr lang="en-GB" sz="2000" b="1">
                <a:solidFill>
                  <a:srgbClr val="002060"/>
                </a:solidFill>
                <a:latin typeface="Arial"/>
                <a:cs typeface="Arial"/>
              </a:rPr>
              <a:t>There are no multiple choice or short answer questions on this task.</a:t>
            </a:r>
            <a:endParaRPr lang="en-GB" sz="2000">
              <a:solidFill>
                <a:srgbClr val="00206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1750">
              <a:solidFill>
                <a:srgbClr val="002060"/>
              </a:solidFill>
              <a:latin typeface="Segoe UI"/>
              <a:cs typeface="Segoe U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E9ABC4-1846-A259-7201-6F1329386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14/03/2026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714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954DBE-FA16-A3AE-05E5-F73B4BCEEC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B20F5-5359-33B6-CC2C-20D5183FC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321" y="120174"/>
            <a:ext cx="7375358" cy="806116"/>
          </a:xfrm>
        </p:spPr>
        <p:txBody>
          <a:bodyPr/>
          <a:lstStyle/>
          <a:p>
            <a:r>
              <a:rPr lang="en-GB" sz="3200" b="1">
                <a:solidFill>
                  <a:srgbClr val="002060"/>
                </a:solidFill>
                <a:latin typeface="Segoe UI"/>
                <a:cs typeface="Calibri"/>
              </a:rPr>
              <a:t>Task 2 Topics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59FF3-FB29-4EB2-21BC-3B40BAF019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363" y="925911"/>
            <a:ext cx="8604417" cy="4651866"/>
          </a:xfrm>
        </p:spPr>
        <p:txBody>
          <a:bodyPr/>
          <a:lstStyle/>
          <a:p>
            <a:pPr algn="just"/>
            <a:r>
              <a:rPr lang="en-GB" sz="2800" b="1">
                <a:solidFill>
                  <a:srgbClr val="002060"/>
                </a:solidFill>
                <a:latin typeface="Segoe UI"/>
                <a:cs typeface="Segoe UI"/>
              </a:rPr>
              <a:t>Diagrammatic Note-taking (Week 2)</a:t>
            </a:r>
          </a:p>
          <a:p>
            <a:pPr algn="just"/>
            <a:endParaRPr lang="en-GB" sz="1200" b="1" dirty="0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/>
            <a:r>
              <a:rPr lang="en-GB" sz="2800" b="1">
                <a:solidFill>
                  <a:srgbClr val="002060"/>
                </a:solidFill>
                <a:latin typeface="Segoe UI"/>
                <a:cs typeface="Segoe UI"/>
              </a:rPr>
              <a:t>Academic Style (Week 2)  </a:t>
            </a:r>
            <a:r>
              <a:rPr lang="en-GB" sz="2800">
                <a:solidFill>
                  <a:srgbClr val="002060"/>
                </a:solidFill>
                <a:latin typeface="Segoe UI"/>
                <a:cs typeface="Segoe UI"/>
              </a:rPr>
              <a:t>(your paragraph needs to be written in Academic Style)</a:t>
            </a:r>
          </a:p>
          <a:p>
            <a:pPr algn="just"/>
            <a:endParaRPr lang="en-GB" sz="1200" dirty="0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/>
            <a:r>
              <a:rPr lang="en-GB" sz="2800" b="1">
                <a:solidFill>
                  <a:srgbClr val="002060"/>
                </a:solidFill>
                <a:latin typeface="Segoe UI"/>
                <a:cs typeface="Segoe UI"/>
              </a:rPr>
              <a:t>Paraphrasing (Week 4)</a:t>
            </a:r>
            <a:endParaRPr lang="en-GB"/>
          </a:p>
          <a:p>
            <a:pPr algn="just"/>
            <a:endParaRPr lang="en-GB" sz="1200" b="1" dirty="0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/>
            <a:r>
              <a:rPr lang="en-GB" sz="2800" b="1" dirty="0">
                <a:solidFill>
                  <a:srgbClr val="002060"/>
                </a:solidFill>
                <a:latin typeface="Segoe UI"/>
                <a:cs typeface="Segoe UI"/>
              </a:rPr>
              <a:t>Academic Paragraphs (Week 5/6)</a:t>
            </a:r>
            <a:r>
              <a:rPr lang="en-GB" sz="2800" dirty="0">
                <a:solidFill>
                  <a:srgbClr val="002060"/>
                </a:solidFill>
                <a:latin typeface="Segoe UI"/>
                <a:cs typeface="Segoe UI"/>
              </a:rPr>
              <a:t> </a:t>
            </a:r>
            <a:r>
              <a:rPr lang="en-GB" sz="2000" dirty="0">
                <a:solidFill>
                  <a:srgbClr val="002060"/>
                </a:solidFill>
                <a:latin typeface="Segoe UI"/>
                <a:cs typeface="Segoe UI"/>
              </a:rPr>
              <a:t>(you won't need to know TEEL to answer questions about it, you will need to know it in order to write a well structured paragraph!)</a:t>
            </a:r>
          </a:p>
          <a:p>
            <a:pPr algn="just"/>
            <a:endParaRPr lang="en-GB" sz="1200" dirty="0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/>
            <a:r>
              <a:rPr lang="en-GB" sz="2800" b="1" dirty="0">
                <a:solidFill>
                  <a:srgbClr val="002060"/>
                </a:solidFill>
                <a:latin typeface="Segoe UI"/>
                <a:cs typeface="Segoe UI"/>
              </a:rPr>
              <a:t>Cohesive Devices (Week 6) </a:t>
            </a:r>
            <a:r>
              <a:rPr lang="en-GB" sz="2000" dirty="0">
                <a:solidFill>
                  <a:srgbClr val="002060"/>
                </a:solidFill>
                <a:latin typeface="Segoe UI"/>
                <a:cs typeface="Segoe UI"/>
              </a:rPr>
              <a:t>(you won't need to know this to answer questions about it, you will need to know it in order to write a well structured paragraph which is clear and coherent)</a:t>
            </a:r>
            <a:endParaRPr lang="en-GB" sz="2000" dirty="0">
              <a:solidFill>
                <a:srgbClr val="000000"/>
              </a:solidFill>
              <a:latin typeface="Segoe UI"/>
              <a:cs typeface="Segoe UI"/>
            </a:endParaRPr>
          </a:p>
          <a:p>
            <a:pPr algn="just"/>
            <a:endParaRPr lang="en-GB" sz="2000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/>
            <a:endParaRPr lang="en-GB" sz="2800" b="1">
              <a:solidFill>
                <a:srgbClr val="002060"/>
              </a:solidFill>
              <a:latin typeface="Segoe UI"/>
              <a:cs typeface="Segoe UI"/>
            </a:endParaRPr>
          </a:p>
          <a:p>
            <a:pPr algn="just"/>
            <a:endParaRPr lang="en-GB" sz="2000" b="1">
              <a:solidFill>
                <a:srgbClr val="002060"/>
              </a:solidFill>
              <a:latin typeface="Segoe UI"/>
              <a:cs typeface="Segoe U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E30DF1-0613-B857-C862-EF21A10A4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14/03/2026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013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CE047B2-79A2-DBC9-D400-5CDBAC501F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A24D2-428E-423F-B0C5-189E6781A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321" y="-150359"/>
            <a:ext cx="7375358" cy="806116"/>
          </a:xfrm>
        </p:spPr>
        <p:txBody>
          <a:bodyPr/>
          <a:lstStyle/>
          <a:p>
            <a:r>
              <a:rPr lang="en-GB" sz="3200" b="1">
                <a:solidFill>
                  <a:srgbClr val="002060"/>
                </a:solidFill>
                <a:latin typeface="Segoe UI"/>
                <a:cs typeface="Calibri"/>
              </a:rPr>
              <a:t>Revision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9383F-806D-80D6-CAAB-BD0546D523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363" y="377260"/>
            <a:ext cx="8604417" cy="6105978"/>
          </a:xfrm>
        </p:spPr>
        <p:txBody>
          <a:bodyPr/>
          <a:lstStyle/>
          <a:p>
            <a:pPr marL="0" indent="0" algn="just">
              <a:buNone/>
            </a:pPr>
            <a:r>
              <a:rPr lang="en-GB" sz="2200">
                <a:solidFill>
                  <a:srgbClr val="002060"/>
                </a:solidFill>
                <a:latin typeface="Arial"/>
                <a:cs typeface="Arial"/>
              </a:rPr>
              <a:t>You</a:t>
            </a:r>
            <a:r>
              <a:rPr lang="en-GB" sz="2200">
                <a:solidFill>
                  <a:srgbClr val="002060"/>
                </a:solidFill>
                <a:latin typeface="Arial"/>
                <a:ea typeface="+mn-lt"/>
                <a:cs typeface="Arial"/>
              </a:rPr>
              <a:t> can revise with:</a:t>
            </a:r>
            <a:endParaRPr lang="en-US" sz="2200"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2200">
                <a:solidFill>
                  <a:srgbClr val="002060"/>
                </a:solidFill>
                <a:latin typeface="Arial"/>
                <a:ea typeface="+mn-lt"/>
                <a:cs typeface="Arial"/>
              </a:rPr>
              <a:t>1) Revision Worksheets (Week 6 Independent Study) </a:t>
            </a:r>
            <a:endParaRPr lang="en-GB" sz="2200" dirty="0">
              <a:solidFill>
                <a:srgbClr val="002060"/>
              </a:solidFill>
              <a:latin typeface="Arial"/>
              <a:ea typeface="+mn-lt"/>
              <a:cs typeface="Arial"/>
            </a:endParaRPr>
          </a:p>
          <a:p>
            <a:pPr marL="0" indent="0" algn="just">
              <a:buNone/>
            </a:pPr>
            <a:r>
              <a:rPr lang="en-GB" sz="2200">
                <a:solidFill>
                  <a:srgbClr val="002060"/>
                </a:solidFill>
                <a:latin typeface="Arial"/>
                <a:ea typeface="+mn-lt"/>
                <a:cs typeface="Arial"/>
              </a:rPr>
              <a:t>2) H5P Quizzes (on Moodle in each week)</a:t>
            </a:r>
            <a:endParaRPr lang="en-GB" sz="2200">
              <a:solidFill>
                <a:srgbClr val="002060"/>
              </a:solidFill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2200" dirty="0">
                <a:solidFill>
                  <a:srgbClr val="002060"/>
                </a:solidFill>
                <a:latin typeface="Arial"/>
                <a:ea typeface="+mn-lt"/>
                <a:cs typeface="Arial"/>
              </a:rPr>
              <a:t>3) Materials on Moodle (Check weeks in previous quizzes) </a:t>
            </a:r>
          </a:p>
          <a:p>
            <a:pPr marL="0" indent="0" algn="just">
              <a:buNone/>
            </a:pPr>
            <a:r>
              <a:rPr lang="en-GB" sz="2200">
                <a:solidFill>
                  <a:srgbClr val="002060"/>
                </a:solidFill>
                <a:latin typeface="Arial"/>
                <a:ea typeface="+mn-lt"/>
                <a:cs typeface="Arial"/>
              </a:rPr>
              <a:t>4) Class notes</a:t>
            </a:r>
            <a:endParaRPr lang="en-GB" sz="2200">
              <a:solidFill>
                <a:srgbClr val="002060"/>
              </a:solidFill>
              <a:latin typeface="Arial"/>
              <a:cs typeface="Arial"/>
            </a:endParaRPr>
          </a:p>
          <a:p>
            <a:pPr marL="0" indent="0" algn="just">
              <a:buNone/>
            </a:pPr>
            <a:r>
              <a:rPr lang="en-GB" sz="2200" dirty="0">
                <a:solidFill>
                  <a:srgbClr val="002060"/>
                </a:solidFill>
                <a:latin typeface="Arial"/>
                <a:ea typeface="+mn-lt"/>
                <a:cs typeface="Arial"/>
              </a:rPr>
              <a:t>6) Each other! Look at each other's paragraphs, highlight TEEL, advise on how to improve, work together to practise </a:t>
            </a:r>
            <a:r>
              <a:rPr lang="en-GB" sz="2200">
                <a:solidFill>
                  <a:srgbClr val="002060"/>
                </a:solidFill>
                <a:latin typeface="Arial"/>
                <a:ea typeface="+mn-lt"/>
                <a:cs typeface="Arial"/>
              </a:rPr>
              <a:t>paraphrasing together, look at a paragraph and turn it into a diagrammatic note together!</a:t>
            </a:r>
          </a:p>
          <a:p>
            <a:pPr marL="0" indent="0" algn="ctr">
              <a:buNone/>
            </a:pPr>
            <a:r>
              <a:rPr lang="en-GB" b="1">
                <a:solidFill>
                  <a:srgbClr val="002060"/>
                </a:solidFill>
                <a:latin typeface="Arial"/>
                <a:ea typeface="+mn-lt"/>
                <a:cs typeface="Arial"/>
              </a:rPr>
              <a:t>The main thing you will need to do is PRACTISE!!!!!</a:t>
            </a:r>
            <a:r>
              <a:rPr lang="en-GB" sz="2400" dirty="0">
                <a:solidFill>
                  <a:srgbClr val="002060"/>
                </a:solidFill>
                <a:latin typeface="Arial"/>
                <a:ea typeface="+mn-lt"/>
                <a:cs typeface="Arial"/>
              </a:rPr>
              <a:t> </a:t>
            </a:r>
            <a:endParaRPr lang="en-US" sz="240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 algn="ctr">
              <a:buNone/>
            </a:pPr>
            <a:r>
              <a:rPr lang="en-GB" sz="2400">
                <a:solidFill>
                  <a:srgbClr val="002060"/>
                </a:solidFill>
                <a:latin typeface="Arial"/>
                <a:ea typeface="+mn-lt"/>
                <a:cs typeface="Arial"/>
              </a:rPr>
              <a:t>Practise paraphrasing, practise writing TEEL paragraphs, practise diagrammatic notes!</a:t>
            </a:r>
            <a:endParaRPr lang="en-GB" sz="240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 algn="ctr">
              <a:buNone/>
            </a:pPr>
            <a:r>
              <a:rPr lang="en-GB" b="1">
                <a:solidFill>
                  <a:srgbClr val="002060"/>
                </a:solidFill>
                <a:latin typeface="Arial"/>
                <a:ea typeface="+mn-lt"/>
                <a:cs typeface="Arial"/>
              </a:rPr>
              <a:t>STUDY and PRACTISE HARD and you will do well!</a:t>
            </a:r>
            <a:endParaRPr lang="en-GB" sz="2400" b="1">
              <a:solidFill>
                <a:srgbClr val="002060"/>
              </a:solidFill>
              <a:latin typeface="Arial"/>
              <a:cs typeface="Arial"/>
            </a:endParaRPr>
          </a:p>
          <a:p>
            <a:pPr algn="just"/>
            <a:endParaRPr lang="en-GB" sz="2400">
              <a:solidFill>
                <a:srgbClr val="002060"/>
              </a:solidFill>
              <a:latin typeface="Segoe UI"/>
              <a:ea typeface="+mn-lt"/>
              <a:cs typeface="Segoe UI"/>
            </a:endParaRPr>
          </a:p>
          <a:p>
            <a:pPr marL="0" indent="0" algn="just">
              <a:buNone/>
            </a:pPr>
            <a:endParaRPr lang="en-GB" sz="2400" b="1">
              <a:solidFill>
                <a:srgbClr val="002060"/>
              </a:solidFill>
              <a:latin typeface="Segoe UI"/>
              <a:cs typeface="Segoe U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853FBE-C684-FB1A-917F-DBC50D5329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14/03/2026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755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Application>Microsoft Office PowerPoint</Application>
  <PresentationFormat>On-screen Show (4:3)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1_20140311PresentationUWTSDTemplate</vt:lpstr>
      <vt:lpstr>20140311PresentationUWTSDTemplate</vt:lpstr>
      <vt:lpstr>2_20140311PresentationUWTSDTemplate</vt:lpstr>
      <vt:lpstr>PowerPoint Presentation</vt:lpstr>
      <vt:lpstr>Task 2: Rules Next Week</vt:lpstr>
      <vt:lpstr>Task 2 Topics</vt:lpstr>
      <vt:lpstr>Revision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revision>37</cp:revision>
  <dcterms:created xsi:type="dcterms:W3CDTF">2012-10-20T16:04:33Z</dcterms:created>
  <dcterms:modified xsi:type="dcterms:W3CDTF">2026-03-14T15:48:15Z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9762d7e7-4474-4a67-9ef6-3d4dc52b0ea7_Enabled">
    <vt:lpwstr>true</vt:lpwstr>
  </property>
  <property fmtid="{D5CDD505-2E9C-101B-9397-08002B2CF9AE}" pid="3" name="MSIP_Label_9762d7e7-4474-4a67-9ef6-3d4dc52b0ea7_SetDate">
    <vt:lpwstr>2024-05-21T09:13:48Z</vt:lpwstr>
  </property>
  <property fmtid="{D5CDD505-2E9C-101B-9397-08002B2CF9AE}" pid="4" name="MSIP_Label_9762d7e7-4474-4a67-9ef6-3d4dc52b0ea7_Method">
    <vt:lpwstr>Privileged</vt:lpwstr>
  </property>
  <property fmtid="{D5CDD505-2E9C-101B-9397-08002B2CF9AE}" pid="5" name="MSIP_Label_9762d7e7-4474-4a67-9ef6-3d4dc52b0ea7_Name">
    <vt:lpwstr>Internal</vt:lpwstr>
  </property>
  <property fmtid="{D5CDD505-2E9C-101B-9397-08002B2CF9AE}" pid="6" name="MSIP_Label_9762d7e7-4474-4a67-9ef6-3d4dc52b0ea7_SiteId">
    <vt:lpwstr>057daf85-b1d5-44cd-ab7b-0a4ce1b29eae</vt:lpwstr>
  </property>
  <property fmtid="{D5CDD505-2E9C-101B-9397-08002B2CF9AE}" pid="7" name="MSIP_Label_9762d7e7-4474-4a67-9ef6-3d4dc52b0ea7_ActionId">
    <vt:lpwstr>e0fb5882-5df2-4b2e-858f-eac769ef9514</vt:lpwstr>
  </property>
  <property fmtid="{D5CDD505-2E9C-101B-9397-08002B2CF9AE}" pid="8" name="MSIP_Label_9762d7e7-4474-4a67-9ef6-3d4dc52b0ea7_ContentBits">
    <vt:lpwstr>0</vt:lpwstr>
  </property>
</Properties>
</file>