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0B389-56A9-B2F1-ABC9-2E0925C67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AFAE83-88D9-181E-15AC-CB179404E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DC31D-52E4-1F1A-6238-395E1657F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4A4214-CEF2-F60A-98CB-EEDA1D6B0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864117-D8BA-60B7-4456-F677492ED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94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8DAEB-5C96-65ED-C958-5174EF29C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6EC66-0638-78E1-0366-2E8A7478CB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804FCE-0FE3-F6D1-4A96-CBADCA436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276A4-FD46-19A5-CFA0-7A700AF3E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EE6699-C0B2-9AE0-54CF-B5A54EF58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149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16BE4-638A-08CF-032D-162108305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C16F6F-8AE9-D744-48D1-1F50134AD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A5A26D-4B42-B748-E2DB-FF0BEDC4F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37648-F84C-F9DB-3D16-49A2C9E7A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CF0DCD-6AD2-34E8-EEB5-52357C9E3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469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4F19B-53DB-B1DC-B103-40AE5F9D6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4C248-7DA0-9F2D-8C48-671323D757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5E73BD-E17A-2590-6D43-E80AD249D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D88CFC-C808-21E6-2C25-5741BC080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2517B1-46FA-4CDE-8398-80211F703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A2ED62-D6B2-CA27-5A2A-12BBC397C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762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00786-BEAE-39A5-B2D1-F8D798C73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3AE66-FDA1-2237-DECC-33CE4600CD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7B7FA-499E-B233-06FE-BEFED105B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A4E1F8-7937-A6AE-B10F-69FFC1DA28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39D96D-EB8B-917C-F848-65900CBB4F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AB8211-FE1B-D6A3-D418-2E879F8CD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B330A0-A132-D3D1-498E-DD11DF64C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CB8BD8-C49E-586C-0AC5-74F7BE821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096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36BBD-880B-1EBD-02BF-A25CBB32D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8FC015-EE00-AE29-0B1F-134EDF7AC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F41766-4F62-FAFD-C127-5061B80D7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0FDD47-058F-7F05-D0E4-6C6AE29B4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317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838482-09DE-BF59-133B-EEDB127C5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550092-A847-64AC-F377-6127DBD73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133588-C8AD-92E8-D00F-84F99D4C2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102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557B7-8652-8D47-3823-67699092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02FFA-7CC0-C4A9-82C3-A2A1DF5F1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63A732-6AFB-731C-283B-C8769E1D17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B0CDAD-E16D-6DDE-8E8D-E4CA2FC84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84DB13-4386-4018-98F0-7032839A8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F5FD47-D1DA-5CA1-482A-ED393CB60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20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CEB95-8430-8CAD-7AD7-6287CC1D4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E43DD7-8262-06DE-FE82-8D25196C0D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6CFF48-B4E7-9702-68F9-FCC2248F4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8105E1-35BA-BA99-70D8-8EF8E2E15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1706D-4CA5-43D2-8E69-C4CBEEFAC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FCAEF6-F46C-A7AE-084B-725B940B8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624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0DDDB-AF33-C805-63ED-CD6869962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AEAD65-5D5C-8B57-4BB6-6A811CB169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01B92F-175B-1098-CE57-D789F2509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C32C65-9856-2074-5452-61939993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E31B-7B45-367F-EC6D-FC0D443B8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67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3048F4-45AA-EF47-7680-D2DC7AEA62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41C8D2-92A4-4187-485B-F84D4ADF4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98C52-BA07-EAE0-9BD4-D6A86F140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CD808D-0623-0162-86FB-0D93FD630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D53B86-6A53-AA00-088F-73BCA8453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729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596E2A-913B-DA8A-A5FB-8742CA7E5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6A85DF-A7ED-435A-B8AB-1BD4D16B9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F9B170-E0B7-975E-F0F3-EF525D1C84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44C781-0320-BB4E-B282-50541FD3E2B5}" type="datetimeFigureOut">
              <a:rPr lang="en-US"/>
              <a:t>8/19/26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37578-6E29-67D9-D71C-216B1EC195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11A43C-6519-E5F7-F1B9-8F27E2E79E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D2A6DC-7CE9-BB4E-8320-47A79A90191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778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bes.com/companies/tesco/" TargetMode="External"/><Relationship Id="rId2" Type="http://schemas.openxmlformats.org/officeDocument/2006/relationships/hyperlink" Target="https://en.wikipedia.org/wiki/Tesco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implypsychology.org/behaviorism.html" TargetMode="External"/><Relationship Id="rId4" Type="http://schemas.openxmlformats.org/officeDocument/2006/relationships/hyperlink" Target="https://www.tescoplc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20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A8B93-B231-68C4-B028-446EBFB3A5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0338" y="640080"/>
            <a:ext cx="3734014" cy="3566160"/>
          </a:xfrm>
        </p:spPr>
        <p:txBody>
          <a:bodyPr anchor="b">
            <a:normAutofit/>
          </a:bodyPr>
          <a:lstStyle/>
          <a:p>
            <a:pPr algn="l"/>
            <a:r>
              <a:rPr lang="en-GB" sz="2200">
                <a:latin typeface="+mn-lt"/>
              </a:rPr>
              <a:t>Livia Dobrica</a:t>
            </a:r>
            <a:br>
              <a:rPr lang="en-GB" sz="2200"/>
            </a:br>
            <a:r>
              <a:rPr lang="en-GB" sz="2200">
                <a:latin typeface="+mn-lt"/>
              </a:rPr>
              <a:t>2335250</a:t>
            </a:r>
            <a:br>
              <a:rPr lang="en-GB" sz="2200">
                <a:latin typeface="+mn-lt"/>
              </a:rPr>
            </a:br>
            <a:r>
              <a:rPr lang="en-GB" sz="2200">
                <a:latin typeface="+mn-lt"/>
              </a:rPr>
              <a:t>Developing</a:t>
            </a:r>
            <a:r>
              <a:rPr lang="en-GB" sz="2200"/>
              <a:t> and Managing Individuals and Teams</a:t>
            </a:r>
            <a:br>
              <a:rPr lang="en-GB" sz="2200"/>
            </a:br>
            <a:r>
              <a:rPr lang="en-GB" sz="2200"/>
              <a:t>LCLM5002</a:t>
            </a:r>
            <a:br>
              <a:rPr lang="en-GB" sz="2200"/>
            </a:br>
            <a:r>
              <a:rPr lang="en-GB" sz="2200"/>
              <a:t>Recruitment and Development of a store Manager at Tesco</a:t>
            </a:r>
            <a:br>
              <a:rPr lang="en-GB" sz="2200"/>
            </a:br>
            <a:br>
              <a:rPr lang="en-GB" sz="2200"/>
            </a:br>
            <a:endParaRPr lang="en-US" sz="2200"/>
          </a:p>
        </p:txBody>
      </p:sp>
      <p:sp>
        <p:nvSpPr>
          <p:cNvPr id="59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970B7436-BB01-1D79-DA5E-4D12B8C4FC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133" r="32313" b="2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24428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B2A05F-DD66-E6E2-F63D-8F8F7726D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i="1" u="sng">
                <a:latin typeface="+mn-lt"/>
              </a:rPr>
              <a:t>Table of Contents:</a:t>
            </a:r>
            <a:endParaRPr lang="en-US" sz="5400" i="1" u="sng">
              <a:latin typeface="+mn-lt"/>
            </a:endParaRP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113F5-9348-2554-AD2B-DE8EC8037D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2200" dirty="0"/>
              <a:t>Company Introduction </a:t>
            </a:r>
          </a:p>
          <a:p>
            <a:r>
              <a:rPr lang="en-GB" sz="2200" dirty="0"/>
              <a:t>Job Analysis</a:t>
            </a:r>
          </a:p>
          <a:p>
            <a:r>
              <a:rPr lang="en-GB" sz="2200" dirty="0"/>
              <a:t>Job Description </a:t>
            </a:r>
          </a:p>
          <a:p>
            <a:r>
              <a:rPr lang="en-GB" sz="2200" dirty="0"/>
              <a:t>Person Specification </a:t>
            </a:r>
          </a:p>
          <a:p>
            <a:r>
              <a:rPr lang="en-GB" sz="2200" dirty="0"/>
              <a:t>Recruitment Process </a:t>
            </a:r>
          </a:p>
          <a:p>
            <a:r>
              <a:rPr lang="en-GB" sz="2200" dirty="0"/>
              <a:t>Learning &amp; Development using Theories (</a:t>
            </a:r>
            <a:r>
              <a:rPr lang="en-GB" sz="2200" dirty="0" err="1"/>
              <a:t>Behaviourist,Cognitivist</a:t>
            </a:r>
            <a:r>
              <a:rPr lang="en-GB" sz="2200" dirty="0"/>
              <a:t> and Humanist)</a:t>
            </a:r>
          </a:p>
          <a:p>
            <a:r>
              <a:rPr lang="en-GB" sz="2200" dirty="0"/>
              <a:t>Maslow’s Hierarchy of Needs </a:t>
            </a:r>
          </a:p>
          <a:p>
            <a:r>
              <a:rPr lang="en-GB" sz="2200" dirty="0"/>
              <a:t>Conclusion </a:t>
            </a:r>
          </a:p>
          <a:p>
            <a:r>
              <a:rPr lang="en-GB" sz="2200" dirty="0"/>
              <a:t>Reference List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036204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D495EC2C-4B8D-D661-92F5-E9B7C9675B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540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1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8C6F7C-7D56-34BB-4A42-FE173D8F0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u="sng">
                <a:latin typeface="+mn-lt"/>
              </a:rPr>
              <a:t> Company Introduction </a:t>
            </a:r>
            <a:endParaRPr lang="en-US" sz="4000" u="sng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82A71-8FD9-B71D-2835-B04BF1A6A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GB" sz="1900"/>
              <a:t>Tesco is one of the largest supermarket retailers in the UK.</a:t>
            </a:r>
          </a:p>
          <a:p>
            <a:r>
              <a:rPr lang="en-GB" sz="1900"/>
              <a:t>Founded in 1919 by Jack Cohen.</a:t>
            </a:r>
          </a:p>
          <a:p>
            <a:r>
              <a:rPr lang="en-GB" sz="1900"/>
              <a:t>Known for its popular </a:t>
            </a:r>
            <a:r>
              <a:rPr lang="en-GB" sz="1900" err="1"/>
              <a:t>Clubcard</a:t>
            </a:r>
            <a:r>
              <a:rPr lang="en-GB" sz="1900"/>
              <a:t> loyalty program.</a:t>
            </a:r>
          </a:p>
          <a:p>
            <a:r>
              <a:rPr lang="en-GB" sz="1900"/>
              <a:t>Employs hundred of people across the UK and internationally.</a:t>
            </a:r>
          </a:p>
          <a:p>
            <a:r>
              <a:rPr lang="en-GB" sz="1900"/>
              <a:t>Focuses on providing value for money and good customer service.</a:t>
            </a:r>
          </a:p>
          <a:p>
            <a:endParaRPr lang="en-US" sz="1900"/>
          </a:p>
        </p:txBody>
      </p:sp>
    </p:spTree>
    <p:extLst>
      <p:ext uri="{BB962C8B-B14F-4D97-AF65-F5344CB8AC3E}">
        <p14:creationId xmlns:p14="http://schemas.microsoft.com/office/powerpoint/2010/main" val="1482622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CB79C1-946E-EF96-CDC0-D47575F22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 u="sng"/>
              <a:t>Job Analysis- Store Manager </a:t>
            </a:r>
            <a:endParaRPr lang="en-US" sz="5400" u="sng"/>
          </a:p>
        </p:txBody>
      </p:sp>
      <p:sp>
        <p:nvSpPr>
          <p:cNvPr id="2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6EF0B-FE12-1D7E-2FCD-196A46E7E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Autofit/>
          </a:bodyPr>
          <a:lstStyle/>
          <a:p>
            <a:r>
              <a:rPr lang="en-GB" sz="2400" dirty="0"/>
              <a:t>Strong leadership and management skills.</a:t>
            </a:r>
          </a:p>
          <a:p>
            <a:r>
              <a:rPr lang="en-GB" sz="2400" dirty="0"/>
              <a:t>Commercial awareness and ability to analyse sales.</a:t>
            </a:r>
          </a:p>
          <a:p>
            <a:r>
              <a:rPr lang="en-GB" sz="2400" dirty="0"/>
              <a:t>Demand knowledge of retail operations and compliance.</a:t>
            </a:r>
          </a:p>
          <a:p>
            <a:r>
              <a:rPr lang="en-GB" sz="2400" dirty="0"/>
              <a:t>Requires excellent communication and problem solving abilities.</a:t>
            </a:r>
          </a:p>
          <a:p>
            <a:r>
              <a:rPr lang="en-GB" sz="2400" dirty="0"/>
              <a:t>Involves working in a fast paced retail environment.</a:t>
            </a:r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FD3AC9AE-DE00-7CAD-FE75-18AD5E3CE30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899" r="17080" b="-1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048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2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5221EE-CBA4-3301-2A0C-6A5F06C31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u="sng"/>
              <a:t>Job Description </a:t>
            </a:r>
            <a:endParaRPr lang="en-US" sz="5400" u="sng"/>
          </a:p>
        </p:txBody>
      </p:sp>
      <p:sp>
        <p:nvSpPr>
          <p:cNvPr id="3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31885-9803-EF1E-054B-00C402F2AD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Lead daily store operations.</a:t>
            </a:r>
          </a:p>
          <a:p>
            <a:r>
              <a:rPr lang="en-GB" sz="2400" dirty="0"/>
              <a:t>Drive sales and meet performance targets.</a:t>
            </a:r>
          </a:p>
          <a:p>
            <a:r>
              <a:rPr lang="en-GB" sz="2400" dirty="0"/>
              <a:t>Manage, train, and motivate the store team.</a:t>
            </a:r>
          </a:p>
          <a:p>
            <a:r>
              <a:rPr lang="en-GB" sz="2400" dirty="0"/>
              <a:t>Ensure excellent customer service standards.</a:t>
            </a:r>
          </a:p>
          <a:p>
            <a:r>
              <a:rPr lang="en-GB" sz="2400" dirty="0"/>
              <a:t>Maintain stock control and store compliance.</a:t>
            </a:r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EBC0B79B-3761-0157-9B94-F8D89F8AB2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304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22677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2E2EE-948B-2853-DB44-289E08B7A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u="sng"/>
              <a:t>Person Specification</a:t>
            </a:r>
            <a:endParaRPr lang="en-US" sz="2800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70652-1C78-4DD4-85AE-F4FCF40513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8361159" cy="4351338"/>
          </a:xfrm>
        </p:spPr>
        <p:txBody>
          <a:bodyPr numCol="1"/>
          <a:lstStyle/>
          <a:p>
            <a:pPr marL="0" indent="0">
              <a:buNone/>
            </a:pPr>
            <a:r>
              <a:rPr lang="en-GB" dirty="0"/>
              <a:t>Essential:</a:t>
            </a:r>
          </a:p>
          <a:p>
            <a:r>
              <a:rPr lang="en-GB" dirty="0"/>
              <a:t>Retail management experience</a:t>
            </a:r>
          </a:p>
          <a:p>
            <a:r>
              <a:rPr lang="en-GB" dirty="0"/>
              <a:t>Strong leadership skills </a:t>
            </a:r>
          </a:p>
          <a:p>
            <a:r>
              <a:rPr lang="en-GB" dirty="0"/>
              <a:t>Good communication </a:t>
            </a:r>
          </a:p>
          <a:p>
            <a:r>
              <a:rPr lang="en-GB" dirty="0"/>
              <a:t>Problem-solving ability</a:t>
            </a:r>
          </a:p>
          <a:p>
            <a:r>
              <a:rPr lang="en-GB" dirty="0"/>
              <a:t>Staff training experience </a:t>
            </a:r>
          </a:p>
        </p:txBody>
      </p:sp>
    </p:spTree>
    <p:extLst>
      <p:ext uri="{BB962C8B-B14F-4D97-AF65-F5344CB8AC3E}">
        <p14:creationId xmlns:p14="http://schemas.microsoft.com/office/powerpoint/2010/main" val="3351354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C7E34-C351-A2BE-6229-4A118F5CA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u="sng"/>
              <a:t>Recruitment Process at Tesco:</a:t>
            </a:r>
            <a:endParaRPr lang="en-US" sz="2800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D4D35E-BC8E-53ED-5972-28FF3B5722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8636"/>
            <a:ext cx="10515600" cy="4618327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1.Identify Vacancy</a:t>
            </a:r>
          </a:p>
          <a:p>
            <a:pPr marL="0" indent="0">
              <a:buNone/>
            </a:pPr>
            <a:r>
              <a:rPr lang="en-GB" sz="2000" dirty="0"/>
              <a:t>Store identifies new </a:t>
            </a:r>
          </a:p>
          <a:p>
            <a:pPr marL="0" indent="0">
              <a:buNone/>
            </a:pPr>
            <a:r>
              <a:rPr lang="en-GB" sz="2000" dirty="0"/>
              <a:t>staff are needed.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7CCFE218-077E-9A24-E267-5B86C04BD274}"/>
              </a:ext>
            </a:extLst>
          </p:cNvPr>
          <p:cNvSpPr/>
          <p:nvPr/>
        </p:nvSpPr>
        <p:spPr>
          <a:xfrm flipV="1">
            <a:off x="3463636" y="1770618"/>
            <a:ext cx="784800" cy="468000"/>
          </a:xfrm>
          <a:prstGeom prst="rightArrow">
            <a:avLst>
              <a:gd name="adj1" fmla="val 50000"/>
              <a:gd name="adj2" fmla="val 51127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BA765B-E3A6-3B19-0A74-16CED157410E}"/>
              </a:ext>
            </a:extLst>
          </p:cNvPr>
          <p:cNvSpPr txBox="1"/>
          <p:nvPr/>
        </p:nvSpPr>
        <p:spPr>
          <a:xfrm>
            <a:off x="4340440" y="1534166"/>
            <a:ext cx="25653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/>
              <a:t>2</a:t>
            </a:r>
            <a:r>
              <a:rPr lang="en-GB" dirty="0"/>
              <a:t>.</a:t>
            </a:r>
            <a:r>
              <a:rPr lang="en-GB" sz="2400" dirty="0"/>
              <a:t>Job Analysis</a:t>
            </a:r>
          </a:p>
          <a:p>
            <a:pPr algn="l"/>
            <a:r>
              <a:rPr lang="en-GB" sz="2000" dirty="0"/>
              <a:t>Duties and skills for the role are reviewed.</a:t>
            </a:r>
            <a:endParaRPr lang="en-US" sz="2000" dirty="0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2E0A4D5C-D520-CDA3-15BB-03C5DF67FB5F}"/>
              </a:ext>
            </a:extLst>
          </p:cNvPr>
          <p:cNvSpPr/>
          <p:nvPr/>
        </p:nvSpPr>
        <p:spPr>
          <a:xfrm>
            <a:off x="6813069" y="1770618"/>
            <a:ext cx="909606" cy="467424"/>
          </a:xfrm>
          <a:prstGeom prst="rightArrow">
            <a:avLst>
              <a:gd name="adj1" fmla="val 50000"/>
              <a:gd name="adj2" fmla="val 51127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DBA2672-D3F9-919B-02EB-B3B86ABE5B45}"/>
              </a:ext>
            </a:extLst>
          </p:cNvPr>
          <p:cNvSpPr txBox="1"/>
          <p:nvPr/>
        </p:nvSpPr>
        <p:spPr>
          <a:xfrm>
            <a:off x="7922611" y="1543247"/>
            <a:ext cx="3840431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/>
              <a:t>3.Job Description &amp;Person   Specification </a:t>
            </a:r>
          </a:p>
          <a:p>
            <a:pPr algn="l"/>
            <a:r>
              <a:rPr lang="en-GB"/>
              <a:t> </a:t>
            </a:r>
            <a:r>
              <a:rPr lang="en-GB" sz="2000"/>
              <a:t>Role duties and candidate requirements are prepared.</a:t>
            </a:r>
          </a:p>
          <a:p>
            <a:pPr algn="l"/>
            <a:endParaRPr lang="en-US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487C003E-EAF8-6C50-2FD4-EEA0449DE8D3}"/>
              </a:ext>
            </a:extLst>
          </p:cNvPr>
          <p:cNvSpPr/>
          <p:nvPr/>
        </p:nvSpPr>
        <p:spPr>
          <a:xfrm rot="5400000">
            <a:off x="9345129" y="3405557"/>
            <a:ext cx="957321" cy="464364"/>
          </a:xfrm>
          <a:prstGeom prst="rightArrow">
            <a:avLst>
              <a:gd name="adj1" fmla="val 50000"/>
              <a:gd name="adj2" fmla="val 7049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7C0DA1-3F3F-2FE0-6A47-E18CB63EE3CB}"/>
              </a:ext>
            </a:extLst>
          </p:cNvPr>
          <p:cNvSpPr txBox="1"/>
          <p:nvPr/>
        </p:nvSpPr>
        <p:spPr>
          <a:xfrm rot="10800000" flipH="1" flipV="1">
            <a:off x="8632448" y="4199795"/>
            <a:ext cx="2721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/>
              <a:t>4</a:t>
            </a:r>
            <a:r>
              <a:rPr lang="en-GB"/>
              <a:t>.</a:t>
            </a:r>
            <a:r>
              <a:rPr lang="en-GB" sz="2400"/>
              <a:t>Advertise the job</a:t>
            </a:r>
          </a:p>
          <a:p>
            <a:pPr algn="l"/>
            <a:r>
              <a:rPr lang="en-GB" sz="2000"/>
              <a:t>Posted on Tesco careers website and job boards.</a:t>
            </a:r>
            <a:endParaRPr lang="en-US" sz="2000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7D145371-A833-3926-1C30-88EE7E304653}"/>
              </a:ext>
            </a:extLst>
          </p:cNvPr>
          <p:cNvSpPr/>
          <p:nvPr/>
        </p:nvSpPr>
        <p:spPr>
          <a:xfrm rot="10800000">
            <a:off x="7672319" y="4591973"/>
            <a:ext cx="909605" cy="467423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2B06C3-6FA4-7843-A2B3-438937A45F9C}"/>
              </a:ext>
            </a:extLst>
          </p:cNvPr>
          <p:cNvSpPr txBox="1"/>
          <p:nvPr/>
        </p:nvSpPr>
        <p:spPr>
          <a:xfrm>
            <a:off x="4340441" y="4199795"/>
            <a:ext cx="32813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/>
              <a:t>5.Receive Applications </a:t>
            </a:r>
          </a:p>
          <a:p>
            <a:pPr algn="l"/>
            <a:r>
              <a:rPr lang="en-GB" sz="2000"/>
              <a:t>Candidates submit application forms or CVs.</a:t>
            </a:r>
            <a:endParaRPr lang="en-US" sz="2000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E7CF553C-32E1-5235-3279-35D5AA048371}"/>
              </a:ext>
            </a:extLst>
          </p:cNvPr>
          <p:cNvSpPr/>
          <p:nvPr/>
        </p:nvSpPr>
        <p:spPr>
          <a:xfrm rot="10800000" flipV="1">
            <a:off x="3146843" y="4476085"/>
            <a:ext cx="985430" cy="619164"/>
          </a:xfrm>
          <a:prstGeom prst="rightArrow">
            <a:avLst>
              <a:gd name="adj1" fmla="val 50000"/>
              <a:gd name="adj2" fmla="val 56023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5B7761-D817-A537-20D2-495DC93E85D5}"/>
              </a:ext>
            </a:extLst>
          </p:cNvPr>
          <p:cNvSpPr txBox="1"/>
          <p:nvPr/>
        </p:nvSpPr>
        <p:spPr>
          <a:xfrm>
            <a:off x="546189" y="4282961"/>
            <a:ext cx="23741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/>
              <a:t>6.Shortlisting</a:t>
            </a:r>
          </a:p>
          <a:p>
            <a:pPr algn="l"/>
            <a:r>
              <a:rPr lang="en-GB" sz="2000"/>
              <a:t>Suitable applicants selected.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39252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B4729C-76CF-BB51-7A82-A639D0578D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836" y="2064860"/>
            <a:ext cx="11364457" cy="427625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7.Interview</a:t>
            </a:r>
          </a:p>
          <a:p>
            <a:pPr marL="0" indent="0">
              <a:buNone/>
            </a:pPr>
            <a:r>
              <a:rPr lang="en-GB" sz="2400" dirty="0"/>
              <a:t>Candidates</a:t>
            </a:r>
            <a:r>
              <a:rPr lang="en-GB" sz="2000" dirty="0"/>
              <a:t> </a:t>
            </a:r>
            <a:r>
              <a:rPr lang="en-GB" sz="2400" dirty="0"/>
              <a:t>invited</a:t>
            </a:r>
            <a:r>
              <a:rPr lang="en-GB" sz="2000" dirty="0"/>
              <a:t> </a:t>
            </a:r>
          </a:p>
          <a:p>
            <a:pPr marL="0" indent="0">
              <a:buNone/>
            </a:pPr>
            <a:r>
              <a:rPr lang="en-GB" sz="2400" dirty="0"/>
              <a:t>and</a:t>
            </a:r>
            <a:r>
              <a:rPr lang="en-GB" sz="2000" dirty="0"/>
              <a:t> </a:t>
            </a:r>
            <a:r>
              <a:rPr lang="en-GB" sz="2400" dirty="0"/>
              <a:t>assessed</a:t>
            </a:r>
            <a:r>
              <a:rPr lang="en-GB" sz="2000" dirty="0"/>
              <a:t>.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FFA70FC1-8826-449E-B524-04EAC1EF87E5}"/>
              </a:ext>
            </a:extLst>
          </p:cNvPr>
          <p:cNvSpPr/>
          <p:nvPr/>
        </p:nvSpPr>
        <p:spPr>
          <a:xfrm>
            <a:off x="3397762" y="2571085"/>
            <a:ext cx="825209" cy="45293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D6CFDB-E395-FA7A-13FF-10ABE74819FF}"/>
              </a:ext>
            </a:extLst>
          </p:cNvPr>
          <p:cNvSpPr txBox="1"/>
          <p:nvPr/>
        </p:nvSpPr>
        <p:spPr>
          <a:xfrm>
            <a:off x="4449376" y="2064860"/>
            <a:ext cx="302408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8.Job Offer</a:t>
            </a:r>
          </a:p>
          <a:p>
            <a:pPr algn="l"/>
            <a:r>
              <a:rPr lang="en-GB" sz="2400" dirty="0"/>
              <a:t>Best candidate is offered the role.</a:t>
            </a:r>
            <a:endParaRPr lang="en-US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51043F-B5CB-5EEF-974F-F106A68920E9}"/>
              </a:ext>
            </a:extLst>
          </p:cNvPr>
          <p:cNvSpPr txBox="1"/>
          <p:nvPr/>
        </p:nvSpPr>
        <p:spPr>
          <a:xfrm>
            <a:off x="8052318" y="2064860"/>
            <a:ext cx="370576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9.Induction &amp; Training</a:t>
            </a:r>
          </a:p>
          <a:p>
            <a:pPr algn="l"/>
            <a:r>
              <a:rPr lang="en-GB" sz="2400" dirty="0"/>
              <a:t>New employee is trained and welcomed.</a:t>
            </a:r>
            <a:endParaRPr lang="en-US" sz="2400" dirty="0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99D5929A-172E-B682-D808-C8D7ABC1AA41}"/>
              </a:ext>
            </a:extLst>
          </p:cNvPr>
          <p:cNvSpPr/>
          <p:nvPr/>
        </p:nvSpPr>
        <p:spPr>
          <a:xfrm>
            <a:off x="7128897" y="2469333"/>
            <a:ext cx="825209" cy="45293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813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0A8C1-242B-556E-70B6-7D5FE60F0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u="sng" dirty="0"/>
              <a:t>Learning and Development using Theories </a:t>
            </a:r>
            <a:endParaRPr lang="en-US" sz="36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E6030-817E-F4F2-AF37-249666EE7C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2400"/>
          </a:xfrm>
        </p:spPr>
        <p:txBody>
          <a:bodyPr/>
          <a:lstStyle/>
          <a:p>
            <a:pPr marL="0" indent="0">
              <a:buNone/>
            </a:pPr>
            <a:r>
              <a:rPr lang="en-GB" u="sng" dirty="0"/>
              <a:t>BEHAVIOURIST:</a:t>
            </a:r>
          </a:p>
          <a:p>
            <a:pPr marL="0" indent="0">
              <a:buNone/>
            </a:pPr>
            <a:r>
              <a:rPr lang="en-GB" dirty="0"/>
              <a:t>Behaviourist is a learning approach that people learn by responding to feedback, rewards and repeated practice.</a:t>
            </a:r>
          </a:p>
          <a:p>
            <a:pPr marL="0" indent="0">
              <a:buNone/>
            </a:pPr>
            <a:r>
              <a:rPr lang="en-GB" dirty="0"/>
              <a:t>Tesco applies behaviourist learning theory to the store manager role by:</a:t>
            </a:r>
          </a:p>
          <a:p>
            <a:r>
              <a:rPr lang="en-GB" dirty="0"/>
              <a:t> using performance feedback</a:t>
            </a:r>
          </a:p>
          <a:p>
            <a:r>
              <a:rPr lang="en-GB" dirty="0"/>
              <a:t> rewards and practical training to encourage managers to repeat effective behaviours and improve store performance.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490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B2711-AFD6-C0BF-2CC6-473E21136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/>
              <a:t>COGNITIVIST: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5A8E2D-F087-E9DB-1B23-F81F0BFECB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Cognitivist theory is a learning approach that  people learn by understanding, thinking and processing information in their minds.</a:t>
            </a:r>
          </a:p>
          <a:p>
            <a:pPr marL="0" indent="0">
              <a:buNone/>
            </a:pPr>
            <a:r>
              <a:rPr lang="en-GB" dirty="0"/>
              <a:t>Tesco applies cognitivist learning to the store manager role by:</a:t>
            </a:r>
          </a:p>
          <a:p>
            <a:r>
              <a:rPr lang="en-GB" dirty="0"/>
              <a:t> providing management training</a:t>
            </a:r>
          </a:p>
          <a:p>
            <a:r>
              <a:rPr lang="en-GB" dirty="0"/>
              <a:t>e-learning that help managers understand procedures, analyse information and make effective decisions.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7454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0E2EF-D9AA-D91E-A0EB-E939A15F9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/>
              <a:t>HUMANIST: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939B9-58BA-B088-28D2-877A69068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Humanist theory is a learning approach that focuses on personal growth and self-development, where learners are motivated to achieve their full potential.</a:t>
            </a:r>
          </a:p>
          <a:p>
            <a:pPr marL="0" indent="0">
              <a:buNone/>
            </a:pPr>
            <a:r>
              <a:rPr lang="en-GB" dirty="0"/>
              <a:t>Tesco applies the humanist approach to the store manager role by:</a:t>
            </a:r>
          </a:p>
          <a:p>
            <a:r>
              <a:rPr lang="en-GB" dirty="0"/>
              <a:t> providing coaching, leadership development</a:t>
            </a:r>
          </a:p>
          <a:p>
            <a:r>
              <a:rPr lang="en-GB" dirty="0"/>
              <a:t> career progression opportunities that support the manager’s personal growth and motivation.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143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D5264-F4E2-1CE1-C610-CD127AAD6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u="sng" dirty="0"/>
              <a:t>Maslow’s Hierarchy of Needs-Store Manager </a:t>
            </a:r>
            <a:endParaRPr lang="en-US" sz="32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06FF7-2AEE-BA06-F5A9-9B58EAB53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Maslow’s theory explains that employees are motivated by different needs.</a:t>
            </a:r>
          </a:p>
          <a:p>
            <a:r>
              <a:rPr lang="en-GB" dirty="0"/>
              <a:t>Tesco provides salary and job security to meet basic needs.</a:t>
            </a:r>
          </a:p>
          <a:p>
            <a:r>
              <a:rPr lang="en-GB" dirty="0"/>
              <a:t>Team support and communication meet social needs.</a:t>
            </a:r>
          </a:p>
          <a:p>
            <a:r>
              <a:rPr lang="en-GB" dirty="0"/>
              <a:t>Recognition, bonuses and promotion meet esteem needs.</a:t>
            </a:r>
          </a:p>
          <a:p>
            <a:r>
              <a:rPr lang="en-GB" dirty="0"/>
              <a:t>Career development opportunities help managers achieve self-actualisation.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808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5DEF8-D2AF-53CE-D629-352E48967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Conclusion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A3D6F-26B1-0567-5CE1-663B7B27D7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Effective recruitment and selection are essential for hiring the right store manager at Tesco.</a:t>
            </a:r>
          </a:p>
          <a:p>
            <a:r>
              <a:rPr lang="en-GB" dirty="0"/>
              <a:t>Learning theories support continuous employee development.</a:t>
            </a:r>
          </a:p>
          <a:p>
            <a:r>
              <a:rPr lang="en-GB" dirty="0"/>
              <a:t>Training and development programmes improve leadership, customer service and store performance.</a:t>
            </a:r>
          </a:p>
          <a:p>
            <a:r>
              <a:rPr lang="en-GB" dirty="0"/>
              <a:t>Overall, effective management contributes to Tesco’s organisational success and customer satisfaction.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682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96FF4-763E-9E20-9F88-CD55F6425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58710-E68A-DA95-1EA1-8EF3DCEAC4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5180"/>
            <a:ext cx="10515600" cy="52428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Tesco (2025) – Company Overview 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https://en.wikipedia.org/wiki/Tesco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Forbes (2025) – Tesco Company Website </a:t>
            </a:r>
          </a:p>
          <a:p>
            <a:pPr marL="0" indent="0">
              <a:buNone/>
            </a:pPr>
            <a:r>
              <a:rPr lang="en-US" dirty="0">
                <a:hlinkClick r:id="rId3"/>
              </a:rPr>
              <a:t>https://www.forbes.com/companies/tesco/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Tesco PLC Official Website </a:t>
            </a:r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https://www.tescoplc.com/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Skinner, B.F, Behaviourist Learning Theory </a:t>
            </a:r>
          </a:p>
          <a:p>
            <a:pPr marL="0" indent="0">
              <a:buNone/>
            </a:pPr>
            <a:r>
              <a:rPr lang="en-GB" dirty="0">
                <a:hlinkClick r:id="rId5"/>
              </a:rPr>
              <a:t>https://www.simplypsychology.org/behaviorism.html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415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Ecran lat</PresentationFormat>
  <Slides>14</Slides>
  <Notes>0</Notes>
  <HiddenSlides>0</HiddenSlide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14</vt:i4>
      </vt:variant>
    </vt:vector>
  </HeadingPairs>
  <TitlesOfParts>
    <vt:vector size="15" baseType="lpstr">
      <vt:lpstr>Office Theme</vt:lpstr>
      <vt:lpstr>Livia Dobrica 2335250 Developing and Managing Individuals and Teams LCLM5002 Recruitment and Development of a store Manager at Tesco  </vt:lpstr>
      <vt:lpstr>Table of Contents:</vt:lpstr>
      <vt:lpstr> Company Introduction </vt:lpstr>
      <vt:lpstr>Job Analysis- Store Manager </vt:lpstr>
      <vt:lpstr>Job Description </vt:lpstr>
      <vt:lpstr>Person Specification</vt:lpstr>
      <vt:lpstr>Recruitment Process at Tesco:</vt:lpstr>
      <vt:lpstr>Prezentare PowerPoint</vt:lpstr>
      <vt:lpstr>Learning and Development using Theories </vt:lpstr>
      <vt:lpstr>COGNITIVIST:</vt:lpstr>
      <vt:lpstr>HUMANIST: </vt:lpstr>
      <vt:lpstr>Maslow’s Hierarchy of Needs-Store Manager </vt:lpstr>
      <vt:lpstr>Conclusion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Livia Dobrica 2335250 Developing and Managing Individuals and Teams LCLM5002 Recruitment and Development of a store Manager at Tesco  </dc:title>
  <dc:creator>Livia Dobrica (2335250)</dc:creator>
  <cp:lastModifiedBy>Livia Dobrica (2335250)</cp:lastModifiedBy>
  <cp:revision>12</cp:revision>
  <dcterms:created xsi:type="dcterms:W3CDTF">2026-02-18T15:57:08Z</dcterms:created>
  <dcterms:modified xsi:type="dcterms:W3CDTF">2026-08-19T09:10:02Z</dcterms:modified>
</cp:coreProperties>
</file>