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51" r:id="rId1"/>
  </p:sldMasterIdLst>
  <p:handoutMasterIdLst>
    <p:handoutMasterId r:id="rId20"/>
  </p:handoutMasterIdLst>
  <p:sldIdLst>
    <p:sldId id="287" r:id="rId2"/>
    <p:sldId id="288" r:id="rId3"/>
    <p:sldId id="289" r:id="rId4"/>
    <p:sldId id="290" r:id="rId5"/>
    <p:sldId id="291" r:id="rId6"/>
    <p:sldId id="300" r:id="rId7"/>
    <p:sldId id="302" r:id="rId8"/>
    <p:sldId id="301" r:id="rId9"/>
    <p:sldId id="303" r:id="rId10"/>
    <p:sldId id="299" r:id="rId11"/>
    <p:sldId id="292" r:id="rId12"/>
    <p:sldId id="305" r:id="rId13"/>
    <p:sldId id="293" r:id="rId14"/>
    <p:sldId id="294" r:id="rId15"/>
    <p:sldId id="295" r:id="rId16"/>
    <p:sldId id="296" r:id="rId17"/>
    <p:sldId id="297" r:id="rId18"/>
    <p:sldId id="298" r:id="rId19"/>
  </p:sldIdLst>
  <p:sldSz cx="9144000" cy="6858000" type="screen4x3"/>
  <p:notesSz cx="6858000" cy="9723438"/>
  <p:defaultTextStyle>
    <a:defPPr>
      <a:defRPr lang="en-GB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ＭＳ Ｐゴシック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F04FC"/>
    <a:srgbClr val="FF3300"/>
    <a:srgbClr val="FF0066"/>
    <a:srgbClr val="66FF3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10"/>
    <p:restoredTop sz="94648"/>
  </p:normalViewPr>
  <p:slideViewPr>
    <p:cSldViewPr>
      <p:cViewPr varScale="1">
        <p:scale>
          <a:sx n="117" d="100"/>
          <a:sy n="117" d="100"/>
        </p:scale>
        <p:origin x="1480" y="1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handoutMaster" Target="handoutMasters/handout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85775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eaLnBrk="1" hangingPunct="1">
              <a:defRPr sz="1200">
                <a:latin typeface="Arial" charset="0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85775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/>
            </a:lvl1pPr>
          </a:lstStyle>
          <a:p>
            <a:pPr>
              <a:defRPr/>
            </a:pPr>
            <a:fld id="{C885C188-8F46-4A17-BD54-418DEB7033B0}" type="datetimeFigureOut">
              <a:rPr lang="en-US" altLang="en-US"/>
              <a:pPr>
                <a:defRPr/>
              </a:pPr>
              <a:t>9/25/23</a:t>
            </a:fld>
            <a:endParaRPr lang="en-GB" alt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36075"/>
            <a:ext cx="2971800" cy="48577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eaLnBrk="1" hangingPunct="1">
              <a:defRPr sz="1200">
                <a:latin typeface="Arial" charset="0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9236075"/>
            <a:ext cx="2971800" cy="485775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/>
            </a:lvl1pPr>
          </a:lstStyle>
          <a:p>
            <a:pPr>
              <a:defRPr/>
            </a:pPr>
            <a:fld id="{052E181D-CD68-4A09-AB1F-BCD61979B0C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2"/>
          <p:cNvGrpSpPr>
            <a:grpSpLocks/>
          </p:cNvGrpSpPr>
          <p:nvPr/>
        </p:nvGrpSpPr>
        <p:grpSpPr bwMode="auto">
          <a:xfrm>
            <a:off x="0" y="927100"/>
            <a:ext cx="8991600" cy="4495800"/>
            <a:chOff x="0" y="584"/>
            <a:chExt cx="5664" cy="2832"/>
          </a:xfrm>
        </p:grpSpPr>
        <p:sp>
          <p:nvSpPr>
            <p:cNvPr id="5" name="AutoShape 3"/>
            <p:cNvSpPr>
              <a:spLocks noChangeArrowheads="1"/>
            </p:cNvSpPr>
            <p:nvPr userDrawn="1"/>
          </p:nvSpPr>
          <p:spPr bwMode="auto">
            <a:xfrm>
              <a:off x="432" y="1304"/>
              <a:ext cx="4656" cy="2112"/>
            </a:xfrm>
            <a:prstGeom prst="roundRect">
              <a:avLst>
                <a:gd name="adj" fmla="val 16667"/>
              </a:avLst>
            </a:prstGeom>
            <a:noFill/>
            <a:ln w="50800">
              <a:solidFill>
                <a:schemeClr val="bg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defRPr/>
              </a:pPr>
              <a:endParaRPr lang="en-US" altLang="en-US">
                <a:latin typeface="Times New Roman" panose="02020603050405020304" pitchFamily="18" charset="0"/>
              </a:endParaRPr>
            </a:p>
          </p:txBody>
        </p:sp>
        <p:sp>
          <p:nvSpPr>
            <p:cNvPr id="6" name="Rectangle 4"/>
            <p:cNvSpPr>
              <a:spLocks noChangeArrowheads="1"/>
            </p:cNvSpPr>
            <p:nvPr userDrawn="1"/>
          </p:nvSpPr>
          <p:spPr bwMode="blackWhite">
            <a:xfrm>
              <a:off x="144" y="584"/>
              <a:ext cx="4512" cy="624"/>
            </a:xfrm>
            <a:prstGeom prst="rect">
              <a:avLst/>
            </a:prstGeom>
            <a:solidFill>
              <a:schemeClr val="bg1"/>
            </a:solidFill>
            <a:ln w="57150">
              <a:solidFill>
                <a:schemeClr val="bg2"/>
              </a:solidFill>
              <a:miter lim="800000"/>
              <a:headEnd/>
              <a:tailEnd/>
            </a:ln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defRPr/>
              </a:pPr>
              <a:endParaRPr lang="en-US" altLang="en-US">
                <a:latin typeface="Times New Roman" panose="02020603050405020304" pitchFamily="18" charset="0"/>
              </a:endParaRPr>
            </a:p>
          </p:txBody>
        </p:sp>
        <p:sp>
          <p:nvSpPr>
            <p:cNvPr id="7" name="AutoShape 5"/>
            <p:cNvSpPr>
              <a:spLocks noChangeArrowheads="1"/>
            </p:cNvSpPr>
            <p:nvPr userDrawn="1"/>
          </p:nvSpPr>
          <p:spPr bwMode="blackWhite">
            <a:xfrm>
              <a:off x="0" y="872"/>
              <a:ext cx="5664" cy="1152"/>
            </a:xfrm>
            <a:custGeom>
              <a:avLst/>
              <a:gdLst>
                <a:gd name="T0" fmla="*/ 0 w 4917"/>
                <a:gd name="T1" fmla="*/ 0 h 1000"/>
                <a:gd name="T2" fmla="*/ 5087 w 4917"/>
                <a:gd name="T3" fmla="*/ 0 h 1000"/>
                <a:gd name="T4" fmla="*/ 5664 w 4917"/>
                <a:gd name="T5" fmla="*/ 576 h 1000"/>
                <a:gd name="T6" fmla="*/ 5088 w 4917"/>
                <a:gd name="T7" fmla="*/ 1152 h 1000"/>
                <a:gd name="T8" fmla="*/ 0 w 4917"/>
                <a:gd name="T9" fmla="*/ 1152 h 100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4917"/>
                <a:gd name="T16" fmla="*/ 0 h 1000"/>
                <a:gd name="T17" fmla="*/ 2459 w 4917"/>
                <a:gd name="T18" fmla="*/ 1000 h 1000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4917" h="1000">
                  <a:moveTo>
                    <a:pt x="0" y="0"/>
                  </a:moveTo>
                  <a:lnTo>
                    <a:pt x="4416" y="0"/>
                  </a:lnTo>
                  <a:cubicBezTo>
                    <a:pt x="4693" y="0"/>
                    <a:pt x="4917" y="223"/>
                    <a:pt x="4917" y="500"/>
                  </a:cubicBezTo>
                  <a:cubicBezTo>
                    <a:pt x="4917" y="776"/>
                    <a:pt x="4693" y="999"/>
                    <a:pt x="4417" y="1000"/>
                  </a:cubicBezTo>
                  <a:lnTo>
                    <a:pt x="0" y="1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8" name="Line 6"/>
            <p:cNvSpPr>
              <a:spLocks noChangeShapeType="1"/>
            </p:cNvSpPr>
            <p:nvPr userDrawn="1"/>
          </p:nvSpPr>
          <p:spPr bwMode="auto">
            <a:xfrm>
              <a:off x="0" y="1928"/>
              <a:ext cx="5232" cy="0"/>
            </a:xfrm>
            <a:prstGeom prst="line">
              <a:avLst/>
            </a:prstGeom>
            <a:noFill/>
            <a:ln w="50800">
              <a:solidFill>
                <a:schemeClr val="bg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35847" name="Rectangle 7"/>
          <p:cNvSpPr>
            <a:spLocks noGrp="1" noChangeArrowheads="1"/>
          </p:cNvSpPr>
          <p:nvPr>
            <p:ph type="ctrTitle"/>
          </p:nvPr>
        </p:nvSpPr>
        <p:spPr>
          <a:xfrm>
            <a:off x="228600" y="1427163"/>
            <a:ext cx="8077200" cy="1609725"/>
          </a:xfrm>
        </p:spPr>
        <p:txBody>
          <a:bodyPr/>
          <a:lstStyle>
            <a:lvl1pPr>
              <a:defRPr sz="46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5848" name="Rectangle 8"/>
          <p:cNvSpPr>
            <a:spLocks noGrp="1" noChangeArrowheads="1"/>
          </p:cNvSpPr>
          <p:nvPr>
            <p:ph type="subTitle" idx="1"/>
          </p:nvPr>
        </p:nvSpPr>
        <p:spPr>
          <a:xfrm>
            <a:off x="1066800" y="3441700"/>
            <a:ext cx="6629400" cy="1676400"/>
          </a:xfrm>
        </p:spPr>
        <p:txBody>
          <a:bodyPr/>
          <a:lstStyle>
            <a:lvl1pPr marL="0" indent="0">
              <a:buFont typeface="Wingdings" pitchFamily="2" charset="2"/>
              <a:buNone/>
              <a:defRPr/>
            </a:lvl1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9" name="Rectangle 9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71488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0" name="Rectangle 10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53163"/>
            <a:ext cx="2895600" cy="457200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11" name="Rectangle 11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2133600" cy="471488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fld id="{B69B86A7-9EF3-4B30-966F-CBCF8910DD55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53918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04A72C6-C363-4F7C-AB83-ACEF64F2270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88993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1B2C29F-9249-4D6D-B4CD-DB17921618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222385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0"/>
            <a:ext cx="3886200" cy="4419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3886200" cy="44196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55E87B5-1D18-4CE0-9FC1-4A029BF052B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6463233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5B67CF0-097F-45B6-8BC9-D298706D797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84909660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59D0804-8D07-4BBC-A6A9-D0388D4D267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722399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554C732-8E22-419B-8794-D79616A2EED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70358035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CCA0CA6-6FC3-4FA5-B231-845DB2696CDA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373237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F3E1794-A6DD-47F1-B577-D3518B35772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466181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CD46864-5830-46C1-8300-F63EA0F818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947456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450013" y="228600"/>
            <a:ext cx="2084387" cy="5791200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95263" y="228600"/>
            <a:ext cx="6102350" cy="579120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5E2F28A-808F-4C4A-8DF2-1AA81964541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84864138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 preserve="1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5263" y="228600"/>
            <a:ext cx="8015287" cy="914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600" y="1600200"/>
            <a:ext cx="3886200" cy="44196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3886200" cy="21336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886200"/>
            <a:ext cx="3886200" cy="21336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D11DB6-8CA9-4727-B26D-69EE0AD9A1B0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641522146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5263" y="228600"/>
            <a:ext cx="8015287" cy="914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609600" y="1600200"/>
            <a:ext cx="3886200" cy="44196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3886200" cy="44196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Rectangle 8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9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10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265F202-A040-430F-95E3-B240B62E1E3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0063857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2"/>
          <p:cNvGrpSpPr>
            <a:grpSpLocks/>
          </p:cNvGrpSpPr>
          <p:nvPr/>
        </p:nvGrpSpPr>
        <p:grpSpPr bwMode="auto">
          <a:xfrm>
            <a:off x="0" y="152400"/>
            <a:ext cx="8686800" cy="6096000"/>
            <a:chOff x="0" y="96"/>
            <a:chExt cx="5472" cy="3840"/>
          </a:xfrm>
        </p:grpSpPr>
        <p:sp>
          <p:nvSpPr>
            <p:cNvPr id="1032" name="AutoShape 3"/>
            <p:cNvSpPr>
              <a:spLocks noChangeArrowheads="1"/>
            </p:cNvSpPr>
            <p:nvPr/>
          </p:nvSpPr>
          <p:spPr bwMode="auto">
            <a:xfrm>
              <a:off x="240" y="336"/>
              <a:ext cx="5232" cy="3600"/>
            </a:xfrm>
            <a:prstGeom prst="roundRect">
              <a:avLst>
                <a:gd name="adj" fmla="val 13727"/>
              </a:avLst>
            </a:prstGeom>
            <a:noFill/>
            <a:ln w="50800">
              <a:solidFill>
                <a:schemeClr val="bg2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wrap="none" anchor="ctr"/>
            <a:lstStyle>
              <a:lvl1pPr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1pPr>
              <a:lvl2pPr marL="742950" indent="-28575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2pPr>
              <a:lvl3pPr marL="11430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3pPr>
              <a:lvl4pPr marL="16002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4pPr>
              <a:lvl5pPr marL="2057400" indent="-228600" eaLnBrk="0" hangingPunct="0"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5pPr>
              <a:lvl6pPr marL="25146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6pPr>
              <a:lvl7pPr marL="29718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7pPr>
              <a:lvl8pPr marL="34290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8pPr>
              <a:lvl9pPr marL="3886200" indent="-228600" eaLnBrk="0" fontAlgn="base" hangingPunct="0">
                <a:spcBef>
                  <a:spcPct val="0"/>
                </a:spcBef>
                <a:spcAft>
                  <a:spcPct val="0"/>
                </a:spcAft>
                <a:defRPr sz="2400">
                  <a:solidFill>
                    <a:schemeClr val="tx1"/>
                  </a:solidFill>
                  <a:latin typeface="Arial" panose="020B0604020202020204" pitchFamily="34" charset="0"/>
                  <a:ea typeface="ＭＳ Ｐゴシック" panose="020B0600070205080204" pitchFamily="34" charset="-128"/>
                </a:defRPr>
              </a:lvl9pPr>
            </a:lstStyle>
            <a:p>
              <a:pPr algn="ctr" eaLnBrk="1" hangingPunct="1">
                <a:defRPr/>
              </a:pPr>
              <a:endParaRPr lang="en-US" altLang="en-US">
                <a:latin typeface="Times New Roman" panose="02020603050405020304" pitchFamily="18" charset="0"/>
              </a:endParaRPr>
            </a:p>
          </p:txBody>
        </p:sp>
        <p:sp>
          <p:nvSpPr>
            <p:cNvPr id="1033" name="AutoShape 4"/>
            <p:cNvSpPr>
              <a:spLocks noChangeArrowheads="1"/>
            </p:cNvSpPr>
            <p:nvPr/>
          </p:nvSpPr>
          <p:spPr bwMode="blackWhite">
            <a:xfrm>
              <a:off x="0" y="96"/>
              <a:ext cx="5376" cy="768"/>
            </a:xfrm>
            <a:custGeom>
              <a:avLst/>
              <a:gdLst>
                <a:gd name="T0" fmla="*/ 0 w 7000"/>
                <a:gd name="T1" fmla="*/ 0 h 1000"/>
                <a:gd name="T2" fmla="*/ 4991 w 7000"/>
                <a:gd name="T3" fmla="*/ 0 h 1000"/>
                <a:gd name="T4" fmla="*/ 5376 w 7000"/>
                <a:gd name="T5" fmla="*/ 384 h 1000"/>
                <a:gd name="T6" fmla="*/ 4992 w 7000"/>
                <a:gd name="T7" fmla="*/ 768 h 1000"/>
                <a:gd name="T8" fmla="*/ 0 w 7000"/>
                <a:gd name="T9" fmla="*/ 768 h 1000"/>
                <a:gd name="T10" fmla="*/ 0 60000 65536"/>
                <a:gd name="T11" fmla="*/ 0 60000 65536"/>
                <a:gd name="T12" fmla="*/ 0 60000 65536"/>
                <a:gd name="T13" fmla="*/ 0 60000 65536"/>
                <a:gd name="T14" fmla="*/ 0 60000 65536"/>
                <a:gd name="T15" fmla="*/ 0 w 7000"/>
                <a:gd name="T16" fmla="*/ 0 h 1000"/>
                <a:gd name="T17" fmla="*/ 3500 w 7000"/>
                <a:gd name="T18" fmla="*/ 1000 h 1000"/>
              </a:gdLst>
              <a:ahLst/>
              <a:cxnLst>
                <a:cxn ang="T10">
                  <a:pos x="T0" y="T1"/>
                </a:cxn>
                <a:cxn ang="T11">
                  <a:pos x="T2" y="T3"/>
                </a:cxn>
                <a:cxn ang="T12">
                  <a:pos x="T4" y="T5"/>
                </a:cxn>
                <a:cxn ang="T13">
                  <a:pos x="T6" y="T7"/>
                </a:cxn>
                <a:cxn ang="T14">
                  <a:pos x="T8" y="T9"/>
                </a:cxn>
              </a:cxnLst>
              <a:rect l="T15" t="T16" r="T17" b="T18"/>
              <a:pathLst>
                <a:path w="7000" h="1000">
                  <a:moveTo>
                    <a:pt x="0" y="0"/>
                  </a:moveTo>
                  <a:lnTo>
                    <a:pt x="6499" y="0"/>
                  </a:lnTo>
                  <a:cubicBezTo>
                    <a:pt x="6776" y="0"/>
                    <a:pt x="7000" y="223"/>
                    <a:pt x="7000" y="500"/>
                  </a:cubicBezTo>
                  <a:cubicBezTo>
                    <a:pt x="7000" y="776"/>
                    <a:pt x="6776" y="999"/>
                    <a:pt x="6500" y="1000"/>
                  </a:cubicBezTo>
                  <a:lnTo>
                    <a:pt x="0" y="1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folHlink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  <p:txBody>
            <a:bodyPr/>
            <a:lstStyle/>
            <a:p>
              <a:endParaRPr lang="en-GB"/>
            </a:p>
          </p:txBody>
        </p:sp>
        <p:sp>
          <p:nvSpPr>
            <p:cNvPr id="1034" name="Line 5"/>
            <p:cNvSpPr>
              <a:spLocks noChangeShapeType="1"/>
            </p:cNvSpPr>
            <p:nvPr/>
          </p:nvSpPr>
          <p:spPr bwMode="auto">
            <a:xfrm>
              <a:off x="0" y="768"/>
              <a:ext cx="5088" cy="0"/>
            </a:xfrm>
            <a:prstGeom prst="line">
              <a:avLst/>
            </a:prstGeom>
            <a:noFill/>
            <a:ln w="38100">
              <a:solidFill>
                <a:schemeClr val="bg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</a:extLst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027" name="Rectangle 6"/>
          <p:cNvSpPr>
            <a:spLocks noGrp="1" noChangeArrowheads="1"/>
          </p:cNvSpPr>
          <p:nvPr>
            <p:ph type="title"/>
          </p:nvPr>
        </p:nvSpPr>
        <p:spPr bwMode="auto">
          <a:xfrm>
            <a:off x="195263" y="228600"/>
            <a:ext cx="8015287" cy="914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title style</a:t>
            </a:r>
          </a:p>
        </p:txBody>
      </p:sp>
      <p:sp>
        <p:nvSpPr>
          <p:cNvPr id="1028" name="Rectangle 7"/>
          <p:cNvSpPr>
            <a:spLocks noGrp="1" noChangeArrowheads="1"/>
          </p:cNvSpPr>
          <p:nvPr>
            <p:ph type="body" idx="1"/>
          </p:nvPr>
        </p:nvSpPr>
        <p:spPr bwMode="auto">
          <a:xfrm>
            <a:off x="609600" y="1600200"/>
            <a:ext cx="7924800" cy="4419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/>
              <a:t>Click to edit Master text styles</a:t>
            </a:r>
          </a:p>
          <a:p>
            <a:pPr lvl="1"/>
            <a:r>
              <a:rPr lang="en-GB" altLang="en-US"/>
              <a:t>Second level</a:t>
            </a:r>
          </a:p>
          <a:p>
            <a:pPr lvl="2"/>
            <a:r>
              <a:rPr lang="en-GB" altLang="en-US"/>
              <a:t>Third level</a:t>
            </a:r>
          </a:p>
          <a:p>
            <a:pPr lvl="3"/>
            <a:r>
              <a:rPr lang="en-GB" altLang="en-US"/>
              <a:t>Fourth level</a:t>
            </a:r>
          </a:p>
          <a:p>
            <a:pPr lvl="4"/>
            <a:r>
              <a:rPr lang="en-GB" altLang="en-US"/>
              <a:t>Fifth level</a:t>
            </a:r>
          </a:p>
        </p:txBody>
      </p:sp>
      <p:sp>
        <p:nvSpPr>
          <p:cNvPr id="34824" name="Rectangle 8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Arial" charset="0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4825" name="Rectangle 9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ctr" eaLnBrk="1" hangingPunct="1">
              <a:defRPr sz="1200">
                <a:latin typeface="Arial" charset="0"/>
                <a:ea typeface="+mn-ea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4826" name="Rectangle 10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smtClean="0">
                <a:latin typeface="Arial Black" panose="020B0A04020102020204" pitchFamily="34" charset="0"/>
              </a:defRPr>
            </a:lvl1pPr>
          </a:lstStyle>
          <a:p>
            <a:pPr>
              <a:defRPr/>
            </a:pPr>
            <a:fld id="{09218080-C596-45FD-9A2A-CD28B9577FFC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0" r:id="rId1"/>
    <p:sldLayoutId id="2147483708" r:id="rId2"/>
    <p:sldLayoutId id="2147483709" r:id="rId3"/>
    <p:sldLayoutId id="2147483710" r:id="rId4"/>
    <p:sldLayoutId id="2147483711" r:id="rId5"/>
    <p:sldLayoutId id="2147483712" r:id="rId6"/>
    <p:sldLayoutId id="2147483713" r:id="rId7"/>
    <p:sldLayoutId id="2147483714" r:id="rId8"/>
    <p:sldLayoutId id="2147483715" r:id="rId9"/>
    <p:sldLayoutId id="2147483716" r:id="rId10"/>
    <p:sldLayoutId id="2147483717" r:id="rId11"/>
    <p:sldLayoutId id="2147483718" r:id="rId12"/>
    <p:sldLayoutId id="2147483719" r:id="rId13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+mj-lt"/>
          <a:ea typeface="ＭＳ Ｐゴシック" charset="0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Arial" charset="0"/>
          <a:ea typeface="ＭＳ Ｐゴシック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Arial" charset="0"/>
          <a:ea typeface="ＭＳ Ｐゴシック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Arial" charset="0"/>
          <a:ea typeface="ＭＳ Ｐゴシック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Arial" charset="0"/>
          <a:ea typeface="ＭＳ Ｐゴシック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Arial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Arial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Arial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2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anose="05000000000000000000" pitchFamily="2" charset="2"/>
        <a:buChar char="l"/>
        <a:defRPr sz="3200">
          <a:solidFill>
            <a:schemeClr val="tx1"/>
          </a:solidFill>
          <a:latin typeface="+mn-lt"/>
          <a:ea typeface="ＭＳ Ｐゴシック" charset="0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0000"/>
        <a:buFont typeface="Wingdings" panose="05000000000000000000" pitchFamily="2" charset="2"/>
        <a:buChar char="l"/>
        <a:defRPr sz="2800">
          <a:solidFill>
            <a:schemeClr val="tx1"/>
          </a:solidFill>
          <a:latin typeface="+mn-lt"/>
          <a:ea typeface="ＭＳ Ｐゴシック" charset="0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anose="05000000000000000000" pitchFamily="2" charset="2"/>
        <a:buChar char="l"/>
        <a:defRPr sz="2400">
          <a:solidFill>
            <a:schemeClr val="tx1"/>
          </a:solidFill>
          <a:latin typeface="+mn-lt"/>
          <a:ea typeface="ＭＳ Ｐゴシック" charset="0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lr>
          <a:schemeClr val="hlink"/>
        </a:buClr>
        <a:buSzPct val="60000"/>
        <a:buFont typeface="Wingdings" panose="05000000000000000000" pitchFamily="2" charset="2"/>
        <a:buChar char="l"/>
        <a:defRPr sz="2000">
          <a:solidFill>
            <a:schemeClr val="tx1"/>
          </a:solidFill>
          <a:latin typeface="+mn-lt"/>
          <a:ea typeface="ＭＳ Ｐゴシック" charset="0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lr>
          <a:schemeClr val="bg2"/>
        </a:buClr>
        <a:buSzPct val="40000"/>
        <a:buFont typeface="Wingdings" panose="05000000000000000000" pitchFamily="2" charset="2"/>
        <a:buChar char="l"/>
        <a:defRPr sz="2000">
          <a:solidFill>
            <a:schemeClr val="tx1"/>
          </a:solidFill>
          <a:latin typeface="+mn-lt"/>
          <a:ea typeface="ＭＳ Ｐゴシック" charset="0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SzPct val="40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SzPct val="40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SzPct val="40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lr>
          <a:schemeClr val="bg2"/>
        </a:buClr>
        <a:buSzPct val="40000"/>
        <a:buFont typeface="Wingdings" pitchFamily="2" charset="2"/>
        <a:buChar char="l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755650" y="1628775"/>
            <a:ext cx="7772400" cy="1470025"/>
          </a:xfrm>
        </p:spPr>
        <p:txBody>
          <a:bodyPr/>
          <a:lstStyle/>
          <a:p>
            <a:pPr eaLnBrk="1" hangingPunct="1"/>
            <a:r>
              <a:rPr lang="en-GB" altLang="en-US" sz="8000">
                <a:ea typeface="ＭＳ Ｐゴシック" panose="020B0600070205080204" pitchFamily="34" charset="-128"/>
              </a:rPr>
              <a:t>Interviewing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subTitle" idx="1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Sport and Exercise Psychology Coursework</a:t>
            </a:r>
          </a:p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Alison Connaughton</a:t>
            </a:r>
          </a:p>
        </p:txBody>
      </p:sp>
    </p:spTree>
  </p:cSld>
  <p:clrMapOvr>
    <a:masterClrMapping/>
  </p:clrMapOvr>
  <p:transition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Introduction</a:t>
            </a:r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>
                <a:ea typeface="ＭＳ Ｐゴシック" panose="020B0600070205080204" pitchFamily="34" charset="-128"/>
              </a:rPr>
              <a:t>Why interview?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>
                <a:ea typeface="ＭＳ Ｐゴシック" panose="020B0600070205080204" pitchFamily="34" charset="-128"/>
              </a:rPr>
              <a:t>Where do I start?</a:t>
            </a:r>
          </a:p>
          <a:p>
            <a:pPr eaLnBrk="1" hangingPunct="1">
              <a:lnSpc>
                <a:spcPct val="90000"/>
              </a:lnSpc>
            </a:pPr>
            <a:endParaRPr lang="en-GB" altLang="en-US"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90000"/>
              </a:lnSpc>
            </a:pPr>
            <a:r>
              <a:rPr lang="en-GB" altLang="en-US">
                <a:ea typeface="ＭＳ Ｐゴシック" panose="020B0600070205080204" pitchFamily="34" charset="-128"/>
              </a:rPr>
              <a:t>Isn</a:t>
            </a:r>
            <a:r>
              <a:rPr lang="ja-JP" altLang="en-GB">
                <a:ea typeface="ＭＳ Ｐゴシック" panose="020B0600070205080204" pitchFamily="34" charset="-128"/>
              </a:rPr>
              <a:t>’</a:t>
            </a:r>
            <a:r>
              <a:rPr lang="en-GB" altLang="ja-JP">
                <a:ea typeface="ＭＳ Ｐゴシック" panose="020B0600070205080204" pitchFamily="34" charset="-128"/>
              </a:rPr>
              <a:t>t it just talking to people? Is it an easy option?!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>
                <a:ea typeface="ＭＳ Ｐゴシック" panose="020B0600070205080204" pitchFamily="34" charset="-128"/>
              </a:rPr>
              <a:t>What type of information is gathered?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>
                <a:ea typeface="ＭＳ Ｐゴシック" panose="020B0600070205080204" pitchFamily="34" charset="-128"/>
              </a:rPr>
              <a:t>What do I do with all that information?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>
                <a:ea typeface="ＭＳ Ｐゴシック" panose="020B0600070205080204" pitchFamily="34" charset="-128"/>
              </a:rPr>
              <a:t>How do I ensure my methodology is sound?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409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 nodeType="clickPar">
                      <p:stCondLst>
                        <p:cond delay="indefinite"/>
                      </p:stCondLst>
                      <p:childTnLst>
                        <p:par>
                          <p:cTn id="2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9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Type of Interview 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Conversational </a:t>
            </a:r>
          </a:p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Open ended</a:t>
            </a:r>
          </a:p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Semi- structured - Coursework</a:t>
            </a:r>
          </a:p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Structured </a:t>
            </a:r>
          </a:p>
          <a:p>
            <a:pPr eaLnBrk="1" hangingPunct="1"/>
            <a:endParaRPr lang="en-GB" altLang="en-US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/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Designing the Interview Schedule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00063" y="1285875"/>
            <a:ext cx="7924800" cy="4419600"/>
          </a:xfrm>
        </p:spPr>
        <p:txBody>
          <a:bodyPr/>
          <a:lstStyle/>
          <a:p>
            <a:pPr eaLnBrk="1" hangingPunct="1"/>
            <a:r>
              <a:rPr lang="en-GB" altLang="en-US" sz="2800" dirty="0">
                <a:ea typeface="ＭＳ Ｐゴシック" panose="020B0600070205080204" pitchFamily="34" charset="-128"/>
              </a:rPr>
              <a:t>See example provided.</a:t>
            </a:r>
          </a:p>
          <a:p>
            <a:pPr eaLnBrk="1" hangingPunct="1"/>
            <a:r>
              <a:rPr lang="en-GB" altLang="en-US" sz="2800" dirty="0">
                <a:ea typeface="ＭＳ Ｐゴシック" panose="020B0600070205080204" pitchFamily="34" charset="-128"/>
              </a:rPr>
              <a:t>Setting the scene – background information</a:t>
            </a:r>
          </a:p>
          <a:p>
            <a:pPr eaLnBrk="1" hangingPunct="1"/>
            <a:r>
              <a:rPr lang="en-GB" altLang="en-US" sz="2800" dirty="0">
                <a:ea typeface="ＭＳ Ｐゴシック" panose="020B0600070205080204" pitchFamily="34" charset="-128"/>
              </a:rPr>
              <a:t>What issues does the first section address?</a:t>
            </a:r>
          </a:p>
          <a:p>
            <a:pPr eaLnBrk="1" hangingPunct="1"/>
            <a:r>
              <a:rPr lang="en-GB" altLang="en-US" sz="2800" dirty="0">
                <a:ea typeface="ＭＳ Ｐゴシック" panose="020B0600070205080204" pitchFamily="34" charset="-128"/>
              </a:rPr>
              <a:t>Who are you and what are you doing? Where will the results be going? What are the participants rights?</a:t>
            </a:r>
          </a:p>
          <a:p>
            <a:pPr eaLnBrk="1" hangingPunct="1"/>
            <a:r>
              <a:rPr lang="en-GB" altLang="en-US" sz="2800" dirty="0">
                <a:ea typeface="ＭＳ Ｐゴシック" panose="020B0600070205080204" pitchFamily="34" charset="-128"/>
              </a:rPr>
              <a:t>Orienting questions – getting participant to think about a particular timeframe (e.g. swimming at the Olympics / a particular time of their life such as childhood / a particular job they have had).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14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14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14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 nodeType="clickPar">
                      <p:stCondLst>
                        <p:cond delay="indefinite"/>
                      </p:stCondLst>
                      <p:childTnLst>
                        <p:par>
                          <p:cTn id="1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14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614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147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The Interview…</a:t>
            </a:r>
          </a:p>
        </p:txBody>
      </p:sp>
      <p:sp>
        <p:nvSpPr>
          <p:cNvPr id="717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484313"/>
            <a:ext cx="8229600" cy="5113337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GB" altLang="en-US" sz="2800">
                <a:ea typeface="ＭＳ Ｐゴシック" panose="020B0600070205080204" pitchFamily="34" charset="-128"/>
              </a:rPr>
              <a:t>Main section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>
                <a:ea typeface="ＭＳ Ｐゴシック" panose="020B0600070205080204" pitchFamily="34" charset="-128"/>
              </a:rPr>
              <a:t>Type of questions – (which is best?)</a:t>
            </a: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endParaRPr lang="en-GB" altLang="en-US" sz="2800"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80000"/>
              </a:lnSpc>
            </a:pPr>
            <a:r>
              <a:rPr lang="en-GB" altLang="en-US" sz="2800">
                <a:ea typeface="ＭＳ Ｐゴシック" panose="020B0600070205080204" pitchFamily="34" charset="-128"/>
              </a:rPr>
              <a:t>Has your level of self confidence changed at all since becoming a professional athlete?</a:t>
            </a:r>
          </a:p>
          <a:p>
            <a:pPr eaLnBrk="1" hangingPunct="1">
              <a:lnSpc>
                <a:spcPct val="80000"/>
              </a:lnSpc>
            </a:pPr>
            <a:r>
              <a:rPr lang="en-GB" altLang="en-US" sz="2800">
                <a:ea typeface="ＭＳ Ｐゴシック" panose="020B0600070205080204" pitchFamily="34" charset="-128"/>
              </a:rPr>
              <a:t>How much has your confidence increased since becoming a professional athlete?  </a:t>
            </a: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endParaRPr lang="en-GB" altLang="en-US" sz="2800"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GB" altLang="en-US" sz="2800">
                <a:ea typeface="ＭＳ Ｐゴシック" panose="020B0600070205080204" pitchFamily="34" charset="-128"/>
              </a:rPr>
              <a:t>Neutral wording – not leading…</a:t>
            </a: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endParaRPr lang="en-GB" altLang="en-US" sz="2800"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r>
              <a:rPr lang="en-GB" altLang="en-US" sz="2800">
                <a:ea typeface="ＭＳ Ｐゴシック" panose="020B0600070205080204" pitchFamily="34" charset="-128"/>
              </a:rPr>
              <a:t>Allow participants to raise issues / themes – don</a:t>
            </a:r>
            <a:r>
              <a:rPr lang="ja-JP" altLang="en-GB" sz="2800">
                <a:ea typeface="ＭＳ Ｐゴシック" panose="020B0600070205080204" pitchFamily="34" charset="-128"/>
              </a:rPr>
              <a:t>’</a:t>
            </a:r>
            <a:r>
              <a:rPr lang="en-GB" altLang="ja-JP" sz="2800">
                <a:ea typeface="ＭＳ Ｐゴシック" panose="020B0600070205080204" pitchFamily="34" charset="-128"/>
              </a:rPr>
              <a:t>t put words into their mouth. </a:t>
            </a:r>
          </a:p>
          <a:p>
            <a:pPr eaLnBrk="1" hangingPunct="1">
              <a:lnSpc>
                <a:spcPct val="80000"/>
              </a:lnSpc>
              <a:buFont typeface="Wingdings" panose="05000000000000000000" pitchFamily="2" charset="2"/>
              <a:buNone/>
            </a:pPr>
            <a:endParaRPr lang="en-GB" altLang="en-US" sz="280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1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1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17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1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717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1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Getting detailed information</a:t>
            </a:r>
          </a:p>
        </p:txBody>
      </p:sp>
      <p:sp>
        <p:nvSpPr>
          <p:cNvPr id="9219" name="Content Placeholder 2"/>
          <p:cNvSpPr>
            <a:spLocks noGrp="1"/>
          </p:cNvSpPr>
          <p:nvPr>
            <p:ph idx="1"/>
          </p:nvPr>
        </p:nvSpPr>
        <p:spPr>
          <a:xfrm>
            <a:off x="611188" y="1412875"/>
            <a:ext cx="7924800" cy="4419600"/>
          </a:xfrm>
        </p:spPr>
        <p:txBody>
          <a:bodyPr/>
          <a:lstStyle/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en-US" sz="2800">
                <a:ea typeface="ＭＳ Ｐゴシック" panose="020B0600070205080204" pitchFamily="34" charset="-128"/>
              </a:rPr>
              <a:t>Easy???!</a:t>
            </a:r>
          </a:p>
          <a:p>
            <a:pPr eaLnBrk="1" hangingPunct="1"/>
            <a:r>
              <a:rPr lang="en-GB" altLang="en-US" sz="2800">
                <a:ea typeface="ＭＳ Ｐゴシック" panose="020B0600070205080204" pitchFamily="34" charset="-128"/>
              </a:rPr>
              <a:t>Q4. How do you feel about exercising in the Trinity fitness suite?</a:t>
            </a:r>
          </a:p>
          <a:p>
            <a:pPr eaLnBrk="1" hangingPunct="1"/>
            <a:r>
              <a:rPr lang="ja-JP" altLang="en-GB" sz="2800">
                <a:ea typeface="ＭＳ Ｐゴシック" panose="020B0600070205080204" pitchFamily="34" charset="-128"/>
              </a:rPr>
              <a:t>‘</a:t>
            </a:r>
            <a:r>
              <a:rPr lang="en-GB" altLang="ja-JP" sz="2800">
                <a:ea typeface="ＭＳ Ｐゴシック" panose="020B0600070205080204" pitchFamily="34" charset="-128"/>
              </a:rPr>
              <a:t>well it</a:t>
            </a:r>
            <a:r>
              <a:rPr lang="ja-JP" altLang="en-GB" sz="2800">
                <a:ea typeface="ＭＳ Ｐゴシック" panose="020B0600070205080204" pitchFamily="34" charset="-128"/>
              </a:rPr>
              <a:t>’</a:t>
            </a:r>
            <a:r>
              <a:rPr lang="en-GB" altLang="ja-JP" sz="2800">
                <a:ea typeface="ＭＳ Ｐゴシック" panose="020B0600070205080204" pitchFamily="34" charset="-128"/>
              </a:rPr>
              <a:t>s ok...erm...I mean the equipment is good but I feel a bit self conscious in there</a:t>
            </a:r>
            <a:r>
              <a:rPr lang="ja-JP" altLang="en-GB" sz="2800">
                <a:ea typeface="ＭＳ Ｐゴシック" panose="020B0600070205080204" pitchFamily="34" charset="-128"/>
              </a:rPr>
              <a:t>’</a:t>
            </a:r>
            <a:endParaRPr lang="en-GB" altLang="ja-JP" sz="2800"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 sz="2800">
                <a:ea typeface="ＭＳ Ｐゴシック" panose="020B0600070205080204" pitchFamily="34" charset="-128"/>
              </a:rPr>
              <a:t>Q5. Ok, that is interesting, so how do you feel exercising in other environments?</a:t>
            </a:r>
          </a:p>
          <a:p>
            <a:pPr eaLnBrk="1" hangingPunct="1"/>
            <a:r>
              <a:rPr lang="ja-JP" altLang="en-GB" sz="2800">
                <a:ea typeface="ＭＳ Ｐゴシック" panose="020B0600070205080204" pitchFamily="34" charset="-128"/>
              </a:rPr>
              <a:t>‘</a:t>
            </a:r>
            <a:r>
              <a:rPr lang="en-GB" altLang="ja-JP" sz="2800">
                <a:ea typeface="ＭＳ Ｐゴシック" panose="020B0600070205080204" pitchFamily="34" charset="-128"/>
              </a:rPr>
              <a:t>well I enjoy going walking along the beach when I get the chance...and swimming...that is good</a:t>
            </a:r>
            <a:r>
              <a:rPr lang="ja-JP" altLang="en-GB" sz="2800">
                <a:ea typeface="ＭＳ Ｐゴシック" panose="020B0600070205080204" pitchFamily="34" charset="-128"/>
              </a:rPr>
              <a:t>’</a:t>
            </a:r>
            <a:endParaRPr lang="en-GB" altLang="ja-JP" sz="2800">
              <a:ea typeface="ＭＳ Ｐゴシック" panose="020B0600070205080204" pitchFamily="34" charset="-128"/>
            </a:endParaRPr>
          </a:p>
          <a:p>
            <a:pPr eaLnBrk="1" hangingPunct="1"/>
            <a:endParaRPr lang="en-GB" altLang="en-US">
              <a:ea typeface="ＭＳ Ｐゴシック" panose="020B0600070205080204" pitchFamily="34" charset="-128"/>
            </a:endParaRPr>
          </a:p>
          <a:p>
            <a:pPr eaLnBrk="1" hangingPunct="1"/>
            <a:endParaRPr lang="en-GB" altLang="en-US">
              <a:ea typeface="ＭＳ Ｐゴシック" panose="020B0600070205080204" pitchFamily="34" charset="-128"/>
            </a:endParaRPr>
          </a:p>
          <a:p>
            <a:pPr eaLnBrk="1" hangingPunct="1"/>
            <a:endParaRPr lang="en-GB" altLang="en-US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Or...</a:t>
            </a:r>
          </a:p>
        </p:txBody>
      </p:sp>
      <p:sp>
        <p:nvSpPr>
          <p:cNvPr id="10243" name="Content Placeholder 2"/>
          <p:cNvSpPr>
            <a:spLocks noGrp="1"/>
          </p:cNvSpPr>
          <p:nvPr>
            <p:ph idx="1"/>
          </p:nvPr>
        </p:nvSpPr>
        <p:spPr>
          <a:xfrm>
            <a:off x="539750" y="1341438"/>
            <a:ext cx="7924800" cy="4419600"/>
          </a:xfrm>
        </p:spPr>
        <p:txBody>
          <a:bodyPr/>
          <a:lstStyle/>
          <a:p>
            <a:pPr eaLnBrk="1" hangingPunct="1"/>
            <a:r>
              <a:rPr lang="en-GB" altLang="en-US" sz="2800">
                <a:ea typeface="ＭＳ Ｐゴシック" panose="020B0600070205080204" pitchFamily="34" charset="-128"/>
              </a:rPr>
              <a:t>Q4. How do you feel about exercising in the Trinity fitness suite?</a:t>
            </a:r>
          </a:p>
          <a:p>
            <a:pPr eaLnBrk="1" hangingPunct="1"/>
            <a:r>
              <a:rPr lang="ja-JP" altLang="en-GB" sz="2800">
                <a:ea typeface="ＭＳ Ｐゴシック" panose="020B0600070205080204" pitchFamily="34" charset="-128"/>
              </a:rPr>
              <a:t>‘</a:t>
            </a:r>
            <a:r>
              <a:rPr lang="en-GB" altLang="ja-JP" sz="2800">
                <a:ea typeface="ＭＳ Ｐゴシック" panose="020B0600070205080204" pitchFamily="34" charset="-128"/>
              </a:rPr>
              <a:t>well it</a:t>
            </a:r>
            <a:r>
              <a:rPr lang="ja-JP" altLang="en-GB" sz="2800">
                <a:ea typeface="ＭＳ Ｐゴシック" panose="020B0600070205080204" pitchFamily="34" charset="-128"/>
              </a:rPr>
              <a:t>’</a:t>
            </a:r>
            <a:r>
              <a:rPr lang="en-GB" altLang="ja-JP" sz="2800">
                <a:ea typeface="ＭＳ Ｐゴシック" panose="020B0600070205080204" pitchFamily="34" charset="-128"/>
              </a:rPr>
              <a:t>s ok...erm...I mean the equipment is good but I feel a bit self conscious in there</a:t>
            </a:r>
            <a:r>
              <a:rPr lang="ja-JP" altLang="en-GB" sz="2800">
                <a:ea typeface="ＭＳ Ｐゴシック" panose="020B0600070205080204" pitchFamily="34" charset="-128"/>
              </a:rPr>
              <a:t>’</a:t>
            </a:r>
            <a:endParaRPr lang="en-GB" altLang="ja-JP" sz="2800"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 sz="2800">
                <a:ea typeface="ＭＳ Ｐゴシック" panose="020B0600070205080204" pitchFamily="34" charset="-128"/>
              </a:rPr>
              <a:t>Probes: </a:t>
            </a:r>
          </a:p>
          <a:p>
            <a:pPr lvl="1" eaLnBrk="1" hangingPunct="1"/>
            <a:r>
              <a:rPr lang="en-GB" altLang="en-US" sz="2400">
                <a:ea typeface="ＭＳ Ｐゴシック" panose="020B0600070205080204" pitchFamily="34" charset="-128"/>
              </a:rPr>
              <a:t>Why do you think that you feel that way? </a:t>
            </a:r>
          </a:p>
          <a:p>
            <a:pPr lvl="1" eaLnBrk="1" hangingPunct="1"/>
            <a:r>
              <a:rPr lang="en-GB" altLang="en-US" sz="2400">
                <a:ea typeface="ＭＳ Ｐゴシック" panose="020B0600070205080204" pitchFamily="34" charset="-128"/>
              </a:rPr>
              <a:t>Can you elaborate on that? </a:t>
            </a:r>
          </a:p>
          <a:p>
            <a:pPr lvl="1" eaLnBrk="1" hangingPunct="1"/>
            <a:r>
              <a:rPr lang="en-GB" altLang="en-US" sz="2400">
                <a:ea typeface="ＭＳ Ｐゴシック" panose="020B0600070205080204" pitchFamily="34" charset="-128"/>
              </a:rPr>
              <a:t>Can you give me an example of when you felt like that? </a:t>
            </a:r>
          </a:p>
          <a:p>
            <a:pPr lvl="1" eaLnBrk="1" hangingPunct="1"/>
            <a:r>
              <a:rPr lang="en-GB" altLang="en-US" sz="2400">
                <a:ea typeface="ＭＳ Ｐゴシック" panose="020B0600070205080204" pitchFamily="34" charset="-128"/>
              </a:rPr>
              <a:t>What is it about the situation that makes you feel self conscious?</a:t>
            </a:r>
          </a:p>
          <a:p>
            <a:pPr lvl="1" eaLnBrk="1" hangingPunct="1">
              <a:buFont typeface="Wingdings" panose="05000000000000000000" pitchFamily="2" charset="2"/>
              <a:buNone/>
            </a:pPr>
            <a:r>
              <a:rPr lang="en-GB" altLang="en-US" sz="2400">
                <a:ea typeface="ＭＳ Ｐゴシック" panose="020B0600070205080204" pitchFamily="34" charset="-128"/>
              </a:rPr>
              <a:t>MORE INFORMATION...the </a:t>
            </a:r>
            <a:r>
              <a:rPr lang="ja-JP" altLang="en-GB" sz="2400">
                <a:ea typeface="ＭＳ Ｐゴシック" panose="020B0600070205080204" pitchFamily="34" charset="-128"/>
              </a:rPr>
              <a:t>‘</a:t>
            </a:r>
            <a:r>
              <a:rPr lang="en-GB" altLang="ja-JP" sz="2400">
                <a:ea typeface="ＭＳ Ｐゴシック" panose="020B0600070205080204" pitchFamily="34" charset="-128"/>
              </a:rPr>
              <a:t>WHY</a:t>
            </a:r>
            <a:r>
              <a:rPr lang="ja-JP" altLang="en-GB" sz="2400">
                <a:ea typeface="ＭＳ Ｐゴシック" panose="020B0600070205080204" pitchFamily="34" charset="-128"/>
              </a:rPr>
              <a:t>’</a:t>
            </a:r>
            <a:r>
              <a:rPr lang="en-GB" altLang="ja-JP" sz="2400">
                <a:ea typeface="ＭＳ Ｐゴシック" panose="020B0600070205080204" pitchFamily="34" charset="-128"/>
              </a:rPr>
              <a:t>!.</a:t>
            </a:r>
          </a:p>
          <a:p>
            <a:pPr eaLnBrk="1" hangingPunct="1"/>
            <a:endParaRPr lang="en-GB" altLang="en-US">
              <a:ea typeface="ＭＳ Ｐゴシック" panose="020B0600070205080204" pitchFamily="34" charset="-128"/>
            </a:endParaRPr>
          </a:p>
          <a:p>
            <a:pPr eaLnBrk="1" hangingPunct="1"/>
            <a:endParaRPr lang="en-GB" altLang="en-US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Semi-structured interview...</a:t>
            </a:r>
          </a:p>
        </p:txBody>
      </p:sp>
      <p:sp>
        <p:nvSpPr>
          <p:cNvPr id="11267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Probes – used for elaboration </a:t>
            </a:r>
          </a:p>
          <a:p>
            <a:pPr lvl="1" eaLnBrk="1" hangingPunct="1"/>
            <a:r>
              <a:rPr lang="en-GB" altLang="en-US" sz="2400">
                <a:ea typeface="ＭＳ Ｐゴシック" panose="020B0600070205080204" pitchFamily="34" charset="-128"/>
              </a:rPr>
              <a:t>Can you give me more detail about that situation?</a:t>
            </a:r>
          </a:p>
          <a:p>
            <a:pPr lvl="1" eaLnBrk="1" hangingPunct="1"/>
            <a:r>
              <a:rPr lang="en-GB" altLang="en-US" sz="2400">
                <a:ea typeface="ＭＳ Ｐゴシック" panose="020B0600070205080204" pitchFamily="34" charset="-128"/>
              </a:rPr>
              <a:t>How did this make you feel? </a:t>
            </a:r>
          </a:p>
          <a:p>
            <a:pPr lvl="1" eaLnBrk="1" hangingPunct="1"/>
            <a:r>
              <a:rPr lang="en-GB" altLang="en-US" sz="2400">
                <a:ea typeface="ＭＳ Ｐゴシック" panose="020B0600070205080204" pitchFamily="34" charset="-128"/>
              </a:rPr>
              <a:t>Is there anything else that happened at that time?</a:t>
            </a:r>
          </a:p>
          <a:p>
            <a:pPr lvl="1" eaLnBrk="1" hangingPunct="1"/>
            <a:r>
              <a:rPr lang="en-GB" altLang="en-US" sz="2400">
                <a:ea typeface="ＭＳ Ｐゴシック" panose="020B0600070205080204" pitchFamily="34" charset="-128"/>
              </a:rPr>
              <a:t>Can you give me an example of that?</a:t>
            </a:r>
          </a:p>
          <a:p>
            <a:pPr lvl="1" eaLnBrk="1" hangingPunct="1"/>
            <a:r>
              <a:rPr lang="en-GB" altLang="en-US" sz="2400">
                <a:ea typeface="ＭＳ Ｐゴシック" panose="020B0600070205080204" pitchFamily="34" charset="-128"/>
              </a:rPr>
              <a:t>When did that happen?</a:t>
            </a:r>
          </a:p>
          <a:p>
            <a:pPr lvl="1" eaLnBrk="1" hangingPunct="1"/>
            <a:r>
              <a:rPr lang="en-GB" altLang="en-US" sz="2400">
                <a:ea typeface="ＭＳ Ｐゴシック" panose="020B0600070205080204" pitchFamily="34" charset="-128"/>
              </a:rPr>
              <a:t>Why do you think that was the case?</a:t>
            </a:r>
            <a:endParaRPr lang="en-GB" altLang="en-US"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Have a look at the interview guide – where are the elaboration probes?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en-US" altLang="en-US">
              <a:ea typeface="ＭＳ Ｐゴシック" panose="020B0600070205080204" pitchFamily="34" charset="-128"/>
            </a:endParaRPr>
          </a:p>
        </p:txBody>
      </p:sp>
      <p:sp>
        <p:nvSpPr>
          <p:cNvPr id="12291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You can go back...during / after interview</a:t>
            </a:r>
          </a:p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Many researchers do to clarify answers / ask for further examples / check understanding </a:t>
            </a:r>
            <a:r>
              <a:rPr lang="ja-JP" altLang="en-GB">
                <a:ea typeface="ＭＳ Ｐゴシック" panose="020B0600070205080204" pitchFamily="34" charset="-128"/>
              </a:rPr>
              <a:t>‘</a:t>
            </a:r>
            <a:r>
              <a:rPr lang="en-GB" altLang="ja-JP">
                <a:ea typeface="ＭＳ Ｐゴシック" panose="020B0600070205080204" pitchFamily="34" charset="-128"/>
              </a:rPr>
              <a:t>is this what you meant by...</a:t>
            </a:r>
            <a:r>
              <a:rPr lang="ja-JP" altLang="en-GB">
                <a:ea typeface="ＭＳ Ｐゴシック" panose="020B0600070205080204" pitchFamily="34" charset="-128"/>
              </a:rPr>
              <a:t>’</a:t>
            </a:r>
            <a:endParaRPr lang="en-GB" altLang="ja-JP">
              <a:ea typeface="ＭＳ Ｐゴシック" panose="020B0600070205080204" pitchFamily="34" charset="-128"/>
            </a:endParaRPr>
          </a:p>
          <a:p>
            <a:pPr eaLnBrk="1" hangingPunct="1"/>
            <a:endParaRPr lang="en-GB" altLang="en-US">
              <a:ea typeface="ＭＳ Ｐゴシック" panose="020B0600070205080204" pitchFamily="34" charset="-128"/>
            </a:endParaRPr>
          </a:p>
          <a:p>
            <a:pPr eaLnBrk="1" hangingPunct="1"/>
            <a:r>
              <a:rPr lang="en-GB" altLang="en-US" sz="2800">
                <a:ea typeface="ＭＳ Ｐゴシック" panose="020B0600070205080204" pitchFamily="34" charset="-128"/>
              </a:rPr>
              <a:t>Participant and interviewer skill will determine quality of interview.</a:t>
            </a:r>
          </a:p>
          <a:p>
            <a:pPr eaLnBrk="1" hangingPunct="1"/>
            <a:r>
              <a:rPr lang="en-GB" altLang="en-US" sz="2800">
                <a:ea typeface="ＭＳ Ｐゴシック" panose="020B0600070205080204" pitchFamily="34" charset="-128"/>
              </a:rPr>
              <a:t>May not find out until interview has started!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Devising questions</a:t>
            </a:r>
          </a:p>
        </p:txBody>
      </p:sp>
      <p:sp>
        <p:nvSpPr>
          <p:cNvPr id="13315" name="Content Placeholder 2"/>
          <p:cNvSpPr>
            <a:spLocks noGrp="1"/>
          </p:cNvSpPr>
          <p:nvPr>
            <p:ph idx="1"/>
          </p:nvPr>
        </p:nvSpPr>
        <p:spPr>
          <a:xfrm>
            <a:off x="539750" y="1341438"/>
            <a:ext cx="7924800" cy="4419600"/>
          </a:xfrm>
        </p:spPr>
        <p:txBody>
          <a:bodyPr/>
          <a:lstStyle/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Inductive / Deductive / Continuum...</a:t>
            </a:r>
          </a:p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Inductive – see what comes from the interview (How do you feel about RM?)</a:t>
            </a:r>
          </a:p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Deductive – go looking for certain aspects from previous research (e.g. Difficult / boring / relevant to study)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en-US">
                <a:ea typeface="ＭＳ Ｐゴシック" panose="020B0600070205080204" pitchFamily="34" charset="-128"/>
              </a:rPr>
              <a:t>Use the literature to code questions (e.g. 1a refers to Jones, 2010)</a:t>
            </a:r>
          </a:p>
          <a:p>
            <a:pPr eaLnBrk="1" hangingPunct="1">
              <a:buFont typeface="Wingdings" panose="05000000000000000000" pitchFamily="2" charset="2"/>
              <a:buNone/>
            </a:pPr>
            <a:r>
              <a:rPr lang="en-GB" altLang="en-US">
                <a:ea typeface="ＭＳ Ｐゴシック" panose="020B0600070205080204" pitchFamily="34" charset="-128"/>
              </a:rPr>
              <a:t>Very helpful during your discussion...</a:t>
            </a:r>
          </a:p>
          <a:p>
            <a:pPr eaLnBrk="1" hangingPunct="1"/>
            <a:endParaRPr lang="en-GB" altLang="en-US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Conducting the Interview</a:t>
            </a:r>
          </a:p>
        </p:txBody>
      </p:sp>
      <p:sp>
        <p:nvSpPr>
          <p:cNvPr id="1433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600" y="1484313"/>
            <a:ext cx="7924800" cy="4535487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800">
                <a:ea typeface="ＭＳ Ｐゴシック" panose="020B0600070205080204" pitchFamily="34" charset="-128"/>
              </a:rPr>
              <a:t>Interview guide beforehand or not?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>
                <a:ea typeface="ＭＳ Ｐゴシック" panose="020B0600070205080204" pitchFamily="34" charset="-128"/>
              </a:rPr>
              <a:t>Location….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400">
                <a:ea typeface="ＭＳ Ｐゴシック" panose="020B0600070205080204" pitchFamily="34" charset="-128"/>
              </a:rPr>
              <a:t>Why is this important? Issues?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400">
                <a:ea typeface="ＭＳ Ｐゴシック" panose="020B0600070205080204" pitchFamily="34" charset="-128"/>
              </a:rPr>
              <a:t>Privacy, comfort, barriers, participant should be at ease.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400">
                <a:ea typeface="ＭＳ Ｐゴシック" panose="020B0600070205080204" pitchFamily="34" charset="-128"/>
              </a:rPr>
              <a:t>Phone interview – benefits / problems.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>
                <a:ea typeface="ＭＳ Ｐゴシック" panose="020B0600070205080204" pitchFamily="34" charset="-128"/>
              </a:rPr>
              <a:t>When? Timing…half an hour before they have en exam, after they have finished a long day</a:t>
            </a:r>
            <a:r>
              <a:rPr lang="ja-JP" altLang="en-GB" sz="2800">
                <a:ea typeface="ＭＳ Ｐゴシック" panose="020B0600070205080204" pitchFamily="34" charset="-128"/>
              </a:rPr>
              <a:t>’</a:t>
            </a:r>
            <a:r>
              <a:rPr lang="en-GB" altLang="ja-JP" sz="2800">
                <a:ea typeface="ＭＳ Ｐゴシック" panose="020B0600070205080204" pitchFamily="34" charset="-128"/>
              </a:rPr>
              <a:t>s work?!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>
                <a:ea typeface="ＭＳ Ｐゴシック" panose="020B0600070205080204" pitchFamily="34" charset="-128"/>
              </a:rPr>
              <a:t>How long? 30 mins – 4 hours?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>
                <a:ea typeface="ＭＳ Ｐゴシック" panose="020B0600070205080204" pitchFamily="34" charset="-128"/>
              </a:rPr>
              <a:t>By whom – impact of position of interviewer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>
                <a:ea typeface="ＭＳ Ｐゴシック" panose="020B0600070205080204" pitchFamily="34" charset="-128"/>
              </a:rPr>
              <a:t>Confidentiality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en-GB" altLang="en-US" sz="2800"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en-GB" altLang="en-US" sz="280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/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Conducting the Interview</a:t>
            </a:r>
          </a:p>
        </p:txBody>
      </p:sp>
      <p:sp>
        <p:nvSpPr>
          <p:cNvPr id="1536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609600" y="1484313"/>
            <a:ext cx="7924800" cy="4535487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altLang="en-US" sz="2800">
                <a:ea typeface="ＭＳ Ｐゴシック" panose="020B0600070205080204" pitchFamily="34" charset="-128"/>
              </a:rPr>
              <a:t>Recording of interview – what will happen to the file?!!!</a:t>
            </a:r>
          </a:p>
          <a:p>
            <a:pPr eaLnBrk="1" hangingPunct="1">
              <a:lnSpc>
                <a:spcPct val="90000"/>
              </a:lnSpc>
            </a:pPr>
            <a:r>
              <a:rPr lang="en-GB" altLang="en-US" sz="2800">
                <a:ea typeface="ＭＳ Ｐゴシック" panose="020B0600070205080204" pitchFamily="34" charset="-128"/>
              </a:rPr>
              <a:t>Interview guide beforehand or not?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400">
                <a:ea typeface="ＭＳ Ｐゴシック" panose="020B0600070205080204" pitchFamily="34" charset="-128"/>
              </a:rPr>
              <a:t>Consent form 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400">
                <a:ea typeface="ＭＳ Ｐゴシック" panose="020B0600070205080204" pitchFamily="34" charset="-128"/>
              </a:rPr>
              <a:t>Confidentiality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400">
                <a:ea typeface="ＭＳ Ｐゴシック" panose="020B0600070205080204" pitchFamily="34" charset="-128"/>
              </a:rPr>
              <a:t>Stop interview at any point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400">
                <a:ea typeface="ＭＳ Ｐゴシック" panose="020B0600070205080204" pitchFamily="34" charset="-128"/>
              </a:rPr>
              <a:t>Direct quotes may be used</a:t>
            </a:r>
          </a:p>
          <a:p>
            <a:pPr lvl="1" eaLnBrk="1" hangingPunct="1">
              <a:lnSpc>
                <a:spcPct val="90000"/>
              </a:lnSpc>
            </a:pPr>
            <a:r>
              <a:rPr lang="en-GB" altLang="en-US" sz="2400">
                <a:ea typeface="ＭＳ Ｐゴシック" panose="020B0600070205080204" pitchFamily="34" charset="-128"/>
              </a:rPr>
              <a:t>Identifying information will be removed</a:t>
            </a: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en-GB" altLang="en-US" sz="2800">
              <a:ea typeface="ＭＳ Ｐゴシック" panose="020B0600070205080204" pitchFamily="34" charset="-128"/>
            </a:endParaRPr>
          </a:p>
          <a:p>
            <a:pPr eaLnBrk="1" hangingPunct="1">
              <a:lnSpc>
                <a:spcPct val="90000"/>
              </a:lnSpc>
              <a:buFont typeface="Wingdings" panose="05000000000000000000" pitchFamily="2" charset="2"/>
              <a:buNone/>
            </a:pPr>
            <a:endParaRPr lang="en-GB" altLang="en-US" sz="2800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/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The Interview</a:t>
            </a:r>
          </a:p>
        </p:txBody>
      </p:sp>
      <p:sp>
        <p:nvSpPr>
          <p:cNvPr id="163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Control of the interview…</a:t>
            </a:r>
          </a:p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What if someone leaves the topics on your guide?</a:t>
            </a:r>
          </a:p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What if they start talking about a topic you didn</a:t>
            </a:r>
            <a:r>
              <a:rPr lang="ja-JP" altLang="en-GB">
                <a:ea typeface="ＭＳ Ｐゴシック" panose="020B0600070205080204" pitchFamily="34" charset="-128"/>
              </a:rPr>
              <a:t>’</a:t>
            </a:r>
            <a:r>
              <a:rPr lang="en-GB" altLang="ja-JP">
                <a:ea typeface="ＭＳ Ｐゴシック" panose="020B0600070205080204" pitchFamily="34" charset="-128"/>
              </a:rPr>
              <a:t>t want to cover until later in the interview?</a:t>
            </a:r>
          </a:p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Developing interview skills – pilot study </a:t>
            </a:r>
          </a:p>
          <a:p>
            <a:pPr eaLnBrk="1" hangingPunct="1"/>
            <a:endParaRPr lang="en-GB" altLang="en-US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/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Content Analysis</a:t>
            </a:r>
          </a:p>
        </p:txBody>
      </p:sp>
      <p:sp>
        <p:nvSpPr>
          <p:cNvPr id="174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Content analysis is the process of organising and integrating narrative qualitative information according to themes and concepts</a:t>
            </a:r>
          </a:p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Organising interview transcripts into themes / concepts / words.</a:t>
            </a:r>
          </a:p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Inductive / deductive</a:t>
            </a:r>
          </a:p>
          <a:p>
            <a:pPr eaLnBrk="1" hangingPunct="1"/>
            <a:endParaRPr lang="en-GB" altLang="en-US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/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Coding</a:t>
            </a:r>
          </a:p>
        </p:txBody>
      </p:sp>
      <p:sp>
        <p:nvSpPr>
          <p:cNvPr id="18435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Tentative conceptual categories</a:t>
            </a:r>
          </a:p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E.g. Words / phrases / items / events / timings </a:t>
            </a:r>
          </a:p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Pieces of A4 / notecards / notebook / computer</a:t>
            </a:r>
          </a:p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Qualitative software (picks up key words)</a:t>
            </a:r>
          </a:p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Problems – context / meaning of words?!</a:t>
            </a:r>
          </a:p>
        </p:txBody>
      </p:sp>
    </p:spTree>
  </p:cSld>
  <p:clrMapOvr>
    <a:masterClrMapping/>
  </p:clrMapOvr>
  <p:transition/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Content Analysis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571500" y="1428750"/>
            <a:ext cx="7924800" cy="4419600"/>
          </a:xfrm>
        </p:spPr>
        <p:txBody>
          <a:bodyPr/>
          <a:lstStyle/>
          <a:p>
            <a:pPr eaLnBrk="1" hangingPunct="1"/>
            <a:r>
              <a:rPr lang="en-GB" altLang="en-US" dirty="0">
                <a:ea typeface="ＭＳ Ｐゴシック" panose="020B0600070205080204" pitchFamily="34" charset="-128"/>
              </a:rPr>
              <a:t>Two examples…</a:t>
            </a:r>
          </a:p>
          <a:p>
            <a:pPr eaLnBrk="1" hangingPunct="1"/>
            <a:r>
              <a:rPr lang="en-GB" altLang="en-US" dirty="0">
                <a:ea typeface="ＭＳ Ｐゴシック" panose="020B0600070205080204" pitchFamily="34" charset="-128"/>
              </a:rPr>
              <a:t>Causal networks &amp; associated text</a:t>
            </a:r>
          </a:p>
          <a:p>
            <a:pPr eaLnBrk="1" hangingPunct="1"/>
            <a:r>
              <a:rPr lang="en-GB" altLang="en-US" dirty="0">
                <a:ea typeface="ＭＳ Ｐゴシック" panose="020B0600070205080204" pitchFamily="34" charset="-128"/>
              </a:rPr>
              <a:t>Matrices to display quotes </a:t>
            </a:r>
          </a:p>
          <a:p>
            <a:pPr eaLnBrk="1" hangingPunct="1"/>
            <a:r>
              <a:rPr lang="en-GB" altLang="en-US" dirty="0">
                <a:ea typeface="ＭＳ Ｐゴシック" panose="020B0600070205080204" pitchFamily="34" charset="-128"/>
              </a:rPr>
              <a:t>Hierarchical inductive analysis.</a:t>
            </a:r>
          </a:p>
          <a:p>
            <a:pPr lvl="1" eaLnBrk="1" hangingPunct="1"/>
            <a:r>
              <a:rPr lang="en-GB" altLang="en-US" dirty="0">
                <a:ea typeface="ＭＳ Ｐゴシック" panose="020B0600070205080204" pitchFamily="34" charset="-128"/>
              </a:rPr>
              <a:t>Anxiety research – sport psychology.</a:t>
            </a:r>
          </a:p>
          <a:p>
            <a:pPr lvl="1" eaLnBrk="1" hangingPunct="1"/>
            <a:r>
              <a:rPr lang="en-GB" altLang="en-US" dirty="0">
                <a:ea typeface="ＭＳ Ｐゴシック" panose="020B0600070205080204" pitchFamily="34" charset="-128"/>
              </a:rPr>
              <a:t>Task: Look for alternative ways of presenting qualitative data</a:t>
            </a:r>
          </a:p>
          <a:p>
            <a:pPr marL="457200" lvl="1" indent="0" eaLnBrk="1" hangingPunct="1">
              <a:buNone/>
            </a:pPr>
            <a:r>
              <a:rPr lang="en-GB" altLang="en-US" dirty="0">
                <a:ea typeface="ＭＳ Ｐゴシック" panose="020B0600070205080204" pitchFamily="34" charset="-128"/>
              </a:rPr>
              <a:t>This will be discussed later in the module</a:t>
            </a:r>
          </a:p>
        </p:txBody>
      </p:sp>
    </p:spTree>
  </p:cSld>
  <p:clrMapOvr>
    <a:masterClrMapping/>
  </p:clrMapOvr>
  <p:transition/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Concerns of Data Interpretation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Trustworthiness</a:t>
            </a:r>
          </a:p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Credibility – triangulation </a:t>
            </a:r>
          </a:p>
          <a:p>
            <a:pPr lvl="1" eaLnBrk="1" hangingPunct="1"/>
            <a:r>
              <a:rPr lang="en-GB" altLang="en-US">
                <a:ea typeface="ＭＳ Ｐゴシック" panose="020B0600070205080204" pitchFamily="34" charset="-128"/>
              </a:rPr>
              <a:t>(Researchers)</a:t>
            </a:r>
          </a:p>
          <a:p>
            <a:pPr lvl="1" eaLnBrk="1" hangingPunct="1"/>
            <a:r>
              <a:rPr lang="en-GB" altLang="en-US">
                <a:ea typeface="ＭＳ Ｐゴシック" panose="020B0600070205080204" pitchFamily="34" charset="-128"/>
              </a:rPr>
              <a:t>(Methods / questionnaires / observation)</a:t>
            </a:r>
          </a:p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Participant validation of information </a:t>
            </a:r>
          </a:p>
        </p:txBody>
      </p:sp>
    </p:spTree>
  </p:cSld>
  <p:clrMapOvr>
    <a:masterClrMapping/>
  </p:clrMapOvr>
  <p:transition/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Summary</a:t>
            </a:r>
          </a:p>
        </p:txBody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Benefits of qualitative methods</a:t>
            </a:r>
          </a:p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Preparation of guide</a:t>
            </a:r>
          </a:p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Conducting the interview</a:t>
            </a:r>
          </a:p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Coding</a:t>
            </a:r>
          </a:p>
          <a:p>
            <a:pPr eaLnBrk="1" hangingPunct="1"/>
            <a:r>
              <a:rPr lang="en-GB" altLang="en-US">
                <a:ea typeface="ＭＳ Ｐゴシック" panose="020B0600070205080204" pitchFamily="34" charset="-128"/>
              </a:rPr>
              <a:t>Data presentation</a:t>
            </a:r>
          </a:p>
          <a:p>
            <a:pPr eaLnBrk="1" hangingPunct="1"/>
            <a:endParaRPr lang="en-GB" altLang="en-US">
              <a:ea typeface="ＭＳ Ｐゴシック" panose="020B0600070205080204" pitchFamily="34" charset="-128"/>
            </a:endParaRPr>
          </a:p>
        </p:txBody>
      </p:sp>
    </p:spTree>
  </p:cSld>
  <p:clrMapOvr>
    <a:masterClrMapping/>
  </p:clrMapOvr>
  <p:transition/>
</p:sld>
</file>

<file path=ppt/theme/theme1.xml><?xml version="1.0" encoding="utf-8"?>
<a:theme xmlns:a="http://schemas.openxmlformats.org/drawingml/2006/main" name="Radial">
  <a:themeElements>
    <a:clrScheme name="Radial 1">
      <a:dk1>
        <a:srgbClr val="000000"/>
      </a:dk1>
      <a:lt1>
        <a:srgbClr val="FFFFFF"/>
      </a:lt1>
      <a:dk2>
        <a:srgbClr val="FFFFFF"/>
      </a:dk2>
      <a:lt2>
        <a:srgbClr val="669999"/>
      </a:lt2>
      <a:accent1>
        <a:srgbClr val="99CCFF"/>
      </a:accent1>
      <a:accent2>
        <a:srgbClr val="9999FF"/>
      </a:accent2>
      <a:accent3>
        <a:srgbClr val="FFFFFF"/>
      </a:accent3>
      <a:accent4>
        <a:srgbClr val="000000"/>
      </a:accent4>
      <a:accent5>
        <a:srgbClr val="CAE2FF"/>
      </a:accent5>
      <a:accent6>
        <a:srgbClr val="8A8AE7"/>
      </a:accent6>
      <a:hlink>
        <a:srgbClr val="996666"/>
      </a:hlink>
      <a:folHlink>
        <a:srgbClr val="6666CC"/>
      </a:folHlink>
    </a:clrScheme>
    <a:fontScheme name="Radial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Radial 1">
        <a:dk1>
          <a:srgbClr val="000000"/>
        </a:dk1>
        <a:lt1>
          <a:srgbClr val="FFFFFF"/>
        </a:lt1>
        <a:dk2>
          <a:srgbClr val="FFFFFF"/>
        </a:dk2>
        <a:lt2>
          <a:srgbClr val="669999"/>
        </a:lt2>
        <a:accent1>
          <a:srgbClr val="99CCFF"/>
        </a:accent1>
        <a:accent2>
          <a:srgbClr val="9999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8A8AE7"/>
        </a:accent6>
        <a:hlink>
          <a:srgbClr val="996666"/>
        </a:hlink>
        <a:folHlink>
          <a:srgbClr val="6666CC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Radial 2">
        <a:dk1>
          <a:srgbClr val="000000"/>
        </a:dk1>
        <a:lt1>
          <a:srgbClr val="FFFFFF"/>
        </a:lt1>
        <a:dk2>
          <a:srgbClr val="FFFFFF"/>
        </a:dk2>
        <a:lt2>
          <a:srgbClr val="817F3F"/>
        </a:lt2>
        <a:accent1>
          <a:srgbClr val="FFCC00"/>
        </a:accent1>
        <a:accent2>
          <a:srgbClr val="CC9900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B98A00"/>
        </a:accent6>
        <a:hlink>
          <a:srgbClr val="996666"/>
        </a:hlink>
        <a:folHlink>
          <a:srgbClr val="C94503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Radial 3">
        <a:dk1>
          <a:srgbClr val="CC6600"/>
        </a:dk1>
        <a:lt1>
          <a:srgbClr val="FFFFFF"/>
        </a:lt1>
        <a:dk2>
          <a:srgbClr val="800000"/>
        </a:dk2>
        <a:lt2>
          <a:srgbClr val="FFFFFF"/>
        </a:lt2>
        <a:accent1>
          <a:srgbClr val="FF6600"/>
        </a:accent1>
        <a:accent2>
          <a:srgbClr val="33CCCC"/>
        </a:accent2>
        <a:accent3>
          <a:srgbClr val="C0AAAA"/>
        </a:accent3>
        <a:accent4>
          <a:srgbClr val="DADADA"/>
        </a:accent4>
        <a:accent5>
          <a:srgbClr val="FFB8AA"/>
        </a:accent5>
        <a:accent6>
          <a:srgbClr val="2DB9B9"/>
        </a:accent6>
        <a:hlink>
          <a:srgbClr val="99FF33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adial 4">
        <a:dk1>
          <a:srgbClr val="993300"/>
        </a:dk1>
        <a:lt1>
          <a:srgbClr val="FFFFFF"/>
        </a:lt1>
        <a:dk2>
          <a:srgbClr val="431A01"/>
        </a:dk2>
        <a:lt2>
          <a:srgbClr val="FFFFFF"/>
        </a:lt2>
        <a:accent1>
          <a:srgbClr val="FFCC00"/>
        </a:accent1>
        <a:accent2>
          <a:srgbClr val="FF9966"/>
        </a:accent2>
        <a:accent3>
          <a:srgbClr val="B0ABAA"/>
        </a:accent3>
        <a:accent4>
          <a:srgbClr val="DADADA"/>
        </a:accent4>
        <a:accent5>
          <a:srgbClr val="FFE2AA"/>
        </a:accent5>
        <a:accent6>
          <a:srgbClr val="E78A5C"/>
        </a:accent6>
        <a:hlink>
          <a:srgbClr val="FF6600"/>
        </a:hlink>
        <a:folHlink>
          <a:srgbClr val="CC33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adial 5">
        <a:dk1>
          <a:srgbClr val="75878B"/>
        </a:dk1>
        <a:lt1>
          <a:srgbClr val="FFFFFF"/>
        </a:lt1>
        <a:dk2>
          <a:srgbClr val="260000"/>
        </a:dk2>
        <a:lt2>
          <a:srgbClr val="FFFFFF"/>
        </a:lt2>
        <a:accent1>
          <a:srgbClr val="0099CC"/>
        </a:accent1>
        <a:accent2>
          <a:srgbClr val="FF3300"/>
        </a:accent2>
        <a:accent3>
          <a:srgbClr val="ACAAAA"/>
        </a:accent3>
        <a:accent4>
          <a:srgbClr val="DADADA"/>
        </a:accent4>
        <a:accent5>
          <a:srgbClr val="AACAE2"/>
        </a:accent5>
        <a:accent6>
          <a:srgbClr val="E72D00"/>
        </a:accent6>
        <a:hlink>
          <a:srgbClr val="FFCC00"/>
        </a:hlink>
        <a:folHlink>
          <a:srgbClr val="CC00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adial 6">
        <a:dk1>
          <a:srgbClr val="666699"/>
        </a:dk1>
        <a:lt1>
          <a:srgbClr val="FFFFFF"/>
        </a:lt1>
        <a:dk2>
          <a:srgbClr val="000000"/>
        </a:dk2>
        <a:lt2>
          <a:srgbClr val="FFFFFF"/>
        </a:lt2>
        <a:accent1>
          <a:srgbClr val="9966FF"/>
        </a:accent1>
        <a:accent2>
          <a:srgbClr val="99CCFF"/>
        </a:accent2>
        <a:accent3>
          <a:srgbClr val="AAAAAA"/>
        </a:accent3>
        <a:accent4>
          <a:srgbClr val="DADADA"/>
        </a:accent4>
        <a:accent5>
          <a:srgbClr val="CAB8FF"/>
        </a:accent5>
        <a:accent6>
          <a:srgbClr val="8AB9E7"/>
        </a:accent6>
        <a:hlink>
          <a:srgbClr val="FFFFCC"/>
        </a:hlink>
        <a:folHlink>
          <a:srgbClr val="6600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adial 7">
        <a:dk1>
          <a:srgbClr val="666699"/>
        </a:dk1>
        <a:lt1>
          <a:srgbClr val="FFFFFF"/>
        </a:lt1>
        <a:dk2>
          <a:srgbClr val="2A2A40"/>
        </a:dk2>
        <a:lt2>
          <a:srgbClr val="FFFFFF"/>
        </a:lt2>
        <a:accent1>
          <a:srgbClr val="006699"/>
        </a:accent1>
        <a:accent2>
          <a:srgbClr val="CC9900"/>
        </a:accent2>
        <a:accent3>
          <a:srgbClr val="ACACAF"/>
        </a:accent3>
        <a:accent4>
          <a:srgbClr val="DADADA"/>
        </a:accent4>
        <a:accent5>
          <a:srgbClr val="AAB8CA"/>
        </a:accent5>
        <a:accent6>
          <a:srgbClr val="B98A00"/>
        </a:accent6>
        <a:hlink>
          <a:srgbClr val="CC6600"/>
        </a:hlink>
        <a:folHlink>
          <a:srgbClr val="6C948A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adial 8">
        <a:dk1>
          <a:srgbClr val="BECBD8"/>
        </a:dk1>
        <a:lt1>
          <a:srgbClr val="FFFFFF"/>
        </a:lt1>
        <a:dk2>
          <a:srgbClr val="2B335B"/>
        </a:dk2>
        <a:lt2>
          <a:srgbClr val="FFFFFF"/>
        </a:lt2>
        <a:accent1>
          <a:srgbClr val="0099CC"/>
        </a:accent1>
        <a:accent2>
          <a:srgbClr val="B5DBE3"/>
        </a:accent2>
        <a:accent3>
          <a:srgbClr val="ACADB5"/>
        </a:accent3>
        <a:accent4>
          <a:srgbClr val="DADADA"/>
        </a:accent4>
        <a:accent5>
          <a:srgbClr val="AACAE2"/>
        </a:accent5>
        <a:accent6>
          <a:srgbClr val="A4C6CE"/>
        </a:accent6>
        <a:hlink>
          <a:srgbClr val="FFCC00"/>
        </a:hlink>
        <a:folHlink>
          <a:srgbClr val="58648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adial 9">
        <a:dk1>
          <a:srgbClr val="3333FF"/>
        </a:dk1>
        <a:lt1>
          <a:srgbClr val="FFFFFF"/>
        </a:lt1>
        <a:dk2>
          <a:srgbClr val="000099"/>
        </a:dk2>
        <a:lt2>
          <a:srgbClr val="FFFFFF"/>
        </a:lt2>
        <a:accent1>
          <a:srgbClr val="339966"/>
        </a:accent1>
        <a:accent2>
          <a:srgbClr val="9999FF"/>
        </a:accent2>
        <a:accent3>
          <a:srgbClr val="AAAACA"/>
        </a:accent3>
        <a:accent4>
          <a:srgbClr val="DADADA"/>
        </a:accent4>
        <a:accent5>
          <a:srgbClr val="ADCAB8"/>
        </a:accent5>
        <a:accent6>
          <a:srgbClr val="8A8AE7"/>
        </a:accent6>
        <a:hlink>
          <a:srgbClr val="FFFF99"/>
        </a:hlink>
        <a:folHlink>
          <a:srgbClr val="17A0D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Radial 10">
        <a:dk1>
          <a:srgbClr val="808000"/>
        </a:dk1>
        <a:lt1>
          <a:srgbClr val="FFFFFF"/>
        </a:lt1>
        <a:dk2>
          <a:srgbClr val="354418"/>
        </a:dk2>
        <a:lt2>
          <a:srgbClr val="FFFFFF"/>
        </a:lt2>
        <a:accent1>
          <a:srgbClr val="60897C"/>
        </a:accent1>
        <a:accent2>
          <a:srgbClr val="99CC00"/>
        </a:accent2>
        <a:accent3>
          <a:srgbClr val="AEB0AB"/>
        </a:accent3>
        <a:accent4>
          <a:srgbClr val="DADADA"/>
        </a:accent4>
        <a:accent5>
          <a:srgbClr val="B6C4BF"/>
        </a:accent5>
        <a:accent6>
          <a:srgbClr val="8AB900"/>
        </a:accent6>
        <a:hlink>
          <a:srgbClr val="CCCC00"/>
        </a:hlink>
        <a:folHlink>
          <a:srgbClr val="66990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605</TotalTime>
  <Words>898</Words>
  <Application>Microsoft Macintosh PowerPoint</Application>
  <PresentationFormat>On-screen Show (4:3)</PresentationFormat>
  <Paragraphs>121</Paragraphs>
  <Slides>18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3" baseType="lpstr">
      <vt:lpstr>Arial</vt:lpstr>
      <vt:lpstr>Arial Black</vt:lpstr>
      <vt:lpstr>Times New Roman</vt:lpstr>
      <vt:lpstr>Wingdings</vt:lpstr>
      <vt:lpstr>Radial</vt:lpstr>
      <vt:lpstr>Interviewing</vt:lpstr>
      <vt:lpstr>Introduction</vt:lpstr>
      <vt:lpstr>Type of Interview </vt:lpstr>
      <vt:lpstr>Designing the Interview Schedule</vt:lpstr>
      <vt:lpstr>The Interview…</vt:lpstr>
      <vt:lpstr>Getting detailed information</vt:lpstr>
      <vt:lpstr>Or...</vt:lpstr>
      <vt:lpstr>Semi-structured interview...</vt:lpstr>
      <vt:lpstr>PowerPoint Presentation</vt:lpstr>
      <vt:lpstr>Devising questions</vt:lpstr>
      <vt:lpstr>Conducting the Interview</vt:lpstr>
      <vt:lpstr>Conducting the Interview</vt:lpstr>
      <vt:lpstr>The Interview</vt:lpstr>
      <vt:lpstr>Content Analysis</vt:lpstr>
      <vt:lpstr>Coding</vt:lpstr>
      <vt:lpstr>Content Analysis</vt:lpstr>
      <vt:lpstr>Concerns of Data Interpretation</vt:lpstr>
      <vt:lpstr>Summary</vt:lpstr>
    </vt:vector>
  </TitlesOfParts>
  <Company>CYD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Investigating Soccer Hooliganism</dc:title>
  <dc:creator>IT</dc:creator>
  <cp:lastModifiedBy>Alison Connaughton</cp:lastModifiedBy>
  <cp:revision>45</cp:revision>
  <dcterms:created xsi:type="dcterms:W3CDTF">2006-03-29T11:54:47Z</dcterms:created>
  <dcterms:modified xsi:type="dcterms:W3CDTF">2023-09-25T13:52:43Z</dcterms:modified>
</cp:coreProperties>
</file>