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6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3DD2-4CF8-947F-C5B9924521F1}"/>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3DD2-4CF8-947F-C5B9924521F1}"/>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3DD2-4CF8-947F-C5B9924521F1}"/>
              </c:ext>
            </c:extLst>
          </c:dPt>
          <c:dPt>
            <c:idx val="3"/>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3DD2-4CF8-947F-C5B9924521F1}"/>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0.33179999999999998</c:v>
                </c:pt>
                <c:pt idx="1">
                  <c:v>0.38784000000000002</c:v>
                </c:pt>
                <c:pt idx="2">
                  <c:v>1.96217</c:v>
                </c:pt>
                <c:pt idx="3">
                  <c:v>0.49317</c:v>
                </c:pt>
              </c:numCache>
            </c:numRef>
          </c:val>
          <c:extLst>
            <c:ext xmlns:c16="http://schemas.microsoft.com/office/drawing/2014/chart" uri="{C3380CC4-5D6E-409C-BE32-E72D297353CC}">
              <c16:uniqueId val="{00000000-A6DD-4418-B93F-9AAD05A0DB95}"/>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dirty="0"/>
              <a:pPr/>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11/16/2018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11/16/2018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11/16/2018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11/16/2018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11/16/2018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dirty="0"/>
              <a:pPr/>
              <a:t>11/16/2018</a:t>
            </a:fld>
            <a:endParaRPr lang="en-US" dirty="0"/>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1"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rkwars.ru/watch/XvVVJNCA4ao/film-about-dambura-smotret.html" TargetMode="External"/><Relationship Id="rId2" Type="http://schemas.openxmlformats.org/officeDocument/2006/relationships/hyperlink" Target="https://m.youtube.com/watch?v=dhY0KkO5ItQ" TargetMode="External"/><Relationship Id="rId1" Type="http://schemas.openxmlformats.org/officeDocument/2006/relationships/slideLayout" Target="../slideLayouts/slideLayout2.xml"/><Relationship Id="rId4" Type="http://schemas.openxmlformats.org/officeDocument/2006/relationships/hyperlink" Target="https://m.youtube.com/watch?v=TL3fDrrh0bc"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5025" y="1352810"/>
            <a:ext cx="9081370" cy="425885"/>
          </a:xfrm>
        </p:spPr>
        <p:txBody>
          <a:bodyPr>
            <a:normAutofit fontScale="90000"/>
          </a:bodyPr>
          <a:lstStyle/>
          <a:p>
            <a:pPr algn="ctr"/>
            <a:r>
              <a:rPr lang="en-GB" sz="4400" b="1" dirty="0" smtClean="0">
                <a:solidFill>
                  <a:srgbClr val="002060"/>
                </a:solidFill>
                <a:latin typeface="Calibri" panose="020F0502020204030204" pitchFamily="34" charset="0"/>
                <a:cs typeface="Calibri" panose="020F0502020204030204" pitchFamily="34" charset="0"/>
              </a:rPr>
              <a:t>Autotelic</a:t>
            </a:r>
            <a:r>
              <a:rPr lang="en-GB" sz="4400" dirty="0" smtClean="0">
                <a:solidFill>
                  <a:srgbClr val="002060"/>
                </a:solidFill>
                <a:latin typeface="Calibri" panose="020F0502020204030204" pitchFamily="34" charset="0"/>
                <a:cs typeface="Calibri" panose="020F0502020204030204" pitchFamily="34" charset="0"/>
              </a:rPr>
              <a:t> </a:t>
            </a:r>
            <a:r>
              <a:rPr lang="en-GB" sz="4400" dirty="0" err="1" smtClean="0">
                <a:solidFill>
                  <a:srgbClr val="002060"/>
                </a:solidFill>
                <a:latin typeface="Calibri" panose="020F0502020204030204" pitchFamily="34" charset="0"/>
                <a:cs typeface="Calibri" panose="020F0502020204030204" pitchFamily="34" charset="0"/>
              </a:rPr>
              <a:t>Aktion</a:t>
            </a:r>
            <a:r>
              <a:rPr lang="en-GB" sz="4400" dirty="0" smtClean="0">
                <a:solidFill>
                  <a:srgbClr val="002060"/>
                </a:solidFill>
                <a:latin typeface="Calibri" panose="020F0502020204030204" pitchFamily="34" charset="0"/>
                <a:cs typeface="Calibri" panose="020F0502020204030204" pitchFamily="34" charset="0"/>
              </a:rPr>
              <a:t> </a:t>
            </a:r>
            <a:r>
              <a:rPr lang="en-GB" sz="4400" dirty="0" err="1" smtClean="0">
                <a:solidFill>
                  <a:srgbClr val="002060"/>
                </a:solidFill>
                <a:latin typeface="Calibri" panose="020F0502020204030204" pitchFamily="34" charset="0"/>
                <a:cs typeface="Calibri" panose="020F0502020204030204" pitchFamily="34" charset="0"/>
              </a:rPr>
              <a:t>Afganish</a:t>
            </a:r>
            <a:r>
              <a:rPr lang="en-GB" sz="4400" dirty="0" smtClean="0">
                <a:solidFill>
                  <a:srgbClr val="002060"/>
                </a:solidFill>
                <a:latin typeface="Calibri" panose="020F0502020204030204" pitchFamily="34" charset="0"/>
                <a:cs typeface="Calibri" panose="020F0502020204030204" pitchFamily="34" charset="0"/>
              </a:rPr>
              <a:t> </a:t>
            </a:r>
            <a:r>
              <a:rPr lang="en-GB" sz="8000" dirty="0" smtClean="0">
                <a:solidFill>
                  <a:srgbClr val="002060"/>
                </a:solidFill>
                <a:latin typeface="Calibri" panose="020F0502020204030204" pitchFamily="34" charset="0"/>
                <a:cs typeface="Calibri" panose="020F0502020204030204" pitchFamily="34" charset="0"/>
              </a:rPr>
              <a:t/>
            </a:r>
            <a:br>
              <a:rPr lang="en-GB" sz="8000" dirty="0" smtClean="0">
                <a:solidFill>
                  <a:srgbClr val="002060"/>
                </a:solidFill>
                <a:latin typeface="Calibri" panose="020F0502020204030204" pitchFamily="34" charset="0"/>
                <a:cs typeface="Calibri" panose="020F0502020204030204" pitchFamily="34" charset="0"/>
              </a:rPr>
            </a:br>
            <a:r>
              <a:rPr lang="en-GB" sz="1800" dirty="0">
                <a:solidFill>
                  <a:schemeClr val="tx1"/>
                </a:solidFill>
                <a:latin typeface="Calibri" panose="020F0502020204030204" pitchFamily="34" charset="0"/>
                <a:cs typeface="Calibri" panose="020F0502020204030204" pitchFamily="34" charset="0"/>
              </a:rPr>
              <a:t>deconstructing</a:t>
            </a:r>
            <a:r>
              <a:rPr lang="en-GB" sz="2000" dirty="0" smtClean="0">
                <a:solidFill>
                  <a:schemeClr val="tx1"/>
                </a:solidFill>
                <a:latin typeface="Calibri" panose="020F0502020204030204" pitchFamily="34" charset="0"/>
                <a:cs typeface="Calibri" panose="020F0502020204030204" pitchFamily="34" charset="0"/>
              </a:rPr>
              <a:t> </a:t>
            </a:r>
            <a:r>
              <a:rPr lang="en-GB" sz="2000" dirty="0" smtClean="0">
                <a:solidFill>
                  <a:schemeClr val="tx1"/>
                </a:solidFill>
                <a:latin typeface="Calibri" panose="020F0502020204030204" pitchFamily="34" charset="0"/>
                <a:cs typeface="Calibri" panose="020F0502020204030204" pitchFamily="34" charset="0"/>
              </a:rPr>
              <a:t>the centrifugal force of gender abuse known as </a:t>
            </a:r>
            <a:r>
              <a:rPr lang="en-GB" sz="2000" b="1" dirty="0" smtClean="0">
                <a:solidFill>
                  <a:schemeClr val="tx1"/>
                </a:solidFill>
                <a:latin typeface="Calibri" panose="020F0502020204030204" pitchFamily="34" charset="0"/>
                <a:cs typeface="Calibri" panose="020F0502020204030204" pitchFamily="34" charset="0"/>
              </a:rPr>
              <a:t>BAACHA </a:t>
            </a:r>
            <a:r>
              <a:rPr lang="en-GB" sz="2000" b="1" dirty="0" err="1" smtClean="0">
                <a:solidFill>
                  <a:schemeClr val="tx1"/>
                </a:solidFill>
                <a:latin typeface="Calibri" panose="020F0502020204030204" pitchFamily="34" charset="0"/>
                <a:cs typeface="Calibri" panose="020F0502020204030204" pitchFamily="34" charset="0"/>
              </a:rPr>
              <a:t>bAZI</a:t>
            </a:r>
            <a:r>
              <a:rPr lang="en-GB" sz="2000" b="1" dirty="0" smtClean="0">
                <a:solidFill>
                  <a:schemeClr val="tx1"/>
                </a:solidFill>
                <a:latin typeface="Calibri" panose="020F0502020204030204" pitchFamily="34" charset="0"/>
                <a:cs typeface="Calibri" panose="020F0502020204030204" pitchFamily="34" charset="0"/>
              </a:rPr>
              <a:t/>
            </a:r>
            <a:br>
              <a:rPr lang="en-GB" sz="2000" b="1" dirty="0" smtClean="0">
                <a:solidFill>
                  <a:schemeClr val="tx1"/>
                </a:solidFill>
                <a:latin typeface="Calibri" panose="020F0502020204030204" pitchFamily="34" charset="0"/>
                <a:cs typeface="Calibri" panose="020F0502020204030204" pitchFamily="34" charset="0"/>
              </a:rPr>
            </a:br>
            <a:r>
              <a:rPr lang="en-GB" sz="2000" b="1" dirty="0" smtClean="0">
                <a:solidFill>
                  <a:schemeClr val="tx1"/>
                </a:solidFill>
                <a:latin typeface="Calibri" panose="020F0502020204030204" pitchFamily="34" charset="0"/>
                <a:cs typeface="Calibri" panose="020F0502020204030204" pitchFamily="34" charset="0"/>
              </a:rPr>
              <a:t/>
            </a:r>
            <a:br>
              <a:rPr lang="en-GB" sz="2000" b="1" dirty="0" smtClean="0">
                <a:solidFill>
                  <a:schemeClr val="tx1"/>
                </a:solidFill>
                <a:latin typeface="Calibri" panose="020F0502020204030204" pitchFamily="34" charset="0"/>
                <a:cs typeface="Calibri" panose="020F0502020204030204" pitchFamily="34" charset="0"/>
              </a:rPr>
            </a:br>
            <a:r>
              <a:rPr lang="en-GB" sz="1600" dirty="0" smtClean="0">
                <a:solidFill>
                  <a:schemeClr val="tx1"/>
                </a:solidFill>
                <a:latin typeface="Calibri" panose="020F0502020204030204" pitchFamily="34" charset="0"/>
                <a:cs typeface="Calibri" panose="020F0502020204030204" pitchFamily="34" charset="0"/>
              </a:rPr>
              <a:t>this restricted map (</a:t>
            </a:r>
            <a:r>
              <a:rPr lang="en-GB" sz="1600" dirty="0" err="1" smtClean="0">
                <a:solidFill>
                  <a:schemeClr val="tx1"/>
                </a:solidFill>
                <a:latin typeface="Calibri" panose="020F0502020204030204" pitchFamily="34" charset="0"/>
                <a:cs typeface="Calibri" panose="020F0502020204030204" pitchFamily="34" charset="0"/>
              </a:rPr>
              <a:t>unicef-ocha</a:t>
            </a:r>
            <a:r>
              <a:rPr lang="en-GB" sz="1600" dirty="0" smtClean="0">
                <a:solidFill>
                  <a:schemeClr val="tx1"/>
                </a:solidFill>
                <a:latin typeface="Calibri" panose="020F0502020204030204" pitchFamily="34" charset="0"/>
                <a:cs typeface="Calibri" panose="020F0502020204030204" pitchFamily="34" charset="0"/>
              </a:rPr>
              <a:t> 2018) identifies the </a:t>
            </a:r>
            <a:r>
              <a:rPr lang="en-GB" sz="1600" dirty="0" err="1" smtClean="0">
                <a:solidFill>
                  <a:schemeClr val="tx1"/>
                </a:solidFill>
                <a:latin typeface="Calibri" panose="020F0502020204030204" pitchFamily="34" charset="0"/>
                <a:cs typeface="Calibri" panose="020F0502020204030204" pitchFamily="34" charset="0"/>
              </a:rPr>
              <a:t>ugaric</a:t>
            </a:r>
            <a:r>
              <a:rPr lang="en-GB" sz="1600" dirty="0" smtClean="0">
                <a:solidFill>
                  <a:schemeClr val="tx1"/>
                </a:solidFill>
                <a:latin typeface="Calibri" panose="020F0502020204030204" pitchFamily="34" charset="0"/>
                <a:cs typeface="Calibri" panose="020F0502020204030204" pitchFamily="34" charset="0"/>
              </a:rPr>
              <a:t> provinces of </a:t>
            </a:r>
            <a:r>
              <a:rPr lang="en-GB" sz="1600" dirty="0" err="1" smtClean="0">
                <a:solidFill>
                  <a:schemeClr val="tx1"/>
                </a:solidFill>
                <a:latin typeface="Calibri" panose="020F0502020204030204" pitchFamily="34" charset="0"/>
                <a:cs typeface="Calibri" panose="020F0502020204030204" pitchFamily="34" charset="0"/>
              </a:rPr>
              <a:t>UZBEKistan</a:t>
            </a:r>
            <a:r>
              <a:rPr lang="en-GB" sz="1600" dirty="0" smtClean="0">
                <a:solidFill>
                  <a:schemeClr val="tx1"/>
                </a:solidFill>
                <a:latin typeface="Calibri" panose="020F0502020204030204" pitchFamily="34" charset="0"/>
                <a:cs typeface="Calibri" panose="020F0502020204030204" pitchFamily="34" charset="0"/>
              </a:rPr>
              <a:t> (UPPER/CENTRAL FRAME – </a:t>
            </a:r>
            <a:r>
              <a:rPr lang="en-GB" sz="1600" dirty="0" err="1" smtClean="0">
                <a:solidFill>
                  <a:schemeClr val="tx1"/>
                </a:solidFill>
                <a:latin typeface="Calibri" panose="020F0502020204030204" pitchFamily="34" charset="0"/>
                <a:cs typeface="Calibri" panose="020F0502020204030204" pitchFamily="34" charset="0"/>
              </a:rPr>
              <a:t>Tajikstan</a:t>
            </a:r>
            <a:r>
              <a:rPr lang="en-GB" sz="1600" dirty="0" smtClean="0">
                <a:solidFill>
                  <a:schemeClr val="tx1"/>
                </a:solidFill>
                <a:latin typeface="Calibri" panose="020F0502020204030204" pitchFamily="34" charset="0"/>
                <a:cs typeface="Calibri" panose="020F0502020204030204" pitchFamily="34" charset="0"/>
              </a:rPr>
              <a:t>). Kabul is in the lower left of frame. The historic </a:t>
            </a:r>
            <a:r>
              <a:rPr lang="en-GB" sz="1600" dirty="0" err="1" smtClean="0">
                <a:solidFill>
                  <a:schemeClr val="tx1"/>
                </a:solidFill>
                <a:latin typeface="Calibri" panose="020F0502020204030204" pitchFamily="34" charset="0"/>
                <a:cs typeface="Calibri" panose="020F0502020204030204" pitchFamily="34" charset="0"/>
              </a:rPr>
              <a:t>pamirs</a:t>
            </a:r>
            <a:r>
              <a:rPr lang="en-GB" sz="1600" dirty="0" smtClean="0">
                <a:solidFill>
                  <a:schemeClr val="tx1"/>
                </a:solidFill>
                <a:latin typeface="Calibri" panose="020F0502020204030204" pitchFamily="34" charset="0"/>
                <a:cs typeface="Calibri" panose="020F0502020204030204" pitchFamily="34" charset="0"/>
              </a:rPr>
              <a:t> and Karakorum mountains are located to the upper right </a:t>
            </a:r>
            <a:r>
              <a:rPr lang="en-GB" sz="1300" dirty="0" smtClean="0">
                <a:solidFill>
                  <a:schemeClr val="tx1"/>
                </a:solidFill>
                <a:latin typeface="Calibri" panose="020F0502020204030204" pitchFamily="34" charset="0"/>
                <a:cs typeface="Calibri" panose="020F0502020204030204" pitchFamily="34" charset="0"/>
              </a:rPr>
              <a:t>(see: frame 11)</a:t>
            </a:r>
            <a:r>
              <a:rPr lang="en-GB" sz="2000" b="1" dirty="0" smtClean="0">
                <a:solidFill>
                  <a:schemeClr val="tx1"/>
                </a:solidFill>
                <a:latin typeface="Calibri" panose="020F0502020204030204" pitchFamily="34" charset="0"/>
                <a:cs typeface="Calibri" panose="020F0502020204030204" pitchFamily="34" charset="0"/>
              </a:rPr>
              <a:t/>
            </a:r>
            <a:br>
              <a:rPr lang="en-GB" sz="2000" b="1" dirty="0" smtClean="0">
                <a:solidFill>
                  <a:schemeClr val="tx1"/>
                </a:solidFill>
                <a:latin typeface="Calibri" panose="020F0502020204030204" pitchFamily="34" charset="0"/>
                <a:cs typeface="Calibri" panose="020F0502020204030204" pitchFamily="34" charset="0"/>
              </a:rPr>
            </a:br>
            <a:endParaRPr lang="en-GB" sz="8000" dirty="0">
              <a:solidFill>
                <a:srgbClr val="002060"/>
              </a:solidFill>
            </a:endParaRPr>
          </a:p>
        </p:txBody>
      </p:sp>
      <p:pic>
        <p:nvPicPr>
          <p:cNvPr id="5" name="image1.png"/>
          <p:cNvPicPr>
            <a:picLocks noGrp="1"/>
          </p:cNvPicPr>
          <p:nvPr>
            <p:ph idx="1"/>
          </p:nvPr>
        </p:nvPicPr>
        <p:blipFill>
          <a:blip r:embed="rId2" cstate="print"/>
          <a:stretch>
            <a:fillRect/>
          </a:stretch>
        </p:blipFill>
        <p:spPr>
          <a:xfrm>
            <a:off x="2743200" y="2242159"/>
            <a:ext cx="5915886" cy="4479926"/>
          </a:xfrm>
          <a:prstGeom prst="rect">
            <a:avLst/>
          </a:prstGeom>
        </p:spPr>
      </p:pic>
    </p:spTree>
    <p:extLst>
      <p:ext uri="{BB962C8B-B14F-4D97-AF65-F5344CB8AC3E}">
        <p14:creationId xmlns:p14="http://schemas.microsoft.com/office/powerpoint/2010/main" val="1528139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9617" y="585215"/>
            <a:ext cx="10085397" cy="2734182"/>
          </a:xfrm>
        </p:spPr>
        <p:txBody>
          <a:bodyPr>
            <a:normAutofit fontScale="90000"/>
          </a:bodyPr>
          <a:lstStyle/>
          <a:p>
            <a:pPr marL="342900" indent="-342900">
              <a:buFont typeface="Arial" panose="020B0604020202020204" pitchFamily="34" charset="0"/>
              <a:buChar char="•"/>
            </a:pPr>
            <a:r>
              <a:rPr lang="en-GB" sz="2400" b="1" dirty="0" err="1" smtClean="0"/>
              <a:t>Zusammenhang</a:t>
            </a:r>
            <a:r>
              <a:rPr lang="en-GB" sz="2400" b="1" dirty="0" smtClean="0"/>
              <a:t> </a:t>
            </a:r>
            <a:r>
              <a:rPr lang="en-GB" sz="2400" b="1" dirty="0" err="1" smtClean="0"/>
              <a:t>Bekkantmachung</a:t>
            </a:r>
            <a:r>
              <a:rPr lang="en-GB" sz="2400" b="1" dirty="0" smtClean="0"/>
              <a:t> </a:t>
            </a:r>
            <a:r>
              <a:rPr lang="en-GB" sz="2400" b="1" dirty="0" err="1" smtClean="0"/>
              <a:t>Köherenz</a:t>
            </a:r>
            <a:r>
              <a:rPr lang="en-GB" sz="2400" b="1" dirty="0" smtClean="0"/>
              <a:t> </a:t>
            </a:r>
            <a:r>
              <a:rPr lang="en-GB" sz="2400" b="1" dirty="0" err="1" smtClean="0"/>
              <a:t>Leitung</a:t>
            </a:r>
            <a:r>
              <a:rPr lang="en-GB" sz="2400" b="1" dirty="0" smtClean="0"/>
              <a:t/>
            </a:r>
            <a:br>
              <a:rPr lang="en-GB" sz="2400" b="1" dirty="0" smtClean="0"/>
            </a:br>
            <a:r>
              <a:rPr lang="en-GB" sz="2400" b="1" dirty="0" smtClean="0"/>
              <a:t> </a:t>
            </a:r>
            <a:r>
              <a:rPr lang="en-GB" sz="2400" dirty="0" smtClean="0"/>
              <a:t/>
            </a:r>
            <a:br>
              <a:rPr lang="en-GB" sz="2400" dirty="0" smtClean="0"/>
            </a:br>
            <a:r>
              <a:rPr lang="en-GB" sz="1600" dirty="0" smtClean="0"/>
              <a:t>Comparative difference (Schwartz 1982, 107-8) requires astute Practical Engagement (see: Kunduz environs by Healey 2010) </a:t>
            </a:r>
            <a:r>
              <a:rPr lang="en-GB" sz="1600" dirty="0" smtClean="0"/>
              <a:t>Juvenile and young adult Male gender Abuse </a:t>
            </a:r>
            <a:r>
              <a:rPr lang="en-GB" sz="1600" dirty="0" smtClean="0"/>
              <a:t>occurs in and adjacent to secularised dancing halls (</a:t>
            </a:r>
            <a:r>
              <a:rPr lang="en-GB" sz="1600" b="1" dirty="0" smtClean="0"/>
              <a:t>Bacha </a:t>
            </a:r>
            <a:r>
              <a:rPr lang="en-GB" sz="1600" b="1" dirty="0" err="1" smtClean="0"/>
              <a:t>Bareesh</a:t>
            </a:r>
            <a:r>
              <a:rPr lang="en-GB" sz="1600" dirty="0" smtClean="0"/>
              <a:t>) at the behest of powerful ‘commanders’ whom have endured and capitalised from decades of extreme, modern warfare.</a:t>
            </a:r>
            <a:br>
              <a:rPr lang="en-GB" sz="1600" dirty="0" smtClean="0"/>
            </a:br>
            <a:r>
              <a:rPr lang="en-GB" sz="1600" dirty="0" smtClean="0"/>
              <a:t/>
            </a:r>
            <a:br>
              <a:rPr lang="en-GB" sz="1600" dirty="0" smtClean="0"/>
            </a:br>
            <a:r>
              <a:rPr lang="en-GB" sz="1600" dirty="0" smtClean="0"/>
              <a:t>adolescent </a:t>
            </a:r>
            <a:r>
              <a:rPr lang="en-GB" sz="1600" dirty="0" smtClean="0"/>
              <a:t>males are clothed in specialised cloth items </a:t>
            </a:r>
            <a:r>
              <a:rPr lang="en-GB" sz="1600" b="1" dirty="0" smtClean="0"/>
              <a:t>(JAAMAN</a:t>
            </a:r>
            <a:r>
              <a:rPr lang="en-GB" sz="1600" dirty="0" smtClean="0"/>
              <a:t>) publicly purchased in the bazaars AND is inclusive of ‘DANCING BELLS’ (</a:t>
            </a:r>
            <a:r>
              <a:rPr lang="en-GB" sz="1600" b="1" dirty="0" err="1" smtClean="0"/>
              <a:t>mazai</a:t>
            </a:r>
            <a:r>
              <a:rPr lang="en-GB" sz="1600" dirty="0" smtClean="0"/>
              <a:t>). </a:t>
            </a:r>
            <a:r>
              <a:rPr lang="en-GB" sz="1600" dirty="0" smtClean="0"/>
              <a:t>Decisions about whom should be selected to dance in the distinctive Ottoman-Uralic style</a:t>
            </a:r>
            <a:r>
              <a:rPr lang="en-GB" sz="1600" dirty="0" smtClean="0">
                <a:solidFill>
                  <a:srgbClr val="2E2B21">
                    <a:lumMod val="90000"/>
                    <a:lumOff val="10000"/>
                  </a:srgbClr>
                </a:solidFill>
              </a:rPr>
              <a:t> </a:t>
            </a:r>
            <a:r>
              <a:rPr lang="en-GB" sz="1600" dirty="0">
                <a:solidFill>
                  <a:srgbClr val="2E2B21">
                    <a:lumMod val="90000"/>
                    <a:lumOff val="10000"/>
                  </a:srgbClr>
                </a:solidFill>
              </a:rPr>
              <a:t>occurs in a </a:t>
            </a:r>
            <a:r>
              <a:rPr lang="en-GB" sz="1600" b="1" dirty="0" err="1">
                <a:solidFill>
                  <a:srgbClr val="2E2B21">
                    <a:lumMod val="90000"/>
                    <a:lumOff val="10000"/>
                  </a:srgbClr>
                </a:solidFill>
              </a:rPr>
              <a:t>Samowar</a:t>
            </a:r>
            <a:r>
              <a:rPr lang="en-GB" sz="1600" dirty="0">
                <a:solidFill>
                  <a:srgbClr val="2E2B21">
                    <a:lumMod val="90000"/>
                    <a:lumOff val="10000"/>
                  </a:srgbClr>
                </a:solidFill>
              </a:rPr>
              <a:t> (tea house</a:t>
            </a:r>
            <a:r>
              <a:rPr lang="en-GB" sz="1600" dirty="0" smtClean="0">
                <a:solidFill>
                  <a:srgbClr val="2E2B21">
                    <a:lumMod val="90000"/>
                    <a:lumOff val="10000"/>
                  </a:srgbClr>
                </a:solidFill>
              </a:rPr>
              <a:t>). the dance types are;</a:t>
            </a:r>
            <a:r>
              <a:rPr lang="en-GB" sz="1600" dirty="0" smtClean="0"/>
              <a:t> (</a:t>
            </a:r>
            <a:r>
              <a:rPr lang="en-GB" sz="1600" b="1" dirty="0" err="1" smtClean="0"/>
              <a:t>Atan</a:t>
            </a:r>
            <a:r>
              <a:rPr lang="en-GB" sz="1600" dirty="0" smtClean="0"/>
              <a:t>) or an exotic type (</a:t>
            </a:r>
            <a:r>
              <a:rPr lang="en-GB" sz="1600" b="1" dirty="0" err="1" smtClean="0"/>
              <a:t>Naz</a:t>
            </a:r>
            <a:r>
              <a:rPr lang="en-GB" sz="1600" b="1" dirty="0" smtClean="0"/>
              <a:t>)</a:t>
            </a:r>
            <a:r>
              <a:rPr lang="en-GB" sz="1600" dirty="0"/>
              <a:t> </a:t>
            </a:r>
            <a:r>
              <a:rPr lang="en-GB" sz="1600" dirty="0" smtClean="0"/>
              <a:t>which</a:t>
            </a:r>
            <a:r>
              <a:rPr lang="en-GB" sz="1600" dirty="0" smtClean="0"/>
              <a:t> may incorporate both ‘pas da </a:t>
            </a:r>
            <a:r>
              <a:rPr lang="en-GB" sz="1600" dirty="0" err="1" smtClean="0"/>
              <a:t>basque</a:t>
            </a:r>
            <a:r>
              <a:rPr lang="en-GB" sz="1600" dirty="0" smtClean="0"/>
              <a:t>’ reels and small footwork (</a:t>
            </a:r>
            <a:r>
              <a:rPr lang="en-GB" sz="1600" b="1" dirty="0" err="1" smtClean="0"/>
              <a:t>Maidan</a:t>
            </a:r>
            <a:r>
              <a:rPr lang="en-GB" sz="1600" dirty="0" smtClean="0"/>
              <a:t>). </a:t>
            </a:r>
            <a:br>
              <a:rPr lang="en-GB" sz="1600" dirty="0" smtClean="0"/>
            </a:br>
            <a:r>
              <a:rPr lang="en-GB" sz="1600" dirty="0"/>
              <a:t/>
            </a:r>
            <a:br>
              <a:rPr lang="en-GB" sz="1600" dirty="0"/>
            </a:br>
            <a:r>
              <a:rPr lang="en-GB" sz="1600" dirty="0" smtClean="0"/>
              <a:t>The performances are secularised, privately financed and contrast markedly against the nomadic </a:t>
            </a:r>
            <a:r>
              <a:rPr lang="en-GB" sz="1600" b="1" dirty="0" err="1" smtClean="0"/>
              <a:t>Kuchi</a:t>
            </a:r>
            <a:r>
              <a:rPr lang="en-GB" sz="1600" dirty="0" smtClean="0"/>
              <a:t> style or ‘southern’ kite dance (</a:t>
            </a:r>
            <a:r>
              <a:rPr lang="en-GB" sz="1600" b="1" dirty="0" err="1" smtClean="0"/>
              <a:t>Khaghadazi</a:t>
            </a:r>
            <a:r>
              <a:rPr lang="en-GB" sz="1600" dirty="0" smtClean="0"/>
              <a:t>). MUSICAL INSTRUMENTS USED TO SUPPLY CADENCE and harmony is PERFORMED IN THE HISTORIC 4:4 </a:t>
            </a:r>
            <a:r>
              <a:rPr lang="en-GB" sz="1600" b="1" dirty="0" err="1" smtClean="0"/>
              <a:t>Shur</a:t>
            </a:r>
            <a:r>
              <a:rPr lang="en-GB" sz="1600" dirty="0" smtClean="0"/>
              <a:t> or </a:t>
            </a:r>
            <a:r>
              <a:rPr lang="en-GB" sz="1600" b="1" dirty="0" smtClean="0"/>
              <a:t>HOMAYUN</a:t>
            </a:r>
            <a:r>
              <a:rPr lang="en-GB" sz="1600" dirty="0" smtClean="0"/>
              <a:t>-</a:t>
            </a:r>
            <a:r>
              <a:rPr lang="en-GB" sz="1600" b="1" dirty="0" smtClean="0"/>
              <a:t>ISFAHAN</a:t>
            </a:r>
            <a:r>
              <a:rPr lang="en-GB" sz="1600" dirty="0" smtClean="0"/>
              <a:t> MODES, broadcast through Uzbek and Iranian instruments, such as the two stringed </a:t>
            </a:r>
            <a:r>
              <a:rPr lang="en-GB" sz="1600" b="1" dirty="0" err="1" smtClean="0"/>
              <a:t>dambura</a:t>
            </a:r>
            <a:r>
              <a:rPr lang="en-GB" sz="1600" dirty="0"/>
              <a:t> </a:t>
            </a:r>
            <a:r>
              <a:rPr lang="en-GB" sz="1600" dirty="0" smtClean="0"/>
              <a:t>or four stringed mulberry wood rebab. Tempo is </a:t>
            </a:r>
            <a:r>
              <a:rPr lang="en-GB" sz="1600" dirty="0" err="1" smtClean="0"/>
              <a:t>admimistered</a:t>
            </a:r>
            <a:r>
              <a:rPr lang="en-GB" sz="1600" dirty="0" smtClean="0"/>
              <a:t> by percussive drums, such as the clay hour glass drum (</a:t>
            </a:r>
            <a:r>
              <a:rPr lang="en-GB" sz="1600" b="1" dirty="0" err="1" smtClean="0"/>
              <a:t>zerbaghali</a:t>
            </a:r>
            <a:r>
              <a:rPr lang="en-GB" sz="1600" dirty="0" smtClean="0"/>
              <a:t>) and by the </a:t>
            </a:r>
            <a:r>
              <a:rPr lang="en-GB" sz="1600" b="1" dirty="0" smtClean="0"/>
              <a:t>TAMBUR</a:t>
            </a:r>
            <a:r>
              <a:rPr lang="en-GB" sz="1600" dirty="0" smtClean="0"/>
              <a:t> AND </a:t>
            </a:r>
            <a:r>
              <a:rPr lang="en-GB" sz="1600" b="1" dirty="0" err="1" smtClean="0"/>
              <a:t>dhol</a:t>
            </a:r>
            <a:r>
              <a:rPr lang="en-GB" sz="1600" b="1" dirty="0" smtClean="0"/>
              <a:t> – </a:t>
            </a:r>
            <a:r>
              <a:rPr lang="en-GB" sz="1600" dirty="0" smtClean="0"/>
              <a:t>a doubled headed wood barrel drum known throughout the semi-nomadic near east (SOAS – EASTERN ARTS (UTAH) 2018)</a:t>
            </a:r>
            <a:r>
              <a:rPr lang="en-GB" sz="1600" dirty="0" smtClean="0"/>
              <a:t/>
            </a:r>
            <a:br>
              <a:rPr lang="en-GB" sz="1600" dirty="0" smtClean="0"/>
            </a:br>
            <a:r>
              <a:rPr lang="en-GB" sz="1600" dirty="0" smtClean="0"/>
              <a:t/>
            </a:r>
            <a:br>
              <a:rPr lang="en-GB" sz="1600" dirty="0" smtClean="0"/>
            </a:br>
            <a:r>
              <a:rPr lang="en-GB" sz="1600" dirty="0" smtClean="0"/>
              <a:t>This frame (After: La Barre 1989) identifies the reflexive approach as applied to the stratified in-situ communities Presently receiving </a:t>
            </a:r>
            <a:r>
              <a:rPr lang="en-GB" sz="1600" dirty="0" smtClean="0"/>
              <a:t>UNICEF </a:t>
            </a:r>
            <a:r>
              <a:rPr lang="en-GB" sz="1600" dirty="0" smtClean="0"/>
              <a:t>care – a consequence of the activities of the warlords controlling the </a:t>
            </a:r>
            <a:r>
              <a:rPr lang="en-GB" sz="1600" dirty="0" err="1" smtClean="0"/>
              <a:t>Baacha</a:t>
            </a:r>
            <a:r>
              <a:rPr lang="en-GB" sz="1600" dirty="0" smtClean="0"/>
              <a:t> </a:t>
            </a:r>
            <a:r>
              <a:rPr lang="en-GB" sz="1600" dirty="0" err="1" smtClean="0"/>
              <a:t>Baazi</a:t>
            </a:r>
            <a:r>
              <a:rPr lang="en-GB" sz="1600" dirty="0" smtClean="0"/>
              <a:t> abstraction</a:t>
            </a:r>
            <a:br>
              <a:rPr lang="en-GB" sz="1600" dirty="0" smtClean="0"/>
            </a:br>
            <a:r>
              <a:rPr lang="en-GB" sz="1600" b="1" dirty="0" smtClean="0"/>
              <a:t/>
            </a:r>
            <a:br>
              <a:rPr lang="en-GB" sz="1600" b="1" dirty="0" smtClean="0"/>
            </a:br>
            <a:r>
              <a:rPr lang="en-GB" sz="1600" dirty="0" smtClean="0"/>
              <a:t>Displaced </a:t>
            </a:r>
            <a:r>
              <a:rPr lang="en-GB" sz="1600" dirty="0" smtClean="0"/>
              <a:t>persons (2018)</a:t>
            </a:r>
            <a:r>
              <a:rPr lang="en-GB" sz="2000" dirty="0" smtClean="0"/>
              <a:t>:</a:t>
            </a:r>
            <a:r>
              <a:rPr lang="en-GB" sz="1600" dirty="0" smtClean="0"/>
              <a:t> </a:t>
            </a:r>
            <a:r>
              <a:rPr lang="en-GB" sz="1600" b="1" dirty="0" err="1" smtClean="0"/>
              <a:t>Badakshan</a:t>
            </a:r>
            <a:r>
              <a:rPr lang="en-GB" sz="1600" b="1" dirty="0" smtClean="0"/>
              <a:t> </a:t>
            </a:r>
            <a:r>
              <a:rPr lang="en-GB" sz="1600" dirty="0" smtClean="0"/>
              <a:t>33,180</a:t>
            </a:r>
            <a:r>
              <a:rPr lang="en-GB" sz="1600" b="1" dirty="0" smtClean="0"/>
              <a:t> </a:t>
            </a:r>
            <a:r>
              <a:rPr lang="en-GB" sz="1600" b="1" dirty="0" err="1" smtClean="0"/>
              <a:t>Baglan</a:t>
            </a:r>
            <a:r>
              <a:rPr lang="en-GB" sz="1600" b="1" dirty="0" smtClean="0"/>
              <a:t> </a:t>
            </a:r>
            <a:r>
              <a:rPr lang="en-GB" sz="1600" dirty="0" smtClean="0"/>
              <a:t>38,724 </a:t>
            </a:r>
            <a:r>
              <a:rPr lang="en-GB" sz="1600" b="1" dirty="0" smtClean="0"/>
              <a:t>Kunduz</a:t>
            </a:r>
            <a:r>
              <a:rPr lang="en-GB" sz="1600" dirty="0" smtClean="0"/>
              <a:t> 196,217 </a:t>
            </a:r>
            <a:r>
              <a:rPr lang="en-GB" sz="1600" b="1" dirty="0" err="1" smtClean="0"/>
              <a:t>Takhur</a:t>
            </a:r>
            <a:r>
              <a:rPr lang="en-GB" sz="1600" dirty="0" smtClean="0"/>
              <a:t> 49,317 (UNICEF-OCHA 2018)</a:t>
            </a:r>
            <a:r>
              <a:rPr lang="en-GB" sz="1400" dirty="0" smtClean="0"/>
              <a:t/>
            </a:r>
            <a:br>
              <a:rPr lang="en-GB" sz="1400" dirty="0" smtClean="0"/>
            </a:br>
            <a:endParaRPr lang="en-GB" sz="14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69638446"/>
              </p:ext>
            </p:extLst>
          </p:nvPr>
        </p:nvGraphicFramePr>
        <p:xfrm>
          <a:off x="1866378" y="3845490"/>
          <a:ext cx="8517698" cy="274347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394694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err="1" smtClean="0"/>
              <a:t>Geschlecht</a:t>
            </a:r>
            <a:r>
              <a:rPr lang="en-GB" dirty="0" smtClean="0"/>
              <a:t> Uzbek (</a:t>
            </a:r>
            <a:r>
              <a:rPr lang="en-GB" dirty="0" err="1" smtClean="0"/>
              <a:t>Jowzjan</a:t>
            </a:r>
            <a:r>
              <a:rPr lang="en-GB" dirty="0" smtClean="0"/>
              <a:t> </a:t>
            </a:r>
            <a:r>
              <a:rPr lang="en-GB" dirty="0" err="1" smtClean="0"/>
              <a:t>Provinz</a:t>
            </a:r>
            <a:r>
              <a:rPr lang="en-GB" dirty="0" smtClean="0"/>
              <a:t>)-Tajik</a:t>
            </a:r>
            <a:br>
              <a:rPr lang="en-GB" dirty="0" smtClean="0"/>
            </a:br>
            <a:r>
              <a:rPr lang="en-GB" dirty="0" err="1" smtClean="0"/>
              <a:t>Schwadron</a:t>
            </a:r>
            <a:r>
              <a:rPr lang="en-GB" dirty="0" smtClean="0"/>
              <a:t> </a:t>
            </a:r>
            <a:r>
              <a:rPr lang="en-GB" dirty="0" err="1" smtClean="0"/>
              <a:t>Aufdringlish</a:t>
            </a:r>
            <a:r>
              <a:rPr lang="en-GB" dirty="0" smtClean="0"/>
              <a:t> </a:t>
            </a:r>
            <a:r>
              <a:rPr lang="en-GB" dirty="0" err="1" smtClean="0"/>
              <a:t>Mistel-Bolzen</a:t>
            </a:r>
            <a:r>
              <a:rPr lang="en-GB" dirty="0" smtClean="0"/>
              <a:t>, Halt!</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2900" b="1" dirty="0" err="1" smtClean="0">
                <a:solidFill>
                  <a:srgbClr val="002060"/>
                </a:solidFill>
              </a:rPr>
              <a:t>Gleichzeitung</a:t>
            </a:r>
            <a:r>
              <a:rPr lang="en-GB" sz="2900" b="1" dirty="0" smtClean="0">
                <a:solidFill>
                  <a:srgbClr val="002060"/>
                </a:solidFill>
              </a:rPr>
              <a:t> / </a:t>
            </a:r>
            <a:r>
              <a:rPr lang="en-GB" sz="2900" b="1" dirty="0" err="1" smtClean="0">
                <a:solidFill>
                  <a:srgbClr val="002060"/>
                </a:solidFill>
              </a:rPr>
              <a:t>Diachronologisch</a:t>
            </a:r>
            <a:r>
              <a:rPr lang="en-GB" sz="2900" b="1" dirty="0" smtClean="0">
                <a:solidFill>
                  <a:srgbClr val="002060"/>
                </a:solidFill>
              </a:rPr>
              <a:t> – Gestalt </a:t>
            </a:r>
            <a:r>
              <a:rPr lang="en-GB" sz="2900" b="1" dirty="0" err="1" smtClean="0">
                <a:solidFill>
                  <a:srgbClr val="002060"/>
                </a:solidFill>
              </a:rPr>
              <a:t>Psycologie</a:t>
            </a:r>
            <a:endParaRPr lang="en-GB" sz="2900" b="1" dirty="0" smtClean="0">
              <a:solidFill>
                <a:srgbClr val="002060"/>
              </a:solidFill>
            </a:endParaRPr>
          </a:p>
          <a:p>
            <a:pPr marL="457200" indent="-457200">
              <a:lnSpc>
                <a:spcPct val="115000"/>
              </a:lnSpc>
              <a:spcAft>
                <a:spcPts val="1000"/>
              </a:spcAft>
              <a:buFont typeface="+mj-lt"/>
              <a:buAutoNum type="arabicPeriod"/>
            </a:pPr>
            <a:r>
              <a:rPr lang="en-GB" sz="2400" dirty="0" smtClean="0">
                <a:latin typeface="Calibri" panose="020F0502020204030204" pitchFamily="34" charset="0"/>
                <a:ea typeface="Times New Roman" panose="02020603050405020304" pitchFamily="18" charset="0"/>
                <a:cs typeface="Times New Roman" panose="02020603050405020304" pitchFamily="18" charset="0"/>
              </a:rPr>
              <a:t>Punctuated </a:t>
            </a:r>
            <a:r>
              <a:rPr lang="en-GB" sz="2400" dirty="0">
                <a:latin typeface="Calibri" panose="020F0502020204030204" pitchFamily="34" charset="0"/>
                <a:ea typeface="Times New Roman" panose="02020603050405020304" pitchFamily="18" charset="0"/>
                <a:cs typeface="Times New Roman" panose="02020603050405020304" pitchFamily="18" charset="0"/>
              </a:rPr>
              <a:t>equilibrium (phenotypic transformations</a:t>
            </a:r>
            <a:r>
              <a:rPr lang="en-GB" sz="2400" dirty="0" smtClean="0">
                <a:latin typeface="Calibri" panose="020F0502020204030204" pitchFamily="34" charset="0"/>
                <a:ea typeface="Times New Roman" panose="02020603050405020304" pitchFamily="18" charset="0"/>
                <a:cs typeface="Times New Roman" panose="02020603050405020304" pitchFamily="18" charset="0"/>
              </a:rPr>
              <a:t>) – as evidenced by the intrinsic ‘fine structures’ preserved by the </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gracile </a:t>
            </a:r>
            <a:r>
              <a:rPr lang="en-GB" sz="2400"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apomorphies</a:t>
            </a:r>
            <a:r>
              <a:rPr lang="en-GB" sz="240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of the skeleton (see: frame 6). In </a:t>
            </a:r>
            <a:r>
              <a:rPr lang="en-GB" sz="2400"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bovidae</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and </a:t>
            </a:r>
            <a:r>
              <a:rPr lang="en-GB" sz="2400"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suidae</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sp. these epoch defining (</a:t>
            </a:r>
            <a:r>
              <a:rPr lang="en-GB" sz="2400"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Cenozoic</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/Quaternary period) temporal associations, as ‘depth targets’ (see: ‘diffuse (chromatic) </a:t>
            </a:r>
            <a:r>
              <a:rPr lang="en-GB" sz="2400"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bicoloure</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by Kroeber and Holme in Levi-Strauss 1968, 325) are of course retained by specific ‘ossification centres’ or ‘fossa’. These particular landmark </a:t>
            </a:r>
            <a:r>
              <a:rPr lang="en-GB" sz="2400"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osteologies</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such as the lower fore-limb bones, oesophagus, lower jaw and specific landmarks of the crania are </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of contextual relevance, enabling cohesive site context baseline results, </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further assessing the impact of Functionalism, Reductionism and Anti-Reductionism paradigms (Geertz </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3:1983</a:t>
            </a: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p>
          <a:p>
            <a:pPr marL="457200" indent="-457200">
              <a:lnSpc>
                <a:spcPct val="115000"/>
              </a:lnSpc>
              <a:spcAft>
                <a:spcPts val="1000"/>
              </a:spcAft>
              <a:buFont typeface="+mj-lt"/>
              <a:buAutoNum type="arabicPeriod"/>
            </a:pPr>
            <a:r>
              <a:rPr lang="en-GB" sz="24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How do the developing </a:t>
            </a:r>
            <a:r>
              <a:rPr lang="en-GB" sz="400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juvenile and </a:t>
            </a:r>
            <a:r>
              <a:rPr lang="en-GB" sz="40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adolescent osteological facts </a:t>
            </a:r>
            <a:r>
              <a:rPr lang="en-GB" sz="25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shape up (</a:t>
            </a:r>
            <a:r>
              <a:rPr lang="en-GB" sz="25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frame 6) </a:t>
            </a:r>
            <a:r>
              <a:rPr lang="en-GB" sz="250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against other comparative frameworks, such as religious experience (frame 4) </a:t>
            </a:r>
            <a:endParaRPr lang="en-GB" sz="25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7200">
              <a:buFont typeface="+mj-lt"/>
              <a:buAutoNum type="arabicPeriod"/>
            </a:pPr>
            <a:endParaRPr lang="en-GB" sz="2400" dirty="0" smtClean="0">
              <a:solidFill>
                <a:srgbClr val="002060"/>
              </a:solidFill>
            </a:endParaRPr>
          </a:p>
          <a:p>
            <a:pPr marL="0" indent="0">
              <a:buNone/>
            </a:pPr>
            <a:endParaRPr lang="en-GB" sz="2400" dirty="0" smtClean="0">
              <a:solidFill>
                <a:srgbClr val="002060"/>
              </a:solidFill>
            </a:endParaRPr>
          </a:p>
          <a:p>
            <a:pPr marL="0" indent="0">
              <a:buNone/>
            </a:pPr>
            <a:endParaRPr lang="en-GB" dirty="0" smtClean="0">
              <a:solidFill>
                <a:srgbClr val="002060"/>
              </a:solidFill>
            </a:endParaRPr>
          </a:p>
        </p:txBody>
      </p:sp>
    </p:spTree>
    <p:extLst>
      <p:ext uri="{BB962C8B-B14F-4D97-AF65-F5344CB8AC3E}">
        <p14:creationId xmlns:p14="http://schemas.microsoft.com/office/powerpoint/2010/main" val="910877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smtClean="0"/>
              <a:t>Kabul </a:t>
            </a:r>
            <a:r>
              <a:rPr lang="en-GB" sz="3600" dirty="0" err="1" smtClean="0"/>
              <a:t>Friede</a:t>
            </a:r>
            <a:r>
              <a:rPr lang="en-GB" sz="3600" dirty="0" smtClean="0"/>
              <a:t> Jirga (131:2009, 3:06.2010) </a:t>
            </a:r>
            <a:r>
              <a:rPr lang="en-GB" sz="2000" dirty="0" smtClean="0"/>
              <a:t>NO CHALLENGE TO Sharia Law, legalises rape as propositioned by Ayatollah Sheikh </a:t>
            </a:r>
            <a:r>
              <a:rPr lang="en-GB" sz="2000" dirty="0" err="1" smtClean="0"/>
              <a:t>Asef</a:t>
            </a:r>
            <a:r>
              <a:rPr lang="en-GB" sz="2000" dirty="0" smtClean="0"/>
              <a:t> </a:t>
            </a:r>
            <a:r>
              <a:rPr lang="en-GB" sz="2000" dirty="0" err="1" smtClean="0"/>
              <a:t>Mohseni</a:t>
            </a:r>
            <a:r>
              <a:rPr lang="en-GB" sz="2000" dirty="0" smtClean="0"/>
              <a:t> (</a:t>
            </a:r>
            <a:r>
              <a:rPr lang="en-GB" sz="2000" dirty="0" err="1" smtClean="0"/>
              <a:t>Hezb</a:t>
            </a:r>
            <a:r>
              <a:rPr lang="en-GB" sz="2000" dirty="0" smtClean="0"/>
              <a:t> e </a:t>
            </a:r>
            <a:r>
              <a:rPr lang="en-GB" sz="2000" dirty="0" err="1" smtClean="0"/>
              <a:t>Islami</a:t>
            </a:r>
            <a:r>
              <a:rPr lang="en-GB" sz="2000" dirty="0" smtClean="0"/>
              <a:t> &amp; </a:t>
            </a:r>
            <a:r>
              <a:rPr lang="en-GB" sz="2000" dirty="0" err="1" smtClean="0"/>
              <a:t>Tamadon</a:t>
            </a:r>
            <a:r>
              <a:rPr lang="en-GB" sz="2000" dirty="0" smtClean="0"/>
              <a:t> Corp. &amp; enforced by Uzbek Warlord and ‘statesman’ Gen. Abdul Rashid </a:t>
            </a:r>
            <a:r>
              <a:rPr lang="en-GB" sz="2000" dirty="0" err="1" smtClean="0"/>
              <a:t>Dostum</a:t>
            </a:r>
            <a:r>
              <a:rPr lang="en-GB" sz="2000" dirty="0" smtClean="0"/>
              <a:t>, opposed by Mullah Omar</a:t>
            </a:r>
            <a:br>
              <a:rPr lang="en-GB" sz="2000" dirty="0" smtClean="0"/>
            </a:br>
            <a:r>
              <a:rPr lang="en-GB" sz="1800" dirty="0" smtClean="0"/>
              <a:t>(After</a:t>
            </a:r>
            <a:r>
              <a:rPr lang="en-GB" sz="2000" dirty="0" smtClean="0"/>
              <a:t>:</a:t>
            </a:r>
            <a:r>
              <a:rPr lang="en-GB" sz="1800" dirty="0" smtClean="0"/>
              <a:t> </a:t>
            </a:r>
            <a:r>
              <a:rPr lang="en-GB" sz="1800" dirty="0" err="1" smtClean="0"/>
              <a:t>holbrook</a:t>
            </a:r>
            <a:r>
              <a:rPr lang="en-GB" sz="1800" dirty="0" smtClean="0"/>
              <a:t>, R. and Admiral Mullen, N. (2008-10) by Gall S. 2012, 337-49</a:t>
            </a:r>
            <a:r>
              <a:rPr lang="en-GB" sz="2000" dirty="0" smtClean="0"/>
              <a:t>)</a:t>
            </a:r>
            <a:endParaRPr lang="en-GB" sz="2000" dirty="0"/>
          </a:p>
        </p:txBody>
      </p:sp>
      <p:sp>
        <p:nvSpPr>
          <p:cNvPr id="3" name="Content Placeholder 2"/>
          <p:cNvSpPr>
            <a:spLocks noGrp="1"/>
          </p:cNvSpPr>
          <p:nvPr>
            <p:ph idx="1"/>
          </p:nvPr>
        </p:nvSpPr>
        <p:spPr/>
        <p:txBody>
          <a:bodyPr>
            <a:normAutofit fontScale="77500" lnSpcReduction="20000"/>
          </a:bodyPr>
          <a:lstStyle/>
          <a:p>
            <a:pPr marL="0" indent="0">
              <a:buNone/>
            </a:pPr>
            <a:r>
              <a:rPr lang="en-GB" b="1" dirty="0"/>
              <a:t>U</a:t>
            </a:r>
            <a:r>
              <a:rPr lang="en-GB" b="1" dirty="0" smtClean="0"/>
              <a:t>surious-sumptuary</a:t>
            </a:r>
            <a:r>
              <a:rPr lang="en-GB" dirty="0" smtClean="0"/>
              <a:t> factors &amp; </a:t>
            </a:r>
            <a:r>
              <a:rPr lang="en-GB" b="1" dirty="0" smtClean="0"/>
              <a:t>non-dualism</a:t>
            </a:r>
            <a:r>
              <a:rPr lang="en-GB" dirty="0" smtClean="0"/>
              <a:t> (After: </a:t>
            </a:r>
            <a:r>
              <a:rPr lang="en-GB" dirty="0" err="1" smtClean="0"/>
              <a:t>Ortner</a:t>
            </a:r>
            <a:r>
              <a:rPr lang="en-GB" dirty="0" smtClean="0"/>
              <a:t>, S.B. 1989)</a:t>
            </a:r>
          </a:p>
          <a:p>
            <a:pPr marL="457200" indent="-457200">
              <a:buFont typeface="+mj-lt"/>
              <a:buAutoNum type="alphaLcPeriod"/>
            </a:pPr>
            <a:r>
              <a:rPr lang="en-GB" dirty="0" smtClean="0"/>
              <a:t>The </a:t>
            </a:r>
            <a:r>
              <a:rPr lang="en-GB" dirty="0" err="1" smtClean="0"/>
              <a:t>Dharmakãya</a:t>
            </a:r>
            <a:r>
              <a:rPr lang="en-GB" dirty="0" smtClean="0"/>
              <a:t> /</a:t>
            </a:r>
            <a:r>
              <a:rPr lang="en-GB" dirty="0" err="1" smtClean="0"/>
              <a:t>Akşobhya</a:t>
            </a:r>
            <a:r>
              <a:rPr lang="en-GB" dirty="0" smtClean="0"/>
              <a:t> (affine connection (</a:t>
            </a:r>
            <a:r>
              <a:rPr lang="el-GR" dirty="0" smtClean="0"/>
              <a:t>Ω</a:t>
            </a:r>
            <a:r>
              <a:rPr lang="en-GB" dirty="0" smtClean="0"/>
              <a:t>) – </a:t>
            </a:r>
            <a:r>
              <a:rPr lang="en-GB" dirty="0" err="1" smtClean="0"/>
              <a:t>Tathatã</a:t>
            </a:r>
            <a:r>
              <a:rPr lang="en-GB" dirty="0" smtClean="0"/>
              <a:t> (∂) the moon of suchness)</a:t>
            </a:r>
          </a:p>
          <a:p>
            <a:pPr marL="457200" indent="-457200">
              <a:buFont typeface="+mj-lt"/>
              <a:buAutoNum type="alphaLcPeriod"/>
            </a:pPr>
            <a:r>
              <a:rPr lang="en-GB" dirty="0" err="1" smtClean="0"/>
              <a:t>Anuttpatikka</a:t>
            </a:r>
            <a:r>
              <a:rPr lang="en-GB" dirty="0" smtClean="0"/>
              <a:t>-dharma-</a:t>
            </a:r>
            <a:r>
              <a:rPr lang="en-GB" dirty="0" err="1" smtClean="0"/>
              <a:t>kşanti</a:t>
            </a:r>
            <a:r>
              <a:rPr lang="en-GB" dirty="0" smtClean="0"/>
              <a:t> (</a:t>
            </a:r>
            <a:r>
              <a:rPr lang="en-GB" dirty="0" err="1" smtClean="0"/>
              <a:t>neoteny</a:t>
            </a:r>
            <a:r>
              <a:rPr lang="en-GB" dirty="0" smtClean="0"/>
              <a:t>-reality-acceptance)</a:t>
            </a:r>
          </a:p>
          <a:p>
            <a:pPr marL="457200" indent="-457200">
              <a:buFont typeface="+mj-lt"/>
              <a:buAutoNum type="alphaLcPeriod"/>
            </a:pPr>
            <a:r>
              <a:rPr lang="en-GB" dirty="0" err="1" smtClean="0"/>
              <a:t>Samya-Sandodhi</a:t>
            </a:r>
            <a:r>
              <a:rPr lang="en-GB" dirty="0" smtClean="0"/>
              <a:t> – supreme enlightenment</a:t>
            </a:r>
          </a:p>
          <a:p>
            <a:pPr marL="457200" indent="-457200">
              <a:buFont typeface="+mj-lt"/>
              <a:buAutoNum type="alphaLcPeriod"/>
            </a:pPr>
            <a:r>
              <a:rPr lang="en-GB" dirty="0" smtClean="0"/>
              <a:t>The </a:t>
            </a:r>
            <a:r>
              <a:rPr lang="en-GB" dirty="0" err="1" smtClean="0"/>
              <a:t>Vimalakirti</a:t>
            </a:r>
            <a:r>
              <a:rPr lang="en-GB" dirty="0" smtClean="0"/>
              <a:t> Sutra (</a:t>
            </a:r>
            <a:r>
              <a:rPr lang="en-GB" dirty="0" err="1" smtClean="0"/>
              <a:t>Nirdeśa</a:t>
            </a:r>
            <a:r>
              <a:rPr lang="en-GB" dirty="0" smtClean="0"/>
              <a:t> – instruction)</a:t>
            </a:r>
          </a:p>
          <a:p>
            <a:pPr>
              <a:buFont typeface="Arial" panose="020B0604020202020204" pitchFamily="34" charset="0"/>
              <a:buChar char="•"/>
            </a:pPr>
            <a:r>
              <a:rPr lang="en-GB" dirty="0" smtClean="0">
                <a:solidFill>
                  <a:srgbClr val="002060"/>
                </a:solidFill>
              </a:rPr>
              <a:t>Lin </a:t>
            </a:r>
            <a:r>
              <a:rPr lang="en-GB" dirty="0">
                <a:solidFill>
                  <a:srgbClr val="002060"/>
                </a:solidFill>
              </a:rPr>
              <a:t>Chi (</a:t>
            </a:r>
            <a:r>
              <a:rPr lang="en-GB" dirty="0" err="1">
                <a:solidFill>
                  <a:srgbClr val="002060"/>
                </a:solidFill>
              </a:rPr>
              <a:t>Renzai</a:t>
            </a:r>
            <a:r>
              <a:rPr lang="en-GB" dirty="0">
                <a:solidFill>
                  <a:srgbClr val="002060"/>
                </a:solidFill>
              </a:rPr>
              <a:t> d.867) </a:t>
            </a:r>
            <a:r>
              <a:rPr lang="en-GB" dirty="0" err="1" smtClean="0">
                <a:solidFill>
                  <a:srgbClr val="002060"/>
                </a:solidFill>
              </a:rPr>
              <a:t>Kegon</a:t>
            </a:r>
            <a:r>
              <a:rPr lang="en-GB" dirty="0" smtClean="0">
                <a:solidFill>
                  <a:srgbClr val="002060"/>
                </a:solidFill>
              </a:rPr>
              <a:t> philosophy - </a:t>
            </a:r>
            <a:r>
              <a:rPr lang="en-GB" dirty="0" err="1" smtClean="0">
                <a:solidFill>
                  <a:srgbClr val="002060"/>
                </a:solidFill>
              </a:rPr>
              <a:t>Hsuëh-t’ou</a:t>
            </a:r>
            <a:r>
              <a:rPr lang="en-GB" dirty="0" smtClean="0">
                <a:solidFill>
                  <a:srgbClr val="002060"/>
                </a:solidFill>
              </a:rPr>
              <a:t> </a:t>
            </a:r>
            <a:r>
              <a:rPr lang="en-GB" dirty="0">
                <a:solidFill>
                  <a:srgbClr val="002060"/>
                </a:solidFill>
              </a:rPr>
              <a:t>(</a:t>
            </a:r>
            <a:r>
              <a:rPr lang="en-GB" dirty="0" err="1">
                <a:solidFill>
                  <a:srgbClr val="002060"/>
                </a:solidFill>
              </a:rPr>
              <a:t>Secchõ</a:t>
            </a:r>
            <a:r>
              <a:rPr lang="en-GB" dirty="0">
                <a:solidFill>
                  <a:srgbClr val="002060"/>
                </a:solidFill>
              </a:rPr>
              <a:t> 980-1052)</a:t>
            </a:r>
          </a:p>
          <a:p>
            <a:pPr marL="0" indent="0">
              <a:buNone/>
            </a:pPr>
            <a:r>
              <a:rPr lang="en-GB" dirty="0">
                <a:solidFill>
                  <a:srgbClr val="002060"/>
                </a:solidFill>
              </a:rPr>
              <a:t>China SUNG </a:t>
            </a:r>
            <a:r>
              <a:rPr lang="en-GB" dirty="0" smtClean="0">
                <a:solidFill>
                  <a:srgbClr val="002060"/>
                </a:solidFill>
              </a:rPr>
              <a:t>Dynasty (960 -1279) ‘</a:t>
            </a:r>
            <a:r>
              <a:rPr lang="en-GB" dirty="0" err="1" smtClean="0">
                <a:solidFill>
                  <a:srgbClr val="002060"/>
                </a:solidFill>
              </a:rPr>
              <a:t>upãyakauślaya</a:t>
            </a:r>
            <a:r>
              <a:rPr lang="en-GB" dirty="0" smtClean="0">
                <a:solidFill>
                  <a:srgbClr val="002060"/>
                </a:solidFill>
              </a:rPr>
              <a:t>’ or mysterious ways;</a:t>
            </a:r>
            <a:endParaRPr lang="en-GB" dirty="0">
              <a:solidFill>
                <a:srgbClr val="002060"/>
              </a:solidFill>
            </a:endParaRPr>
          </a:p>
          <a:p>
            <a:pPr>
              <a:buFont typeface="Arial" panose="020B0604020202020204" pitchFamily="34" charset="0"/>
              <a:buChar char="•"/>
            </a:pPr>
            <a:r>
              <a:rPr lang="en-GB" dirty="0" smtClean="0">
                <a:solidFill>
                  <a:srgbClr val="002060"/>
                </a:solidFill>
              </a:rPr>
              <a:t>The </a:t>
            </a:r>
            <a:r>
              <a:rPr lang="en-GB" dirty="0">
                <a:solidFill>
                  <a:srgbClr val="002060"/>
                </a:solidFill>
              </a:rPr>
              <a:t>Book Of The Blue </a:t>
            </a:r>
            <a:r>
              <a:rPr lang="en-GB" dirty="0" smtClean="0">
                <a:solidFill>
                  <a:srgbClr val="002060"/>
                </a:solidFill>
              </a:rPr>
              <a:t>Rock </a:t>
            </a:r>
            <a:r>
              <a:rPr lang="en-GB" dirty="0">
                <a:solidFill>
                  <a:srgbClr val="002060"/>
                </a:solidFill>
              </a:rPr>
              <a:t>or The One Hundred Cases ca. 600 </a:t>
            </a:r>
            <a:r>
              <a:rPr lang="en-GB" dirty="0" smtClean="0">
                <a:solidFill>
                  <a:srgbClr val="002060"/>
                </a:solidFill>
              </a:rPr>
              <a:t>AD  </a:t>
            </a:r>
            <a:endParaRPr lang="en-GB" dirty="0">
              <a:solidFill>
                <a:srgbClr val="002060"/>
              </a:solidFill>
            </a:endParaRPr>
          </a:p>
          <a:p>
            <a:pPr marL="0" indent="0">
              <a:buNone/>
            </a:pPr>
            <a:r>
              <a:rPr lang="en-GB" dirty="0" err="1">
                <a:solidFill>
                  <a:srgbClr val="002060"/>
                </a:solidFill>
              </a:rPr>
              <a:t>Ch’ang</a:t>
            </a:r>
            <a:r>
              <a:rPr lang="en-GB" dirty="0">
                <a:solidFill>
                  <a:srgbClr val="002060"/>
                </a:solidFill>
              </a:rPr>
              <a:t> </a:t>
            </a:r>
            <a:r>
              <a:rPr lang="en-GB" dirty="0" err="1" smtClean="0">
                <a:solidFill>
                  <a:srgbClr val="002060"/>
                </a:solidFill>
              </a:rPr>
              <a:t>Sha’s</a:t>
            </a:r>
            <a:r>
              <a:rPr lang="en-GB" dirty="0" smtClean="0">
                <a:solidFill>
                  <a:srgbClr val="002060"/>
                </a:solidFill>
              </a:rPr>
              <a:t> (Yuma – </a:t>
            </a:r>
            <a:r>
              <a:rPr lang="en-GB" dirty="0" err="1" smtClean="0">
                <a:solidFill>
                  <a:srgbClr val="002060"/>
                </a:solidFill>
              </a:rPr>
              <a:t>uba</a:t>
            </a:r>
            <a:r>
              <a:rPr lang="en-GB" dirty="0" smtClean="0">
                <a:solidFill>
                  <a:srgbClr val="002060"/>
                </a:solidFill>
              </a:rPr>
              <a:t>) </a:t>
            </a:r>
            <a:r>
              <a:rPr lang="en-GB" dirty="0">
                <a:solidFill>
                  <a:srgbClr val="002060"/>
                </a:solidFill>
              </a:rPr>
              <a:t>Wandering in </a:t>
            </a:r>
            <a:r>
              <a:rPr lang="en-GB" dirty="0" smtClean="0">
                <a:solidFill>
                  <a:srgbClr val="002060"/>
                </a:solidFill>
              </a:rPr>
              <a:t>the Mountains (Western Xia); </a:t>
            </a:r>
            <a:r>
              <a:rPr lang="en-GB" dirty="0">
                <a:solidFill>
                  <a:srgbClr val="002060"/>
                </a:solidFill>
              </a:rPr>
              <a:t>proposition </a:t>
            </a:r>
            <a:r>
              <a:rPr lang="en-GB" dirty="0" smtClean="0">
                <a:solidFill>
                  <a:srgbClr val="002060"/>
                </a:solidFill>
              </a:rPr>
              <a:t>29 &amp; </a:t>
            </a:r>
            <a:r>
              <a:rPr lang="en-GB" dirty="0" err="1" smtClean="0">
                <a:solidFill>
                  <a:srgbClr val="002060"/>
                </a:solidFill>
              </a:rPr>
              <a:t>Dentorõku</a:t>
            </a:r>
            <a:r>
              <a:rPr lang="en-GB" dirty="0" smtClean="0">
                <a:solidFill>
                  <a:srgbClr val="002060"/>
                </a:solidFill>
              </a:rPr>
              <a:t> – the Book of the Lamp)proposition 36 – connection to </a:t>
            </a:r>
            <a:r>
              <a:rPr lang="en-GB" dirty="0" err="1" smtClean="0">
                <a:solidFill>
                  <a:srgbClr val="002060"/>
                </a:solidFill>
              </a:rPr>
              <a:t>neotenous</a:t>
            </a:r>
            <a:r>
              <a:rPr lang="en-GB" dirty="0" smtClean="0">
                <a:solidFill>
                  <a:srgbClr val="002060"/>
                </a:solidFill>
              </a:rPr>
              <a:t> life as vast, water borne and ‘pre-aggregated’ </a:t>
            </a:r>
          </a:p>
          <a:p>
            <a:pPr>
              <a:buFont typeface="Arial" panose="020B0604020202020204" pitchFamily="34" charset="0"/>
              <a:buChar char="•"/>
            </a:pPr>
            <a:r>
              <a:rPr lang="en-GB" dirty="0" err="1" smtClean="0">
                <a:solidFill>
                  <a:srgbClr val="002060"/>
                </a:solidFill>
              </a:rPr>
              <a:t>exorheic</a:t>
            </a:r>
            <a:r>
              <a:rPr lang="en-GB" dirty="0" smtClean="0">
                <a:solidFill>
                  <a:srgbClr val="002060"/>
                </a:solidFill>
              </a:rPr>
              <a:t>-endorheic mountain environs – the tea ceremony and statesmanship</a:t>
            </a:r>
            <a:endParaRPr lang="en-GB" dirty="0">
              <a:solidFill>
                <a:srgbClr val="002060"/>
              </a:solidFill>
            </a:endParaRPr>
          </a:p>
          <a:p>
            <a:endParaRPr lang="en-GB" dirty="0"/>
          </a:p>
        </p:txBody>
      </p:sp>
    </p:spTree>
    <p:extLst>
      <p:ext uri="{BB962C8B-B14F-4D97-AF65-F5344CB8AC3E}">
        <p14:creationId xmlns:p14="http://schemas.microsoft.com/office/powerpoint/2010/main" val="4034201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1716066"/>
            <a:ext cx="9760782" cy="368766"/>
          </a:xfrm>
        </p:spPr>
        <p:txBody>
          <a:bodyPr>
            <a:normAutofit fontScale="90000"/>
          </a:bodyPr>
          <a:lstStyle/>
          <a:p>
            <a:pPr marL="91440" lvl="0" indent="-91440">
              <a:lnSpc>
                <a:spcPct val="90000"/>
              </a:lnSpc>
              <a:spcBef>
                <a:spcPts val="1200"/>
              </a:spcBef>
              <a:spcAft>
                <a:spcPts val="200"/>
              </a:spcAft>
              <a:buClr>
                <a:srgbClr val="9CBEBD"/>
              </a:buClr>
              <a:buSzPct val="100000"/>
              <a:buFont typeface="Arial" panose="020B0604020202020204" pitchFamily="34" charset="0"/>
              <a:buChar char="•"/>
            </a:pPr>
            <a:r>
              <a:rPr lang="en-GB" sz="4000" dirty="0" smtClean="0"/>
              <a:t>Continuum </a:t>
            </a:r>
            <a:r>
              <a:rPr lang="en-GB" sz="4000" dirty="0" err="1" smtClean="0"/>
              <a:t>theorie</a:t>
            </a:r>
            <a:r>
              <a:rPr lang="en-GB" sz="4000" dirty="0" smtClean="0"/>
              <a:t>: </a:t>
            </a:r>
            <a:r>
              <a:rPr lang="en-GB" sz="4000" dirty="0" err="1" smtClean="0"/>
              <a:t>Beton</a:t>
            </a:r>
            <a:r>
              <a:rPr lang="en-GB" sz="4000" dirty="0" smtClean="0"/>
              <a:t> </a:t>
            </a:r>
            <a:r>
              <a:rPr lang="en-GB" sz="4000" dirty="0" err="1" smtClean="0"/>
              <a:t>einzel</a:t>
            </a:r>
            <a:r>
              <a:rPr lang="en-GB" sz="4000" dirty="0" smtClean="0"/>
              <a:t/>
            </a:r>
            <a:br>
              <a:rPr lang="en-GB" sz="4000" dirty="0" smtClean="0"/>
            </a:br>
            <a:r>
              <a:rPr lang="en-GB" sz="2000" dirty="0" smtClean="0"/>
              <a:t>Semantic content/categories of classification &amp; the ethnographic film medium (After: </a:t>
            </a:r>
            <a:r>
              <a:rPr lang="en-GB" sz="2000" dirty="0" err="1" smtClean="0"/>
              <a:t>beuys</a:t>
            </a:r>
            <a:r>
              <a:rPr lang="en-GB" sz="2000" dirty="0" smtClean="0"/>
              <a:t> 1970)</a:t>
            </a:r>
            <a:br>
              <a:rPr lang="en-GB" sz="2000" dirty="0" smtClean="0"/>
            </a:b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issues </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of ‘</a:t>
            </a:r>
            <a:r>
              <a:rPr lang="en-GB" sz="1900" cap="none" spc="0"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soverignty</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are further considered </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to be </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reflexive, </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such as the contrasting </a:t>
            </a:r>
            <a:r>
              <a:rPr lang="en-GB" sz="1900" cap="none" spc="0"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Gujaret</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atrocity </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r>
            <a:b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b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see: 25 Barbary lions killed in </a:t>
            </a:r>
            <a:r>
              <a:rPr lang="en-GB" sz="1900" cap="none" spc="0"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Gujaret</a:t>
            </a: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BBC: </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25.09.2018)</a:t>
            </a:r>
            <a:b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b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r>
            <a:b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b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Exactly h</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ow does the gender abuse ‘context baseline’ as a </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concrete </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paradigm shape up against other selective factors?</a:t>
            </a:r>
            <a: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r>
            <a:br>
              <a:rPr lang="en-GB" sz="1900" cap="none" spc="0"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br>
            <a: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r>
            <a:br>
              <a:rPr lang="en-GB" sz="1900" cap="none" spc="0"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br>
            <a:r>
              <a:rPr lang="en-GB" dirty="0" smtClean="0"/>
              <a:t/>
            </a:r>
            <a:br>
              <a:rPr lang="en-GB" dirty="0" smtClean="0"/>
            </a:br>
            <a:endParaRPr lang="en-GB" dirty="0"/>
          </a:p>
        </p:txBody>
      </p:sp>
      <p:pic>
        <p:nvPicPr>
          <p:cNvPr id="4" name="Content Placeholder 3"/>
          <p:cNvPicPr>
            <a:picLocks noGrp="1" noChangeAspect="1"/>
          </p:cNvPicPr>
          <p:nvPr>
            <p:ph idx="1"/>
          </p:nvPr>
        </p:nvPicPr>
        <p:blipFill>
          <a:blip r:embed="rId2"/>
          <a:stretch>
            <a:fillRect/>
          </a:stretch>
        </p:blipFill>
        <p:spPr>
          <a:xfrm>
            <a:off x="3992131" y="2286000"/>
            <a:ext cx="3783875" cy="4022725"/>
          </a:xfrm>
          <a:prstGeom prst="rect">
            <a:avLst/>
          </a:prstGeom>
        </p:spPr>
      </p:pic>
    </p:spTree>
    <p:extLst>
      <p:ext uri="{BB962C8B-B14F-4D97-AF65-F5344CB8AC3E}">
        <p14:creationId xmlns:p14="http://schemas.microsoft.com/office/powerpoint/2010/main" val="3103564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447631" cy="917907"/>
          </a:xfrm>
        </p:spPr>
        <p:txBody>
          <a:bodyPr>
            <a:normAutofit/>
          </a:bodyPr>
          <a:lstStyle/>
          <a:p>
            <a:pPr algn="ctr"/>
            <a:r>
              <a:rPr lang="en-GB" sz="4000" b="1" dirty="0" smtClean="0"/>
              <a:t>Design Anthropologie </a:t>
            </a:r>
            <a:r>
              <a:rPr lang="en-GB" sz="4000" dirty="0" smtClean="0"/>
              <a:t>Atelier (</a:t>
            </a:r>
            <a:r>
              <a:rPr lang="en-GB" sz="4000" dirty="0" err="1" smtClean="0"/>
              <a:t>Binder,T</a:t>
            </a:r>
            <a:r>
              <a:rPr lang="en-GB" sz="4000" dirty="0" smtClean="0"/>
              <a:t>. 2016)</a:t>
            </a:r>
            <a:br>
              <a:rPr lang="en-GB" sz="4000" dirty="0" smtClean="0"/>
            </a:br>
            <a:r>
              <a:rPr lang="en-GB" sz="2700" dirty="0" smtClean="0"/>
              <a:t>proposed engagement through resonance survey topologies</a:t>
            </a:r>
            <a:endParaRPr lang="en-GB" sz="27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0647" y="1503123"/>
            <a:ext cx="3895594" cy="5194127"/>
          </a:xfrm>
        </p:spPr>
      </p:pic>
    </p:spTree>
    <p:extLst>
      <p:ext uri="{BB962C8B-B14F-4D97-AF65-F5344CB8AC3E}">
        <p14:creationId xmlns:p14="http://schemas.microsoft.com/office/powerpoint/2010/main" val="2080302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dirty="0" err="1" smtClean="0"/>
              <a:t>Wuste</a:t>
            </a:r>
            <a:r>
              <a:rPr lang="en-GB" sz="2800" dirty="0" smtClean="0"/>
              <a:t> </a:t>
            </a:r>
            <a:r>
              <a:rPr lang="en-GB" sz="2800" dirty="0" err="1" smtClean="0"/>
              <a:t>isohulse</a:t>
            </a:r>
            <a:r>
              <a:rPr lang="en-GB" sz="2800" dirty="0" smtClean="0"/>
              <a:t> GLEICHZEITIG SEIN/</a:t>
            </a:r>
            <a:r>
              <a:rPr lang="en-GB" sz="2800" b="1" dirty="0" smtClean="0"/>
              <a:t>DIACHRONOLOGIE</a:t>
            </a:r>
            <a:endParaRPr lang="en-GB" sz="2800" b="1" dirty="0"/>
          </a:p>
        </p:txBody>
      </p:sp>
      <p:sp>
        <p:nvSpPr>
          <p:cNvPr id="3" name="Content Placeholder 2"/>
          <p:cNvSpPr>
            <a:spLocks noGrp="1"/>
          </p:cNvSpPr>
          <p:nvPr>
            <p:ph idx="1"/>
          </p:nvPr>
        </p:nvSpPr>
        <p:spPr/>
        <p:txBody>
          <a:bodyPr/>
          <a:lstStyle/>
          <a:p>
            <a:pPr>
              <a:buFont typeface="Wingdings" panose="05000000000000000000" pitchFamily="2" charset="2"/>
              <a:buChar char="§"/>
            </a:pPr>
            <a:endParaRPr lang="en-GB" dirty="0" smtClean="0"/>
          </a:p>
          <a:p>
            <a:pPr>
              <a:buFont typeface="Arial" panose="020B0604020202020204" pitchFamily="34" charset="0"/>
              <a:buChar char="•"/>
            </a:pPr>
            <a:r>
              <a:rPr lang="en-GB" dirty="0" smtClean="0"/>
              <a:t>Bateson (1958, 281 in </a:t>
            </a:r>
            <a:r>
              <a:rPr lang="en-GB" dirty="0" err="1" smtClean="0"/>
              <a:t>Lipset</a:t>
            </a:r>
            <a:r>
              <a:rPr lang="en-GB" dirty="0" smtClean="0"/>
              <a:t>, S.M. 1960, </a:t>
            </a:r>
            <a:r>
              <a:rPr lang="en-GB" dirty="0" smtClean="0"/>
              <a:t>147) proposes </a:t>
            </a:r>
            <a:r>
              <a:rPr lang="en-GB" dirty="0" smtClean="0"/>
              <a:t>that </a:t>
            </a:r>
            <a:r>
              <a:rPr lang="en-GB" dirty="0" err="1" smtClean="0"/>
              <a:t>quantative</a:t>
            </a:r>
            <a:r>
              <a:rPr lang="en-GB" dirty="0" smtClean="0"/>
              <a:t> </a:t>
            </a:r>
            <a:r>
              <a:rPr lang="en-GB" dirty="0" smtClean="0"/>
              <a:t>‘abstraction which (names a comparative phenomenon) we make for our own convenience when we set out to describe culture in words</a:t>
            </a:r>
            <a:r>
              <a:rPr lang="en-GB" dirty="0" smtClean="0"/>
              <a:t>’ (frame 2)</a:t>
            </a:r>
            <a:endParaRPr lang="en-GB" dirty="0" smtClean="0"/>
          </a:p>
          <a:p>
            <a:pPr>
              <a:buFont typeface="Arial" panose="020B0604020202020204" pitchFamily="34" charset="0"/>
              <a:buChar char="•"/>
            </a:pPr>
            <a:r>
              <a:rPr lang="en-GB" dirty="0" smtClean="0"/>
              <a:t>Therefore, if the sequence of interpretation diffuses social complexity, it is clear that the dynamic structuralism of </a:t>
            </a:r>
            <a:r>
              <a:rPr lang="en-GB" dirty="0" err="1" smtClean="0"/>
              <a:t>Sahlin</a:t>
            </a:r>
            <a:r>
              <a:rPr lang="en-GB" dirty="0" smtClean="0"/>
              <a:t> (1972) </a:t>
            </a:r>
            <a:r>
              <a:rPr lang="en-GB" dirty="0" smtClean="0"/>
              <a:t>seeks out </a:t>
            </a:r>
            <a:r>
              <a:rPr lang="en-GB" dirty="0" smtClean="0"/>
              <a:t>processual quantitate </a:t>
            </a:r>
            <a:r>
              <a:rPr lang="en-GB" dirty="0" smtClean="0"/>
              <a:t>methods such as </a:t>
            </a:r>
            <a:r>
              <a:rPr lang="en-GB" dirty="0" smtClean="0"/>
              <a:t>phenomenological reduction </a:t>
            </a:r>
            <a:r>
              <a:rPr lang="en-GB" dirty="0" smtClean="0"/>
              <a:t>as </a:t>
            </a:r>
            <a:r>
              <a:rPr lang="en-GB" dirty="0" smtClean="0"/>
              <a:t>both </a:t>
            </a:r>
            <a:r>
              <a:rPr lang="en-GB" dirty="0" smtClean="0"/>
              <a:t>rhetorical </a:t>
            </a:r>
            <a:r>
              <a:rPr lang="en-GB" dirty="0" smtClean="0"/>
              <a:t>device and commentary. </a:t>
            </a:r>
            <a:r>
              <a:rPr lang="en-GB" dirty="0" smtClean="0"/>
              <a:t>Thus</a:t>
            </a:r>
            <a:r>
              <a:rPr lang="en-GB" dirty="0" smtClean="0"/>
              <a:t>, by presenting and utilising cohesive, modern </a:t>
            </a:r>
            <a:r>
              <a:rPr lang="en-GB" dirty="0" smtClean="0"/>
              <a:t>natural theology, making sense of the discrete object continuum </a:t>
            </a:r>
            <a:r>
              <a:rPr lang="en-GB" dirty="0" smtClean="0"/>
              <a:t>as standard method </a:t>
            </a:r>
            <a:r>
              <a:rPr lang="en-GB" dirty="0" smtClean="0"/>
              <a:t>fine structures </a:t>
            </a:r>
            <a:r>
              <a:rPr lang="en-GB" dirty="0" smtClean="0"/>
              <a:t>analysis is herewith considered to be of value to all in-situ agencies (</a:t>
            </a:r>
            <a:r>
              <a:rPr lang="en-GB" dirty="0" smtClean="0"/>
              <a:t>see: frames 2, 5 &amp; 6) </a:t>
            </a:r>
            <a:endParaRPr lang="en-GB" dirty="0"/>
          </a:p>
        </p:txBody>
      </p:sp>
    </p:spTree>
    <p:extLst>
      <p:ext uri="{BB962C8B-B14F-4D97-AF65-F5344CB8AC3E}">
        <p14:creationId xmlns:p14="http://schemas.microsoft.com/office/powerpoint/2010/main" val="298491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Glossary</a:t>
            </a:r>
            <a:endParaRPr lang="en-GB" dirty="0"/>
          </a:p>
        </p:txBody>
      </p:sp>
      <p:sp>
        <p:nvSpPr>
          <p:cNvPr id="3" name="Content Placeholder 2"/>
          <p:cNvSpPr>
            <a:spLocks noGrp="1"/>
          </p:cNvSpPr>
          <p:nvPr>
            <p:ph idx="1"/>
          </p:nvPr>
        </p:nvSpPr>
        <p:spPr/>
        <p:txBody>
          <a:bodyPr>
            <a:normAutofit fontScale="92500" lnSpcReduction="20000"/>
          </a:bodyPr>
          <a:lstStyle/>
          <a:p>
            <a:r>
              <a:rPr lang="en-GB" b="1" dirty="0" smtClean="0"/>
              <a:t>Autotelic </a:t>
            </a:r>
            <a:r>
              <a:rPr lang="en-GB" dirty="0" smtClean="0"/>
              <a:t>(frame 1) A Chicago School construct (</a:t>
            </a:r>
            <a:r>
              <a:rPr lang="en-GB" dirty="0" err="1" smtClean="0"/>
              <a:t>Csikszentmihalyi</a:t>
            </a:r>
            <a:r>
              <a:rPr lang="en-GB" dirty="0" smtClean="0"/>
              <a:t> 1974-8), denotes internal motivation</a:t>
            </a:r>
          </a:p>
          <a:p>
            <a:pPr marL="0" lvl="0" indent="0">
              <a:buClr>
                <a:srgbClr val="9CBEBD"/>
              </a:buClr>
              <a:buNone/>
            </a:pPr>
            <a:r>
              <a:rPr lang="en-GB" b="1"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Köherenz</a:t>
            </a:r>
            <a:r>
              <a:rPr lang="en-GB" b="1"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(frame 2) </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the quantitative </a:t>
            </a:r>
            <a:r>
              <a:rPr lang="en-GB"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Lörentz</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force telemetry (vacuum equations: Leipzig (1895); intrinsic quanta (q)  &amp; it’s velocity (v) retained by an electric field (E) and it’s measurable force (B) on a magnetic field (note: the </a:t>
            </a:r>
            <a:r>
              <a:rPr lang="en-GB"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Bruneval</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Raid – Op. Biting as surveyed by </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archaeologist </a:t>
            </a:r>
            <a:r>
              <a:rPr lang="en-GB"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Garrod</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D</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(RAF </a:t>
            </a:r>
            <a:r>
              <a:rPr lang="en-GB" dirty="0" err="1"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Medmenham</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 Benson) </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1942). Thus, Pac - E (parameterised algorithm computation) as ‘scaffold hyperlinks’ signifies the critical significance thereof utilising higher resolution data, as afforded by a ‘whitening signal’  known as a 110 equalising signal: when any integer higher than 2 is squared, divided by itself, then </a:t>
            </a:r>
            <a:r>
              <a:rPr lang="en-GB"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squared..minus</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4 x 364.56. Thus, the value (makes visible) another diagnostic line in the (Hydrogen) spectrum, contrasting against </a:t>
            </a:r>
            <a:r>
              <a:rPr lang="en-GB"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diffusionist</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r>
              <a:rPr lang="en-GB"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bicolouere</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this significant, basic modulus makes sense of naturally occurring signal processing (frames 4,7). This ‘coding’ or ‘depth target’ data can be utilised for data storage and is a useful contextual value, contrasted </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against </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other contextualised paradigms (see: frames </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2-4,6</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endPar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endParaRPr>
          </a:p>
          <a:p>
            <a:pPr marL="0" lvl="0" indent="0">
              <a:buClr>
                <a:srgbClr val="9CBEBD"/>
              </a:buClr>
              <a:buNone/>
            </a:pP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(see: Stromberg </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&amp; </a:t>
            </a:r>
            <a:r>
              <a:rPr lang="en-GB" dirty="0" err="1">
                <a:solidFill>
                  <a:srgbClr val="2E2B21"/>
                </a:solidFill>
                <a:latin typeface="Calibri" panose="020F0502020204030204" pitchFamily="34" charset="0"/>
                <a:ea typeface="Times New Roman" panose="02020603050405020304" pitchFamily="18" charset="0"/>
                <a:cs typeface="Times New Roman" panose="02020603050405020304" pitchFamily="18" charset="0"/>
              </a:rPr>
              <a:t>Hassner</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a:t>
            </a:r>
            <a:r>
              <a:rPr lang="en-GB" dirty="0" smtClean="0">
                <a:solidFill>
                  <a:srgbClr val="2E2B21"/>
                </a:solidFill>
                <a:latin typeface="Calibri" panose="020F0502020204030204" pitchFamily="34" charset="0"/>
                <a:ea typeface="Times New Roman" panose="02020603050405020304" pitchFamily="18" charset="0"/>
                <a:cs typeface="Times New Roman" panose="02020603050405020304" pitchFamily="18" charset="0"/>
              </a:rPr>
              <a:t>36(3</a:t>
            </a:r>
            <a:r>
              <a:rPr lang="en-GB" dirty="0">
                <a:solidFill>
                  <a:srgbClr val="2E2B21"/>
                </a:solidFill>
                <a:latin typeface="Calibri" panose="020F0502020204030204" pitchFamily="34" charset="0"/>
                <a:ea typeface="Times New Roman" panose="02020603050405020304" pitchFamily="18" charset="0"/>
                <a:cs typeface="Times New Roman" panose="02020603050405020304" pitchFamily="18" charset="0"/>
              </a:rPr>
              <a:t>): 2000,608 figure 4) </a:t>
            </a:r>
          </a:p>
          <a:p>
            <a:endParaRPr lang="en-GB" dirty="0" smtClean="0"/>
          </a:p>
          <a:p>
            <a:endParaRPr lang="en-GB" dirty="0" smtClean="0"/>
          </a:p>
          <a:p>
            <a:endParaRPr lang="en-GB" dirty="0"/>
          </a:p>
        </p:txBody>
      </p:sp>
    </p:spTree>
    <p:extLst>
      <p:ext uri="{BB962C8B-B14F-4D97-AF65-F5344CB8AC3E}">
        <p14:creationId xmlns:p14="http://schemas.microsoft.com/office/powerpoint/2010/main" val="3714707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874" y="839244"/>
            <a:ext cx="9842325" cy="5470116"/>
          </a:xfrm>
        </p:spPr>
        <p:txBody>
          <a:bodyPr>
            <a:normAutofit/>
          </a:bodyPr>
          <a:lstStyle/>
          <a:p>
            <a:r>
              <a:rPr lang="en-GB" sz="1800" b="1" dirty="0" err="1" smtClean="0"/>
              <a:t>Diachronologisch</a:t>
            </a:r>
            <a:r>
              <a:rPr lang="en-GB" sz="1800" b="1" dirty="0" smtClean="0"/>
              <a:t> – </a:t>
            </a:r>
            <a:r>
              <a:rPr lang="en-GB" sz="1800" b="1" dirty="0" err="1" smtClean="0"/>
              <a:t>Gleichzeitung</a:t>
            </a:r>
            <a:r>
              <a:rPr lang="en-GB" sz="1800" b="1" dirty="0" smtClean="0"/>
              <a:t> </a:t>
            </a:r>
            <a:r>
              <a:rPr lang="en-GB" sz="1800" dirty="0" smtClean="0"/>
              <a:t>(frame 3) synchronous comparative difference / contrasting identity and relation (</a:t>
            </a:r>
            <a:r>
              <a:rPr lang="en-GB" sz="1800" dirty="0" err="1" smtClean="0"/>
              <a:t>Schwarze</a:t>
            </a:r>
            <a:r>
              <a:rPr lang="en-GB" sz="1800" dirty="0" smtClean="0"/>
              <a:t> 1982, 107-8)</a:t>
            </a:r>
          </a:p>
          <a:p>
            <a:r>
              <a:rPr lang="en-GB" sz="1800" b="1" dirty="0" smtClean="0"/>
              <a:t>Usurious, sumptuary non-dualism </a:t>
            </a:r>
            <a:r>
              <a:rPr lang="en-GB" sz="1800" dirty="0" smtClean="0"/>
              <a:t>(frame 4) immoral monetary practice, Judaic socialist rhetoric (1848) regulates ‘the consumer’ and economic surplus. Non-dualism (see: continuum theory (frame 5) and </a:t>
            </a:r>
            <a:r>
              <a:rPr lang="en-GB" sz="1800" dirty="0" err="1" smtClean="0"/>
              <a:t>Kegon</a:t>
            </a:r>
            <a:r>
              <a:rPr lang="en-GB" sz="1800" dirty="0" smtClean="0"/>
              <a:t> philosophy, frame 4) </a:t>
            </a:r>
          </a:p>
          <a:p>
            <a:r>
              <a:rPr lang="en-GB" sz="1800" b="1" dirty="0" err="1" smtClean="0"/>
              <a:t>Beton-Eizel</a:t>
            </a:r>
            <a:r>
              <a:rPr lang="en-GB" sz="1800" b="1" dirty="0" smtClean="0"/>
              <a:t> (</a:t>
            </a:r>
            <a:r>
              <a:rPr lang="en-GB" sz="1800" dirty="0" smtClean="0"/>
              <a:t>frame 5) Social Sculpture tertiary construct (D</a:t>
            </a:r>
            <a:r>
              <a:rPr lang="hu-HU" sz="1800" dirty="0" smtClean="0"/>
              <a:t>ü</a:t>
            </a:r>
            <a:r>
              <a:rPr lang="en-GB" sz="1800" dirty="0" err="1" smtClean="0"/>
              <a:t>sseldorf</a:t>
            </a:r>
            <a:r>
              <a:rPr lang="en-GB" sz="1800" dirty="0" smtClean="0"/>
              <a:t> – Berlin ca. 1960-1980)</a:t>
            </a:r>
          </a:p>
          <a:p>
            <a:r>
              <a:rPr lang="en-GB" sz="1800" dirty="0" err="1" smtClean="0"/>
              <a:t>Parzifal</a:t>
            </a:r>
            <a:r>
              <a:rPr lang="en-GB" sz="1800" dirty="0" smtClean="0"/>
              <a:t> (1865) – ‘</a:t>
            </a:r>
            <a:r>
              <a:rPr lang="en-GB" sz="1800" dirty="0" err="1" smtClean="0"/>
              <a:t>Gesamkunstwerk</a:t>
            </a:r>
            <a:r>
              <a:rPr lang="en-GB" sz="1800" dirty="0" smtClean="0"/>
              <a:t>’ (frame 6) abstraction of ‘</a:t>
            </a:r>
            <a:r>
              <a:rPr lang="en-GB" sz="1800" dirty="0" err="1" smtClean="0"/>
              <a:t>Werwandten</a:t>
            </a:r>
            <a:r>
              <a:rPr lang="en-GB" sz="1800" dirty="0" smtClean="0"/>
              <a:t>’ (non-</a:t>
            </a:r>
            <a:r>
              <a:rPr lang="en-GB" sz="1800" dirty="0" err="1" smtClean="0"/>
              <a:t>perjorative</a:t>
            </a:r>
            <a:r>
              <a:rPr lang="en-GB" sz="1800" dirty="0" smtClean="0"/>
              <a:t> Relativism (ca.1908-16) developing imminent critique (‘</a:t>
            </a:r>
            <a:r>
              <a:rPr lang="en-GB" sz="1800" dirty="0" err="1" smtClean="0"/>
              <a:t>Kritik</a:t>
            </a:r>
            <a:r>
              <a:rPr lang="en-GB" sz="1800" dirty="0" smtClean="0"/>
              <a:t> </a:t>
            </a:r>
            <a:r>
              <a:rPr lang="en-GB" sz="1800" dirty="0" err="1" smtClean="0"/>
              <a:t>Bevorstahend</a:t>
            </a:r>
            <a:r>
              <a:rPr lang="en-GB" sz="1800" dirty="0" smtClean="0"/>
              <a:t>’ Frankfurt 1922)</a:t>
            </a:r>
          </a:p>
          <a:p>
            <a:r>
              <a:rPr lang="en-GB" sz="1800" b="1" dirty="0" smtClean="0"/>
              <a:t>Topologies </a:t>
            </a:r>
            <a:r>
              <a:rPr lang="en-GB" sz="1800" dirty="0" smtClean="0"/>
              <a:t>(frame 6) colour depth or spectral analyses, contrasted against diffuse although resonate ‘</a:t>
            </a:r>
            <a:r>
              <a:rPr lang="en-GB" sz="1800" dirty="0" err="1" smtClean="0"/>
              <a:t>bicoloure</a:t>
            </a:r>
            <a:r>
              <a:rPr lang="en-GB" sz="1800" dirty="0" smtClean="0"/>
              <a:t>’</a:t>
            </a:r>
          </a:p>
          <a:p>
            <a:r>
              <a:rPr lang="en-GB" sz="1800" b="1" dirty="0" err="1" smtClean="0"/>
              <a:t>Wust</a:t>
            </a:r>
            <a:r>
              <a:rPr lang="en-GB" sz="1800" b="1" dirty="0" smtClean="0"/>
              <a:t> </a:t>
            </a:r>
            <a:r>
              <a:rPr lang="en-GB" sz="1800" b="1" dirty="0" err="1" smtClean="0"/>
              <a:t>isohulse</a:t>
            </a:r>
            <a:r>
              <a:rPr lang="en-GB" sz="1800" b="1" dirty="0" smtClean="0"/>
              <a:t> / </a:t>
            </a:r>
            <a:r>
              <a:rPr lang="en-GB" sz="1800" b="1" dirty="0" err="1" smtClean="0"/>
              <a:t>diachronolgie</a:t>
            </a:r>
            <a:r>
              <a:rPr lang="en-GB" sz="1800" b="1" dirty="0" smtClean="0"/>
              <a:t> </a:t>
            </a:r>
            <a:r>
              <a:rPr lang="en-GB" sz="1800" dirty="0" smtClean="0"/>
              <a:t>(frame6- 7) Desert isochronous selective advantage/psychodynamic differentiations, such as semantic controls (</a:t>
            </a:r>
            <a:r>
              <a:rPr lang="en-GB" sz="1800" dirty="0" err="1" smtClean="0"/>
              <a:t>symbology</a:t>
            </a:r>
            <a:r>
              <a:rPr lang="en-GB" sz="1800" dirty="0" smtClean="0"/>
              <a:t> – transliteration)</a:t>
            </a:r>
            <a:endParaRPr lang="en-GB" sz="1800" b="1" dirty="0" smtClean="0"/>
          </a:p>
          <a:p>
            <a:endParaRPr lang="en-GB" sz="1800" dirty="0" smtClean="0"/>
          </a:p>
          <a:p>
            <a:endParaRPr lang="en-GB" sz="1800" dirty="0" smtClean="0"/>
          </a:p>
          <a:p>
            <a:endParaRPr lang="en-GB" sz="1800" b="1" dirty="0" smtClean="0"/>
          </a:p>
          <a:p>
            <a:endParaRPr lang="en-GB" sz="1800" b="1" dirty="0" smtClean="0"/>
          </a:p>
          <a:p>
            <a:endParaRPr lang="en-GB" sz="1800" b="1" dirty="0"/>
          </a:p>
        </p:txBody>
      </p:sp>
    </p:spTree>
    <p:extLst>
      <p:ext uri="{BB962C8B-B14F-4D97-AF65-F5344CB8AC3E}">
        <p14:creationId xmlns:p14="http://schemas.microsoft.com/office/powerpoint/2010/main" val="4112233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088" y="776614"/>
            <a:ext cx="9980111" cy="5549030"/>
          </a:xfrm>
        </p:spPr>
        <p:txBody>
          <a:bodyPr>
            <a:normAutofit fontScale="25000" lnSpcReduction="20000"/>
          </a:bodyPr>
          <a:lstStyle/>
          <a:p>
            <a:r>
              <a:rPr lang="en-GB" sz="5600" dirty="0" smtClean="0"/>
              <a:t>Bibliography</a:t>
            </a:r>
          </a:p>
          <a:p>
            <a:r>
              <a:rPr lang="en-GB" sz="5600" dirty="0" smtClean="0"/>
              <a:t>Beuys, J. (1970) Die </a:t>
            </a:r>
            <a:r>
              <a:rPr lang="en-GB" sz="5600" dirty="0" err="1" smtClean="0"/>
              <a:t>Sibirischen</a:t>
            </a:r>
            <a:r>
              <a:rPr lang="en-GB" sz="5600" dirty="0" smtClean="0"/>
              <a:t> </a:t>
            </a:r>
            <a:r>
              <a:rPr lang="en-GB" sz="5600" dirty="0" err="1" smtClean="0"/>
              <a:t>Bahn</a:t>
            </a:r>
            <a:r>
              <a:rPr lang="en-GB" sz="5600" dirty="0" smtClean="0"/>
              <a:t>. Berlin (2013) Staatliche </a:t>
            </a:r>
            <a:r>
              <a:rPr lang="en-GB" sz="5600" dirty="0" err="1" smtClean="0"/>
              <a:t>Museen</a:t>
            </a:r>
            <a:r>
              <a:rPr lang="en-GB" sz="5600" dirty="0" smtClean="0"/>
              <a:t>, Hamburger- </a:t>
            </a:r>
            <a:r>
              <a:rPr lang="en-GB" sz="5600" dirty="0" err="1" smtClean="0"/>
              <a:t>Bahnhof</a:t>
            </a:r>
            <a:endParaRPr lang="en-GB" sz="5600" dirty="0" smtClean="0"/>
          </a:p>
          <a:p>
            <a:r>
              <a:rPr lang="en-GB" sz="5600" dirty="0" err="1" smtClean="0"/>
              <a:t>Stucture</a:t>
            </a:r>
            <a:r>
              <a:rPr lang="en-GB" sz="5600" dirty="0" smtClean="0"/>
              <a:t>/</a:t>
            </a:r>
            <a:r>
              <a:rPr lang="en-GB" sz="5600" dirty="0" err="1" smtClean="0"/>
              <a:t>Functionalisam</a:t>
            </a:r>
            <a:endParaRPr lang="en-GB" sz="5600" dirty="0" smtClean="0"/>
          </a:p>
          <a:p>
            <a:r>
              <a:rPr lang="en-GB" sz="5600" dirty="0" smtClean="0"/>
              <a:t>Binder, T., </a:t>
            </a:r>
            <a:r>
              <a:rPr lang="en-GB" sz="5600" dirty="0" err="1" smtClean="0"/>
              <a:t>Halse</a:t>
            </a:r>
            <a:r>
              <a:rPr lang="en-GB" sz="5600" dirty="0" smtClean="0"/>
              <a:t>, O.T., </a:t>
            </a:r>
            <a:r>
              <a:rPr lang="en-GB" sz="5600" dirty="0" err="1" smtClean="0"/>
              <a:t>Kjaergaard</a:t>
            </a:r>
            <a:r>
              <a:rPr lang="en-GB" sz="5600" dirty="0" smtClean="0"/>
              <a:t>, M-G., Smith, R-C., </a:t>
            </a:r>
            <a:r>
              <a:rPr lang="en-GB" sz="5600" dirty="0" err="1" smtClean="0"/>
              <a:t>Vangkilde</a:t>
            </a:r>
            <a:r>
              <a:rPr lang="en-GB" sz="5600" dirty="0" smtClean="0"/>
              <a:t>, K.-T. eds. (2016) Design Anthropology. Bloomsbury Press</a:t>
            </a:r>
          </a:p>
          <a:p>
            <a:r>
              <a:rPr lang="en-GB" sz="5600" dirty="0" smtClean="0"/>
              <a:t>Post processual research and collaborative atelier, connecting to </a:t>
            </a:r>
            <a:r>
              <a:rPr lang="en-GB" sz="5600" dirty="0" err="1" smtClean="0"/>
              <a:t>Sahlins</a:t>
            </a:r>
            <a:r>
              <a:rPr lang="en-GB" sz="5600" dirty="0" smtClean="0"/>
              <a:t> (1972) – as observed (UCL (London) 2016)</a:t>
            </a:r>
          </a:p>
          <a:p>
            <a:r>
              <a:rPr lang="en-GB" sz="5600" dirty="0" smtClean="0"/>
              <a:t>Geertz, C.J. (1972) Local Knowledge: Further Essays In Interpretative Anthropology</a:t>
            </a:r>
          </a:p>
          <a:p>
            <a:r>
              <a:rPr lang="en-GB" sz="5600" dirty="0" smtClean="0"/>
              <a:t>Basic Books, NYC</a:t>
            </a:r>
          </a:p>
          <a:p>
            <a:r>
              <a:rPr lang="en-GB" sz="5600" dirty="0" smtClean="0"/>
              <a:t>Processual/</a:t>
            </a:r>
            <a:r>
              <a:rPr lang="en-GB" sz="5600" dirty="0" err="1" smtClean="0"/>
              <a:t>Interventionalist</a:t>
            </a:r>
            <a:r>
              <a:rPr lang="en-GB" sz="5600" dirty="0" smtClean="0"/>
              <a:t> (1960)</a:t>
            </a:r>
          </a:p>
          <a:p>
            <a:r>
              <a:rPr lang="en-GB" sz="5600" dirty="0" err="1" smtClean="0"/>
              <a:t>Ortner</a:t>
            </a:r>
            <a:r>
              <a:rPr lang="en-GB" sz="5600" dirty="0" smtClean="0"/>
              <a:t>, S.B. (1989) High Religion, A Cultural And Political History Of Sherpa Buddhism</a:t>
            </a:r>
          </a:p>
          <a:p>
            <a:r>
              <a:rPr lang="en-GB" sz="5600" dirty="0" smtClean="0"/>
              <a:t>Princeton </a:t>
            </a:r>
            <a:r>
              <a:rPr lang="en-GB" sz="5600" dirty="0" err="1" smtClean="0"/>
              <a:t>Univerity</a:t>
            </a:r>
            <a:r>
              <a:rPr lang="en-GB" sz="5600" dirty="0" smtClean="0"/>
              <a:t> Press</a:t>
            </a:r>
          </a:p>
          <a:p>
            <a:r>
              <a:rPr lang="en-GB" sz="5600" dirty="0" smtClean="0"/>
              <a:t>Symbolic – ambiguous – intermediate</a:t>
            </a:r>
          </a:p>
          <a:p>
            <a:r>
              <a:rPr lang="en-GB" sz="5600" dirty="0" smtClean="0"/>
              <a:t>Ethnographic Films: </a:t>
            </a:r>
          </a:p>
          <a:p>
            <a:r>
              <a:rPr lang="en-GB" sz="5600" dirty="0" smtClean="0"/>
              <a:t>Healey, M (2010) The Dancing Boys Of Afghanistan. Mike Healey Films – BBC World Service, London</a:t>
            </a:r>
          </a:p>
          <a:p>
            <a:r>
              <a:rPr lang="en-GB" sz="5600" dirty="0" err="1" smtClean="0"/>
              <a:t>Saeen</a:t>
            </a:r>
            <a:r>
              <a:rPr lang="en-GB" sz="5600" dirty="0" smtClean="0"/>
              <a:t> </a:t>
            </a:r>
            <a:r>
              <a:rPr lang="en-GB" sz="5600" dirty="0" err="1" smtClean="0"/>
              <a:t>Zahoor</a:t>
            </a:r>
            <a:r>
              <a:rPr lang="en-GB" sz="5600" dirty="0" smtClean="0"/>
              <a:t> (2010) </a:t>
            </a:r>
            <a:r>
              <a:rPr lang="en-GB" sz="5600" dirty="0" smtClean="0">
                <a:hlinkClick r:id="rId2"/>
              </a:rPr>
              <a:t>https://m.youtube.com/watch?v=dhY0KkO5ItQ</a:t>
            </a:r>
            <a:endParaRPr lang="en-GB" sz="5600" dirty="0" smtClean="0"/>
          </a:p>
          <a:p>
            <a:r>
              <a:rPr lang="en-GB" sz="5600" dirty="0" smtClean="0"/>
              <a:t>Uzbek lute (ca. 2008) </a:t>
            </a:r>
            <a:r>
              <a:rPr lang="en-GB" sz="5600" dirty="0" smtClean="0">
                <a:hlinkClick r:id="rId3"/>
              </a:rPr>
              <a:t>https://arkwars.ru/watch/XvVVJNCA4ao/film-about-dambura-smotret.html</a:t>
            </a:r>
            <a:endParaRPr lang="en-GB" sz="5600" dirty="0" smtClean="0"/>
          </a:p>
          <a:p>
            <a:r>
              <a:rPr lang="en-GB" sz="5600" dirty="0"/>
              <a:t> </a:t>
            </a:r>
            <a:r>
              <a:rPr lang="en-GB" sz="5600" dirty="0" smtClean="0"/>
              <a:t>                               </a:t>
            </a:r>
            <a:r>
              <a:rPr lang="en-GB" sz="5600" dirty="0" smtClean="0">
                <a:hlinkClick r:id="rId4"/>
              </a:rPr>
              <a:t>https://m.youtube.com/watch?v=TL3fDrrh0bc</a:t>
            </a:r>
            <a:endParaRPr lang="en-GB" sz="5600" dirty="0" smtClean="0"/>
          </a:p>
          <a:p>
            <a:r>
              <a:rPr lang="en-GB" sz="5600" dirty="0" smtClean="0"/>
              <a:t>Analogue title: Gall, S (2012) War Against The Taliban, Why It All Wen Wrong In Afghanistan. Bloomsbury, London</a:t>
            </a:r>
          </a:p>
          <a:p>
            <a:endParaRPr lang="en-GB" sz="1700" dirty="0" smtClean="0"/>
          </a:p>
          <a:p>
            <a:r>
              <a:rPr lang="en-GB" dirty="0" smtClean="0"/>
              <a:t> </a:t>
            </a:r>
            <a:endParaRPr lang="en-GB" dirty="0" smtClean="0"/>
          </a:p>
        </p:txBody>
      </p:sp>
    </p:spTree>
    <p:extLst>
      <p:ext uri="{BB962C8B-B14F-4D97-AF65-F5344CB8AC3E}">
        <p14:creationId xmlns:p14="http://schemas.microsoft.com/office/powerpoint/2010/main" val="1115680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955908" y="1114817"/>
            <a:ext cx="6952179" cy="5214135"/>
          </a:xfrm>
          <a:prstGeom prst="rect">
            <a:avLst/>
          </a:prstGeom>
        </p:spPr>
      </p:pic>
      <p:sp>
        <p:nvSpPr>
          <p:cNvPr id="5" name="Oval 4"/>
          <p:cNvSpPr/>
          <p:nvPr/>
        </p:nvSpPr>
        <p:spPr>
          <a:xfrm>
            <a:off x="6350696" y="3118981"/>
            <a:ext cx="400833" cy="538619"/>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7403788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1128</TotalTime>
  <Words>1117</Words>
  <Application>Microsoft Office PowerPoint</Application>
  <PresentationFormat>Widescreen</PresentationFormat>
  <Paragraphs>57</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Times New Roman</vt:lpstr>
      <vt:lpstr>Tw Cen MT</vt:lpstr>
      <vt:lpstr>Tw Cen MT Condensed</vt:lpstr>
      <vt:lpstr>Wingdings</vt:lpstr>
      <vt:lpstr>Wingdings 3</vt:lpstr>
      <vt:lpstr>Integral</vt:lpstr>
      <vt:lpstr>Autotelic Aktion Afganish  deconstructing the centrifugal force of gender abuse known as BAACHA bAZI  this restricted map (unicef-ocha 2018) identifies the ugaric provinces of UZBEKistan (UPPER/CENTRAL FRAME – Tajikstan). Kabul is in the lower left of frame. The historic pamirs and Karakorum mountains are located to the upper right (see: frame 11) </vt:lpstr>
      <vt:lpstr>Zusammenhang Bekkantmachung Köherenz Leitung   Comparative difference (Schwartz 1982, 107-8) requires astute Practical Engagement (see: Kunduz environs by Healey 2010) Juvenile and young adult Male gender Abuse occurs in and adjacent to secularised dancing halls (Bacha Bareesh) at the behest of powerful ‘commanders’ whom have endured and capitalised from decades of extreme, modern warfare.  adolescent males are clothed in specialised cloth items (JAAMAN) publicly purchased in the bazaars AND is inclusive of ‘DANCING BELLS’ (mazai). Decisions about whom should be selected to dance in the distinctive Ottoman-Uralic style occurs in a Samowar (tea house). the dance types are; (Atan) or an exotic type (Naz) which may incorporate both ‘pas da basque’ reels and small footwork (Maidan).   The performances are secularised, privately financed and contrast markedly against the nomadic Kuchi style or ‘southern’ kite dance (Khaghadazi). MUSICAL INSTRUMENTS USED TO SUPPLY CADENCE and harmony is PERFORMED IN THE HISTORIC 4:4 Shur or HOMAYUN-ISFAHAN MODES, broadcast through Uzbek and Iranian instruments, such as the two stringed dambura or four stringed mulberry wood rebab. Tempo is admimistered by percussive drums, such as the clay hour glass drum (zerbaghali) and by the TAMBUR AND dhol – a doubled headed wood barrel drum known throughout the semi-nomadic near east (SOAS – EASTERN ARTS (UTAH) 2018)  This frame (After: La Barre 1989) identifies the reflexive approach as applied to the stratified in-situ communities Presently receiving UNICEF care – a consequence of the activities of the warlords controlling the Baacha Baazi abstraction  Displaced persons (2018): Badakshan 33,180 Baglan 38,724 Kunduz 196,217 Takhur 49,317 (UNICEF-OCHA 2018) </vt:lpstr>
      <vt:lpstr>Geschlecht Uzbek (Jowzjan Provinz)-Tajik Schwadron Aufdringlish Mistel-Bolzen, Halt!</vt:lpstr>
      <vt:lpstr>Kabul Friede Jirga (131:2009, 3:06.2010) NO CHALLENGE TO Sharia Law, legalises rape as propositioned by Ayatollah Sheikh Asef Mohseni (Hezb e Islami &amp; Tamadon Corp. &amp; enforced by Uzbek Warlord and ‘statesman’ Gen. Abdul Rashid Dostum, opposed by Mullah Omar (After: holbrook, R. and Admiral Mullen, N. (2008-10) by Gall S. 2012, 337-49)</vt:lpstr>
      <vt:lpstr>Continuum theorie: Beton einzel Semantic content/categories of classification &amp; the ethnographic film medium (After: beuys 1970) issues of ‘soverignty’ are further considered to be reflexive, such as the contrasting Gujaret atrocity  (see: 25 Barbary lions killed in Gujaret BBC: 25.09.2018)  Exactly how does the gender abuse ‘context baseline’ as a concrete paradigm shape up against other selective factors?   </vt:lpstr>
      <vt:lpstr>Design Anthropologie Atelier (Binder,T. 2016) proposed engagement through resonance survey topologies</vt:lpstr>
      <vt:lpstr>Wuste isohulse GLEICHZEITIG SEIN/DIACHRONOLOGIE</vt:lpstr>
      <vt:lpstr>Glossary</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Autotelic Aktion Afganish</dc:title>
  <dc:creator>Christopher Rea (1804572)</dc:creator>
  <cp:lastModifiedBy>Christopher Rea (1804572)</cp:lastModifiedBy>
  <cp:revision>76</cp:revision>
  <dcterms:created xsi:type="dcterms:W3CDTF">2018-11-14T17:32:59Z</dcterms:created>
  <dcterms:modified xsi:type="dcterms:W3CDTF">2018-11-16T12:22:37Z</dcterms:modified>
</cp:coreProperties>
</file>