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8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082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34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1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493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256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711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13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77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283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5720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463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28280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195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129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43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DF3C4-E2D6-4CEB-A961-1838A2D5584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78E8650-6BD4-45F5-ADC9-A425A10D6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76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2.wdp"/><Relationship Id="rId7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81447" y="1180097"/>
            <a:ext cx="7248698" cy="1686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Front Wheel Wake Management through Front Wing Development on a F399 Single Seater Sprint Car: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Research Proposal.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344" y="86973"/>
            <a:ext cx="1609181" cy="80249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2115" y="4186516"/>
            <a:ext cx="2147361" cy="11721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6681" y="5589997"/>
            <a:ext cx="1738227" cy="79864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877194" y="3157218"/>
            <a:ext cx="32572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John Michael Hughes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MSc Motorsport Engineering</a:t>
            </a:r>
          </a:p>
        </p:txBody>
      </p:sp>
    </p:spTree>
    <p:extLst>
      <p:ext uri="{BB962C8B-B14F-4D97-AF65-F5344CB8AC3E}">
        <p14:creationId xmlns:p14="http://schemas.microsoft.com/office/powerpoint/2010/main" val="34593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28777" y1="31050" x2="34532" y2="25114"/>
                        <a14:backgroundMark x1="34712" y1="25114" x2="37770" y2="25114"/>
                        <a14:backgroundMark x1="37770" y1="25114" x2="39029" y2="15982"/>
                        <a14:backgroundMark x1="39029" y1="16438" x2="40647" y2="16895"/>
                        <a14:backgroundMark x1="40647" y1="16895" x2="41727" y2="24201"/>
                        <a14:backgroundMark x1="41906" y1="22831" x2="44604" y2="22831"/>
                        <a14:backgroundMark x1="44604" y1="22374" x2="46583" y2="25114"/>
                        <a14:backgroundMark x1="46763" y1="25114" x2="47122" y2="30137"/>
                        <a14:backgroundMark x1="47122" y1="30137" x2="49820" y2="33333"/>
                        <a14:backgroundMark x1="50180" y1="33333" x2="53417" y2="34703"/>
                        <a14:backgroundMark x1="53237" y1="35160" x2="56475" y2="34703"/>
                        <a14:backgroundMark x1="56475" y1="34703" x2="60971" y2="35616"/>
                        <a14:backgroundMark x1="61331" y1="35616" x2="69245" y2="41096"/>
                        <a14:backgroundMark x1="69245" y1="41096" x2="70863" y2="3698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09608" y="1089627"/>
            <a:ext cx="5428211" cy="22488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5739" y="4282573"/>
            <a:ext cx="4281360" cy="24065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9709" y="1197692"/>
            <a:ext cx="591034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SBD Ltd </a:t>
            </a:r>
            <a:r>
              <a:rPr lang="en-GB" sz="1400" dirty="0" err="1"/>
              <a:t>Dallara</a:t>
            </a:r>
            <a:r>
              <a:rPr lang="en-GB" sz="1400" dirty="0"/>
              <a:t> F399 Sprint car competes within the British Sprint Championship.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Due to the nature of a sprint race, this requires optimum performance from the vehicle as fast as possible.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Straight line speed and cornering speed are essential to producing the fastest possible lap times.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has been proposed that the front wing is a key area of development when trying to reduce an open wheel race cars generated aerodynamic drag.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18661"/>
          <a:stretch/>
        </p:blipFill>
        <p:spPr>
          <a:xfrm>
            <a:off x="1438102" y="4221752"/>
            <a:ext cx="3857104" cy="246733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31025" y="481956"/>
            <a:ext cx="2435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SBD Ltd </a:t>
            </a:r>
            <a:r>
              <a:rPr lang="en-GB" u="sng" dirty="0" err="1"/>
              <a:t>Dallara</a:t>
            </a:r>
            <a:r>
              <a:rPr lang="en-GB" u="sng" dirty="0"/>
              <a:t> F399</a:t>
            </a:r>
          </a:p>
        </p:txBody>
      </p:sp>
    </p:spTree>
    <p:extLst>
      <p:ext uri="{BB962C8B-B14F-4D97-AF65-F5344CB8AC3E}">
        <p14:creationId xmlns:p14="http://schemas.microsoft.com/office/powerpoint/2010/main" val="53000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56264"/>
          <a:stretch/>
        </p:blipFill>
        <p:spPr>
          <a:xfrm>
            <a:off x="4623094" y="1121841"/>
            <a:ext cx="4865131" cy="15520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5637" y="1254844"/>
            <a:ext cx="406492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Aerodynamic drag is a resistive force that inhibits the optimum performance of any mode of transport, which therefore decreases the overall fuel efficiency.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is a consequence of energy losses within a generated boundary layer due to developed skin friction.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Large pressure differentials can also cause drag to become prominent (Induced Drag).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35% - 50% of an open wheel race cars drag is produced by its exposed wheels </a:t>
            </a:r>
            <a:r>
              <a:rPr lang="en-GB" sz="1000" dirty="0"/>
              <a:t>(James, et al.,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Due to the nature of motorsport, any possible development that produces a drastic positive impact upon performance, could therefore be filtered down to automotive industries </a:t>
            </a:r>
            <a:r>
              <a:rPr lang="en-GB" sz="1000" dirty="0"/>
              <a:t>(Collins,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</p:txBody>
      </p:sp>
      <p:sp>
        <p:nvSpPr>
          <p:cNvPr id="6" name="Rectangle 5"/>
          <p:cNvSpPr/>
          <p:nvPr/>
        </p:nvSpPr>
        <p:spPr>
          <a:xfrm>
            <a:off x="4835162" y="2734538"/>
            <a:ext cx="668773" cy="2496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(Li, 2017)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8386" y="3195098"/>
            <a:ext cx="4977506" cy="138891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835162" y="4671780"/>
            <a:ext cx="105670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(Reynolds, 2019)</a:t>
            </a:r>
            <a:endParaRPr lang="en-GB" sz="1000" dirty="0"/>
          </a:p>
        </p:txBody>
      </p:sp>
      <p:sp>
        <p:nvSpPr>
          <p:cNvPr id="9" name="TextBox 8"/>
          <p:cNvSpPr txBox="1"/>
          <p:nvPr/>
        </p:nvSpPr>
        <p:spPr>
          <a:xfrm>
            <a:off x="415636" y="390698"/>
            <a:ext cx="2310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Aerodynamic Drag</a:t>
            </a:r>
          </a:p>
        </p:txBody>
      </p:sp>
    </p:spTree>
    <p:extLst>
      <p:ext uri="{BB962C8B-B14F-4D97-AF65-F5344CB8AC3E}">
        <p14:creationId xmlns:p14="http://schemas.microsoft.com/office/powerpoint/2010/main" val="165423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1542" y="4353534"/>
            <a:ext cx="3753677" cy="14830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177" y="452955"/>
            <a:ext cx="4712616" cy="317019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5636" y="883842"/>
            <a:ext cx="493776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Wings work by generating a differential in pressure from its top surface to its bottom surface.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greater the pressure gradient, more lift force is generated.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If allowed, the higher pressure will spill over towards the lower pressure due to the positive pressure gradient </a:t>
            </a:r>
            <a:r>
              <a:rPr lang="en-GB" sz="1000" dirty="0"/>
              <a:t>(Nakagawa &amp; </a:t>
            </a:r>
            <a:r>
              <a:rPr lang="en-GB" sz="1000" dirty="0" err="1"/>
              <a:t>Hojo</a:t>
            </a:r>
            <a:r>
              <a:rPr lang="en-GB" sz="1000" dirty="0"/>
              <a:t>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Vortex formation is compiled of high energy air.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Though this also induces more drag force.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507" y="3871142"/>
            <a:ext cx="4352921" cy="215817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86590" y="6029313"/>
            <a:ext cx="137249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Ravelli</a:t>
            </a:r>
            <a:r>
              <a:rPr lang="en-GB" sz="1000" dirty="0"/>
              <a:t> &amp; </a:t>
            </a:r>
            <a:r>
              <a:rPr lang="en-GB" sz="1000" dirty="0" err="1"/>
              <a:t>Savini</a:t>
            </a:r>
            <a:r>
              <a:rPr lang="en-GB" sz="1000" dirty="0"/>
              <a:t>, 2018)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2836" y="268289"/>
            <a:ext cx="2768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Wing Principles</a:t>
            </a:r>
          </a:p>
        </p:txBody>
      </p:sp>
    </p:spTree>
    <p:extLst>
      <p:ext uri="{BB962C8B-B14F-4D97-AF65-F5344CB8AC3E}">
        <p14:creationId xmlns:p14="http://schemas.microsoft.com/office/powerpoint/2010/main" val="359478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91" y="505546"/>
            <a:ext cx="3350392" cy="17373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8037" y="2349444"/>
            <a:ext cx="4331104" cy="18993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r="2034" b="1718"/>
          <a:stretch/>
        </p:blipFill>
        <p:spPr>
          <a:xfrm>
            <a:off x="7368393" y="4461856"/>
            <a:ext cx="3853789" cy="20220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74867" y="706581"/>
            <a:ext cx="4721629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Wheels are considered to be problematic when conducting aerodynamic analysis </a:t>
            </a:r>
            <a:r>
              <a:rPr lang="en-GB" sz="1000" dirty="0"/>
              <a:t>(Morelli, 1969).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Large rotating mass that works with 3 degrees of freedom.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Tyres are difficult to simulate in regards to contact patch and deflection.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Requires powerful Turbulence models to accurately predict the flow regime </a:t>
            </a:r>
            <a:r>
              <a:rPr lang="en-GB" sz="1000" dirty="0"/>
              <a:t>(</a:t>
            </a:r>
            <a:r>
              <a:rPr lang="en-GB" sz="1000" dirty="0" err="1"/>
              <a:t>Issakhanian</a:t>
            </a:r>
            <a:r>
              <a:rPr lang="en-GB" sz="1000" dirty="0"/>
              <a:t>, et al., 2009).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Hobeika</a:t>
            </a:r>
            <a:r>
              <a:rPr lang="en-GB" sz="1400" dirty="0"/>
              <a:t> &amp; </a:t>
            </a:r>
            <a:r>
              <a:rPr lang="en-GB" sz="1400" dirty="0" err="1"/>
              <a:t>Sebben</a:t>
            </a:r>
            <a:r>
              <a:rPr lang="en-GB" sz="1400" dirty="0"/>
              <a:t> conducted an experiment that found that using a rotating wall function was found to be inadequate </a:t>
            </a:r>
            <a:r>
              <a:rPr lang="en-GB" sz="1000" dirty="0"/>
              <a:t>(</a:t>
            </a:r>
            <a:r>
              <a:rPr lang="en-GB" sz="1000" dirty="0" err="1"/>
              <a:t>Hobeika</a:t>
            </a:r>
            <a:r>
              <a:rPr lang="en-GB" sz="1000" dirty="0"/>
              <a:t> &amp; </a:t>
            </a:r>
            <a:r>
              <a:rPr lang="en-GB" sz="1000" dirty="0" err="1"/>
              <a:t>Sebben</a:t>
            </a:r>
            <a:r>
              <a:rPr lang="en-GB" sz="1000" dirty="0"/>
              <a:t>, 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</p:txBody>
      </p:sp>
      <p:sp>
        <p:nvSpPr>
          <p:cNvPr id="8" name="Rectangle 7"/>
          <p:cNvSpPr/>
          <p:nvPr/>
        </p:nvSpPr>
        <p:spPr>
          <a:xfrm>
            <a:off x="7344805" y="6519256"/>
            <a:ext cx="173797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(theansweris27.com, 2019)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274" y="4187536"/>
            <a:ext cx="2789692" cy="210203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/>
          <a:srcRect b="19116"/>
          <a:stretch/>
        </p:blipFill>
        <p:spPr>
          <a:xfrm>
            <a:off x="3455373" y="4248782"/>
            <a:ext cx="2681894" cy="2110454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925582" y="6289573"/>
            <a:ext cx="167866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Hobeika</a:t>
            </a:r>
            <a:r>
              <a:rPr lang="en-GB" sz="1000" dirty="0"/>
              <a:t> &amp; </a:t>
            </a:r>
            <a:r>
              <a:rPr lang="en-GB" sz="1000" dirty="0" err="1"/>
              <a:t>Sebben</a:t>
            </a:r>
            <a:r>
              <a:rPr lang="en-GB" sz="1000" dirty="0"/>
              <a:t>, 2018)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9135" y="274320"/>
            <a:ext cx="2942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Wheel Complications</a:t>
            </a:r>
          </a:p>
        </p:txBody>
      </p:sp>
    </p:spTree>
    <p:extLst>
      <p:ext uri="{BB962C8B-B14F-4D97-AF65-F5344CB8AC3E}">
        <p14:creationId xmlns:p14="http://schemas.microsoft.com/office/powerpoint/2010/main" val="101726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7661" r="100000"/>
                    </a14:imgEffect>
                  </a14:imgLayer>
                </a14:imgProps>
              </a:ext>
            </a:extLst>
          </a:blip>
          <a:srcRect l="47741"/>
          <a:stretch/>
        </p:blipFill>
        <p:spPr>
          <a:xfrm>
            <a:off x="7757202" y="602088"/>
            <a:ext cx="2179221" cy="14204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2034" y="2393469"/>
            <a:ext cx="3401863" cy="16216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5637" y="602088"/>
            <a:ext cx="601010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Nakagawa supports the use of wing vortex formation to control and manage the front wheel wake.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Ramesh also describes the use of a wing having an impact upon the wheel aerodynamics.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Wing design needs to be thorough due to the possible negative implications.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Though these principles are simply to alter the positioning of the wake, rather than reduce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may be possible to introduce wheel covers to limit the size of the generated wake formation, which are incorporated into the wing design.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Air curtains may also be incorporated to re-energise air, allow some re-attachment and improve air momentum </a:t>
            </a:r>
            <a:r>
              <a:rPr lang="en-GB" sz="1000" dirty="0"/>
              <a:t>(</a:t>
            </a:r>
            <a:r>
              <a:rPr lang="en-GB" sz="1000" dirty="0" err="1"/>
              <a:t>Chaligné</a:t>
            </a:r>
            <a:r>
              <a:rPr lang="en-GB" sz="1000" dirty="0"/>
              <a:t>,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7167" l="3667" r="9566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56610" y="4138255"/>
            <a:ext cx="3492774" cy="232851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676898" y="1993303"/>
            <a:ext cx="16417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(Nakagawa &amp; </a:t>
            </a:r>
            <a:r>
              <a:rPr lang="en-GB" sz="1000" dirty="0" err="1"/>
              <a:t>Hojo</a:t>
            </a:r>
            <a:r>
              <a:rPr lang="en-GB" sz="1000" dirty="0"/>
              <a:t>, 2014)</a:t>
            </a:r>
          </a:p>
        </p:txBody>
      </p:sp>
      <p:sp>
        <p:nvSpPr>
          <p:cNvPr id="9" name="Rectangle 8"/>
          <p:cNvSpPr/>
          <p:nvPr/>
        </p:nvSpPr>
        <p:spPr>
          <a:xfrm>
            <a:off x="7293262" y="4015144"/>
            <a:ext cx="107273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(Ramesh, 2018)</a:t>
            </a:r>
          </a:p>
        </p:txBody>
      </p:sp>
      <p:sp>
        <p:nvSpPr>
          <p:cNvPr id="10" name="Rectangle 9"/>
          <p:cNvSpPr/>
          <p:nvPr/>
        </p:nvSpPr>
        <p:spPr>
          <a:xfrm>
            <a:off x="4184963" y="6457164"/>
            <a:ext cx="199125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(www.fiaformulae.com/, 2019)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693" y="4605251"/>
            <a:ext cx="3296862" cy="172933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22651" y="6273030"/>
            <a:ext cx="15937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 </a:t>
            </a:r>
            <a:r>
              <a:rPr lang="en-GB" sz="1000" dirty="0"/>
              <a:t>(</a:t>
            </a:r>
            <a:r>
              <a:rPr lang="en-GB" sz="1000" dirty="0" err="1"/>
              <a:t>Chaligné</a:t>
            </a:r>
            <a:r>
              <a:rPr lang="en-GB" sz="1000" dirty="0"/>
              <a:t>, et al., 2017)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92232" y="232756"/>
            <a:ext cx="3773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Wing &amp; Wheel Interaction 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27" b="99182" l="348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29627" y="4483778"/>
            <a:ext cx="3206800" cy="1817063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7902733" y="6177731"/>
            <a:ext cx="173797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(theansweris27.com, 2014)</a:t>
            </a:r>
          </a:p>
        </p:txBody>
      </p:sp>
    </p:spTree>
    <p:extLst>
      <p:ext uri="{BB962C8B-B14F-4D97-AF65-F5344CB8AC3E}">
        <p14:creationId xmlns:p14="http://schemas.microsoft.com/office/powerpoint/2010/main" val="5803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31521" y="1347720"/>
            <a:ext cx="458031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Computatiohnal</a:t>
            </a:r>
            <a:r>
              <a:rPr lang="en-GB" sz="1400" dirty="0"/>
              <a:t> Fluid Dynamics – </a:t>
            </a:r>
            <a:r>
              <a:rPr lang="en-GB" sz="1000" dirty="0" err="1"/>
              <a:t>Ansys</a:t>
            </a:r>
            <a:r>
              <a:rPr lang="en-GB" sz="1000" dirty="0"/>
              <a:t>/</a:t>
            </a:r>
            <a:r>
              <a:rPr lang="en-GB" sz="1000" dirty="0" err="1"/>
              <a:t>OpenFoam</a:t>
            </a: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Horiba MIRA </a:t>
            </a:r>
            <a:r>
              <a:rPr lang="en-GB" sz="1400" dirty="0" err="1"/>
              <a:t>Windtunnel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C2 Open Loop </a:t>
            </a:r>
            <a:r>
              <a:rPr lang="en-GB" sz="1400" dirty="0" err="1"/>
              <a:t>Windtunnel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Wool Tufts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Flow Visualisation Paint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Pitot Sensor Array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5306" y="2548048"/>
            <a:ext cx="4007109" cy="14158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1215" y="681452"/>
            <a:ext cx="5722785" cy="163303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5306" y="4267432"/>
            <a:ext cx="4012026" cy="23617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754" y="4218900"/>
            <a:ext cx="3460218" cy="230140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962223" y="6520309"/>
            <a:ext cx="133882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(Scarborough, 2014)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98764" y="349135"/>
            <a:ext cx="3366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Methods of Research &amp; Data </a:t>
            </a:r>
            <a:r>
              <a:rPr lang="en-GB" u="sng" dirty="0" smtClean="0"/>
              <a:t>Acquisition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16566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15883" y="277688"/>
            <a:ext cx="9767456" cy="6186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sng" strike="noStrike" cap="none" normalizeH="0" baseline="0" dirty="0" smtClean="0">
                <a:ln>
                  <a:noFill/>
                </a:ln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sng" strike="noStrike" cap="none" normalizeH="0" baseline="0" dirty="0">
              <a:ln>
                <a:noFill/>
              </a:ln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Chaligné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Turner, R. &amp;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Gaylard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aerodynamics development of the New Land Rover Discovery,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Stuttgart: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Hobeika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&amp;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Sebben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2018. CFD investigation on wheel rotation modelling.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Wind Engineering and Industrial Aerodynamics,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174(1), pp. 241 - 251.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Li, R.,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Aerodynamic Drag Reduction of a Square-Back Car Model Using Linear Genetic Programming and Physic-Based Control,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Researchgate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Morelli, A., 1969.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Aerodynamic Effects on an Automobile,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Nuneaton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MIRA.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Reynolds, J.,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 F1 RULES: The Key Changes Explained.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www.formula1.com/en/latest/article.2021-f1-rules-the-key-changes-explained.2dCtCkxNofk20K1B4rJwTk.html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theansweris27.com,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Simulating the tire contact patch region.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https://theansweris27.com/simulating-the-tire-contact-patch-region/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James, M. R., Watkins, S. &amp; Watts, M., 2014.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Effect of Upstream Turbulence on an Exposed Wheel Wake,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Michigan: SAE International.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Nakagawa, M. &amp;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Hojo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T., 2014.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Typical </a:t>
            </a:r>
            <a:r>
              <a:rPr kumimoji="0" lang="en-GB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Vortical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Structures around a Formula 1 Car.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Shizuoka, Motorsport Unit Development Division, Toyota Motor Corporation.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Issakhanian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Lo, K., Elkins, C. &amp; Eaton, J., 2009.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Computational and Experimental Investigation of the Flow Structure and Vortex Dynamics in the Wake of a Formula 1 Tire,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Stanford: Society of Automotive Engineers.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Ramesh, G., 2018.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Turbulence Modelling </a:t>
            </a:r>
            <a:r>
              <a:rPr kumimoji="0" lang="en-GB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ForTheWin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Part 1,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Salient 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dirty="0"/>
              <a:t>Scarborough, C., 2014. Formula 1's 2014 pre-season testing sensors explained. [Online] </a:t>
            </a:r>
            <a:br>
              <a:rPr lang="en-GB" sz="1000" dirty="0"/>
            </a:br>
            <a:r>
              <a:rPr lang="en-GB" sz="1000" dirty="0"/>
              <a:t>Available at: www.autosport.com/f1/news/112669/formula-1-testing-sensors-explained</a:t>
            </a:r>
            <a:br>
              <a:rPr lang="en-GB" sz="1000" dirty="0"/>
            </a:br>
            <a:r>
              <a:rPr lang="en-GB" sz="1000" dirty="0"/>
              <a:t>[Accessed 17 1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000" dirty="0"/>
              <a:t>theansweris27.com, 2014. </a:t>
            </a:r>
            <a:r>
              <a:rPr lang="en-US" sz="1000" i="1" dirty="0"/>
              <a:t>The effect of different aerodynamic elements on the efficiency of the McLaren MP4-29 front wing.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theansweris27.com/the-effect-of-different-aerodynamic-elements-on-the-efficiency-of-the-mclaren-mp4-29-front-wing/</a:t>
            </a:r>
            <a:br>
              <a:rPr lang="en-US" sz="1000" dirty="0"/>
            </a:br>
            <a:r>
              <a:rPr lang="en-US" sz="1000" dirty="0"/>
              <a:t>[Accessed 28 2 2020].</a:t>
            </a:r>
            <a:endParaRPr lang="en-GB" sz="1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dirty="0"/>
              <a:t>Collins, S., 2014. Formula 1 and the environment. Sheffield: </a:t>
            </a:r>
            <a:r>
              <a:rPr lang="en-GB" sz="1000" dirty="0" err="1"/>
              <a:t>Racecar</a:t>
            </a:r>
            <a:r>
              <a:rPr lang="en-GB" sz="1000" dirty="0"/>
              <a:t>-Engineering.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28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Custom 2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F3B3B"/>
      </a:accent1>
      <a:accent2>
        <a:srgbClr val="000000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378</TotalTime>
  <Words>953</Words>
  <Application>Microsoft Office PowerPoint</Application>
  <PresentationFormat>Widescreen</PresentationFormat>
  <Paragraphs>109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Hughes (P146322)</dc:creator>
  <cp:lastModifiedBy>John Hughes (P146322)</cp:lastModifiedBy>
  <cp:revision>24</cp:revision>
  <dcterms:created xsi:type="dcterms:W3CDTF">2020-02-28T11:32:07Z</dcterms:created>
  <dcterms:modified xsi:type="dcterms:W3CDTF">2020-03-04T14:39:59Z</dcterms:modified>
</cp:coreProperties>
</file>