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9/8/2024</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9/8/2024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oleObject" Target="../embeddings/oleObject4.bin"/><Relationship Id="rId7" Type="http://schemas.openxmlformats.org/officeDocument/2006/relationships/oleObject" Target="../embeddings/oleObject7.bin"/><Relationship Id="rId12" Type="http://schemas.openxmlformats.org/officeDocument/2006/relationships/image" Target="../media/image19.wmf"/><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image" Target="../media/image17.wmf"/><Relationship Id="rId11" Type="http://schemas.openxmlformats.org/officeDocument/2006/relationships/oleObject" Target="../embeddings/oleObject10.bin"/><Relationship Id="rId5" Type="http://schemas.openxmlformats.org/officeDocument/2006/relationships/oleObject" Target="../embeddings/oleObject6.bin"/><Relationship Id="rId10" Type="http://schemas.openxmlformats.org/officeDocument/2006/relationships/oleObject" Target="../embeddings/oleObject9.bin"/><Relationship Id="rId4" Type="http://schemas.openxmlformats.org/officeDocument/2006/relationships/oleObject" Target="../embeddings/oleObject5.bin"/><Relationship Id="rId9" Type="http://schemas.openxmlformats.org/officeDocument/2006/relationships/image" Target="../media/image18.wmf"/></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name="Equation" r:id="rId3" imgW="0" imgH="0" progId="Equation.3">
                  <p:embed/>
                </p:oleObj>
              </mc:Choice>
              <mc:Fallback>
                <p:oleObj name="Equation" r:id="rId3" imgW="0" imgH="0" progId="Equation.3">
                  <p:embed/>
                  <p:pic>
                    <p:nvPicPr>
                      <p:cNvPr id="28675" name="Rectangle 3">
                        <a:extLst>
                          <a:ext uri="{FF2B5EF4-FFF2-40B4-BE49-F238E27FC236}">
                            <a16:creationId xmlns:a16="http://schemas.microsoft.com/office/drawing/2014/main"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name="Equation" r:id="rId4" imgW="0" imgH="0" progId="Equation.3">
                  <p:embed/>
                </p:oleObj>
              </mc:Choice>
              <mc:Fallback>
                <p:oleObj name="Equation" r:id="rId4" imgW="0" imgH="0" progId="Equation.3">
                  <p:embed/>
                  <p:pic>
                    <p:nvPicPr>
                      <p:cNvPr id="28678" name="Rectangle 6">
                        <a:extLst>
                          <a:ext uri="{FF2B5EF4-FFF2-40B4-BE49-F238E27FC236}">
                            <a16:creationId xmlns:a16="http://schemas.microsoft.com/office/drawing/2014/main"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name="Equation" r:id="rId5" imgW="711200" imgH="228600" progId="Equation.3">
                  <p:embed/>
                </p:oleObj>
              </mc:Choice>
              <mc:Fallback>
                <p:oleObj name="Equation" r:id="rId5" imgW="711200" imgH="228600" progId="Equation.3">
                  <p:embed/>
                  <p:pic>
                    <p:nvPicPr>
                      <p:cNvPr id="28679" name="Object 7">
                        <a:extLst>
                          <a:ext uri="{FF2B5EF4-FFF2-40B4-BE49-F238E27FC236}">
                            <a16:creationId xmlns:a16="http://schemas.microsoft.com/office/drawing/2014/main" id="{6D48195E-1E19-4DD1-B9F0-7D416A93B7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name="Equation" r:id="rId7" imgW="0" imgH="0" progId="Equation.3">
                  <p:embed/>
                </p:oleObj>
              </mc:Choice>
              <mc:Fallback>
                <p:oleObj name="Equation" r:id="rId7" imgW="0" imgH="0" progId="Equation.3">
                  <p:embed/>
                  <p:pic>
                    <p:nvPicPr>
                      <p:cNvPr id="28680" name="Rectangle 8">
                        <a:extLst>
                          <a:ext uri="{FF2B5EF4-FFF2-40B4-BE49-F238E27FC236}">
                            <a16:creationId xmlns:a16="http://schemas.microsoft.com/office/drawing/2014/main"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name="Equation" r:id="rId8" imgW="762000" imgH="228600" progId="Equation.3">
                  <p:embed/>
                </p:oleObj>
              </mc:Choice>
              <mc:Fallback>
                <p:oleObj name="Equation" r:id="rId8" imgW="762000" imgH="228600" progId="Equation.3">
                  <p:embed/>
                  <p:pic>
                    <p:nvPicPr>
                      <p:cNvPr id="28681" name="Object 9">
                        <a:extLst>
                          <a:ext uri="{FF2B5EF4-FFF2-40B4-BE49-F238E27FC236}">
                            <a16:creationId xmlns:a16="http://schemas.microsoft.com/office/drawing/2014/main" id="{AA70A8A0-DF9D-47E2-8FBA-3C3572923E8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name="Equation" r:id="rId10" imgW="0" imgH="0" progId="Equation.3">
                  <p:embed/>
                </p:oleObj>
              </mc:Choice>
              <mc:Fallback>
                <p:oleObj name="Equation" r:id="rId10" imgW="0" imgH="0" progId="Equation.3">
                  <p:embed/>
                  <p:pic>
                    <p:nvPicPr>
                      <p:cNvPr id="28682" name="Rectangle 10">
                        <a:extLst>
                          <a:ext uri="{FF2B5EF4-FFF2-40B4-BE49-F238E27FC236}">
                            <a16:creationId xmlns:a16="http://schemas.microsoft.com/office/drawing/2014/main"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name="Equation" r:id="rId11" imgW="711200" imgH="228600" progId="Equation.3">
                  <p:embed/>
                </p:oleObj>
              </mc:Choice>
              <mc:Fallback>
                <p:oleObj name="Equation" r:id="rId11" imgW="711200" imgH="228600" progId="Equation.3">
                  <p:embed/>
                  <p:pic>
                    <p:nvPicPr>
                      <p:cNvPr id="28683" name="Object 11">
                        <a:extLst>
                          <a:ext uri="{FF2B5EF4-FFF2-40B4-BE49-F238E27FC236}">
                            <a16:creationId xmlns:a16="http://schemas.microsoft.com/office/drawing/2014/main" id="{FA8E8C11-46FC-4AC1-9710-5639ED83086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9/8/2024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9/8/2024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9/8/2024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9/8/2024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15.wmf"/><Relationship Id="rId4" Type="http://schemas.openxmlformats.org/officeDocument/2006/relationships/oleObject" Target="../embeddings/oleObject2.bin"/></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 </a:t>
            </a:r>
            <a:br>
              <a:rPr lang="en-US" dirty="0"/>
            </a:br>
            <a:r>
              <a:rPr lang="en-US" dirty="0"/>
              <a:t>QUANTITATIVE RESEARCH METHODS</a:t>
            </a:r>
          </a:p>
        </p:txBody>
      </p:sp>
      <p:sp>
        <p:nvSpPr>
          <p:cNvPr id="3" name="Subtitle 2"/>
          <p:cNvSpPr>
            <a:spLocks noGrp="1"/>
          </p:cNvSpPr>
          <p:nvPr>
            <p:ph type="subTitle" idx="1"/>
          </p:nvPr>
        </p:nvSpPr>
        <p:spPr/>
        <p:txBody>
          <a:bodyPr>
            <a:normAutofit/>
          </a:bodyPr>
          <a:lstStyle/>
          <a:p>
            <a:r>
              <a:rPr lang="en-US" sz="2800"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name="Document" r:id="rId2" imgW="6183259" imgH="2426529" progId="Word.Document.12">
                  <p:embed/>
                </p:oleObj>
              </mc:Choice>
              <mc:Fallback>
                <p:oleObj name="Document" r:id="rId2" imgW="6183259" imgH="2426529" progId="Word.Document.12">
                  <p:embed/>
                  <p:pic>
                    <p:nvPicPr>
                      <p:cNvPr id="1026"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a:t>
            </a:r>
            <a:r>
              <a:rPr lang="en-US" baseline="-25000" dirty="0"/>
              <a:t>0</a:t>
            </a:r>
            <a:r>
              <a:rPr lang="en-US" dirty="0"/>
              <a:t>: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a:t>
            </a:r>
            <a:r>
              <a:rPr lang="en-US" sz="1600" b="1" baseline="-25000" dirty="0"/>
              <a:t>0</a:t>
            </a:r>
            <a:r>
              <a:rPr lang="en-US" sz="1600" b="1" dirty="0"/>
              <a:t>: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a:t>
            </a:r>
            <a:r>
              <a:rPr lang="en-US" sz="1600" b="1" baseline="-25000" dirty="0">
                <a:ea typeface="MS PGothic" pitchFamily="34" charset="-128"/>
                <a:cs typeface="Times New Roman" pitchFamily="18" charset="0"/>
              </a:rPr>
              <a:t>0</a:t>
            </a:r>
            <a:r>
              <a:rPr lang="en-US" sz="1600" b="1" dirty="0">
                <a:ea typeface="MS PGothic" pitchFamily="34" charset="-128"/>
                <a:cs typeface="Times New Roman" pitchFamily="18" charset="0"/>
              </a:rPr>
              <a:t>: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a:t>
            </a:r>
            <a:r>
              <a:rPr lang="en-US" altLang="zh-CN" baseline="-25000" dirty="0"/>
              <a:t>0</a:t>
            </a:r>
            <a:r>
              <a:rPr lang="en-US" altLang="zh-CN" dirty="0"/>
              <a:t>: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a:t>
            </a:r>
            <a:r>
              <a:rPr lang="en-US" altLang="zh-TW" baseline="-25000" dirty="0"/>
              <a:t>0</a:t>
            </a:r>
            <a:r>
              <a:rPr lang="en-US" altLang="zh-TW" dirty="0"/>
              <a:t>: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a:t>
            </a:r>
            <a:r>
              <a:rPr lang="en-US" altLang="zh-TW" baseline="-25000" dirty="0"/>
              <a:t>0</a:t>
            </a:r>
            <a:r>
              <a:rPr lang="en-US" altLang="zh-TW" dirty="0"/>
              <a:t>: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0</a:t>
            </a:r>
            <a:r>
              <a:rPr lang="en-US" altLang="zh-TW" sz="1700" dirty="0"/>
              <a:t>: </a:t>
            </a:r>
            <a:r>
              <a:rPr lang="el-GR" altLang="zh-TW" sz="1700" dirty="0"/>
              <a:t>ρ = 0</a:t>
            </a:r>
            <a:r>
              <a:rPr lang="en-US" altLang="zh-TW" sz="1700" dirty="0"/>
              <a:t> Ha: </a:t>
            </a:r>
            <a:r>
              <a:rPr lang="el-GR" altLang="zh-TW" sz="1700" dirty="0"/>
              <a:t>ρ</a:t>
            </a:r>
            <a:r>
              <a:rPr lang="en-US" altLang="zh-TW" sz="1700" dirty="0"/>
              <a:t>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a:t>
            </a:r>
            <a:r>
              <a:rPr lang="en-US" baseline="30000" dirty="0"/>
              <a:t>2</a:t>
            </a:r>
            <a:r>
              <a:rPr lang="en-US" dirty="0"/>
              <a:t>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66728"/>
        </p:xfrm>
        <a:graphic>
          <a:graphicData uri="http://schemas.openxmlformats.org/drawingml/2006/table">
            <a:tbl>
              <a:tblPr/>
              <a:tblGrid>
                <a:gridCol w="603250">
                  <a:extLst>
                    <a:ext uri="{9D8B030D-6E8A-4147-A177-3AD203B41FA5}">
                      <a16:colId xmlns:a16="http://schemas.microsoft.com/office/drawing/2014/main" val="20000"/>
                    </a:ext>
                  </a:extLst>
                </a:gridCol>
                <a:gridCol w="690563">
                  <a:extLst>
                    <a:ext uri="{9D8B030D-6E8A-4147-A177-3AD203B41FA5}">
                      <a16:colId xmlns:a16="http://schemas.microsoft.com/office/drawing/2014/main" val="20001"/>
                    </a:ext>
                  </a:extLst>
                </a:gridCol>
                <a:gridCol w="690562">
                  <a:extLst>
                    <a:ext uri="{9D8B030D-6E8A-4147-A177-3AD203B41FA5}">
                      <a16:colId xmlns:a16="http://schemas.microsoft.com/office/drawing/2014/main" val="20002"/>
                    </a:ext>
                  </a:extLst>
                </a:gridCol>
                <a:gridCol w="661988">
                  <a:extLst>
                    <a:ext uri="{9D8B030D-6E8A-4147-A177-3AD203B41FA5}">
                      <a16:colId xmlns:a16="http://schemas.microsoft.com/office/drawing/2014/main" val="20003"/>
                    </a:ext>
                  </a:extLst>
                </a:gridCol>
                <a:gridCol w="661987">
                  <a:extLst>
                    <a:ext uri="{9D8B030D-6E8A-4147-A177-3AD203B41FA5}">
                      <a16:colId xmlns:a16="http://schemas.microsoft.com/office/drawing/2014/main" val="20004"/>
                    </a:ext>
                  </a:extLst>
                </a:gridCol>
                <a:gridCol w="479425">
                  <a:extLst>
                    <a:ext uri="{9D8B030D-6E8A-4147-A177-3AD203B41FA5}">
                      <a16:colId xmlns:a16="http://schemas.microsoft.com/office/drawing/2014/main" val="20005"/>
                    </a:ext>
                  </a:extLst>
                </a:gridCol>
                <a:gridCol w="479425">
                  <a:extLst>
                    <a:ext uri="{9D8B030D-6E8A-4147-A177-3AD203B41FA5}">
                      <a16:colId xmlns:a16="http://schemas.microsoft.com/office/drawing/2014/main"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764732"/>
        </p:xfrm>
        <a:graphic>
          <a:graphicData uri="http://schemas.openxmlformats.org/drawingml/2006/table">
            <a:tbl>
              <a:tblPr/>
              <a:tblGrid>
                <a:gridCol w="1579563">
                  <a:extLst>
                    <a:ext uri="{9D8B030D-6E8A-4147-A177-3AD203B41FA5}">
                      <a16:colId xmlns:a16="http://schemas.microsoft.com/office/drawing/2014/main" val="20000"/>
                    </a:ext>
                  </a:extLst>
                </a:gridCol>
                <a:gridCol w="1579562">
                  <a:extLst>
                    <a:ext uri="{9D8B030D-6E8A-4147-A177-3AD203B41FA5}">
                      <a16:colId xmlns:a16="http://schemas.microsoft.com/office/drawing/2014/main" val="20001"/>
                    </a:ext>
                  </a:extLst>
                </a:gridCol>
                <a:gridCol w="881063">
                  <a:extLst>
                    <a:ext uri="{9D8B030D-6E8A-4147-A177-3AD203B41FA5}">
                      <a16:colId xmlns:a16="http://schemas.microsoft.com/office/drawing/2014/main" val="20002"/>
                    </a:ext>
                  </a:extLst>
                </a:gridCol>
                <a:gridCol w="965200">
                  <a:extLst>
                    <a:ext uri="{9D8B030D-6E8A-4147-A177-3AD203B41FA5}">
                      <a16:colId xmlns:a16="http://schemas.microsoft.com/office/drawing/2014/main" val="20003"/>
                    </a:ext>
                  </a:extLst>
                </a:gridCol>
                <a:gridCol w="966787">
                  <a:extLst>
                    <a:ext uri="{9D8B030D-6E8A-4147-A177-3AD203B41FA5}">
                      <a16:colId xmlns:a16="http://schemas.microsoft.com/office/drawing/2014/main" val="20004"/>
                    </a:ext>
                  </a:extLst>
                </a:gridCol>
                <a:gridCol w="671513">
                  <a:extLst>
                    <a:ext uri="{9D8B030D-6E8A-4147-A177-3AD203B41FA5}">
                      <a16:colId xmlns:a16="http://schemas.microsoft.com/office/drawing/2014/main" val="20005"/>
                    </a:ext>
                  </a:extLst>
                </a:gridCol>
                <a:gridCol w="671512">
                  <a:extLst>
                    <a:ext uri="{9D8B030D-6E8A-4147-A177-3AD203B41FA5}">
                      <a16:colId xmlns:a16="http://schemas.microsoft.com/office/drawing/2014/main"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name="Equation" r:id="rId2" imgW="1485900" imgH="241300" progId="Equation.BREE4">
                  <p:embed/>
                </p:oleObj>
              </mc:Choice>
              <mc:Fallback>
                <p:oleObj name="Equation" r:id="rId2" imgW="1485900" imgH="241300" progId="Equation.BREE4">
                  <p:embed/>
                  <p:pic>
                    <p:nvPicPr>
                      <p:cNvPr id="40964" name="Object 4">
                        <a:extLst>
                          <a:ext uri="{FF2B5EF4-FFF2-40B4-BE49-F238E27FC236}">
                            <a16:creationId xmlns:a16="http://schemas.microsoft.com/office/drawing/2014/main" id="{A70B7B45-8AE4-4F76-8E32-F7F50C8F6C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name="Equation" r:id="rId4" imgW="126835" imgH="202936" progId="Equation.BREE4">
                  <p:embed/>
                </p:oleObj>
              </mc:Choice>
              <mc:Fallback>
                <p:oleObj name="Equation" r:id="rId4" imgW="126835" imgH="202936" progId="Equation.BREE4">
                  <p:embed/>
                  <p:pic>
                    <p:nvPicPr>
                      <p:cNvPr id="40966" name="Object 6">
                        <a:extLst>
                          <a:ext uri="{FF2B5EF4-FFF2-40B4-BE49-F238E27FC236}">
                            <a16:creationId xmlns:a16="http://schemas.microsoft.com/office/drawing/2014/main" id="{BF93753E-11FD-4CF0-B1FA-FC7B64C77E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ectangle 4">
            <a:extLst>
              <a:ext uri="{FF2B5EF4-FFF2-40B4-BE49-F238E27FC236}">
                <a16:creationId xmlns:a16="http://schemas.microsoft.com/office/drawing/2014/main"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r:id="rId2" imgW="1574800" imgH="241300" progId="Equation.BREE4">
                  <p:embed/>
                </p:oleObj>
              </mc:Choice>
              <mc:Fallback>
                <p:oleObj r:id="rId2" imgW="1574800" imgH="241300" progId="Equation.BREE4">
                  <p:embed/>
                  <p:pic>
                    <p:nvPicPr>
                      <p:cNvPr id="64518" name="Object 6">
                        <a:extLst>
                          <a:ext uri="{FF2B5EF4-FFF2-40B4-BE49-F238E27FC236}">
                            <a16:creationId xmlns:a16="http://schemas.microsoft.com/office/drawing/2014/main" id="{763919A4-AC04-4457-A665-499D82EF3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12" name="Content Placeholder 12">
            <a:extLst>
              <a:ext uri="{FF2B5EF4-FFF2-40B4-BE49-F238E27FC236}">
                <a16:creationId xmlns:a16="http://schemas.microsoft.com/office/drawing/2014/main"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53494"/>
        </p:xfrm>
        <a:graphic>
          <a:graphicData uri="http://schemas.openxmlformats.org/drawingml/2006/table">
            <a:tbl>
              <a:tblPr/>
              <a:tblGrid>
                <a:gridCol w="514378">
                  <a:extLst>
                    <a:ext uri="{9D8B030D-6E8A-4147-A177-3AD203B41FA5}">
                      <a16:colId xmlns:a16="http://schemas.microsoft.com/office/drawing/2014/main" val="20000"/>
                    </a:ext>
                  </a:extLst>
                </a:gridCol>
                <a:gridCol w="588828">
                  <a:extLst>
                    <a:ext uri="{9D8B030D-6E8A-4147-A177-3AD203B41FA5}">
                      <a16:colId xmlns:a16="http://schemas.microsoft.com/office/drawing/2014/main" val="20001"/>
                    </a:ext>
                  </a:extLst>
                </a:gridCol>
                <a:gridCol w="588827">
                  <a:extLst>
                    <a:ext uri="{9D8B030D-6E8A-4147-A177-3AD203B41FA5}">
                      <a16:colId xmlns:a16="http://schemas.microsoft.com/office/drawing/2014/main" val="20002"/>
                    </a:ext>
                  </a:extLst>
                </a:gridCol>
                <a:gridCol w="564463">
                  <a:extLst>
                    <a:ext uri="{9D8B030D-6E8A-4147-A177-3AD203B41FA5}">
                      <a16:colId xmlns:a16="http://schemas.microsoft.com/office/drawing/2014/main" val="20003"/>
                    </a:ext>
                  </a:extLst>
                </a:gridCol>
                <a:gridCol w="564462">
                  <a:extLst>
                    <a:ext uri="{9D8B030D-6E8A-4147-A177-3AD203B41FA5}">
                      <a16:colId xmlns:a16="http://schemas.microsoft.com/office/drawing/2014/main" val="20004"/>
                    </a:ext>
                  </a:extLst>
                </a:gridCol>
                <a:gridCol w="408795">
                  <a:extLst>
                    <a:ext uri="{9D8B030D-6E8A-4147-A177-3AD203B41FA5}">
                      <a16:colId xmlns:a16="http://schemas.microsoft.com/office/drawing/2014/main" val="20005"/>
                    </a:ext>
                  </a:extLst>
                </a:gridCol>
                <a:gridCol w="408795">
                  <a:extLst>
                    <a:ext uri="{9D8B030D-6E8A-4147-A177-3AD203B41FA5}">
                      <a16:colId xmlns:a16="http://schemas.microsoft.com/office/drawing/2014/main"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855255"/>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val="931761545"/>
                    </a:ext>
                  </a:extLst>
                </a:gridCol>
                <a:gridCol w="1818669">
                  <a:extLst>
                    <a:ext uri="{9D8B030D-6E8A-4147-A177-3AD203B41FA5}">
                      <a16:colId xmlns:a16="http://schemas.microsoft.com/office/drawing/2014/main" val="175965502"/>
                    </a:ext>
                  </a:extLst>
                </a:gridCol>
                <a:gridCol w="1482269">
                  <a:extLst>
                    <a:ext uri="{9D8B030D-6E8A-4147-A177-3AD203B41FA5}">
                      <a16:colId xmlns:a16="http://schemas.microsoft.com/office/drawing/2014/main"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583</TotalTime>
  <Words>5774</Words>
  <Application>Microsoft Office PowerPoint</Application>
  <PresentationFormat>Custom</PresentationFormat>
  <Paragraphs>2292</Paragraphs>
  <Slides>47</Slides>
  <Notes>7</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58" baseType="lpstr">
      <vt:lpstr>MS PGothic</vt:lpstr>
      <vt:lpstr>Arial</vt:lpstr>
      <vt:lpstr>Arial Narrow</vt:lpstr>
      <vt:lpstr>Century Gothic</vt:lpstr>
      <vt:lpstr>Times</vt:lpstr>
      <vt:lpstr>Times New Roman</vt:lpstr>
      <vt:lpstr>Verdana</vt:lpstr>
      <vt:lpstr>Continental Asia 16x9</vt:lpstr>
      <vt:lpstr>Document</vt:lpstr>
      <vt:lpstr>Equation</vt:lpstr>
      <vt:lpstr>Equation.BREE4</vt:lpstr>
      <vt:lpstr>HKBM7021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43</cp:revision>
  <dcterms:created xsi:type="dcterms:W3CDTF">2018-01-28T08:08:54Z</dcterms:created>
  <dcterms:modified xsi:type="dcterms:W3CDTF">2024-09-08T10:57:32Z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