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5" r:id="rId1"/>
  </p:sldMasterIdLst>
  <p:notesMasterIdLst>
    <p:notesMasterId r:id="rId10"/>
  </p:notesMasterIdLst>
  <p:handoutMasterIdLst>
    <p:handoutMasterId r:id="rId11"/>
  </p:handoutMasterIdLst>
  <p:sldIdLst>
    <p:sldId id="307" r:id="rId2"/>
    <p:sldId id="286" r:id="rId3"/>
    <p:sldId id="272" r:id="rId4"/>
    <p:sldId id="306" r:id="rId5"/>
    <p:sldId id="289" r:id="rId6"/>
    <p:sldId id="302" r:id="rId7"/>
    <p:sldId id="303" r:id="rId8"/>
    <p:sldId id="30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0715" autoAdjust="0"/>
  </p:normalViewPr>
  <p:slideViewPr>
    <p:cSldViewPr snapToGrid="0" showGuides="1">
      <p:cViewPr varScale="1">
        <p:scale>
          <a:sx n="47" d="100"/>
          <a:sy n="47" d="100"/>
        </p:scale>
        <p:origin x="1340" y="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EB9656B-74C7-455B-B2B8-19A3A45F59A9}" type="datetime1">
              <a:rPr lang="en-GB" smtClean="0"/>
              <a:t>02/03/2024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D2DFAA7-D3C3-4D01-9299-453E25D16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77C96CD-B971-4362-943D-DA39C9C7A795}" type="datetime1">
              <a:rPr lang="en-GB" noProof="0" smtClean="0"/>
              <a:t>02/03/2024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DC51814-3B91-4036-94D2-3977634EE21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In this  presentation  I will focus in a  few aspects of  human resources management </a:t>
            </a:r>
            <a:r>
              <a:rPr lang="en-US" sz="1200" b="0" i="0" dirty="0">
                <a:solidFill>
                  <a:srgbClr val="3E4449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</a:rPr>
              <a:t>:</a:t>
            </a:r>
            <a:r>
              <a:rPr lang="en-US" b="0" i="0" dirty="0">
                <a:solidFill>
                  <a:srgbClr val="3E4449"/>
                </a:solidFill>
                <a:effectLst/>
                <a:latin typeface="Open Sans" panose="020B0606030504020204" pitchFamily="34" charset="0"/>
              </a:rPr>
              <a:t> their vital role ,responsibilities and values   in any organization. The factors to influence a positive employment  relationship  and will share personal example for my workplace.</a:t>
            </a:r>
            <a:endParaRPr lang="en-GB" sz="1200" dirty="0">
              <a:solidFill>
                <a:srgbClr val="374151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7639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HR is the department  responsible for hiring the right people, retaining  the most talented ,training and developing  the current employees  and giving  them  opportunities to grow 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HR do many important things (activities) to create a good working environment . They  train the current employees by host meetings, listen to suggestions, answer questions, and check </a:t>
            </a:r>
            <a:r>
              <a:rPr lang="en-US" b="0" i="0" dirty="0" err="1">
                <a:solidFill>
                  <a:srgbClr val="0D0D0D"/>
                </a:solidFill>
                <a:effectLst/>
                <a:latin typeface="Söhne"/>
              </a:rPr>
              <a:t>employess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performance.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They also help solve problems between employees HR 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manage salaries, pensions and 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make sure everyone gets paid the right amount and on time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HR core values are very important for any company. They show what the company believes in and shape the culture. They also help clients understand what the company stands for </a:t>
            </a:r>
            <a:r>
              <a:rPr lang="en-GB" sz="1200" b="0" i="0" dirty="0">
                <a:solidFill>
                  <a:srgbClr val="374151"/>
                </a:solidFill>
                <a:effectLst/>
                <a:latin typeface="Segoe UI" panose="020B0502040204020203" pitchFamily="34" charset="0"/>
              </a:rPr>
              <a:t>ad what makes it special.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Here are some of the core values: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Promote Honesty, Integrity, and Trust: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Be responsible, honest and reliable.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Celebrate Teamwork 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Working different backgrounds ,Working  together in harmony to find the best solutions.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Encourage Communication: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Be transparent about changes.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Have a suggestion box.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Motivate the team to share opinions and new ideas freely.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Focus on Customers: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Do a great job to keep clients happy and loyal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Embrace Change and </a:t>
            </a:r>
            <a:r>
              <a:rPr lang="en-US" b="1" i="0" dirty="0" err="1">
                <a:solidFill>
                  <a:srgbClr val="000000"/>
                </a:solidFill>
                <a:effectLst/>
                <a:latin typeface="Söhne"/>
              </a:rPr>
              <a:t>Innovation: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Söhne"/>
              </a:rPr>
              <a:t>Be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flexible and open to changing things to get better.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Champion Employee Development: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Encourage and motivate employees to grow professionally.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Model Leadership: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Employees should learn by following the  model leadership example.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00000"/>
                </a:solidFill>
                <a:effectLst/>
                <a:latin typeface="Söhne"/>
              </a:rPr>
              <a:t>Produce Quality Results:</a:t>
            </a:r>
            <a:r>
              <a:rPr lang="en-US" b="0" i="0" dirty="0">
                <a:solidFill>
                  <a:srgbClr val="000000"/>
                </a:solidFill>
                <a:effectLst/>
                <a:latin typeface="Söhne"/>
              </a:rPr>
              <a:t> Create high-quality results in a productive and healthy work environment.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The map is based on four key principles: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Starting with purpose and values the map focuses on the knowledge and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necessary to progress in a HR position.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Core knowledge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map  has identified six essential knowledge areas that are necessary to influence change, add value, and make  a good impact on the workplace: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Core </a:t>
            </a:r>
            <a:r>
              <a:rPr lang="en-US" sz="1800" b="1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CIPD has defined eight core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behaviours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necessary to create value for people, </a:t>
            </a:r>
            <a:r>
              <a:rPr lang="en-US" sz="1800" kern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organisations</a:t>
            </a:r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society.</a:t>
            </a:r>
          </a:p>
          <a:p>
            <a:r>
              <a:rPr lang="en-US" sz="1800" b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SPECIALIST KNOWLEDGE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There are several opportunities in the human resources field   to  specializes in different career paths.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08806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When an employee is hired, they are not just a new face for the business, they are a new relationship that matters because employers and employees work closely together, so making this relationship a positive one helps the employee </a:t>
            </a:r>
            <a:r>
              <a:rPr lang="en-US" dirty="0" err="1"/>
              <a:t>grow,the</a:t>
            </a:r>
            <a:r>
              <a:rPr lang="en-US" dirty="0"/>
              <a:t> job satisfaction </a:t>
            </a:r>
            <a:r>
              <a:rPr lang="en-US" dirty="0" err="1"/>
              <a:t>increase,and</a:t>
            </a:r>
            <a:r>
              <a:rPr lang="en-US" dirty="0"/>
              <a:t> there is   more chances to achieve success.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First, Clear Expectations and open communication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Feedback and Recognition: when the employee feels valued ,they became more productive .</a:t>
            </a:r>
            <a:endParaRPr lang="en-US" b="0" i="0" dirty="0">
              <a:solidFill>
                <a:srgbClr val="0D0D0D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Professional Development: the employees have to be motivated to develop and grow</a:t>
            </a:r>
            <a:endParaRPr lang="en-US" b="0" i="0" dirty="0">
              <a:solidFill>
                <a:srgbClr val="0D0D0D"/>
              </a:solidFill>
              <a:effectLst/>
              <a:latin typeface="Söhne"/>
            </a:endParaRPr>
          </a:p>
          <a:p>
            <a:pPr algn="l">
              <a:buFont typeface="+mj-lt"/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Work-Life Balance and Benefits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is about Offering good benefits like healthcare and retirement plans.</a:t>
            </a:r>
          </a:p>
          <a:p>
            <a:pPr algn="l">
              <a:buFont typeface="+mj-lt"/>
              <a:buNone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Fair Compensation: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 Making sure employees are paid well and fairly.</a:t>
            </a:r>
          </a:p>
          <a:p>
            <a:pPr algn="l">
              <a:buFont typeface="+mj-lt"/>
              <a:buAutoNum type="arabicPeriod"/>
            </a:pP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. 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Inclusion and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Diversity:being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fair and equal to everyone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Empathy and Compassion :</a:t>
            </a:r>
            <a:r>
              <a:rPr lang="en-US" b="0" i="0" dirty="0">
                <a:solidFill>
                  <a:srgbClr val="0D0D0D"/>
                </a:solidFill>
                <a:effectLst/>
                <a:latin typeface="Söhne"/>
              </a:rPr>
              <a:t>Understanding and caring about employees' personal situations and challenges.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587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Working as a marketing officer at ESL which is educational provider my job is based on target.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For each term we have to reach a personal and a group target  . One of the factors to influence a positive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ralationship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 is the reward that we receives for our hard work.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None/>
              <a:tabLst/>
              <a:defRPr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Last year for being a Top recruiter I was nominated by head office and I was offered a paid 3 day stay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Iondon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with my family as a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congratulatons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for reaching my targets. Tis was a </a:t>
            </a:r>
            <a:r>
              <a:rPr lang="en-US" b="1" i="0" dirty="0" err="1">
                <a:solidFill>
                  <a:srgbClr val="0D0D0D"/>
                </a:solidFill>
                <a:effectLst/>
                <a:latin typeface="Söhne"/>
              </a:rPr>
              <a:t>moivatin</a:t>
            </a: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for other team members to improve and perform better.</a:t>
            </a:r>
            <a:br>
              <a:rPr lang="en-US" b="0" i="0" dirty="0">
                <a:solidFill>
                  <a:srgbClr val="0D0D0D"/>
                </a:solidFill>
                <a:effectLst/>
                <a:latin typeface="Söhne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603012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this  presentation shows that Human Resources (HR) are really important in companies.HR is </a:t>
            </a:r>
            <a:r>
              <a:rPr lang="en-GB" sz="12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 focusing on employee needs and preparing them to be successful at work. </a:t>
            </a:r>
            <a:r>
              <a:rPr lang="en-US" dirty="0"/>
              <a:t>  The values and practices of HR create  a happy workplace which leads to success for both :employe and organization.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7010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372163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9041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2D3C7D-FFEC-FD83-B195-23C066404361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5BE4EB-96A0-E4DD-86CE-576387278BC9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10565F-5822-4582-F529-724CFA843063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58A367-B233-FCEF-0ED8-CFF74A6E7319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6185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9990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2776786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635075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30997482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3047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762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2326984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06714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807796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rtlCol="0"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665570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0948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rtlCol="0"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rtlCol="0"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rtlCol="0"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 rtlCol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rtlCol="0" anchor="ctr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rtlCol="0" anchor="ctr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rtlCol="0"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rtlCol="0"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rtlCol="0" anchor="b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rtlCol="0" anchor="ctr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rtlCol="0"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79085-A172-41B2-A68A-4A94FAC34E1F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7DA822-8C9B-A936-462A-42EA2E08D265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A87C92-43FC-7DBE-E610-14BE63CF0273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9935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649" r:id="rId15"/>
    <p:sldLayoutId id="2147483661" r:id="rId16"/>
    <p:sldLayoutId id="2147483662" r:id="rId17"/>
    <p:sldLayoutId id="2147483663" r:id="rId18"/>
    <p:sldLayoutId id="2147483664" r:id="rId19"/>
    <p:sldLayoutId id="2147483665" r:id="rId20"/>
    <p:sldLayoutId id="2147483666" r:id="rId21"/>
    <p:sldLayoutId id="2147483667" r:id="rId22"/>
    <p:sldLayoutId id="2147483669" r:id="rId23"/>
    <p:sldLayoutId id="2147483670" r:id="rId24"/>
    <p:sldLayoutId id="2147483671" r:id="rId25"/>
    <p:sldLayoutId id="2147483672" r:id="rId26"/>
    <p:sldLayoutId id="2147483674" r:id="rId27"/>
    <p:sldLayoutId id="2147483675" r:id="rId28"/>
    <p:sldLayoutId id="2147483676" r:id="rId29"/>
    <p:sldLayoutId id="2147483677" r:id="rId30"/>
    <p:sldLayoutId id="2147483655" r:id="rId31"/>
    <p:sldLayoutId id="2147483678" r:id="rId32"/>
    <p:sldLayoutId id="2147483679" r:id="rId33"/>
    <p:sldLayoutId id="2147483680" r:id="rId34"/>
    <p:sldLayoutId id="2147483653" r:id="rId35"/>
    <p:sldLayoutId id="2147483682" r:id="rId36"/>
    <p:sldLayoutId id="2147483683" r:id="rId37"/>
    <p:sldLayoutId id="2147483685" r:id="rId38"/>
    <p:sldLayoutId id="2147483654" r:id="rId39"/>
    <p:sldLayoutId id="2147483687" r:id="rId40"/>
    <p:sldLayoutId id="2147483689" r:id="rId41"/>
    <p:sldLayoutId id="2147483688" r:id="rId42"/>
    <p:sldLayoutId id="2147483691" r:id="rId43"/>
    <p:sldLayoutId id="2147483692" r:id="rId44"/>
    <p:sldLayoutId id="2147483693" r:id="rId45"/>
    <p:sldLayoutId id="2147483694" r:id="rId46"/>
    <p:sldLayoutId id="2147483696" r:id="rId47"/>
    <p:sldLayoutId id="2147483698" r:id="rId48"/>
    <p:sldLayoutId id="2147483699" r:id="rId49"/>
    <p:sldLayoutId id="2147483700" r:id="rId50"/>
    <p:sldLayoutId id="2147483701" r:id="rId51"/>
    <p:sldLayoutId id="2147483702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pixabay.com/en/human-resources-hr-management-1181577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uman Resource Department">
            <a:extLst>
              <a:ext uri="{FF2B5EF4-FFF2-40B4-BE49-F238E27FC236}">
                <a16:creationId xmlns:a16="http://schemas.microsoft.com/office/drawing/2014/main" id="{565A973B-4181-7758-DC23-C189DDAA1C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" r="5224" b="-1"/>
          <a:stretch/>
        </p:blipFill>
        <p:spPr bwMode="auto">
          <a:xfrm>
            <a:off x="5155894" y="1591083"/>
            <a:ext cx="7036106" cy="526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E6ACE2-21AB-BBE3-6F47-A251F4E97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8380F7F-9CA7-61AE-00E9-6BCD0A08B484}"/>
              </a:ext>
            </a:extLst>
          </p:cNvPr>
          <p:cNvSpPr/>
          <p:nvPr/>
        </p:nvSpPr>
        <p:spPr>
          <a:xfrm>
            <a:off x="1364776" y="1591083"/>
            <a:ext cx="4421875" cy="344494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Eleonora Terzieva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-2017029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Moule code: LCBB5004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of lecturer: Dr.Imo Enang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assignment 1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8925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smtClean="0"/>
              <a:t>2</a:t>
            </a:fld>
            <a:endParaRPr lang="en-GB"/>
          </a:p>
        </p:txBody>
      </p:sp>
      <p:pic>
        <p:nvPicPr>
          <p:cNvPr id="17" name="Picture Placeholder 16">
            <a:extLst>
              <a:ext uri="{FF2B5EF4-FFF2-40B4-BE49-F238E27FC236}">
                <a16:creationId xmlns:a16="http://schemas.microsoft.com/office/drawing/2014/main" id="{38B0024B-0AD8-4DDB-8486-A9BD3A8E9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" r="30"/>
          <a:stretch/>
        </p:blipFill>
        <p:spPr>
          <a:xfrm>
            <a:off x="251666" y="1326010"/>
            <a:ext cx="5433237" cy="2176241"/>
          </a:xfrm>
        </p:spPr>
      </p:pic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18D1195C-D9D4-4994-BAD9-68AA2C2BD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5" r="85"/>
          <a:stretch>
            <a:fillRect/>
          </a:stretch>
        </p:blipFill>
        <p:spPr>
          <a:xfrm>
            <a:off x="6358270" y="1326010"/>
            <a:ext cx="5582064" cy="206984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4C6F72-671E-E8C1-7E4E-8897048B76F7}"/>
              </a:ext>
            </a:extLst>
          </p:cNvPr>
          <p:cNvSpPr txBox="1"/>
          <p:nvPr/>
        </p:nvSpPr>
        <p:spPr>
          <a:xfrm>
            <a:off x="3359888" y="546758"/>
            <a:ext cx="6879264" cy="77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102235" lvl="0" algn="l">
              <a:lnSpc>
                <a:spcPct val="104000"/>
              </a:lnSpc>
              <a:spcAft>
                <a:spcPts val="25"/>
              </a:spcAft>
            </a:pPr>
            <a:r>
              <a:rPr lang="en-GB" sz="28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  Role </a:t>
            </a:r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of a Human Resources</a:t>
            </a:r>
            <a:endParaRPr lang="en-GB" sz="2800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102235" lvl="0" indent="-342900" algn="l">
              <a:lnSpc>
                <a:spcPct val="104000"/>
              </a:lnSpc>
              <a:spcAft>
                <a:spcPts val="25"/>
              </a:spcAft>
              <a:buFont typeface="Symbol" panose="05050102010706020507" pitchFamily="18" charset="2"/>
              <a:buChar char=""/>
            </a:pPr>
            <a:endParaRPr lang="en-GB" sz="16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8" name="Rectangle: Diagonal Corners Rounded 7">
            <a:extLst>
              <a:ext uri="{FF2B5EF4-FFF2-40B4-BE49-F238E27FC236}">
                <a16:creationId xmlns:a16="http://schemas.microsoft.com/office/drawing/2014/main" id="{5BEFA95C-6587-52F4-B746-5BA9F7A2AC7D}"/>
              </a:ext>
            </a:extLst>
          </p:cNvPr>
          <p:cNvSpPr/>
          <p:nvPr/>
        </p:nvSpPr>
        <p:spPr>
          <a:xfrm>
            <a:off x="1070344" y="3834147"/>
            <a:ext cx="4646427" cy="1804235"/>
          </a:xfrm>
          <a:prstGeom prst="round2Diag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*Hiring/recruiting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*Retaining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*Training and developing 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: Diagonal Corners Rounded 21">
            <a:extLst>
              <a:ext uri="{FF2B5EF4-FFF2-40B4-BE49-F238E27FC236}">
                <a16:creationId xmlns:a16="http://schemas.microsoft.com/office/drawing/2014/main" id="{EB8A9802-A732-E723-24F2-DCE1B25F650B}"/>
              </a:ext>
            </a:extLst>
          </p:cNvPr>
          <p:cNvSpPr/>
          <p:nvPr/>
        </p:nvSpPr>
        <p:spPr>
          <a:xfrm>
            <a:off x="6400800" y="3834147"/>
            <a:ext cx="4720856" cy="1804235"/>
          </a:xfrm>
          <a:prstGeom prst="round2Diag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*Employee engagement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*Monitoring performance 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*Compensation and benefits 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41" y="522533"/>
            <a:ext cx="12010489" cy="497127"/>
          </a:xfrm>
        </p:spPr>
        <p:txBody>
          <a:bodyPr rtlCol="0">
            <a:noAutofit/>
          </a:bodyPr>
          <a:lstStyle/>
          <a:p>
            <a:pPr rtl="0"/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Values of HR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smtClean="0"/>
              <a:t>3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2DE860BC-070C-49AE-AF30-7F05D5940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" r="21"/>
          <a:stretch>
            <a:fillRect/>
          </a:stretch>
        </p:blipFill>
        <p:spPr>
          <a:xfrm>
            <a:off x="234999" y="1195741"/>
            <a:ext cx="11734088" cy="338568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3E8079-CE3E-69C1-60DC-F0A499528D50}"/>
              </a:ext>
            </a:extLst>
          </p:cNvPr>
          <p:cNvSpPr txBox="1"/>
          <p:nvPr/>
        </p:nvSpPr>
        <p:spPr>
          <a:xfrm rot="10800000" flipV="1">
            <a:off x="838200" y="4975648"/>
            <a:ext cx="52578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onesty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/diversity </a:t>
            </a:r>
          </a:p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encouragement </a:t>
            </a:r>
          </a:p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Customers satisfaction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F217FF-58A8-EE47-34E5-55270FFD74BD}"/>
              </a:ext>
            </a:extLst>
          </p:cNvPr>
          <p:cNvSpPr txBox="1"/>
          <p:nvPr/>
        </p:nvSpPr>
        <p:spPr>
          <a:xfrm>
            <a:off x="6523629" y="4979940"/>
            <a:ext cx="483017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Embrace innovation </a:t>
            </a:r>
          </a:p>
          <a:p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e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mployee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evelopment Leadership example </a:t>
            </a:r>
          </a:p>
          <a:p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Produce high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uality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0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esults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4FBEE5-CA27-751C-D8C3-BA5B2E4DE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B69585DA-2BD4-F277-A1E8-2E66E39BB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4496"/>
            <a:ext cx="3516491" cy="327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Block Arc 6">
            <a:extLst>
              <a:ext uri="{FF2B5EF4-FFF2-40B4-BE49-F238E27FC236}">
                <a16:creationId xmlns:a16="http://schemas.microsoft.com/office/drawing/2014/main" id="{FDF58467-6BF3-3D07-7216-998BC0E73856}"/>
              </a:ext>
            </a:extLst>
          </p:cNvPr>
          <p:cNvSpPr/>
          <p:nvPr/>
        </p:nvSpPr>
        <p:spPr>
          <a:xfrm rot="10800000">
            <a:off x="853743" y="5926892"/>
            <a:ext cx="2169188" cy="858915"/>
          </a:xfrm>
          <a:prstGeom prst="blockArc">
            <a:avLst>
              <a:gd name="adj1" fmla="val 10704617"/>
              <a:gd name="adj2" fmla="val 0"/>
              <a:gd name="adj3" fmla="val 25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E118A0-EAB1-A682-6C63-442002CB759C}"/>
              </a:ext>
            </a:extLst>
          </p:cNvPr>
          <p:cNvSpPr txBox="1"/>
          <p:nvPr/>
        </p:nvSpPr>
        <p:spPr>
          <a:xfrm>
            <a:off x="541361" y="249619"/>
            <a:ext cx="11109277" cy="89255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CIPD profession map, a standard for the HR industry </a:t>
            </a: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</a:t>
            </a:r>
            <a:endParaRPr lang="en-GB" sz="2400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347A1D06-6D3E-7FE9-8249-14F2993E4E50}"/>
              </a:ext>
            </a:extLst>
          </p:cNvPr>
          <p:cNvSpPr/>
          <p:nvPr/>
        </p:nvSpPr>
        <p:spPr>
          <a:xfrm>
            <a:off x="6018336" y="2854243"/>
            <a:ext cx="3111855" cy="350210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courage and influence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Valuing people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Working inclusively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Commercial drive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Passion for learning</a:t>
            </a:r>
          </a:p>
          <a:p>
            <a:pPr marL="342900" indent="-342900">
              <a:buFont typeface="+mj-lt"/>
              <a:buAutoNum type="arabicPeriod"/>
            </a:pP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Insights focused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ecision-making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AEA905B-7D2B-378B-D43C-91DE01EC9138}"/>
              </a:ext>
            </a:extLst>
          </p:cNvPr>
          <p:cNvSpPr txBox="1"/>
          <p:nvPr/>
        </p:nvSpPr>
        <p:spPr>
          <a:xfrm>
            <a:off x="6257747" y="2431965"/>
            <a:ext cx="2633033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sz="18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16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CORE BEHAVIOURS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34796E2-8502-6F42-E751-F5BF584E9622}"/>
              </a:ext>
            </a:extLst>
          </p:cNvPr>
          <p:cNvSpPr txBox="1"/>
          <p:nvPr/>
        </p:nvSpPr>
        <p:spPr>
          <a:xfrm rot="10800000" flipV="1">
            <a:off x="3179170" y="3259723"/>
            <a:ext cx="2537157" cy="338554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algn="l"/>
            <a:r>
              <a:rPr lang="en-US" sz="1600" b="1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KNOWLEDGE 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7F3AC7C6-CC7D-3C3A-B826-6F0155A66300}"/>
              </a:ext>
            </a:extLst>
          </p:cNvPr>
          <p:cNvSpPr/>
          <p:nvPr/>
        </p:nvSpPr>
        <p:spPr>
          <a:xfrm>
            <a:off x="2877162" y="3671248"/>
            <a:ext cx="3141174" cy="268510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practice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Culture and behavior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Business acumen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Evidence-based practice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US" dirty="0">
                <a:solidFill>
                  <a:srgbClr val="00132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people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b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D86366D-2DC6-1F1D-DB30-EDD02421FD4C}"/>
              </a:ext>
            </a:extLst>
          </p:cNvPr>
          <p:cNvSpPr txBox="1"/>
          <p:nvPr/>
        </p:nvSpPr>
        <p:spPr>
          <a:xfrm>
            <a:off x="9194858" y="1540611"/>
            <a:ext cx="2838679" cy="33855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l"/>
            <a:r>
              <a:rPr lang="en-US" sz="1600" b="1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SPECIALIST KNOWLEDGE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6DD177AC-06CB-D0F7-EF06-80DC612E63A9}"/>
              </a:ext>
            </a:extLst>
          </p:cNvPr>
          <p:cNvSpPr/>
          <p:nvPr/>
        </p:nvSpPr>
        <p:spPr>
          <a:xfrm>
            <a:off x="9130191" y="1910686"/>
            <a:ext cx="2968014" cy="444566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experience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relations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Equality, diversity and inclusion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and development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 development and design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analytics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Resourcing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Reward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US" sz="1800" b="0" i="0" dirty="0">
                <a:solidFill>
                  <a:srgbClr val="00132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</p:txBody>
      </p:sp>
    </p:spTree>
    <p:extLst>
      <p:ext uri="{BB962C8B-B14F-4D97-AF65-F5344CB8AC3E}">
        <p14:creationId xmlns:p14="http://schemas.microsoft.com/office/powerpoint/2010/main" val="41776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6BEE08E-D5C0-42E2-AB73-7CCC07B72E3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667850" y="420099"/>
            <a:ext cx="9180970" cy="1647466"/>
          </a:xfrm>
        </p:spPr>
        <p:txBody>
          <a:bodyPr rtlCol="0"/>
          <a:lstStyle/>
          <a:p>
            <a:r>
              <a:rPr lang="en-GB" sz="2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Positive employment relationship factors</a:t>
            </a: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C56F6876-F532-4396-8FC3-BEB43E626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8" r="38"/>
          <a:stretch>
            <a:fillRect/>
          </a:stretch>
        </p:blipFill>
        <p:spPr>
          <a:xfrm>
            <a:off x="7716" y="1363879"/>
            <a:ext cx="3049928" cy="1889136"/>
          </a:xfr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95339E7E-14EB-4886-A417-E9C84CA1E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8" r="28"/>
          <a:stretch>
            <a:fillRect/>
          </a:stretch>
        </p:blipFill>
        <p:spPr>
          <a:xfrm>
            <a:off x="9142072" y="3275106"/>
            <a:ext cx="3049928" cy="1889137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0BEB88-12D3-41F1-B6BA-706EF7480FD3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/>
            <a:fld id="{03DC2DEF-D2FE-4B45-ABA4-9F153FD1C98A}" type="slidenum">
              <a:rPr lang="en-GB" smtClean="0"/>
              <a:t>5</a:t>
            </a:fld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B744577-36FD-7281-AC0E-D8E54F2BDDD5}"/>
              </a:ext>
            </a:extLst>
          </p:cNvPr>
          <p:cNvSpPr txBox="1"/>
          <p:nvPr/>
        </p:nvSpPr>
        <p:spPr>
          <a:xfrm>
            <a:off x="3049929" y="3253015"/>
            <a:ext cx="60998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Empowerment and Individualism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4C71621-F472-A9C3-168C-52B5AAAFED4F}"/>
              </a:ext>
            </a:extLst>
          </p:cNvPr>
          <p:cNvSpPr txBox="1"/>
          <p:nvPr/>
        </p:nvSpPr>
        <p:spPr>
          <a:xfrm>
            <a:off x="3049929" y="3253015"/>
            <a:ext cx="37265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Empowerment and Individualism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5C317D-7D56-37E3-7015-23A83D26FBE6}"/>
              </a:ext>
            </a:extLst>
          </p:cNvPr>
          <p:cNvSpPr txBox="1"/>
          <p:nvPr/>
        </p:nvSpPr>
        <p:spPr>
          <a:xfrm>
            <a:off x="3439236" y="1850283"/>
            <a:ext cx="5363570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Expectations and open communication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56A5E7-0FCB-41F1-E102-2D2B2B47D914}"/>
              </a:ext>
            </a:extLst>
          </p:cNvPr>
          <p:cNvSpPr txBox="1"/>
          <p:nvPr/>
        </p:nvSpPr>
        <p:spPr>
          <a:xfrm>
            <a:off x="3439236" y="2502676"/>
            <a:ext cx="536357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Feedback and Recognition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277454-D99D-CFED-9A21-AEF8F8A23157}"/>
              </a:ext>
            </a:extLst>
          </p:cNvPr>
          <p:cNvSpPr txBox="1"/>
          <p:nvPr/>
        </p:nvSpPr>
        <p:spPr>
          <a:xfrm>
            <a:off x="3439237" y="3155069"/>
            <a:ext cx="5363569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 Development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07835B-FB64-5A03-83AB-7021B28759FC}"/>
              </a:ext>
            </a:extLst>
          </p:cNvPr>
          <p:cNvSpPr txBox="1"/>
          <p:nvPr/>
        </p:nvSpPr>
        <p:spPr>
          <a:xfrm>
            <a:off x="3439236" y="3795786"/>
            <a:ext cx="536357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Söhne"/>
              </a:rPr>
              <a:t> </a:t>
            </a: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Work-Life Balance and Benefits</a:t>
            </a:r>
            <a:endParaRPr lang="en-US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31EB4D-2090-8A2F-490B-0BF94FE94C1C}"/>
              </a:ext>
            </a:extLst>
          </p:cNvPr>
          <p:cNvSpPr txBox="1"/>
          <p:nvPr/>
        </p:nvSpPr>
        <p:spPr>
          <a:xfrm rot="10800000" flipV="1">
            <a:off x="3439236" y="4448179"/>
            <a:ext cx="536357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Fair Compensation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EA702FD-9CF4-35C8-AB10-0C233B8C83B0}"/>
              </a:ext>
            </a:extLst>
          </p:cNvPr>
          <p:cNvSpPr txBox="1"/>
          <p:nvPr/>
        </p:nvSpPr>
        <p:spPr>
          <a:xfrm>
            <a:off x="3439236" y="5100573"/>
            <a:ext cx="536357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Inclusion and Diversity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2F0EB24-F7D4-E838-208B-5F13CFAE020A}"/>
              </a:ext>
            </a:extLst>
          </p:cNvPr>
          <p:cNvSpPr txBox="1"/>
          <p:nvPr/>
        </p:nvSpPr>
        <p:spPr>
          <a:xfrm>
            <a:off x="3439237" y="5752966"/>
            <a:ext cx="536357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Empathy and Compassion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67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lizabeth School of London - Better Education, Better Future">
            <a:extLst>
              <a:ext uri="{FF2B5EF4-FFF2-40B4-BE49-F238E27FC236}">
                <a16:creationId xmlns:a16="http://schemas.microsoft.com/office/drawing/2014/main" id="{F97FD652-4757-E1DB-9961-70EFBAE1A1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12" r="3" b="27959"/>
          <a:stretch/>
        </p:blipFill>
        <p:spPr bwMode="auto">
          <a:xfrm>
            <a:off x="0" y="1702621"/>
            <a:ext cx="4517409" cy="233246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lizabeth School of London">
            <a:extLst>
              <a:ext uri="{FF2B5EF4-FFF2-40B4-BE49-F238E27FC236}">
                <a16:creationId xmlns:a16="http://schemas.microsoft.com/office/drawing/2014/main" id="{4D19CF0E-D1E4-82ED-E02C-AC4644427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00986"/>
            <a:ext cx="12192000" cy="293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998004-1790-D0AC-C815-1A2A5F3E2B36}"/>
              </a:ext>
            </a:extLst>
          </p:cNvPr>
          <p:cNvSpPr txBox="1"/>
          <p:nvPr/>
        </p:nvSpPr>
        <p:spPr>
          <a:xfrm>
            <a:off x="5486401" y="2868852"/>
            <a:ext cx="5992770" cy="523220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Top recruiter rewards 2023</a:t>
            </a:r>
            <a:r>
              <a:rPr lang="en-US" sz="2800" b="1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D0D0D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EE017E-CB22-3202-1AB7-E4C7B5569196}"/>
              </a:ext>
            </a:extLst>
          </p:cNvPr>
          <p:cNvSpPr txBox="1"/>
          <p:nvPr/>
        </p:nvSpPr>
        <p:spPr>
          <a:xfrm>
            <a:off x="5486401" y="1441011"/>
            <a:ext cx="599277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Positive work  experience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58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standing in front of a black background&#10;&#10;Description automatically generated">
            <a:extLst>
              <a:ext uri="{FF2B5EF4-FFF2-40B4-BE49-F238E27FC236}">
                <a16:creationId xmlns:a16="http://schemas.microsoft.com/office/drawing/2014/main" id="{3195674B-8579-4F82-6E93-DF9F179603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111957" y="2866030"/>
            <a:ext cx="3968086" cy="37992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6D7D18-F34A-BAD7-397C-216ADCFBE1E4}"/>
              </a:ext>
            </a:extLst>
          </p:cNvPr>
          <p:cNvSpPr txBox="1"/>
          <p:nvPr/>
        </p:nvSpPr>
        <p:spPr>
          <a:xfrm>
            <a:off x="0" y="1378424"/>
            <a:ext cx="12192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  <a:endParaRPr lang="en-GB" sz="6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655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84B5903-F5E4-53B7-C992-A0824BA9BD2D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346075" y="99896"/>
            <a:ext cx="11499850" cy="208915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A7CFE9-462B-65DC-68D1-E8F06A9B1DE4}"/>
              </a:ext>
            </a:extLst>
          </p:cNvPr>
          <p:cNvSpPr txBox="1"/>
          <p:nvPr/>
        </p:nvSpPr>
        <p:spPr>
          <a:xfrm>
            <a:off x="346074" y="582103"/>
            <a:ext cx="1169352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Ansah, R. H., Osei, J.,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Sorooshian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Aikhuele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O. (2018). Importance of employer-employee relationship towards the growth of a business. 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Calitatea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19(166), 42-49. Available at: https://repository.hkust.edu.hk/ir/Record/1783.1-94313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Bowen, D. E.,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Galang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&amp; Pillai, R. (2002). The role of human resource management: an exploratory study of cross‐country variance. Human Resource Management: Published in Cooperation with the School of Business Administration, The University of Michigan and in alliance with the Society of Human Resources Management, 41(1), 103-122. Available at: https://onlinelibrary.wiley.com/doi/abs/10.1002/hrm.10022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Garza, A. S., &amp;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Morgeson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F. P. (2012). Exploring the link between organizational values and human resource certification. Human Resource Management Review, 22(4), 271-278. Available at: https://www.sciencedirect.com/science/article/abs/pii/S105348221200054X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Harrison, L. (2015). Professionalism in human resource management: Evolution of a standard. People and Strategy, 38(4), 9. Available at: https://www.proquest.com/openview/e182bbb3dbe0c1a9b4f1ccc961f6ee06/1.pdf?pq-origsite=gscholar&amp;cbl=52465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Hassan, A. (2007). Human resource development and organizational values. Journal of European Industrial Training, 31(6), 435-448. Available at: https://www.emerald.com/insight/content/doi/10.1108/03090590710772631/full/html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Sharma, S., Sharma, J., &amp; Devi, A. (2011). Corporate social responsibility: the key role of human resources management. Human Resource Management: Issues, Challenges and Opportunities, 9. Available at: https://www.taylorfrancis.com/chapters/edit/10.1201/b12878-3/corporate-social-responsibility-key-role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Soliman, F., &amp; Spooner, K. (2000). Strategies for implementing knowledge management: role of human resources management. Journal of knowledge management, 4(4), 337-345. Available at: https://www.emerald.com/insight/content/doi/10.1108/13673270010379894/full/html?fullSc=1 (Accessed: 16 February 2023).</a:t>
            </a:r>
          </a:p>
          <a:p>
            <a:endParaRPr lang="en-US" sz="14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Tanwar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&amp; Prasad, A. (2016). Exploring the relationship between employer branding and employee retention. Global business review, 17(3). Available at: https://journals.sagepub.com/doi/abs/10.1177/0972150916631214 (Accessed: 16 February 2023).</a:t>
            </a:r>
          </a:p>
        </p:txBody>
      </p:sp>
    </p:spTree>
    <p:extLst>
      <p:ext uri="{BB962C8B-B14F-4D97-AF65-F5344CB8AC3E}">
        <p14:creationId xmlns:p14="http://schemas.microsoft.com/office/powerpoint/2010/main" val="39081551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840</TotalTime>
  <Words>1427</Words>
  <Application>Microsoft Office PowerPoint</Application>
  <PresentationFormat>Widescreen</PresentationFormat>
  <Paragraphs>128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Arial</vt:lpstr>
      <vt:lpstr>Calibri</vt:lpstr>
      <vt:lpstr>Calibri Light</vt:lpstr>
      <vt:lpstr>Open Sans</vt:lpstr>
      <vt:lpstr>Segoe UI</vt:lpstr>
      <vt:lpstr>Söhne</vt:lpstr>
      <vt:lpstr>Symbol</vt:lpstr>
      <vt:lpstr>Times New Roman</vt:lpstr>
      <vt:lpstr>Wingdings</vt:lpstr>
      <vt:lpstr>Office 2013 - 2022 Theme</vt:lpstr>
      <vt:lpstr>PowerPoint Presentation</vt:lpstr>
      <vt:lpstr>PowerPoint Presentation</vt:lpstr>
      <vt:lpstr> Values of HR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Terziev (2028389)</dc:creator>
  <cp:lastModifiedBy>Nikolay Terziev (2028389)</cp:lastModifiedBy>
  <cp:revision>27</cp:revision>
  <dcterms:created xsi:type="dcterms:W3CDTF">2024-02-25T21:53:26Z</dcterms:created>
  <dcterms:modified xsi:type="dcterms:W3CDTF">2024-03-02T10:37:15Z</dcterms:modified>
</cp:coreProperties>
</file>