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2" r:id="rId1"/>
  </p:sldMasterIdLst>
  <p:sldIdLst>
    <p:sldId id="270" r:id="rId2"/>
    <p:sldId id="269" r:id="rId3"/>
    <p:sldId id="258" r:id="rId4"/>
    <p:sldId id="268" r:id="rId5"/>
    <p:sldId id="267" r:id="rId6"/>
    <p:sldId id="261" r:id="rId7"/>
    <p:sldId id="263" r:id="rId8"/>
    <p:sldId id="264" r:id="rId9"/>
    <p:sldId id="265" r:id="rId10"/>
    <p:sldId id="266" r:id="rId11"/>
    <p:sldId id="271" r:id="rId12"/>
  </p:sldIdLst>
  <p:sldSz cx="12192000" cy="6858000"/>
  <p:notesSz cx="6858000" cy="9144000"/>
  <p:defaultTextStyle>
    <a:defPPr>
      <a:defRPr lang="hu-HU" altLang="hu-H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presProps" Target="pres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2" Type="http://schemas.openxmlformats.org/officeDocument/2006/relationships/slide" Target="slides/slide1.xml" /><Relationship Id="rId16" Type="http://schemas.openxmlformats.org/officeDocument/2006/relationships/tableStyles" Target="tableStyle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theme" Target="theme/theme1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viewProps" Target="view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ím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hu-HU"/>
              <a:t>Kattintson ide az alcím mintájának szerkesztéséhez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8/6/2022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48554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ím és tartal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8/6/2022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06960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zakaszfejlé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8/6/2022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34110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2 tartalomrész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8/6/2022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48491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Összehasonlítá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8/6/2022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27220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Csak cí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8/6/2022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11586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Ü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8/6/2022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44872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Tartalomrész képaláíráss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8/6/2022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67175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Kép képaláíráss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hu-HU"/>
              <a:t>Kép beszúrásához kattintson az ikonra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8/6/2022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36615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ámakép képaláíráss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hu-HU"/>
              <a:t>Kép beszúrásához kattintson az ikonra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8/6/2022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41730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ím és képaláírá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8/6/2022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65752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dézet képaláíráss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hu-HU"/>
              <a:t>Mintaszöveg szerkesztése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8/6/2022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649831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évkárty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8/6/2022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01454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hasáb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8/6/2022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71967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képhasáb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hu-HU"/>
              <a:t>Kép beszúrásához kattintson az ikonra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hu-HU"/>
              <a:t>Kép beszúrásához kattintson az ikonra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hu-HU"/>
              <a:t>Kép beszúrásához kattintson az ikonra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hu-HU"/>
              <a:t>Mintaszöveg szerkesztése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8/6/2022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75332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Cím és függőleges szöve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8/6/2022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587572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Függőleges cím és szöve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8/6/2022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5825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Cím és tartal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BDC27-E420-4878-9EE6-7B9656D6442A}" type="datetimeFigureOut">
              <a:rPr lang="en-US" dirty="0"/>
              <a:t>8/6/2022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0627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18" Type="http://schemas.openxmlformats.org/officeDocument/2006/relationships/slideLayout" Target="../slideLayouts/slideLayout18.xml" /><Relationship Id="rId3" Type="http://schemas.openxmlformats.org/officeDocument/2006/relationships/slideLayout" Target="../slideLayouts/slideLayout3.xml" /><Relationship Id="rId21" Type="http://schemas.openxmlformats.org/officeDocument/2006/relationships/image" Target="../media/image3.png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slideLayout" Target="../slideLayouts/slideLayout17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20" Type="http://schemas.openxmlformats.org/officeDocument/2006/relationships/image" Target="../media/image2.png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23" Type="http://schemas.openxmlformats.org/officeDocument/2006/relationships/image" Target="../media/image5.png" /><Relationship Id="rId10" Type="http://schemas.openxmlformats.org/officeDocument/2006/relationships/slideLayout" Target="../slideLayouts/slideLayout10.xml" /><Relationship Id="rId19" Type="http://schemas.openxmlformats.org/officeDocument/2006/relationships/theme" Target="../theme/theme1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Relationship Id="rId22" Type="http://schemas.openxmlformats.org/officeDocument/2006/relationships/image" Target="../media/image4.png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hu-HU"/>
              <a:t>Mintacím szerkesztése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hu-HU"/>
              <a:t>Mintaszöveg szerkesztése</a:t>
            </a:r>
          </a:p>
          <a:p>
            <a:pPr lvl="1"/>
            <a:r>
              <a:rPr lang="hu-HU"/>
              <a:t>Második szint</a:t>
            </a:r>
          </a:p>
          <a:p>
            <a:pPr lvl="2"/>
            <a:r>
              <a:rPr lang="hu-HU"/>
              <a:t>Harmadik szint</a:t>
            </a:r>
          </a:p>
          <a:p>
            <a:pPr lvl="3"/>
            <a:r>
              <a:rPr lang="hu-HU"/>
              <a:t>Negyedik szint</a:t>
            </a:r>
          </a:p>
          <a:p>
            <a:pPr lvl="4"/>
            <a:r>
              <a:rPr lang="hu-HU"/>
              <a:t>Ötödik szint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8/6/2022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737212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3" r:id="rId1"/>
    <p:sldLayoutId id="2147483744" r:id="rId2"/>
    <p:sldLayoutId id="2147483745" r:id="rId3"/>
    <p:sldLayoutId id="2147483746" r:id="rId4"/>
    <p:sldLayoutId id="2147483747" r:id="rId5"/>
    <p:sldLayoutId id="2147483748" r:id="rId6"/>
    <p:sldLayoutId id="2147483749" r:id="rId7"/>
    <p:sldLayoutId id="2147483750" r:id="rId8"/>
    <p:sldLayoutId id="2147483751" r:id="rId9"/>
    <p:sldLayoutId id="2147483752" r:id="rId10"/>
    <p:sldLayoutId id="2147483753" r:id="rId11"/>
    <p:sldLayoutId id="2147483754" r:id="rId12"/>
    <p:sldLayoutId id="2147483755" r:id="rId13"/>
    <p:sldLayoutId id="2147483756" r:id="rId14"/>
    <p:sldLayoutId id="2147483757" r:id="rId15"/>
    <p:sldLayoutId id="2147483758" r:id="rId16"/>
    <p:sldLayoutId id="2147483759" r:id="rId17"/>
    <p:sldLayoutId id="2147483760" r:id="rId18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6.jpeg" /><Relationship Id="rId5" Type="http://schemas.openxmlformats.org/officeDocument/2006/relationships/image" Target="../media/image5.png" /><Relationship Id="rId4" Type="http://schemas.openxmlformats.org/officeDocument/2006/relationships/image" Target="../media/image4.png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 /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8.jpeg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 /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8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unityactionmk.org/" TargetMode="External" /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8.xml" /><Relationship Id="rId4" Type="http://schemas.openxmlformats.org/officeDocument/2006/relationships/image" Target="../media/image11.jpeg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Picture 66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69" name="Picture 68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71" name="Oval 70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3" name="Picture 72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75" name="Picture 74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77" name="Rectangle 76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EE4E366E-272A-409E-840F-9A6A64A9E3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A721560C-E4AB-4287-A29C-3F6916794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3" name="Freeform 7">
            <a:extLst>
              <a:ext uri="{FF2B5EF4-FFF2-40B4-BE49-F238E27FC236}">
                <a16:creationId xmlns:a16="http://schemas.microsoft.com/office/drawing/2014/main" id="{DF6CFF07-D953-4F9C-9A0E-E0A6AACB61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85" name="Freeform: Shape 84">
            <a:extLst>
              <a:ext uri="{FF2B5EF4-FFF2-40B4-BE49-F238E27FC236}">
                <a16:creationId xmlns:a16="http://schemas.microsoft.com/office/drawing/2014/main" id="{DAA4FEEE-0B5F-41BF-825D-60F9FB089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3" name="Szövegdoboz 2">
            <a:extLst>
              <a:ext uri="{FF2B5EF4-FFF2-40B4-BE49-F238E27FC236}">
                <a16:creationId xmlns:a16="http://schemas.microsoft.com/office/drawing/2014/main" id="{3A2D0510-118D-FE6F-3138-2447544884A1}"/>
              </a:ext>
            </a:extLst>
          </p:cNvPr>
          <p:cNvSpPr txBox="1"/>
          <p:nvPr/>
        </p:nvSpPr>
        <p:spPr>
          <a:xfrm>
            <a:off x="-418" y="2163537"/>
            <a:ext cx="6091916" cy="449035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algn="ctr"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br>
              <a:rPr lang="en-US" altLang="hu-HU" sz="2000" dirty="0"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br>
              <a:rPr lang="en-US" altLang="hu-HU" sz="2000" dirty="0"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r>
              <a:rPr lang="en-US" altLang="en-GB" sz="2000" b="1" dirty="0"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Student</a:t>
            </a:r>
            <a:r>
              <a:rPr lang="en-US" altLang="en-GB" sz="2000" dirty="0"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US" altLang="en-GB" sz="2000" b="1" dirty="0"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name</a:t>
            </a:r>
            <a:r>
              <a:rPr lang="en-US" altLang="en-GB" sz="2000" dirty="0"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:​ Krisztina Szegvari</a:t>
            </a:r>
            <a:br>
              <a:rPr lang="en-US" altLang="hu-HU" sz="2000" dirty="0"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r>
              <a:rPr lang="en-US" altLang="en-GB" sz="2000" dirty="0"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 </a:t>
            </a:r>
            <a:br>
              <a:rPr lang="en-US" altLang="hu-HU" sz="2000" dirty="0"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r>
              <a:rPr lang="en-US" altLang="en-GB" sz="2000" b="1" dirty="0"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Student</a:t>
            </a:r>
            <a:r>
              <a:rPr lang="en-US" altLang="en-GB" sz="2000" dirty="0"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US" sz="2000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number</a:t>
            </a:r>
            <a:r>
              <a:rPr lang="en-US" altLang="en-GB" sz="2000" dirty="0"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: 1908223</a:t>
            </a:r>
            <a:br>
              <a:rPr lang="en-US" altLang="hu-HU" sz="2000" dirty="0"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r>
              <a:rPr lang="en-US" altLang="en-GB" sz="2000" dirty="0"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 </a:t>
            </a:r>
            <a:br>
              <a:rPr lang="en-US" altLang="hu-HU" sz="2000" dirty="0"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r>
              <a:rPr lang="en-US" altLang="en-GB" sz="2000" b="1" dirty="0"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Module</a:t>
            </a:r>
            <a:r>
              <a:rPr lang="en-US" altLang="en-GB" sz="2000" dirty="0"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US" altLang="en-GB" sz="2000" b="1" dirty="0"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name</a:t>
            </a:r>
            <a:r>
              <a:rPr lang="en-US" altLang="en-GB" sz="2000" dirty="0"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: ​Community Care and Development</a:t>
            </a:r>
            <a:br>
              <a:rPr lang="en-US" altLang="hu-HU" sz="2000" dirty="0"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r>
              <a:rPr lang="en-US" altLang="en-GB" sz="2000" dirty="0"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 </a:t>
            </a:r>
            <a:br>
              <a:rPr lang="en-US" altLang="hu-HU" sz="2000" dirty="0"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r>
              <a:rPr lang="en-US" altLang="en-GB" sz="2000" b="1" dirty="0"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Module</a:t>
            </a:r>
            <a:r>
              <a:rPr lang="en-US" altLang="en-GB" sz="2000" dirty="0"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US" altLang="en-GB" sz="2000" b="1" dirty="0"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code</a:t>
            </a:r>
            <a:r>
              <a:rPr lang="en-US" altLang="en-GB" sz="2000" dirty="0"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: (BMHP6022_LON)</a:t>
            </a:r>
            <a:br>
              <a:rPr lang="en-US" altLang="hu-HU" sz="2000" dirty="0"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r>
              <a:rPr lang="en-US" altLang="en-GB" sz="2000" dirty="0"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 </a:t>
            </a:r>
            <a:br>
              <a:rPr lang="en-US" altLang="hu-HU" sz="2000" dirty="0"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r>
              <a:rPr lang="en-US" altLang="en-GB" sz="2000" b="1" dirty="0"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Lecturer</a:t>
            </a:r>
            <a:r>
              <a:rPr lang="en-US" altLang="en-GB" sz="2000" dirty="0"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US" altLang="en-GB" sz="2000" b="1" dirty="0"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name</a:t>
            </a:r>
            <a:r>
              <a:rPr lang="en-US" altLang="en-GB" sz="2000" dirty="0"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: ​Chizoba Esio-Bassey</a:t>
            </a:r>
            <a:br>
              <a:rPr lang="en-US" altLang="hu-HU" sz="2000" dirty="0"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r>
              <a:rPr lang="en-US" altLang="en-GB" sz="2000" dirty="0"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 </a:t>
            </a:r>
            <a:br>
              <a:rPr lang="en-US" sz="20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r>
              <a:rPr lang="en-US" altLang="en-GB" sz="2000" b="1" dirty="0"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Assignment</a:t>
            </a:r>
            <a:r>
              <a:rPr lang="en-US" altLang="en-GB" sz="2000" dirty="0"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US" altLang="en-GB" sz="2000" b="1" dirty="0"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title</a:t>
            </a:r>
            <a:r>
              <a:rPr lang="en-US" altLang="en-GB" sz="2000" dirty="0"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: </a:t>
            </a:r>
            <a:r>
              <a:rPr lang="en-US" sz="2000" dirty="0"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Viva Voice Presentation</a:t>
            </a:r>
            <a:br>
              <a:rPr lang="en-US" altLang="hu-HU" sz="2000" dirty="0"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r>
              <a:rPr lang="en-US" altLang="en-GB" sz="2000" dirty="0"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 </a:t>
            </a:r>
            <a:endParaRPr lang="en-US" altLang="en-GB" sz="2000" dirty="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 algn="ctr"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altLang="en-GB" sz="2000" b="1" dirty="0"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Date</a:t>
            </a:r>
            <a:r>
              <a:rPr lang="en-US" altLang="en-GB" sz="2000" dirty="0"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: 12. 0</a:t>
            </a:r>
            <a:r>
              <a:rPr lang="en-US" sz="2000" dirty="0"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9</a:t>
            </a:r>
            <a:r>
              <a:rPr lang="en-US" altLang="en-GB" sz="2000" dirty="0"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. 2022</a:t>
            </a:r>
            <a:br>
              <a:rPr lang="en-US" altLang="hu-HU" sz="2000" dirty="0"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br>
              <a:rPr lang="en-US" altLang="hu-HU" sz="2000" dirty="0"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r>
              <a:rPr lang="en-US" sz="2000" dirty="0"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 </a:t>
            </a:r>
            <a:br>
              <a:rPr lang="en-US" altLang="hu-HU" sz="2000" dirty="0"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r>
              <a:rPr lang="en-US" sz="2000" dirty="0"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 </a:t>
            </a:r>
            <a:br>
              <a:rPr lang="en-US" altLang="hu-HU" sz="2000" dirty="0"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endParaRPr lang="en-US" altLang="hu-HU" sz="2000" dirty="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 algn="ctr"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altLang="hu-HU" sz="2000" dirty="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pic>
        <p:nvPicPr>
          <p:cNvPr id="5" name="Kép 4">
            <a:extLst>
              <a:ext uri="{FF2B5EF4-FFF2-40B4-BE49-F238E27FC236}">
                <a16:creationId xmlns:a16="http://schemas.microsoft.com/office/drawing/2014/main" id="{10464E58-3026-B73C-A110-12AA2053C8C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8304" y="2826511"/>
            <a:ext cx="4935160" cy="1839761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0131525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zövegdoboz 2">
            <a:extLst>
              <a:ext uri="{FF2B5EF4-FFF2-40B4-BE49-F238E27FC236}">
                <a16:creationId xmlns:a16="http://schemas.microsoft.com/office/drawing/2014/main" id="{296C808A-94F7-E4E3-2736-512080002445}"/>
              </a:ext>
            </a:extLst>
          </p:cNvPr>
          <p:cNvSpPr txBox="1"/>
          <p:nvPr/>
        </p:nvSpPr>
        <p:spPr>
          <a:xfrm>
            <a:off x="1" y="1088571"/>
            <a:ext cx="12042320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endParaRPr lang="en-US" altLang="hu-HU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Community is a group of people living in the same area have the same thinking and common same interest such as social and religion as well(Community, 2022).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altLang="hu-HU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Milton Keynes </a:t>
            </a:r>
            <a:r>
              <a:rPr lang="en-US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was established</a:t>
            </a: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1. </a:t>
            </a:r>
            <a:r>
              <a:rPr lang="hu-HU" alt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April</a:t>
            </a: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1974(</a:t>
            </a:r>
            <a:r>
              <a:rPr lang="hu-HU" alt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Population</a:t>
            </a: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et </a:t>
            </a:r>
            <a:r>
              <a:rPr lang="hu-HU" alt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al</a:t>
            </a: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., 2022)</a:t>
            </a:r>
            <a:r>
              <a:rPr lang="en-US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Milton Keynes has </a:t>
            </a:r>
            <a:r>
              <a:rPr lang="hu-HU" alt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been</a:t>
            </a: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alt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growing</a:t>
            </a: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hu-HU" alt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expanding</a:t>
            </a:r>
            <a:r>
              <a:rPr lang="en-US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alt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faster</a:t>
            </a: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alt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since</a:t>
            </a: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1967(</a:t>
            </a:r>
            <a:r>
              <a:rPr lang="hu-HU" alt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Population</a:t>
            </a: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et </a:t>
            </a:r>
            <a:r>
              <a:rPr lang="hu-HU" alt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al</a:t>
            </a: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., 2022)</a:t>
            </a:r>
            <a:r>
              <a:rPr lang="en-US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altLang="hu-HU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The city is </a:t>
            </a:r>
            <a:r>
              <a:rPr lang="hu-HU" alt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now</a:t>
            </a: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alt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home</a:t>
            </a: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alt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229,941 </a:t>
            </a:r>
            <a:r>
              <a:rPr lang="hu-HU" alt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alt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which</a:t>
            </a: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is </a:t>
            </a:r>
            <a:r>
              <a:rPr lang="hu-HU" alt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growing</a:t>
            </a: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alt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significantly</a:t>
            </a: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alt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faster</a:t>
            </a: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alt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than</a:t>
            </a: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alt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alt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national</a:t>
            </a: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alt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average</a:t>
            </a: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hu-HU" alt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Population</a:t>
            </a: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et </a:t>
            </a:r>
            <a:r>
              <a:rPr lang="hu-HU" alt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al</a:t>
            </a: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., 2022)</a:t>
            </a:r>
            <a:r>
              <a:rPr lang="en-US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altLang="hu-HU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hu-HU" alt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There</a:t>
            </a: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alt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are</a:t>
            </a: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alt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slightly</a:t>
            </a: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more </a:t>
            </a:r>
            <a:r>
              <a:rPr lang="hu-HU" alt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females</a:t>
            </a: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(5</a:t>
            </a:r>
            <a:r>
              <a:rPr lang="en-US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%) </a:t>
            </a:r>
            <a:r>
              <a:rPr lang="hu-HU" alt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than</a:t>
            </a: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alt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males</a:t>
            </a: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(49%) in Milton Keynes.</a:t>
            </a:r>
            <a:r>
              <a:rPr lang="en-US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MK </a:t>
            </a:r>
            <a:r>
              <a:rPr lang="hu-HU" alt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Council’s</a:t>
            </a: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most </a:t>
            </a:r>
            <a:r>
              <a:rPr lang="hu-HU" alt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recent</a:t>
            </a: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alt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Child</a:t>
            </a: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alt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Poverty</a:t>
            </a: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alt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Commission</a:t>
            </a: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alt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reported</a:t>
            </a: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alt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that</a:t>
            </a: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22,940 </a:t>
            </a:r>
            <a:r>
              <a:rPr lang="hu-HU" alt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children</a:t>
            </a: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alt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live</a:t>
            </a: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hu-HU" alt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poverty</a:t>
            </a: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(MP, 2022)</a:t>
            </a:r>
            <a:r>
              <a:rPr lang="en-US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altLang="hu-HU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Milton </a:t>
            </a:r>
            <a:r>
              <a:rPr lang="hu-HU" alt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Keynes's</a:t>
            </a: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alt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unemployment</a:t>
            </a: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alt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rate</a:t>
            </a: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alt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was</a:t>
            </a: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3.9% in May 2022(Milton Keynes </a:t>
            </a:r>
            <a:r>
              <a:rPr lang="hu-HU" alt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Labour</a:t>
            </a: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Market </a:t>
            </a:r>
            <a:r>
              <a:rPr lang="hu-HU" alt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Statistics</a:t>
            </a: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| Milton Keynes </a:t>
            </a:r>
            <a:r>
              <a:rPr lang="hu-HU" alt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Council</a:t>
            </a: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, 2022)</a:t>
            </a:r>
            <a:r>
              <a:rPr lang="en-US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altLang="hu-HU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More </a:t>
            </a:r>
            <a:r>
              <a:rPr lang="hu-HU" alt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than</a:t>
            </a: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16.000 </a:t>
            </a:r>
            <a:r>
              <a:rPr lang="hu-HU" alt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adults</a:t>
            </a: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alt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were</a:t>
            </a: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alt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diagnosed</a:t>
            </a: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in M</a:t>
            </a:r>
            <a:r>
              <a:rPr lang="en-US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K</a:t>
            </a: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alt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with</a:t>
            </a: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alt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any</a:t>
            </a: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alt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type</a:t>
            </a: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of diabetes. More </a:t>
            </a:r>
            <a:r>
              <a:rPr lang="hu-HU" alt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than</a:t>
            </a: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24.000 </a:t>
            </a:r>
            <a:r>
              <a:rPr lang="hu-HU" alt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alt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are</a:t>
            </a: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alt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living</a:t>
            </a: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alt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with</a:t>
            </a:r>
            <a:r>
              <a:rPr lang="en-US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any kind of</a:t>
            </a: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alt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heart</a:t>
            </a: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alt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diseases</a:t>
            </a: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(Hot </a:t>
            </a:r>
            <a:r>
              <a:rPr lang="hu-HU" alt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Food</a:t>
            </a: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alt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Takeaways</a:t>
            </a: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alt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Plan:MK</a:t>
            </a:r>
            <a:r>
              <a:rPr lang="hu-HU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, 2016)</a:t>
            </a:r>
            <a:r>
              <a:rPr lang="en-US" altLang="hu-HU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4" name="Cím 3">
            <a:extLst>
              <a:ext uri="{FF2B5EF4-FFF2-40B4-BE49-F238E27FC236}">
                <a16:creationId xmlns:a16="http://schemas.microsoft.com/office/drawing/2014/main" id="{34C0FD7A-0BE4-8D71-8531-DEB7B5904A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 rot="10800000" flipV="1">
            <a:off x="1154955" y="1"/>
            <a:ext cx="8825658" cy="598714"/>
          </a:xfrm>
        </p:spPr>
        <p:txBody>
          <a:bodyPr/>
          <a:lstStyle/>
          <a:p>
            <a:pPr algn="ctr"/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1. Introduction</a:t>
            </a:r>
            <a:endParaRPr lang="hu-HU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07531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zövegdoboz 4">
            <a:extLst>
              <a:ext uri="{FF2B5EF4-FFF2-40B4-BE49-F238E27FC236}">
                <a16:creationId xmlns:a16="http://schemas.microsoft.com/office/drawing/2014/main" id="{DF84ABAC-2F92-1E28-5F52-0B3AC61BCB3B}"/>
              </a:ext>
            </a:extLst>
          </p:cNvPr>
          <p:cNvSpPr txBox="1"/>
          <p:nvPr/>
        </p:nvSpPr>
        <p:spPr>
          <a:xfrm>
            <a:off x="0" y="1020536"/>
            <a:ext cx="12355286" cy="5940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There was a total of 649 level of crime incidents reported in MK in April 2022. </a:t>
            </a:r>
            <a:r>
              <a:rPr lang="hu-HU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Most </a:t>
            </a:r>
            <a:r>
              <a:rPr lang="hu-HU" sz="20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common</a:t>
            </a:r>
            <a:r>
              <a:rPr lang="hu-HU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hu-HU" sz="20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crime</a:t>
            </a:r>
            <a:r>
              <a:rPr lang="hu-HU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is </a:t>
            </a:r>
            <a:r>
              <a:rPr lang="hu-HU" sz="20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violence</a:t>
            </a:r>
            <a:r>
              <a:rPr lang="en-US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hu-HU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hu-HU" sz="20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sexual</a:t>
            </a:r>
            <a:r>
              <a:rPr lang="hu-HU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hu-HU" sz="20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offences</a:t>
            </a:r>
            <a:r>
              <a:rPr lang="en-US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drugs</a:t>
            </a:r>
            <a:r>
              <a:rPr lang="hu-HU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hu-HU" sz="20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robbery</a:t>
            </a:r>
            <a:r>
              <a:rPr lang="hu-HU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(Milton-Keynes </a:t>
            </a:r>
            <a:r>
              <a:rPr lang="hu-HU" sz="20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crime</a:t>
            </a:r>
            <a:r>
              <a:rPr lang="hu-HU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hu-HU" sz="20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statistics</a:t>
            </a:r>
            <a:r>
              <a:rPr lang="hu-HU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hu-HU" sz="20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comparison</a:t>
            </a:r>
            <a:r>
              <a:rPr lang="hu-HU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., 2022)</a:t>
            </a:r>
            <a:r>
              <a:rPr lang="en-US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2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u="sng" dirty="0">
                <a:latin typeface="Arial" panose="020B0604020202020204" pitchFamily="34" charset="0"/>
                <a:cs typeface="Arial" panose="020B0604020202020204" pitchFamily="34" charset="0"/>
              </a:rPr>
              <a:t>Health services which the Milton Keynes Council offer for adult residents: 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At home, as live in care.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Residential and nursing home.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Day care service(Your guide to adult social care in Milton Keynes |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Healthwatch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Milton Keynes, 2021).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u="sng" dirty="0">
                <a:latin typeface="Arial" panose="020B0604020202020204" pitchFamily="34" charset="0"/>
                <a:cs typeface="Arial" panose="020B0604020202020204" pitchFamily="34" charset="0"/>
              </a:rPr>
              <a:t>Social services for children: 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Early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Help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Directory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is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there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help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identify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Early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Help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services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that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can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be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delivered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parents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children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or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whole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families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guide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adult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care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in Milton Keynes |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Healthwatch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Milton Keynes, 2021)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Milton Keynes is one of the biggest and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fastet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growing with education with courses,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tranings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,universities and colleges. More than 44.500 people attend 113 schools in MK(Schools and lifelong learning, 2022).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hu-HU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zövegdoboz 2">
            <a:extLst>
              <a:ext uri="{FF2B5EF4-FFF2-40B4-BE49-F238E27FC236}">
                <a16:creationId xmlns:a16="http://schemas.microsoft.com/office/drawing/2014/main" id="{08CB4CFD-F65D-B78F-5751-ACA419B8A7B8}"/>
              </a:ext>
            </a:extLst>
          </p:cNvPr>
          <p:cNvSpPr txBox="1"/>
          <p:nvPr/>
        </p:nvSpPr>
        <p:spPr>
          <a:xfrm>
            <a:off x="612321" y="0"/>
            <a:ext cx="8647339" cy="52322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/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1. Introduction</a:t>
            </a:r>
            <a:endParaRPr lang="hu-HU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80713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2386E498-E5AC-73F6-00FC-05475B5590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0"/>
            <a:ext cx="10050834" cy="1853248"/>
          </a:xfrm>
        </p:spPr>
        <p:txBody>
          <a:bodyPr/>
          <a:lstStyle/>
          <a:p>
            <a:pPr algn="ctr"/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2. Milton Keynes’s modern technology and social media</a:t>
            </a:r>
            <a:br>
              <a:rPr lang="hu-HU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hu-HU" sz="2800" b="1" dirty="0"/>
          </a:p>
        </p:txBody>
      </p:sp>
      <p:pic>
        <p:nvPicPr>
          <p:cNvPr id="5" name="Kép 6">
            <a:extLst>
              <a:ext uri="{FF2B5EF4-FFF2-40B4-BE49-F238E27FC236}">
                <a16:creationId xmlns:a16="http://schemas.microsoft.com/office/drawing/2014/main" id="{CD5864CD-8515-92BD-7DBB-7203A72A3FF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51"/>
          <a:stretch/>
        </p:blipFill>
        <p:spPr>
          <a:xfrm>
            <a:off x="54806" y="1276608"/>
            <a:ext cx="3782408" cy="225013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pic>
        <p:nvPicPr>
          <p:cNvPr id="4" name="Kép 4">
            <a:extLst>
              <a:ext uri="{FF2B5EF4-FFF2-40B4-BE49-F238E27FC236}">
                <a16:creationId xmlns:a16="http://schemas.microsoft.com/office/drawing/2014/main" id="{DD9F7177-71AF-B078-AB46-CEEFC66B705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153" r="-2" b="-2"/>
          <a:stretch/>
        </p:blipFill>
        <p:spPr>
          <a:xfrm>
            <a:off x="82022" y="4200795"/>
            <a:ext cx="3755192" cy="2270191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3" name="Tartalom helye 2">
            <a:extLst>
              <a:ext uri="{FF2B5EF4-FFF2-40B4-BE49-F238E27FC236}">
                <a16:creationId xmlns:a16="http://schemas.microsoft.com/office/drawing/2014/main" id="{D63AC6A0-F615-3E45-8B0F-23D0193C99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92019" y="1115786"/>
            <a:ext cx="8240025" cy="5355200"/>
          </a:xfrm>
        </p:spPr>
        <p:txBody>
          <a:bodyPr>
            <a:no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MK has a social media management agency. Important for them to keep in contact and have clear and open communication with the residents(Technology Milton Keynes -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BizTech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MK Tech &amp; Business Forum, 2022).</a:t>
            </a:r>
          </a:p>
          <a:p>
            <a:pPr marL="0" indent="0">
              <a:buNone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Using the social media Facebook, Instagram ,Twitter, Posters in the street or any other sites. They are used for different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advertistments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or recommend different production(Technology Milton Keynes -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BizTech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MK Tech &amp; Business Forum, 2022).</a:t>
            </a:r>
          </a:p>
          <a:p>
            <a:pPr marL="0" indent="0">
              <a:buNone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Deliver the food from shop, restaurant with the robots in MK, they called Starship Food Delivery, in the COVID – 19 lot of people used that services because they have to stay at home or they have to self -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isolaton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(Starship, 2022).                </a:t>
            </a:r>
          </a:p>
          <a:p>
            <a:pPr marL="0" indent="0"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                                                                                   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Council transport they called MK Connect ,the people in here can download that app book the trip and is much cheaper than other services(MK Connect, 2022).</a:t>
            </a:r>
          </a:p>
          <a:p>
            <a:endParaRPr lang="hu-HU" sz="1800" dirty="0"/>
          </a:p>
        </p:txBody>
      </p:sp>
      <p:sp>
        <p:nvSpPr>
          <p:cNvPr id="6" name="Szövegdoboz 5">
            <a:extLst>
              <a:ext uri="{FF2B5EF4-FFF2-40B4-BE49-F238E27FC236}">
                <a16:creationId xmlns:a16="http://schemas.microsoft.com/office/drawing/2014/main" id="{4917B25F-5AD7-4F32-5701-F0B40F6D42C9}"/>
              </a:ext>
            </a:extLst>
          </p:cNvPr>
          <p:cNvSpPr txBox="1"/>
          <p:nvPr/>
        </p:nvSpPr>
        <p:spPr>
          <a:xfrm>
            <a:off x="3046713" y="3213442"/>
            <a:ext cx="60934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hu-HU" dirty="0"/>
          </a:p>
        </p:txBody>
      </p:sp>
      <p:sp>
        <p:nvSpPr>
          <p:cNvPr id="10" name="Szövegdoboz 9">
            <a:extLst>
              <a:ext uri="{FF2B5EF4-FFF2-40B4-BE49-F238E27FC236}">
                <a16:creationId xmlns:a16="http://schemas.microsoft.com/office/drawing/2014/main" id="{19F3DBA5-5655-7D13-E1D8-719B7579C4AA}"/>
              </a:ext>
            </a:extLst>
          </p:cNvPr>
          <p:cNvSpPr txBox="1"/>
          <p:nvPr/>
        </p:nvSpPr>
        <p:spPr>
          <a:xfrm rot="10800000" flipV="1">
            <a:off x="0" y="4897496"/>
            <a:ext cx="9144000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Source: Starship, 2022                                                                                                     </a:t>
            </a:r>
            <a:endParaRPr lang="hu-HU" dirty="0"/>
          </a:p>
        </p:txBody>
      </p:sp>
      <p:sp>
        <p:nvSpPr>
          <p:cNvPr id="14" name="Szövegdoboz 13">
            <a:extLst>
              <a:ext uri="{FF2B5EF4-FFF2-40B4-BE49-F238E27FC236}">
                <a16:creationId xmlns:a16="http://schemas.microsoft.com/office/drawing/2014/main" id="{FCA10BB1-3549-ED8E-C425-15725C8F4D37}"/>
              </a:ext>
            </a:extLst>
          </p:cNvPr>
          <p:cNvSpPr txBox="1"/>
          <p:nvPr/>
        </p:nvSpPr>
        <p:spPr>
          <a:xfrm rot="10800000" flipV="1">
            <a:off x="-13608" y="3654486"/>
            <a:ext cx="9144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MK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Connect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, 2022</a:t>
            </a:r>
          </a:p>
        </p:txBody>
      </p:sp>
    </p:spTree>
    <p:extLst>
      <p:ext uri="{BB962C8B-B14F-4D97-AF65-F5344CB8AC3E}">
        <p14:creationId xmlns:p14="http://schemas.microsoft.com/office/powerpoint/2010/main" val="34730426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2DC549DF-6E8B-7A29-E978-4B299AF48E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68036"/>
            <a:ext cx="9404723" cy="1785212"/>
          </a:xfrm>
        </p:spPr>
        <p:txBody>
          <a:bodyPr/>
          <a:lstStyle/>
          <a:p>
            <a:pPr algn="ctr"/>
            <a:r>
              <a:rPr lang="en-US" sz="2800" b="1">
                <a:latin typeface="Arial" panose="020B0604020202020204" pitchFamily="34" charset="0"/>
                <a:cs typeface="Arial" panose="020B0604020202020204" pitchFamily="34" charset="0"/>
              </a:rPr>
              <a:t>3. Theory</a:t>
            </a:r>
            <a:endParaRPr lang="hu-HU" sz="28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1C930E5B-4491-D264-A67E-49585BD23F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70215"/>
            <a:ext cx="12613821" cy="5551714"/>
          </a:xfrm>
        </p:spPr>
        <p:txBody>
          <a:bodyPr>
            <a:noAutofit/>
          </a:bodyPr>
          <a:lstStyle/>
          <a:p>
            <a:pPr marL="0" indent="0" algn="l">
              <a:buNone/>
            </a:pP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THEORY OF PLANNED BEHAVIOUR: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Milton Keynes has a lot of crimes and drugs so this kind of theory is 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suistable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for this problem.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hu-HU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Psychological</a:t>
            </a:r>
            <a:r>
              <a:rPr lang="hu-HU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theory</a:t>
            </a:r>
            <a:r>
              <a:rPr lang="hu-HU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with</a:t>
            </a:r>
            <a:r>
              <a:rPr lang="hu-HU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links</a:t>
            </a:r>
            <a:r>
              <a:rPr lang="hu-HU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between</a:t>
            </a:r>
            <a:r>
              <a:rPr lang="hu-HU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beliefs</a:t>
            </a:r>
            <a:r>
              <a:rPr lang="hu-HU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hu-HU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hu-HU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hu-HU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heory</a:t>
            </a:r>
            <a:r>
              <a:rPr lang="hu-HU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hu-HU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planned</a:t>
            </a:r>
            <a:r>
              <a:rPr lang="hu-HU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hu-HU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is a </a:t>
            </a:r>
            <a:r>
              <a:rPr lang="hu-HU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theory</a:t>
            </a:r>
            <a:r>
              <a:rPr lang="hu-HU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used</a:t>
            </a:r>
            <a:r>
              <a:rPr lang="hu-HU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hu-HU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predict</a:t>
            </a:r>
            <a:r>
              <a:rPr lang="hu-HU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hu-HU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</a:t>
            </a:r>
            <a:r>
              <a:rPr lang="hu-HU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behaviours</a:t>
            </a:r>
            <a:r>
              <a:rPr lang="hu-HU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(The </a:t>
            </a:r>
            <a:r>
              <a:rPr lang="hu-HU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Theory</a:t>
            </a:r>
            <a:r>
              <a:rPr lang="hu-HU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hu-HU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Planned</a:t>
            </a:r>
            <a:r>
              <a:rPr lang="hu-HU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hu-HU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2022)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 chapter: </a:t>
            </a:r>
            <a:r>
              <a:rPr lang="hu-HU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</a:t>
            </a:r>
            <a:r>
              <a:rPr lang="hu-HU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attitudes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Subjective norms and</a:t>
            </a:r>
          </a:p>
          <a:p>
            <a:pPr marL="0" indent="0" algn="l">
              <a:buNone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Perceived 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behavioural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control(The Theory of </a:t>
            </a:r>
          </a:p>
          <a:p>
            <a:pPr marL="0" indent="0" algn="l">
              <a:buNone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Planned 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2022).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key point of this model is behavioral intention.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hu-HU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</a:t>
            </a:r>
            <a:r>
              <a:rPr lang="hu-HU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they</a:t>
            </a:r>
            <a:r>
              <a:rPr lang="hu-HU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believe</a:t>
            </a:r>
            <a:r>
              <a:rPr lang="hu-HU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that</a:t>
            </a:r>
            <a:r>
              <a:rPr lang="hu-HU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model</a:t>
            </a:r>
            <a:r>
              <a:rPr lang="hu-HU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hu-HU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they</a:t>
            </a:r>
            <a:r>
              <a:rPr lang="hu-HU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have</a:t>
            </a:r>
            <a:r>
              <a:rPr lang="hu-HU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hu-HU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right</a:t>
            </a:r>
            <a:r>
              <a:rPr lang="hu-HU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</a:t>
            </a:r>
            <a:r>
              <a:rPr lang="hu-HU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hu-HU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they</a:t>
            </a:r>
            <a:r>
              <a:rPr lang="hu-HU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</a:t>
            </a:r>
            <a:r>
              <a:rPr lang="hu-HU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make</a:t>
            </a:r>
            <a:r>
              <a:rPr lang="hu-HU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hu-HU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change</a:t>
            </a:r>
            <a:r>
              <a:rPr lang="hu-HU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</a:t>
            </a:r>
            <a:r>
              <a:rPr lang="hu-HU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they</a:t>
            </a:r>
            <a:r>
              <a:rPr lang="hu-HU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follow</a:t>
            </a:r>
            <a:r>
              <a:rPr lang="hu-HU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that</a:t>
            </a:r>
            <a:r>
              <a:rPr lang="hu-HU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hu-HU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model</a:t>
            </a:r>
            <a:r>
              <a:rPr lang="hu-HU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(The </a:t>
            </a:r>
            <a:r>
              <a:rPr lang="hu-HU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Theory</a:t>
            </a:r>
            <a:r>
              <a:rPr lang="hu-HU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hu-HU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Planned</a:t>
            </a:r>
            <a:r>
              <a:rPr lang="hu-HU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hu-HU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2022)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hu-HU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hu-HU" dirty="0"/>
          </a:p>
        </p:txBody>
      </p:sp>
      <p:pic>
        <p:nvPicPr>
          <p:cNvPr id="4" name="Kép 4">
            <a:extLst>
              <a:ext uri="{FF2B5EF4-FFF2-40B4-BE49-F238E27FC236}">
                <a16:creationId xmlns:a16="http://schemas.microsoft.com/office/drawing/2014/main" id="{CDA6B3C6-5A30-B988-0E9E-5A574B1060F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1" t="-481" r="-19" b="1462"/>
          <a:stretch/>
        </p:blipFill>
        <p:spPr>
          <a:xfrm>
            <a:off x="7378565" y="3720012"/>
            <a:ext cx="4813435" cy="3137988"/>
          </a:xfrm>
          <a:prstGeom prst="rect">
            <a:avLst/>
          </a:prstGeom>
        </p:spPr>
      </p:pic>
      <p:sp>
        <p:nvSpPr>
          <p:cNvPr id="6" name="Szövegdoboz 5">
            <a:extLst>
              <a:ext uri="{FF2B5EF4-FFF2-40B4-BE49-F238E27FC236}">
                <a16:creationId xmlns:a16="http://schemas.microsoft.com/office/drawing/2014/main" id="{6317E44D-0909-B4C6-45D9-51D240DF1980}"/>
              </a:ext>
            </a:extLst>
          </p:cNvPr>
          <p:cNvSpPr txBox="1"/>
          <p:nvPr/>
        </p:nvSpPr>
        <p:spPr>
          <a:xfrm>
            <a:off x="3102427" y="3237531"/>
            <a:ext cx="940472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Source: </a:t>
            </a:r>
            <a:r>
              <a:rPr lang="hu-HU">
                <a:latin typeface="Arial" panose="020B0604020202020204" pitchFamily="34" charset="0"/>
                <a:cs typeface="Arial" panose="020B0604020202020204" pitchFamily="34" charset="0"/>
              </a:rPr>
              <a:t>Theory of Planned Behaviour, 2014</a:t>
            </a:r>
          </a:p>
        </p:txBody>
      </p:sp>
    </p:spTree>
    <p:extLst>
      <p:ext uri="{BB962C8B-B14F-4D97-AF65-F5344CB8AC3E}">
        <p14:creationId xmlns:p14="http://schemas.microsoft.com/office/powerpoint/2010/main" val="36963245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EBBC0890-3CEC-8DBA-2295-07371D8249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0"/>
            <a:ext cx="10518321" cy="18532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4. MK Community of Immigrants - Welcome MK Community</a:t>
            </a:r>
            <a:endParaRPr lang="hu-HU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C87D5E56-E1D0-F849-6375-E536B53F152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-9906" y="1156607"/>
            <a:ext cx="7248906" cy="3848145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Welcome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M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K is helping to give refugees and migrants what they need and help with a brighter future. They help them get an education or a job to integrate into the community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Welcome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MK -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Giving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refugees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migrants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brighter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hope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for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tomorrow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, 2022)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lnSpc>
                <a:spcPct val="90000"/>
              </a:lnSpc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They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put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the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first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They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identify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individual's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needs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they make sure they get what they need for a long or the short - term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Welcome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MK -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Giving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refugees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migrants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brighter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hope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for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tomorrow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, 2022)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lnSpc>
                <a:spcPct val="90000"/>
              </a:lnSpc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hu-HU" b="1" dirty="0" err="1">
                <a:latin typeface="Arial" panose="020B0604020202020204" pitchFamily="34" charset="0"/>
                <a:cs typeface="Arial" panose="020B0604020202020204" pitchFamily="34" charset="0"/>
              </a:rPr>
              <a:t>There</a:t>
            </a:r>
            <a:r>
              <a:rPr lang="hu-HU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b="1" dirty="0" err="1">
                <a:latin typeface="Arial" panose="020B0604020202020204" pitchFamily="34" charset="0"/>
                <a:cs typeface="Arial" panose="020B0604020202020204" pitchFamily="34" charset="0"/>
              </a:rPr>
              <a:t>are</a:t>
            </a:r>
            <a:r>
              <a:rPr lang="hu-HU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b="1" dirty="0" err="1">
                <a:latin typeface="Arial" panose="020B0604020202020204" pitchFamily="34" charset="0"/>
                <a:cs typeface="Arial" panose="020B0604020202020204" pitchFamily="34" charset="0"/>
              </a:rPr>
              <a:t>two</a:t>
            </a:r>
            <a:r>
              <a:rPr lang="hu-HU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b="1" dirty="0" err="1">
                <a:latin typeface="Arial" panose="020B0604020202020204" pitchFamily="34" charset="0"/>
                <a:cs typeface="Arial" panose="020B0604020202020204" pitchFamily="34" charset="0"/>
              </a:rPr>
              <a:t>laws</a:t>
            </a:r>
            <a:r>
              <a:rPr lang="hu-HU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b="1" dirty="0" err="1">
                <a:latin typeface="Arial" panose="020B0604020202020204" pitchFamily="34" charset="0"/>
                <a:cs typeface="Arial" panose="020B0604020202020204" pitchFamily="34" charset="0"/>
              </a:rPr>
              <a:t>on</a:t>
            </a:r>
            <a:r>
              <a:rPr lang="hu-HU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b="1" dirty="0" err="1">
                <a:latin typeface="Arial" panose="020B0604020202020204" pitchFamily="34" charset="0"/>
                <a:cs typeface="Arial" panose="020B0604020202020204" pitchFamily="34" charset="0"/>
              </a:rPr>
              <a:t>discrimination</a:t>
            </a:r>
            <a:r>
              <a:rPr lang="hu-HU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Equality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Act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2010: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If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discrimination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has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happened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even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from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person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or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person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is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able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make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complaint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E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mployer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must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ensure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that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law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on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prevention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discrimination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workplace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has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complied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Everyone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has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right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be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treated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with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dignity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respect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Equality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policy, 2017).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hu-HU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Kép 4">
            <a:extLst>
              <a:ext uri="{FF2B5EF4-FFF2-40B4-BE49-F238E27FC236}">
                <a16:creationId xmlns:a16="http://schemas.microsoft.com/office/drawing/2014/main" id="{CCB60B15-BF42-814B-6916-42E222627E6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9000" y="2487930"/>
            <a:ext cx="4953000" cy="94107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6" name="Szövegdoboz 5">
            <a:extLst>
              <a:ext uri="{FF2B5EF4-FFF2-40B4-BE49-F238E27FC236}">
                <a16:creationId xmlns:a16="http://schemas.microsoft.com/office/drawing/2014/main" id="{D1F1BF81-54CF-049E-854B-7CFE454A3E84}"/>
              </a:ext>
            </a:extLst>
          </p:cNvPr>
          <p:cNvSpPr txBox="1"/>
          <p:nvPr/>
        </p:nvSpPr>
        <p:spPr>
          <a:xfrm>
            <a:off x="7620000" y="4408714"/>
            <a:ext cx="4572000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Human Rights Act 1998: The right to a fair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trial.The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right to life. A fundamental right that everyone is entitled to freely(Equality and Diversity - Milton Keynes University Hospital, 2022).</a:t>
            </a:r>
          </a:p>
        </p:txBody>
      </p:sp>
      <p:sp>
        <p:nvSpPr>
          <p:cNvPr id="8" name="Szövegdoboz 7">
            <a:extLst>
              <a:ext uri="{FF2B5EF4-FFF2-40B4-BE49-F238E27FC236}">
                <a16:creationId xmlns:a16="http://schemas.microsoft.com/office/drawing/2014/main" id="{175DAA46-5EF3-6304-0E1B-10BF0ACE49C5}"/>
              </a:ext>
            </a:extLst>
          </p:cNvPr>
          <p:cNvSpPr txBox="1"/>
          <p:nvPr/>
        </p:nvSpPr>
        <p:spPr>
          <a:xfrm>
            <a:off x="5483678" y="3106321"/>
            <a:ext cx="7388679" cy="10846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</a:t>
            </a:r>
          </a:p>
          <a:p>
            <a:pPr>
              <a:lnSpc>
                <a:spcPct val="90000"/>
              </a:lnSpc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Source: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Welcome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MK -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Giving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refugees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migrants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brighter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hope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for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tomorrow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, 2022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26792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C190F3B4-3DC5-45EE-4181-6EC7F536FA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9214" y="0"/>
            <a:ext cx="9111870" cy="1853249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5. Milton Keynes Community Project</a:t>
            </a:r>
            <a:endParaRPr lang="hu-HU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52D878D7-8AEC-766D-AA2E-43C51DBC309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0" y="775608"/>
            <a:ext cx="12192000" cy="6082392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US" b="1" u="sng" dirty="0">
              <a:latin typeface="Arial" panose="020B0604020202020204" pitchFamily="34" charset="0"/>
              <a:cs typeface="Arial" panose="020B0604020202020204" pitchFamily="34" charset="0"/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>
              <a:buNone/>
            </a:pPr>
            <a:r>
              <a:rPr lang="hu-HU" b="1" u="sng" dirty="0" err="1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Community</a:t>
            </a:r>
            <a:r>
              <a:rPr lang="hu-HU" b="1" u="sng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Action: MK</a:t>
            </a:r>
            <a:r>
              <a:rPr lang="en-US" b="1" u="sng" dirty="0"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lang="hu-HU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Supporting</a:t>
            </a:r>
            <a:r>
              <a:rPr lang="hu-HU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hu-HU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Voluntary</a:t>
            </a:r>
            <a:r>
              <a:rPr lang="hu-HU" b="1" u="sng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hu-HU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Community</a:t>
            </a:r>
            <a:r>
              <a:rPr lang="hu-HU" b="1" u="sng" dirty="0">
                <a:latin typeface="Arial" panose="020B0604020202020204" pitchFamily="34" charset="0"/>
                <a:cs typeface="Arial" panose="020B0604020202020204" pitchFamily="34" charset="0"/>
              </a:rPr>
              <a:t> Sector of Milton Keynes</a:t>
            </a:r>
            <a:endParaRPr lang="en-US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hu-HU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ustainable</a:t>
            </a:r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society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community</a:t>
            </a:r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where</a:t>
            </a:r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have</a:t>
            </a:r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opportunity</a:t>
            </a:r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be </a:t>
            </a: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active</a:t>
            </a:r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engaged</a:t>
            </a:r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supported</a:t>
            </a:r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by</a:t>
            </a:r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healthy</a:t>
            </a:r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thriving</a:t>
            </a:r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voluntary</a:t>
            </a:r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community</a:t>
            </a:r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sector(</a:t>
            </a: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Community</a:t>
            </a:r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Action: MK, 2022)</a:t>
            </a:r>
            <a:r>
              <a:rPr lang="en-US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hu-HU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Their</a:t>
            </a:r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mission</a:t>
            </a:r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is </a:t>
            </a: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empower</a:t>
            </a:r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groups</a:t>
            </a:r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support</a:t>
            </a:r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change</a:t>
            </a:r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they</a:t>
            </a:r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want</a:t>
            </a:r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see</a:t>
            </a:r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their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communities</a:t>
            </a:r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Community</a:t>
            </a:r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Action: MK, 2022)</a:t>
            </a:r>
            <a:r>
              <a:rPr lang="en-US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hu-HU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</a:t>
            </a:r>
            <a:endParaRPr lang="en-US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voluntary</a:t>
            </a:r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community</a:t>
            </a:r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sector plays a </a:t>
            </a: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vital</a:t>
            </a:r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role</a:t>
            </a:r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creating</a:t>
            </a:r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and</a:t>
            </a:r>
            <a:r>
              <a:rPr lang="en-US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</a:p>
          <a:p>
            <a:pPr marL="0" indent="0">
              <a:buNone/>
            </a:pP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facilitating</a:t>
            </a:r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opportunities</a:t>
            </a:r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for</a:t>
            </a:r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action</a:t>
            </a:r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and decision</a:t>
            </a:r>
            <a:r>
              <a:rPr lang="en-US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making</a:t>
            </a:r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local </a:t>
            </a:r>
            <a:endParaRPr lang="en-US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community</a:t>
            </a:r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Community</a:t>
            </a:r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Action: MK, 2022)</a:t>
            </a:r>
            <a:r>
              <a:rPr lang="en-US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hu-HU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reate</a:t>
            </a:r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sense</a:t>
            </a:r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community</a:t>
            </a:r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of a </a:t>
            </a: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good</a:t>
            </a:r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society</a:t>
            </a:r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where</a:t>
            </a:r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  <a:endParaRPr lang="en-US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volunteer</a:t>
            </a:r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for</a:t>
            </a:r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causes</a:t>
            </a:r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organizations</a:t>
            </a:r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that</a:t>
            </a:r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are</a:t>
            </a:r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close</a:t>
            </a:r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them</a:t>
            </a:r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their</a:t>
            </a:r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minds</a:t>
            </a:r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their</a:t>
            </a:r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values</a:t>
            </a:r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hu-HU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Community</a:t>
            </a:r>
            <a:r>
              <a:rPr lang="hu-HU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Action: MK, 2022)</a:t>
            </a:r>
            <a:r>
              <a:rPr lang="en-US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hu-HU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hu-HU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Kép 4">
            <a:extLst>
              <a:ext uri="{FF2B5EF4-FFF2-40B4-BE49-F238E27FC236}">
                <a16:creationId xmlns:a16="http://schemas.microsoft.com/office/drawing/2014/main" id="{A8D3ECC8-1294-76C9-B55A-2C9B1BA554E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15" t="19930" r="5825" b="16185"/>
          <a:stretch/>
        </p:blipFill>
        <p:spPr>
          <a:xfrm>
            <a:off x="7864929" y="4877388"/>
            <a:ext cx="4327071" cy="1980612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6" name="Szövegdoboz 5">
            <a:extLst>
              <a:ext uri="{FF2B5EF4-FFF2-40B4-BE49-F238E27FC236}">
                <a16:creationId xmlns:a16="http://schemas.microsoft.com/office/drawing/2014/main" id="{6B910042-9830-4FEE-64C7-FFA5BDA33279}"/>
              </a:ext>
            </a:extLst>
          </p:cNvPr>
          <p:cNvSpPr txBox="1"/>
          <p:nvPr/>
        </p:nvSpPr>
        <p:spPr>
          <a:xfrm flipH="1">
            <a:off x="8245927" y="3592285"/>
            <a:ext cx="3810002" cy="12926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   Source: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Community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 Action: MK, 2022</a:t>
            </a:r>
          </a:p>
        </p:txBody>
      </p:sp>
    </p:spTree>
    <p:extLst>
      <p:ext uri="{BB962C8B-B14F-4D97-AF65-F5344CB8AC3E}">
        <p14:creationId xmlns:p14="http://schemas.microsoft.com/office/powerpoint/2010/main" val="19402142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41781A88-5FEA-3221-9F50-854F2D51A8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537607" y="-571499"/>
            <a:ext cx="12815833" cy="1638300"/>
          </a:xfrm>
        </p:spPr>
        <p:txBody>
          <a:bodyPr>
            <a:normAutofit/>
          </a:bodyPr>
          <a:lstStyle/>
          <a:p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7. RECOMMENDATIONS</a:t>
            </a:r>
            <a:endParaRPr lang="hu-HU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8B039BCC-9011-C77C-560C-892974133F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0" y="0"/>
            <a:ext cx="12192000" cy="68580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6. Recommendations</a:t>
            </a:r>
            <a:endParaRPr lang="hu-HU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zövegdoboz 4">
            <a:extLst>
              <a:ext uri="{FF2B5EF4-FFF2-40B4-BE49-F238E27FC236}">
                <a16:creationId xmlns:a16="http://schemas.microsoft.com/office/drawing/2014/main" id="{F2660C9D-3080-3386-9C7C-EE899DC56351}"/>
              </a:ext>
            </a:extLst>
          </p:cNvPr>
          <p:cNvSpPr txBox="1"/>
          <p:nvPr/>
        </p:nvSpPr>
        <p:spPr>
          <a:xfrm>
            <a:off x="0" y="966106"/>
            <a:ext cx="12192000" cy="5940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Create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multiple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services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to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helping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reduce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unemployment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rate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Further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training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, and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volunteer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opportunities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gain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experience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and after they can get a job much easier.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evelopment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media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and modern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technology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can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manage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much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more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things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in a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shorter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time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Help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living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poverty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get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access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these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tools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media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helps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create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sense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community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establishing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relationships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anywhere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with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anyone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at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any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time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Suggest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following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Theory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lanned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ehaviour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, it is important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apply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this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model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because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if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receive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right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support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change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is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possible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for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anyone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. In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order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reduce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number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hu-HU" sz="2000" dirty="0" err="1">
                <a:latin typeface="Arial" panose="020B0604020202020204" pitchFamily="34" charset="0"/>
                <a:cs typeface="Arial" panose="020B0604020202020204" pitchFamily="34" charset="0"/>
              </a:rPr>
              <a:t>crimes</a:t>
            </a:r>
            <a:r>
              <a:rPr lang="hu-HU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Help and give enough support for the immigrant people to live their life independently in the community.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31359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67EC001A-87FD-0A3D-37F9-F63CA30206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0800000" flipV="1">
            <a:off x="913775" y="0"/>
            <a:ext cx="10364451" cy="618517"/>
          </a:xfrm>
        </p:spPr>
        <p:txBody>
          <a:bodyPr>
            <a:noAutofit/>
          </a:bodyPr>
          <a:lstStyle/>
          <a:p>
            <a:pPr algn="ctr"/>
            <a:b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7. Conclusion</a:t>
            </a:r>
            <a:endParaRPr lang="hu-HU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252240C9-6653-AA08-73A9-32825075F3A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0" y="1755320"/>
            <a:ext cx="11919857" cy="4558393"/>
          </a:xfrm>
        </p:spPr>
        <p:txBody>
          <a:bodyPr>
            <a:noAutofit/>
          </a:bodyPr>
          <a:lstStyle/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Milton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Keynes’s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community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is developing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every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year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terms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modern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technology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media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There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is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high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child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poverty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and a high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unemployment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rate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as well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There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are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more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women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than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men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living 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in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MK.</a:t>
            </a:r>
          </a:p>
          <a:p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Already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at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beginning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year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, a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lot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crimes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are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registered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this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community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Modern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technology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plays a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big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role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in Milton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Keynes's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resident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life.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Using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robots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Starship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Food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Delivery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deliver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food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customers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or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even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using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MK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Connect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transport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travel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Welcome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MK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supports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immigrants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so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that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they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can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integrate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into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society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, and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help them to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find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 job or education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Theory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lanned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ehaviour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model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helps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if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they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believe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and they have the right support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it can be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reduce the number of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crime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their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community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0313556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F0F042F3-5E66-F5FD-D619-8B79AB5D80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-503464"/>
            <a:ext cx="10364451" cy="1415143"/>
          </a:xfrm>
        </p:spPr>
        <p:txBody>
          <a:bodyPr>
            <a:normAutofit/>
          </a:bodyPr>
          <a:lstStyle/>
          <a:p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9. REFERENCES LIST</a:t>
            </a:r>
            <a:endParaRPr lang="hu-HU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3D2C0B2A-8F14-E3BD-68EF-A60CA0D74D3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0" y="0"/>
            <a:ext cx="11080507" cy="537458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2800" b="1">
                <a:latin typeface="Arial" panose="020B0604020202020204" pitchFamily="34" charset="0"/>
                <a:cs typeface="Arial" panose="020B0604020202020204" pitchFamily="34" charset="0"/>
              </a:rPr>
              <a:t>8. References List</a:t>
            </a:r>
            <a:endParaRPr lang="hu-HU" sz="28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zövegdoboz 4">
            <a:extLst>
              <a:ext uri="{FF2B5EF4-FFF2-40B4-BE49-F238E27FC236}">
                <a16:creationId xmlns:a16="http://schemas.microsoft.com/office/drawing/2014/main" id="{BDC5AF15-6D55-B3BD-0E81-FADA4F1946FF}"/>
              </a:ext>
            </a:extLst>
          </p:cNvPr>
          <p:cNvSpPr txBox="1"/>
          <p:nvPr/>
        </p:nvSpPr>
        <p:spPr>
          <a:xfrm>
            <a:off x="0" y="585107"/>
            <a:ext cx="12192000" cy="69865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Community Action: MK. 2022. Community Action: MK. [online] Available at: &lt;https://communityactionmk.org/&gt; [Accessed 18 July 2022].</a:t>
            </a:r>
          </a:p>
          <a:p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Biztech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Business and Technology Forum. 2022. Technology Milton Keynes -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BizTech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MK Tech &amp; Business Forum. [online] Available at: &lt;https://biztech.org.uk/technology-milton-keynes/&gt; [Accessed 16 July 2022].</a:t>
            </a:r>
          </a:p>
          <a:p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Community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 Action: MK. 2022.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Community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 Action: MK. [online]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at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: &lt;https://communityactionmk.org/&gt; [Accessed 16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July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 2022].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hu-HU" sz="1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Dictionary.cambridge.org</a:t>
            </a:r>
            <a:r>
              <a:rPr lang="hu-HU" sz="1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2022. </a:t>
            </a:r>
            <a:r>
              <a:rPr lang="hu-HU" sz="1600" b="0" i="1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community</a:t>
            </a:r>
            <a:r>
              <a:rPr lang="hu-HU" sz="1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hu-HU" sz="1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hu-HU" sz="1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1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at</a:t>
            </a:r>
            <a:r>
              <a:rPr lang="hu-HU" sz="1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&lt;https://dictionary.cambridge.org/dictionary/english/community&gt; [Accessed 18 </a:t>
            </a:r>
            <a:r>
              <a:rPr lang="hu-HU" sz="16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July</a:t>
            </a:r>
            <a:r>
              <a:rPr lang="hu-HU" sz="16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2022].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Healthwatchmiltonkeynes.co.uk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. 2021.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guide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adult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care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 in Milton Keynes |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Healthwatch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 Milton Keynes. [online]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at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: &lt;https://www.healthwatchmiltonkeynes.co.uk/advice-and-information/2021-10-14/your-guide-adult-social-care-milton-keynes&gt; [Accessed 16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July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 2022].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Milton-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keynes.gov.uk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. 2022. Milton Keynes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Labour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 Market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Statistics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 | Milton Keynes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Council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at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: &lt;https://www.milton-keynes.gov.uk/business/milton-keynes-labour-market-statistics&gt; [Accessed 16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July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 2022].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Milton-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keynes.gov.uk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2016. Hot Food Takeaways (2016)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Plan:MK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&lt;https://www.milton-keynes.gov.uk/sites/default/files/2022-01/AP37%20Milton%20Keynes%20Council%20Response%20-%20PH%20report%20for%20Hot%20Food%20Takeaways.pdf&gt; [Accessed 16 July 2022].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Milton Keynes University Hospital. 2022. Equality and Diversity - Milton Keynes University Hospital. [online] Available at: &lt;https://www.mkuh.nhs.uk/about-us/public-documents/equality-and-diversity&gt; [Accessed 16 July 2022].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Milton-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keynes.gov.uk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2017. Equality policy. [online] Available at: &lt;https://www.milton-keynes.gov.uk/media/2191/download?inline&gt; [Accessed 16 July 2022].</a:t>
            </a:r>
          </a:p>
          <a:p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Milton-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keynes.gov.uk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. 2022. MK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Connect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at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: &lt;https://www.milton-keynes.gov.uk/highways/bus-rail-and-taxis/mk-connect&gt; [Accessed 16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July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 2022].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hu-HU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88000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>
            <a:extLst>
              <a:ext uri="{FF2B5EF4-FFF2-40B4-BE49-F238E27FC236}">
                <a16:creationId xmlns:a16="http://schemas.microsoft.com/office/drawing/2014/main" id="{1B0A9C2B-94D8-77CE-35FA-A900D0F25C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0"/>
            <a:ext cx="9404723" cy="1853248"/>
          </a:xfrm>
        </p:spPr>
        <p:txBody>
          <a:bodyPr/>
          <a:lstStyle/>
          <a:p>
            <a:pPr algn="ctr"/>
            <a:r>
              <a:rPr lang="en-US" sz="2800" b="1">
                <a:latin typeface="Arial" panose="020B0604020202020204" pitchFamily="34" charset="0"/>
                <a:cs typeface="Arial" panose="020B0604020202020204" pitchFamily="34" charset="0"/>
              </a:rPr>
              <a:t>8. References List</a:t>
            </a:r>
            <a:br>
              <a:rPr lang="hu-HU" sz="2800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hu-HU" sz="2800"/>
          </a:p>
        </p:txBody>
      </p:sp>
      <p:sp>
        <p:nvSpPr>
          <p:cNvPr id="3" name="Tartalom helye 2">
            <a:extLst>
              <a:ext uri="{FF2B5EF4-FFF2-40B4-BE49-F238E27FC236}">
                <a16:creationId xmlns:a16="http://schemas.microsoft.com/office/drawing/2014/main" id="{7C5E57F8-CBD8-F42E-6946-A887EF87360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0" y="1224643"/>
            <a:ext cx="12192000" cy="478971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Milton-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keynes.gov.uk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2022. Schools and lifelong learning. [online] Available at: &lt;https://www.milton-keynes.gov.uk/schools-and-lifelong-learning&gt; [Accessed 16 July 2022].</a:t>
            </a:r>
          </a:p>
          <a:p>
            <a:pPr marL="0" indent="0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MP, W., 2022. Write to your MP | MKCPP | Milton Keynes Child Poverty Partnership. [online] MKCPP | Milton Keynes Child Poverty Partnership. Available at: &lt;https://mkcpp.org.uk/campaign/write-to-your-mp/&gt; [Accessed 16 July 2022].</a:t>
            </a:r>
          </a:p>
          <a:p>
            <a:pPr marL="0" indent="0">
              <a:buNone/>
            </a:pP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Population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, E.,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Kingdom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, P., Keynes, P.,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Kingdom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, F.,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counted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.,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Kingdom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.,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Kingdom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, L.,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Luton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, P., Peterborough, P.,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Walsall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, P.,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Bournemouth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, P. and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Telford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, P., 2022.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Population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 of Milton Keynes 2022 | Milton Keynes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population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statistics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Population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 HUB.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at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: &lt;https://population-hub.com/en/gb/population-of-milton-keynes-5502.html&gt; [Accessed 16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July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 2022].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Plumplot.co.uk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. 2022. Milton-Keynes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crime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statistics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comparison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.. [online]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at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: &lt;https://www.plumplot.co.uk/Milton-Keynes-crime-stats.html&gt; [Accessed 16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July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 2022].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Sphweb.bumc.bu.edu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. 2022. The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Theory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Planned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at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: &lt;https://sphweb.bumc.bu.edu/otlt/mph-modules/sb/behavioralchangetheories/BehavioralChangeTheories3.html&gt; [Accessed 16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July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 2022].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Starship.xyz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. 2022.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Starship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at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: &lt;https://www.starship.xyz/&gt; [Accessed 16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July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 2022].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Welcome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 MK. 2022.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Welcome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 MK -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Giving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refugees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migrants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brighter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hope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for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tomorrow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at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: &lt;https://welcomemk.org/&gt; [Accessed 16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July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 2022].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www.comminit.com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. 2014.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Theory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Planned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at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: &lt;https://www.comminit.com/media-development/content/theory-planned-behavior&gt; [Accessed 18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July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 2022].</a:t>
            </a:r>
          </a:p>
        </p:txBody>
      </p:sp>
    </p:spTree>
    <p:extLst>
      <p:ext uri="{BB962C8B-B14F-4D97-AF65-F5344CB8AC3E}">
        <p14:creationId xmlns:p14="http://schemas.microsoft.com/office/powerpoint/2010/main" val="274765872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Szélesvásznú</PresentationFormat>
  <Slides>11</Slides>
  <Notes>0</Notes>
  <HiddenSlides>0</HiddenSlides>
  <ScaleCrop>false</ScaleCrop>
  <HeadingPairs>
    <vt:vector size="4" baseType="variant">
      <vt:variant>
        <vt:lpstr>Téma</vt:lpstr>
      </vt:variant>
      <vt:variant>
        <vt:i4>1</vt:i4>
      </vt:variant>
      <vt:variant>
        <vt:lpstr>Diacímek</vt:lpstr>
      </vt:variant>
      <vt:variant>
        <vt:i4>11</vt:i4>
      </vt:variant>
    </vt:vector>
  </HeadingPairs>
  <TitlesOfParts>
    <vt:vector size="12" baseType="lpstr">
      <vt:lpstr>Ion</vt:lpstr>
      <vt:lpstr>PowerPoint-bemutató</vt:lpstr>
      <vt:lpstr>1. Introduction</vt:lpstr>
      <vt:lpstr>PowerPoint-bemutató</vt:lpstr>
      <vt:lpstr>2. Milton Keynes’s modern technology and social media </vt:lpstr>
      <vt:lpstr>3. Theory</vt:lpstr>
      <vt:lpstr>4. MK Community of Immigrants - Welcome MK Community</vt:lpstr>
      <vt:lpstr>5. Milton Keynes Community Project</vt:lpstr>
      <vt:lpstr>                                 7. RECOMMENDATIONS</vt:lpstr>
      <vt:lpstr> 7. Conclusion</vt:lpstr>
      <vt:lpstr>9. REFERENCES LIST</vt:lpstr>
      <vt:lpstr>8. References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PowerPoint-bemutató</dc:title>
  <dc:creator>Krisztina Szegvari</dc:creator>
  <cp:lastModifiedBy>Krisztina Szegvari</cp:lastModifiedBy>
  <cp:revision>14</cp:revision>
  <dcterms:created xsi:type="dcterms:W3CDTF">2022-06-27T18:38:52Z</dcterms:created>
  <dcterms:modified xsi:type="dcterms:W3CDTF">2022-08-06T09:55:54Z</dcterms:modified>
</cp:coreProperties>
</file>