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75" r:id="rId5"/>
  </p:sldMasterIdLst>
  <p:notesMasterIdLst>
    <p:notesMasterId r:id="rId61"/>
  </p:notesMasterIdLst>
  <p:sldIdLst>
    <p:sldId id="562" r:id="rId6"/>
    <p:sldId id="605" r:id="rId7"/>
    <p:sldId id="297" r:id="rId8"/>
    <p:sldId id="578" r:id="rId9"/>
    <p:sldId id="579" r:id="rId10"/>
    <p:sldId id="569" r:id="rId11"/>
    <p:sldId id="567" r:id="rId12"/>
    <p:sldId id="571" r:id="rId13"/>
    <p:sldId id="572" r:id="rId14"/>
    <p:sldId id="582" r:id="rId15"/>
    <p:sldId id="583" r:id="rId16"/>
    <p:sldId id="580" r:id="rId17"/>
    <p:sldId id="581" r:id="rId18"/>
    <p:sldId id="584" r:id="rId19"/>
    <p:sldId id="600" r:id="rId20"/>
    <p:sldId id="388" r:id="rId21"/>
    <p:sldId id="399" r:id="rId22"/>
    <p:sldId id="573" r:id="rId23"/>
    <p:sldId id="574" r:id="rId24"/>
    <p:sldId id="595" r:id="rId25"/>
    <p:sldId id="586" r:id="rId26"/>
    <p:sldId id="588" r:id="rId27"/>
    <p:sldId id="587" r:id="rId28"/>
    <p:sldId id="561" r:id="rId29"/>
    <p:sldId id="389" r:id="rId30"/>
    <p:sldId id="589" r:id="rId31"/>
    <p:sldId id="400" r:id="rId32"/>
    <p:sldId id="382" r:id="rId33"/>
    <p:sldId id="554" r:id="rId34"/>
    <p:sldId id="536" r:id="rId35"/>
    <p:sldId id="604" r:id="rId36"/>
    <p:sldId id="375" r:id="rId37"/>
    <p:sldId id="376" r:id="rId38"/>
    <p:sldId id="277" r:id="rId39"/>
    <p:sldId id="379" r:id="rId40"/>
    <p:sldId id="378" r:id="rId41"/>
    <p:sldId id="601" r:id="rId42"/>
    <p:sldId id="602" r:id="rId43"/>
    <p:sldId id="319" r:id="rId44"/>
    <p:sldId id="556" r:id="rId45"/>
    <p:sldId id="603" r:id="rId46"/>
    <p:sldId id="549" r:id="rId47"/>
    <p:sldId id="321" r:id="rId48"/>
    <p:sldId id="559" r:id="rId49"/>
    <p:sldId id="560" r:id="rId50"/>
    <p:sldId id="278" r:id="rId51"/>
    <p:sldId id="280" r:id="rId52"/>
    <p:sldId id="279" r:id="rId53"/>
    <p:sldId id="359" r:id="rId54"/>
    <p:sldId id="366" r:id="rId55"/>
    <p:sldId id="360" r:id="rId56"/>
    <p:sldId id="367" r:id="rId57"/>
    <p:sldId id="282" r:id="rId58"/>
    <p:sldId id="438" r:id="rId59"/>
    <p:sldId id="437" r:id="rId6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lly Gipson" initials="KG" lastIdx="1" clrIdx="0">
    <p:extLst>
      <p:ext uri="{19B8F6BF-5375-455C-9EA6-DF929625EA0E}">
        <p15:presenceInfo xmlns:p15="http://schemas.microsoft.com/office/powerpoint/2012/main" userId="S::kelly.gipson@uwtsd.ac.uk::28f9bcc8-68fc-4332-bdb5-69018cd920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CC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F5C132-0110-CE4F-4707-8DA59361B540}" v="2" dt="2023-02-02T12:27:02.973"/>
    <p1510:client id="{6FA315AB-EEBB-4864-810D-D3CE216B6872}" v="5" dt="2023-02-02T11:51:19.364"/>
    <p1510:client id="{9BC98D3D-966A-F24C-FC5A-7A52D4FF2902}" v="10" dt="2023-02-12T23:48:28.025"/>
    <p1510:client id="{C0D5751A-7B04-DCDF-43D7-3EFF3048D14D}" v="70" dt="2023-02-13T00:49:13.9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885"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E8AEFD-15E8-4449-8C65-54F27A0ABA3A}"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CF51EDD3-F8A9-4134-924D-BB555359F920}">
      <dgm:prSet/>
      <dgm:spPr/>
      <dgm:t>
        <a:bodyPr/>
        <a:lstStyle/>
        <a:p>
          <a:r>
            <a:rPr lang="en-GB" b="0"/>
            <a:t>External support</a:t>
          </a:r>
          <a:endParaRPr lang="en-US" b="0"/>
        </a:p>
      </dgm:t>
    </dgm:pt>
    <dgm:pt modelId="{48A29242-0A4C-45B7-9614-9C994AC75E56}" type="parTrans" cxnId="{81AF3575-C2EB-4C47-A190-42AF0B90BE46}">
      <dgm:prSet/>
      <dgm:spPr/>
      <dgm:t>
        <a:bodyPr/>
        <a:lstStyle/>
        <a:p>
          <a:endParaRPr lang="en-US"/>
        </a:p>
      </dgm:t>
    </dgm:pt>
    <dgm:pt modelId="{3F0A4874-E35C-49F0-9B55-81E6AD69FBBC}" type="sibTrans" cxnId="{81AF3575-C2EB-4C47-A190-42AF0B90BE46}">
      <dgm:prSet/>
      <dgm:spPr/>
      <dgm:t>
        <a:bodyPr/>
        <a:lstStyle/>
        <a:p>
          <a:endParaRPr lang="en-US"/>
        </a:p>
      </dgm:t>
    </dgm:pt>
    <dgm:pt modelId="{0162CAF9-B540-4C7F-A5BC-45BB3810FCAA}">
      <dgm:prSet/>
      <dgm:spPr/>
      <dgm:t>
        <a:bodyPr/>
        <a:lstStyle/>
        <a:p>
          <a:r>
            <a:rPr lang="en-GB"/>
            <a:t>ESTYN inspections</a:t>
          </a:r>
          <a:endParaRPr lang="en-US"/>
        </a:p>
      </dgm:t>
    </dgm:pt>
    <dgm:pt modelId="{E53D3193-50F8-4A34-B2E5-F6D98CEE5C7E}" type="parTrans" cxnId="{4BBFFEFD-8488-4FB4-B875-15F2D443267A}">
      <dgm:prSet/>
      <dgm:spPr/>
      <dgm:t>
        <a:bodyPr/>
        <a:lstStyle/>
        <a:p>
          <a:endParaRPr lang="en-US"/>
        </a:p>
      </dgm:t>
    </dgm:pt>
    <dgm:pt modelId="{502E5476-808E-419A-A920-D215C4684F59}" type="sibTrans" cxnId="{4BBFFEFD-8488-4FB4-B875-15F2D443267A}">
      <dgm:prSet/>
      <dgm:spPr/>
      <dgm:t>
        <a:bodyPr/>
        <a:lstStyle/>
        <a:p>
          <a:endParaRPr lang="en-US"/>
        </a:p>
      </dgm:t>
    </dgm:pt>
    <dgm:pt modelId="{FA2513CC-D326-4706-9283-93D55EAD8B3C}">
      <dgm:prSet/>
      <dgm:spPr/>
      <dgm:t>
        <a:bodyPr/>
        <a:lstStyle/>
        <a:p>
          <a:pPr rtl="0"/>
          <a:r>
            <a:rPr lang="en-GB">
              <a:latin typeface="Calibri Light" panose="020F0302020204030204"/>
            </a:rPr>
            <a:t>school improvement services </a:t>
          </a:r>
          <a:endParaRPr lang="en-US"/>
        </a:p>
      </dgm:t>
    </dgm:pt>
    <dgm:pt modelId="{63BC3E29-1871-4FF1-B34A-EC79F6E3AA20}" type="parTrans" cxnId="{8DB68430-A610-4064-A20A-030F9224B1B0}">
      <dgm:prSet/>
      <dgm:spPr/>
      <dgm:t>
        <a:bodyPr/>
        <a:lstStyle/>
        <a:p>
          <a:endParaRPr lang="en-US"/>
        </a:p>
      </dgm:t>
    </dgm:pt>
    <dgm:pt modelId="{F6506093-3028-465A-B3C2-49D79FDC1835}" type="sibTrans" cxnId="{8DB68430-A610-4064-A20A-030F9224B1B0}">
      <dgm:prSet/>
      <dgm:spPr/>
      <dgm:t>
        <a:bodyPr/>
        <a:lstStyle/>
        <a:p>
          <a:endParaRPr lang="en-US"/>
        </a:p>
      </dgm:t>
    </dgm:pt>
    <dgm:pt modelId="{DB62EC9A-6DF3-40F2-ACE1-CACCA983AB79}">
      <dgm:prSet/>
      <dgm:spPr/>
      <dgm:t>
        <a:bodyPr/>
        <a:lstStyle/>
        <a:p>
          <a:r>
            <a:rPr lang="en-GB" b="0"/>
            <a:t>Internal</a:t>
          </a:r>
          <a:endParaRPr lang="en-US" b="0"/>
        </a:p>
      </dgm:t>
    </dgm:pt>
    <dgm:pt modelId="{8C39520B-E536-4BD6-9772-894541CDBEA7}" type="parTrans" cxnId="{A6231990-E9AE-4E3B-BF44-A90059E3B77B}">
      <dgm:prSet/>
      <dgm:spPr/>
      <dgm:t>
        <a:bodyPr/>
        <a:lstStyle/>
        <a:p>
          <a:endParaRPr lang="en-US"/>
        </a:p>
      </dgm:t>
    </dgm:pt>
    <dgm:pt modelId="{C7E76786-7338-4B72-867F-F10639328475}" type="sibTrans" cxnId="{A6231990-E9AE-4E3B-BF44-A90059E3B77B}">
      <dgm:prSet/>
      <dgm:spPr/>
      <dgm:t>
        <a:bodyPr/>
        <a:lstStyle/>
        <a:p>
          <a:endParaRPr lang="en-US"/>
        </a:p>
      </dgm:t>
    </dgm:pt>
    <dgm:pt modelId="{A2BFBE39-5D31-4CD9-904B-C7467E0AF8F4}">
      <dgm:prSet/>
      <dgm:spPr/>
      <dgm:t>
        <a:bodyPr/>
        <a:lstStyle/>
        <a:p>
          <a:r>
            <a:rPr lang="en-GB"/>
            <a:t>Self-evaluation</a:t>
          </a:r>
          <a:endParaRPr lang="en-US"/>
        </a:p>
      </dgm:t>
    </dgm:pt>
    <dgm:pt modelId="{4226A887-2689-402B-B1D2-AB64A911EAB9}" type="parTrans" cxnId="{09BFDC64-030D-4D62-BE1F-075757067435}">
      <dgm:prSet/>
      <dgm:spPr/>
      <dgm:t>
        <a:bodyPr/>
        <a:lstStyle/>
        <a:p>
          <a:endParaRPr lang="en-US"/>
        </a:p>
      </dgm:t>
    </dgm:pt>
    <dgm:pt modelId="{3074C1E3-072B-401C-A384-E3723A512DA3}" type="sibTrans" cxnId="{09BFDC64-030D-4D62-BE1F-075757067435}">
      <dgm:prSet/>
      <dgm:spPr/>
      <dgm:t>
        <a:bodyPr/>
        <a:lstStyle/>
        <a:p>
          <a:endParaRPr lang="en-US"/>
        </a:p>
      </dgm:t>
    </dgm:pt>
    <dgm:pt modelId="{83953297-3008-412F-8092-710F022F7624}">
      <dgm:prSet/>
      <dgm:spPr/>
      <dgm:t>
        <a:bodyPr/>
        <a:lstStyle/>
        <a:p>
          <a:r>
            <a:rPr lang="en-GB"/>
            <a:t>Strategic planning</a:t>
          </a:r>
          <a:endParaRPr lang="en-US"/>
        </a:p>
      </dgm:t>
    </dgm:pt>
    <dgm:pt modelId="{25AA67AF-EA32-46CE-ADF2-531C56E1A6A5}" type="parTrans" cxnId="{297210E7-B1C2-485E-BAAF-986DDB70AC2C}">
      <dgm:prSet/>
      <dgm:spPr/>
      <dgm:t>
        <a:bodyPr/>
        <a:lstStyle/>
        <a:p>
          <a:endParaRPr lang="en-US"/>
        </a:p>
      </dgm:t>
    </dgm:pt>
    <dgm:pt modelId="{F6B8B258-5A48-44EB-B3A2-BF05B5A3E926}" type="sibTrans" cxnId="{297210E7-B1C2-485E-BAAF-986DDB70AC2C}">
      <dgm:prSet/>
      <dgm:spPr/>
      <dgm:t>
        <a:bodyPr/>
        <a:lstStyle/>
        <a:p>
          <a:endParaRPr lang="en-US"/>
        </a:p>
      </dgm:t>
    </dgm:pt>
    <dgm:pt modelId="{1D72683B-4A16-4044-987F-8F5C08D46BA3}" type="pres">
      <dgm:prSet presAssocID="{EEE8AEFD-15E8-4449-8C65-54F27A0ABA3A}" presName="linear" presStyleCnt="0">
        <dgm:presLayoutVars>
          <dgm:animLvl val="lvl"/>
          <dgm:resizeHandles val="exact"/>
        </dgm:presLayoutVars>
      </dgm:prSet>
      <dgm:spPr/>
    </dgm:pt>
    <dgm:pt modelId="{6F51547A-79BA-41F9-8A85-5C6ECF2DD873}" type="pres">
      <dgm:prSet presAssocID="{CF51EDD3-F8A9-4134-924D-BB555359F920}" presName="parentText" presStyleLbl="node1" presStyleIdx="0" presStyleCnt="2">
        <dgm:presLayoutVars>
          <dgm:chMax val="0"/>
          <dgm:bulletEnabled val="1"/>
        </dgm:presLayoutVars>
      </dgm:prSet>
      <dgm:spPr/>
    </dgm:pt>
    <dgm:pt modelId="{FE2C6FD5-5152-429B-A251-F258A49ADCD9}" type="pres">
      <dgm:prSet presAssocID="{CF51EDD3-F8A9-4134-924D-BB555359F920}" presName="childText" presStyleLbl="revTx" presStyleIdx="0" presStyleCnt="2">
        <dgm:presLayoutVars>
          <dgm:bulletEnabled val="1"/>
        </dgm:presLayoutVars>
      </dgm:prSet>
      <dgm:spPr/>
    </dgm:pt>
    <dgm:pt modelId="{2FDFC903-AEFA-406B-907F-60C2F193FC62}" type="pres">
      <dgm:prSet presAssocID="{DB62EC9A-6DF3-40F2-ACE1-CACCA983AB79}" presName="parentText" presStyleLbl="node1" presStyleIdx="1" presStyleCnt="2">
        <dgm:presLayoutVars>
          <dgm:chMax val="0"/>
          <dgm:bulletEnabled val="1"/>
        </dgm:presLayoutVars>
      </dgm:prSet>
      <dgm:spPr/>
    </dgm:pt>
    <dgm:pt modelId="{076C6935-AFC4-4DE5-A8FE-49BCF6881E2D}" type="pres">
      <dgm:prSet presAssocID="{DB62EC9A-6DF3-40F2-ACE1-CACCA983AB79}" presName="childText" presStyleLbl="revTx" presStyleIdx="1" presStyleCnt="2">
        <dgm:presLayoutVars>
          <dgm:bulletEnabled val="1"/>
        </dgm:presLayoutVars>
      </dgm:prSet>
      <dgm:spPr/>
    </dgm:pt>
  </dgm:ptLst>
  <dgm:cxnLst>
    <dgm:cxn modelId="{0E613E26-C668-4FB0-8EBA-616619D38A49}" type="presOf" srcId="{83953297-3008-412F-8092-710F022F7624}" destId="{076C6935-AFC4-4DE5-A8FE-49BCF6881E2D}" srcOrd="0" destOrd="1" presId="urn:microsoft.com/office/officeart/2005/8/layout/vList2"/>
    <dgm:cxn modelId="{E95D8328-7A6A-4348-9582-661821106E3C}" type="presOf" srcId="{0162CAF9-B540-4C7F-A5BC-45BB3810FCAA}" destId="{FE2C6FD5-5152-429B-A251-F258A49ADCD9}" srcOrd="0" destOrd="0" presId="urn:microsoft.com/office/officeart/2005/8/layout/vList2"/>
    <dgm:cxn modelId="{8DB68430-A610-4064-A20A-030F9224B1B0}" srcId="{CF51EDD3-F8A9-4134-924D-BB555359F920}" destId="{FA2513CC-D326-4706-9283-93D55EAD8B3C}" srcOrd="1" destOrd="0" parTransId="{63BC3E29-1871-4FF1-B34A-EC79F6E3AA20}" sibTransId="{F6506093-3028-465A-B3C2-49D79FDC1835}"/>
    <dgm:cxn modelId="{09BFDC64-030D-4D62-BE1F-075757067435}" srcId="{DB62EC9A-6DF3-40F2-ACE1-CACCA983AB79}" destId="{A2BFBE39-5D31-4CD9-904B-C7467E0AF8F4}" srcOrd="0" destOrd="0" parTransId="{4226A887-2689-402B-B1D2-AB64A911EAB9}" sibTransId="{3074C1E3-072B-401C-A384-E3723A512DA3}"/>
    <dgm:cxn modelId="{F26A354E-E601-450E-B33B-FCE119A05C58}" type="presOf" srcId="{FA2513CC-D326-4706-9283-93D55EAD8B3C}" destId="{FE2C6FD5-5152-429B-A251-F258A49ADCD9}" srcOrd="0" destOrd="1" presId="urn:microsoft.com/office/officeart/2005/8/layout/vList2"/>
    <dgm:cxn modelId="{81AF3575-C2EB-4C47-A190-42AF0B90BE46}" srcId="{EEE8AEFD-15E8-4449-8C65-54F27A0ABA3A}" destId="{CF51EDD3-F8A9-4134-924D-BB555359F920}" srcOrd="0" destOrd="0" parTransId="{48A29242-0A4C-45B7-9614-9C994AC75E56}" sibTransId="{3F0A4874-E35C-49F0-9B55-81E6AD69FBBC}"/>
    <dgm:cxn modelId="{AA12B583-4116-4C93-9F61-2153BAB93E9E}" type="presOf" srcId="{DB62EC9A-6DF3-40F2-ACE1-CACCA983AB79}" destId="{2FDFC903-AEFA-406B-907F-60C2F193FC62}" srcOrd="0" destOrd="0" presId="urn:microsoft.com/office/officeart/2005/8/layout/vList2"/>
    <dgm:cxn modelId="{A6231990-E9AE-4E3B-BF44-A90059E3B77B}" srcId="{EEE8AEFD-15E8-4449-8C65-54F27A0ABA3A}" destId="{DB62EC9A-6DF3-40F2-ACE1-CACCA983AB79}" srcOrd="1" destOrd="0" parTransId="{8C39520B-E536-4BD6-9772-894541CDBEA7}" sibTransId="{C7E76786-7338-4B72-867F-F10639328475}"/>
    <dgm:cxn modelId="{B8DF92C8-753E-4FFB-9099-F1A6283A68F4}" type="presOf" srcId="{EEE8AEFD-15E8-4449-8C65-54F27A0ABA3A}" destId="{1D72683B-4A16-4044-987F-8F5C08D46BA3}" srcOrd="0" destOrd="0" presId="urn:microsoft.com/office/officeart/2005/8/layout/vList2"/>
    <dgm:cxn modelId="{297210E7-B1C2-485E-BAAF-986DDB70AC2C}" srcId="{DB62EC9A-6DF3-40F2-ACE1-CACCA983AB79}" destId="{83953297-3008-412F-8092-710F022F7624}" srcOrd="1" destOrd="0" parTransId="{25AA67AF-EA32-46CE-ADF2-531C56E1A6A5}" sibTransId="{F6B8B258-5A48-44EB-B3A2-BF05B5A3E926}"/>
    <dgm:cxn modelId="{0BF7F5F7-8651-4239-9565-E0C221E438C4}" type="presOf" srcId="{A2BFBE39-5D31-4CD9-904B-C7467E0AF8F4}" destId="{076C6935-AFC4-4DE5-A8FE-49BCF6881E2D}" srcOrd="0" destOrd="0" presId="urn:microsoft.com/office/officeart/2005/8/layout/vList2"/>
    <dgm:cxn modelId="{4BBFFEFD-8488-4FB4-B875-15F2D443267A}" srcId="{CF51EDD3-F8A9-4134-924D-BB555359F920}" destId="{0162CAF9-B540-4C7F-A5BC-45BB3810FCAA}" srcOrd="0" destOrd="0" parTransId="{E53D3193-50F8-4A34-B2E5-F6D98CEE5C7E}" sibTransId="{502E5476-808E-419A-A920-D215C4684F59}"/>
    <dgm:cxn modelId="{0F1D6AFE-D1F3-43E1-AFB7-11E19A46E8CF}" type="presOf" srcId="{CF51EDD3-F8A9-4134-924D-BB555359F920}" destId="{6F51547A-79BA-41F9-8A85-5C6ECF2DD873}" srcOrd="0" destOrd="0" presId="urn:microsoft.com/office/officeart/2005/8/layout/vList2"/>
    <dgm:cxn modelId="{3678BFC4-B1EF-46A2-9099-5ECF1F5A9532}" type="presParOf" srcId="{1D72683B-4A16-4044-987F-8F5C08D46BA3}" destId="{6F51547A-79BA-41F9-8A85-5C6ECF2DD873}" srcOrd="0" destOrd="0" presId="urn:microsoft.com/office/officeart/2005/8/layout/vList2"/>
    <dgm:cxn modelId="{627C3655-0CF7-44B4-A0CD-79C05E860EAE}" type="presParOf" srcId="{1D72683B-4A16-4044-987F-8F5C08D46BA3}" destId="{FE2C6FD5-5152-429B-A251-F258A49ADCD9}" srcOrd="1" destOrd="0" presId="urn:microsoft.com/office/officeart/2005/8/layout/vList2"/>
    <dgm:cxn modelId="{641DB532-40C0-4B21-9374-3BC67C333209}" type="presParOf" srcId="{1D72683B-4A16-4044-987F-8F5C08D46BA3}" destId="{2FDFC903-AEFA-406B-907F-60C2F193FC62}" srcOrd="2" destOrd="0" presId="urn:microsoft.com/office/officeart/2005/8/layout/vList2"/>
    <dgm:cxn modelId="{85DC02B7-C2B2-4902-8BC4-1119AFFD5D17}" type="presParOf" srcId="{1D72683B-4A16-4044-987F-8F5C08D46BA3}" destId="{076C6935-AFC4-4DE5-A8FE-49BCF6881E2D}"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E8AEFD-15E8-4449-8C65-54F27A0ABA3A}"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CF51EDD3-F8A9-4134-924D-BB555359F920}">
      <dgm:prSet phldr="0"/>
      <dgm:spPr/>
      <dgm:t>
        <a:bodyPr/>
        <a:lstStyle/>
        <a:p>
          <a:pPr rtl="0"/>
          <a:r>
            <a:rPr lang="en-GB" b="0" err="1">
              <a:latin typeface="Calibri Light" panose="020F0302020204030204"/>
            </a:rPr>
            <a:t>Cymorth</a:t>
          </a:r>
          <a:r>
            <a:rPr lang="en-GB" b="0">
              <a:latin typeface="Calibri Light" panose="020F0302020204030204"/>
            </a:rPr>
            <a:t> </a:t>
          </a:r>
          <a:r>
            <a:rPr lang="en-GB" b="0" err="1">
              <a:latin typeface="Calibri Light" panose="020F0302020204030204"/>
            </a:rPr>
            <a:t>allanol</a:t>
          </a:r>
          <a:endParaRPr lang="en-GB" b="0" i="0" u="none" strike="noStrike" cap="none" baseline="0" noProof="0" err="1">
            <a:solidFill>
              <a:srgbClr val="010000"/>
            </a:solidFill>
            <a:latin typeface="Calibri Light"/>
            <a:cs typeface="Calibri Light"/>
          </a:endParaRPr>
        </a:p>
      </dgm:t>
    </dgm:pt>
    <dgm:pt modelId="{48A29242-0A4C-45B7-9614-9C994AC75E56}" type="parTrans" cxnId="{81AF3575-C2EB-4C47-A190-42AF0B90BE46}">
      <dgm:prSet/>
      <dgm:spPr/>
      <dgm:t>
        <a:bodyPr/>
        <a:lstStyle/>
        <a:p>
          <a:endParaRPr lang="en-US"/>
        </a:p>
      </dgm:t>
    </dgm:pt>
    <dgm:pt modelId="{3F0A4874-E35C-49F0-9B55-81E6AD69FBBC}" type="sibTrans" cxnId="{81AF3575-C2EB-4C47-A190-42AF0B90BE46}">
      <dgm:prSet/>
      <dgm:spPr/>
      <dgm:t>
        <a:bodyPr/>
        <a:lstStyle/>
        <a:p>
          <a:endParaRPr lang="en-US"/>
        </a:p>
      </dgm:t>
    </dgm:pt>
    <dgm:pt modelId="{0162CAF9-B540-4C7F-A5BC-45BB3810FCAA}">
      <dgm:prSet/>
      <dgm:spPr/>
      <dgm:t>
        <a:bodyPr/>
        <a:lstStyle/>
        <a:p>
          <a:pPr rtl="0"/>
          <a:r>
            <a:rPr lang="en-GB" b="0" err="1">
              <a:latin typeface="+mj-lt"/>
            </a:rPr>
            <a:t>Arolygiadau</a:t>
          </a:r>
          <a:r>
            <a:rPr lang="en-GB" b="0">
              <a:latin typeface="+mj-lt"/>
            </a:rPr>
            <a:t> ESTYN</a:t>
          </a:r>
          <a:endParaRPr lang="en-US" b="0">
            <a:latin typeface="+mj-lt"/>
          </a:endParaRPr>
        </a:p>
      </dgm:t>
    </dgm:pt>
    <dgm:pt modelId="{E53D3193-50F8-4A34-B2E5-F6D98CEE5C7E}" type="parTrans" cxnId="{4BBFFEFD-8488-4FB4-B875-15F2D443267A}">
      <dgm:prSet/>
      <dgm:spPr/>
      <dgm:t>
        <a:bodyPr/>
        <a:lstStyle/>
        <a:p>
          <a:endParaRPr lang="en-US"/>
        </a:p>
      </dgm:t>
    </dgm:pt>
    <dgm:pt modelId="{502E5476-808E-419A-A920-D215C4684F59}" type="sibTrans" cxnId="{4BBFFEFD-8488-4FB4-B875-15F2D443267A}">
      <dgm:prSet/>
      <dgm:spPr/>
      <dgm:t>
        <a:bodyPr/>
        <a:lstStyle/>
        <a:p>
          <a:endParaRPr lang="en-US"/>
        </a:p>
      </dgm:t>
    </dgm:pt>
    <dgm:pt modelId="{FA2513CC-D326-4706-9283-93D55EAD8B3C}">
      <dgm:prSet/>
      <dgm:spPr/>
      <dgm:t>
        <a:bodyPr/>
        <a:lstStyle/>
        <a:p>
          <a:pPr rtl="0"/>
          <a:r>
            <a:rPr lang="en-GB" b="0" err="1">
              <a:latin typeface="+mj-lt"/>
            </a:rPr>
            <a:t>Gwasanaethau</a:t>
          </a:r>
          <a:r>
            <a:rPr lang="en-GB" b="0">
              <a:latin typeface="+mj-lt"/>
            </a:rPr>
            <a:t> </a:t>
          </a:r>
          <a:r>
            <a:rPr lang="en-GB" b="0" err="1">
              <a:latin typeface="+mj-lt"/>
            </a:rPr>
            <a:t>gwella</a:t>
          </a:r>
          <a:r>
            <a:rPr lang="en-GB" b="0">
              <a:latin typeface="+mj-lt"/>
            </a:rPr>
            <a:t> </a:t>
          </a:r>
          <a:r>
            <a:rPr lang="en-GB" b="0" err="1">
              <a:latin typeface="+mj-lt"/>
            </a:rPr>
            <a:t>ysgolion</a:t>
          </a:r>
          <a:r>
            <a:rPr lang="en-GB" b="0">
              <a:latin typeface="+mj-lt"/>
            </a:rPr>
            <a:t> </a:t>
          </a:r>
          <a:endParaRPr lang="en-US" b="0">
            <a:latin typeface="+mj-lt"/>
          </a:endParaRPr>
        </a:p>
      </dgm:t>
    </dgm:pt>
    <dgm:pt modelId="{63BC3E29-1871-4FF1-B34A-EC79F6E3AA20}" type="parTrans" cxnId="{8DB68430-A610-4064-A20A-030F9224B1B0}">
      <dgm:prSet/>
      <dgm:spPr/>
      <dgm:t>
        <a:bodyPr/>
        <a:lstStyle/>
        <a:p>
          <a:endParaRPr lang="en-US"/>
        </a:p>
      </dgm:t>
    </dgm:pt>
    <dgm:pt modelId="{F6506093-3028-465A-B3C2-49D79FDC1835}" type="sibTrans" cxnId="{8DB68430-A610-4064-A20A-030F9224B1B0}">
      <dgm:prSet/>
      <dgm:spPr/>
      <dgm:t>
        <a:bodyPr/>
        <a:lstStyle/>
        <a:p>
          <a:endParaRPr lang="en-US"/>
        </a:p>
      </dgm:t>
    </dgm:pt>
    <dgm:pt modelId="{DB62EC9A-6DF3-40F2-ACE1-CACCA983AB79}">
      <dgm:prSet/>
      <dgm:spPr/>
      <dgm:t>
        <a:bodyPr/>
        <a:lstStyle/>
        <a:p>
          <a:r>
            <a:rPr lang="en-GB" b="0" err="1">
              <a:latin typeface="Calibri Light" panose="020F0302020204030204"/>
            </a:rPr>
            <a:t>Mewnol</a:t>
          </a:r>
          <a:endParaRPr lang="en-GB" b="0" err="1"/>
        </a:p>
      </dgm:t>
    </dgm:pt>
    <dgm:pt modelId="{8C39520B-E536-4BD6-9772-894541CDBEA7}" type="parTrans" cxnId="{A6231990-E9AE-4E3B-BF44-A90059E3B77B}">
      <dgm:prSet/>
      <dgm:spPr/>
      <dgm:t>
        <a:bodyPr/>
        <a:lstStyle/>
        <a:p>
          <a:endParaRPr lang="en-US"/>
        </a:p>
      </dgm:t>
    </dgm:pt>
    <dgm:pt modelId="{C7E76786-7338-4B72-867F-F10639328475}" type="sibTrans" cxnId="{A6231990-E9AE-4E3B-BF44-A90059E3B77B}">
      <dgm:prSet/>
      <dgm:spPr/>
      <dgm:t>
        <a:bodyPr/>
        <a:lstStyle/>
        <a:p>
          <a:endParaRPr lang="en-US"/>
        </a:p>
      </dgm:t>
    </dgm:pt>
    <dgm:pt modelId="{A2BFBE39-5D31-4CD9-904B-C7467E0AF8F4}">
      <dgm:prSet phldr="0"/>
      <dgm:spPr/>
      <dgm:t>
        <a:bodyPr/>
        <a:lstStyle/>
        <a:p>
          <a:r>
            <a:rPr lang="en-GB">
              <a:latin typeface="Calibri Light" panose="020F0302020204030204"/>
            </a:rPr>
            <a:t>Hunan-werthuso</a:t>
          </a:r>
          <a:endParaRPr lang="en-GB"/>
        </a:p>
      </dgm:t>
    </dgm:pt>
    <dgm:pt modelId="{4226A887-2689-402B-B1D2-AB64A911EAB9}" type="parTrans" cxnId="{09BFDC64-030D-4D62-BE1F-075757067435}">
      <dgm:prSet/>
      <dgm:spPr/>
      <dgm:t>
        <a:bodyPr/>
        <a:lstStyle/>
        <a:p>
          <a:endParaRPr lang="en-US"/>
        </a:p>
      </dgm:t>
    </dgm:pt>
    <dgm:pt modelId="{3074C1E3-072B-401C-A384-E3723A512DA3}" type="sibTrans" cxnId="{09BFDC64-030D-4D62-BE1F-075757067435}">
      <dgm:prSet/>
      <dgm:spPr/>
      <dgm:t>
        <a:bodyPr/>
        <a:lstStyle/>
        <a:p>
          <a:endParaRPr lang="en-US"/>
        </a:p>
      </dgm:t>
    </dgm:pt>
    <dgm:pt modelId="{83953297-3008-412F-8092-710F022F7624}">
      <dgm:prSet phldr="0"/>
      <dgm:spPr/>
      <dgm:t>
        <a:bodyPr/>
        <a:lstStyle/>
        <a:p>
          <a:pPr rtl="0"/>
          <a:r>
            <a:rPr lang="en-GB">
              <a:latin typeface="Calibri Light" panose="020F0302020204030204"/>
            </a:rPr>
            <a:t>Cynllunio </a:t>
          </a:r>
          <a:r>
            <a:rPr lang="en-GB" err="1">
              <a:latin typeface="Calibri Light" panose="020F0302020204030204"/>
            </a:rPr>
            <a:t>gweithredol</a:t>
          </a:r>
          <a:endParaRPr lang="en-GB"/>
        </a:p>
      </dgm:t>
    </dgm:pt>
    <dgm:pt modelId="{25AA67AF-EA32-46CE-ADF2-531C56E1A6A5}" type="parTrans" cxnId="{297210E7-B1C2-485E-BAAF-986DDB70AC2C}">
      <dgm:prSet/>
      <dgm:spPr/>
      <dgm:t>
        <a:bodyPr/>
        <a:lstStyle/>
        <a:p>
          <a:endParaRPr lang="en-US"/>
        </a:p>
      </dgm:t>
    </dgm:pt>
    <dgm:pt modelId="{F6B8B258-5A48-44EB-B3A2-BF05B5A3E926}" type="sibTrans" cxnId="{297210E7-B1C2-485E-BAAF-986DDB70AC2C}">
      <dgm:prSet/>
      <dgm:spPr/>
      <dgm:t>
        <a:bodyPr/>
        <a:lstStyle/>
        <a:p>
          <a:endParaRPr lang="en-US"/>
        </a:p>
      </dgm:t>
    </dgm:pt>
    <dgm:pt modelId="{1D72683B-4A16-4044-987F-8F5C08D46BA3}" type="pres">
      <dgm:prSet presAssocID="{EEE8AEFD-15E8-4449-8C65-54F27A0ABA3A}" presName="linear" presStyleCnt="0">
        <dgm:presLayoutVars>
          <dgm:animLvl val="lvl"/>
          <dgm:resizeHandles val="exact"/>
        </dgm:presLayoutVars>
      </dgm:prSet>
      <dgm:spPr/>
    </dgm:pt>
    <dgm:pt modelId="{6F51547A-79BA-41F9-8A85-5C6ECF2DD873}" type="pres">
      <dgm:prSet presAssocID="{CF51EDD3-F8A9-4134-924D-BB555359F920}" presName="parentText" presStyleLbl="node1" presStyleIdx="0" presStyleCnt="2">
        <dgm:presLayoutVars>
          <dgm:chMax val="0"/>
          <dgm:bulletEnabled val="1"/>
        </dgm:presLayoutVars>
      </dgm:prSet>
      <dgm:spPr/>
    </dgm:pt>
    <dgm:pt modelId="{FE2C6FD5-5152-429B-A251-F258A49ADCD9}" type="pres">
      <dgm:prSet presAssocID="{CF51EDD3-F8A9-4134-924D-BB555359F920}" presName="childText" presStyleLbl="revTx" presStyleIdx="0" presStyleCnt="2">
        <dgm:presLayoutVars>
          <dgm:bulletEnabled val="1"/>
        </dgm:presLayoutVars>
      </dgm:prSet>
      <dgm:spPr/>
    </dgm:pt>
    <dgm:pt modelId="{2FDFC903-AEFA-406B-907F-60C2F193FC62}" type="pres">
      <dgm:prSet presAssocID="{DB62EC9A-6DF3-40F2-ACE1-CACCA983AB79}" presName="parentText" presStyleLbl="node1" presStyleIdx="1" presStyleCnt="2">
        <dgm:presLayoutVars>
          <dgm:chMax val="0"/>
          <dgm:bulletEnabled val="1"/>
        </dgm:presLayoutVars>
      </dgm:prSet>
      <dgm:spPr/>
    </dgm:pt>
    <dgm:pt modelId="{076C6935-AFC4-4DE5-A8FE-49BCF6881E2D}" type="pres">
      <dgm:prSet presAssocID="{DB62EC9A-6DF3-40F2-ACE1-CACCA983AB79}" presName="childText" presStyleLbl="revTx" presStyleIdx="1" presStyleCnt="2">
        <dgm:presLayoutVars>
          <dgm:bulletEnabled val="1"/>
        </dgm:presLayoutVars>
      </dgm:prSet>
      <dgm:spPr/>
    </dgm:pt>
  </dgm:ptLst>
  <dgm:cxnLst>
    <dgm:cxn modelId="{0E613E26-C668-4FB0-8EBA-616619D38A49}" type="presOf" srcId="{83953297-3008-412F-8092-710F022F7624}" destId="{076C6935-AFC4-4DE5-A8FE-49BCF6881E2D}" srcOrd="0" destOrd="1" presId="urn:microsoft.com/office/officeart/2005/8/layout/vList2"/>
    <dgm:cxn modelId="{E95D8328-7A6A-4348-9582-661821106E3C}" type="presOf" srcId="{0162CAF9-B540-4C7F-A5BC-45BB3810FCAA}" destId="{FE2C6FD5-5152-429B-A251-F258A49ADCD9}" srcOrd="0" destOrd="0" presId="urn:microsoft.com/office/officeart/2005/8/layout/vList2"/>
    <dgm:cxn modelId="{8DB68430-A610-4064-A20A-030F9224B1B0}" srcId="{CF51EDD3-F8A9-4134-924D-BB555359F920}" destId="{FA2513CC-D326-4706-9283-93D55EAD8B3C}" srcOrd="1" destOrd="0" parTransId="{63BC3E29-1871-4FF1-B34A-EC79F6E3AA20}" sibTransId="{F6506093-3028-465A-B3C2-49D79FDC1835}"/>
    <dgm:cxn modelId="{09BFDC64-030D-4D62-BE1F-075757067435}" srcId="{DB62EC9A-6DF3-40F2-ACE1-CACCA983AB79}" destId="{A2BFBE39-5D31-4CD9-904B-C7467E0AF8F4}" srcOrd="0" destOrd="0" parTransId="{4226A887-2689-402B-B1D2-AB64A911EAB9}" sibTransId="{3074C1E3-072B-401C-A384-E3723A512DA3}"/>
    <dgm:cxn modelId="{F26A354E-E601-450E-B33B-FCE119A05C58}" type="presOf" srcId="{FA2513CC-D326-4706-9283-93D55EAD8B3C}" destId="{FE2C6FD5-5152-429B-A251-F258A49ADCD9}" srcOrd="0" destOrd="1" presId="urn:microsoft.com/office/officeart/2005/8/layout/vList2"/>
    <dgm:cxn modelId="{81AF3575-C2EB-4C47-A190-42AF0B90BE46}" srcId="{EEE8AEFD-15E8-4449-8C65-54F27A0ABA3A}" destId="{CF51EDD3-F8A9-4134-924D-BB555359F920}" srcOrd="0" destOrd="0" parTransId="{48A29242-0A4C-45B7-9614-9C994AC75E56}" sibTransId="{3F0A4874-E35C-49F0-9B55-81E6AD69FBBC}"/>
    <dgm:cxn modelId="{AA12B583-4116-4C93-9F61-2153BAB93E9E}" type="presOf" srcId="{DB62EC9A-6DF3-40F2-ACE1-CACCA983AB79}" destId="{2FDFC903-AEFA-406B-907F-60C2F193FC62}" srcOrd="0" destOrd="0" presId="urn:microsoft.com/office/officeart/2005/8/layout/vList2"/>
    <dgm:cxn modelId="{A6231990-E9AE-4E3B-BF44-A90059E3B77B}" srcId="{EEE8AEFD-15E8-4449-8C65-54F27A0ABA3A}" destId="{DB62EC9A-6DF3-40F2-ACE1-CACCA983AB79}" srcOrd="1" destOrd="0" parTransId="{8C39520B-E536-4BD6-9772-894541CDBEA7}" sibTransId="{C7E76786-7338-4B72-867F-F10639328475}"/>
    <dgm:cxn modelId="{B8DF92C8-753E-4FFB-9099-F1A6283A68F4}" type="presOf" srcId="{EEE8AEFD-15E8-4449-8C65-54F27A0ABA3A}" destId="{1D72683B-4A16-4044-987F-8F5C08D46BA3}" srcOrd="0" destOrd="0" presId="urn:microsoft.com/office/officeart/2005/8/layout/vList2"/>
    <dgm:cxn modelId="{297210E7-B1C2-485E-BAAF-986DDB70AC2C}" srcId="{DB62EC9A-6DF3-40F2-ACE1-CACCA983AB79}" destId="{83953297-3008-412F-8092-710F022F7624}" srcOrd="1" destOrd="0" parTransId="{25AA67AF-EA32-46CE-ADF2-531C56E1A6A5}" sibTransId="{F6B8B258-5A48-44EB-B3A2-BF05B5A3E926}"/>
    <dgm:cxn modelId="{0BF7F5F7-8651-4239-9565-E0C221E438C4}" type="presOf" srcId="{A2BFBE39-5D31-4CD9-904B-C7467E0AF8F4}" destId="{076C6935-AFC4-4DE5-A8FE-49BCF6881E2D}" srcOrd="0" destOrd="0" presId="urn:microsoft.com/office/officeart/2005/8/layout/vList2"/>
    <dgm:cxn modelId="{4BBFFEFD-8488-4FB4-B875-15F2D443267A}" srcId="{CF51EDD3-F8A9-4134-924D-BB555359F920}" destId="{0162CAF9-B540-4C7F-A5BC-45BB3810FCAA}" srcOrd="0" destOrd="0" parTransId="{E53D3193-50F8-4A34-B2E5-F6D98CEE5C7E}" sibTransId="{502E5476-808E-419A-A920-D215C4684F59}"/>
    <dgm:cxn modelId="{0F1D6AFE-D1F3-43E1-AFB7-11E19A46E8CF}" type="presOf" srcId="{CF51EDD3-F8A9-4134-924D-BB555359F920}" destId="{6F51547A-79BA-41F9-8A85-5C6ECF2DD873}" srcOrd="0" destOrd="0" presId="urn:microsoft.com/office/officeart/2005/8/layout/vList2"/>
    <dgm:cxn modelId="{3678BFC4-B1EF-46A2-9099-5ECF1F5A9532}" type="presParOf" srcId="{1D72683B-4A16-4044-987F-8F5C08D46BA3}" destId="{6F51547A-79BA-41F9-8A85-5C6ECF2DD873}" srcOrd="0" destOrd="0" presId="urn:microsoft.com/office/officeart/2005/8/layout/vList2"/>
    <dgm:cxn modelId="{627C3655-0CF7-44B4-A0CD-79C05E860EAE}" type="presParOf" srcId="{1D72683B-4A16-4044-987F-8F5C08D46BA3}" destId="{FE2C6FD5-5152-429B-A251-F258A49ADCD9}" srcOrd="1" destOrd="0" presId="urn:microsoft.com/office/officeart/2005/8/layout/vList2"/>
    <dgm:cxn modelId="{641DB532-40C0-4B21-9374-3BC67C333209}" type="presParOf" srcId="{1D72683B-4A16-4044-987F-8F5C08D46BA3}" destId="{2FDFC903-AEFA-406B-907F-60C2F193FC62}" srcOrd="2" destOrd="0" presId="urn:microsoft.com/office/officeart/2005/8/layout/vList2"/>
    <dgm:cxn modelId="{85DC02B7-C2B2-4902-8BC4-1119AFFD5D17}" type="presParOf" srcId="{1D72683B-4A16-4044-987F-8F5C08D46BA3}" destId="{076C6935-AFC4-4DE5-A8FE-49BCF6881E2D}"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547A-79BA-41F9-8A85-5C6ECF2DD873}">
      <dsp:nvSpPr>
        <dsp:cNvPr id="0" name=""/>
        <dsp:cNvSpPr/>
      </dsp:nvSpPr>
      <dsp:spPr>
        <a:xfrm>
          <a:off x="0" y="8844"/>
          <a:ext cx="3733184" cy="7675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t>External support</a:t>
          </a:r>
          <a:endParaRPr lang="en-US" sz="3200" b="0" kern="1200"/>
        </a:p>
      </dsp:txBody>
      <dsp:txXfrm>
        <a:off x="37467" y="46311"/>
        <a:ext cx="3658250" cy="692586"/>
      </dsp:txXfrm>
    </dsp:sp>
    <dsp:sp modelId="{FE2C6FD5-5152-429B-A251-F258A49ADCD9}">
      <dsp:nvSpPr>
        <dsp:cNvPr id="0" name=""/>
        <dsp:cNvSpPr/>
      </dsp:nvSpPr>
      <dsp:spPr>
        <a:xfrm>
          <a:off x="0" y="776364"/>
          <a:ext cx="3733184" cy="122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ESTYN inspections</a:t>
          </a:r>
          <a:endParaRPr lang="en-US" sz="2500" kern="1200"/>
        </a:p>
        <a:p>
          <a:pPr marL="228600" lvl="1" indent="-228600" algn="l" defTabSz="1111250" rtl="0">
            <a:lnSpc>
              <a:spcPct val="90000"/>
            </a:lnSpc>
            <a:spcBef>
              <a:spcPct val="0"/>
            </a:spcBef>
            <a:spcAft>
              <a:spcPct val="20000"/>
            </a:spcAft>
            <a:buChar char="•"/>
          </a:pPr>
          <a:r>
            <a:rPr lang="en-GB" sz="2500" kern="1200">
              <a:latin typeface="Calibri Light" panose="020F0302020204030204"/>
            </a:rPr>
            <a:t>school improvement services </a:t>
          </a:r>
          <a:endParaRPr lang="en-US" sz="2500" kern="1200"/>
        </a:p>
      </dsp:txBody>
      <dsp:txXfrm>
        <a:off x="0" y="776364"/>
        <a:ext cx="3733184" cy="1225440"/>
      </dsp:txXfrm>
    </dsp:sp>
    <dsp:sp modelId="{2FDFC903-AEFA-406B-907F-60C2F193FC62}">
      <dsp:nvSpPr>
        <dsp:cNvPr id="0" name=""/>
        <dsp:cNvSpPr/>
      </dsp:nvSpPr>
      <dsp:spPr>
        <a:xfrm>
          <a:off x="0" y="2001804"/>
          <a:ext cx="3733184" cy="767520"/>
        </a:xfrm>
        <a:prstGeom prst="roundRect">
          <a:avLst/>
        </a:prstGeom>
        <a:solidFill>
          <a:schemeClr val="accent5">
            <a:hueOff val="-7353344"/>
            <a:satOff val="-10228"/>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t>Internal</a:t>
          </a:r>
          <a:endParaRPr lang="en-US" sz="3200" b="0" kern="1200"/>
        </a:p>
      </dsp:txBody>
      <dsp:txXfrm>
        <a:off x="37467" y="2039271"/>
        <a:ext cx="3658250" cy="692586"/>
      </dsp:txXfrm>
    </dsp:sp>
    <dsp:sp modelId="{076C6935-AFC4-4DE5-A8FE-49BCF6881E2D}">
      <dsp:nvSpPr>
        <dsp:cNvPr id="0" name=""/>
        <dsp:cNvSpPr/>
      </dsp:nvSpPr>
      <dsp:spPr>
        <a:xfrm>
          <a:off x="0" y="2769324"/>
          <a:ext cx="373318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Self-evaluation</a:t>
          </a:r>
          <a:endParaRPr lang="en-US" sz="2500" kern="1200"/>
        </a:p>
        <a:p>
          <a:pPr marL="228600" lvl="1" indent="-228600" algn="l" defTabSz="1111250">
            <a:lnSpc>
              <a:spcPct val="90000"/>
            </a:lnSpc>
            <a:spcBef>
              <a:spcPct val="0"/>
            </a:spcBef>
            <a:spcAft>
              <a:spcPct val="20000"/>
            </a:spcAft>
            <a:buChar char="•"/>
          </a:pPr>
          <a:r>
            <a:rPr lang="en-GB" sz="2500" kern="1200"/>
            <a:t>Strategic planning</a:t>
          </a:r>
          <a:endParaRPr lang="en-US" sz="2500" kern="1200"/>
        </a:p>
      </dsp:txBody>
      <dsp:txXfrm>
        <a:off x="0" y="2769324"/>
        <a:ext cx="3733184" cy="861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547A-79BA-41F9-8A85-5C6ECF2DD873}">
      <dsp:nvSpPr>
        <dsp:cNvPr id="0" name=""/>
        <dsp:cNvSpPr/>
      </dsp:nvSpPr>
      <dsp:spPr>
        <a:xfrm>
          <a:off x="0" y="8844"/>
          <a:ext cx="3733184" cy="7675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b="0" kern="1200" err="1">
              <a:latin typeface="Calibri Light" panose="020F0302020204030204"/>
            </a:rPr>
            <a:t>Cymorth</a:t>
          </a:r>
          <a:r>
            <a:rPr lang="en-GB" sz="3200" b="0" kern="1200">
              <a:latin typeface="Calibri Light" panose="020F0302020204030204"/>
            </a:rPr>
            <a:t> </a:t>
          </a:r>
          <a:r>
            <a:rPr lang="en-GB" sz="3200" b="0" kern="1200" err="1">
              <a:latin typeface="Calibri Light" panose="020F0302020204030204"/>
            </a:rPr>
            <a:t>allanol</a:t>
          </a:r>
          <a:endParaRPr lang="en-GB" sz="3200" b="0" i="0" u="none" strike="noStrike" kern="1200" cap="none" baseline="0" noProof="0" err="1">
            <a:solidFill>
              <a:srgbClr val="010000"/>
            </a:solidFill>
            <a:latin typeface="Calibri Light" panose="020F0302020204030204"/>
            <a:cs typeface="Calibri Light"/>
          </a:endParaRPr>
        </a:p>
      </dsp:txBody>
      <dsp:txXfrm>
        <a:off x="37467" y="46311"/>
        <a:ext cx="3658250" cy="692586"/>
      </dsp:txXfrm>
    </dsp:sp>
    <dsp:sp modelId="{FE2C6FD5-5152-429B-A251-F258A49ADCD9}">
      <dsp:nvSpPr>
        <dsp:cNvPr id="0" name=""/>
        <dsp:cNvSpPr/>
      </dsp:nvSpPr>
      <dsp:spPr>
        <a:xfrm>
          <a:off x="0" y="776364"/>
          <a:ext cx="3733184" cy="122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GB" sz="2500" b="0" kern="1200" err="1">
              <a:latin typeface="+mj-lt"/>
            </a:rPr>
            <a:t>Arolygiadau</a:t>
          </a:r>
          <a:r>
            <a:rPr lang="en-GB" sz="2500" b="0" kern="1200">
              <a:latin typeface="+mj-lt"/>
            </a:rPr>
            <a:t> ESTYN</a:t>
          </a:r>
          <a:endParaRPr lang="en-US" sz="2500" b="0" kern="1200">
            <a:latin typeface="+mj-lt"/>
          </a:endParaRPr>
        </a:p>
        <a:p>
          <a:pPr marL="228600" lvl="1" indent="-228600" algn="l" defTabSz="1111250" rtl="0">
            <a:lnSpc>
              <a:spcPct val="90000"/>
            </a:lnSpc>
            <a:spcBef>
              <a:spcPct val="0"/>
            </a:spcBef>
            <a:spcAft>
              <a:spcPct val="20000"/>
            </a:spcAft>
            <a:buChar char="•"/>
          </a:pPr>
          <a:r>
            <a:rPr lang="en-GB" sz="2500" b="0" kern="1200" err="1">
              <a:latin typeface="+mj-lt"/>
            </a:rPr>
            <a:t>Gwasanaethau</a:t>
          </a:r>
          <a:r>
            <a:rPr lang="en-GB" sz="2500" b="0" kern="1200">
              <a:latin typeface="+mj-lt"/>
            </a:rPr>
            <a:t> </a:t>
          </a:r>
          <a:r>
            <a:rPr lang="en-GB" sz="2500" b="0" kern="1200" err="1">
              <a:latin typeface="+mj-lt"/>
            </a:rPr>
            <a:t>gwella</a:t>
          </a:r>
          <a:r>
            <a:rPr lang="en-GB" sz="2500" b="0" kern="1200">
              <a:latin typeface="+mj-lt"/>
            </a:rPr>
            <a:t> </a:t>
          </a:r>
          <a:r>
            <a:rPr lang="en-GB" sz="2500" b="0" kern="1200" err="1">
              <a:latin typeface="+mj-lt"/>
            </a:rPr>
            <a:t>ysgolion</a:t>
          </a:r>
          <a:r>
            <a:rPr lang="en-GB" sz="2500" b="0" kern="1200">
              <a:latin typeface="+mj-lt"/>
            </a:rPr>
            <a:t> </a:t>
          </a:r>
          <a:endParaRPr lang="en-US" sz="2500" b="0" kern="1200">
            <a:latin typeface="+mj-lt"/>
          </a:endParaRPr>
        </a:p>
      </dsp:txBody>
      <dsp:txXfrm>
        <a:off x="0" y="776364"/>
        <a:ext cx="3733184" cy="1225440"/>
      </dsp:txXfrm>
    </dsp:sp>
    <dsp:sp modelId="{2FDFC903-AEFA-406B-907F-60C2F193FC62}">
      <dsp:nvSpPr>
        <dsp:cNvPr id="0" name=""/>
        <dsp:cNvSpPr/>
      </dsp:nvSpPr>
      <dsp:spPr>
        <a:xfrm>
          <a:off x="0" y="2001804"/>
          <a:ext cx="3733184" cy="767520"/>
        </a:xfrm>
        <a:prstGeom prst="roundRect">
          <a:avLst/>
        </a:prstGeom>
        <a:solidFill>
          <a:schemeClr val="accent5">
            <a:hueOff val="-7353344"/>
            <a:satOff val="-10228"/>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err="1">
              <a:latin typeface="Calibri Light" panose="020F0302020204030204"/>
            </a:rPr>
            <a:t>Mewnol</a:t>
          </a:r>
          <a:endParaRPr lang="en-GB" sz="3200" b="0" kern="1200" err="1"/>
        </a:p>
      </dsp:txBody>
      <dsp:txXfrm>
        <a:off x="37467" y="2039271"/>
        <a:ext cx="3658250" cy="692586"/>
      </dsp:txXfrm>
    </dsp:sp>
    <dsp:sp modelId="{076C6935-AFC4-4DE5-A8FE-49BCF6881E2D}">
      <dsp:nvSpPr>
        <dsp:cNvPr id="0" name=""/>
        <dsp:cNvSpPr/>
      </dsp:nvSpPr>
      <dsp:spPr>
        <a:xfrm>
          <a:off x="0" y="2769324"/>
          <a:ext cx="373318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latin typeface="Calibri Light" panose="020F0302020204030204"/>
            </a:rPr>
            <a:t>Hunan-werthuso</a:t>
          </a:r>
          <a:endParaRPr lang="en-GB" sz="2500" kern="1200"/>
        </a:p>
        <a:p>
          <a:pPr marL="228600" lvl="1" indent="-228600" algn="l" defTabSz="1111250" rtl="0">
            <a:lnSpc>
              <a:spcPct val="90000"/>
            </a:lnSpc>
            <a:spcBef>
              <a:spcPct val="0"/>
            </a:spcBef>
            <a:spcAft>
              <a:spcPct val="20000"/>
            </a:spcAft>
            <a:buChar char="•"/>
          </a:pPr>
          <a:r>
            <a:rPr lang="en-GB" sz="2500" kern="1200">
              <a:latin typeface="Calibri Light" panose="020F0302020204030204"/>
            </a:rPr>
            <a:t>Cynllunio </a:t>
          </a:r>
          <a:r>
            <a:rPr lang="en-GB" sz="2500" kern="1200" err="1">
              <a:latin typeface="Calibri Light" panose="020F0302020204030204"/>
            </a:rPr>
            <a:t>gweithredol</a:t>
          </a:r>
          <a:endParaRPr lang="en-GB" sz="2500" kern="1200"/>
        </a:p>
      </dsp:txBody>
      <dsp:txXfrm>
        <a:off x="0" y="2769324"/>
        <a:ext cx="3733184" cy="861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398556-DAD4-4ED3-AC97-B5E804BA508D}" type="datetimeFigureOut">
              <a:rPr lang="en-GB" smtClean="0"/>
              <a:t>13/02/2023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18B43C-EC24-4C7D-AE0E-A9E7596D6A00}" type="slidenum">
              <a:rPr lang="en-GB" smtClean="0"/>
              <a:t>‹#›</a:t>
            </a:fld>
            <a:endParaRPr lang="en-GB"/>
          </a:p>
        </p:txBody>
      </p:sp>
    </p:spTree>
    <p:extLst>
      <p:ext uri="{BB962C8B-B14F-4D97-AF65-F5344CB8AC3E}">
        <p14:creationId xmlns:p14="http://schemas.microsoft.com/office/powerpoint/2010/main" val="3863194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record.assembly.wales/Plenary/12659#A71172"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hwb.gov.wales/evaluation-improvement-and-accountability/the-national-resource-evaluation-and-improvemen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llanrhidian.swansea.sch.uk/school-improvement/"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llanrhidian.swansea.sch.uk/self-evaluation-document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legislation.gov.uk/wsi/2014/2677/contents/made"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padlet.com/jessicaroberts4/e04tfqe8jmln73vb" TargetMode="Externa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legislation.gov.uk/wsi/2014/2677/contents/made"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padlet.com/jessicaroberts4/e04tfqe8jmln73vb"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656457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Start at 1:47:00 to 1:51:34</a:t>
            </a:r>
          </a:p>
          <a:p>
            <a:endParaRPr lang="en-GB"/>
          </a:p>
          <a:p>
            <a:r>
              <a:rPr lang="en-GB"/>
              <a:t>Watch 4.5 minutes of Jeremy Miles’ March Statement. Draw out some themes linked to his statement and what has been discussed so far in this module. For example</a:t>
            </a:r>
          </a:p>
          <a:p>
            <a:endParaRPr lang="en-GB"/>
          </a:p>
          <a:p>
            <a:r>
              <a:rPr lang="en-GB" sz="1800">
                <a:effectLst/>
                <a:latin typeface="Calibri" panose="020F0502020204030204" pitchFamily="34" charset="0"/>
                <a:ea typeface="Calibri" panose="020F0502020204030204" pitchFamily="34" charset="0"/>
              </a:rPr>
              <a:t>What does he say is at the heart of their National Mission? </a:t>
            </a:r>
          </a:p>
          <a:p>
            <a:r>
              <a:rPr lang="en-GB" sz="1800">
                <a:effectLst/>
                <a:latin typeface="Calibri" panose="020F0502020204030204" pitchFamily="34" charset="0"/>
                <a:ea typeface="Calibri" panose="020F0502020204030204" pitchFamily="34" charset="0"/>
              </a:rPr>
              <a:t>What role do policies play? Through what lens should they be viewed? </a:t>
            </a:r>
          </a:p>
          <a:p>
            <a:r>
              <a:rPr lang="en-GB" sz="1800">
                <a:effectLst/>
                <a:latin typeface="Calibri" panose="020F0502020204030204" pitchFamily="34" charset="0"/>
                <a:ea typeface="Calibri" panose="020F0502020204030204" pitchFamily="34" charset="0"/>
              </a:rPr>
              <a:t>What single most influence, has research and inspection evidence revealed, has been the biggest impact on learners’ success? </a:t>
            </a:r>
          </a:p>
          <a:p>
            <a:r>
              <a:rPr lang="en-GB" sz="1800">
                <a:effectLst/>
                <a:latin typeface="Calibri" panose="020F0502020204030204" pitchFamily="34" charset="0"/>
                <a:ea typeface="Calibri" panose="020F0502020204030204" pitchFamily="34" charset="0"/>
              </a:rPr>
              <a:t>What role do you have as student teacher to deliver on the points raised by Jeremey Miles?</a:t>
            </a:r>
          </a:p>
          <a:p>
            <a:endParaRPr lang="en-GB"/>
          </a:p>
          <a:p>
            <a:r>
              <a:rPr lang="en-GB"/>
              <a:t>Bilingual Transcript of his statement can be found at </a:t>
            </a:r>
            <a:r>
              <a:rPr lang="en-GB">
                <a:hlinkClick r:id="rId3"/>
              </a:rPr>
              <a:t>Plenary 22/03/2022 - Welsh Parliament (</a:t>
            </a:r>
            <a:r>
              <a:rPr lang="en-GB" err="1">
                <a:hlinkClick r:id="rId3"/>
              </a:rPr>
              <a:t>assembly.wales</a:t>
            </a:r>
            <a:r>
              <a:rPr lang="en-GB">
                <a:hlinkClick r:id="rId3"/>
              </a:rPr>
              <a:t>)</a:t>
            </a:r>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4</a:t>
            </a:fld>
            <a:endParaRPr lang="en-GB"/>
          </a:p>
        </p:txBody>
      </p:sp>
    </p:spTree>
    <p:extLst>
      <p:ext uri="{BB962C8B-B14F-4D97-AF65-F5344CB8AC3E}">
        <p14:creationId xmlns:p14="http://schemas.microsoft.com/office/powerpoint/2010/main" val="1647089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Reflect on the quote – and if you as a student teacher view yourself as an </a:t>
            </a:r>
            <a:r>
              <a:rPr lang="en-GB" i="1"/>
              <a:t>agent of change…..</a:t>
            </a:r>
            <a:r>
              <a:rPr lang="en-GB"/>
              <a:t>how might this impact your practice?</a:t>
            </a:r>
          </a:p>
          <a:p>
            <a:endParaRPr lang="en-GB"/>
          </a:p>
          <a:p>
            <a:r>
              <a:rPr lang="en-GB"/>
              <a:t>Are there limitations or barriers to making effective change?</a:t>
            </a:r>
          </a:p>
          <a:p>
            <a:r>
              <a:rPr lang="en-GB"/>
              <a:t>How might ideas/perspectives of others influence your practice?</a:t>
            </a:r>
          </a:p>
          <a:p>
            <a:r>
              <a:rPr lang="en-GB"/>
              <a:t>How might the school’s vision or staff mindset influence school development?</a:t>
            </a:r>
          </a:p>
          <a:p>
            <a:endParaRPr lang="en-GB"/>
          </a:p>
          <a:p>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5</a:t>
            </a:fld>
            <a:endParaRPr lang="en-GB"/>
          </a:p>
        </p:txBody>
      </p:sp>
    </p:spTree>
    <p:extLst>
      <p:ext uri="{BB962C8B-B14F-4D97-AF65-F5344CB8AC3E}">
        <p14:creationId xmlns:p14="http://schemas.microsoft.com/office/powerpoint/2010/main" val="3315821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619740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20 mins</a:t>
            </a:r>
          </a:p>
          <a:p>
            <a:r>
              <a:rPr lang="en-GB">
                <a:cs typeface="Calibri"/>
              </a:rPr>
              <a:t>Scaffolding questions</a:t>
            </a:r>
          </a:p>
          <a:p>
            <a:endParaRPr lang="en-GB">
              <a:cs typeface="Calibri"/>
            </a:endParaRPr>
          </a:p>
          <a:p>
            <a:r>
              <a:rPr lang="en-GB" err="1">
                <a:cs typeface="Calibri"/>
              </a:rPr>
              <a:t>GIve</a:t>
            </a:r>
            <a:r>
              <a:rPr lang="en-GB">
                <a:cs typeface="Calibri"/>
              </a:rPr>
              <a:t> out big sheets of paper – post-its to generate ideas. </a:t>
            </a:r>
          </a:p>
        </p:txBody>
      </p:sp>
      <p:sp>
        <p:nvSpPr>
          <p:cNvPr id="4" name="Slide Number Placeholder 3"/>
          <p:cNvSpPr>
            <a:spLocks noGrp="1"/>
          </p:cNvSpPr>
          <p:nvPr>
            <p:ph type="sldNum" sz="quarter" idx="5"/>
          </p:nvPr>
        </p:nvSpPr>
        <p:spPr/>
        <p:txBody>
          <a:bodyPr/>
          <a:lstStyle/>
          <a:p>
            <a:fld id="{6A18B43C-EC24-4C7D-AE0E-A9E7596D6A00}" type="slidenum">
              <a:rPr lang="en-GB" smtClean="0"/>
              <a:t>7</a:t>
            </a:fld>
            <a:endParaRPr lang="en-GB"/>
          </a:p>
        </p:txBody>
      </p:sp>
    </p:spTree>
    <p:extLst>
      <p:ext uri="{BB962C8B-B14F-4D97-AF65-F5344CB8AC3E}">
        <p14:creationId xmlns:p14="http://schemas.microsoft.com/office/powerpoint/2010/main" val="4148178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The bigger picture.</a:t>
            </a:r>
          </a:p>
          <a:p>
            <a:endParaRPr lang="en-GB" b="0"/>
          </a:p>
          <a:p>
            <a:r>
              <a:rPr lang="en-GB" b="0"/>
              <a:t>We will explore these and other policies in future sessions and consider in more detail how policy impacts practice</a:t>
            </a:r>
          </a:p>
          <a:p>
            <a:endParaRPr lang="en-GB" b="0"/>
          </a:p>
          <a:p>
            <a:r>
              <a:rPr lang="en-GB" b="0"/>
              <a:t>You are likely to see links made to national priorities in the SDP’s you read when you go on PTE3</a:t>
            </a:r>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789985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The bigger picture.</a:t>
            </a:r>
          </a:p>
          <a:p>
            <a:endParaRPr lang="en-GB" b="0"/>
          </a:p>
          <a:p>
            <a:r>
              <a:rPr lang="en-GB" b="0"/>
              <a:t>We will explore these and other policies in future sessions and consider in more detail how policy impacts practice</a:t>
            </a:r>
          </a:p>
          <a:p>
            <a:endParaRPr lang="en-GB" b="0"/>
          </a:p>
          <a:p>
            <a:r>
              <a:rPr lang="en-GB" b="0"/>
              <a:t>Make links to how school’s may identify these as priorities in the SDP/SIP</a:t>
            </a:r>
          </a:p>
          <a:p>
            <a:endParaRPr lang="en-GB" b="1"/>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918119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What was the rationale behind the new approach to self evaluation? – Read Estyn’s blog (2019) and report back to the group the main reasons</a:t>
            </a:r>
          </a:p>
          <a:p>
            <a:r>
              <a:rPr lang="en-GB"/>
              <a:t>Critical thinking</a:t>
            </a:r>
          </a:p>
          <a:p>
            <a:r>
              <a:rPr lang="en-GB"/>
              <a:t>Self –evaluation – product or process? Add on or an integral part of school improvement? </a:t>
            </a:r>
          </a:p>
          <a:p>
            <a:r>
              <a:rPr lang="en-GB"/>
              <a:t>Self-evaluation report – how do schools avoid it becoming </a:t>
            </a:r>
            <a:r>
              <a:rPr kumimoji="0" lang="en-US" altLang="en-US" sz="1200" b="0" i="0" u="none" strike="noStrike" cap="none" normalizeH="0" baseline="0">
                <a:ln>
                  <a:noFill/>
                </a:ln>
                <a:solidFill>
                  <a:schemeClr val="tx1"/>
                </a:solidFill>
                <a:effectLst/>
                <a:latin typeface="Arial" panose="020B0604020202020204" pitchFamily="34" charset="0"/>
              </a:rPr>
              <a:t>bureaucratic? Who should be the benefactors of effective self evaluation? </a:t>
            </a:r>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10</a:t>
            </a:fld>
            <a:endParaRPr lang="en-GB"/>
          </a:p>
        </p:txBody>
      </p:sp>
    </p:spTree>
    <p:extLst>
      <p:ext uri="{BB962C8B-B14F-4D97-AF65-F5344CB8AC3E}">
        <p14:creationId xmlns:p14="http://schemas.microsoft.com/office/powerpoint/2010/main" val="1042916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was the rationale behind the new approach to self evaluation? – Read Estyn’s blog (2019) and report back to the group the main reasons</a:t>
            </a:r>
          </a:p>
          <a:p>
            <a:r>
              <a:rPr lang="en-GB"/>
              <a:t>Critical thinking</a:t>
            </a:r>
          </a:p>
          <a:p>
            <a:r>
              <a:rPr lang="en-GB"/>
              <a:t>Self –evaluation – product or process? Add on or an integral part of school improvement? </a:t>
            </a:r>
          </a:p>
          <a:p>
            <a:r>
              <a:rPr lang="en-GB"/>
              <a:t>Self-evaluation report – how do schools avoid it becoming </a:t>
            </a:r>
            <a:r>
              <a:rPr kumimoji="0" lang="en-US" altLang="en-US" sz="1200" b="0" i="0" u="none" strike="noStrike" cap="none" normalizeH="0" baseline="0">
                <a:ln>
                  <a:noFill/>
                </a:ln>
                <a:solidFill>
                  <a:schemeClr val="tx1"/>
                </a:solidFill>
                <a:effectLst/>
                <a:latin typeface="Arial" panose="020B0604020202020204" pitchFamily="34" charset="0"/>
              </a:rPr>
              <a:t>bureaucratic? Who should be the benefactors of effective self evaluation? </a:t>
            </a:r>
            <a:endParaRPr lang="en-GB"/>
          </a:p>
          <a:p>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11</a:t>
            </a:fld>
            <a:endParaRPr lang="en-GB"/>
          </a:p>
        </p:txBody>
      </p:sp>
    </p:spTree>
    <p:extLst>
      <p:ext uri="{BB962C8B-B14F-4D97-AF65-F5344CB8AC3E}">
        <p14:creationId xmlns:p14="http://schemas.microsoft.com/office/powerpoint/2010/main" val="1019100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the news message from Welsh Government about the newly developed framework for school improvement.</a:t>
            </a:r>
          </a:p>
          <a:p>
            <a:r>
              <a:rPr lang="en-GB"/>
              <a:t>What are the key messages? What does the new approach aim to achieve? </a:t>
            </a:r>
          </a:p>
          <a:p>
            <a:r>
              <a:rPr lang="en-GB"/>
              <a:t>Make notes and be ready to feedback to the rest of the group</a:t>
            </a:r>
          </a:p>
        </p:txBody>
      </p:sp>
      <p:sp>
        <p:nvSpPr>
          <p:cNvPr id="4" name="Slide Number Placeholder 3"/>
          <p:cNvSpPr>
            <a:spLocks noGrp="1"/>
          </p:cNvSpPr>
          <p:nvPr>
            <p:ph type="sldNum" sz="quarter" idx="5"/>
          </p:nvPr>
        </p:nvSpPr>
        <p:spPr/>
        <p:txBody>
          <a:bodyPr/>
          <a:lstStyle/>
          <a:p>
            <a:fld id="{6A18B43C-EC24-4C7D-AE0E-A9E7596D6A00}" type="slidenum">
              <a:rPr lang="en-GB" smtClean="0"/>
              <a:t>12</a:t>
            </a:fld>
            <a:endParaRPr lang="en-GB"/>
          </a:p>
        </p:txBody>
      </p:sp>
    </p:spTree>
    <p:extLst>
      <p:ext uri="{BB962C8B-B14F-4D97-AF65-F5344CB8AC3E}">
        <p14:creationId xmlns:p14="http://schemas.microsoft.com/office/powerpoint/2010/main" val="4043048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the news message from Welsh Government about the newly developed framework for school improvement.</a:t>
            </a:r>
          </a:p>
          <a:p>
            <a:r>
              <a:rPr lang="en-GB"/>
              <a:t>What are the key messages? What does the new approach aim to achieve? </a:t>
            </a:r>
          </a:p>
          <a:p>
            <a:r>
              <a:rPr lang="en-GB"/>
              <a:t>Make notes and be ready to feedback to the rest of the group.</a:t>
            </a:r>
          </a:p>
        </p:txBody>
      </p:sp>
      <p:sp>
        <p:nvSpPr>
          <p:cNvPr id="4" name="Slide Number Placeholder 3"/>
          <p:cNvSpPr>
            <a:spLocks noGrp="1"/>
          </p:cNvSpPr>
          <p:nvPr>
            <p:ph type="sldNum" sz="quarter" idx="5"/>
          </p:nvPr>
        </p:nvSpPr>
        <p:spPr/>
        <p:txBody>
          <a:bodyPr/>
          <a:lstStyle/>
          <a:p>
            <a:fld id="{6A18B43C-EC24-4C7D-AE0E-A9E7596D6A00}" type="slidenum">
              <a:rPr lang="en-GB" smtClean="0"/>
              <a:t>13</a:t>
            </a:fld>
            <a:endParaRPr lang="en-GB"/>
          </a:p>
        </p:txBody>
      </p:sp>
    </p:spTree>
    <p:extLst>
      <p:ext uri="{BB962C8B-B14F-4D97-AF65-F5344CB8AC3E}">
        <p14:creationId xmlns:p14="http://schemas.microsoft.com/office/powerpoint/2010/main" val="211385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Return to your A3 poster. Now that you have had an opportunity to engage with the blog (Estyn) and the written statement (WG), using coloured pens remove the post its and create a poster that demonstrates your knowledge and understanding of school improvement.  If you still have some questions – add these on a post-it.</a:t>
            </a:r>
          </a:p>
        </p:txBody>
      </p:sp>
      <p:sp>
        <p:nvSpPr>
          <p:cNvPr id="4" name="Slide Number Placeholder 3"/>
          <p:cNvSpPr>
            <a:spLocks noGrp="1"/>
          </p:cNvSpPr>
          <p:nvPr>
            <p:ph type="sldNum" sz="quarter" idx="5"/>
          </p:nvPr>
        </p:nvSpPr>
        <p:spPr/>
        <p:txBody>
          <a:bodyPr/>
          <a:lstStyle/>
          <a:p>
            <a:fld id="{6A18B43C-EC24-4C7D-AE0E-A9E7596D6A00}" type="slidenum">
              <a:rPr lang="en-GB" smtClean="0"/>
              <a:t>14</a:t>
            </a:fld>
            <a:endParaRPr lang="en-GB"/>
          </a:p>
        </p:txBody>
      </p:sp>
    </p:spTree>
    <p:extLst>
      <p:ext uri="{BB962C8B-B14F-4D97-AF65-F5344CB8AC3E}">
        <p14:creationId xmlns:p14="http://schemas.microsoft.com/office/powerpoint/2010/main" val="2227960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10"/>
          </p:nvPr>
        </p:nvSpPr>
        <p:spPr/>
        <p:txBody>
          <a:bodyPr/>
          <a:lstStyle/>
          <a:p>
            <a:fld id="{6A18B43C-EC24-4C7D-AE0E-A9E7596D6A00}" type="slidenum">
              <a:rPr lang="en-GB" smtClean="0"/>
              <a:t>16</a:t>
            </a:fld>
            <a:endParaRPr lang="en-GB"/>
          </a:p>
        </p:txBody>
      </p:sp>
    </p:spTree>
    <p:extLst>
      <p:ext uri="{BB962C8B-B14F-4D97-AF65-F5344CB8AC3E}">
        <p14:creationId xmlns:p14="http://schemas.microsoft.com/office/powerpoint/2010/main" val="740910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18B43C-EC24-4C7D-AE0E-A9E7596D6A00}" type="slidenum">
              <a:rPr lang="en-GB" smtClean="0"/>
              <a:t>17</a:t>
            </a:fld>
            <a:endParaRPr lang="en-GB"/>
          </a:p>
        </p:txBody>
      </p:sp>
    </p:spTree>
    <p:extLst>
      <p:ext uri="{BB962C8B-B14F-4D97-AF65-F5344CB8AC3E}">
        <p14:creationId xmlns:p14="http://schemas.microsoft.com/office/powerpoint/2010/main" val="22082151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1F1F"/>
                </a:solidFill>
                <a:effectLst/>
                <a:latin typeface="Arial" panose="020B0604020202020204" pitchFamily="34" charset="0"/>
              </a:rPr>
              <a:t>The ending of the national categorisation system will also be positive, as it removes the incentive for schools to not be open about their support needs when working with regions and local authorities. Feedback from regional consortia noted that categorisation held back the extent of collaboration between schools, driving instead a culture of competition in some cases. Regional consortia and local authorities will continue to work closely with schools, as a professional partner in their improvement. The outcome of a school’s self-evaluation will also provide more meaningful transparency about its areas of strength and priorities for improvement than a colour category.</a:t>
            </a:r>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18</a:t>
            </a:fld>
            <a:endParaRPr lang="en-GB"/>
          </a:p>
        </p:txBody>
      </p:sp>
    </p:spTree>
    <p:extLst>
      <p:ext uri="{BB962C8B-B14F-4D97-AF65-F5344CB8AC3E}">
        <p14:creationId xmlns:p14="http://schemas.microsoft.com/office/powerpoint/2010/main" val="282721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1F1F1F"/>
                </a:solidFill>
                <a:effectLst/>
                <a:latin typeface="Arial" panose="020B0604020202020204" pitchFamily="34" charset="0"/>
              </a:rPr>
              <a:t>Bydd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dod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â'r</a:t>
            </a:r>
            <a:r>
              <a:rPr lang="en-GB" b="0" i="0">
                <a:solidFill>
                  <a:srgbClr val="1F1F1F"/>
                </a:solidFill>
                <a:effectLst/>
                <a:latin typeface="Arial" panose="020B0604020202020204" pitchFamily="34" charset="0"/>
              </a:rPr>
              <a:t> system </a:t>
            </a:r>
            <a:r>
              <a:rPr lang="en-GB" b="0" i="0" err="1">
                <a:solidFill>
                  <a:srgbClr val="1F1F1F"/>
                </a:solidFill>
                <a:effectLst/>
                <a:latin typeface="Arial" panose="020B0604020202020204" pitchFamily="34" charset="0"/>
              </a:rPr>
              <a:t>gategoreiddio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genedlaethol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ben </a:t>
            </a:r>
            <a:r>
              <a:rPr lang="en-GB" b="0" i="0" err="1">
                <a:solidFill>
                  <a:srgbClr val="1F1F1F"/>
                </a:solidFill>
                <a:effectLst/>
                <a:latin typeface="Arial" panose="020B0604020202020204" pitchFamily="34" charset="0"/>
              </a:rPr>
              <a:t>hefyd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gadarnhaol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gan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fod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hynny’n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dileu'r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cymhelliant</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ysgolion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beidio</a:t>
            </a:r>
            <a:r>
              <a:rPr lang="en-GB" b="0" i="0">
                <a:solidFill>
                  <a:srgbClr val="1F1F1F"/>
                </a:solidFill>
                <a:effectLst/>
                <a:latin typeface="Arial" panose="020B0604020202020204" pitchFamily="34" charset="0"/>
              </a:rPr>
              <a:t> â bod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agored</a:t>
            </a:r>
            <a:r>
              <a:rPr lang="en-GB" b="0" i="0">
                <a:solidFill>
                  <a:srgbClr val="1F1F1F"/>
                </a:solidFill>
                <a:effectLst/>
                <a:latin typeface="Arial" panose="020B0604020202020204" pitchFamily="34" charset="0"/>
              </a:rPr>
              <a:t> am </a:t>
            </a:r>
            <a:r>
              <a:rPr lang="en-GB" b="0" i="0" err="1">
                <a:solidFill>
                  <a:srgbClr val="1F1F1F"/>
                </a:solidFill>
                <a:effectLst/>
                <a:latin typeface="Arial" panose="020B0604020202020204" pitchFamily="34" charset="0"/>
              </a:rPr>
              <a:t>eu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hanghenion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cymorth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wrth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weithio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gyda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rhanbarthau</a:t>
            </a:r>
            <a:r>
              <a:rPr lang="en-GB" b="0" i="0">
                <a:solidFill>
                  <a:srgbClr val="1F1F1F"/>
                </a:solidFill>
                <a:effectLst/>
                <a:latin typeface="Arial" panose="020B0604020202020204" pitchFamily="34" charset="0"/>
              </a:rPr>
              <a:t> ac </a:t>
            </a:r>
            <a:r>
              <a:rPr lang="en-GB" b="0" i="0" err="1">
                <a:solidFill>
                  <a:srgbClr val="1F1F1F"/>
                </a:solidFill>
                <a:effectLst/>
                <a:latin typeface="Arial" panose="020B0604020202020204" pitchFamily="34" charset="0"/>
              </a:rPr>
              <a:t>awdurdodau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lleol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Nododd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adborth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gan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gonsortia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rhanbarthol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fod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categoreiddio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llesteirio’r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cydweithio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rhwng</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ysgolion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gan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ysgogi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diwylliant</a:t>
            </a:r>
            <a:r>
              <a:rPr lang="en-GB" b="0" i="0">
                <a:solidFill>
                  <a:srgbClr val="1F1F1F"/>
                </a:solidFill>
                <a:effectLst/>
                <a:latin typeface="Arial" panose="020B0604020202020204" pitchFamily="34" charset="0"/>
              </a:rPr>
              <a:t> o </a:t>
            </a:r>
            <a:r>
              <a:rPr lang="en-GB" b="0" i="0" err="1">
                <a:solidFill>
                  <a:srgbClr val="1F1F1F"/>
                </a:solidFill>
                <a:effectLst/>
                <a:latin typeface="Arial" panose="020B0604020202020204" pitchFamily="34" charset="0"/>
              </a:rPr>
              <a:t>gystadleuaeth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mewn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rhai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achosion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lle</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hynny</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Bydd</a:t>
            </a:r>
            <a:r>
              <a:rPr lang="en-GB" b="0" i="0">
                <a:solidFill>
                  <a:srgbClr val="1F1F1F"/>
                </a:solidFill>
                <a:effectLst/>
                <a:latin typeface="Arial" panose="020B0604020202020204" pitchFamily="34" charset="0"/>
              </a:rPr>
              <a:t> consortia </a:t>
            </a:r>
            <a:r>
              <a:rPr lang="en-GB" b="0" i="0" err="1">
                <a:solidFill>
                  <a:srgbClr val="1F1F1F"/>
                </a:solidFill>
                <a:effectLst/>
                <a:latin typeface="Arial" panose="020B0604020202020204" pitchFamily="34" charset="0"/>
              </a:rPr>
              <a:t>rhanbarthol</a:t>
            </a:r>
            <a:r>
              <a:rPr lang="en-GB" b="0" i="0">
                <a:solidFill>
                  <a:srgbClr val="1F1F1F"/>
                </a:solidFill>
                <a:effectLst/>
                <a:latin typeface="Arial" panose="020B0604020202020204" pitchFamily="34" charset="0"/>
              </a:rPr>
              <a:t> ac </a:t>
            </a:r>
            <a:r>
              <a:rPr lang="en-GB" b="0" i="0" err="1">
                <a:solidFill>
                  <a:srgbClr val="1F1F1F"/>
                </a:solidFill>
                <a:effectLst/>
                <a:latin typeface="Arial" panose="020B0604020202020204" pitchFamily="34" charset="0"/>
              </a:rPr>
              <a:t>awdurdodau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lleol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parhau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weithio'n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agos</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gydag</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ysgolion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fel</a:t>
            </a:r>
            <a:r>
              <a:rPr lang="en-GB" b="0" i="0">
                <a:solidFill>
                  <a:srgbClr val="1F1F1F"/>
                </a:solidFill>
                <a:effectLst/>
                <a:latin typeface="Arial" panose="020B0604020202020204" pitchFamily="34" charset="0"/>
              </a:rPr>
              <a:t> partner </a:t>
            </a:r>
            <a:r>
              <a:rPr lang="en-GB" b="0" i="0" err="1">
                <a:solidFill>
                  <a:srgbClr val="1F1F1F"/>
                </a:solidFill>
                <a:effectLst/>
                <a:latin typeface="Arial" panose="020B0604020202020204" pitchFamily="34" charset="0"/>
              </a:rPr>
              <a:t>proffesiynol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eu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gwelliant</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canlyniad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hunanarfarnu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hefyd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darparu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tryloywder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mwy</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ystyrlon</a:t>
            </a:r>
            <a:r>
              <a:rPr lang="en-GB" b="0" i="0">
                <a:solidFill>
                  <a:srgbClr val="1F1F1F"/>
                </a:solidFill>
                <a:effectLst/>
                <a:latin typeface="Arial" panose="020B0604020202020204" pitchFamily="34" charset="0"/>
              </a:rPr>
              <a:t> am </a:t>
            </a:r>
            <a:r>
              <a:rPr lang="en-GB" b="0" i="0" err="1">
                <a:solidFill>
                  <a:srgbClr val="1F1F1F"/>
                </a:solidFill>
                <a:effectLst/>
                <a:latin typeface="Arial" panose="020B0604020202020204" pitchFamily="34" charset="0"/>
              </a:rPr>
              <a:t>ei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chryfderau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blaenoriaethau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gyfer</a:t>
            </a:r>
            <a:r>
              <a:rPr lang="en-GB" b="0" i="0">
                <a:solidFill>
                  <a:srgbClr val="1F1F1F"/>
                </a:solidFill>
                <a:effectLst/>
                <a:latin typeface="Arial" panose="020B0604020202020204" pitchFamily="34" charset="0"/>
              </a:rPr>
              <a:t> gwella </a:t>
            </a:r>
            <a:r>
              <a:rPr lang="en-GB" b="0" i="0" err="1">
                <a:solidFill>
                  <a:srgbClr val="1F1F1F"/>
                </a:solidFill>
                <a:effectLst/>
                <a:latin typeface="Arial" panose="020B0604020202020204" pitchFamily="34" charset="0"/>
              </a:rPr>
              <a:t>na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chategori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lliw</a:t>
            </a:r>
            <a:r>
              <a:rPr lang="en-GB" b="0" i="0">
                <a:solidFill>
                  <a:srgbClr val="1F1F1F"/>
                </a:solidFill>
                <a:effectLst/>
                <a:latin typeface="Arial" panose="020B0604020202020204" pitchFamily="34" charset="0"/>
              </a:rPr>
              <a:t>.</a:t>
            </a:r>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19</a:t>
            </a:fld>
            <a:endParaRPr lang="en-GB"/>
          </a:p>
        </p:txBody>
      </p:sp>
    </p:spTree>
    <p:extLst>
      <p:ext uri="{BB962C8B-B14F-4D97-AF65-F5344CB8AC3E}">
        <p14:creationId xmlns:p14="http://schemas.microsoft.com/office/powerpoint/2010/main" val="33517379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national resource: evaluation and improvement - Hwb (</a:t>
            </a:r>
            <a:r>
              <a:rPr lang="en-GB" err="1">
                <a:hlinkClick r:id="rId3"/>
              </a:rPr>
              <a:t>gov.wales</a:t>
            </a:r>
            <a:r>
              <a:rPr lang="en-GB">
                <a:hlinkClick r:id="rId3"/>
              </a:rPr>
              <a:t>)</a:t>
            </a:r>
            <a:endParaRPr lang="en-GB"/>
          </a:p>
          <a:p>
            <a:endParaRPr lang="en-GB"/>
          </a:p>
          <a:p>
            <a:r>
              <a:rPr lang="en-GB" b="1"/>
              <a:t>Task: Dos, don’ts and misconceptions interaction online quiz</a:t>
            </a:r>
          </a:p>
          <a:p>
            <a:endParaRPr lang="en-GB"/>
          </a:p>
          <a:p>
            <a:r>
              <a:rPr lang="en-GB"/>
              <a:t>Reflection: Engage with your answers</a:t>
            </a:r>
          </a:p>
          <a:p>
            <a:endParaRPr lang="en-GB"/>
          </a:p>
          <a:p>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20</a:t>
            </a:fld>
            <a:endParaRPr lang="en-GB"/>
          </a:p>
        </p:txBody>
      </p:sp>
    </p:spTree>
    <p:extLst>
      <p:ext uri="{BB962C8B-B14F-4D97-AF65-F5344CB8AC3E}">
        <p14:creationId xmlns:p14="http://schemas.microsoft.com/office/powerpoint/2010/main" val="8482431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21</a:t>
            </a:fld>
            <a:endParaRPr lang="en-GB"/>
          </a:p>
        </p:txBody>
      </p:sp>
    </p:spTree>
    <p:extLst>
      <p:ext uri="{BB962C8B-B14F-4D97-AF65-F5344CB8AC3E}">
        <p14:creationId xmlns:p14="http://schemas.microsoft.com/office/powerpoint/2010/main" val="34901469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Follow the first link – looking at learning and teaching.</a:t>
            </a:r>
          </a:p>
          <a:p>
            <a:r>
              <a:rPr lang="en-GB"/>
              <a:t>Discuss the </a:t>
            </a:r>
            <a:r>
              <a:rPr lang="en-GB" b="0" i="0">
                <a:solidFill>
                  <a:srgbClr val="1F1F1F"/>
                </a:solidFill>
                <a:effectLst/>
                <a:latin typeface="Arial" panose="020B0604020202020204" pitchFamily="34" charset="0"/>
              </a:rPr>
              <a:t>range of activities suggested to evaluate learners’ well-being, progress and the standards they achieve. </a:t>
            </a:r>
          </a:p>
          <a:p>
            <a:r>
              <a:rPr lang="en-GB" b="0" i="0">
                <a:solidFill>
                  <a:srgbClr val="1F1F1F"/>
                </a:solidFill>
                <a:effectLst/>
                <a:latin typeface="Arial" panose="020B0604020202020204" pitchFamily="34" charset="0"/>
              </a:rPr>
              <a:t>Think about why these are relevant – what information could it give schools – how can it help schools identify their priorities? Some of these strategies may feature on the SDP in your schools.</a:t>
            </a:r>
          </a:p>
          <a:p>
            <a:r>
              <a:rPr lang="en-GB" b="1"/>
              <a:t>Task: Carry out the interactive quiz</a:t>
            </a:r>
          </a:p>
        </p:txBody>
      </p:sp>
      <p:sp>
        <p:nvSpPr>
          <p:cNvPr id="4" name="Slide Number Placeholder 3"/>
          <p:cNvSpPr>
            <a:spLocks noGrp="1"/>
          </p:cNvSpPr>
          <p:nvPr>
            <p:ph type="sldNum" sz="quarter" idx="5"/>
          </p:nvPr>
        </p:nvSpPr>
        <p:spPr/>
        <p:txBody>
          <a:bodyPr/>
          <a:lstStyle/>
          <a:p>
            <a:fld id="{6A18B43C-EC24-4C7D-AE0E-A9E7596D6A00}" type="slidenum">
              <a:rPr lang="en-GB" smtClean="0"/>
              <a:t>23</a:t>
            </a:fld>
            <a:endParaRPr lang="en-GB"/>
          </a:p>
        </p:txBody>
      </p:sp>
    </p:spTree>
    <p:extLst>
      <p:ext uri="{BB962C8B-B14F-4D97-AF65-F5344CB8AC3E}">
        <p14:creationId xmlns:p14="http://schemas.microsoft.com/office/powerpoint/2010/main" val="8219575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24</a:t>
            </a:fld>
            <a:endParaRPr lang="en-GB"/>
          </a:p>
        </p:txBody>
      </p:sp>
    </p:spTree>
    <p:extLst>
      <p:ext uri="{BB962C8B-B14F-4D97-AF65-F5344CB8AC3E}">
        <p14:creationId xmlns:p14="http://schemas.microsoft.com/office/powerpoint/2010/main" val="22086700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strengthen students</a:t>
            </a:r>
            <a:r>
              <a:rPr lang="en-GB" baseline="0"/>
              <a:t> understanding of SER and SDP, we will take a look at the work of one of our partner schools website </a:t>
            </a:r>
          </a:p>
          <a:p>
            <a:r>
              <a:rPr lang="en-GB" u="sng" baseline="0"/>
              <a:t>Task: Follow the link </a:t>
            </a:r>
            <a:r>
              <a:rPr lang="en-GB">
                <a:hlinkClick r:id="rId3"/>
              </a:rPr>
              <a:t>https://www.llanrhidian.swansea.sch.uk/school-improvement/</a:t>
            </a:r>
            <a:r>
              <a:rPr lang="en-GB"/>
              <a:t>, or see the snapshot on the next slide.</a:t>
            </a:r>
          </a:p>
          <a:p>
            <a:endParaRPr lang="en-GB"/>
          </a:p>
          <a:p>
            <a:pPr marL="342900" lvl="0" indent="-342900">
              <a:lnSpc>
                <a:spcPct val="107000"/>
              </a:lnSpc>
              <a:buFont typeface="Wingdings" panose="05000000000000000000" pitchFamily="2" charset="2"/>
              <a:buChar char=""/>
            </a:pPr>
            <a:r>
              <a:rPr lang="en-GB" sz="1200" b="1">
                <a:effectLst/>
                <a:latin typeface="Calibri" panose="020F0502020204030204" pitchFamily="34" charset="0"/>
                <a:ea typeface="Calibri" panose="020F0502020204030204" pitchFamily="34" charset="0"/>
                <a:cs typeface="Calibri" panose="020F0502020204030204" pitchFamily="34" charset="0"/>
              </a:rPr>
              <a:t>Critically engage with the information (even though its brief, consider the text and diagrams) Answer two questions: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200" u="sng">
                <a:effectLst/>
                <a:latin typeface="Calibri" panose="020F0502020204030204" pitchFamily="34" charset="0"/>
                <a:ea typeface="Calibri" panose="020F0502020204030204" pitchFamily="34" charset="0"/>
                <a:cs typeface="Calibri" panose="020F0502020204030204" pitchFamily="34" charset="0"/>
              </a:rPr>
              <a:t>Q1. What conclusions can you draw about the impact </a:t>
            </a:r>
            <a:r>
              <a:rPr lang="en-GB" sz="1200" u="sng" err="1">
                <a:effectLst/>
                <a:latin typeface="Calibri" panose="020F0502020204030204" pitchFamily="34" charset="0"/>
                <a:ea typeface="Calibri" panose="020F0502020204030204" pitchFamily="34" charset="0"/>
                <a:cs typeface="Calibri" panose="020F0502020204030204" pitchFamily="34" charset="0"/>
              </a:rPr>
              <a:t>Llanrhidian’s</a:t>
            </a:r>
            <a:r>
              <a:rPr lang="en-GB" sz="1200" u="sng">
                <a:effectLst/>
                <a:latin typeface="Calibri" panose="020F0502020204030204" pitchFamily="34" charset="0"/>
                <a:ea typeface="Calibri" panose="020F0502020204030204" pitchFamily="34" charset="0"/>
                <a:cs typeface="Calibri" panose="020F0502020204030204" pitchFamily="34" charset="0"/>
              </a:rPr>
              <a:t> self evaluation process has on school improvement?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200" u="sng">
                <a:effectLst/>
                <a:latin typeface="Calibri" panose="020F0502020204030204" pitchFamily="34" charset="0"/>
                <a:ea typeface="Calibri" panose="020F0502020204030204" pitchFamily="34" charset="0"/>
                <a:cs typeface="Calibri" panose="020F0502020204030204" pitchFamily="34" charset="0"/>
              </a:rPr>
              <a:t>Q2. How might the approach they take benefit the staff and the learner? Why?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A18B43C-EC24-4C7D-AE0E-A9E7596D6A00}" type="slidenum">
              <a:rPr lang="en-GB" smtClean="0"/>
              <a:t>25</a:t>
            </a:fld>
            <a:endParaRPr lang="en-GB"/>
          </a:p>
        </p:txBody>
      </p:sp>
    </p:spTree>
    <p:extLst>
      <p:ext uri="{BB962C8B-B14F-4D97-AF65-F5344CB8AC3E}">
        <p14:creationId xmlns:p14="http://schemas.microsoft.com/office/powerpoint/2010/main" val="11674016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Wingdings" panose="05000000000000000000" pitchFamily="2" charset="2"/>
              <a:buChar char=""/>
            </a:pPr>
            <a:r>
              <a:rPr lang="en-GB" sz="1200" b="1">
                <a:effectLst/>
                <a:latin typeface="Calibri" panose="020F0502020204030204" pitchFamily="34" charset="0"/>
                <a:ea typeface="Calibri" panose="020F0502020204030204" pitchFamily="34" charset="0"/>
                <a:cs typeface="Calibri" panose="020F0502020204030204" pitchFamily="34" charset="0"/>
              </a:rPr>
              <a:t>Critically engage with the information (even though its brief, consider the text and diagrams) Answer two questions: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200" u="sng">
                <a:effectLst/>
                <a:latin typeface="Calibri" panose="020F0502020204030204" pitchFamily="34" charset="0"/>
                <a:ea typeface="Calibri" panose="020F0502020204030204" pitchFamily="34" charset="0"/>
                <a:cs typeface="Calibri" panose="020F0502020204030204" pitchFamily="34" charset="0"/>
              </a:rPr>
              <a:t>Q1. What conclusions can you draw about the impact </a:t>
            </a:r>
            <a:r>
              <a:rPr lang="en-GB" sz="1200" u="sng" err="1">
                <a:effectLst/>
                <a:latin typeface="Calibri" panose="020F0502020204030204" pitchFamily="34" charset="0"/>
                <a:ea typeface="Calibri" panose="020F0502020204030204" pitchFamily="34" charset="0"/>
                <a:cs typeface="Calibri" panose="020F0502020204030204" pitchFamily="34" charset="0"/>
              </a:rPr>
              <a:t>Llanrhidian’s</a:t>
            </a:r>
            <a:r>
              <a:rPr lang="en-GB" sz="1200" u="sng">
                <a:effectLst/>
                <a:latin typeface="Calibri" panose="020F0502020204030204" pitchFamily="34" charset="0"/>
                <a:ea typeface="Calibri" panose="020F0502020204030204" pitchFamily="34" charset="0"/>
                <a:cs typeface="Calibri" panose="020F0502020204030204" pitchFamily="34" charset="0"/>
              </a:rPr>
              <a:t> self evaluation process has on school improvement?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200" u="sng">
                <a:effectLst/>
                <a:latin typeface="Calibri" panose="020F0502020204030204" pitchFamily="34" charset="0"/>
                <a:ea typeface="Calibri" panose="020F0502020204030204" pitchFamily="34" charset="0"/>
                <a:cs typeface="Calibri" panose="020F0502020204030204" pitchFamily="34" charset="0"/>
              </a:rPr>
              <a:t>Q2. How might the approach they take benefit the staff and the learner? Why?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26</a:t>
            </a:fld>
            <a:endParaRPr lang="en-GB"/>
          </a:p>
        </p:txBody>
      </p:sp>
    </p:spTree>
    <p:extLst>
      <p:ext uri="{BB962C8B-B14F-4D97-AF65-F5344CB8AC3E}">
        <p14:creationId xmlns:p14="http://schemas.microsoft.com/office/powerpoint/2010/main" val="1657023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kern="1200">
                <a:solidFill>
                  <a:schemeClr val="tx1"/>
                </a:solidFill>
                <a:effectLst/>
                <a:latin typeface="+mn-lt"/>
                <a:ea typeface="+mn-ea"/>
                <a:cs typeface="+mn-cs"/>
              </a:rPr>
              <a:t>Next</a:t>
            </a:r>
            <a:r>
              <a:rPr lang="en-GB" sz="1200" b="0" i="0" kern="1200" baseline="0">
                <a:solidFill>
                  <a:schemeClr val="tx1"/>
                </a:solidFill>
                <a:effectLst/>
                <a:latin typeface="+mn-lt"/>
                <a:ea typeface="+mn-ea"/>
                <a:cs typeface="+mn-cs"/>
              </a:rPr>
              <a:t> students are going to look at one area of </a:t>
            </a:r>
            <a:r>
              <a:rPr lang="en-GB" sz="1200" b="0" i="0" kern="1200" baseline="0" err="1">
                <a:solidFill>
                  <a:schemeClr val="tx1"/>
                </a:solidFill>
                <a:effectLst/>
                <a:latin typeface="+mn-lt"/>
                <a:ea typeface="+mn-ea"/>
                <a:cs typeface="+mn-cs"/>
              </a:rPr>
              <a:t>Llanrhidian’s</a:t>
            </a:r>
            <a:r>
              <a:rPr lang="en-GB" sz="1200" b="0" i="0" kern="1200" baseline="0">
                <a:solidFill>
                  <a:schemeClr val="tx1"/>
                </a:solidFill>
                <a:effectLst/>
                <a:latin typeface="+mn-lt"/>
                <a:ea typeface="+mn-ea"/>
                <a:cs typeface="+mn-cs"/>
              </a:rPr>
              <a:t> self-evaluation report. Students follow the link on this slide</a:t>
            </a:r>
            <a:r>
              <a:rPr lang="en-GB" sz="1200" b="1" i="0" kern="1200" baseline="0">
                <a:solidFill>
                  <a:schemeClr val="tx1"/>
                </a:solidFill>
                <a:effectLst/>
                <a:latin typeface="+mn-lt"/>
                <a:ea typeface="+mn-ea"/>
                <a:cs typeface="+mn-cs"/>
              </a:rPr>
              <a:t> </a:t>
            </a:r>
            <a:r>
              <a:rPr lang="en-GB">
                <a:hlinkClick r:id="rId3"/>
              </a:rPr>
              <a:t>Self Evaluation Documents | </a:t>
            </a:r>
            <a:r>
              <a:rPr lang="en-GB" err="1">
                <a:hlinkClick r:id="rId3"/>
              </a:rPr>
              <a:t>Llanrhidian</a:t>
            </a:r>
            <a:r>
              <a:rPr lang="en-GB">
                <a:hlinkClick r:id="rId3"/>
              </a:rPr>
              <a:t> Primary School</a:t>
            </a:r>
            <a:r>
              <a:rPr lang="en-GB"/>
              <a:t> </a:t>
            </a:r>
            <a:r>
              <a:rPr lang="en-GB" sz="1200" b="0" i="0" kern="1200" baseline="0">
                <a:solidFill>
                  <a:schemeClr val="tx1"/>
                </a:solidFill>
                <a:effectLst/>
                <a:latin typeface="+mn-lt"/>
                <a:ea typeface="+mn-ea"/>
                <a:cs typeface="+mn-cs"/>
              </a:rPr>
              <a:t>to a page on </a:t>
            </a:r>
            <a:r>
              <a:rPr lang="en-GB" sz="1200" b="0" i="0" kern="1200" baseline="0" err="1">
                <a:solidFill>
                  <a:schemeClr val="tx1"/>
                </a:solidFill>
                <a:effectLst/>
                <a:latin typeface="+mn-lt"/>
                <a:ea typeface="+mn-ea"/>
                <a:cs typeface="+mn-cs"/>
              </a:rPr>
              <a:t>Llanrhidian’s</a:t>
            </a:r>
            <a:r>
              <a:rPr lang="en-GB" sz="1200" b="0" i="0" kern="1200" baseline="0">
                <a:solidFill>
                  <a:schemeClr val="tx1"/>
                </a:solidFill>
                <a:effectLst/>
                <a:latin typeface="+mn-lt"/>
                <a:ea typeface="+mn-ea"/>
                <a:cs typeface="+mn-cs"/>
              </a:rPr>
              <a:t> website.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kern="1200" baseline="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i="0" u="none" kern="1200" baseline="0">
                <a:solidFill>
                  <a:schemeClr val="tx1"/>
                </a:solidFill>
                <a:effectLst/>
                <a:latin typeface="+mn-lt"/>
                <a:ea typeface="+mn-ea"/>
                <a:cs typeface="+mn-cs"/>
              </a:rPr>
              <a:t>Instructions: Follow the link on the ppt, read the information on the webpage AND scroll down to open the SER/SED 2022-23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i="0" u="sng" kern="1200" baseline="0">
                <a:solidFill>
                  <a:schemeClr val="tx1"/>
                </a:solidFill>
                <a:effectLst/>
                <a:latin typeface="+mn-lt"/>
                <a:ea typeface="+mn-ea"/>
                <a:cs typeface="+mn-cs"/>
              </a:rPr>
              <a:t>Discuss as a class </a:t>
            </a:r>
          </a:p>
          <a:p>
            <a:pPr marL="171450" lvl="0" indent="-171450">
              <a:buFont typeface="Arial" panose="020B0604020202020204" pitchFamily="34" charset="0"/>
              <a:buChar char="•"/>
            </a:pPr>
            <a:r>
              <a:rPr lang="en-GB" sz="1200" b="0" i="0" u="none" kern="1200" baseline="0">
                <a:solidFill>
                  <a:schemeClr val="tx1"/>
                </a:solidFill>
                <a:effectLst/>
                <a:latin typeface="+mn-lt"/>
                <a:ea typeface="+mn-ea"/>
                <a:cs typeface="+mn-cs"/>
              </a:rPr>
              <a:t>Introduction  (</a:t>
            </a:r>
            <a:r>
              <a:rPr lang="en-GB" sz="1200" b="0" i="0" u="none" kern="1200" baseline="0" err="1">
                <a:solidFill>
                  <a:schemeClr val="tx1"/>
                </a:solidFill>
                <a:effectLst/>
                <a:latin typeface="+mn-lt"/>
                <a:ea typeface="+mn-ea"/>
                <a:cs typeface="+mn-cs"/>
              </a:rPr>
              <a:t>pg</a:t>
            </a:r>
            <a:r>
              <a:rPr lang="en-GB" sz="1200" b="0" i="0" u="none" kern="1200" baseline="0">
                <a:solidFill>
                  <a:schemeClr val="tx1"/>
                </a:solidFill>
                <a:effectLst/>
                <a:latin typeface="+mn-lt"/>
                <a:ea typeface="+mn-ea"/>
                <a:cs typeface="+mn-cs"/>
              </a:rPr>
              <a:t> 2) – Estyn Inspection Areas &amp; sources of evidence. </a:t>
            </a:r>
            <a:r>
              <a:rPr lang="en-GB" b="0" baseline="0"/>
              <a:t>What did the school </a:t>
            </a:r>
            <a:r>
              <a:rPr lang="en-GB" b="0" u="sng" baseline="0"/>
              <a:t>use</a:t>
            </a:r>
            <a:r>
              <a:rPr lang="en-GB" b="0" baseline="0"/>
              <a:t> to </a:t>
            </a:r>
            <a:r>
              <a:rPr lang="en-GB" b="0" u="sng" baseline="0"/>
              <a:t>support the judgments </a:t>
            </a:r>
            <a:r>
              <a:rPr lang="en-GB" b="0" baseline="0"/>
              <a:t>they were making? </a:t>
            </a:r>
          </a:p>
          <a:p>
            <a:pPr lvl="0"/>
            <a:r>
              <a:rPr lang="en-GB" b="0" baseline="0"/>
              <a:t>	</a:t>
            </a:r>
            <a:endParaRPr lang="en-GB" sz="1200" b="0" i="0" u="none" kern="1200" baseline="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kern="1200" baseline="0">
                <a:solidFill>
                  <a:schemeClr val="tx1"/>
                </a:solidFill>
                <a:effectLst/>
                <a:latin typeface="+mn-lt"/>
                <a:ea typeface="+mn-ea"/>
                <a:cs typeface="+mn-cs"/>
              </a:rPr>
              <a:t>Look at IA1 Learning and discuss the style of commentary</a:t>
            </a:r>
          </a:p>
          <a:p>
            <a:pPr lvl="0"/>
            <a:r>
              <a:rPr lang="en-GB" b="0" baseline="0"/>
              <a:t>	</a:t>
            </a: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u="none" kern="1200" baseline="0">
              <a:solidFill>
                <a:schemeClr val="tx1"/>
              </a:solidFill>
              <a:effectLst/>
              <a:latin typeface="+mn-lt"/>
              <a:ea typeface="+mn-ea"/>
              <a:cs typeface="+mn-cs"/>
            </a:endParaRPr>
          </a:p>
          <a:p>
            <a:endParaRPr lang="en-GB" baseline="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1" i="0" u="none"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A18B43C-EC24-4C7D-AE0E-A9E7596D6A00}" type="slidenum">
              <a:rPr lang="en-GB" smtClean="0"/>
              <a:t>27</a:t>
            </a:fld>
            <a:endParaRPr lang="en-GB"/>
          </a:p>
        </p:txBody>
      </p:sp>
    </p:spTree>
    <p:extLst>
      <p:ext uri="{BB962C8B-B14F-4D97-AF65-F5344CB8AC3E}">
        <p14:creationId xmlns:p14="http://schemas.microsoft.com/office/powerpoint/2010/main" val="2053046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will have seen the 5 priorities areas in </a:t>
            </a:r>
            <a:r>
              <a:rPr lang="en-GB" err="1"/>
              <a:t>Llanrhidian’s</a:t>
            </a:r>
            <a:r>
              <a:rPr lang="en-GB"/>
              <a:t> SDP – these are related to the 5 Inspection areas. This will be a common feature in your school’s SDP.</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74889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b="1"/>
              <a:t>Instructions:</a:t>
            </a:r>
            <a:r>
              <a:rPr lang="en-GB" b="1" baseline="0"/>
              <a:t> </a:t>
            </a:r>
          </a:p>
          <a:p>
            <a:pPr lvl="0"/>
            <a:r>
              <a:rPr lang="en-GB" b="0" baseline="0"/>
              <a:t>Engage with the Inspection Area 2</a:t>
            </a:r>
            <a:endParaRPr lang="en-US" b="0"/>
          </a:p>
          <a:p>
            <a:endParaRPr lang="en-GB"/>
          </a:p>
          <a:p>
            <a:pPr lvl="0"/>
            <a:r>
              <a:rPr lang="en-GB" b="1" baseline="0"/>
              <a:t>Task: </a:t>
            </a:r>
          </a:p>
          <a:p>
            <a:pPr lvl="0"/>
            <a:r>
              <a:rPr lang="en-GB" b="0" baseline="0"/>
              <a:t>Make notes of the processes you noticed the school engaged with when self – evaluating 1A2 (Wellbeing). </a:t>
            </a:r>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29</a:t>
            </a:fld>
            <a:endParaRPr lang="en-GB"/>
          </a:p>
        </p:txBody>
      </p:sp>
    </p:spTree>
    <p:extLst>
      <p:ext uri="{BB962C8B-B14F-4D97-AF65-F5344CB8AC3E}">
        <p14:creationId xmlns:p14="http://schemas.microsoft.com/office/powerpoint/2010/main" val="96909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Share the modelled suggestions to the points A to H. Gather ideas from students</a:t>
            </a:r>
          </a:p>
        </p:txBody>
      </p:sp>
      <p:sp>
        <p:nvSpPr>
          <p:cNvPr id="4" name="Slide Number Placeholder 3"/>
          <p:cNvSpPr>
            <a:spLocks noGrp="1"/>
          </p:cNvSpPr>
          <p:nvPr>
            <p:ph type="sldNum" sz="quarter" idx="5"/>
          </p:nvPr>
        </p:nvSpPr>
        <p:spPr/>
        <p:txBody>
          <a:bodyPr/>
          <a:lstStyle/>
          <a:p>
            <a:fld id="{6A18B43C-EC24-4C7D-AE0E-A9E7596D6A00}" type="slidenum">
              <a:rPr lang="en-GB" smtClean="0"/>
              <a:t>30</a:t>
            </a:fld>
            <a:endParaRPr lang="en-GB"/>
          </a:p>
        </p:txBody>
      </p:sp>
    </p:spTree>
    <p:extLst>
      <p:ext uri="{BB962C8B-B14F-4D97-AF65-F5344CB8AC3E}">
        <p14:creationId xmlns:p14="http://schemas.microsoft.com/office/powerpoint/2010/main" val="21618592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Share</a:t>
            </a:r>
            <a:r>
              <a:rPr lang="en-GB" baseline="0"/>
              <a:t> with students that when Estyn report on how well schools are doing they will also identify and provide recommendations for improvement.</a:t>
            </a:r>
          </a:p>
          <a:p>
            <a:r>
              <a:rPr lang="en-GB"/>
              <a:t>Visits from local authority</a:t>
            </a:r>
            <a:r>
              <a:rPr lang="en-GB" baseline="0"/>
              <a:t> Support and Challenge Advisors, will help schools identify areas of strength and weaknesses based on a various types of visits </a:t>
            </a:r>
            <a:r>
              <a:rPr lang="en-GB" baseline="0" err="1"/>
              <a:t>eg</a:t>
            </a:r>
            <a:r>
              <a:rPr lang="en-GB" baseline="0"/>
              <a:t> lesson observations, focussed learning walks, data analysis.</a:t>
            </a:r>
            <a:endParaRPr lang="en-GB"/>
          </a:p>
        </p:txBody>
      </p:sp>
      <p:sp>
        <p:nvSpPr>
          <p:cNvPr id="4" name="Slide Number Placeholder 3"/>
          <p:cNvSpPr>
            <a:spLocks noGrp="1"/>
          </p:cNvSpPr>
          <p:nvPr>
            <p:ph type="sldNum" sz="quarter" idx="5"/>
          </p:nvPr>
        </p:nvSpPr>
        <p:spPr/>
        <p:txBody>
          <a:bodyPr/>
          <a:lstStyle/>
          <a:p>
            <a:fld id="{77E637CE-5F7B-455C-8D20-34DE84C982A1}" type="slidenum">
              <a:rPr lang="en-GB" smtClean="0"/>
              <a:t>32</a:t>
            </a:fld>
            <a:endParaRPr lang="en-GB"/>
          </a:p>
        </p:txBody>
      </p:sp>
    </p:spTree>
    <p:extLst>
      <p:ext uri="{BB962C8B-B14F-4D97-AF65-F5344CB8AC3E}">
        <p14:creationId xmlns:p14="http://schemas.microsoft.com/office/powerpoint/2010/main" val="20147101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Share</a:t>
            </a:r>
            <a:r>
              <a:rPr lang="en-GB" baseline="0"/>
              <a:t> with students that when Estyn report on how well schools are doing they will also identify and provide recommendations for improvement. </a:t>
            </a:r>
            <a:r>
              <a:rPr lang="en-GB"/>
              <a:t>Visits from local authority</a:t>
            </a:r>
            <a:r>
              <a:rPr lang="en-GB" baseline="0"/>
              <a:t> Support and Challenge Advisors, will help schools identify areas of strength and weaknesses based on a various types of visits </a:t>
            </a:r>
            <a:r>
              <a:rPr lang="en-GB" baseline="0" err="1"/>
              <a:t>eg</a:t>
            </a:r>
            <a:r>
              <a:rPr lang="en-GB" baseline="0"/>
              <a:t> lesson observations, focussed learning walks, data analysis.</a:t>
            </a:r>
            <a:endParaRPr lang="en-GB"/>
          </a:p>
          <a:p>
            <a:endParaRPr lang="en-GB"/>
          </a:p>
        </p:txBody>
      </p:sp>
      <p:sp>
        <p:nvSpPr>
          <p:cNvPr id="4" name="Slide Number Placeholder 3"/>
          <p:cNvSpPr>
            <a:spLocks noGrp="1"/>
          </p:cNvSpPr>
          <p:nvPr>
            <p:ph type="sldNum" sz="quarter" idx="5"/>
          </p:nvPr>
        </p:nvSpPr>
        <p:spPr/>
        <p:txBody>
          <a:bodyPr/>
          <a:lstStyle/>
          <a:p>
            <a:fld id="{77E637CE-5F7B-455C-8D20-34DE84C982A1}" type="slidenum">
              <a:rPr lang="en-GB" smtClean="0"/>
              <a:t>33</a:t>
            </a:fld>
            <a:endParaRPr lang="en-GB"/>
          </a:p>
        </p:txBody>
      </p:sp>
    </p:spTree>
    <p:extLst>
      <p:ext uri="{BB962C8B-B14F-4D97-AF65-F5344CB8AC3E}">
        <p14:creationId xmlns:p14="http://schemas.microsoft.com/office/powerpoint/2010/main" val="41003373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34</a:t>
            </a:fld>
            <a:endParaRPr lang="en-GB"/>
          </a:p>
        </p:txBody>
      </p:sp>
    </p:spTree>
    <p:extLst>
      <p:ext uri="{BB962C8B-B14F-4D97-AF65-F5344CB8AC3E}">
        <p14:creationId xmlns:p14="http://schemas.microsoft.com/office/powerpoint/2010/main" val="30735904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lang="en-GB" b="0" i="0">
                <a:solidFill>
                  <a:srgbClr val="1F1F1F"/>
                </a:solidFill>
                <a:effectLst/>
                <a:latin typeface="Arial" panose="020B0604020202020204" pitchFamily="34" charset="0"/>
              </a:rPr>
              <a:t>The school improvement guidance replaces the Welsh Government 2014 guidance ‘School development plans’. It places the requirements of ‘</a:t>
            </a:r>
            <a:r>
              <a:rPr lang="en-GB" b="1" i="0" u="none" strike="noStrike">
                <a:solidFill>
                  <a:srgbClr val="0360A6"/>
                </a:solidFill>
                <a:effectLst/>
                <a:latin typeface="Arial" panose="020B0604020202020204" pitchFamily="34" charset="0"/>
                <a:hlinkClick r:id="rId3"/>
              </a:rPr>
              <a:t>The Education (School Development Plans) (Wales) Regulations 2014</a:t>
            </a:r>
            <a:r>
              <a:rPr lang="en-GB" b="0" i="0">
                <a:solidFill>
                  <a:srgbClr val="1F1F1F"/>
                </a:solidFill>
                <a:effectLst/>
                <a:latin typeface="Arial" panose="020B0604020202020204" pitchFamily="34" charset="0"/>
              </a:rPr>
              <a:t>’ (School Development Plans Regulations) in the context of the new framework for evaluation, improvement and accountability</a:t>
            </a:r>
          </a:p>
          <a:p>
            <a:pPr marL="0" marR="0" lvl="0" indent="0" algn="l" defTabSz="914400" rtl="0" eaLnBrk="1" fontAlgn="auto" latinLnBrk="0" hangingPunct="1">
              <a:lnSpc>
                <a:spcPct val="90000"/>
              </a:lnSpc>
              <a:spcBef>
                <a:spcPts val="1000"/>
              </a:spcBef>
              <a:spcAft>
                <a:spcPts val="0"/>
              </a:spcAft>
              <a:buClrTx/>
              <a:buSzTx/>
              <a:buFont typeface="Arial"/>
              <a:buNone/>
              <a:tabLst/>
              <a:defRPr/>
            </a:pPr>
            <a:endParaRPr lang="en-GB">
              <a:cs typeface="Calibri" panose="020F0502020204030204"/>
            </a:endParaRPr>
          </a:p>
          <a:p>
            <a:pPr marL="0" marR="0" lvl="0" indent="0" algn="l" defTabSz="914400" rtl="0" eaLnBrk="1" fontAlgn="auto" latinLnBrk="0" hangingPunct="1">
              <a:lnSpc>
                <a:spcPct val="90000"/>
              </a:lnSpc>
              <a:spcBef>
                <a:spcPts val="1000"/>
              </a:spcBef>
              <a:spcAft>
                <a:spcPts val="0"/>
              </a:spcAft>
              <a:buClrTx/>
              <a:buSzTx/>
              <a:buFont typeface="Arial"/>
              <a:buNone/>
              <a:tabLst/>
              <a:defRPr/>
            </a:pPr>
            <a:r>
              <a:rPr lang="en-GB"/>
              <a:t>Other useful readings along with this one can be found on the </a:t>
            </a:r>
            <a:r>
              <a:rPr lang="en-GB" err="1"/>
              <a:t>padlet</a:t>
            </a:r>
            <a:r>
              <a:rPr lang="en-GB"/>
              <a:t> entitled </a:t>
            </a:r>
            <a:r>
              <a:rPr lang="en-GB" b="1"/>
              <a:t>School Improvement </a:t>
            </a:r>
            <a:r>
              <a:rPr lang="en-GB">
                <a:hlinkClick r:id="rId4"/>
              </a:rPr>
              <a:t>https://padlet.com/jessicaroberts4/e04tfqe8jmln73vb</a:t>
            </a:r>
            <a:endParaRPr lang="en-GB"/>
          </a:p>
          <a:p>
            <a:pPr marL="0" indent="0">
              <a:lnSpc>
                <a:spcPct val="90000"/>
              </a:lnSpc>
              <a:spcBef>
                <a:spcPts val="1000"/>
              </a:spcBef>
              <a:buFont typeface="Arial"/>
              <a:buNone/>
            </a:pPr>
            <a:endParaRPr lang="en-GB"/>
          </a:p>
        </p:txBody>
      </p:sp>
      <p:sp>
        <p:nvSpPr>
          <p:cNvPr id="4" name="Slide Number Placeholder 3"/>
          <p:cNvSpPr>
            <a:spLocks noGrp="1"/>
          </p:cNvSpPr>
          <p:nvPr>
            <p:ph type="sldNum" sz="quarter" idx="5"/>
          </p:nvPr>
        </p:nvSpPr>
        <p:spPr/>
        <p:txBody>
          <a:bodyPr/>
          <a:lstStyle/>
          <a:p>
            <a:fld id="{77E637CE-5F7B-455C-8D20-34DE84C982A1}" type="slidenum">
              <a:rPr lang="en-GB" smtClean="0"/>
              <a:t>35</a:t>
            </a:fld>
            <a:endParaRPr lang="en-GB"/>
          </a:p>
        </p:txBody>
      </p:sp>
    </p:spTree>
    <p:extLst>
      <p:ext uri="{BB962C8B-B14F-4D97-AF65-F5344CB8AC3E}">
        <p14:creationId xmlns:p14="http://schemas.microsoft.com/office/powerpoint/2010/main" val="42352573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aseline="0">
              <a:cs typeface="Calibri" panose="020F0502020204030204"/>
            </a:endParaRPr>
          </a:p>
          <a:p>
            <a:pPr marL="0" marR="0" lvl="0" indent="0" algn="l" defTabSz="914400" rtl="0" eaLnBrk="1" fontAlgn="auto" latinLnBrk="0" hangingPunct="1">
              <a:lnSpc>
                <a:spcPct val="90000"/>
              </a:lnSpc>
              <a:spcBef>
                <a:spcPts val="1000"/>
              </a:spcBef>
              <a:spcAft>
                <a:spcPts val="0"/>
              </a:spcAft>
              <a:buClrTx/>
              <a:buSzTx/>
              <a:buFontTx/>
              <a:buNone/>
              <a:tabLst/>
              <a:defRPr/>
            </a:pPr>
            <a:r>
              <a:rPr lang="en-GB" b="0" i="0">
                <a:solidFill>
                  <a:srgbClr val="1F1F1F"/>
                </a:solidFill>
                <a:effectLst/>
                <a:latin typeface="Arial" panose="020B0604020202020204" pitchFamily="34" charset="0"/>
              </a:rPr>
              <a:t>The school improvement guidance replaces the Welsh Government 2014 guidance ‘School development plans’. It places the requirements of ‘</a:t>
            </a:r>
            <a:r>
              <a:rPr lang="en-GB" b="1" i="0" u="none" strike="noStrike">
                <a:solidFill>
                  <a:srgbClr val="0360A6"/>
                </a:solidFill>
                <a:effectLst/>
                <a:latin typeface="Arial" panose="020B0604020202020204" pitchFamily="34" charset="0"/>
                <a:hlinkClick r:id="rId3"/>
              </a:rPr>
              <a:t>The Education (School Development Plans) (Wales) Regulations 2014</a:t>
            </a:r>
            <a:r>
              <a:rPr lang="en-GB" b="0" i="0">
                <a:solidFill>
                  <a:srgbClr val="1F1F1F"/>
                </a:solidFill>
                <a:effectLst/>
                <a:latin typeface="Arial" panose="020B0604020202020204" pitchFamily="34" charset="0"/>
              </a:rPr>
              <a:t>’ (School Development Plans Regulations) in the context of the new framework for evaluation, improvement and accountability.</a:t>
            </a:r>
            <a:endParaRPr lang="en-GB"/>
          </a:p>
          <a:p>
            <a:pPr marL="0" marR="0" lvl="0" indent="0" algn="l" defTabSz="914400" rtl="0" eaLnBrk="1" fontAlgn="auto" latinLnBrk="0" hangingPunct="1">
              <a:lnSpc>
                <a:spcPct val="90000"/>
              </a:lnSpc>
              <a:spcBef>
                <a:spcPts val="1000"/>
              </a:spcBef>
              <a:spcAft>
                <a:spcPts val="0"/>
              </a:spcAft>
              <a:buClrTx/>
              <a:buSzTx/>
              <a:buFontTx/>
              <a:buNone/>
              <a:tabLst/>
              <a:defRPr/>
            </a:pPr>
            <a:endParaRPr lang="en-GB"/>
          </a:p>
          <a:p>
            <a:pPr marL="0" marR="0" lvl="0" indent="0" algn="l" defTabSz="914400" rtl="0" eaLnBrk="1" fontAlgn="auto" latinLnBrk="0" hangingPunct="1">
              <a:lnSpc>
                <a:spcPct val="90000"/>
              </a:lnSpc>
              <a:spcBef>
                <a:spcPts val="1000"/>
              </a:spcBef>
              <a:spcAft>
                <a:spcPts val="0"/>
              </a:spcAft>
              <a:buClrTx/>
              <a:buSzTx/>
              <a:buFontTx/>
              <a:buNone/>
              <a:tabLst/>
              <a:defRPr/>
            </a:pPr>
            <a:r>
              <a:rPr lang="en-GB"/>
              <a:t>Other useful readings along with this one can be found on the </a:t>
            </a:r>
            <a:r>
              <a:rPr lang="en-GB" err="1"/>
              <a:t>padlet</a:t>
            </a:r>
            <a:r>
              <a:rPr lang="en-GB"/>
              <a:t> entitled </a:t>
            </a:r>
            <a:r>
              <a:rPr lang="en-GB" b="1"/>
              <a:t>School Improvement </a:t>
            </a:r>
            <a:r>
              <a:rPr lang="en-GB">
                <a:hlinkClick r:id="rId4"/>
              </a:rPr>
              <a:t>https://padlet.com/jessicaroberts4/e04tfqe8jmln73vb</a:t>
            </a:r>
            <a:endParaRPr lang="en-GB"/>
          </a:p>
          <a:p>
            <a:pPr>
              <a:lnSpc>
                <a:spcPct val="90000"/>
              </a:lnSpc>
              <a:spcBef>
                <a:spcPts val="1000"/>
              </a:spcBef>
            </a:pPr>
            <a:endParaRPr lang="en-GB">
              <a:cs typeface="Calibri" panose="020F0502020204030204"/>
            </a:endParaRPr>
          </a:p>
        </p:txBody>
      </p:sp>
      <p:sp>
        <p:nvSpPr>
          <p:cNvPr id="4" name="Slide Number Placeholder 3"/>
          <p:cNvSpPr>
            <a:spLocks noGrp="1"/>
          </p:cNvSpPr>
          <p:nvPr>
            <p:ph type="sldNum" sz="quarter" idx="5"/>
          </p:nvPr>
        </p:nvSpPr>
        <p:spPr/>
        <p:txBody>
          <a:bodyPr/>
          <a:lstStyle/>
          <a:p>
            <a:fld id="{77E637CE-5F7B-455C-8D20-34DE84C982A1}" type="slidenum">
              <a:rPr lang="en-GB" smtClean="0"/>
              <a:t>36</a:t>
            </a:fld>
            <a:endParaRPr lang="en-GB"/>
          </a:p>
        </p:txBody>
      </p:sp>
    </p:spTree>
    <p:extLst>
      <p:ext uri="{BB962C8B-B14F-4D97-AF65-F5344CB8AC3E}">
        <p14:creationId xmlns:p14="http://schemas.microsoft.com/office/powerpoint/2010/main" val="34086183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Reminder of the slide that is in the What to look for on placement guidance</a:t>
            </a:r>
          </a:p>
        </p:txBody>
      </p:sp>
      <p:sp>
        <p:nvSpPr>
          <p:cNvPr id="4" name="Slide Number Placeholder 3"/>
          <p:cNvSpPr>
            <a:spLocks noGrp="1"/>
          </p:cNvSpPr>
          <p:nvPr>
            <p:ph type="sldNum" sz="quarter" idx="10"/>
          </p:nvPr>
        </p:nvSpPr>
        <p:spPr/>
        <p:txBody>
          <a:bodyPr/>
          <a:lstStyle/>
          <a:p>
            <a:fld id="{6A18B43C-EC24-4C7D-AE0E-A9E7596D6A00}" type="slidenum">
              <a:rPr lang="en-GB" smtClean="0"/>
              <a:t>37</a:t>
            </a:fld>
            <a:endParaRPr lang="en-GB"/>
          </a:p>
        </p:txBody>
      </p:sp>
    </p:spTree>
    <p:extLst>
      <p:ext uri="{BB962C8B-B14F-4D97-AF65-F5344CB8AC3E}">
        <p14:creationId xmlns:p14="http://schemas.microsoft.com/office/powerpoint/2010/main" val="24622145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a:p>
        </p:txBody>
      </p:sp>
      <p:sp>
        <p:nvSpPr>
          <p:cNvPr id="4" name="Slide Number Placeholder 3"/>
          <p:cNvSpPr>
            <a:spLocks noGrp="1"/>
          </p:cNvSpPr>
          <p:nvPr>
            <p:ph type="sldNum" sz="quarter" idx="10"/>
          </p:nvPr>
        </p:nvSpPr>
        <p:spPr/>
        <p:txBody>
          <a:bodyPr/>
          <a:lstStyle/>
          <a:p>
            <a:fld id="{6A18B43C-EC24-4C7D-AE0E-A9E7596D6A00}" type="slidenum">
              <a:rPr lang="en-GB" smtClean="0"/>
              <a:t>38</a:t>
            </a:fld>
            <a:endParaRPr lang="en-GB"/>
          </a:p>
        </p:txBody>
      </p:sp>
    </p:spTree>
    <p:extLst>
      <p:ext uri="{BB962C8B-B14F-4D97-AF65-F5344CB8AC3E}">
        <p14:creationId xmlns:p14="http://schemas.microsoft.com/office/powerpoint/2010/main" val="38941031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Booklet available on Teams/Moodle</a:t>
            </a:r>
          </a:p>
        </p:txBody>
      </p:sp>
      <p:sp>
        <p:nvSpPr>
          <p:cNvPr id="4" name="Slide Number Placeholder 3"/>
          <p:cNvSpPr>
            <a:spLocks noGrp="1"/>
          </p:cNvSpPr>
          <p:nvPr>
            <p:ph type="sldNum" sz="quarter" idx="5"/>
          </p:nvPr>
        </p:nvSpPr>
        <p:spPr/>
        <p:txBody>
          <a:bodyPr/>
          <a:lstStyle/>
          <a:p>
            <a:fld id="{6A18B43C-EC24-4C7D-AE0E-A9E7596D6A00}" type="slidenum">
              <a:rPr lang="en-GB" smtClean="0"/>
              <a:t>39</a:t>
            </a:fld>
            <a:endParaRPr lang="en-GB"/>
          </a:p>
        </p:txBody>
      </p:sp>
    </p:spTree>
    <p:extLst>
      <p:ext uri="{BB962C8B-B14F-4D97-AF65-F5344CB8AC3E}">
        <p14:creationId xmlns:p14="http://schemas.microsoft.com/office/powerpoint/2010/main" val="24446585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You may see these terms being used in your school’s development plan (SDP) or </a:t>
            </a:r>
            <a:r>
              <a:rPr lang="en-GB"/>
              <a:t>when you</a:t>
            </a:r>
            <a:r>
              <a:rPr lang="en-GB" baseline="0"/>
              <a:t> have the discussion with the relevant member of staff on PTE3</a:t>
            </a:r>
          </a:p>
          <a:p>
            <a:endParaRPr lang="en-GB" baseline="0"/>
          </a:p>
          <a:p>
            <a:r>
              <a:rPr lang="en-GB" baseline="0"/>
              <a:t>In your own time, read the assignment guidance for Part 2 of the assignment. Your writing should use this terminology to </a:t>
            </a:r>
            <a:r>
              <a:rPr kumimoji="0" lang="en-US" sz="1200" b="0" i="0" u="none" strike="noStrike" kern="1200" cap="none" spc="0" normalizeH="0" baseline="0" noProof="0">
                <a:ln>
                  <a:noFill/>
                </a:ln>
                <a:solidFill>
                  <a:prstClr val="black"/>
                </a:solidFill>
                <a:effectLst/>
                <a:uLnTx/>
                <a:uFillTx/>
                <a:ea typeface="+mn-ea"/>
                <a:cs typeface="+mn-cs"/>
              </a:rPr>
              <a:t>demonstrate knowledge and understanding of the processes of school development. This written part of the assignment will be a critical account of what the school has done in relation to your chosen aspect (taken from SDP)</a:t>
            </a:r>
            <a:endParaRPr lang="en-US" sz="1200" b="0" i="0" u="none" strike="noStrike" kern="1200" cap="none" spc="0" normalizeH="0" baseline="0" noProof="0">
              <a:ln>
                <a:noFill/>
              </a:ln>
              <a:solidFill>
                <a:prstClr val="black"/>
              </a:solidFill>
              <a:effectLst/>
              <a:uLnTx/>
              <a:uFillTx/>
              <a:cs typeface="Calibri"/>
            </a:endParaRPr>
          </a:p>
          <a:p>
            <a:endParaRPr lang="en-GB" baseline="0"/>
          </a:p>
          <a:p>
            <a:r>
              <a:rPr lang="en-GB" baseline="0"/>
              <a:t>Queries that may arise:</a:t>
            </a:r>
            <a:endParaRPr lang="en-GB" baseline="0">
              <a:cs typeface="Calibri"/>
            </a:endParaRPr>
          </a:p>
          <a:p>
            <a:r>
              <a:rPr lang="en-GB" baseline="0"/>
              <a:t>If your school’s SDP has not indicated ‘how’ it may measure impact then you could comment in your assignment, what could be done to measure impact of your chosen aspect (writing will be stronger when this supported be evidence-based research).</a:t>
            </a:r>
            <a:endParaRPr lang="en-GB" baseline="0">
              <a:cs typeface="Calibri"/>
            </a:endParaRPr>
          </a:p>
          <a:p>
            <a:endParaRPr lang="en-GB" baseline="0"/>
          </a:p>
          <a:p>
            <a:r>
              <a:rPr lang="en-GB" baseline="0"/>
              <a:t>If a school has not suggested which stakeholders are/were involved, then there is an expectation that you can use your knowledge and understanding of what you have learned/read to suggest who might be involved.</a:t>
            </a:r>
            <a:endParaRPr lang="en-GB" baseline="0">
              <a:cs typeface="Calibri"/>
            </a:endParaRPr>
          </a:p>
          <a:p>
            <a:endParaRPr lang="en-GB" baseline="0"/>
          </a:p>
        </p:txBody>
      </p:sp>
      <p:sp>
        <p:nvSpPr>
          <p:cNvPr id="4" name="Slide Number Placeholder 3"/>
          <p:cNvSpPr>
            <a:spLocks noGrp="1"/>
          </p:cNvSpPr>
          <p:nvPr>
            <p:ph type="sldNum" sz="quarter" idx="10"/>
          </p:nvPr>
        </p:nvSpPr>
        <p:spPr/>
        <p:txBody>
          <a:bodyPr/>
          <a:lstStyle/>
          <a:p>
            <a:fld id="{6A18B43C-EC24-4C7D-AE0E-A9E7596D6A00}" type="slidenum">
              <a:rPr lang="en-GB" smtClean="0"/>
              <a:t>40</a:t>
            </a:fld>
            <a:endParaRPr lang="en-GB"/>
          </a:p>
        </p:txBody>
      </p:sp>
    </p:spTree>
    <p:extLst>
      <p:ext uri="{BB962C8B-B14F-4D97-AF65-F5344CB8AC3E}">
        <p14:creationId xmlns:p14="http://schemas.microsoft.com/office/powerpoint/2010/main" val="22142886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a:t>You have read and engaged with the Self-evaluation report. This discussion is about the School Development Plan – You will gain knowledge about the process by considering the example from </a:t>
            </a:r>
            <a:r>
              <a:rPr lang="en-GB" err="1"/>
              <a:t>Llanrhidan</a:t>
            </a:r>
            <a:r>
              <a:rPr lang="en-GB"/>
              <a:t> Primary school.</a:t>
            </a:r>
          </a:p>
          <a:p>
            <a:pPr lvl="0"/>
            <a:endParaRPr lang="en-GB"/>
          </a:p>
          <a:p>
            <a:pPr lvl="0"/>
            <a:r>
              <a:rPr lang="en-GB"/>
              <a:t>Start at page 3. The 3 terms; improvement, accountability and transparency are used in the Estyn and WG documents you have read so far in this presentation</a:t>
            </a:r>
            <a:endParaRPr lang="en-GB">
              <a:cs typeface="Calibri"/>
            </a:endParaRPr>
          </a:p>
          <a:p>
            <a:pPr lvl="0"/>
            <a:endParaRPr lang="en-GB"/>
          </a:p>
          <a:p>
            <a:pPr lvl="0"/>
            <a:r>
              <a:rPr lang="en-GB"/>
              <a:t>Read page 4 – consider the 2 questions the school ask themselves when reviewing their targets – this is part of their strategic planning</a:t>
            </a:r>
            <a:endParaRPr lang="en-GB">
              <a:cs typeface="Calibri"/>
            </a:endParaRPr>
          </a:p>
          <a:p>
            <a:pPr lvl="0"/>
            <a:endParaRPr lang="en-GB"/>
          </a:p>
          <a:p>
            <a:r>
              <a:rPr lang="en-GB"/>
              <a:t>Whole group task: Engage with the structure of the SDP example for priority area 1, from page 12  - 19. Points to consider – the Headline Targets, Rationale and Actions.</a:t>
            </a:r>
            <a:endParaRPr lang="en-GB">
              <a:cs typeface="Calibri"/>
            </a:endParaRPr>
          </a:p>
          <a:p>
            <a:pPr lvl="0"/>
            <a:endParaRPr lang="en-GB"/>
          </a:p>
          <a:p>
            <a:pPr lvl="0"/>
            <a:endParaRPr lang="en-GB">
              <a:cs typeface="Calibri"/>
            </a:endParaRPr>
          </a:p>
          <a:p>
            <a:pPr lvl="0"/>
            <a:endParaRPr lang="en-GB"/>
          </a:p>
          <a:p>
            <a:pPr lvl="0"/>
            <a:endParaRPr lang="en-GB"/>
          </a:p>
          <a:p>
            <a:pPr lvl="0"/>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41</a:t>
            </a:fld>
            <a:endParaRPr lang="en-GB"/>
          </a:p>
        </p:txBody>
      </p:sp>
    </p:spTree>
    <p:extLst>
      <p:ext uri="{BB962C8B-B14F-4D97-AF65-F5344CB8AC3E}">
        <p14:creationId xmlns:p14="http://schemas.microsoft.com/office/powerpoint/2010/main" val="6494689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Whilst the assignment task is to prepare a written report on an action point, it should not solely talk about the action point – but the process of school improvement. Assignment guidance can be found on Moodle and will be discussed in more detail in 2023 sessions.</a:t>
            </a:r>
          </a:p>
        </p:txBody>
      </p:sp>
      <p:sp>
        <p:nvSpPr>
          <p:cNvPr id="4" name="Slide Number Placeholder 3"/>
          <p:cNvSpPr>
            <a:spLocks noGrp="1"/>
          </p:cNvSpPr>
          <p:nvPr>
            <p:ph type="sldNum" sz="quarter" idx="5"/>
          </p:nvPr>
        </p:nvSpPr>
        <p:spPr/>
        <p:txBody>
          <a:bodyPr/>
          <a:lstStyle/>
          <a:p>
            <a:fld id="{6A18B43C-EC24-4C7D-AE0E-A9E7596D6A00}" type="slidenum">
              <a:rPr lang="en-GB" smtClean="0"/>
              <a:t>42</a:t>
            </a:fld>
            <a:endParaRPr lang="en-GB"/>
          </a:p>
        </p:txBody>
      </p:sp>
    </p:spTree>
    <p:extLst>
      <p:ext uri="{BB962C8B-B14F-4D97-AF65-F5344CB8AC3E}">
        <p14:creationId xmlns:p14="http://schemas.microsoft.com/office/powerpoint/2010/main" val="1684327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we MEET on bridging you will have a further opportunity to consolidate your understanding and see the links between theory, policy and practice. The evidence you collect on practice will be used to support your bridging SHARE day</a:t>
            </a:r>
          </a:p>
        </p:txBody>
      </p:sp>
      <p:sp>
        <p:nvSpPr>
          <p:cNvPr id="4" name="Slide Number Placeholder 3"/>
          <p:cNvSpPr>
            <a:spLocks noGrp="1"/>
          </p:cNvSpPr>
          <p:nvPr>
            <p:ph type="sldNum" sz="quarter" idx="5"/>
          </p:nvPr>
        </p:nvSpPr>
        <p:spPr/>
        <p:txBody>
          <a:bodyPr/>
          <a:lstStyle/>
          <a:p>
            <a:fld id="{6A18B43C-EC24-4C7D-AE0E-A9E7596D6A00}" type="slidenum">
              <a:rPr lang="en-GB" smtClean="0"/>
              <a:t>43</a:t>
            </a:fld>
            <a:endParaRPr lang="en-GB"/>
          </a:p>
        </p:txBody>
      </p:sp>
    </p:spTree>
    <p:extLst>
      <p:ext uri="{BB962C8B-B14F-4D97-AF65-F5344CB8AC3E}">
        <p14:creationId xmlns:p14="http://schemas.microsoft.com/office/powerpoint/2010/main" val="10951386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is an additional booklet on Moodle that helps you structure your thinking on your PTE3 school’s SDP.</a:t>
            </a:r>
          </a:p>
          <a:p>
            <a:r>
              <a:rPr lang="en-GB"/>
              <a:t>Download a copy and use it to support your knowledge and understanding of the particular aspects of the SDP process – these are mentioned in the next few slides.</a:t>
            </a:r>
          </a:p>
        </p:txBody>
      </p:sp>
      <p:sp>
        <p:nvSpPr>
          <p:cNvPr id="4" name="Slide Number Placeholder 3"/>
          <p:cNvSpPr>
            <a:spLocks noGrp="1"/>
          </p:cNvSpPr>
          <p:nvPr>
            <p:ph type="sldNum" sz="quarter" idx="5"/>
          </p:nvPr>
        </p:nvSpPr>
        <p:spPr/>
        <p:txBody>
          <a:bodyPr/>
          <a:lstStyle/>
          <a:p>
            <a:fld id="{6A18B43C-EC24-4C7D-AE0E-A9E7596D6A00}" type="slidenum">
              <a:rPr lang="en-GB" smtClean="0"/>
              <a:t>44</a:t>
            </a:fld>
            <a:endParaRPr lang="en-GB"/>
          </a:p>
        </p:txBody>
      </p:sp>
    </p:spTree>
    <p:extLst>
      <p:ext uri="{BB962C8B-B14F-4D97-AF65-F5344CB8AC3E}">
        <p14:creationId xmlns:p14="http://schemas.microsoft.com/office/powerpoint/2010/main" val="16428648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15 MINS BREAK</a:t>
            </a:r>
          </a:p>
        </p:txBody>
      </p:sp>
      <p:sp>
        <p:nvSpPr>
          <p:cNvPr id="4" name="Slide Number Placeholder 3"/>
          <p:cNvSpPr>
            <a:spLocks noGrp="1"/>
          </p:cNvSpPr>
          <p:nvPr>
            <p:ph type="sldNum" sz="quarter" idx="10"/>
          </p:nvPr>
        </p:nvSpPr>
        <p:spPr/>
        <p:txBody>
          <a:bodyPr/>
          <a:lstStyle/>
          <a:p>
            <a:fld id="{6A18B43C-EC24-4C7D-AE0E-A9E7596D6A00}" type="slidenum">
              <a:rPr lang="en-GB" smtClean="0"/>
              <a:t>45</a:t>
            </a:fld>
            <a:endParaRPr lang="en-GB"/>
          </a:p>
        </p:txBody>
      </p:sp>
    </p:spTree>
    <p:extLst>
      <p:ext uri="{BB962C8B-B14F-4D97-AF65-F5344CB8AC3E}">
        <p14:creationId xmlns:p14="http://schemas.microsoft.com/office/powerpoint/2010/main" val="28316488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18B43C-EC24-4C7D-AE0E-A9E7596D6A00}" type="slidenum">
              <a:rPr lang="en-GB" smtClean="0"/>
              <a:t>47</a:t>
            </a:fld>
            <a:endParaRPr lang="en-GB"/>
          </a:p>
        </p:txBody>
      </p:sp>
    </p:spTree>
    <p:extLst>
      <p:ext uri="{BB962C8B-B14F-4D97-AF65-F5344CB8AC3E}">
        <p14:creationId xmlns:p14="http://schemas.microsoft.com/office/powerpoint/2010/main" val="9998995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Identified through self-evaluation</a:t>
            </a:r>
          </a:p>
          <a:p>
            <a:pPr marL="228600" indent="-228600">
              <a:buAutoNum type="arabicPeriod"/>
            </a:pPr>
            <a:r>
              <a:rPr lang="en-GB"/>
              <a:t>Targets – quantifiable and challenging, outcomes based on a clear success criteria</a:t>
            </a:r>
          </a:p>
          <a:p>
            <a:pPr marL="228600" indent="-228600">
              <a:buAutoNum type="arabicPeriod"/>
            </a:pPr>
            <a:r>
              <a:rPr lang="en-GB"/>
              <a:t>It is widely recognised that the quality of teaching is the single most important factor in helping learners achieve. Schools therefore need to ensure that those who either teach, support teaching or lead teaching have the necessary skills and experience to provide high-quality teaching. </a:t>
            </a:r>
          </a:p>
          <a:p>
            <a:pPr marL="228600" indent="-228600">
              <a:buAutoNum type="arabicPeriod"/>
            </a:pPr>
            <a:r>
              <a:rPr lang="en-GB"/>
              <a:t>For school development planning to be most effective, it should involve all school partners and stakeholders. </a:t>
            </a:r>
          </a:p>
          <a:p>
            <a:pPr marL="228600" indent="-228600">
              <a:buAutoNum type="arabicPeriod"/>
            </a:pPr>
            <a:r>
              <a:rPr lang="en-GB"/>
              <a:t>how the school deploys its staff (workforce planning is a continuous process that is integral to school development planning) and other resources, </a:t>
            </a:r>
            <a:r>
              <a:rPr lang="en-GB" err="1"/>
              <a:t>eg</a:t>
            </a:r>
            <a:r>
              <a:rPr lang="en-GB"/>
              <a:t> funding, equipment, school buildings and grounds, etc. </a:t>
            </a:r>
          </a:p>
          <a:p>
            <a:pPr marL="228600" indent="-228600">
              <a:buAutoNum type="arabicPeriod"/>
            </a:pPr>
            <a:r>
              <a:rPr lang="en-GB"/>
              <a:t>The GB is responsible for monitoring and reviewing the progress and effectiveness in meeting targets and must state the extent to which the school improvement targets for the previous school year were met. </a:t>
            </a:r>
          </a:p>
        </p:txBody>
      </p:sp>
      <p:sp>
        <p:nvSpPr>
          <p:cNvPr id="4" name="Slide Number Placeholder 3"/>
          <p:cNvSpPr>
            <a:spLocks noGrp="1"/>
          </p:cNvSpPr>
          <p:nvPr>
            <p:ph type="sldNum" sz="quarter" idx="5"/>
          </p:nvPr>
        </p:nvSpPr>
        <p:spPr/>
        <p:txBody>
          <a:bodyPr/>
          <a:lstStyle/>
          <a:p>
            <a:fld id="{6A18B43C-EC24-4C7D-AE0E-A9E7596D6A00}" type="slidenum">
              <a:rPr lang="en-GB" smtClean="0"/>
              <a:t>51</a:t>
            </a:fld>
            <a:endParaRPr lang="en-GB"/>
          </a:p>
        </p:txBody>
      </p:sp>
    </p:spTree>
    <p:extLst>
      <p:ext uri="{BB962C8B-B14F-4D97-AF65-F5344CB8AC3E}">
        <p14:creationId xmlns:p14="http://schemas.microsoft.com/office/powerpoint/2010/main" val="24984282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Identified through self-evaluation</a:t>
            </a:r>
          </a:p>
          <a:p>
            <a:pPr marL="228600" indent="-228600">
              <a:buAutoNum type="arabicPeriod"/>
            </a:pPr>
            <a:r>
              <a:rPr lang="en-GB"/>
              <a:t>Targets – quantifiable and challenging, outcomes based on a clear success criteria</a:t>
            </a:r>
          </a:p>
          <a:p>
            <a:pPr marL="228600" indent="-228600">
              <a:buAutoNum type="arabicPeriod"/>
            </a:pPr>
            <a:r>
              <a:rPr lang="en-GB"/>
              <a:t>It is widely recognised that the quality of teaching is the single most important factor in helping learners achieve. Schools therefore need to ensure that those who either teach, support teaching or lead teaching have the necessary skills and experience to provide high-quality teaching. </a:t>
            </a:r>
          </a:p>
          <a:p>
            <a:pPr marL="228600" indent="-228600">
              <a:buAutoNum type="arabicPeriod"/>
            </a:pPr>
            <a:r>
              <a:rPr lang="en-GB"/>
              <a:t>For school development planning to be most effective, it should involve all school partners and stakeholders. </a:t>
            </a:r>
          </a:p>
          <a:p>
            <a:pPr marL="228600" indent="-228600">
              <a:buAutoNum type="arabicPeriod"/>
            </a:pPr>
            <a:r>
              <a:rPr lang="en-GB"/>
              <a:t>how the school deploys its staff (workforce planning is a continuous process that is integral to school development planning) and other resources, </a:t>
            </a:r>
            <a:r>
              <a:rPr lang="en-GB" err="1"/>
              <a:t>eg</a:t>
            </a:r>
            <a:r>
              <a:rPr lang="en-GB"/>
              <a:t> funding, equipment, school buildings and grounds, etc. </a:t>
            </a:r>
          </a:p>
          <a:p>
            <a:pPr marL="228600" indent="-228600">
              <a:buAutoNum type="arabicPeriod"/>
            </a:pPr>
            <a:r>
              <a:rPr lang="en-GB"/>
              <a:t>The GB is responsible for monitoring and reviewing the progress and effectiveness in meeting targets and must state the extent to which the school improvement targets for the previous school year were met. </a:t>
            </a:r>
          </a:p>
        </p:txBody>
      </p:sp>
      <p:sp>
        <p:nvSpPr>
          <p:cNvPr id="4" name="Slide Number Placeholder 3"/>
          <p:cNvSpPr>
            <a:spLocks noGrp="1"/>
          </p:cNvSpPr>
          <p:nvPr>
            <p:ph type="sldNum" sz="quarter" idx="5"/>
          </p:nvPr>
        </p:nvSpPr>
        <p:spPr/>
        <p:txBody>
          <a:bodyPr/>
          <a:lstStyle/>
          <a:p>
            <a:fld id="{6A18B43C-EC24-4C7D-AE0E-A9E7596D6A00}" type="slidenum">
              <a:rPr lang="en-GB" smtClean="0"/>
              <a:t>52</a:t>
            </a:fld>
            <a:endParaRPr lang="en-GB"/>
          </a:p>
        </p:txBody>
      </p:sp>
    </p:spTree>
    <p:extLst>
      <p:ext uri="{BB962C8B-B14F-4D97-AF65-F5344CB8AC3E}">
        <p14:creationId xmlns:p14="http://schemas.microsoft.com/office/powerpoint/2010/main" val="1565925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E21B7B-FD13-42D4-BFE6-C84E5F8E1F1B}"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713961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E21B7B-FD13-42D4-BFE6-C84E5F8E1F1B}"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30676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488279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E21B7B-FD13-42D4-BFE6-C84E5F8E1F1B}"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871890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E21B7B-FD13-42D4-BFE6-C84E5F8E1F1B}" type="datetimeFigureOut">
              <a:rPr lang="en-GB" smtClean="0"/>
              <a:t>13/02/2023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137699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E21B7B-FD13-42D4-BFE6-C84E5F8E1F1B}" type="datetimeFigureOut">
              <a:rPr lang="en-GB" smtClean="0"/>
              <a:t>13/02/2023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033952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E21B7B-FD13-42D4-BFE6-C84E5F8E1F1B}" type="datetimeFigureOut">
              <a:rPr lang="en-GB" smtClean="0"/>
              <a:t>13/02/2023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089666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64594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962317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E21B7B-FD13-42D4-BFE6-C84E5F8E1F1B}"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06491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E21B7B-FD13-42D4-BFE6-C84E5F8E1F1B}"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444937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43131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192613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2/13/2023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34716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687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2/13/2023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85543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2/13/2023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856400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2/13/2023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41749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630889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198301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00931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78617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776610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022222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E21B7B-FD13-42D4-BFE6-C84E5F8E1F1B}" type="datetimeFigureOut">
              <a:rPr lang="en-GB" smtClean="0"/>
              <a:t>13/02/2023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680E61-5194-4CF5-8F15-F3A5B3E19C7B}" type="slidenum">
              <a:rPr lang="en-GB" smtClean="0"/>
              <a:t>‹#›</a:t>
            </a:fld>
            <a:endParaRPr lang="en-GB"/>
          </a:p>
        </p:txBody>
      </p:sp>
    </p:spTree>
    <p:extLst>
      <p:ext uri="{BB962C8B-B14F-4D97-AF65-F5344CB8AC3E}">
        <p14:creationId xmlns:p14="http://schemas.microsoft.com/office/powerpoint/2010/main" val="384506879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2/13/2023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22378494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business.senedd.wales/ieListDocuments.aspx?CId=700&amp;MId=12659&amp;Ver=4"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s://emeraldopenresearch.com/articles/3-26"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hyperlink" Target="https://hwb.gov.wales/cwricwlwm-i-gymru"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s://hwb.gov.wales/curriculum-for-wales/designing-your-curriculum/developing-a-vision-for-curriculum-design/#curriculum-design-and-the-four-purposes" TargetMode="External"/><Relationship Id="rId5" Type="http://schemas.openxmlformats.org/officeDocument/2006/relationships/hyperlink" Target="https://hwb.gov.wales/curriculum-for-wales" TargetMode="External"/><Relationship Id="rId4" Type="http://schemas.openxmlformats.org/officeDocument/2006/relationships/hyperlink" Target="https://hwb.gov.wales/cwricwlwm-i-gymru/cynllunio-eich-cwricwlwm/datblygu-gweledigaeth-ar-gyfer-cynllunio-cwricwlwm/#cynllunio-cwricwlwm-a'r-pedwar-dibe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hyperlink" Target="https://gov.wales/well-being-future-generations-act-essentials-html"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gov.wales/additional-learning-needs-and-education-tribunal-wales-act" TargetMode="External"/><Relationship Id="rId4" Type="http://schemas.openxmlformats.org/officeDocument/2006/relationships/hyperlink" Target="https://gov.wales/cymraeg-2050-welsh-language-strateg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llyw.cymru/deddf-llesiant-cenedlaethaur-dyfodol-cymru-2015-yr-hanfodion-html"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llyw.cymru/deddf-anghenion-dysgu-ychwanegol-ar-tribiwnlys-addysg-cymru" TargetMode="External"/><Relationship Id="rId4" Type="http://schemas.openxmlformats.org/officeDocument/2006/relationships/hyperlink" Target="https://llyw.cymru/cymraeg-2050-strategaeth-y-gymrae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hyperlink" Target="https://www.estyn.gov.wales/blog/new-approach-self-evaluation-reports-what-does-it-mean-school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styn.llyw.cymru/blog/dull-newydd-ar-gyfer-adroddiadau-hunanwerthuso-ond-beth-mae-hyn-yn-ei-olygu-i-ysgolion?_ga=2.94692956.1300886171.1670540266-1552788317.1670539501"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cyfryngau.gwasanaeth.llyw.cymru/newyddion/fframwaith-newydd-ar-gyfer-gwella-ysgolion-i-ganolbwyntio-ar-gynnydd-dysgwyr"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media.service.gov.wales/news/new-framework-for-school-improvement-to-focus-on-learner-progression"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1.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gov.wales/school-improvement-guidance-impact-assessment-html"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hyperlink" Target="https://gov.wales/school-improvement-guidance-impact-assessment-html"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hyperlink" Target="https://hwb.gov.wales/evaluation-improvement-and-accountability/the-national-resource-evaluation-and-improvement/" TargetMode="External"/><Relationship Id="rId4" Type="http://schemas.openxmlformats.org/officeDocument/2006/relationships/image" Target="../media/image22.svg"/></Relationships>
</file>

<file path=ppt/slides/_rels/slide21.xml.rels><?xml version="1.0" encoding="UTF-8" standalone="yes"?>
<Relationships xmlns="http://schemas.openxmlformats.org/package/2006/relationships"><Relationship Id="rId3" Type="http://schemas.openxmlformats.org/officeDocument/2006/relationships/hyperlink" Target="https://hwb.gov.wales/evaluation-improvement-and-accountability/the-national-resource-evaluation-and-improvement/"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gwerthuso-gwella-ac-atebolrwydd/yr-adnodd-cenedlaethol-gwerthuso-a-gwella/" TargetMode="External"/><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8" Type="http://schemas.openxmlformats.org/officeDocument/2006/relationships/hyperlink" Target="https://hwb.gov.wales/gwerthuso-gwella-ac-atebolrwydd/yr-adnodd-cenedlaethol-gwerthuso-a-gwella/egwyddorion-gwerthuso-a-gwella/gwerthuso-cynnydd-dysgwyr/" TargetMode="External"/><Relationship Id="rId3" Type="http://schemas.openxmlformats.org/officeDocument/2006/relationships/hyperlink" Target="https://hwb.gov.wales/evaluation-improvement-and-accountability/the-national-resource-evaluation-and-improvement/evaluation-and-improvement-principles/looking-at-learning-and-teaching/" TargetMode="External"/><Relationship Id="rId7" Type="http://schemas.openxmlformats.org/officeDocument/2006/relationships/hyperlink" Target="https://hwb.gov.wales/gwerthuso-gwella-ac-atebolrwydd/yr-adnodd-cenedlaethol-gwerthuso-a-gwella/egwyddorion-gwerthuso-a-gwella/edrych-ar-ddysgu-ac-addysgu/"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hwb.gov.wales/evaluation-improvement-and-accountability/the-national-resource-evaluation-and-improvement/evaluation-and-improvement-principles/planning-and-implementing-improvement/" TargetMode="External"/><Relationship Id="rId5" Type="http://schemas.openxmlformats.org/officeDocument/2006/relationships/hyperlink" Target="https://hwb.gov.wales/evaluation-improvement-and-accountability/the-national-resource-evaluation-and-improvement/evaluation-and-improvement-principles/engaging-with-stakeholders/" TargetMode="External"/><Relationship Id="rId10" Type="http://schemas.openxmlformats.org/officeDocument/2006/relationships/hyperlink" Target="https://hwb.gov.wales/gwerthuso-gwella-ac-atebolrwydd/yr-adnodd-cenedlaethol-gwerthuso-a-gwella/egwyddorion-gwerthuso-a-gwella/cynllunio-gwelliant-ai-roi-ar-waith/" TargetMode="External"/><Relationship Id="rId4" Type="http://schemas.openxmlformats.org/officeDocument/2006/relationships/hyperlink" Target="https://hwb.gov.wales/evaluation-improvement-and-accountability/the-national-resource-evaluation-and-improvement/evaluation-and-improvement-principles/evaluating-learner-progress/" TargetMode="External"/><Relationship Id="rId9" Type="http://schemas.openxmlformats.org/officeDocument/2006/relationships/hyperlink" Target="https://hwb.gov.wales/gwerthuso-gwella-ac-atebolrwydd/yr-adnodd-cenedlaethol-gwerthuso-a-gwella/egwyddorion-gwerthuso-a-gwella/ymgysylltu-a-rhanddeiliai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19.xml"/><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6.xml"/><Relationship Id="rId5" Type="http://schemas.openxmlformats.org/officeDocument/2006/relationships/hyperlink" Target="https://www.llanrhidian.swansea.sch.uk/school-improvement/" TargetMode="Externa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image" Target="../media/image31.png"/><Relationship Id="rId5" Type="http://schemas.openxmlformats.org/officeDocument/2006/relationships/hyperlink" Target="https://www.llanrhidian.swansea.sch.uk/school-improvement/" TargetMode="External"/><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hyperlink" Target="https://www.estyn.gov.wales/document-page/20862/contents/document-details/estyn-inspection-framework?_ga=2.265826700.285006439.1670542615-462697111.1632495763" TargetMode="External"/><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4.png"/><Relationship Id="rId7" Type="http://schemas.openxmlformats.org/officeDocument/2006/relationships/diagramColors" Target="../diagrams/colors1.xm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4.png"/><Relationship Id="rId7" Type="http://schemas.openxmlformats.org/officeDocument/2006/relationships/diagramColors" Target="../diagrams/colors2.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hyperlink" Target="https://llyw.cymru/cynlluniau-datblygu-ysgolion?_ga=2.52921640.1008075223.1600878138-648025705.1539775533" TargetMode="External"/><Relationship Id="rId2" Type="http://schemas.openxmlformats.org/officeDocument/2006/relationships/notesSlide" Target="../notesSlides/notesSlide30.xml"/><Relationship Id="rId1" Type="http://schemas.openxmlformats.org/officeDocument/2006/relationships/slideLayout" Target="../slideLayouts/slideLayout12.xml"/><Relationship Id="rId6" Type="http://schemas.openxmlformats.org/officeDocument/2006/relationships/image" Target="../media/image37.png"/><Relationship Id="rId5" Type="http://schemas.openxmlformats.org/officeDocument/2006/relationships/hyperlink" Target="https://padlet.com/jessicaroberts4/e04tfqe8jmln73vb" TargetMode="External"/><Relationship Id="rId4" Type="http://schemas.openxmlformats.org/officeDocument/2006/relationships/image" Target="../media/image36.jpeg"/></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39.png"/><Relationship Id="rId4" Type="http://schemas.openxmlformats.org/officeDocument/2006/relationships/hyperlink" Target="https://padlet.com/jessicaroberts4/e04tfqe8jmln73vb"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hyperlink" Target="https://primarysite-prod-sorted.s3.amazonaws.com/llanrhidian-primary-school/UploadedDocument/c057d869-668b-45c6-9438-56fcfa010f6e/llanrhidian-sdp-2022-2023.docxv5.pdf"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4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0.xml"/><Relationship Id="rId1" Type="http://schemas.openxmlformats.org/officeDocument/2006/relationships/slideLayout" Target="../slideLayouts/slideLayout24.xml"/><Relationship Id="rId5" Type="http://schemas.openxmlformats.org/officeDocument/2006/relationships/image" Target="../media/image47.jpeg"/><Relationship Id="rId4" Type="http://schemas.openxmlformats.org/officeDocument/2006/relationships/image" Target="../media/image46.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A89D80-A205-4952-A46F-A135B693B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tx1"/>
          </a:solidFill>
          <a:ln w="0">
            <a:noFill/>
            <a:prstDash val="solid"/>
            <a:round/>
            <a:headEnd/>
            <a:tailEnd/>
          </a:ln>
        </p:spPr>
        <p:txBody>
          <a:bodyPr rtlCol="0" anchor="ctr"/>
          <a:lstStyle/>
          <a:p>
            <a:pPr algn="ctr" defTabSz="457200"/>
            <a:endParaRPr lang="en-US">
              <a:solidFill>
                <a:schemeClr val="tx1"/>
              </a:solidFill>
            </a:endParaRPr>
          </a:p>
        </p:txBody>
      </p:sp>
      <p:sp>
        <p:nvSpPr>
          <p:cNvPr id="21" name="Rectangle 20">
            <a:extLst>
              <a:ext uri="{FF2B5EF4-FFF2-40B4-BE49-F238E27FC236}">
                <a16:creationId xmlns:a16="http://schemas.microsoft.com/office/drawing/2014/main" id="{FFF73490-1CDC-4DA0-A5DC-3F4139460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a:solidFill>
                <a:schemeClr val="tx1"/>
              </a:solidFill>
            </a:endParaRPr>
          </a:p>
        </p:txBody>
      </p:sp>
      <p:sp>
        <p:nvSpPr>
          <p:cNvPr id="2" name="Title 1">
            <a:extLst>
              <a:ext uri="{FF2B5EF4-FFF2-40B4-BE49-F238E27FC236}">
                <a16:creationId xmlns:a16="http://schemas.microsoft.com/office/drawing/2014/main" id="{3355DD33-8B3D-9E41-EF4F-D86D0D342B7B}"/>
              </a:ext>
            </a:extLst>
          </p:cNvPr>
          <p:cNvSpPr>
            <a:spLocks noGrp="1"/>
          </p:cNvSpPr>
          <p:nvPr>
            <p:ph type="title"/>
          </p:nvPr>
        </p:nvSpPr>
        <p:spPr>
          <a:xfrm>
            <a:off x="570945" y="776436"/>
            <a:ext cx="3961890" cy="4504620"/>
          </a:xfrm>
        </p:spPr>
        <p:txBody>
          <a:bodyPr vert="horz" lIns="91440" tIns="45720" rIns="91440" bIns="45720" rtlCol="0" anchor="ctr">
            <a:normAutofit/>
          </a:bodyPr>
          <a:lstStyle/>
          <a:p>
            <a:pPr algn="ctr">
              <a:defRPr/>
            </a:pP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ECAD6009- C </a:t>
            </a:r>
            <a:r>
              <a:rPr kumimoji="0" lang="en-US" sz="3100" b="1" i="0" u="none" strike="noStrike" kern="1200" cap="none" spc="0" normalizeH="0" baseline="0" noProof="0" err="1">
                <a:ln w="12700">
                  <a:solidFill>
                    <a:srgbClr val="5B9BD5"/>
                  </a:solidFill>
                  <a:prstDash val="solid"/>
                </a:ln>
                <a:solidFill>
                  <a:schemeClr val="bg1"/>
                </a:solidFill>
                <a:uLnTx/>
                <a:uFillTx/>
                <a:latin typeface="+mj-lt"/>
                <a:ea typeface="+mj-ea"/>
                <a:cs typeface="+mj-cs"/>
              </a:rPr>
              <a:t>Dysgwyr</a:t>
            </a: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 </a:t>
            </a:r>
            <a:r>
              <a:rPr kumimoji="0" lang="en-US" sz="3100" b="1" i="0" u="none" strike="noStrike" kern="1200" cap="none" spc="0" normalizeH="0" baseline="0" noProof="0" err="1">
                <a:ln w="12700">
                  <a:solidFill>
                    <a:srgbClr val="5B9BD5"/>
                  </a:solidFill>
                  <a:prstDash val="solid"/>
                </a:ln>
                <a:solidFill>
                  <a:schemeClr val="bg1"/>
                </a:solidFill>
                <a:uLnTx/>
                <a:uFillTx/>
                <a:latin typeface="+mj-lt"/>
                <a:ea typeface="+mj-ea"/>
                <a:cs typeface="+mj-cs"/>
              </a:rPr>
              <a:t>Ysgolion</a:t>
            </a: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 a </a:t>
            </a:r>
            <a:r>
              <a:rPr kumimoji="0" lang="en-US" sz="3100" b="1" i="0" u="none" strike="noStrike" kern="1200" cap="none" spc="0" normalizeH="0" baseline="0" noProof="0" err="1">
                <a:ln w="12700">
                  <a:solidFill>
                    <a:srgbClr val="5B9BD5"/>
                  </a:solidFill>
                  <a:prstDash val="solid"/>
                </a:ln>
                <a:solidFill>
                  <a:schemeClr val="bg1"/>
                </a:solidFill>
                <a:uLnTx/>
                <a:uFillTx/>
                <a:latin typeface="+mj-lt"/>
                <a:ea typeface="+mj-ea"/>
                <a:cs typeface="+mj-cs"/>
              </a:rPr>
              <a:t>Chymunedau</a:t>
            </a: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a:t>
            </a:r>
            <a:br>
              <a:rPr lang="en-US" sz="3100" b="1" i="0" u="none" strike="noStrike" kern="1200" cap="none" spc="0" normalizeH="0" baseline="0" noProof="0">
                <a:ln w="12700">
                  <a:solidFill>
                    <a:srgbClr val="5B9BD5"/>
                  </a:solidFill>
                  <a:prstDash val="solid"/>
                </a:ln>
                <a:uLnTx/>
                <a:uFillTx/>
              </a:rPr>
            </a:br>
            <a:r>
              <a:rPr kumimoji="0" lang="en-US" sz="3100" b="1" i="0" u="none" strike="noStrike" kern="1200" cap="none" spc="0" normalizeH="0" baseline="0" noProof="0" err="1">
                <a:ln w="12700">
                  <a:solidFill>
                    <a:srgbClr val="5B9BD5"/>
                  </a:solidFill>
                  <a:prstDash val="solid"/>
                </a:ln>
                <a:solidFill>
                  <a:schemeClr val="bg1"/>
                </a:solidFill>
                <a:uLnTx/>
                <a:uFillTx/>
                <a:latin typeface="+mj-lt"/>
                <a:ea typeface="+mj-ea"/>
                <a:cs typeface="+mj-cs"/>
              </a:rPr>
              <a:t>ble</a:t>
            </a: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 </a:t>
            </a:r>
            <a:r>
              <a:rPr kumimoji="0" lang="en-US" sz="3100" b="1" i="0" u="none" strike="noStrike" kern="1200" cap="none" spc="0" normalizeH="0" baseline="0" noProof="0" err="1">
                <a:ln w="12700">
                  <a:solidFill>
                    <a:srgbClr val="5B9BD5"/>
                  </a:solidFill>
                  <a:prstDash val="solid"/>
                </a:ln>
                <a:solidFill>
                  <a:schemeClr val="bg1"/>
                </a:solidFill>
                <a:uLnTx/>
                <a:uFillTx/>
                <a:latin typeface="+mj-lt"/>
                <a:ea typeface="+mj-ea"/>
                <a:cs typeface="+mj-cs"/>
              </a:rPr>
              <a:t>ydw</a:t>
            </a: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 </a:t>
            </a:r>
            <a:r>
              <a:rPr kumimoji="0" lang="en-US" sz="3100" b="1" i="0" u="none" strike="noStrike" kern="1200" cap="none" spc="0" normalizeH="0" baseline="0" noProof="0" err="1">
                <a:ln w="12700">
                  <a:solidFill>
                    <a:srgbClr val="5B9BD5"/>
                  </a:solidFill>
                  <a:prstDash val="solid"/>
                </a:ln>
                <a:solidFill>
                  <a:schemeClr val="bg1"/>
                </a:solidFill>
                <a:uLnTx/>
                <a:uFillTx/>
                <a:latin typeface="+mj-lt"/>
                <a:ea typeface="+mj-ea"/>
                <a:cs typeface="+mj-cs"/>
              </a:rPr>
              <a:t>i’n</a:t>
            </a: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 </a:t>
            </a:r>
            <a:r>
              <a:rPr kumimoji="0" lang="en-US" sz="3100" b="1" i="0" u="none" strike="noStrike" kern="1200" cap="none" spc="0" normalizeH="0" baseline="0" noProof="0" err="1">
                <a:ln w="12700">
                  <a:solidFill>
                    <a:srgbClr val="5B9BD5"/>
                  </a:solidFill>
                  <a:prstDash val="solid"/>
                </a:ln>
                <a:solidFill>
                  <a:schemeClr val="bg1"/>
                </a:solidFill>
                <a:uLnTx/>
                <a:uFillTx/>
                <a:latin typeface="+mj-lt"/>
                <a:ea typeface="+mj-ea"/>
                <a:cs typeface="+mj-cs"/>
              </a:rPr>
              <a:t>addysgu</a:t>
            </a: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a:t>
            </a:r>
            <a:br>
              <a:rPr lang="en-US" sz="3100" b="1" i="0" u="none" strike="noStrike" kern="1200" cap="none" spc="0" normalizeH="0" baseline="0" noProof="0">
                <a:ln w="12700">
                  <a:solidFill>
                    <a:srgbClr val="5B9BD5"/>
                  </a:solidFill>
                  <a:prstDash val="solid"/>
                </a:ln>
                <a:uLnTx/>
                <a:uFillTx/>
              </a:rPr>
            </a:br>
            <a:br>
              <a:rPr lang="en-US" sz="3100" b="1" i="0" u="none" strike="noStrike" kern="1200" cap="none" spc="0" normalizeH="0" baseline="0" noProof="0">
                <a:ln w="12700">
                  <a:solidFill>
                    <a:srgbClr val="5B9BD5"/>
                  </a:solidFill>
                  <a:prstDash val="solid"/>
                </a:ln>
                <a:uLnTx/>
                <a:uFillTx/>
              </a:rPr>
            </a:b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ECAD </a:t>
            </a:r>
            <a:r>
              <a:rPr lang="en-US" sz="3100" b="1">
                <a:ln w="12700">
                  <a:solidFill>
                    <a:srgbClr val="5B9BD5"/>
                  </a:solidFill>
                  <a:prstDash val="solid"/>
                </a:ln>
                <a:solidFill>
                  <a:schemeClr val="bg1"/>
                </a:solidFill>
              </a:rPr>
              <a:t>7003 </a:t>
            </a: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Learners, Schools and Communities:</a:t>
            </a:r>
            <a:br>
              <a:rPr lang="en-US" sz="3100" b="1" i="0" u="none" strike="noStrike" kern="1200" cap="none" spc="0" normalizeH="0" baseline="0" noProof="0">
                <a:ln w="12700">
                  <a:solidFill>
                    <a:srgbClr val="5B9BD5"/>
                  </a:solidFill>
                  <a:prstDash val="solid"/>
                </a:ln>
                <a:uLnTx/>
                <a:uFillTx/>
              </a:rPr>
            </a:b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where am I teaching?</a:t>
            </a:r>
            <a:endParaRPr lang="en-US" sz="3100" kern="1200">
              <a:solidFill>
                <a:schemeClr val="bg1"/>
              </a:solidFill>
              <a:latin typeface="+mj-lt"/>
              <a:ea typeface="+mj-ea"/>
              <a:cs typeface="+mj-cs"/>
            </a:endParaRPr>
          </a:p>
        </p:txBody>
      </p:sp>
      <p:sp>
        <p:nvSpPr>
          <p:cNvPr id="23" name="Freeform: Shape 22">
            <a:extLst>
              <a:ext uri="{FF2B5EF4-FFF2-40B4-BE49-F238E27FC236}">
                <a16:creationId xmlns:a16="http://schemas.microsoft.com/office/drawing/2014/main" id="{79D730AC-06E5-4840-86DF-F67855B1D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4630" y="0"/>
            <a:ext cx="396188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Wales Map Flag | Wales map, Welsh flag, Wales flag">
            <a:extLst>
              <a:ext uri="{FF2B5EF4-FFF2-40B4-BE49-F238E27FC236}">
                <a16:creationId xmlns:a16="http://schemas.microsoft.com/office/drawing/2014/main" id="{55A2A477-6173-4A00-3257-D43F5A3D3B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82" r="14993" b="-1"/>
          <a:stretch/>
        </p:blipFill>
        <p:spPr bwMode="auto">
          <a:xfrm>
            <a:off x="5182110" y="-15358"/>
            <a:ext cx="3961890" cy="3428990"/>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Red drawing pins on a map">
            <a:extLst>
              <a:ext uri="{FF2B5EF4-FFF2-40B4-BE49-F238E27FC236}">
                <a16:creationId xmlns:a16="http://schemas.microsoft.com/office/drawing/2014/main" id="{84CDCF19-879A-1B77-33D3-3313DD3C7DE3}"/>
              </a:ext>
            </a:extLst>
          </p:cNvPr>
          <p:cNvPicPr>
            <a:picLocks noChangeAspect="1"/>
          </p:cNvPicPr>
          <p:nvPr/>
        </p:nvPicPr>
        <p:blipFill rotWithShape="1">
          <a:blip r:embed="rId3"/>
          <a:srcRect l="2756" r="10589"/>
          <a:stretch/>
        </p:blipFill>
        <p:spPr>
          <a:xfrm>
            <a:off x="5182110" y="3429000"/>
            <a:ext cx="3961890" cy="3429000"/>
          </a:xfrm>
          <a:custGeom>
            <a:avLst/>
            <a:gdLst/>
            <a:ahLst/>
            <a:cxnLst/>
            <a:rect l="l" t="t" r="r" b="b"/>
            <a:pathLst>
              <a:path w="5282519" h="3429000">
                <a:moveTo>
                  <a:pt x="77" y="0"/>
                </a:moveTo>
                <a:lnTo>
                  <a:pt x="5282519" y="0"/>
                </a:lnTo>
                <a:lnTo>
                  <a:pt x="5282519" y="3429000"/>
                </a:lnTo>
                <a:lnTo>
                  <a:pt x="189795" y="3429000"/>
                </a:lnTo>
                <a:lnTo>
                  <a:pt x="184756" y="3362325"/>
                </a:lnTo>
                <a:lnTo>
                  <a:pt x="176358" y="3306762"/>
                </a:lnTo>
                <a:lnTo>
                  <a:pt x="166281" y="3254375"/>
                </a:lnTo>
                <a:lnTo>
                  <a:pt x="149485" y="3211512"/>
                </a:lnTo>
                <a:lnTo>
                  <a:pt x="132689" y="3168650"/>
                </a:lnTo>
                <a:lnTo>
                  <a:pt x="112534" y="3132137"/>
                </a:lnTo>
                <a:lnTo>
                  <a:pt x="92379" y="3094037"/>
                </a:lnTo>
                <a:lnTo>
                  <a:pt x="73903" y="3059112"/>
                </a:lnTo>
                <a:lnTo>
                  <a:pt x="55427" y="3019425"/>
                </a:lnTo>
                <a:lnTo>
                  <a:pt x="38632" y="2978150"/>
                </a:lnTo>
                <a:lnTo>
                  <a:pt x="23515" y="2932112"/>
                </a:lnTo>
                <a:lnTo>
                  <a:pt x="11758" y="2882900"/>
                </a:lnTo>
                <a:lnTo>
                  <a:pt x="3359" y="2822575"/>
                </a:lnTo>
                <a:lnTo>
                  <a:pt x="0" y="2754312"/>
                </a:lnTo>
                <a:lnTo>
                  <a:pt x="3359" y="2684462"/>
                </a:lnTo>
                <a:lnTo>
                  <a:pt x="11758" y="2627312"/>
                </a:lnTo>
                <a:lnTo>
                  <a:pt x="23515" y="2574925"/>
                </a:lnTo>
                <a:lnTo>
                  <a:pt x="38632" y="2527300"/>
                </a:lnTo>
                <a:lnTo>
                  <a:pt x="55427" y="2486025"/>
                </a:lnTo>
                <a:lnTo>
                  <a:pt x="75583" y="2447925"/>
                </a:lnTo>
                <a:lnTo>
                  <a:pt x="95738" y="2411412"/>
                </a:lnTo>
                <a:lnTo>
                  <a:pt x="115893" y="2373312"/>
                </a:lnTo>
                <a:lnTo>
                  <a:pt x="134368" y="2333625"/>
                </a:lnTo>
                <a:lnTo>
                  <a:pt x="152844" y="2292350"/>
                </a:lnTo>
                <a:lnTo>
                  <a:pt x="167960" y="2246312"/>
                </a:lnTo>
                <a:lnTo>
                  <a:pt x="178038" y="2193925"/>
                </a:lnTo>
                <a:lnTo>
                  <a:pt x="188115" y="2133600"/>
                </a:lnTo>
                <a:lnTo>
                  <a:pt x="189795" y="2065337"/>
                </a:lnTo>
                <a:lnTo>
                  <a:pt x="188115" y="1997075"/>
                </a:lnTo>
                <a:lnTo>
                  <a:pt x="178038" y="1936750"/>
                </a:lnTo>
                <a:lnTo>
                  <a:pt x="167960" y="1884362"/>
                </a:lnTo>
                <a:lnTo>
                  <a:pt x="152844" y="1839912"/>
                </a:lnTo>
                <a:lnTo>
                  <a:pt x="134368" y="1797050"/>
                </a:lnTo>
                <a:lnTo>
                  <a:pt x="115893" y="1757362"/>
                </a:lnTo>
                <a:lnTo>
                  <a:pt x="95738" y="1720850"/>
                </a:lnTo>
                <a:lnTo>
                  <a:pt x="75583" y="1685925"/>
                </a:lnTo>
                <a:lnTo>
                  <a:pt x="55427" y="1646237"/>
                </a:lnTo>
                <a:lnTo>
                  <a:pt x="38632" y="1604962"/>
                </a:lnTo>
                <a:lnTo>
                  <a:pt x="23515" y="1558925"/>
                </a:lnTo>
                <a:lnTo>
                  <a:pt x="11758" y="1506537"/>
                </a:lnTo>
                <a:lnTo>
                  <a:pt x="3359" y="1446212"/>
                </a:lnTo>
                <a:lnTo>
                  <a:pt x="0" y="1377950"/>
                </a:lnTo>
                <a:lnTo>
                  <a:pt x="3359" y="1309687"/>
                </a:lnTo>
                <a:lnTo>
                  <a:pt x="11758" y="1249362"/>
                </a:lnTo>
                <a:lnTo>
                  <a:pt x="23515" y="1196975"/>
                </a:lnTo>
                <a:lnTo>
                  <a:pt x="38632" y="1150937"/>
                </a:lnTo>
                <a:lnTo>
                  <a:pt x="55427" y="1108075"/>
                </a:lnTo>
                <a:lnTo>
                  <a:pt x="75583" y="1069975"/>
                </a:lnTo>
                <a:lnTo>
                  <a:pt x="115893" y="995362"/>
                </a:lnTo>
                <a:lnTo>
                  <a:pt x="134368" y="957262"/>
                </a:lnTo>
                <a:lnTo>
                  <a:pt x="152844" y="914400"/>
                </a:lnTo>
                <a:lnTo>
                  <a:pt x="167960" y="868362"/>
                </a:lnTo>
                <a:lnTo>
                  <a:pt x="178038" y="815975"/>
                </a:lnTo>
                <a:lnTo>
                  <a:pt x="188115" y="757237"/>
                </a:lnTo>
                <a:lnTo>
                  <a:pt x="189795" y="687387"/>
                </a:lnTo>
                <a:lnTo>
                  <a:pt x="188115" y="619125"/>
                </a:lnTo>
                <a:lnTo>
                  <a:pt x="178038" y="558800"/>
                </a:lnTo>
                <a:lnTo>
                  <a:pt x="167960" y="506412"/>
                </a:lnTo>
                <a:lnTo>
                  <a:pt x="152844" y="461962"/>
                </a:lnTo>
                <a:lnTo>
                  <a:pt x="134368" y="419100"/>
                </a:lnTo>
                <a:lnTo>
                  <a:pt x="115893" y="382587"/>
                </a:lnTo>
                <a:lnTo>
                  <a:pt x="75583" y="307975"/>
                </a:lnTo>
                <a:lnTo>
                  <a:pt x="55427" y="268287"/>
                </a:lnTo>
                <a:lnTo>
                  <a:pt x="38632" y="227012"/>
                </a:lnTo>
                <a:lnTo>
                  <a:pt x="23515" y="180975"/>
                </a:lnTo>
                <a:lnTo>
                  <a:pt x="11758" y="128587"/>
                </a:lnTo>
                <a:lnTo>
                  <a:pt x="3359" y="68262"/>
                </a:lnTo>
                <a:lnTo>
                  <a:pt x="77" y="0"/>
                </a:lnTo>
                <a:close/>
              </a:path>
            </a:pathLst>
          </a:custGeom>
        </p:spPr>
      </p:pic>
    </p:spTree>
    <p:extLst>
      <p:ext uri="{BB962C8B-B14F-4D97-AF65-F5344CB8AC3E}">
        <p14:creationId xmlns:p14="http://schemas.microsoft.com/office/powerpoint/2010/main" val="85013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A89D80-A205-4952-A46F-A135B693B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tx1"/>
          </a:solidFill>
          <a:ln w="0">
            <a:noFill/>
            <a:prstDash val="solid"/>
            <a:round/>
            <a:headEnd/>
            <a:tailEnd/>
          </a:ln>
        </p:spPr>
        <p:txBody>
          <a:bodyPr rtlCol="0" anchor="ctr"/>
          <a:lstStyle/>
          <a:p>
            <a:pPr algn="ctr" defTabSz="457200"/>
            <a:endParaRPr lang="en-US">
              <a:solidFill>
                <a:schemeClr val="tx1"/>
              </a:solidFill>
            </a:endParaRPr>
          </a:p>
        </p:txBody>
      </p:sp>
      <p:sp>
        <p:nvSpPr>
          <p:cNvPr id="21" name="Rectangle 20">
            <a:extLst>
              <a:ext uri="{FF2B5EF4-FFF2-40B4-BE49-F238E27FC236}">
                <a16:creationId xmlns:a16="http://schemas.microsoft.com/office/drawing/2014/main" id="{FFF73490-1CDC-4DA0-A5DC-3F4139460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a:solidFill>
                <a:schemeClr val="tx1"/>
              </a:solidFill>
            </a:endParaRPr>
          </a:p>
        </p:txBody>
      </p:sp>
      <p:sp>
        <p:nvSpPr>
          <p:cNvPr id="23" name="Freeform: Shape 22">
            <a:extLst>
              <a:ext uri="{FF2B5EF4-FFF2-40B4-BE49-F238E27FC236}">
                <a16:creationId xmlns:a16="http://schemas.microsoft.com/office/drawing/2014/main" id="{79D730AC-06E5-4840-86DF-F67855B1D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4630" y="0"/>
            <a:ext cx="396188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Wales Map Flag | Wales map, Welsh flag, Wales flag">
            <a:extLst>
              <a:ext uri="{FF2B5EF4-FFF2-40B4-BE49-F238E27FC236}">
                <a16:creationId xmlns:a16="http://schemas.microsoft.com/office/drawing/2014/main" id="{55A2A477-6173-4A00-3257-D43F5A3D3B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82" r="14993" b="-1"/>
          <a:stretch/>
        </p:blipFill>
        <p:spPr bwMode="auto">
          <a:xfrm>
            <a:off x="5182110" y="-15358"/>
            <a:ext cx="3961890" cy="3428990"/>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Red drawing pins on a map">
            <a:extLst>
              <a:ext uri="{FF2B5EF4-FFF2-40B4-BE49-F238E27FC236}">
                <a16:creationId xmlns:a16="http://schemas.microsoft.com/office/drawing/2014/main" id="{84CDCF19-879A-1B77-33D3-3313DD3C7DE3}"/>
              </a:ext>
            </a:extLst>
          </p:cNvPr>
          <p:cNvPicPr>
            <a:picLocks noChangeAspect="1"/>
          </p:cNvPicPr>
          <p:nvPr/>
        </p:nvPicPr>
        <p:blipFill rotWithShape="1">
          <a:blip r:embed="rId3"/>
          <a:srcRect l="2756" r="10589"/>
          <a:stretch/>
        </p:blipFill>
        <p:spPr>
          <a:xfrm>
            <a:off x="5182110" y="3429000"/>
            <a:ext cx="3961890" cy="3429000"/>
          </a:xfrm>
          <a:custGeom>
            <a:avLst/>
            <a:gdLst/>
            <a:ahLst/>
            <a:cxnLst/>
            <a:rect l="l" t="t" r="r" b="b"/>
            <a:pathLst>
              <a:path w="5282519" h="3429000">
                <a:moveTo>
                  <a:pt x="77" y="0"/>
                </a:moveTo>
                <a:lnTo>
                  <a:pt x="5282519" y="0"/>
                </a:lnTo>
                <a:lnTo>
                  <a:pt x="5282519" y="3429000"/>
                </a:lnTo>
                <a:lnTo>
                  <a:pt x="189795" y="3429000"/>
                </a:lnTo>
                <a:lnTo>
                  <a:pt x="184756" y="3362325"/>
                </a:lnTo>
                <a:lnTo>
                  <a:pt x="176358" y="3306762"/>
                </a:lnTo>
                <a:lnTo>
                  <a:pt x="166281" y="3254375"/>
                </a:lnTo>
                <a:lnTo>
                  <a:pt x="149485" y="3211512"/>
                </a:lnTo>
                <a:lnTo>
                  <a:pt x="132689" y="3168650"/>
                </a:lnTo>
                <a:lnTo>
                  <a:pt x="112534" y="3132137"/>
                </a:lnTo>
                <a:lnTo>
                  <a:pt x="92379" y="3094037"/>
                </a:lnTo>
                <a:lnTo>
                  <a:pt x="73903" y="3059112"/>
                </a:lnTo>
                <a:lnTo>
                  <a:pt x="55427" y="3019425"/>
                </a:lnTo>
                <a:lnTo>
                  <a:pt x="38632" y="2978150"/>
                </a:lnTo>
                <a:lnTo>
                  <a:pt x="23515" y="2932112"/>
                </a:lnTo>
                <a:lnTo>
                  <a:pt x="11758" y="2882900"/>
                </a:lnTo>
                <a:lnTo>
                  <a:pt x="3359" y="2822575"/>
                </a:lnTo>
                <a:lnTo>
                  <a:pt x="0" y="2754312"/>
                </a:lnTo>
                <a:lnTo>
                  <a:pt x="3359" y="2684462"/>
                </a:lnTo>
                <a:lnTo>
                  <a:pt x="11758" y="2627312"/>
                </a:lnTo>
                <a:lnTo>
                  <a:pt x="23515" y="2574925"/>
                </a:lnTo>
                <a:lnTo>
                  <a:pt x="38632" y="2527300"/>
                </a:lnTo>
                <a:lnTo>
                  <a:pt x="55427" y="2486025"/>
                </a:lnTo>
                <a:lnTo>
                  <a:pt x="75583" y="2447925"/>
                </a:lnTo>
                <a:lnTo>
                  <a:pt x="95738" y="2411412"/>
                </a:lnTo>
                <a:lnTo>
                  <a:pt x="115893" y="2373312"/>
                </a:lnTo>
                <a:lnTo>
                  <a:pt x="134368" y="2333625"/>
                </a:lnTo>
                <a:lnTo>
                  <a:pt x="152844" y="2292350"/>
                </a:lnTo>
                <a:lnTo>
                  <a:pt x="167960" y="2246312"/>
                </a:lnTo>
                <a:lnTo>
                  <a:pt x="178038" y="2193925"/>
                </a:lnTo>
                <a:lnTo>
                  <a:pt x="188115" y="2133600"/>
                </a:lnTo>
                <a:lnTo>
                  <a:pt x="189795" y="2065337"/>
                </a:lnTo>
                <a:lnTo>
                  <a:pt x="188115" y="1997075"/>
                </a:lnTo>
                <a:lnTo>
                  <a:pt x="178038" y="1936750"/>
                </a:lnTo>
                <a:lnTo>
                  <a:pt x="167960" y="1884362"/>
                </a:lnTo>
                <a:lnTo>
                  <a:pt x="152844" y="1839912"/>
                </a:lnTo>
                <a:lnTo>
                  <a:pt x="134368" y="1797050"/>
                </a:lnTo>
                <a:lnTo>
                  <a:pt x="115893" y="1757362"/>
                </a:lnTo>
                <a:lnTo>
                  <a:pt x="95738" y="1720850"/>
                </a:lnTo>
                <a:lnTo>
                  <a:pt x="75583" y="1685925"/>
                </a:lnTo>
                <a:lnTo>
                  <a:pt x="55427" y="1646237"/>
                </a:lnTo>
                <a:lnTo>
                  <a:pt x="38632" y="1604962"/>
                </a:lnTo>
                <a:lnTo>
                  <a:pt x="23515" y="1558925"/>
                </a:lnTo>
                <a:lnTo>
                  <a:pt x="11758" y="1506537"/>
                </a:lnTo>
                <a:lnTo>
                  <a:pt x="3359" y="1446212"/>
                </a:lnTo>
                <a:lnTo>
                  <a:pt x="0" y="1377950"/>
                </a:lnTo>
                <a:lnTo>
                  <a:pt x="3359" y="1309687"/>
                </a:lnTo>
                <a:lnTo>
                  <a:pt x="11758" y="1249362"/>
                </a:lnTo>
                <a:lnTo>
                  <a:pt x="23515" y="1196975"/>
                </a:lnTo>
                <a:lnTo>
                  <a:pt x="38632" y="1150937"/>
                </a:lnTo>
                <a:lnTo>
                  <a:pt x="55427" y="1108075"/>
                </a:lnTo>
                <a:lnTo>
                  <a:pt x="75583" y="1069975"/>
                </a:lnTo>
                <a:lnTo>
                  <a:pt x="115893" y="995362"/>
                </a:lnTo>
                <a:lnTo>
                  <a:pt x="134368" y="957262"/>
                </a:lnTo>
                <a:lnTo>
                  <a:pt x="152844" y="914400"/>
                </a:lnTo>
                <a:lnTo>
                  <a:pt x="167960" y="868362"/>
                </a:lnTo>
                <a:lnTo>
                  <a:pt x="178038" y="815975"/>
                </a:lnTo>
                <a:lnTo>
                  <a:pt x="188115" y="757237"/>
                </a:lnTo>
                <a:lnTo>
                  <a:pt x="189795" y="687387"/>
                </a:lnTo>
                <a:lnTo>
                  <a:pt x="188115" y="619125"/>
                </a:lnTo>
                <a:lnTo>
                  <a:pt x="178038" y="558800"/>
                </a:lnTo>
                <a:lnTo>
                  <a:pt x="167960" y="506412"/>
                </a:lnTo>
                <a:lnTo>
                  <a:pt x="152844" y="461962"/>
                </a:lnTo>
                <a:lnTo>
                  <a:pt x="134368" y="419100"/>
                </a:lnTo>
                <a:lnTo>
                  <a:pt x="115893" y="382587"/>
                </a:lnTo>
                <a:lnTo>
                  <a:pt x="75583" y="307975"/>
                </a:lnTo>
                <a:lnTo>
                  <a:pt x="55427" y="268287"/>
                </a:lnTo>
                <a:lnTo>
                  <a:pt x="38632" y="227012"/>
                </a:lnTo>
                <a:lnTo>
                  <a:pt x="23515" y="180975"/>
                </a:lnTo>
                <a:lnTo>
                  <a:pt x="11758" y="128587"/>
                </a:lnTo>
                <a:lnTo>
                  <a:pt x="3359" y="68262"/>
                </a:lnTo>
                <a:lnTo>
                  <a:pt x="77" y="0"/>
                </a:lnTo>
                <a:close/>
              </a:path>
            </a:pathLst>
          </a:custGeom>
        </p:spPr>
      </p:pic>
      <p:pic>
        <p:nvPicPr>
          <p:cNvPr id="7" name="Picture 7" descr="Graphical user interface, text, email&#10;&#10;Description automatically generated">
            <a:extLst>
              <a:ext uri="{FF2B5EF4-FFF2-40B4-BE49-F238E27FC236}">
                <a16:creationId xmlns:a16="http://schemas.microsoft.com/office/drawing/2014/main" id="{DF0C7A17-AA00-7777-07AE-65EEEA7BDFF2}"/>
              </a:ext>
            </a:extLst>
          </p:cNvPr>
          <p:cNvPicPr>
            <a:picLocks noChangeAspect="1"/>
          </p:cNvPicPr>
          <p:nvPr/>
        </p:nvPicPr>
        <p:blipFill>
          <a:blip r:embed="rId4"/>
          <a:stretch>
            <a:fillRect/>
          </a:stretch>
        </p:blipFill>
        <p:spPr>
          <a:xfrm>
            <a:off x="245327" y="786494"/>
            <a:ext cx="4896778" cy="4155951"/>
          </a:xfrm>
          <a:prstGeom prst="rect">
            <a:avLst/>
          </a:prstGeom>
        </p:spPr>
      </p:pic>
    </p:spTree>
    <p:extLst>
      <p:ext uri="{BB962C8B-B14F-4D97-AF65-F5344CB8AC3E}">
        <p14:creationId xmlns:p14="http://schemas.microsoft.com/office/powerpoint/2010/main" val="3571157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fontScale="90000"/>
          </a:bodyPr>
          <a:lstStyle/>
          <a:p>
            <a:br>
              <a:rPr lang="en-GB" sz="3500"/>
            </a:br>
            <a:r>
              <a:rPr lang="en-GB" sz="3500" b="1" err="1">
                <a:solidFill>
                  <a:srgbClr val="FFFFFF"/>
                </a:solidFill>
              </a:rPr>
              <a:t>Amcanion</a:t>
            </a:r>
            <a:r>
              <a:rPr lang="en-GB" sz="3500" b="1">
                <a:solidFill>
                  <a:srgbClr val="FFFFFF"/>
                </a:solidFill>
              </a:rPr>
              <a:t> y </a:t>
            </a:r>
            <a:r>
              <a:rPr lang="en-GB" sz="3500" b="1" err="1">
                <a:solidFill>
                  <a:srgbClr val="FFFFFF"/>
                </a:solidFill>
              </a:rPr>
              <a:t>sesiynau</a:t>
            </a:r>
            <a:r>
              <a:rPr lang="en-GB" sz="3500" b="1">
                <a:solidFill>
                  <a:srgbClr val="FFFFFF"/>
                </a:solidFill>
              </a:rPr>
              <a:t> 11 &amp; 112</a:t>
            </a:r>
            <a:br>
              <a:rPr lang="en-GB" sz="3500" b="1"/>
            </a:br>
            <a:br>
              <a:rPr lang="en-GB" sz="3500" b="1"/>
            </a:br>
            <a:r>
              <a:rPr lang="en-GB" sz="3500" b="1">
                <a:solidFill>
                  <a:srgbClr val="FFFFFF"/>
                </a:solidFill>
              </a:rPr>
              <a:t>Sessions 11 &amp; 12 aims</a:t>
            </a:r>
            <a:br>
              <a:rPr lang="en-GB" sz="3500" b="1"/>
            </a:br>
            <a:endParaRPr lang="en-GB" sz="3500" b="1">
              <a:solidFill>
                <a:srgbClr val="FFFFFF"/>
              </a:solidFill>
            </a:endParaRPr>
          </a:p>
        </p:txBody>
      </p:sp>
      <p:sp>
        <p:nvSpPr>
          <p:cNvPr id="3" name="Content Placeholder 2"/>
          <p:cNvSpPr>
            <a:spLocks noGrp="1"/>
          </p:cNvSpPr>
          <p:nvPr>
            <p:ph sz="half" idx="1"/>
          </p:nvPr>
        </p:nvSpPr>
        <p:spPr>
          <a:xfrm>
            <a:off x="3285641" y="1412489"/>
            <a:ext cx="2570462" cy="4363844"/>
          </a:xfrm>
        </p:spPr>
        <p:txBody>
          <a:bodyPr>
            <a:normAutofit/>
          </a:bodyPr>
          <a:lstStyle/>
          <a:p>
            <a:r>
              <a:rPr lang="en-GB" sz="2000"/>
              <a:t>Datblygu </a:t>
            </a:r>
            <a:r>
              <a:rPr lang="en-GB" sz="2000" err="1"/>
              <a:t>dealltwriaeth</a:t>
            </a:r>
            <a:r>
              <a:rPr lang="en-GB" sz="2000"/>
              <a:t> </a:t>
            </a:r>
            <a:r>
              <a:rPr lang="en-GB" sz="2000" err="1"/>
              <a:t>ddadansoddol</a:t>
            </a:r>
            <a:r>
              <a:rPr lang="en-GB" sz="2000"/>
              <a:t> a </a:t>
            </a:r>
            <a:r>
              <a:rPr lang="en-GB" sz="2000" err="1"/>
              <a:t>beirniadol</a:t>
            </a:r>
            <a:r>
              <a:rPr lang="en-GB" sz="2000"/>
              <a:t> </a:t>
            </a:r>
            <a:r>
              <a:rPr lang="en-GB" sz="2000" err="1"/>
              <a:t>myfyrwyr</a:t>
            </a:r>
            <a:r>
              <a:rPr lang="en-GB" sz="2000"/>
              <a:t> </a:t>
            </a:r>
            <a:r>
              <a:rPr lang="en-GB" sz="2000" err="1"/>
              <a:t>o’r</a:t>
            </a:r>
            <a:r>
              <a:rPr lang="en-GB" sz="2000"/>
              <a:t> </a:t>
            </a:r>
            <a:r>
              <a:rPr lang="en-GB" sz="2000" b="1"/>
              <a:t>gwella </a:t>
            </a:r>
            <a:r>
              <a:rPr lang="en-GB" sz="2000" b="1" err="1"/>
              <a:t>ysgolion</a:t>
            </a:r>
            <a:endParaRPr lang="en-GB" sz="2000" b="1"/>
          </a:p>
          <a:p>
            <a:r>
              <a:rPr lang="cy-GB" sz="2000"/>
              <a:t>Datblygu dealltwriaeth myfyrwyr o </a:t>
            </a:r>
            <a:r>
              <a:rPr lang="cy-GB" sz="2000" b="1"/>
              <a:t>gynllunio strategol </a:t>
            </a:r>
            <a:r>
              <a:rPr lang="cy-GB" sz="2000"/>
              <a:t>mewn ysgolion</a:t>
            </a:r>
            <a:br>
              <a:rPr lang="en-GB" sz="2000" b="0" i="0" baseline="0"/>
            </a:br>
            <a:endParaRPr lang="en-US" sz="2000"/>
          </a:p>
          <a:p>
            <a:endParaRPr lang="en-GB" sz="200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285541" y="1412489"/>
            <a:ext cx="2451438" cy="4363844"/>
          </a:xfrm>
        </p:spPr>
        <p:txBody>
          <a:bodyPr>
            <a:normAutofit/>
          </a:bodyPr>
          <a:lstStyle/>
          <a:p>
            <a:r>
              <a:rPr lang="en-US" sz="2000"/>
              <a:t>To develop students’ analytical and critical understanding of </a:t>
            </a:r>
            <a:r>
              <a:rPr lang="en-US" sz="2000" b="1"/>
              <a:t>school improvement</a:t>
            </a:r>
          </a:p>
          <a:p>
            <a:r>
              <a:rPr lang="en-GB" sz="2000" b="0" i="0" baseline="0"/>
              <a:t>To </a:t>
            </a:r>
            <a:r>
              <a:rPr lang="en-GB" sz="2000"/>
              <a:t>develop students’ understanding of </a:t>
            </a:r>
            <a:r>
              <a:rPr lang="en-GB" sz="2000" b="1"/>
              <a:t>strategic planning</a:t>
            </a:r>
            <a:r>
              <a:rPr lang="en-GB" sz="2000"/>
              <a:t> in schools</a:t>
            </a:r>
            <a:endParaRPr lang="en-US" sz="2000"/>
          </a:p>
          <a:p>
            <a:endParaRPr lang="en-US" sz="2000"/>
          </a:p>
          <a:p>
            <a:endParaRPr lang="en-GB" sz="2000"/>
          </a:p>
          <a:p>
            <a:endParaRPr lang="en-GB" sz="1700"/>
          </a:p>
        </p:txBody>
      </p:sp>
    </p:spTree>
    <p:extLst>
      <p:ext uri="{BB962C8B-B14F-4D97-AF65-F5344CB8AC3E}">
        <p14:creationId xmlns:p14="http://schemas.microsoft.com/office/powerpoint/2010/main" val="891645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2FCA1A-CEA2-0037-032B-EAB7C88E2A1B}"/>
              </a:ext>
            </a:extLst>
          </p:cNvPr>
          <p:cNvSpPr txBox="1"/>
          <p:nvPr/>
        </p:nvSpPr>
        <p:spPr>
          <a:xfrm>
            <a:off x="1171815" y="6050741"/>
            <a:ext cx="6911788" cy="369332"/>
          </a:xfrm>
          <a:prstGeom prst="rect">
            <a:avLst/>
          </a:prstGeom>
          <a:noFill/>
        </p:spPr>
        <p:txBody>
          <a:bodyPr wrap="square">
            <a:spAutoFit/>
          </a:bodyPr>
          <a:lstStyle/>
          <a:p>
            <a:r>
              <a:rPr lang="en-GB">
                <a:hlinkClick r:id="rId3"/>
              </a:rPr>
              <a:t>Agenda for Plenary on Tuesday, 22 March 2022, 13.30 (senedd.wales)</a:t>
            </a:r>
            <a:endParaRPr lang="en-GB"/>
          </a:p>
        </p:txBody>
      </p:sp>
      <p:pic>
        <p:nvPicPr>
          <p:cNvPr id="5" name="Picture 4">
            <a:extLst>
              <a:ext uri="{FF2B5EF4-FFF2-40B4-BE49-F238E27FC236}">
                <a16:creationId xmlns:a16="http://schemas.microsoft.com/office/drawing/2014/main" id="{394E22F2-12C0-92EC-C8A5-4B173A54C46C}"/>
              </a:ext>
            </a:extLst>
          </p:cNvPr>
          <p:cNvPicPr>
            <a:picLocks noChangeAspect="1"/>
          </p:cNvPicPr>
          <p:nvPr/>
        </p:nvPicPr>
        <p:blipFill rotWithShape="1">
          <a:blip r:embed="rId4"/>
          <a:srcRect l="4874" t="21530" r="48067" b="42090"/>
          <a:stretch/>
        </p:blipFill>
        <p:spPr>
          <a:xfrm>
            <a:off x="979714" y="1052712"/>
            <a:ext cx="7710248" cy="3973688"/>
          </a:xfrm>
          <a:prstGeom prst="rect">
            <a:avLst/>
          </a:prstGeom>
        </p:spPr>
      </p:pic>
      <p:pic>
        <p:nvPicPr>
          <p:cNvPr id="2" name="Picture 1">
            <a:extLst>
              <a:ext uri="{FF2B5EF4-FFF2-40B4-BE49-F238E27FC236}">
                <a16:creationId xmlns:a16="http://schemas.microsoft.com/office/drawing/2014/main" id="{C028B422-63F9-7C64-8C20-0A9B14B48857}"/>
              </a:ext>
            </a:extLst>
          </p:cNvPr>
          <p:cNvPicPr>
            <a:picLocks noChangeAspect="1"/>
          </p:cNvPicPr>
          <p:nvPr/>
        </p:nvPicPr>
        <p:blipFill rotWithShape="1">
          <a:blip r:embed="rId5"/>
          <a:srcRect l="17819" r="28856"/>
          <a:stretch/>
        </p:blipFill>
        <p:spPr>
          <a:xfrm>
            <a:off x="8346530" y="6039650"/>
            <a:ext cx="797468" cy="841209"/>
          </a:xfrm>
          <a:prstGeom prst="rect">
            <a:avLst/>
          </a:prstGeom>
        </p:spPr>
      </p:pic>
    </p:spTree>
    <p:extLst>
      <p:ext uri="{BB962C8B-B14F-4D97-AF65-F5344CB8AC3E}">
        <p14:creationId xmlns:p14="http://schemas.microsoft.com/office/powerpoint/2010/main" val="3932277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C0D1EE9-9677-C9C4-4C0A-361E2D08DEF2}"/>
              </a:ext>
            </a:extLst>
          </p:cNvPr>
          <p:cNvSpPr txBox="1"/>
          <p:nvPr/>
        </p:nvSpPr>
        <p:spPr>
          <a:xfrm>
            <a:off x="653143" y="331869"/>
            <a:ext cx="7991395" cy="6924973"/>
          </a:xfrm>
          <a:prstGeom prst="rect">
            <a:avLst/>
          </a:prstGeom>
          <a:noFill/>
        </p:spPr>
        <p:txBody>
          <a:bodyPr wrap="square">
            <a:spAutoFit/>
          </a:bodyPr>
          <a:lstStyle/>
          <a:p>
            <a:r>
              <a:rPr lang="en-GB" i="1"/>
              <a:t>‘The term ‘change agent’ refers to those individuals, whether either inside or outside an organization, who possess the capacity or opportunity to successfully transform aspects of how that organisation operates (Fullan, 1993; Fullan, 2011). Change agents are therefore those who are best able to catalyse the successful introduction of innovations or perspectives into a company, organisation or establishment. They are important across a range of industry sectors and institutions (e.g. Battilana &amp; Casciaro, 2013; Rogers, 1995) and are increasingly seen as vital to the successful operation of schools and school systems. For instance, in ‘self-improving’ school systems, such as England, Ontario and New South Wales, improvements in pupil outcomes are positioned as occurring when teachers mobilise innovations, practices, perspectives and ideas (collectively described as ‘new ways of working’) amongst colleagues (Ainscow, 2014; </a:t>
            </a:r>
            <a:r>
              <a:rPr lang="en-GB" i="1" err="1"/>
              <a:t>Greany</a:t>
            </a:r>
            <a:r>
              <a:rPr lang="en-GB" i="1"/>
              <a:t> &amp; Higham, 2018; Hargreaves, 2010, Hargreaves, 2012). As these new ways of working are adopted, the attitudes and practices of teachers and other practitioners change, ideally resulting in improvements in pupil outcomes (</a:t>
            </a:r>
            <a:r>
              <a:rPr lang="en-GB" i="1" err="1"/>
              <a:t>Earley</a:t>
            </a:r>
            <a:r>
              <a:rPr lang="en-GB" i="1"/>
              <a:t> &amp; </a:t>
            </a:r>
            <a:r>
              <a:rPr lang="en-GB" i="1" err="1"/>
              <a:t>Greany</a:t>
            </a:r>
            <a:r>
              <a:rPr lang="en-GB" i="1"/>
              <a:t>, 2017). When such improvement occurs in disadvantaged areas, it can also lead to reductions in the gap in education outcomes between students from the most and least affluent families (Brown, 2020; Butler &amp; Schneller, 2012)’</a:t>
            </a:r>
          </a:p>
          <a:p>
            <a:endParaRPr lang="en-GB" i="1"/>
          </a:p>
          <a:p>
            <a:pPr algn="l"/>
            <a:r>
              <a:rPr lang="en-GB" sz="1400" i="1"/>
              <a:t>Brown C., White R., Kelly A (2021) Teachers as educational change agents: what do we currently know? Findings from a systematic review. Emerald Open Research 3(26):26 Accessible</a:t>
            </a:r>
            <a:r>
              <a:rPr lang="en-GB" sz="1400" i="1" u="sng">
                <a:solidFill>
                  <a:srgbClr val="111111"/>
                </a:solidFill>
                <a:latin typeface="inherit"/>
              </a:rPr>
              <a:t> </a:t>
            </a:r>
            <a:r>
              <a:rPr lang="en-GB" sz="1400">
                <a:hlinkClick r:id="rId3"/>
              </a:rPr>
              <a:t>Teachers as educational change agents: what... | Emerald Open Research</a:t>
            </a:r>
            <a:endParaRPr lang="en-GB" sz="1400" b="0" i="0">
              <a:solidFill>
                <a:srgbClr val="111111"/>
              </a:solidFill>
              <a:effectLst/>
              <a:latin typeface="var(--nova-font-family-sans-serif)"/>
            </a:endParaRPr>
          </a:p>
          <a:p>
            <a:endParaRPr lang="en-GB" i="1"/>
          </a:p>
          <a:p>
            <a:endParaRPr lang="en-GB" i="1"/>
          </a:p>
          <a:p>
            <a:endParaRPr lang="en-GB" i="1"/>
          </a:p>
        </p:txBody>
      </p:sp>
      <p:sp>
        <p:nvSpPr>
          <p:cNvPr id="6" name="Rectangle 2">
            <a:extLst>
              <a:ext uri="{FF2B5EF4-FFF2-40B4-BE49-F238E27FC236}">
                <a16:creationId xmlns:a16="http://schemas.microsoft.com/office/drawing/2014/main" id="{0A0C4A9B-9632-CB45-7A00-A86B322D5593}"/>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C35B55F7-7246-B200-A99B-5349AD4DF8C9}"/>
              </a:ext>
            </a:extLst>
          </p:cNvPr>
          <p:cNvPicPr>
            <a:picLocks noChangeAspect="1"/>
          </p:cNvPicPr>
          <p:nvPr/>
        </p:nvPicPr>
        <p:blipFill rotWithShape="1">
          <a:blip r:embed="rId4"/>
          <a:srcRect l="17819" r="28856"/>
          <a:stretch/>
        </p:blipFill>
        <p:spPr>
          <a:xfrm>
            <a:off x="8346530" y="6039650"/>
            <a:ext cx="797468" cy="841209"/>
          </a:xfrm>
          <a:prstGeom prst="rect">
            <a:avLst/>
          </a:prstGeom>
        </p:spPr>
      </p:pic>
    </p:spTree>
    <p:extLst>
      <p:ext uri="{BB962C8B-B14F-4D97-AF65-F5344CB8AC3E}">
        <p14:creationId xmlns:p14="http://schemas.microsoft.com/office/powerpoint/2010/main" val="4149731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27856"/>
            <a:ext cx="2174391" cy="4363844"/>
          </a:xfrm>
        </p:spPr>
        <p:txBody>
          <a:bodyPr anchor="t">
            <a:normAutofit/>
          </a:bodyPr>
          <a:lstStyle/>
          <a:p>
            <a:br>
              <a:rPr lang="en-GB" sz="3500">
                <a:solidFill>
                  <a:srgbClr val="FFFFFF"/>
                </a:solidFill>
              </a:rPr>
            </a:br>
            <a:br>
              <a:rPr lang="en-GB" sz="3500" b="1">
                <a:solidFill>
                  <a:srgbClr val="FFFFFF"/>
                </a:solidFill>
              </a:rPr>
            </a:br>
            <a:endParaRPr lang="en-GB" sz="3500" b="1">
              <a:solidFill>
                <a:srgbClr val="FFFFFF"/>
              </a:solidFill>
            </a:endParaRPr>
          </a:p>
        </p:txBody>
      </p:sp>
      <p:sp>
        <p:nvSpPr>
          <p:cNvPr id="3" name="Content Placeholder 2"/>
          <p:cNvSpPr>
            <a:spLocks noGrp="1"/>
          </p:cNvSpPr>
          <p:nvPr>
            <p:ph sz="half" idx="1"/>
          </p:nvPr>
        </p:nvSpPr>
        <p:spPr>
          <a:xfrm>
            <a:off x="3164964" y="321356"/>
            <a:ext cx="2570462" cy="6479014"/>
          </a:xfrm>
        </p:spPr>
        <p:txBody>
          <a:bodyPr>
            <a:normAutofit/>
          </a:bodyPr>
          <a:lstStyle/>
          <a:p>
            <a:r>
              <a:rPr lang="en-GB" sz="1800" b="0" i="0">
                <a:solidFill>
                  <a:srgbClr val="1F1F1F"/>
                </a:solidFill>
                <a:effectLst/>
                <a:latin typeface="Arial" panose="020B0604020202020204" pitchFamily="34" charset="0"/>
              </a:rPr>
              <a:t>Diben </a:t>
            </a:r>
            <a:r>
              <a:rPr lang="en-GB" sz="1800" b="0" i="0" err="1">
                <a:solidFill>
                  <a:srgbClr val="1F1F1F"/>
                </a:solidFill>
                <a:effectLst/>
                <a:latin typeface="Arial" panose="020B0604020202020204" pitchFamily="34" charset="0"/>
              </a:rPr>
              <a:t>cyffredinol</a:t>
            </a:r>
            <a:r>
              <a:rPr lang="en-GB" sz="1800" b="0" i="0">
                <a:solidFill>
                  <a:srgbClr val="1F1F1F"/>
                </a:solidFill>
                <a:effectLst/>
                <a:latin typeface="Arial" panose="020B0604020202020204" pitchFamily="34" charset="0"/>
              </a:rPr>
              <a:t> gwella </a:t>
            </a:r>
            <a:r>
              <a:rPr lang="en-GB" sz="1800" b="0" i="0" err="1">
                <a:solidFill>
                  <a:srgbClr val="1F1F1F"/>
                </a:solidFill>
                <a:effectLst/>
                <a:latin typeface="Arial" panose="020B0604020202020204" pitchFamily="34" charset="0"/>
              </a:rPr>
              <a:t>ysgolion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yw</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helpu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ysgolion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roi'r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profiadau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a'r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deilliannau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dysgu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gorau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posibl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ddysgwyr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beth</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bynnag</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fo'u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cefndir</a:t>
            </a:r>
            <a:r>
              <a:rPr lang="en-GB" sz="1800" b="0" i="0">
                <a:solidFill>
                  <a:srgbClr val="1F1F1F"/>
                </a:solidFill>
                <a:effectLst/>
                <a:latin typeface="Arial" panose="020B0604020202020204" pitchFamily="34" charset="0"/>
              </a:rPr>
              <a:t> neu </a:t>
            </a:r>
            <a:r>
              <a:rPr lang="en-GB" sz="1800" b="0" i="0" err="1">
                <a:solidFill>
                  <a:srgbClr val="1F1F1F"/>
                </a:solidFill>
                <a:effectLst/>
                <a:latin typeface="Arial" panose="020B0604020202020204" pitchFamily="34" charset="0"/>
              </a:rPr>
              <a:t>eu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hamgylchiadau</a:t>
            </a:r>
            <a:r>
              <a:rPr lang="en-GB" sz="1800" b="0" i="0">
                <a:solidFill>
                  <a:srgbClr val="1F1F1F"/>
                </a:solidFill>
                <a:effectLst/>
                <a:latin typeface="Arial" panose="020B0604020202020204" pitchFamily="34" charset="0"/>
              </a:rPr>
              <a:t>, er </a:t>
            </a:r>
            <a:r>
              <a:rPr lang="en-GB" sz="1800" b="0" i="0" err="1">
                <a:solidFill>
                  <a:srgbClr val="1F1F1F"/>
                </a:solidFill>
                <a:effectLst/>
                <a:latin typeface="Arial" panose="020B0604020202020204" pitchFamily="34" charset="0"/>
              </a:rPr>
              <a:t>mwyn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sicrhau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safonau</a:t>
            </a:r>
            <a:r>
              <a:rPr lang="en-GB" sz="1800" b="0" i="0">
                <a:solidFill>
                  <a:srgbClr val="1F1F1F"/>
                </a:solidFill>
                <a:effectLst/>
                <a:latin typeface="Arial" panose="020B0604020202020204" pitchFamily="34" charset="0"/>
              </a:rPr>
              <a:t> ac </a:t>
            </a:r>
            <a:r>
              <a:rPr lang="en-GB" sz="1800" b="0" i="0" err="1">
                <a:solidFill>
                  <a:srgbClr val="1F1F1F"/>
                </a:solidFill>
                <a:effectLst/>
                <a:latin typeface="Arial" panose="020B0604020202020204" pitchFamily="34" charset="0"/>
              </a:rPr>
              <a:t>uchelgeisiau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uchel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bawb</a:t>
            </a:r>
            <a:r>
              <a:rPr lang="en-GB" sz="1800" b="0" i="0">
                <a:solidFill>
                  <a:srgbClr val="1F1F1F"/>
                </a:solidFill>
                <a:effectLst/>
                <a:latin typeface="Arial" panose="020B0604020202020204" pitchFamily="34" charset="0"/>
              </a:rPr>
              <a:t>. O dan y </a:t>
            </a:r>
            <a:r>
              <a:rPr lang="en-GB" sz="1800" b="1" i="0" u="none" strike="noStrike" err="1">
                <a:solidFill>
                  <a:srgbClr val="0360A6"/>
                </a:solidFill>
                <a:effectLst/>
                <a:latin typeface="Arial" panose="020B0604020202020204" pitchFamily="34" charset="0"/>
                <a:hlinkClick r:id="rId3"/>
              </a:rPr>
              <a:t>Cwricwlwm</a:t>
            </a:r>
            <a:r>
              <a:rPr lang="en-GB" sz="1800" b="1" i="0" u="none" strike="noStrike">
                <a:solidFill>
                  <a:srgbClr val="0360A6"/>
                </a:solidFill>
                <a:effectLst/>
                <a:latin typeface="Arial" panose="020B0604020202020204" pitchFamily="34" charset="0"/>
                <a:hlinkClick r:id="rId3"/>
              </a:rPr>
              <a:t> </a:t>
            </a:r>
            <a:r>
              <a:rPr lang="en-GB" sz="1800" b="1" i="0" u="none" strike="noStrike" err="1">
                <a:solidFill>
                  <a:srgbClr val="0360A6"/>
                </a:solidFill>
                <a:effectLst/>
                <a:latin typeface="Arial" panose="020B0604020202020204" pitchFamily="34" charset="0"/>
                <a:hlinkClick r:id="rId3"/>
              </a:rPr>
              <a:t>i</a:t>
            </a:r>
            <a:r>
              <a:rPr lang="en-GB" sz="1800" b="1" i="0" u="none" strike="noStrike">
                <a:solidFill>
                  <a:srgbClr val="0360A6"/>
                </a:solidFill>
                <a:effectLst/>
                <a:latin typeface="Arial" panose="020B0604020202020204" pitchFamily="34" charset="0"/>
                <a:hlinkClick r:id="rId3"/>
              </a:rPr>
              <a:t> </a:t>
            </a:r>
            <a:r>
              <a:rPr lang="en-GB" sz="1800" b="1" i="0" u="none" strike="noStrike" err="1">
                <a:solidFill>
                  <a:srgbClr val="0360A6"/>
                </a:solidFill>
                <a:effectLst/>
                <a:latin typeface="Arial" panose="020B0604020202020204" pitchFamily="34" charset="0"/>
                <a:hlinkClick r:id="rId3"/>
              </a:rPr>
              <a:t>Gymru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rhan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sylfaenol</a:t>
            </a:r>
            <a:r>
              <a:rPr lang="en-GB" sz="1800" b="0" i="0">
                <a:solidFill>
                  <a:srgbClr val="1F1F1F"/>
                </a:solidFill>
                <a:effectLst/>
                <a:latin typeface="Arial" panose="020B0604020202020204" pitchFamily="34" charset="0"/>
              </a:rPr>
              <a:t> o </a:t>
            </a:r>
            <a:r>
              <a:rPr lang="en-GB" sz="1800" b="0" i="0" err="1">
                <a:solidFill>
                  <a:srgbClr val="1F1F1F"/>
                </a:solidFill>
                <a:effectLst/>
                <a:latin typeface="Arial" panose="020B0604020202020204" pitchFamily="34" charset="0"/>
              </a:rPr>
              <a:t>hyn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fydd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sicrhau</a:t>
            </a:r>
            <a:r>
              <a:rPr lang="en-GB" sz="1800" b="0" i="0">
                <a:solidFill>
                  <a:srgbClr val="1F1F1F"/>
                </a:solidFill>
                <a:effectLst/>
                <a:latin typeface="Arial" panose="020B0604020202020204" pitchFamily="34" charset="0"/>
              </a:rPr>
              <a:t> bod </a:t>
            </a:r>
            <a:r>
              <a:rPr lang="en-GB" sz="1800" b="0" i="0" err="1">
                <a:solidFill>
                  <a:srgbClr val="1F1F1F"/>
                </a:solidFill>
                <a:effectLst/>
                <a:latin typeface="Arial" panose="020B0604020202020204" pitchFamily="34" charset="0"/>
              </a:rPr>
              <a:t>ysgolion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cefnogi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pob</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dysgwr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wneud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cynnydd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gan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gyfrannu</a:t>
            </a:r>
            <a:r>
              <a:rPr lang="en-GB" sz="1800" b="0" i="0">
                <a:solidFill>
                  <a:srgbClr val="1F1F1F"/>
                </a:solidFill>
                <a:effectLst/>
                <a:latin typeface="Arial" panose="020B0604020202020204" pitchFamily="34" charset="0"/>
              </a:rPr>
              <a:t> at </a:t>
            </a:r>
            <a:r>
              <a:rPr lang="en-GB" sz="1800" b="1" i="0" u="none" strike="noStrike" err="1">
                <a:solidFill>
                  <a:srgbClr val="0360A6"/>
                </a:solidFill>
                <a:effectLst/>
                <a:latin typeface="Arial" panose="020B0604020202020204" pitchFamily="34" charset="0"/>
                <a:hlinkClick r:id="rId4"/>
              </a:rPr>
              <a:t>bedwar</a:t>
            </a:r>
            <a:r>
              <a:rPr lang="en-GB" sz="1800" b="1" i="0" u="none" strike="noStrike">
                <a:solidFill>
                  <a:srgbClr val="0360A6"/>
                </a:solidFill>
                <a:effectLst/>
                <a:latin typeface="Arial" panose="020B0604020202020204" pitchFamily="34" charset="0"/>
                <a:hlinkClick r:id="rId4"/>
              </a:rPr>
              <a:t> </a:t>
            </a:r>
            <a:r>
              <a:rPr lang="en-GB" sz="1800" b="1" i="0" u="none" strike="noStrike" err="1">
                <a:solidFill>
                  <a:srgbClr val="0360A6"/>
                </a:solidFill>
                <a:effectLst/>
                <a:latin typeface="Arial" panose="020B0604020202020204" pitchFamily="34" charset="0"/>
                <a:hlinkClick r:id="rId4"/>
              </a:rPr>
              <a:t>diben</a:t>
            </a:r>
            <a:r>
              <a:rPr lang="en-GB" sz="1800" b="0" i="0">
                <a:solidFill>
                  <a:srgbClr val="1F1F1F"/>
                </a:solidFill>
                <a:effectLst/>
                <a:latin typeface="Arial" panose="020B0604020202020204" pitchFamily="34" charset="0"/>
              </a:rPr>
              <a:t> y </a:t>
            </a:r>
            <a:r>
              <a:rPr lang="en-GB" sz="1800" b="0" i="0" err="1">
                <a:solidFill>
                  <a:srgbClr val="1F1F1F"/>
                </a:solidFill>
                <a:effectLst/>
                <a:latin typeface="Arial" panose="020B0604020202020204" pitchFamily="34" charset="0"/>
              </a:rPr>
              <a:t>cwricwlwm</a:t>
            </a:r>
            <a:r>
              <a:rPr lang="en-GB" sz="1800" b="0" i="0">
                <a:solidFill>
                  <a:srgbClr val="1F1F1F"/>
                </a:solidFill>
                <a:effectLst/>
                <a:latin typeface="Arial" panose="020B0604020202020204" pitchFamily="34" charset="0"/>
              </a:rPr>
              <a:t> (y </a:t>
            </a:r>
            <a:r>
              <a:rPr lang="en-GB" sz="1800" b="0" i="0" err="1">
                <a:solidFill>
                  <a:srgbClr val="1F1F1F"/>
                </a:solidFill>
                <a:effectLst/>
                <a:latin typeface="Arial" panose="020B0604020202020204" pitchFamily="34" charset="0"/>
              </a:rPr>
              <a:t>pedwar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diben</a:t>
            </a:r>
            <a:r>
              <a:rPr lang="en-GB" sz="1800" b="0" i="0">
                <a:solidFill>
                  <a:srgbClr val="1F1F1F"/>
                </a:solidFill>
                <a:effectLst/>
                <a:latin typeface="Arial" panose="020B0604020202020204" pitchFamily="34" charset="0"/>
              </a:rPr>
              <a:t>).</a:t>
            </a:r>
            <a:endParaRPr lang="en-GB"/>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4" y="229147"/>
            <a:ext cx="2639576" cy="6024282"/>
          </a:xfrm>
        </p:spPr>
        <p:txBody>
          <a:bodyPr>
            <a:normAutofit/>
          </a:bodyPr>
          <a:lstStyle/>
          <a:p>
            <a:r>
              <a:rPr lang="en-GB" sz="1800" b="0" i="0">
                <a:solidFill>
                  <a:srgbClr val="1F1F1F"/>
                </a:solidFill>
                <a:effectLst/>
                <a:latin typeface="Arial" panose="020B0604020202020204" pitchFamily="34" charset="0"/>
              </a:rPr>
              <a:t>The overarching purpose of </a:t>
            </a:r>
            <a:r>
              <a:rPr lang="en-GB" sz="1800" b="1" i="0">
                <a:solidFill>
                  <a:srgbClr val="1F1F1F"/>
                </a:solidFill>
                <a:effectLst/>
                <a:latin typeface="Arial" panose="020B0604020202020204" pitchFamily="34" charset="0"/>
              </a:rPr>
              <a:t>school improvement </a:t>
            </a:r>
            <a:r>
              <a:rPr lang="en-GB" sz="1800" b="0" i="0">
                <a:solidFill>
                  <a:srgbClr val="1F1F1F"/>
                </a:solidFill>
                <a:effectLst/>
                <a:latin typeface="Arial" panose="020B0604020202020204" pitchFamily="34" charset="0"/>
              </a:rPr>
              <a:t>is to help schools give learners the best possible learning experiences and outcomes, whatever their background or circumstance, in order to achieve high standards and aspirations for all. Under the </a:t>
            </a:r>
            <a:r>
              <a:rPr lang="en-GB" sz="1800" b="1" i="0" u="none" strike="noStrike">
                <a:solidFill>
                  <a:srgbClr val="0360A6"/>
                </a:solidFill>
                <a:effectLst/>
                <a:latin typeface="Arial" panose="020B0604020202020204" pitchFamily="34" charset="0"/>
                <a:hlinkClick r:id="rId5"/>
              </a:rPr>
              <a:t>Curriculum for Wales</a:t>
            </a:r>
            <a:r>
              <a:rPr lang="en-GB" sz="1800" b="0" i="0">
                <a:solidFill>
                  <a:srgbClr val="1F1F1F"/>
                </a:solidFill>
                <a:effectLst/>
                <a:latin typeface="Arial" panose="020B0604020202020204" pitchFamily="34" charset="0"/>
              </a:rPr>
              <a:t>, a fundamental part of this will be ensuring that schools support every learner to make progress, contributing to </a:t>
            </a:r>
            <a:r>
              <a:rPr lang="en-GB" sz="1800" b="1" i="0" u="none" strike="noStrike">
                <a:solidFill>
                  <a:srgbClr val="0360A6"/>
                </a:solidFill>
                <a:effectLst/>
                <a:latin typeface="Arial" panose="020B0604020202020204" pitchFamily="34" charset="0"/>
                <a:hlinkClick r:id="rId6"/>
              </a:rPr>
              <a:t>the four purposes of the curriculum</a:t>
            </a:r>
            <a:r>
              <a:rPr lang="en-GB" sz="1800" b="0" i="0">
                <a:solidFill>
                  <a:srgbClr val="1F1F1F"/>
                </a:solidFill>
                <a:effectLst/>
                <a:latin typeface="Arial" panose="020B0604020202020204" pitchFamily="34" charset="0"/>
              </a:rPr>
              <a:t> (the four purposes).</a:t>
            </a:r>
            <a:endParaRPr lang="en-US"/>
          </a:p>
          <a:p>
            <a:endParaRPr lang="en-GB" sz="2000"/>
          </a:p>
          <a:p>
            <a:endParaRPr lang="en-GB" sz="1700"/>
          </a:p>
        </p:txBody>
      </p:sp>
      <p:sp>
        <p:nvSpPr>
          <p:cNvPr id="8" name="TextBox 7">
            <a:extLst>
              <a:ext uri="{FF2B5EF4-FFF2-40B4-BE49-F238E27FC236}">
                <a16:creationId xmlns:a16="http://schemas.microsoft.com/office/drawing/2014/main" id="{1973D628-E1CE-2F4E-95A1-C82D2BA2774E}"/>
              </a:ext>
            </a:extLst>
          </p:cNvPr>
          <p:cNvSpPr txBox="1"/>
          <p:nvPr/>
        </p:nvSpPr>
        <p:spPr>
          <a:xfrm>
            <a:off x="119496" y="330820"/>
            <a:ext cx="2055086" cy="5232202"/>
          </a:xfrm>
          <a:prstGeom prst="rect">
            <a:avLst/>
          </a:prstGeom>
          <a:noFill/>
        </p:spPr>
        <p:txBody>
          <a:bodyPr wrap="square">
            <a:spAutoFit/>
          </a:bodyPr>
          <a:lstStyle/>
          <a:p>
            <a:pPr algn="l" fontAlgn="base"/>
            <a:r>
              <a:rPr lang="en-GB" b="1" i="0">
                <a:solidFill>
                  <a:schemeClr val="bg1"/>
                </a:solidFill>
                <a:effectLst/>
                <a:latin typeface="Arial" panose="020B0604020202020204" pitchFamily="34" charset="0"/>
              </a:rPr>
              <a:t>Canllawiau gwella </a:t>
            </a:r>
            <a:r>
              <a:rPr lang="en-GB" b="1" i="0" err="1">
                <a:solidFill>
                  <a:schemeClr val="bg1"/>
                </a:solidFill>
                <a:effectLst/>
                <a:latin typeface="Arial" panose="020B0604020202020204" pitchFamily="34" charset="0"/>
              </a:rPr>
              <a:t>ysgolion</a:t>
            </a:r>
            <a:r>
              <a:rPr lang="en-GB" b="1" i="0">
                <a:solidFill>
                  <a:schemeClr val="bg1"/>
                </a:solidFill>
                <a:effectLst/>
                <a:latin typeface="Arial" panose="020B0604020202020204" pitchFamily="34" charset="0"/>
              </a:rPr>
              <a:t>: </a:t>
            </a:r>
            <a:r>
              <a:rPr lang="en-GB" b="1" i="0" err="1">
                <a:solidFill>
                  <a:schemeClr val="bg1"/>
                </a:solidFill>
                <a:effectLst/>
                <a:latin typeface="Arial" panose="020B0604020202020204" pitchFamily="34" charset="0"/>
              </a:rPr>
              <a:t>fframwaith</a:t>
            </a:r>
            <a:r>
              <a:rPr lang="en-GB" b="1" i="0">
                <a:solidFill>
                  <a:schemeClr val="bg1"/>
                </a:solidFill>
                <a:effectLst/>
                <a:latin typeface="Arial" panose="020B0604020202020204" pitchFamily="34" charset="0"/>
              </a:rPr>
              <a:t> </a:t>
            </a:r>
            <a:r>
              <a:rPr lang="en-GB" b="1" i="0" err="1">
                <a:solidFill>
                  <a:schemeClr val="bg1"/>
                </a:solidFill>
                <a:effectLst/>
                <a:latin typeface="Arial" panose="020B0604020202020204" pitchFamily="34" charset="0"/>
              </a:rPr>
              <a:t>ar</a:t>
            </a:r>
            <a:r>
              <a:rPr lang="en-GB" b="1" i="0">
                <a:solidFill>
                  <a:schemeClr val="bg1"/>
                </a:solidFill>
                <a:effectLst/>
                <a:latin typeface="Arial" panose="020B0604020202020204" pitchFamily="34" charset="0"/>
              </a:rPr>
              <a:t> </a:t>
            </a:r>
            <a:r>
              <a:rPr lang="en-GB" b="1" i="0" err="1">
                <a:solidFill>
                  <a:schemeClr val="bg1"/>
                </a:solidFill>
                <a:effectLst/>
                <a:latin typeface="Arial" panose="020B0604020202020204" pitchFamily="34" charset="0"/>
              </a:rPr>
              <a:t>gyfer</a:t>
            </a:r>
            <a:r>
              <a:rPr lang="en-GB" b="1" i="0">
                <a:solidFill>
                  <a:schemeClr val="bg1"/>
                </a:solidFill>
                <a:effectLst/>
                <a:latin typeface="Arial" panose="020B0604020202020204" pitchFamily="34" charset="0"/>
              </a:rPr>
              <a:t> </a:t>
            </a:r>
            <a:r>
              <a:rPr lang="en-GB" b="1" i="0" err="1">
                <a:solidFill>
                  <a:schemeClr val="bg1"/>
                </a:solidFill>
                <a:effectLst/>
                <a:latin typeface="Arial" panose="020B0604020202020204" pitchFamily="34" charset="0"/>
              </a:rPr>
              <a:t>gwerthuso</a:t>
            </a:r>
            <a:r>
              <a:rPr lang="en-GB" b="1" i="0">
                <a:solidFill>
                  <a:schemeClr val="bg1"/>
                </a:solidFill>
                <a:effectLst/>
                <a:latin typeface="Arial" panose="020B0604020202020204" pitchFamily="34" charset="0"/>
              </a:rPr>
              <a:t>, gwella ac </a:t>
            </a:r>
            <a:r>
              <a:rPr lang="en-GB" b="1" i="0" err="1">
                <a:solidFill>
                  <a:schemeClr val="bg1"/>
                </a:solidFill>
                <a:effectLst/>
                <a:latin typeface="Arial" panose="020B0604020202020204" pitchFamily="34" charset="0"/>
              </a:rPr>
              <a:t>atebolrwydd</a:t>
            </a:r>
            <a:r>
              <a:rPr lang="en-GB" b="1" i="0">
                <a:solidFill>
                  <a:schemeClr val="bg1"/>
                </a:solidFill>
                <a:effectLst/>
                <a:latin typeface="Arial" panose="020B0604020202020204" pitchFamily="34" charset="0"/>
              </a:rPr>
              <a:t> </a:t>
            </a:r>
            <a:r>
              <a:rPr lang="en-GB" sz="1400" b="1" i="0">
                <a:solidFill>
                  <a:schemeClr val="bg1"/>
                </a:solidFill>
                <a:effectLst/>
                <a:latin typeface="Arial" panose="020B0604020202020204" pitchFamily="34" charset="0"/>
              </a:rPr>
              <a:t>(</a:t>
            </a:r>
            <a:r>
              <a:rPr lang="en-GB" sz="1400" b="1" i="0" err="1">
                <a:solidFill>
                  <a:schemeClr val="bg1"/>
                </a:solidFill>
                <a:effectLst/>
                <a:latin typeface="Arial" panose="020B0604020202020204" pitchFamily="34" charset="0"/>
              </a:rPr>
              <a:t>Llywodraeth</a:t>
            </a:r>
            <a:r>
              <a:rPr lang="en-GB" sz="1400" b="1" i="0">
                <a:solidFill>
                  <a:schemeClr val="bg1"/>
                </a:solidFill>
                <a:effectLst/>
                <a:latin typeface="Arial" panose="020B0604020202020204" pitchFamily="34" charset="0"/>
              </a:rPr>
              <a:t> Cymru)</a:t>
            </a:r>
          </a:p>
          <a:p>
            <a:pPr algn="l" fontAlgn="base"/>
            <a:endParaRPr lang="en-GB" b="1">
              <a:solidFill>
                <a:schemeClr val="bg1"/>
              </a:solidFill>
              <a:latin typeface="Arial" panose="020B0604020202020204" pitchFamily="34" charset="0"/>
            </a:endParaRPr>
          </a:p>
          <a:p>
            <a:pPr algn="l" fontAlgn="base"/>
            <a:endParaRPr lang="en-GB" b="1" i="0">
              <a:solidFill>
                <a:schemeClr val="bg1"/>
              </a:solidFill>
              <a:effectLst/>
              <a:latin typeface="Arial" panose="020B0604020202020204" pitchFamily="34" charset="0"/>
            </a:endParaRPr>
          </a:p>
          <a:p>
            <a:pPr fontAlgn="base"/>
            <a:r>
              <a:rPr lang="en-GB" b="1" i="0">
                <a:solidFill>
                  <a:schemeClr val="bg1"/>
                </a:solidFill>
                <a:effectLst/>
                <a:latin typeface="Arial" panose="020B0604020202020204" pitchFamily="34" charset="0"/>
              </a:rPr>
              <a:t>School improvement guidance: framework for evaluation, improvement and accountability </a:t>
            </a:r>
            <a:r>
              <a:rPr lang="en-GB" sz="1400" b="1" i="0">
                <a:solidFill>
                  <a:schemeClr val="bg1"/>
                </a:solidFill>
                <a:effectLst/>
                <a:latin typeface="Arial" panose="020B0604020202020204" pitchFamily="34" charset="0"/>
              </a:rPr>
              <a:t>(Welsh Government)</a:t>
            </a:r>
          </a:p>
          <a:p>
            <a:pPr algn="l" fontAlgn="base"/>
            <a:endParaRPr lang="en-GB" b="1" i="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388898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See the source image">
            <a:extLst>
              <a:ext uri="{FF2B5EF4-FFF2-40B4-BE49-F238E27FC236}">
                <a16:creationId xmlns:a16="http://schemas.microsoft.com/office/drawing/2014/main" id="{03A2E089-5626-C0D0-8A39-D934968C8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616" y="4721986"/>
            <a:ext cx="8078597" cy="17311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D16CAE69-C83B-063F-5540-456A843D7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039" y="54246"/>
            <a:ext cx="8078599" cy="17311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53566DF-5EB0-8CBB-BECE-7504157BF8DD}"/>
              </a:ext>
            </a:extLst>
          </p:cNvPr>
          <p:cNvSpPr/>
          <p:nvPr/>
        </p:nvSpPr>
        <p:spPr>
          <a:xfrm>
            <a:off x="607039" y="471434"/>
            <a:ext cx="8078599"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a:solidFill>
                  <a:schemeClr val="bg1"/>
                </a:solidFill>
              </a:rPr>
            </a:br>
            <a:r>
              <a:rPr lang="en-GB" sz="4400" err="1">
                <a:solidFill>
                  <a:schemeClr val="bg1"/>
                </a:solidFill>
              </a:rPr>
              <a:t>Gwella</a:t>
            </a:r>
            <a:r>
              <a:rPr lang="en-GB" sz="4400">
                <a:solidFill>
                  <a:schemeClr val="bg1"/>
                </a:solidFill>
              </a:rPr>
              <a:t> </a:t>
            </a:r>
            <a:r>
              <a:rPr lang="en-GB" sz="4400" err="1">
                <a:solidFill>
                  <a:schemeClr val="bg1"/>
                </a:solidFill>
              </a:rPr>
              <a:t>Ysgolion</a:t>
            </a:r>
            <a:endParaRPr lang="en-GB"/>
          </a:p>
        </p:txBody>
      </p:sp>
      <p:sp>
        <p:nvSpPr>
          <p:cNvPr id="14" name="Rectangle 13">
            <a:extLst>
              <a:ext uri="{FF2B5EF4-FFF2-40B4-BE49-F238E27FC236}">
                <a16:creationId xmlns:a16="http://schemas.microsoft.com/office/drawing/2014/main" id="{26DAE2A5-A8D4-921F-77D2-5C96169CF979}"/>
              </a:ext>
            </a:extLst>
          </p:cNvPr>
          <p:cNvSpPr/>
          <p:nvPr/>
        </p:nvSpPr>
        <p:spPr>
          <a:xfrm>
            <a:off x="710773" y="5169499"/>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a:solidFill>
                  <a:schemeClr val="bg1"/>
                </a:solidFill>
              </a:rPr>
            </a:br>
            <a:r>
              <a:rPr lang="en-GB" sz="4400">
                <a:solidFill>
                  <a:schemeClr val="bg1"/>
                </a:solidFill>
              </a:rPr>
              <a:t>School Improvement</a:t>
            </a:r>
            <a:endParaRPr lang="en-GB"/>
          </a:p>
        </p:txBody>
      </p:sp>
      <p:pic>
        <p:nvPicPr>
          <p:cNvPr id="2054" name="Picture 6" descr="See the source image">
            <a:extLst>
              <a:ext uri="{FF2B5EF4-FFF2-40B4-BE49-F238E27FC236}">
                <a16:creationId xmlns:a16="http://schemas.microsoft.com/office/drawing/2014/main" id="{46398574-A278-DFFA-7CA7-502747214E4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5788" y="1895544"/>
            <a:ext cx="2650252" cy="27162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DA6465FB-6188-8EEB-3778-E05D0C6A998D}"/>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755" t="3922" r="20645" b="32752"/>
          <a:stretch/>
        </p:blipFill>
        <p:spPr bwMode="auto">
          <a:xfrm>
            <a:off x="1182174" y="2273834"/>
            <a:ext cx="1813432" cy="19596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A3C8DB3A-4266-A779-E792-F269A499651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66222" y="2516521"/>
            <a:ext cx="1824958" cy="182495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e the source image">
            <a:extLst>
              <a:ext uri="{FF2B5EF4-FFF2-40B4-BE49-F238E27FC236}">
                <a16:creationId xmlns:a16="http://schemas.microsoft.com/office/drawing/2014/main" id="{1B2E5BE1-9334-4DA8-27C9-5096CDEA4E45}"/>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036264" y="1811801"/>
            <a:ext cx="1083716" cy="1069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391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412875"/>
            <a:ext cx="2174875" cy="4364038"/>
          </a:xfrm>
        </p:spPr>
        <p:txBody>
          <a:bodyPr anchor="t">
            <a:normAutofit/>
          </a:bodyPr>
          <a:lstStyle/>
          <a:p>
            <a:br>
              <a:rPr lang="en-GB" sz="3500">
                <a:solidFill>
                  <a:srgbClr val="FFFFFF"/>
                </a:solidFill>
              </a:rPr>
            </a:br>
            <a:br>
              <a:rPr lang="en-GB" sz="3500" b="1">
                <a:solidFill>
                  <a:srgbClr val="FFFFFF"/>
                </a:solidFill>
              </a:rPr>
            </a:br>
            <a:endParaRPr lang="en-GB" sz="3500" b="1">
              <a:solidFill>
                <a:srgbClr val="FFFFFF"/>
              </a:solidFill>
            </a:endParaRPr>
          </a:p>
        </p:txBody>
      </p:sp>
      <p:sp>
        <p:nvSpPr>
          <p:cNvPr id="3" name="Content Placeholder 2"/>
          <p:cNvSpPr>
            <a:spLocks noGrp="1"/>
          </p:cNvSpPr>
          <p:nvPr>
            <p:ph sz="half" idx="4294967295"/>
          </p:nvPr>
        </p:nvSpPr>
        <p:spPr>
          <a:xfrm>
            <a:off x="3044287" y="890361"/>
            <a:ext cx="5669407" cy="4364038"/>
          </a:xfrm>
        </p:spPr>
        <p:txBody>
          <a:bodyPr>
            <a:noAutofit/>
          </a:bodyPr>
          <a:lstStyle/>
          <a:p>
            <a:pPr marL="0" indent="0">
              <a:lnSpc>
                <a:spcPct val="100000"/>
              </a:lnSpc>
              <a:buNone/>
            </a:pPr>
            <a:r>
              <a:rPr lang="en-GB" sz="1600">
                <a:solidFill>
                  <a:srgbClr val="1F1F1F"/>
                </a:solidFill>
                <a:latin typeface="Arial" panose="020B0604020202020204" pitchFamily="34" charset="0"/>
              </a:rPr>
              <a:t>I</a:t>
            </a:r>
            <a:r>
              <a:rPr lang="en-GB" sz="1600" b="0" i="0">
                <a:solidFill>
                  <a:srgbClr val="1F1F1F"/>
                </a:solidFill>
                <a:effectLst/>
                <a:latin typeface="Arial" panose="020B0604020202020204" pitchFamily="34" charset="0"/>
              </a:rPr>
              <a:t>n order to self-evaluate and improve, schools need to understand what is expected of them more widely and to have an understanding of what success would look like across the breadth of their work.</a:t>
            </a:r>
          </a:p>
          <a:p>
            <a:pPr marL="0" indent="0">
              <a:lnSpc>
                <a:spcPct val="100000"/>
              </a:lnSpc>
              <a:buNone/>
            </a:pPr>
            <a:endParaRPr lang="en-GB" sz="1600">
              <a:solidFill>
                <a:srgbClr val="1F1F1F"/>
              </a:solidFill>
              <a:latin typeface="Arial" panose="020B0604020202020204" pitchFamily="34" charset="0"/>
            </a:endParaRPr>
          </a:p>
          <a:p>
            <a:pPr marL="0" indent="0">
              <a:lnSpc>
                <a:spcPct val="100000"/>
              </a:lnSpc>
              <a:buNone/>
            </a:pPr>
            <a:r>
              <a:rPr lang="en-GB" sz="1600" b="0" i="0">
                <a:solidFill>
                  <a:srgbClr val="1F1F1F"/>
                </a:solidFill>
                <a:effectLst/>
                <a:latin typeface="Arial" panose="020B0604020202020204" pitchFamily="34" charset="0"/>
              </a:rPr>
              <a:t>For example, the introduction of the Curriculum for Wales contributes to our goals as a nation as set out in the </a:t>
            </a:r>
            <a:r>
              <a:rPr lang="en-GB" sz="1600" b="0" i="0">
                <a:solidFill>
                  <a:srgbClr val="1F1F1F"/>
                </a:solidFill>
                <a:effectLst/>
                <a:latin typeface="Arial" panose="020B0604020202020204" pitchFamily="34" charset="0"/>
                <a:hlinkClick r:id="rId3"/>
              </a:rPr>
              <a:t>Well-being of Future Generations (Wales) Act 2015</a:t>
            </a:r>
            <a:r>
              <a:rPr lang="en-GB" sz="1600" b="0" i="0">
                <a:solidFill>
                  <a:srgbClr val="1F1F1F"/>
                </a:solidFill>
                <a:effectLst/>
                <a:latin typeface="Arial" panose="020B0604020202020204" pitchFamily="34" charset="0"/>
              </a:rPr>
              <a:t>, and supports the Welsh Government’s well-being objectives.</a:t>
            </a:r>
          </a:p>
          <a:p>
            <a:pPr marL="0" indent="0">
              <a:lnSpc>
                <a:spcPct val="100000"/>
              </a:lnSpc>
              <a:buNone/>
            </a:pPr>
            <a:r>
              <a:rPr lang="en-GB" sz="1600" b="0" i="0">
                <a:solidFill>
                  <a:srgbClr val="1F1F1F"/>
                </a:solidFill>
                <a:effectLst/>
                <a:latin typeface="Arial" panose="020B0604020202020204" pitchFamily="34" charset="0"/>
              </a:rPr>
              <a:t>The Curriculum for Wales also supports another of the Act’s overarching goals, namely ‘A Wales of vibrant culture and thriving Welsh language’ </a:t>
            </a:r>
            <a:r>
              <a:rPr lang="en-GB" sz="1600" b="1" i="0" u="none" strike="noStrike">
                <a:solidFill>
                  <a:srgbClr val="0360A6"/>
                </a:solidFill>
                <a:effectLst/>
                <a:latin typeface="Arial" panose="020B0604020202020204" pitchFamily="34" charset="0"/>
                <a:hlinkClick r:id="rId4"/>
              </a:rPr>
              <a:t>Cymraeg 2050: A million Welsh speakers</a:t>
            </a:r>
            <a:r>
              <a:rPr lang="en-GB" sz="1600" b="0" i="0">
                <a:solidFill>
                  <a:srgbClr val="1F1F1F"/>
                </a:solidFill>
                <a:effectLst/>
                <a:latin typeface="Arial" panose="020B0604020202020204" pitchFamily="34" charset="0"/>
              </a:rPr>
              <a:t>.</a:t>
            </a:r>
            <a:endParaRPr lang="en-GB" sz="1600">
              <a:solidFill>
                <a:srgbClr val="1F1F1F"/>
              </a:solidFill>
              <a:latin typeface="Arial" panose="020B0604020202020204" pitchFamily="34" charset="0"/>
            </a:endParaRPr>
          </a:p>
          <a:p>
            <a:pPr marL="0" indent="0">
              <a:lnSpc>
                <a:spcPct val="100000"/>
              </a:lnSpc>
              <a:buNone/>
            </a:pPr>
            <a:r>
              <a:rPr lang="en-GB" sz="1600" b="0" i="0">
                <a:solidFill>
                  <a:srgbClr val="1F1F1F"/>
                </a:solidFill>
                <a:effectLst/>
                <a:latin typeface="Arial" panose="020B0604020202020204" pitchFamily="34" charset="0"/>
              </a:rPr>
              <a:t>Similarly, the Curriculum for Wales is designed to enable the progress of all learners, and particularly disadvantaged and vulnerable learners, aligning closely with the ‘</a:t>
            </a:r>
            <a:r>
              <a:rPr lang="en-GB" sz="1600" b="1" i="0" u="none" strike="noStrike">
                <a:solidFill>
                  <a:srgbClr val="0360A6"/>
                </a:solidFill>
                <a:effectLst/>
                <a:latin typeface="Arial" panose="020B0604020202020204" pitchFamily="34" charset="0"/>
                <a:hlinkClick r:id="rId5"/>
              </a:rPr>
              <a:t>Additional Learning Needs and Education Tribunal (Wales) Act 2018</a:t>
            </a:r>
            <a:r>
              <a:rPr lang="en-GB" sz="1600" b="0" i="0">
                <a:solidFill>
                  <a:srgbClr val="1F1F1F"/>
                </a:solidFill>
                <a:effectLst/>
                <a:latin typeface="Arial" panose="020B0604020202020204" pitchFamily="34" charset="0"/>
              </a:rPr>
              <a:t>’.</a:t>
            </a:r>
          </a:p>
          <a:p>
            <a:pPr marL="0" indent="0">
              <a:lnSpc>
                <a:spcPct val="100000"/>
              </a:lnSpc>
              <a:buNone/>
            </a:pPr>
            <a:endParaRPr lang="en-GB" sz="1600">
              <a:solidFill>
                <a:srgbClr val="1F1F1F"/>
              </a:solidFill>
              <a:latin typeface="Arial" panose="020B0604020202020204" pitchFamily="34" charset="0"/>
            </a:endParaRPr>
          </a:p>
          <a:p>
            <a:pPr marL="0" indent="0">
              <a:lnSpc>
                <a:spcPct val="100000"/>
              </a:lnSpc>
              <a:buNone/>
            </a:pPr>
            <a:r>
              <a:rPr lang="en-GB" sz="1100"/>
              <a:t>Welsh Government (School improvement guidance: framework for evaluation, improvement and accountability </a:t>
            </a:r>
            <a:endParaRPr lang="en-GB" sz="1600"/>
          </a:p>
        </p:txBody>
      </p:sp>
      <p:pic>
        <p:nvPicPr>
          <p:cNvPr id="5" name="Picture 4" descr="Wales Map Flag | Wales map, Welsh flag, Wales flag">
            <a:extLst>
              <a:ext uri="{FF2B5EF4-FFF2-40B4-BE49-F238E27FC236}">
                <a16:creationId xmlns:a16="http://schemas.microsoft.com/office/drawing/2014/main" id="{361F4B00-0BD3-032E-336D-B177E964B4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282" r="14993" b="-1"/>
          <a:stretch/>
        </p:blipFill>
        <p:spPr bwMode="auto">
          <a:xfrm>
            <a:off x="84524" y="2111594"/>
            <a:ext cx="3044287" cy="2634811"/>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D38110-2B8A-66FC-85BF-E4FC8BF4C3CB}"/>
              </a:ext>
            </a:extLst>
          </p:cNvPr>
          <p:cNvSpPr txBox="1"/>
          <p:nvPr/>
        </p:nvSpPr>
        <p:spPr>
          <a:xfrm>
            <a:off x="345782" y="280031"/>
            <a:ext cx="7411250" cy="830997"/>
          </a:xfrm>
          <a:prstGeom prst="rect">
            <a:avLst/>
          </a:prstGeom>
          <a:noFill/>
        </p:spPr>
        <p:txBody>
          <a:bodyPr wrap="square">
            <a:spAutoFit/>
          </a:bodyPr>
          <a:lstStyle/>
          <a:p>
            <a:pPr algn="l" fontAlgn="base"/>
            <a:r>
              <a:rPr lang="en-GB" sz="2400" b="1" i="0">
                <a:solidFill>
                  <a:srgbClr val="1F1F1F"/>
                </a:solidFill>
                <a:effectLst/>
                <a:latin typeface="Arial" panose="020B0604020202020204" pitchFamily="34" charset="0"/>
              </a:rPr>
              <a:t>Curriculum for Wales: the context for improvement</a:t>
            </a:r>
          </a:p>
        </p:txBody>
      </p:sp>
    </p:spTree>
    <p:extLst>
      <p:ext uri="{BB962C8B-B14F-4D97-AF65-F5344CB8AC3E}">
        <p14:creationId xmlns:p14="http://schemas.microsoft.com/office/powerpoint/2010/main" val="2523739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412875"/>
            <a:ext cx="2174875" cy="4364038"/>
          </a:xfrm>
        </p:spPr>
        <p:txBody>
          <a:bodyPr anchor="t">
            <a:normAutofit/>
          </a:bodyPr>
          <a:lstStyle/>
          <a:p>
            <a:br>
              <a:rPr lang="en-GB" sz="3500">
                <a:solidFill>
                  <a:srgbClr val="FFFFFF"/>
                </a:solidFill>
              </a:rPr>
            </a:br>
            <a:br>
              <a:rPr lang="en-GB" sz="3500" b="1">
                <a:solidFill>
                  <a:srgbClr val="FFFFFF"/>
                </a:solidFill>
              </a:rPr>
            </a:br>
            <a:endParaRPr lang="en-GB" sz="3500" b="1">
              <a:solidFill>
                <a:srgbClr val="FFFFFF"/>
              </a:solidFill>
            </a:endParaRPr>
          </a:p>
        </p:txBody>
      </p:sp>
      <p:sp>
        <p:nvSpPr>
          <p:cNvPr id="3" name="Content Placeholder 2"/>
          <p:cNvSpPr>
            <a:spLocks noGrp="1"/>
          </p:cNvSpPr>
          <p:nvPr>
            <p:ph sz="half" idx="4294967295"/>
          </p:nvPr>
        </p:nvSpPr>
        <p:spPr>
          <a:xfrm>
            <a:off x="3044287" y="890361"/>
            <a:ext cx="5876876" cy="5256866"/>
          </a:xfrm>
        </p:spPr>
        <p:txBody>
          <a:bodyPr>
            <a:noAutofit/>
          </a:bodyPr>
          <a:lstStyle/>
          <a:p>
            <a:pPr marL="0" indent="0">
              <a:lnSpc>
                <a:spcPct val="110000"/>
              </a:lnSpc>
              <a:buNone/>
            </a:pPr>
            <a:r>
              <a:rPr lang="en-GB" sz="1800">
                <a:solidFill>
                  <a:srgbClr val="1F1F1F"/>
                </a:solidFill>
                <a:latin typeface="Arial" panose="020B0604020202020204" pitchFamily="34" charset="0"/>
              </a:rPr>
              <a:t>E</a:t>
            </a:r>
            <a:r>
              <a:rPr lang="en-GB" sz="1800" b="0" i="0">
                <a:solidFill>
                  <a:srgbClr val="1F1F1F"/>
                </a:solidFill>
                <a:effectLst/>
                <a:latin typeface="Arial" panose="020B0604020202020204" pitchFamily="34" charset="0"/>
              </a:rPr>
              <a:t>r </a:t>
            </a:r>
            <a:r>
              <a:rPr lang="en-GB" sz="1800" b="0" i="0" err="1">
                <a:solidFill>
                  <a:srgbClr val="1F1F1F"/>
                </a:solidFill>
                <a:effectLst/>
                <a:latin typeface="Arial" panose="020B0604020202020204" pitchFamily="34" charset="0"/>
              </a:rPr>
              <a:t>mwyn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hunanwerthuso</a:t>
            </a:r>
            <a:r>
              <a:rPr lang="en-GB" sz="1800" b="0" i="0">
                <a:solidFill>
                  <a:srgbClr val="1F1F1F"/>
                </a:solidFill>
                <a:effectLst/>
                <a:latin typeface="Arial" panose="020B0604020202020204" pitchFamily="34" charset="0"/>
              </a:rPr>
              <a:t> a gwella, </a:t>
            </a:r>
            <a:r>
              <a:rPr lang="en-GB" sz="1800" b="0" i="0" err="1">
                <a:solidFill>
                  <a:srgbClr val="1F1F1F"/>
                </a:solidFill>
                <a:effectLst/>
                <a:latin typeface="Arial" panose="020B0604020202020204" pitchFamily="34" charset="0"/>
              </a:rPr>
              <a:t>mae</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angen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ysgolion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ddeall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hyn</a:t>
            </a:r>
            <a:r>
              <a:rPr lang="en-GB" sz="1800" b="0" i="0">
                <a:solidFill>
                  <a:srgbClr val="1F1F1F"/>
                </a:solidFill>
                <a:effectLst/>
                <a:latin typeface="Arial" panose="020B0604020202020204" pitchFamily="34" charset="0"/>
              </a:rPr>
              <a:t> a </a:t>
            </a:r>
            <a:r>
              <a:rPr lang="en-GB" sz="1800" b="0" i="0" err="1">
                <a:solidFill>
                  <a:srgbClr val="1F1F1F"/>
                </a:solidFill>
                <a:effectLst/>
                <a:latin typeface="Arial" panose="020B0604020202020204" pitchFamily="34" charset="0"/>
              </a:rPr>
              <a:t>ddisgwylir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ganddynt</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ehangach</a:t>
            </a:r>
            <a:r>
              <a:rPr lang="en-GB" sz="1800" b="0" i="0">
                <a:solidFill>
                  <a:srgbClr val="1F1F1F"/>
                </a:solidFill>
                <a:effectLst/>
                <a:latin typeface="Arial" panose="020B0604020202020204" pitchFamily="34" charset="0"/>
              </a:rPr>
              <a:t> a </a:t>
            </a:r>
            <a:r>
              <a:rPr lang="en-GB" sz="1800" b="0" i="0" err="1">
                <a:solidFill>
                  <a:srgbClr val="1F1F1F"/>
                </a:solidFill>
                <a:effectLst/>
                <a:latin typeface="Arial" panose="020B0604020202020204" pitchFamily="34" charset="0"/>
              </a:rPr>
              <a:t>deall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sut</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beth</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fyddai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llwyddiant</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ar</a:t>
            </a:r>
            <a:r>
              <a:rPr lang="en-GB" sz="1800" b="0" i="0">
                <a:solidFill>
                  <a:srgbClr val="1F1F1F"/>
                </a:solidFill>
                <a:effectLst/>
                <a:latin typeface="Arial" panose="020B0604020202020204" pitchFamily="34" charset="0"/>
              </a:rPr>
              <a:t> draws </a:t>
            </a:r>
            <a:r>
              <a:rPr lang="en-GB" sz="1800" b="0" i="0" err="1">
                <a:solidFill>
                  <a:srgbClr val="1F1F1F"/>
                </a:solidFill>
                <a:effectLst/>
                <a:latin typeface="Arial" panose="020B0604020202020204" pitchFamily="34" charset="0"/>
              </a:rPr>
              <a:t>eu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holl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waith</a:t>
            </a:r>
            <a:r>
              <a:rPr lang="en-GB" sz="1800" b="0" i="0">
                <a:solidFill>
                  <a:srgbClr val="1F1F1F"/>
                </a:solidFill>
                <a:effectLst/>
                <a:latin typeface="Arial" panose="020B0604020202020204" pitchFamily="34" charset="0"/>
              </a:rPr>
              <a:t>.</a:t>
            </a:r>
            <a:endParaRPr lang="en-GB" sz="1800">
              <a:solidFill>
                <a:srgbClr val="1F1F1F"/>
              </a:solidFill>
              <a:latin typeface="Arial" panose="020B0604020202020204" pitchFamily="34" charset="0"/>
            </a:endParaRPr>
          </a:p>
          <a:p>
            <a:pPr marL="0" indent="0">
              <a:lnSpc>
                <a:spcPct val="110000"/>
              </a:lnSpc>
              <a:buNone/>
            </a:pPr>
            <a:r>
              <a:rPr lang="en-GB" sz="1800" b="0" i="0">
                <a:solidFill>
                  <a:srgbClr val="1F1F1F"/>
                </a:solidFill>
                <a:effectLst/>
                <a:latin typeface="Arial" panose="020B0604020202020204" pitchFamily="34" charset="0"/>
              </a:rPr>
              <a:t>Er </a:t>
            </a:r>
            <a:r>
              <a:rPr lang="en-GB" sz="1800" b="0" i="0" err="1">
                <a:solidFill>
                  <a:srgbClr val="1F1F1F"/>
                </a:solidFill>
                <a:effectLst/>
                <a:latin typeface="Arial" panose="020B0604020202020204" pitchFamily="34" charset="0"/>
              </a:rPr>
              <a:t>enghraifft</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bydd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cyflwyno'r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Cwricwlwm</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Gymru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cyfrannu</a:t>
            </a:r>
            <a:r>
              <a:rPr lang="en-GB" sz="1800" b="0" i="0">
                <a:solidFill>
                  <a:srgbClr val="1F1F1F"/>
                </a:solidFill>
                <a:effectLst/>
                <a:latin typeface="Arial" panose="020B0604020202020204" pitchFamily="34" charset="0"/>
              </a:rPr>
              <a:t> at </a:t>
            </a:r>
            <a:r>
              <a:rPr lang="en-GB" sz="1800" b="0" i="0" err="1">
                <a:solidFill>
                  <a:srgbClr val="1F1F1F"/>
                </a:solidFill>
                <a:effectLst/>
                <a:latin typeface="Arial" panose="020B0604020202020204" pitchFamily="34" charset="0"/>
              </a:rPr>
              <a:t>ein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nodau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fel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cenedl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fel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nodir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i="0">
                <a:effectLst/>
                <a:latin typeface="Arial" panose="020B0604020202020204" pitchFamily="34" charset="0"/>
                <a:hlinkClick r:id="rId3"/>
              </a:rPr>
              <a:t>Deddf </a:t>
            </a:r>
            <a:r>
              <a:rPr lang="en-GB" sz="1800" i="0" err="1">
                <a:effectLst/>
                <a:latin typeface="Arial" panose="020B0604020202020204" pitchFamily="34" charset="0"/>
                <a:hlinkClick r:id="rId3"/>
              </a:rPr>
              <a:t>Llesiant</a:t>
            </a:r>
            <a:r>
              <a:rPr lang="en-GB" sz="1800" i="0">
                <a:effectLst/>
                <a:latin typeface="Arial" panose="020B0604020202020204" pitchFamily="34" charset="0"/>
                <a:hlinkClick r:id="rId3"/>
              </a:rPr>
              <a:t> </a:t>
            </a:r>
            <a:r>
              <a:rPr lang="en-GB" sz="1800" i="0" err="1">
                <a:effectLst/>
                <a:latin typeface="Arial" panose="020B0604020202020204" pitchFamily="34" charset="0"/>
                <a:hlinkClick r:id="rId3"/>
              </a:rPr>
              <a:t>Cenedlaethau’r</a:t>
            </a:r>
            <a:r>
              <a:rPr lang="en-GB" sz="1800" i="0">
                <a:effectLst/>
                <a:latin typeface="Arial" panose="020B0604020202020204" pitchFamily="34" charset="0"/>
                <a:hlinkClick r:id="rId3"/>
              </a:rPr>
              <a:t> </a:t>
            </a:r>
            <a:r>
              <a:rPr lang="en-GB" sz="1800" i="0" err="1">
                <a:effectLst/>
                <a:latin typeface="Arial" panose="020B0604020202020204" pitchFamily="34" charset="0"/>
                <a:hlinkClick r:id="rId3"/>
              </a:rPr>
              <a:t>Dyfodol</a:t>
            </a:r>
            <a:r>
              <a:rPr lang="en-GB" sz="1800" i="0">
                <a:effectLst/>
                <a:latin typeface="Arial" panose="020B0604020202020204" pitchFamily="34" charset="0"/>
                <a:hlinkClick r:id="rId3"/>
              </a:rPr>
              <a:t> (Cymru) 2015</a:t>
            </a:r>
            <a:r>
              <a:rPr lang="en-GB" sz="1800" b="1" i="0">
                <a:effectLst/>
                <a:latin typeface="Arial" panose="020B0604020202020204" pitchFamily="34" charset="0"/>
              </a:rPr>
              <a:t>’ </a:t>
            </a:r>
            <a:r>
              <a:rPr lang="en-GB" sz="1800" b="0" i="0">
                <a:effectLst/>
                <a:latin typeface="Arial" panose="020B0604020202020204" pitchFamily="34" charset="0"/>
              </a:rPr>
              <a:t>ac </a:t>
            </a:r>
            <a:r>
              <a:rPr lang="en-GB" sz="1800" b="0" i="0" err="1">
                <a:effectLst/>
                <a:latin typeface="Arial" panose="020B0604020202020204" pitchFamily="34" charset="0"/>
              </a:rPr>
              <a:t>yn</a:t>
            </a:r>
            <a:r>
              <a:rPr lang="en-GB" sz="1800" b="0" i="0">
                <a:effectLst/>
                <a:latin typeface="Arial" panose="020B0604020202020204" pitchFamily="34" charset="0"/>
              </a:rPr>
              <a:t> </a:t>
            </a:r>
            <a:r>
              <a:rPr lang="en-GB" sz="1800" b="0" i="0" err="1">
                <a:effectLst/>
                <a:latin typeface="Arial" panose="020B0604020202020204" pitchFamily="34" charset="0"/>
              </a:rPr>
              <a:t>cefnogi</a:t>
            </a:r>
            <a:r>
              <a:rPr lang="en-GB" sz="1800" b="0" i="0">
                <a:effectLst/>
                <a:latin typeface="Arial" panose="020B0604020202020204" pitchFamily="34" charset="0"/>
              </a:rPr>
              <a:t> </a:t>
            </a:r>
            <a:r>
              <a:rPr lang="en-GB" sz="1800" b="0" i="0" err="1">
                <a:effectLst/>
                <a:latin typeface="Arial" panose="020B0604020202020204" pitchFamily="34" charset="0"/>
              </a:rPr>
              <a:t>amcanion</a:t>
            </a:r>
            <a:r>
              <a:rPr lang="en-GB" sz="1800" b="0" i="0">
                <a:effectLst/>
                <a:latin typeface="Arial" panose="020B0604020202020204" pitchFamily="34" charset="0"/>
              </a:rPr>
              <a:t> </a:t>
            </a:r>
            <a:r>
              <a:rPr lang="en-GB" sz="1800" b="0" i="0" err="1">
                <a:effectLst/>
                <a:latin typeface="Arial" panose="020B0604020202020204" pitchFamily="34" charset="0"/>
              </a:rPr>
              <a:t>lles</a:t>
            </a:r>
            <a:r>
              <a:rPr lang="en-GB" sz="1800" b="0" i="0">
                <a:effectLst/>
                <a:latin typeface="Arial" panose="020B0604020202020204" pitchFamily="34" charset="0"/>
              </a:rPr>
              <a:t> </a:t>
            </a:r>
            <a:r>
              <a:rPr lang="en-GB" sz="1800" b="0" i="0" err="1">
                <a:effectLst/>
                <a:latin typeface="Arial" panose="020B0604020202020204" pitchFamily="34" charset="0"/>
              </a:rPr>
              <a:t>Llywodraeth</a:t>
            </a:r>
            <a:r>
              <a:rPr lang="en-GB" sz="1800" b="0" i="0">
                <a:effectLst/>
                <a:latin typeface="Arial" panose="020B0604020202020204" pitchFamily="34" charset="0"/>
              </a:rPr>
              <a:t> Cymru..</a:t>
            </a:r>
          </a:p>
          <a:p>
            <a:pPr marL="0" indent="0">
              <a:lnSpc>
                <a:spcPct val="110000"/>
              </a:lnSpc>
              <a:buNone/>
            </a:pPr>
            <a:r>
              <a:rPr lang="en-GB" sz="1800" b="0" i="0" err="1">
                <a:solidFill>
                  <a:srgbClr val="1F1F1F"/>
                </a:solidFill>
                <a:effectLst/>
                <a:latin typeface="Arial" panose="020B0604020202020204" pitchFamily="34" charset="0"/>
              </a:rPr>
              <a:t>Mae'r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Cwricwlwm</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Gymru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hefyd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cefnogi</a:t>
            </a:r>
            <a:r>
              <a:rPr lang="en-GB" sz="1800" b="0" i="0">
                <a:solidFill>
                  <a:srgbClr val="1F1F1F"/>
                </a:solidFill>
                <a:effectLst/>
                <a:latin typeface="Arial" panose="020B0604020202020204" pitchFamily="34" charset="0"/>
              </a:rPr>
              <a:t> un </a:t>
            </a:r>
            <a:r>
              <a:rPr lang="en-GB" sz="1800" b="0" i="0" err="1">
                <a:solidFill>
                  <a:srgbClr val="1F1F1F"/>
                </a:solidFill>
                <a:effectLst/>
                <a:latin typeface="Arial" panose="020B0604020202020204" pitchFamily="34" charset="0"/>
              </a:rPr>
              <a:t>arall</a:t>
            </a:r>
            <a:r>
              <a:rPr lang="en-GB" sz="1800" b="0" i="0">
                <a:solidFill>
                  <a:srgbClr val="1F1F1F"/>
                </a:solidFill>
                <a:effectLst/>
                <a:latin typeface="Arial" panose="020B0604020202020204" pitchFamily="34" charset="0"/>
              </a:rPr>
              <a:t> o </a:t>
            </a:r>
            <a:r>
              <a:rPr lang="en-GB" sz="1800" b="0" i="0" err="1">
                <a:solidFill>
                  <a:srgbClr val="1F1F1F"/>
                </a:solidFill>
                <a:effectLst/>
                <a:latin typeface="Arial" panose="020B0604020202020204" pitchFamily="34" charset="0"/>
              </a:rPr>
              <a:t>nodau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cyffredinol</a:t>
            </a:r>
            <a:r>
              <a:rPr lang="en-GB" sz="1800" b="0" i="0">
                <a:solidFill>
                  <a:srgbClr val="1F1F1F"/>
                </a:solidFill>
                <a:effectLst/>
                <a:latin typeface="Arial" panose="020B0604020202020204" pitchFamily="34" charset="0"/>
              </a:rPr>
              <a:t> y </a:t>
            </a:r>
            <a:r>
              <a:rPr lang="en-GB" sz="1800" b="0" i="0" err="1">
                <a:solidFill>
                  <a:srgbClr val="1F1F1F"/>
                </a:solidFill>
                <a:effectLst/>
                <a:latin typeface="Arial" panose="020B0604020202020204" pitchFamily="34" charset="0"/>
              </a:rPr>
              <a:t>Ddeddf</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sef</a:t>
            </a:r>
            <a:r>
              <a:rPr lang="en-GB" sz="1800" b="0" i="0">
                <a:solidFill>
                  <a:srgbClr val="1F1F1F"/>
                </a:solidFill>
                <a:effectLst/>
                <a:latin typeface="Arial" panose="020B0604020202020204" pitchFamily="34" charset="0"/>
              </a:rPr>
              <a:t> ‘Cymru â </a:t>
            </a:r>
            <a:r>
              <a:rPr lang="en-GB" sz="1800" b="0" i="0" err="1">
                <a:solidFill>
                  <a:srgbClr val="1F1F1F"/>
                </a:solidFill>
                <a:effectLst/>
                <a:latin typeface="Arial" panose="020B0604020202020204" pitchFamily="34" charset="0"/>
              </a:rPr>
              <a:t>diwylliant</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bywiog</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lle</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mae'r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Gymraeg</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ffynnu</a:t>
            </a:r>
            <a:r>
              <a:rPr lang="en-GB" sz="1800" b="0" i="0">
                <a:solidFill>
                  <a:srgbClr val="1F1F1F"/>
                </a:solidFill>
                <a:effectLst/>
                <a:latin typeface="Arial" panose="020B0604020202020204" pitchFamily="34" charset="0"/>
              </a:rPr>
              <a:t>’. </a:t>
            </a:r>
            <a:r>
              <a:rPr lang="en-GB" sz="1800" i="0">
                <a:solidFill>
                  <a:srgbClr val="1F1F1F"/>
                </a:solidFill>
                <a:effectLst/>
                <a:latin typeface="Arial" panose="020B0604020202020204" pitchFamily="34" charset="0"/>
              </a:rPr>
              <a:t>‘</a:t>
            </a:r>
            <a:r>
              <a:rPr lang="en-GB" sz="1800" i="0" u="none" strike="noStrike">
                <a:solidFill>
                  <a:srgbClr val="0360A6"/>
                </a:solidFill>
                <a:effectLst/>
                <a:latin typeface="Arial" panose="020B0604020202020204" pitchFamily="34" charset="0"/>
                <a:hlinkClick r:id="rId4"/>
              </a:rPr>
              <a:t>Cymraeg 2050: </a:t>
            </a:r>
            <a:r>
              <a:rPr lang="en-GB" sz="1800" i="0" u="none" strike="noStrike" err="1">
                <a:solidFill>
                  <a:srgbClr val="0360A6"/>
                </a:solidFill>
                <a:effectLst/>
                <a:latin typeface="Arial" panose="020B0604020202020204" pitchFamily="34" charset="0"/>
                <a:hlinkClick r:id="rId4"/>
              </a:rPr>
              <a:t>Miliwn</a:t>
            </a:r>
            <a:r>
              <a:rPr lang="en-GB" sz="1800" i="0" u="none" strike="noStrike">
                <a:solidFill>
                  <a:srgbClr val="0360A6"/>
                </a:solidFill>
                <a:effectLst/>
                <a:latin typeface="Arial" panose="020B0604020202020204" pitchFamily="34" charset="0"/>
                <a:hlinkClick r:id="rId4"/>
              </a:rPr>
              <a:t> o </a:t>
            </a:r>
            <a:r>
              <a:rPr lang="en-GB" sz="1800" i="0" u="none" strike="noStrike" err="1">
                <a:solidFill>
                  <a:srgbClr val="0360A6"/>
                </a:solidFill>
                <a:effectLst/>
                <a:latin typeface="Arial" panose="020B0604020202020204" pitchFamily="34" charset="0"/>
                <a:hlinkClick r:id="rId4"/>
              </a:rPr>
              <a:t>siaradwyr</a:t>
            </a:r>
            <a:r>
              <a:rPr lang="en-GB" sz="1800" i="0" u="none" strike="noStrike">
                <a:solidFill>
                  <a:srgbClr val="0360A6"/>
                </a:solidFill>
                <a:effectLst/>
                <a:latin typeface="Arial" panose="020B0604020202020204" pitchFamily="34" charset="0"/>
                <a:hlinkClick r:id="rId4"/>
              </a:rPr>
              <a:t> Cymraeg'</a:t>
            </a:r>
            <a:r>
              <a:rPr lang="en-GB" sz="180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yw</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ein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strategaeth</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ar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gyfer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cyflawni'r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uchelgais</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hwn</a:t>
            </a:r>
            <a:r>
              <a:rPr lang="en-GB" sz="1800" b="0" i="0">
                <a:solidFill>
                  <a:srgbClr val="1F1F1F"/>
                </a:solidFill>
                <a:effectLst/>
                <a:latin typeface="Arial" panose="020B0604020202020204" pitchFamily="34" charset="0"/>
              </a:rPr>
              <a:t>.</a:t>
            </a:r>
          </a:p>
          <a:p>
            <a:pPr marL="0" indent="0">
              <a:lnSpc>
                <a:spcPct val="110000"/>
              </a:lnSpc>
              <a:buNone/>
            </a:pP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yr</a:t>
            </a:r>
            <a:r>
              <a:rPr lang="en-GB" sz="1800" b="0" i="0">
                <a:solidFill>
                  <a:srgbClr val="1F1F1F"/>
                </a:solidFill>
                <a:effectLst/>
                <a:latin typeface="Arial" panose="020B0604020202020204" pitchFamily="34" charset="0"/>
              </a:rPr>
              <a:t> un </a:t>
            </a:r>
            <a:r>
              <a:rPr lang="en-GB" sz="1800" b="0" i="0" err="1">
                <a:solidFill>
                  <a:srgbClr val="1F1F1F"/>
                </a:solidFill>
                <a:effectLst/>
                <a:latin typeface="Arial" panose="020B0604020202020204" pitchFamily="34" charset="0"/>
              </a:rPr>
              <a:t>modd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mae'r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Cwricwlwm</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Gymru</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wedi'i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gynllunio</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sicrhau</a:t>
            </a:r>
            <a:r>
              <a:rPr lang="en-GB" sz="1800" b="0" i="0">
                <a:solidFill>
                  <a:srgbClr val="1F1F1F"/>
                </a:solidFill>
                <a:effectLst/>
                <a:latin typeface="Arial" panose="020B0604020202020204" pitchFamily="34" charset="0"/>
              </a:rPr>
              <a:t> bod </a:t>
            </a:r>
            <a:r>
              <a:rPr lang="en-GB" sz="1800" b="0" i="0" err="1">
                <a:solidFill>
                  <a:srgbClr val="1F1F1F"/>
                </a:solidFill>
                <a:effectLst/>
                <a:latin typeface="Arial" panose="020B0604020202020204" pitchFamily="34" charset="0"/>
              </a:rPr>
              <a:t>cynnydd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pob</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dysgwr</a:t>
            </a:r>
            <a:r>
              <a:rPr lang="en-GB" sz="1800" b="0" i="0">
                <a:solidFill>
                  <a:srgbClr val="1F1F1F"/>
                </a:solidFill>
                <a:effectLst/>
                <a:latin typeface="Arial" panose="020B0604020202020204" pitchFamily="34" charset="0"/>
              </a:rPr>
              <a:t>, ac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benodol</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ddysgwyr</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difreintiedig</a:t>
            </a:r>
            <a:r>
              <a:rPr lang="en-GB" sz="1800" b="0" i="0">
                <a:solidFill>
                  <a:srgbClr val="1F1F1F"/>
                </a:solidFill>
                <a:effectLst/>
                <a:latin typeface="Arial" panose="020B0604020202020204" pitchFamily="34" charset="0"/>
              </a:rPr>
              <a:t> ac </a:t>
            </a:r>
            <a:r>
              <a:rPr lang="en-GB" sz="1800" b="0" i="0" err="1">
                <a:solidFill>
                  <a:srgbClr val="1F1F1F"/>
                </a:solidFill>
                <a:effectLst/>
                <a:latin typeface="Arial" panose="020B0604020202020204" pitchFamily="34" charset="0"/>
              </a:rPr>
              <a:t>agored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i</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niwed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cyd-fynd</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yn</a:t>
            </a:r>
            <a:r>
              <a:rPr lang="en-GB" sz="1800" b="0" i="0">
                <a:solidFill>
                  <a:srgbClr val="1F1F1F"/>
                </a:solidFill>
                <a:effectLst/>
                <a:latin typeface="Arial" panose="020B0604020202020204" pitchFamily="34" charset="0"/>
              </a:rPr>
              <a:t> </a:t>
            </a:r>
            <a:r>
              <a:rPr lang="en-GB" sz="1800" b="0" i="0" err="1">
                <a:solidFill>
                  <a:srgbClr val="1F1F1F"/>
                </a:solidFill>
                <a:effectLst/>
                <a:latin typeface="Arial" panose="020B0604020202020204" pitchFamily="34" charset="0"/>
              </a:rPr>
              <a:t>agos</a:t>
            </a:r>
            <a:r>
              <a:rPr lang="en-GB" sz="1800" b="0" i="0">
                <a:solidFill>
                  <a:srgbClr val="1F1F1F"/>
                </a:solidFill>
                <a:effectLst/>
                <a:latin typeface="Arial" panose="020B0604020202020204" pitchFamily="34" charset="0"/>
              </a:rPr>
              <a:t> â </a:t>
            </a:r>
            <a:r>
              <a:rPr lang="en-GB" sz="1800" i="0" u="none" strike="noStrike">
                <a:solidFill>
                  <a:srgbClr val="0360A6"/>
                </a:solidFill>
                <a:effectLst/>
                <a:latin typeface="Arial" panose="020B0604020202020204" pitchFamily="34" charset="0"/>
                <a:hlinkClick r:id="rId5"/>
              </a:rPr>
              <a:t>Deddf </a:t>
            </a:r>
            <a:r>
              <a:rPr lang="en-GB" sz="1800" i="0" u="none" strike="noStrike" err="1">
                <a:solidFill>
                  <a:srgbClr val="0360A6"/>
                </a:solidFill>
                <a:effectLst/>
                <a:latin typeface="Arial" panose="020B0604020202020204" pitchFamily="34" charset="0"/>
                <a:hlinkClick r:id="rId5"/>
              </a:rPr>
              <a:t>Anghenion</a:t>
            </a:r>
            <a:r>
              <a:rPr lang="en-GB" sz="1800" i="0" u="none" strike="noStrike">
                <a:solidFill>
                  <a:srgbClr val="0360A6"/>
                </a:solidFill>
                <a:effectLst/>
                <a:latin typeface="Arial" panose="020B0604020202020204" pitchFamily="34" charset="0"/>
                <a:hlinkClick r:id="rId5"/>
              </a:rPr>
              <a:t> </a:t>
            </a:r>
            <a:r>
              <a:rPr lang="en-GB" sz="1800" i="0" u="none" strike="noStrike" err="1">
                <a:solidFill>
                  <a:srgbClr val="0360A6"/>
                </a:solidFill>
                <a:effectLst/>
                <a:latin typeface="Arial" panose="020B0604020202020204" pitchFamily="34" charset="0"/>
                <a:hlinkClick r:id="rId5"/>
              </a:rPr>
              <a:t>Dysgu</a:t>
            </a:r>
            <a:r>
              <a:rPr lang="en-GB" sz="1800" i="0" u="none" strike="noStrike">
                <a:solidFill>
                  <a:srgbClr val="0360A6"/>
                </a:solidFill>
                <a:effectLst/>
                <a:latin typeface="Arial" panose="020B0604020202020204" pitchFamily="34" charset="0"/>
                <a:hlinkClick r:id="rId5"/>
              </a:rPr>
              <a:t> </a:t>
            </a:r>
            <a:r>
              <a:rPr lang="en-GB" sz="1800" i="0" u="none" strike="noStrike" err="1">
                <a:solidFill>
                  <a:srgbClr val="0360A6"/>
                </a:solidFill>
                <a:effectLst/>
                <a:latin typeface="Arial" panose="020B0604020202020204" pitchFamily="34" charset="0"/>
                <a:hlinkClick r:id="rId5"/>
              </a:rPr>
              <a:t>Ychwanegol</a:t>
            </a:r>
            <a:r>
              <a:rPr lang="en-GB" sz="1800" i="0" u="none" strike="noStrike">
                <a:solidFill>
                  <a:srgbClr val="0360A6"/>
                </a:solidFill>
                <a:effectLst/>
                <a:latin typeface="Arial" panose="020B0604020202020204" pitchFamily="34" charset="0"/>
                <a:hlinkClick r:id="rId5"/>
              </a:rPr>
              <a:t> </a:t>
            </a:r>
            <a:r>
              <a:rPr lang="en-GB" sz="1800" i="0" u="none" strike="noStrike" err="1">
                <a:solidFill>
                  <a:srgbClr val="0360A6"/>
                </a:solidFill>
                <a:effectLst/>
                <a:latin typeface="Arial" panose="020B0604020202020204" pitchFamily="34" charset="0"/>
                <a:hlinkClick r:id="rId5"/>
              </a:rPr>
              <a:t>a’r</a:t>
            </a:r>
            <a:r>
              <a:rPr lang="en-GB" sz="1800" i="0" u="none" strike="noStrike">
                <a:solidFill>
                  <a:srgbClr val="0360A6"/>
                </a:solidFill>
                <a:effectLst/>
                <a:latin typeface="Arial" panose="020B0604020202020204" pitchFamily="34" charset="0"/>
                <a:hlinkClick r:id="rId5"/>
              </a:rPr>
              <a:t> </a:t>
            </a:r>
            <a:r>
              <a:rPr lang="en-GB" sz="1800" i="0" u="none" strike="noStrike" err="1">
                <a:solidFill>
                  <a:srgbClr val="0360A6"/>
                </a:solidFill>
                <a:effectLst/>
                <a:latin typeface="Arial" panose="020B0604020202020204" pitchFamily="34" charset="0"/>
                <a:hlinkClick r:id="rId5"/>
              </a:rPr>
              <a:t>Tribiwnlys</a:t>
            </a:r>
            <a:r>
              <a:rPr lang="en-GB" sz="1800" i="0" u="none" strike="noStrike">
                <a:solidFill>
                  <a:srgbClr val="0360A6"/>
                </a:solidFill>
                <a:effectLst/>
                <a:latin typeface="Arial" panose="020B0604020202020204" pitchFamily="34" charset="0"/>
                <a:hlinkClick r:id="rId5"/>
              </a:rPr>
              <a:t> </a:t>
            </a:r>
            <a:r>
              <a:rPr lang="en-GB" sz="1800" i="0" u="none" strike="noStrike" err="1">
                <a:solidFill>
                  <a:srgbClr val="0360A6"/>
                </a:solidFill>
                <a:effectLst/>
                <a:latin typeface="Arial" panose="020B0604020202020204" pitchFamily="34" charset="0"/>
                <a:hlinkClick r:id="rId5"/>
              </a:rPr>
              <a:t>Addysg</a:t>
            </a:r>
            <a:r>
              <a:rPr lang="en-GB" sz="1800" i="0" u="none" strike="noStrike">
                <a:solidFill>
                  <a:srgbClr val="0360A6"/>
                </a:solidFill>
                <a:effectLst/>
                <a:latin typeface="Arial" panose="020B0604020202020204" pitchFamily="34" charset="0"/>
                <a:hlinkClick r:id="rId5"/>
              </a:rPr>
              <a:t> (Cymru) 2018</a:t>
            </a:r>
            <a:r>
              <a:rPr lang="en-GB" sz="1800" b="0" i="0">
                <a:solidFill>
                  <a:srgbClr val="1F1F1F"/>
                </a:solidFill>
                <a:effectLst/>
                <a:latin typeface="Arial" panose="020B0604020202020204" pitchFamily="34" charset="0"/>
              </a:rPr>
              <a:t>.</a:t>
            </a:r>
            <a:endParaRPr lang="en-GB" sz="1800"/>
          </a:p>
        </p:txBody>
      </p:sp>
      <p:pic>
        <p:nvPicPr>
          <p:cNvPr id="5" name="Picture 4" descr="Wales Map Flag | Wales map, Welsh flag, Wales flag">
            <a:extLst>
              <a:ext uri="{FF2B5EF4-FFF2-40B4-BE49-F238E27FC236}">
                <a16:creationId xmlns:a16="http://schemas.microsoft.com/office/drawing/2014/main" id="{361F4B00-0BD3-032E-336D-B177E964B4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282" r="14993" b="-1"/>
          <a:stretch/>
        </p:blipFill>
        <p:spPr bwMode="auto">
          <a:xfrm>
            <a:off x="0" y="2027070"/>
            <a:ext cx="3044287" cy="2634811"/>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D38110-2B8A-66FC-85BF-E4FC8BF4C3CB}"/>
              </a:ext>
            </a:extLst>
          </p:cNvPr>
          <p:cNvSpPr txBox="1"/>
          <p:nvPr/>
        </p:nvSpPr>
        <p:spPr>
          <a:xfrm>
            <a:off x="345782" y="280031"/>
            <a:ext cx="7411250" cy="738664"/>
          </a:xfrm>
          <a:prstGeom prst="rect">
            <a:avLst/>
          </a:prstGeom>
          <a:noFill/>
        </p:spPr>
        <p:txBody>
          <a:bodyPr wrap="square">
            <a:spAutoFit/>
          </a:bodyPr>
          <a:lstStyle/>
          <a:p>
            <a:pPr fontAlgn="base"/>
            <a:r>
              <a:rPr lang="en-GB" sz="2400" b="1" i="0" err="1">
                <a:solidFill>
                  <a:srgbClr val="1F1F1F"/>
                </a:solidFill>
                <a:effectLst/>
                <a:latin typeface="Arial" panose="020B0604020202020204" pitchFamily="34" charset="0"/>
              </a:rPr>
              <a:t>Cwricwlwm</a:t>
            </a:r>
            <a:r>
              <a:rPr lang="en-GB" sz="2400" b="1" i="0">
                <a:solidFill>
                  <a:srgbClr val="1F1F1F"/>
                </a:solidFill>
                <a:effectLst/>
                <a:latin typeface="Arial" panose="020B0604020202020204" pitchFamily="34" charset="0"/>
              </a:rPr>
              <a:t> </a:t>
            </a:r>
            <a:r>
              <a:rPr lang="en-GB" sz="2400" b="1" i="0" err="1">
                <a:solidFill>
                  <a:srgbClr val="1F1F1F"/>
                </a:solidFill>
                <a:effectLst/>
                <a:latin typeface="Arial" panose="020B0604020202020204" pitchFamily="34" charset="0"/>
              </a:rPr>
              <a:t>i</a:t>
            </a:r>
            <a:r>
              <a:rPr lang="en-GB" sz="2400" b="1" i="0">
                <a:solidFill>
                  <a:srgbClr val="1F1F1F"/>
                </a:solidFill>
                <a:effectLst/>
                <a:latin typeface="Arial" panose="020B0604020202020204" pitchFamily="34" charset="0"/>
              </a:rPr>
              <a:t> </a:t>
            </a:r>
            <a:r>
              <a:rPr lang="en-GB" sz="2400" b="1" i="0" err="1">
                <a:solidFill>
                  <a:srgbClr val="1F1F1F"/>
                </a:solidFill>
                <a:effectLst/>
                <a:latin typeface="Arial" panose="020B0604020202020204" pitchFamily="34" charset="0"/>
              </a:rPr>
              <a:t>Gymru</a:t>
            </a:r>
            <a:r>
              <a:rPr lang="en-GB" sz="2400" b="1" i="0">
                <a:solidFill>
                  <a:srgbClr val="1F1F1F"/>
                </a:solidFill>
                <a:effectLst/>
                <a:latin typeface="Arial" panose="020B0604020202020204" pitchFamily="34" charset="0"/>
              </a:rPr>
              <a:t>: y </a:t>
            </a:r>
            <a:r>
              <a:rPr lang="en-GB" sz="2400" b="1" i="0" err="1">
                <a:solidFill>
                  <a:srgbClr val="1F1F1F"/>
                </a:solidFill>
                <a:effectLst/>
                <a:latin typeface="Arial" panose="020B0604020202020204" pitchFamily="34" charset="0"/>
              </a:rPr>
              <a:t>cyd-destun</a:t>
            </a:r>
            <a:r>
              <a:rPr lang="en-GB" sz="2400" b="1" i="0">
                <a:solidFill>
                  <a:srgbClr val="1F1F1F"/>
                </a:solidFill>
                <a:effectLst/>
                <a:latin typeface="Arial" panose="020B0604020202020204" pitchFamily="34" charset="0"/>
              </a:rPr>
              <a:t> </a:t>
            </a:r>
            <a:r>
              <a:rPr lang="en-GB" sz="2400" b="1" i="0" err="1">
                <a:solidFill>
                  <a:srgbClr val="1F1F1F"/>
                </a:solidFill>
                <a:effectLst/>
                <a:latin typeface="Arial" panose="020B0604020202020204" pitchFamily="34" charset="0"/>
              </a:rPr>
              <a:t>ar</a:t>
            </a:r>
            <a:r>
              <a:rPr lang="en-GB" sz="2400" b="1" i="0">
                <a:solidFill>
                  <a:srgbClr val="1F1F1F"/>
                </a:solidFill>
                <a:effectLst/>
                <a:latin typeface="Arial" panose="020B0604020202020204" pitchFamily="34" charset="0"/>
              </a:rPr>
              <a:t> </a:t>
            </a:r>
            <a:r>
              <a:rPr lang="en-GB" sz="2400" b="1" i="0" err="1">
                <a:solidFill>
                  <a:srgbClr val="1F1F1F"/>
                </a:solidFill>
                <a:effectLst/>
                <a:latin typeface="Arial" panose="020B0604020202020204" pitchFamily="34" charset="0"/>
              </a:rPr>
              <a:t>gyfer</a:t>
            </a:r>
            <a:r>
              <a:rPr lang="en-GB" sz="2400" b="1" i="0">
                <a:solidFill>
                  <a:srgbClr val="1F1F1F"/>
                </a:solidFill>
                <a:effectLst/>
                <a:latin typeface="Arial" panose="020B0604020202020204" pitchFamily="34" charset="0"/>
              </a:rPr>
              <a:t> gwella</a:t>
            </a:r>
          </a:p>
          <a:p>
            <a:pPr algn="l" fontAlgn="base"/>
            <a:endParaRPr lang="en-GB" b="1" i="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3265285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48A051-A963-A3A8-AFBD-2029BB1324BA}"/>
              </a:ext>
            </a:extLst>
          </p:cNvPr>
          <p:cNvPicPr>
            <a:picLocks noChangeAspect="1"/>
          </p:cNvPicPr>
          <p:nvPr/>
        </p:nvPicPr>
        <p:blipFill rotWithShape="1">
          <a:blip r:embed="rId3"/>
          <a:srcRect l="6554" t="17573" r="43026" b="11965"/>
          <a:stretch/>
        </p:blipFill>
        <p:spPr>
          <a:xfrm>
            <a:off x="599355" y="414938"/>
            <a:ext cx="4610420" cy="4295376"/>
          </a:xfrm>
          <a:prstGeom prst="rect">
            <a:avLst/>
          </a:prstGeom>
        </p:spPr>
      </p:pic>
      <p:sp>
        <p:nvSpPr>
          <p:cNvPr id="5" name="TextBox 4">
            <a:extLst>
              <a:ext uri="{FF2B5EF4-FFF2-40B4-BE49-F238E27FC236}">
                <a16:creationId xmlns:a16="http://schemas.microsoft.com/office/drawing/2014/main" id="{E41AFB65-4DBC-ED9A-F1A9-87A1F1BF9792}"/>
              </a:ext>
            </a:extLst>
          </p:cNvPr>
          <p:cNvSpPr txBox="1"/>
          <p:nvPr/>
        </p:nvSpPr>
        <p:spPr>
          <a:xfrm>
            <a:off x="672352" y="5904557"/>
            <a:ext cx="7641772" cy="646331"/>
          </a:xfrm>
          <a:prstGeom prst="rect">
            <a:avLst/>
          </a:prstGeom>
          <a:noFill/>
        </p:spPr>
        <p:txBody>
          <a:bodyPr wrap="square">
            <a:spAutoFit/>
          </a:bodyPr>
          <a:lstStyle/>
          <a:p>
            <a:r>
              <a:rPr lang="en-GB">
                <a:hlinkClick r:id="rId4"/>
              </a:rPr>
              <a:t>A new approach to self-evaluation reports – but what does it mean for schools? | Estyn (</a:t>
            </a:r>
            <a:r>
              <a:rPr lang="en-GB" err="1">
                <a:hlinkClick r:id="rId4"/>
              </a:rPr>
              <a:t>gov.wales</a:t>
            </a:r>
            <a:r>
              <a:rPr lang="en-GB">
                <a:hlinkClick r:id="rId4"/>
              </a:rPr>
              <a:t>)</a:t>
            </a:r>
            <a:endParaRPr lang="en-GB"/>
          </a:p>
        </p:txBody>
      </p:sp>
      <p:sp>
        <p:nvSpPr>
          <p:cNvPr id="6" name="TextBox 5">
            <a:extLst>
              <a:ext uri="{FF2B5EF4-FFF2-40B4-BE49-F238E27FC236}">
                <a16:creationId xmlns:a16="http://schemas.microsoft.com/office/drawing/2014/main" id="{51F3C954-AE84-5CBF-0B3A-E2ABFF034CF9}"/>
              </a:ext>
            </a:extLst>
          </p:cNvPr>
          <p:cNvSpPr txBox="1"/>
          <p:nvPr/>
        </p:nvSpPr>
        <p:spPr>
          <a:xfrm>
            <a:off x="768403" y="5071462"/>
            <a:ext cx="7641772" cy="646331"/>
          </a:xfrm>
          <a:prstGeom prst="rect">
            <a:avLst/>
          </a:prstGeom>
          <a:noFill/>
        </p:spPr>
        <p:txBody>
          <a:bodyPr wrap="square" rtlCol="0">
            <a:spAutoFit/>
          </a:bodyPr>
          <a:lstStyle/>
          <a:p>
            <a:r>
              <a:rPr lang="en-GB"/>
              <a:t>Estyn (2019) A new approach to self-evaluation reports – but what does it mean for schools?</a:t>
            </a:r>
          </a:p>
        </p:txBody>
      </p:sp>
      <p:pic>
        <p:nvPicPr>
          <p:cNvPr id="2" name="Picture 1">
            <a:extLst>
              <a:ext uri="{FF2B5EF4-FFF2-40B4-BE49-F238E27FC236}">
                <a16:creationId xmlns:a16="http://schemas.microsoft.com/office/drawing/2014/main" id="{FAC251CE-F154-C1DF-56C1-159C1BA259AB}"/>
              </a:ext>
            </a:extLst>
          </p:cNvPr>
          <p:cNvPicPr>
            <a:picLocks noChangeAspect="1"/>
          </p:cNvPicPr>
          <p:nvPr/>
        </p:nvPicPr>
        <p:blipFill rotWithShape="1">
          <a:blip r:embed="rId5"/>
          <a:srcRect l="17819" r="28856"/>
          <a:stretch/>
        </p:blipFill>
        <p:spPr>
          <a:xfrm>
            <a:off x="8346530" y="6047334"/>
            <a:ext cx="797468" cy="841209"/>
          </a:xfrm>
          <a:prstGeom prst="rect">
            <a:avLst/>
          </a:prstGeom>
        </p:spPr>
      </p:pic>
    </p:spTree>
    <p:extLst>
      <p:ext uri="{BB962C8B-B14F-4D97-AF65-F5344CB8AC3E}">
        <p14:creationId xmlns:p14="http://schemas.microsoft.com/office/powerpoint/2010/main" val="291588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1AFB65-4DBC-ED9A-F1A9-87A1F1BF9792}"/>
              </a:ext>
            </a:extLst>
          </p:cNvPr>
          <p:cNvSpPr txBox="1"/>
          <p:nvPr/>
        </p:nvSpPr>
        <p:spPr>
          <a:xfrm>
            <a:off x="672352" y="5904557"/>
            <a:ext cx="7641772" cy="646331"/>
          </a:xfrm>
          <a:prstGeom prst="rect">
            <a:avLst/>
          </a:prstGeom>
          <a:noFill/>
        </p:spPr>
        <p:txBody>
          <a:bodyPr wrap="square">
            <a:spAutoFit/>
          </a:bodyPr>
          <a:lstStyle/>
          <a:p>
            <a:r>
              <a:rPr lang="en-GB">
                <a:hlinkClick r:id="rId3"/>
              </a:rPr>
              <a:t>Dull newydd ar gyfer adroddiadau hunanwerthuso – ond beth mae hyn yn ei olygu i ysgolion? | Estyn (llyw.cymru)</a:t>
            </a:r>
            <a:endParaRPr lang="en-GB"/>
          </a:p>
        </p:txBody>
      </p:sp>
      <p:sp>
        <p:nvSpPr>
          <p:cNvPr id="6" name="TextBox 5">
            <a:extLst>
              <a:ext uri="{FF2B5EF4-FFF2-40B4-BE49-F238E27FC236}">
                <a16:creationId xmlns:a16="http://schemas.microsoft.com/office/drawing/2014/main" id="{51F3C954-AE84-5CBF-0B3A-E2ABFF034CF9}"/>
              </a:ext>
            </a:extLst>
          </p:cNvPr>
          <p:cNvSpPr txBox="1"/>
          <p:nvPr/>
        </p:nvSpPr>
        <p:spPr>
          <a:xfrm>
            <a:off x="768403" y="5063778"/>
            <a:ext cx="7641772" cy="646331"/>
          </a:xfrm>
          <a:prstGeom prst="rect">
            <a:avLst/>
          </a:prstGeom>
          <a:noFill/>
        </p:spPr>
        <p:txBody>
          <a:bodyPr wrap="square" rtlCol="0">
            <a:spAutoFit/>
          </a:bodyPr>
          <a:lstStyle/>
          <a:p>
            <a:r>
              <a:rPr lang="en-GB"/>
              <a:t>Estyn (2019) Dull Newydd as </a:t>
            </a:r>
            <a:r>
              <a:rPr lang="en-GB" err="1"/>
              <a:t>gyfer</a:t>
            </a:r>
            <a:r>
              <a:rPr lang="en-GB"/>
              <a:t> </a:t>
            </a:r>
            <a:r>
              <a:rPr lang="en-GB" err="1"/>
              <a:t>adroddiadau</a:t>
            </a:r>
            <a:r>
              <a:rPr lang="en-GB"/>
              <a:t> </a:t>
            </a:r>
            <a:r>
              <a:rPr lang="en-GB" err="1"/>
              <a:t>hunanwerthuso</a:t>
            </a:r>
            <a:r>
              <a:rPr lang="en-GB"/>
              <a:t> – </a:t>
            </a:r>
            <a:r>
              <a:rPr lang="en-GB" err="1"/>
              <a:t>ond</a:t>
            </a:r>
            <a:r>
              <a:rPr lang="en-GB"/>
              <a:t> </a:t>
            </a:r>
            <a:r>
              <a:rPr lang="en-GB" err="1"/>
              <a:t>beth</a:t>
            </a:r>
            <a:r>
              <a:rPr lang="en-GB"/>
              <a:t> </a:t>
            </a:r>
            <a:r>
              <a:rPr lang="en-GB" err="1"/>
              <a:t>mae</a:t>
            </a:r>
            <a:r>
              <a:rPr lang="en-GB"/>
              <a:t> </a:t>
            </a:r>
            <a:r>
              <a:rPr lang="en-GB" err="1"/>
              <a:t>hyn</a:t>
            </a:r>
            <a:r>
              <a:rPr lang="en-GB"/>
              <a:t> </a:t>
            </a:r>
            <a:r>
              <a:rPr lang="en-GB" err="1"/>
              <a:t>yn</a:t>
            </a:r>
            <a:r>
              <a:rPr lang="en-GB"/>
              <a:t> </a:t>
            </a:r>
            <a:r>
              <a:rPr lang="en-GB" err="1"/>
              <a:t>ei</a:t>
            </a:r>
            <a:r>
              <a:rPr lang="en-GB"/>
              <a:t> </a:t>
            </a:r>
            <a:r>
              <a:rPr lang="en-GB" err="1"/>
              <a:t>olygu</a:t>
            </a:r>
            <a:r>
              <a:rPr lang="en-GB"/>
              <a:t> </a:t>
            </a:r>
            <a:r>
              <a:rPr lang="en-GB" err="1"/>
              <a:t>i</a:t>
            </a:r>
            <a:r>
              <a:rPr lang="en-GB"/>
              <a:t> </a:t>
            </a:r>
            <a:r>
              <a:rPr lang="en-GB" err="1"/>
              <a:t>ysgolion</a:t>
            </a:r>
            <a:endParaRPr lang="en-GB"/>
          </a:p>
        </p:txBody>
      </p:sp>
      <p:pic>
        <p:nvPicPr>
          <p:cNvPr id="4" name="Picture 3">
            <a:extLst>
              <a:ext uri="{FF2B5EF4-FFF2-40B4-BE49-F238E27FC236}">
                <a16:creationId xmlns:a16="http://schemas.microsoft.com/office/drawing/2014/main" id="{17AD1838-3AD7-AC6A-F460-17D9C6B9A0B1}"/>
              </a:ext>
            </a:extLst>
          </p:cNvPr>
          <p:cNvPicPr>
            <a:picLocks noChangeAspect="1"/>
          </p:cNvPicPr>
          <p:nvPr/>
        </p:nvPicPr>
        <p:blipFill rotWithShape="1">
          <a:blip r:embed="rId4"/>
          <a:srcRect l="7353" t="12454" r="41933" b="18141"/>
          <a:stretch/>
        </p:blipFill>
        <p:spPr>
          <a:xfrm>
            <a:off x="672352" y="307112"/>
            <a:ext cx="4637315" cy="4230933"/>
          </a:xfrm>
          <a:prstGeom prst="rect">
            <a:avLst/>
          </a:prstGeom>
        </p:spPr>
      </p:pic>
      <p:pic>
        <p:nvPicPr>
          <p:cNvPr id="2" name="Picture 1">
            <a:extLst>
              <a:ext uri="{FF2B5EF4-FFF2-40B4-BE49-F238E27FC236}">
                <a16:creationId xmlns:a16="http://schemas.microsoft.com/office/drawing/2014/main" id="{E804F427-F206-AAF4-592C-D58E047AA46C}"/>
              </a:ext>
            </a:extLst>
          </p:cNvPr>
          <p:cNvPicPr>
            <a:picLocks noChangeAspect="1"/>
          </p:cNvPicPr>
          <p:nvPr/>
        </p:nvPicPr>
        <p:blipFill rotWithShape="1">
          <a:blip r:embed="rId5"/>
          <a:srcRect l="17819" r="28856"/>
          <a:stretch/>
        </p:blipFill>
        <p:spPr>
          <a:xfrm>
            <a:off x="8346530" y="6016598"/>
            <a:ext cx="797468" cy="841209"/>
          </a:xfrm>
          <a:prstGeom prst="rect">
            <a:avLst/>
          </a:prstGeom>
        </p:spPr>
      </p:pic>
    </p:spTree>
    <p:extLst>
      <p:ext uri="{BB962C8B-B14F-4D97-AF65-F5344CB8AC3E}">
        <p14:creationId xmlns:p14="http://schemas.microsoft.com/office/powerpoint/2010/main" val="3653706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A82DD9E-18E7-9B2D-EF58-5143E099843F}"/>
              </a:ext>
            </a:extLst>
          </p:cNvPr>
          <p:cNvPicPr>
            <a:picLocks noChangeAspect="1"/>
          </p:cNvPicPr>
          <p:nvPr/>
        </p:nvPicPr>
        <p:blipFill rotWithShape="1">
          <a:blip r:embed="rId3"/>
          <a:srcRect l="7815" t="18204" r="28908" b="4653"/>
          <a:stretch/>
        </p:blipFill>
        <p:spPr>
          <a:xfrm>
            <a:off x="1775011" y="1275549"/>
            <a:ext cx="5786077" cy="4702629"/>
          </a:xfrm>
          <a:prstGeom prst="rect">
            <a:avLst/>
          </a:prstGeom>
        </p:spPr>
      </p:pic>
      <p:sp>
        <p:nvSpPr>
          <p:cNvPr id="11" name="TextBox 10">
            <a:extLst>
              <a:ext uri="{FF2B5EF4-FFF2-40B4-BE49-F238E27FC236}">
                <a16:creationId xmlns:a16="http://schemas.microsoft.com/office/drawing/2014/main" id="{8864234E-34BF-94BF-04F0-3309B49ABDD9}"/>
              </a:ext>
            </a:extLst>
          </p:cNvPr>
          <p:cNvSpPr txBox="1"/>
          <p:nvPr/>
        </p:nvSpPr>
        <p:spPr>
          <a:xfrm>
            <a:off x="457199" y="233491"/>
            <a:ext cx="8540803" cy="646331"/>
          </a:xfrm>
          <a:prstGeom prst="rect">
            <a:avLst/>
          </a:prstGeom>
          <a:noFill/>
        </p:spPr>
        <p:txBody>
          <a:bodyPr wrap="square">
            <a:spAutoFit/>
          </a:bodyPr>
          <a:lstStyle/>
          <a:p>
            <a:r>
              <a:rPr lang="en-GB" err="1">
                <a:hlinkClick r:id="rId4"/>
              </a:rPr>
              <a:t>Fframwaith</a:t>
            </a:r>
            <a:r>
              <a:rPr lang="en-GB">
                <a:hlinkClick r:id="rId4"/>
              </a:rPr>
              <a:t> </a:t>
            </a:r>
            <a:r>
              <a:rPr lang="en-GB" err="1">
                <a:hlinkClick r:id="rId4"/>
              </a:rPr>
              <a:t>newydd</a:t>
            </a:r>
            <a:r>
              <a:rPr lang="en-GB">
                <a:hlinkClick r:id="rId4"/>
              </a:rPr>
              <a:t> </a:t>
            </a:r>
            <a:r>
              <a:rPr lang="en-GB" err="1">
                <a:hlinkClick r:id="rId4"/>
              </a:rPr>
              <a:t>ar</a:t>
            </a:r>
            <a:r>
              <a:rPr lang="en-GB">
                <a:hlinkClick r:id="rId4"/>
              </a:rPr>
              <a:t> </a:t>
            </a:r>
            <a:r>
              <a:rPr lang="en-GB" err="1">
                <a:hlinkClick r:id="rId4"/>
              </a:rPr>
              <a:t>gyfer</a:t>
            </a:r>
            <a:r>
              <a:rPr lang="en-GB">
                <a:hlinkClick r:id="rId4"/>
              </a:rPr>
              <a:t> </a:t>
            </a:r>
            <a:r>
              <a:rPr lang="en-GB" err="1">
                <a:hlinkClick r:id="rId4"/>
              </a:rPr>
              <a:t>gwella</a:t>
            </a:r>
            <a:r>
              <a:rPr lang="en-GB">
                <a:hlinkClick r:id="rId4"/>
              </a:rPr>
              <a:t> </a:t>
            </a:r>
            <a:r>
              <a:rPr lang="en-GB" err="1">
                <a:hlinkClick r:id="rId4"/>
              </a:rPr>
              <a:t>ysgolion</a:t>
            </a:r>
            <a:r>
              <a:rPr lang="en-GB">
                <a:hlinkClick r:id="rId4"/>
              </a:rPr>
              <a:t> </a:t>
            </a:r>
            <a:r>
              <a:rPr lang="en-GB" err="1">
                <a:hlinkClick r:id="rId4"/>
              </a:rPr>
              <a:t>i</a:t>
            </a:r>
            <a:r>
              <a:rPr lang="en-GB">
                <a:hlinkClick r:id="rId4"/>
              </a:rPr>
              <a:t> </a:t>
            </a:r>
            <a:r>
              <a:rPr lang="en-GB" err="1">
                <a:hlinkClick r:id="rId4"/>
              </a:rPr>
              <a:t>ganolbwyntio</a:t>
            </a:r>
            <a:r>
              <a:rPr lang="en-GB">
                <a:hlinkClick r:id="rId4"/>
              </a:rPr>
              <a:t> </a:t>
            </a:r>
            <a:r>
              <a:rPr lang="en-GB" err="1">
                <a:hlinkClick r:id="rId4"/>
              </a:rPr>
              <a:t>ar</a:t>
            </a:r>
            <a:r>
              <a:rPr lang="en-GB">
                <a:hlinkClick r:id="rId4"/>
              </a:rPr>
              <a:t> </a:t>
            </a:r>
            <a:r>
              <a:rPr lang="en-GB" err="1">
                <a:hlinkClick r:id="rId4"/>
              </a:rPr>
              <a:t>gynnydd</a:t>
            </a:r>
            <a:r>
              <a:rPr lang="en-GB">
                <a:hlinkClick r:id="rId4"/>
              </a:rPr>
              <a:t> </a:t>
            </a:r>
            <a:r>
              <a:rPr lang="en-GB" err="1">
                <a:hlinkClick r:id="rId4"/>
              </a:rPr>
              <a:t>dysgwyr</a:t>
            </a:r>
            <a:r>
              <a:rPr lang="en-GB">
                <a:hlinkClick r:id="rId4"/>
              </a:rPr>
              <a:t> (</a:t>
            </a:r>
            <a:r>
              <a:rPr lang="en-GB" err="1">
                <a:hlinkClick r:id="rId4"/>
              </a:rPr>
              <a:t>llyw.cymru</a:t>
            </a:r>
            <a:r>
              <a:rPr lang="en-GB">
                <a:hlinkClick r:id="rId4"/>
              </a:rPr>
              <a:t>)</a:t>
            </a:r>
            <a:endParaRPr lang="en-GB"/>
          </a:p>
        </p:txBody>
      </p:sp>
    </p:spTree>
    <p:extLst>
      <p:ext uri="{BB962C8B-B14F-4D97-AF65-F5344CB8AC3E}">
        <p14:creationId xmlns:p14="http://schemas.microsoft.com/office/powerpoint/2010/main" val="2105431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6EFD1B-6E37-3F59-F7EA-584DFDF35FED}"/>
              </a:ext>
            </a:extLst>
          </p:cNvPr>
          <p:cNvPicPr>
            <a:picLocks noChangeAspect="1"/>
          </p:cNvPicPr>
          <p:nvPr/>
        </p:nvPicPr>
        <p:blipFill rotWithShape="1">
          <a:blip r:embed="rId3"/>
          <a:srcRect l="6387" t="19464" r="32857" b="5662"/>
          <a:stretch/>
        </p:blipFill>
        <p:spPr>
          <a:xfrm>
            <a:off x="1705855" y="1068080"/>
            <a:ext cx="5555556" cy="4564317"/>
          </a:xfrm>
          <a:prstGeom prst="rect">
            <a:avLst/>
          </a:prstGeom>
        </p:spPr>
      </p:pic>
      <p:sp>
        <p:nvSpPr>
          <p:cNvPr id="4" name="TextBox 3">
            <a:extLst>
              <a:ext uri="{FF2B5EF4-FFF2-40B4-BE49-F238E27FC236}">
                <a16:creationId xmlns:a16="http://schemas.microsoft.com/office/drawing/2014/main" id="{143A5F8E-52A0-10D2-53FC-15130547A1F4}"/>
              </a:ext>
            </a:extLst>
          </p:cNvPr>
          <p:cNvSpPr txBox="1"/>
          <p:nvPr/>
        </p:nvSpPr>
        <p:spPr>
          <a:xfrm>
            <a:off x="357306" y="310767"/>
            <a:ext cx="8364071" cy="369332"/>
          </a:xfrm>
          <a:prstGeom prst="rect">
            <a:avLst/>
          </a:prstGeom>
          <a:noFill/>
        </p:spPr>
        <p:txBody>
          <a:bodyPr wrap="square">
            <a:spAutoFit/>
          </a:bodyPr>
          <a:lstStyle/>
          <a:p>
            <a:r>
              <a:rPr lang="en-GB">
                <a:hlinkClick r:id="rId4"/>
              </a:rPr>
              <a:t>New framework for school improvement to focus on learner progression (</a:t>
            </a:r>
            <a:r>
              <a:rPr lang="en-GB" err="1">
                <a:hlinkClick r:id="rId4"/>
              </a:rPr>
              <a:t>gov.wales</a:t>
            </a:r>
            <a:r>
              <a:rPr lang="en-GB">
                <a:hlinkClick r:id="rId4"/>
              </a:rPr>
              <a:t>)</a:t>
            </a:r>
            <a:endParaRPr lang="en-GB"/>
          </a:p>
        </p:txBody>
      </p:sp>
    </p:spTree>
    <p:extLst>
      <p:ext uri="{BB962C8B-B14F-4D97-AF65-F5344CB8AC3E}">
        <p14:creationId xmlns:p14="http://schemas.microsoft.com/office/powerpoint/2010/main" val="4181991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See the source image">
            <a:extLst>
              <a:ext uri="{FF2B5EF4-FFF2-40B4-BE49-F238E27FC236}">
                <a16:creationId xmlns:a16="http://schemas.microsoft.com/office/drawing/2014/main" id="{03A2E089-5626-C0D0-8A39-D934968C8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616" y="4721986"/>
            <a:ext cx="8078597" cy="17311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D16CAE69-C83B-063F-5540-456A843D7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039" y="54246"/>
            <a:ext cx="8078599" cy="17311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53566DF-5EB0-8CBB-BECE-7504157BF8DD}"/>
              </a:ext>
            </a:extLst>
          </p:cNvPr>
          <p:cNvSpPr/>
          <p:nvPr/>
        </p:nvSpPr>
        <p:spPr>
          <a:xfrm>
            <a:off x="753036" y="460468"/>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a:solidFill>
                  <a:schemeClr val="bg1"/>
                </a:solidFill>
              </a:rPr>
            </a:br>
            <a:r>
              <a:rPr lang="en-GB" sz="4400" err="1">
                <a:solidFill>
                  <a:schemeClr val="bg1"/>
                </a:solidFill>
              </a:rPr>
              <a:t>Gwella</a:t>
            </a:r>
            <a:r>
              <a:rPr lang="en-GB" sz="4400">
                <a:solidFill>
                  <a:schemeClr val="bg1"/>
                </a:solidFill>
              </a:rPr>
              <a:t> </a:t>
            </a:r>
            <a:r>
              <a:rPr lang="en-GB" sz="4400" err="1">
                <a:solidFill>
                  <a:schemeClr val="bg1"/>
                </a:solidFill>
              </a:rPr>
              <a:t>Ysgolion</a:t>
            </a:r>
            <a:endParaRPr lang="en-GB"/>
          </a:p>
        </p:txBody>
      </p:sp>
      <p:sp>
        <p:nvSpPr>
          <p:cNvPr id="14" name="Rectangle 13">
            <a:extLst>
              <a:ext uri="{FF2B5EF4-FFF2-40B4-BE49-F238E27FC236}">
                <a16:creationId xmlns:a16="http://schemas.microsoft.com/office/drawing/2014/main" id="{26DAE2A5-A8D4-921F-77D2-5C96169CF979}"/>
              </a:ext>
            </a:extLst>
          </p:cNvPr>
          <p:cNvSpPr/>
          <p:nvPr/>
        </p:nvSpPr>
        <p:spPr>
          <a:xfrm>
            <a:off x="710773" y="5169499"/>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sz="1600" b="1">
                <a:solidFill>
                  <a:schemeClr val="bg1"/>
                </a:solidFill>
              </a:rPr>
            </a:br>
            <a:r>
              <a:rPr lang="en-GB" sz="4400">
                <a:solidFill>
                  <a:schemeClr val="bg1"/>
                </a:solidFill>
              </a:rPr>
              <a:t>School Improvement</a:t>
            </a:r>
            <a:endParaRPr lang="en-GB"/>
          </a:p>
        </p:txBody>
      </p:sp>
      <p:pic>
        <p:nvPicPr>
          <p:cNvPr id="2054" name="Picture 6" descr="See the source image">
            <a:extLst>
              <a:ext uri="{FF2B5EF4-FFF2-40B4-BE49-F238E27FC236}">
                <a16:creationId xmlns:a16="http://schemas.microsoft.com/office/drawing/2014/main" id="{46398574-A278-DFFA-7CA7-502747214E4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82974" y="2005714"/>
            <a:ext cx="2650252" cy="27162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DA6465FB-6188-8EEB-3778-E05D0C6A998D}"/>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755" t="3922" r="20645" b="32752"/>
          <a:stretch/>
        </p:blipFill>
        <p:spPr bwMode="auto">
          <a:xfrm>
            <a:off x="1182174" y="2273834"/>
            <a:ext cx="1813432" cy="19596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A3C8DB3A-4266-A779-E792-F269A499651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38466" y="3288765"/>
            <a:ext cx="1052713" cy="1052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820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3223DAC-D149-6406-8014-5BA6723DD7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229" y="783772"/>
            <a:ext cx="7355541" cy="4903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2296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cy-GB" b="1"/>
              <a:t>Hunanwerthuso</a:t>
            </a:r>
            <a:endParaRPr lang="en-US" b="1">
              <a:solidFill>
                <a:srgbClr val="00B050"/>
              </a:solidFill>
            </a:endParaRPr>
          </a:p>
        </p:txBody>
      </p:sp>
      <p:sp>
        <p:nvSpPr>
          <p:cNvPr id="3" name="TextBox 2">
            <a:extLst>
              <a:ext uri="{FF2B5EF4-FFF2-40B4-BE49-F238E27FC236}">
                <a16:creationId xmlns:a16="http://schemas.microsoft.com/office/drawing/2014/main" id="{7AEA0635-40F5-4ECB-8F38-0BDCE4768352}"/>
              </a:ext>
            </a:extLst>
          </p:cNvPr>
          <p:cNvSpPr txBox="1"/>
          <p:nvPr/>
        </p:nvSpPr>
        <p:spPr>
          <a:xfrm>
            <a:off x="3724073" y="2438400"/>
            <a:ext cx="4939867" cy="3785419"/>
          </a:xfrm>
          <a:prstGeom prst="rect">
            <a:avLst/>
          </a:prstGeom>
        </p:spPr>
        <p:txBody>
          <a:bodyPr vert="horz" lIns="91440" tIns="45720" rIns="91440" bIns="45720" rtlCol="0">
            <a:normAutofit fontScale="85000" lnSpcReduction="10000"/>
          </a:bodyPr>
          <a:lstStyle/>
          <a:p>
            <a:pPr lvl="0"/>
            <a:r>
              <a:rPr lang="cy-GB"/>
              <a:t>Hunanwerthuso yw’r modd y mae ysgolion yn adfyfyrio ar eu perfformiad ac yn ei ddefnyddio fel sylfaen ar gyfer cynllunio gwelliannau cynaliadwy. Mae’r broses o hunanwerthuso a chynllunio gwelliannau yn ganolog i gefnogi datblygiadau o ran gwella ysgol, dysgu proffesiynol a deilliannau dysgwyr. Fel proses flynyddol, mae hunanwerthuso’n offeryn allweddol wrth gynorthwyo ysgol i asesu ei pherfformiad. Mae’n helpu ysgolion i nodi:</a:t>
            </a:r>
            <a:endParaRPr lang="en-GB"/>
          </a:p>
          <a:p>
            <a:pPr fontAlgn="base"/>
            <a:r>
              <a:rPr lang="en-GB"/>
              <a:t> </a:t>
            </a:r>
          </a:p>
          <a:p>
            <a:r>
              <a:rPr lang="cy-GB"/>
              <a:t>• pa mor dda maen nhw’n perfformio</a:t>
            </a:r>
            <a:endParaRPr lang="en-GB"/>
          </a:p>
          <a:p>
            <a:pPr fontAlgn="base"/>
            <a:r>
              <a:rPr lang="en-GB"/>
              <a:t> </a:t>
            </a:r>
          </a:p>
          <a:p>
            <a:r>
              <a:rPr lang="cy-GB"/>
              <a:t>• meysydd cryfder</a:t>
            </a:r>
            <a:endParaRPr lang="en-GB"/>
          </a:p>
          <a:p>
            <a:pPr fontAlgn="base"/>
            <a:r>
              <a:rPr lang="en-GB"/>
              <a:t> </a:t>
            </a:r>
          </a:p>
          <a:p>
            <a:r>
              <a:rPr lang="cy-GB"/>
              <a:t>• beth mae angen ei wella</a:t>
            </a:r>
            <a:endParaRPr lang="en-GB"/>
          </a:p>
          <a:p>
            <a:pPr fontAlgn="base"/>
            <a:r>
              <a:rPr lang="en-GB"/>
              <a:t> </a:t>
            </a:r>
          </a:p>
          <a:p>
            <a:r>
              <a:rPr lang="cy-GB"/>
              <a:t>• pa gamau i’w gweithredu i wneud y gwelliannau hynny.</a:t>
            </a:r>
            <a:endParaRPr lang="en-GB"/>
          </a:p>
          <a:p>
            <a:r>
              <a:rPr lang="en-GB"/>
              <a:t> </a:t>
            </a:r>
          </a:p>
          <a:p>
            <a:pPr defTabSz="914400">
              <a:lnSpc>
                <a:spcPct val="90000"/>
              </a:lnSpc>
              <a:spcAft>
                <a:spcPts val="600"/>
              </a:spcAft>
            </a:pPr>
            <a:endParaRPr lang="en-US" sz="1400"/>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9585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b="1"/>
              <a:t>Self-Evaluation</a:t>
            </a:r>
          </a:p>
        </p:txBody>
      </p:sp>
      <p:sp>
        <p:nvSpPr>
          <p:cNvPr id="3" name="TextBox 2">
            <a:extLst>
              <a:ext uri="{FF2B5EF4-FFF2-40B4-BE49-F238E27FC236}">
                <a16:creationId xmlns:a16="http://schemas.microsoft.com/office/drawing/2014/main" id="{7AEA0635-40F5-4ECB-8F38-0BDCE4768352}"/>
              </a:ext>
            </a:extLst>
          </p:cNvPr>
          <p:cNvSpPr txBox="1"/>
          <p:nvPr/>
        </p:nvSpPr>
        <p:spPr>
          <a:xfrm>
            <a:off x="3724073" y="2438400"/>
            <a:ext cx="4939867" cy="3785419"/>
          </a:xfrm>
          <a:prstGeom prst="rect">
            <a:avLst/>
          </a:prstGeom>
        </p:spPr>
        <p:txBody>
          <a:bodyPr vert="horz" lIns="91440" tIns="45720" rIns="91440" bIns="45720" rtlCol="0">
            <a:normAutofit/>
          </a:bodyPr>
          <a:lstStyle/>
          <a:p>
            <a:pPr defTabSz="914400">
              <a:lnSpc>
                <a:spcPct val="90000"/>
              </a:lnSpc>
              <a:spcAft>
                <a:spcPts val="600"/>
              </a:spcAft>
            </a:pPr>
            <a:r>
              <a:rPr lang="en-US" sz="1400"/>
              <a:t>Self-evaluation is the means by which schools reflect upon their performance and use it as a basis for sustainable improvement planning. The process of self-evaluation and improvement planning is central to supporting advances in school improvement, professional learning and learner outcomes. As an annual process, self-evaluation is a key tool in assisting a school to assess its performance. It helps schools to identify: </a:t>
            </a:r>
          </a:p>
          <a:p>
            <a:pPr indent="-228600" defTabSz="914400">
              <a:lnSpc>
                <a:spcPct val="90000"/>
              </a:lnSpc>
              <a:spcAft>
                <a:spcPts val="600"/>
              </a:spcAft>
              <a:buFont typeface="Arial" panose="020B0604020202020204" pitchFamily="34" charset="0"/>
              <a:buChar char="•"/>
            </a:pPr>
            <a:endParaRPr lang="en-US" sz="1400"/>
          </a:p>
          <a:p>
            <a:pPr defTabSz="914400">
              <a:lnSpc>
                <a:spcPct val="90000"/>
              </a:lnSpc>
              <a:spcAft>
                <a:spcPts val="600"/>
              </a:spcAft>
            </a:pPr>
            <a:r>
              <a:rPr lang="en-US" sz="1400"/>
              <a:t>• how well they are performing </a:t>
            </a:r>
          </a:p>
          <a:p>
            <a:pPr indent="-228600" defTabSz="914400">
              <a:lnSpc>
                <a:spcPct val="90000"/>
              </a:lnSpc>
              <a:spcAft>
                <a:spcPts val="600"/>
              </a:spcAft>
              <a:buFont typeface="Arial" panose="020B0604020202020204" pitchFamily="34" charset="0"/>
              <a:buChar char="•"/>
            </a:pPr>
            <a:endParaRPr lang="en-US" sz="1400"/>
          </a:p>
          <a:p>
            <a:pPr defTabSz="914400">
              <a:lnSpc>
                <a:spcPct val="90000"/>
              </a:lnSpc>
              <a:spcAft>
                <a:spcPts val="600"/>
              </a:spcAft>
            </a:pPr>
            <a:r>
              <a:rPr lang="en-US" sz="1400"/>
              <a:t>• areas of strength </a:t>
            </a:r>
          </a:p>
          <a:p>
            <a:pPr indent="-228600" defTabSz="914400">
              <a:lnSpc>
                <a:spcPct val="90000"/>
              </a:lnSpc>
              <a:spcAft>
                <a:spcPts val="600"/>
              </a:spcAft>
              <a:buFont typeface="Arial" panose="020B0604020202020204" pitchFamily="34" charset="0"/>
              <a:buChar char="•"/>
            </a:pPr>
            <a:endParaRPr lang="en-US" sz="1400"/>
          </a:p>
          <a:p>
            <a:pPr defTabSz="914400">
              <a:lnSpc>
                <a:spcPct val="90000"/>
              </a:lnSpc>
              <a:spcAft>
                <a:spcPts val="600"/>
              </a:spcAft>
            </a:pPr>
            <a:r>
              <a:rPr lang="en-US" sz="1400"/>
              <a:t>• what needs to be improved </a:t>
            </a:r>
          </a:p>
          <a:p>
            <a:pPr indent="-228600" defTabSz="914400">
              <a:lnSpc>
                <a:spcPct val="90000"/>
              </a:lnSpc>
              <a:spcAft>
                <a:spcPts val="600"/>
              </a:spcAft>
              <a:buFont typeface="Arial" panose="020B0604020202020204" pitchFamily="34" charset="0"/>
              <a:buChar char="•"/>
            </a:pPr>
            <a:endParaRPr lang="en-US" sz="1400"/>
          </a:p>
          <a:p>
            <a:pPr defTabSz="914400">
              <a:lnSpc>
                <a:spcPct val="90000"/>
              </a:lnSpc>
              <a:spcAft>
                <a:spcPts val="600"/>
              </a:spcAft>
            </a:pPr>
            <a:r>
              <a:rPr lang="en-US" sz="1400"/>
              <a:t>• what actions to take to make those improvements. </a:t>
            </a:r>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486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586093" y="432574"/>
            <a:ext cx="4715890" cy="6045065"/>
          </a:xfrm>
          <a:prstGeom prst="rect">
            <a:avLst/>
          </a:prstGeom>
        </p:spPr>
        <p:txBody>
          <a:bodyPr vert="horz" lIns="91440" tIns="45720" rIns="91440" bIns="45720" rtlCol="0" anchor="t">
            <a:noAutofit/>
          </a:bodyPr>
          <a:lstStyle/>
          <a:p>
            <a:pPr defTabSz="914400">
              <a:lnSpc>
                <a:spcPct val="160000"/>
              </a:lnSpc>
              <a:spcAft>
                <a:spcPts val="600"/>
              </a:spcAft>
            </a:pPr>
            <a:r>
              <a:rPr lang="en-US" i="1">
                <a:effectLst/>
              </a:rPr>
              <a:t>Research evidence on effective self-evaluation </a:t>
            </a:r>
            <a:r>
              <a:rPr lang="en-US" i="1" err="1">
                <a:effectLst/>
              </a:rPr>
              <a:t>emphasises</a:t>
            </a:r>
            <a:r>
              <a:rPr lang="en-US" i="1">
                <a:effectLst/>
              </a:rPr>
              <a:t> the importance of effective self-evaluation being </a:t>
            </a:r>
            <a:r>
              <a:rPr lang="en-US" i="1" err="1">
                <a:effectLst/>
              </a:rPr>
              <a:t>focussed</a:t>
            </a:r>
            <a:r>
              <a:rPr lang="en-US" i="1">
                <a:effectLst/>
              </a:rPr>
              <a:t> on evaluation for improvement, rather than to satisfy external accountability. Where school improvement is motivated more by external factors, such as institutional competition (for example league tables), schools and staff may perceive self-evaluation less as a meaningful exercise for organic school improvement and more as a </a:t>
            </a:r>
            <a:r>
              <a:rPr lang="en-US" i="1" err="1">
                <a:effectLst/>
              </a:rPr>
              <a:t>ritualised</a:t>
            </a:r>
            <a:r>
              <a:rPr lang="en-US" i="1">
                <a:effectLst/>
              </a:rPr>
              <a:t> audit of their practice.</a:t>
            </a:r>
          </a:p>
          <a:p>
            <a:pPr defTabSz="914400">
              <a:lnSpc>
                <a:spcPct val="160000"/>
              </a:lnSpc>
              <a:spcAft>
                <a:spcPts val="600"/>
              </a:spcAft>
            </a:pPr>
            <a:endParaRPr lang="en-US"/>
          </a:p>
          <a:p>
            <a:pPr defTabSz="914400">
              <a:lnSpc>
                <a:spcPct val="160000"/>
              </a:lnSpc>
              <a:spcAft>
                <a:spcPts val="600"/>
              </a:spcAft>
            </a:pPr>
            <a:r>
              <a:rPr lang="en-GB">
                <a:solidFill>
                  <a:srgbClr val="FFFF00"/>
                </a:solidFill>
                <a:hlinkClick r:id="rId3">
                  <a:extLst>
                    <a:ext uri="{A12FA001-AC4F-418D-AE19-62706E023703}">
                      <ahyp:hlinkClr xmlns:ahyp="http://schemas.microsoft.com/office/drawing/2018/hyperlinkcolor" val="tx"/>
                    </a:ext>
                  </a:extLst>
                </a:hlinkClick>
              </a:rPr>
              <a:t>School improvement guidance: impact assessment [HTML] | GOV.WALES</a:t>
            </a:r>
            <a:endParaRPr lang="en-US">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13042" y="1117601"/>
            <a:ext cx="2847593" cy="2847593"/>
          </a:xfrm>
          <a:prstGeom prst="rect">
            <a:avLst/>
          </a:prstGeom>
        </p:spPr>
      </p:pic>
    </p:spTree>
    <p:extLst>
      <p:ext uri="{BB962C8B-B14F-4D97-AF65-F5344CB8AC3E}">
        <p14:creationId xmlns:p14="http://schemas.microsoft.com/office/powerpoint/2010/main" val="356329595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463148" y="332681"/>
            <a:ext cx="4715890" cy="6045065"/>
          </a:xfrm>
          <a:prstGeom prst="rect">
            <a:avLst/>
          </a:prstGeom>
        </p:spPr>
        <p:txBody>
          <a:bodyPr vert="horz" lIns="91440" tIns="45720" rIns="91440" bIns="45720" rtlCol="0" anchor="t">
            <a:noAutofit/>
          </a:bodyPr>
          <a:lstStyle/>
          <a:p>
            <a:pPr defTabSz="914400">
              <a:lnSpc>
                <a:spcPct val="160000"/>
              </a:lnSpc>
              <a:spcAft>
                <a:spcPts val="600"/>
              </a:spcAft>
            </a:pPr>
            <a:r>
              <a:rPr lang="en-GB" b="0" i="0">
                <a:effectLst/>
                <a:latin typeface="Arial" panose="020B0604020202020204" pitchFamily="34" charset="0"/>
              </a:rPr>
              <a:t>Mae </a:t>
            </a:r>
            <a:r>
              <a:rPr lang="en-GB" b="0" i="0" err="1">
                <a:effectLst/>
                <a:latin typeface="Arial" panose="020B0604020202020204" pitchFamily="34" charset="0"/>
              </a:rPr>
              <a:t>tystiolaeth</a:t>
            </a:r>
            <a:r>
              <a:rPr lang="en-GB" b="0" i="0">
                <a:effectLst/>
                <a:latin typeface="Arial" panose="020B0604020202020204" pitchFamily="34" charset="0"/>
              </a:rPr>
              <a:t> </a:t>
            </a:r>
            <a:r>
              <a:rPr lang="en-GB" b="0" i="0" err="1">
                <a:effectLst/>
                <a:latin typeface="Arial" panose="020B0604020202020204" pitchFamily="34" charset="0"/>
              </a:rPr>
              <a:t>ymchwil</a:t>
            </a:r>
            <a:r>
              <a:rPr lang="en-GB" b="0" i="0">
                <a:effectLst/>
                <a:latin typeface="Arial" panose="020B0604020202020204" pitchFamily="34" charset="0"/>
              </a:rPr>
              <a:t> </a:t>
            </a:r>
            <a:r>
              <a:rPr lang="en-GB" b="0" i="0" err="1">
                <a:effectLst/>
                <a:latin typeface="Arial" panose="020B0604020202020204" pitchFamily="34" charset="0"/>
              </a:rPr>
              <a:t>ar</a:t>
            </a:r>
            <a:r>
              <a:rPr lang="en-GB" b="0" i="0">
                <a:effectLst/>
                <a:latin typeface="Arial" panose="020B0604020202020204" pitchFamily="34" charset="0"/>
              </a:rPr>
              <a:t> </a:t>
            </a:r>
            <a:r>
              <a:rPr lang="en-GB" b="0" i="0" err="1">
                <a:effectLst/>
                <a:latin typeface="Arial" panose="020B0604020202020204" pitchFamily="34" charset="0"/>
              </a:rPr>
              <a:t>hunanarfarnu</a:t>
            </a:r>
            <a:r>
              <a:rPr lang="en-GB" b="0" i="0">
                <a:effectLst/>
                <a:latin typeface="Arial" panose="020B0604020202020204" pitchFamily="34" charset="0"/>
              </a:rPr>
              <a:t> </a:t>
            </a:r>
            <a:r>
              <a:rPr lang="en-GB" b="0" i="0" err="1">
                <a:effectLst/>
                <a:latin typeface="Arial" panose="020B0604020202020204" pitchFamily="34" charset="0"/>
              </a:rPr>
              <a:t>effeithiol</a:t>
            </a:r>
            <a:r>
              <a:rPr lang="en-GB" b="0" i="0">
                <a:effectLst/>
                <a:latin typeface="Arial" panose="020B0604020202020204" pitchFamily="34" charset="0"/>
              </a:rPr>
              <a:t> </a:t>
            </a:r>
            <a:r>
              <a:rPr lang="en-GB" b="0" i="0" err="1">
                <a:effectLst/>
                <a:latin typeface="Arial" panose="020B0604020202020204" pitchFamily="34" charset="0"/>
              </a:rPr>
              <a:t>yn</a:t>
            </a:r>
            <a:r>
              <a:rPr lang="en-GB" b="0" i="0">
                <a:effectLst/>
                <a:latin typeface="Arial" panose="020B0604020202020204" pitchFamily="34" charset="0"/>
              </a:rPr>
              <a:t> </a:t>
            </a:r>
            <a:r>
              <a:rPr lang="en-GB" b="0" i="0" err="1">
                <a:effectLst/>
                <a:latin typeface="Arial" panose="020B0604020202020204" pitchFamily="34" charset="0"/>
              </a:rPr>
              <a:t>pwysleisio</a:t>
            </a:r>
            <a:r>
              <a:rPr lang="en-GB" b="0" i="0">
                <a:effectLst/>
                <a:latin typeface="Arial" panose="020B0604020202020204" pitchFamily="34" charset="0"/>
              </a:rPr>
              <a:t> </a:t>
            </a:r>
            <a:r>
              <a:rPr lang="en-GB" b="0" i="0" err="1">
                <a:effectLst/>
                <a:latin typeface="Arial" panose="020B0604020202020204" pitchFamily="34" charset="0"/>
              </a:rPr>
              <a:t>pwysigrwydd</a:t>
            </a:r>
            <a:r>
              <a:rPr lang="en-GB" b="0" i="0">
                <a:effectLst/>
                <a:latin typeface="Arial" panose="020B0604020202020204" pitchFamily="34" charset="0"/>
              </a:rPr>
              <a:t> </a:t>
            </a:r>
            <a:r>
              <a:rPr lang="en-GB" b="0" i="0" err="1">
                <a:effectLst/>
                <a:latin typeface="Arial" panose="020B0604020202020204" pitchFamily="34" charset="0"/>
              </a:rPr>
              <a:t>canolbwyntio</a:t>
            </a:r>
            <a:r>
              <a:rPr lang="en-GB" b="0" i="0">
                <a:effectLst/>
                <a:latin typeface="Arial" panose="020B0604020202020204" pitchFamily="34" charset="0"/>
              </a:rPr>
              <a:t> </a:t>
            </a:r>
            <a:r>
              <a:rPr lang="en-GB" b="0" i="0" err="1">
                <a:effectLst/>
                <a:latin typeface="Arial" panose="020B0604020202020204" pitchFamily="34" charset="0"/>
              </a:rPr>
              <a:t>ar</a:t>
            </a:r>
            <a:r>
              <a:rPr lang="en-GB" b="0" i="0">
                <a:effectLst/>
                <a:latin typeface="Arial" panose="020B0604020202020204" pitchFamily="34" charset="0"/>
              </a:rPr>
              <a:t> </a:t>
            </a:r>
            <a:r>
              <a:rPr lang="en-GB" b="0" i="0" err="1">
                <a:effectLst/>
                <a:latin typeface="Arial" panose="020B0604020202020204" pitchFamily="34" charset="0"/>
              </a:rPr>
              <a:t>werthuso</a:t>
            </a:r>
            <a:r>
              <a:rPr lang="en-GB" b="0" i="0">
                <a:effectLst/>
                <a:latin typeface="Arial" panose="020B0604020202020204" pitchFamily="34" charset="0"/>
              </a:rPr>
              <a:t> </a:t>
            </a:r>
            <a:r>
              <a:rPr lang="en-GB" b="0" i="0" err="1">
                <a:effectLst/>
                <a:latin typeface="Arial" panose="020B0604020202020204" pitchFamily="34" charset="0"/>
              </a:rPr>
              <a:t>ar</a:t>
            </a:r>
            <a:r>
              <a:rPr lang="en-GB" b="0" i="0">
                <a:effectLst/>
                <a:latin typeface="Arial" panose="020B0604020202020204" pitchFamily="34" charset="0"/>
              </a:rPr>
              <a:t> </a:t>
            </a:r>
            <a:r>
              <a:rPr lang="en-GB" b="0" i="0" err="1">
                <a:effectLst/>
                <a:latin typeface="Arial" panose="020B0604020202020204" pitchFamily="34" charset="0"/>
              </a:rPr>
              <a:t>gyfer</a:t>
            </a:r>
            <a:r>
              <a:rPr lang="en-GB" b="0" i="0">
                <a:effectLst/>
                <a:latin typeface="Arial" panose="020B0604020202020204" pitchFamily="34" charset="0"/>
              </a:rPr>
              <a:t> gwella, </a:t>
            </a:r>
            <a:r>
              <a:rPr lang="en-GB" b="0" i="0" err="1">
                <a:effectLst/>
                <a:latin typeface="Arial" panose="020B0604020202020204" pitchFamily="34" charset="0"/>
              </a:rPr>
              <a:t>yn</a:t>
            </a:r>
            <a:r>
              <a:rPr lang="en-GB" b="0" i="0">
                <a:effectLst/>
                <a:latin typeface="Arial" panose="020B0604020202020204" pitchFamily="34" charset="0"/>
              </a:rPr>
              <a:t> </a:t>
            </a:r>
            <a:r>
              <a:rPr lang="en-GB" b="0" i="0" err="1">
                <a:effectLst/>
                <a:latin typeface="Arial" panose="020B0604020202020204" pitchFamily="34" charset="0"/>
              </a:rPr>
              <a:t>hytrach</a:t>
            </a:r>
            <a:r>
              <a:rPr lang="en-GB" b="0" i="0">
                <a:effectLst/>
                <a:latin typeface="Arial" panose="020B0604020202020204" pitchFamily="34" charset="0"/>
              </a:rPr>
              <a:t> </a:t>
            </a:r>
            <a:r>
              <a:rPr lang="en-GB" b="0" i="0" err="1">
                <a:effectLst/>
                <a:latin typeface="Arial" panose="020B0604020202020204" pitchFamily="34" charset="0"/>
              </a:rPr>
              <a:t>na</a:t>
            </a:r>
            <a:r>
              <a:rPr lang="en-GB" b="0" i="0">
                <a:effectLst/>
                <a:latin typeface="Arial" panose="020B0604020202020204" pitchFamily="34" charset="0"/>
              </a:rPr>
              <a:t> </a:t>
            </a:r>
            <a:r>
              <a:rPr lang="en-GB" b="0" i="0" err="1">
                <a:effectLst/>
                <a:latin typeface="Arial" panose="020B0604020202020204" pitchFamily="34" charset="0"/>
              </a:rPr>
              <a:t>bodloni</a:t>
            </a:r>
            <a:r>
              <a:rPr lang="en-GB" b="0" i="0">
                <a:effectLst/>
                <a:latin typeface="Arial" panose="020B0604020202020204" pitchFamily="34" charset="0"/>
              </a:rPr>
              <a:t> </a:t>
            </a:r>
            <a:r>
              <a:rPr lang="en-GB" b="0" i="0" err="1">
                <a:effectLst/>
                <a:latin typeface="Arial" panose="020B0604020202020204" pitchFamily="34" charset="0"/>
              </a:rPr>
              <a:t>atebolrwydd</a:t>
            </a:r>
            <a:r>
              <a:rPr lang="en-GB" b="0" i="0">
                <a:effectLst/>
                <a:latin typeface="Arial" panose="020B0604020202020204" pitchFamily="34" charset="0"/>
              </a:rPr>
              <a:t> </a:t>
            </a:r>
            <a:r>
              <a:rPr lang="en-GB" b="0" i="0" err="1">
                <a:effectLst/>
                <a:latin typeface="Arial" panose="020B0604020202020204" pitchFamily="34" charset="0"/>
              </a:rPr>
              <a:t>allanol</a:t>
            </a:r>
            <a:r>
              <a:rPr lang="en-GB" b="0" i="0">
                <a:effectLst/>
                <a:latin typeface="Arial" panose="020B0604020202020204" pitchFamily="34" charset="0"/>
              </a:rPr>
              <a:t>. Pan </a:t>
            </a:r>
            <a:r>
              <a:rPr lang="en-GB" b="0" i="0" err="1">
                <a:effectLst/>
                <a:latin typeface="Arial" panose="020B0604020202020204" pitchFamily="34" charset="0"/>
              </a:rPr>
              <a:t>fo</a:t>
            </a:r>
            <a:r>
              <a:rPr lang="en-GB" b="0" i="0">
                <a:effectLst/>
                <a:latin typeface="Arial" panose="020B0604020202020204" pitchFamily="34" charset="0"/>
              </a:rPr>
              <a:t> gwella </a:t>
            </a:r>
            <a:r>
              <a:rPr lang="en-GB" b="0" i="0" err="1">
                <a:effectLst/>
                <a:latin typeface="Arial" panose="020B0604020202020204" pitchFamily="34" charset="0"/>
              </a:rPr>
              <a:t>ysgolion</a:t>
            </a:r>
            <a:r>
              <a:rPr lang="en-GB" b="0" i="0">
                <a:effectLst/>
                <a:latin typeface="Arial" panose="020B0604020202020204" pitchFamily="34" charset="0"/>
              </a:rPr>
              <a:t> </a:t>
            </a:r>
            <a:r>
              <a:rPr lang="en-GB" b="0" i="0" err="1">
                <a:effectLst/>
                <a:latin typeface="Arial" panose="020B0604020202020204" pitchFamily="34" charset="0"/>
              </a:rPr>
              <a:t>yn</a:t>
            </a:r>
            <a:r>
              <a:rPr lang="en-GB" b="0" i="0">
                <a:effectLst/>
                <a:latin typeface="Arial" panose="020B0604020202020204" pitchFamily="34" charset="0"/>
              </a:rPr>
              <a:t> </a:t>
            </a:r>
            <a:r>
              <a:rPr lang="en-GB" b="0" i="0" err="1">
                <a:effectLst/>
                <a:latin typeface="Arial" panose="020B0604020202020204" pitchFamily="34" charset="0"/>
              </a:rPr>
              <a:t>cael</a:t>
            </a:r>
            <a:r>
              <a:rPr lang="en-GB" b="0" i="0">
                <a:effectLst/>
                <a:latin typeface="Arial" panose="020B0604020202020204" pitchFamily="34" charset="0"/>
              </a:rPr>
              <a:t> </a:t>
            </a:r>
            <a:r>
              <a:rPr lang="en-GB" b="0" i="0" err="1">
                <a:effectLst/>
                <a:latin typeface="Arial" panose="020B0604020202020204" pitchFamily="34" charset="0"/>
              </a:rPr>
              <a:t>ei</a:t>
            </a:r>
            <a:r>
              <a:rPr lang="en-GB" b="0" i="0">
                <a:effectLst/>
                <a:latin typeface="Arial" panose="020B0604020202020204" pitchFamily="34" charset="0"/>
              </a:rPr>
              <a:t> </a:t>
            </a:r>
            <a:r>
              <a:rPr lang="en-GB" b="0" i="0" err="1">
                <a:effectLst/>
                <a:latin typeface="Arial" panose="020B0604020202020204" pitchFamily="34" charset="0"/>
              </a:rPr>
              <a:t>ysgogi'n</a:t>
            </a:r>
            <a:r>
              <a:rPr lang="en-GB" b="0" i="0">
                <a:effectLst/>
                <a:latin typeface="Arial" panose="020B0604020202020204" pitchFamily="34" charset="0"/>
              </a:rPr>
              <a:t> </a:t>
            </a:r>
            <a:r>
              <a:rPr lang="en-GB" b="0" i="0" err="1">
                <a:effectLst/>
                <a:latin typeface="Arial" panose="020B0604020202020204" pitchFamily="34" charset="0"/>
              </a:rPr>
              <a:t>fwy</a:t>
            </a:r>
            <a:r>
              <a:rPr lang="en-GB" b="0" i="0">
                <a:effectLst/>
                <a:latin typeface="Arial" panose="020B0604020202020204" pitchFamily="34" charset="0"/>
              </a:rPr>
              <a:t> </a:t>
            </a:r>
            <a:r>
              <a:rPr lang="en-GB" b="0" i="0" err="1">
                <a:effectLst/>
                <a:latin typeface="Arial" panose="020B0604020202020204" pitchFamily="34" charset="0"/>
              </a:rPr>
              <a:t>gan</a:t>
            </a:r>
            <a:r>
              <a:rPr lang="en-GB" b="0" i="0">
                <a:effectLst/>
                <a:latin typeface="Arial" panose="020B0604020202020204" pitchFamily="34" charset="0"/>
              </a:rPr>
              <a:t> </a:t>
            </a:r>
            <a:r>
              <a:rPr lang="en-GB" b="0" i="0" err="1">
                <a:effectLst/>
                <a:latin typeface="Arial" panose="020B0604020202020204" pitchFamily="34" charset="0"/>
              </a:rPr>
              <a:t>ffactorau</a:t>
            </a:r>
            <a:r>
              <a:rPr lang="en-GB" b="0" i="0">
                <a:effectLst/>
                <a:latin typeface="Arial" panose="020B0604020202020204" pitchFamily="34" charset="0"/>
              </a:rPr>
              <a:t> </a:t>
            </a:r>
            <a:r>
              <a:rPr lang="en-GB" b="0" i="0" err="1">
                <a:effectLst/>
                <a:latin typeface="Arial" panose="020B0604020202020204" pitchFamily="34" charset="0"/>
              </a:rPr>
              <a:t>allanol</a:t>
            </a:r>
            <a:r>
              <a:rPr lang="en-GB" b="0" i="0">
                <a:effectLst/>
                <a:latin typeface="Arial" panose="020B0604020202020204" pitchFamily="34" charset="0"/>
              </a:rPr>
              <a:t>, </a:t>
            </a:r>
            <a:r>
              <a:rPr lang="en-GB" b="0" i="0" err="1">
                <a:effectLst/>
                <a:latin typeface="Arial" panose="020B0604020202020204" pitchFamily="34" charset="0"/>
              </a:rPr>
              <a:t>megis</a:t>
            </a:r>
            <a:r>
              <a:rPr lang="en-GB" b="0" i="0">
                <a:effectLst/>
                <a:latin typeface="Arial" panose="020B0604020202020204" pitchFamily="34" charset="0"/>
              </a:rPr>
              <a:t> </a:t>
            </a:r>
            <a:r>
              <a:rPr lang="en-GB" b="0" i="0" err="1">
                <a:effectLst/>
                <a:latin typeface="Arial" panose="020B0604020202020204" pitchFamily="34" charset="0"/>
              </a:rPr>
              <a:t>cystadleuaeth</a:t>
            </a:r>
            <a:r>
              <a:rPr lang="en-GB" b="0" i="0">
                <a:effectLst/>
                <a:latin typeface="Arial" panose="020B0604020202020204" pitchFamily="34" charset="0"/>
              </a:rPr>
              <a:t> </a:t>
            </a:r>
            <a:r>
              <a:rPr lang="en-GB" b="0" i="0" err="1">
                <a:effectLst/>
                <a:latin typeface="Arial" panose="020B0604020202020204" pitchFamily="34" charset="0"/>
              </a:rPr>
              <a:t>sefydliadol</a:t>
            </a:r>
            <a:r>
              <a:rPr lang="en-GB" b="0" i="0">
                <a:effectLst/>
                <a:latin typeface="Arial" panose="020B0604020202020204" pitchFamily="34" charset="0"/>
              </a:rPr>
              <a:t> (er </a:t>
            </a:r>
            <a:r>
              <a:rPr lang="en-GB" b="0" i="0" err="1">
                <a:effectLst/>
                <a:latin typeface="Arial" panose="020B0604020202020204" pitchFamily="34" charset="0"/>
              </a:rPr>
              <a:t>enghraifft</a:t>
            </a:r>
            <a:r>
              <a:rPr lang="en-GB" b="0" i="0">
                <a:effectLst/>
                <a:latin typeface="Arial" panose="020B0604020202020204" pitchFamily="34" charset="0"/>
              </a:rPr>
              <a:t> </a:t>
            </a:r>
            <a:r>
              <a:rPr lang="en-GB" b="0" i="0" err="1">
                <a:effectLst/>
                <a:latin typeface="Arial" panose="020B0604020202020204" pitchFamily="34" charset="0"/>
              </a:rPr>
              <a:t>tablau</a:t>
            </a:r>
            <a:r>
              <a:rPr lang="en-GB" b="0" i="0">
                <a:effectLst/>
                <a:latin typeface="Arial" panose="020B0604020202020204" pitchFamily="34" charset="0"/>
              </a:rPr>
              <a:t> </a:t>
            </a:r>
            <a:r>
              <a:rPr lang="en-GB" b="0" i="0" err="1">
                <a:effectLst/>
                <a:latin typeface="Arial" panose="020B0604020202020204" pitchFamily="34" charset="0"/>
              </a:rPr>
              <a:t>cynghrair</a:t>
            </a:r>
            <a:r>
              <a:rPr lang="en-GB" b="0" i="0">
                <a:effectLst/>
                <a:latin typeface="Arial" panose="020B0604020202020204" pitchFamily="34" charset="0"/>
              </a:rPr>
              <a:t>), gall </a:t>
            </a:r>
            <a:r>
              <a:rPr lang="en-GB" b="0" i="0" err="1">
                <a:effectLst/>
                <a:latin typeface="Arial" panose="020B0604020202020204" pitchFamily="34" charset="0"/>
              </a:rPr>
              <a:t>ysgolion</a:t>
            </a:r>
            <a:r>
              <a:rPr lang="en-GB" b="0" i="0">
                <a:effectLst/>
                <a:latin typeface="Arial" panose="020B0604020202020204" pitchFamily="34" charset="0"/>
              </a:rPr>
              <a:t> a staff weld y broses </a:t>
            </a:r>
            <a:r>
              <a:rPr lang="en-GB" b="0" i="0" err="1">
                <a:effectLst/>
                <a:latin typeface="Arial" panose="020B0604020202020204" pitchFamily="34" charset="0"/>
              </a:rPr>
              <a:t>fel</a:t>
            </a:r>
            <a:r>
              <a:rPr lang="en-GB" b="0" i="0">
                <a:effectLst/>
                <a:latin typeface="Arial" panose="020B0604020202020204" pitchFamily="34" charset="0"/>
              </a:rPr>
              <a:t> </a:t>
            </a:r>
            <a:r>
              <a:rPr lang="en-GB" b="0" i="0" err="1">
                <a:effectLst/>
                <a:latin typeface="Arial" panose="020B0604020202020204" pitchFamily="34" charset="0"/>
              </a:rPr>
              <a:t>archwiliad</a:t>
            </a:r>
            <a:r>
              <a:rPr lang="en-GB" b="0" i="0">
                <a:effectLst/>
                <a:latin typeface="Arial" panose="020B0604020202020204" pitchFamily="34" charset="0"/>
              </a:rPr>
              <a:t> </a:t>
            </a:r>
            <a:r>
              <a:rPr lang="en-GB" b="0" i="0" err="1">
                <a:effectLst/>
                <a:latin typeface="Arial" panose="020B0604020202020204" pitchFamily="34" charset="0"/>
              </a:rPr>
              <a:t>defodol</a:t>
            </a:r>
            <a:r>
              <a:rPr lang="en-GB" b="0" i="0">
                <a:effectLst/>
                <a:latin typeface="Arial" panose="020B0604020202020204" pitchFamily="34" charset="0"/>
              </a:rPr>
              <a:t> </a:t>
            </a:r>
            <a:r>
              <a:rPr lang="en-GB" b="0" i="0" err="1">
                <a:effectLst/>
                <a:latin typeface="Arial" panose="020B0604020202020204" pitchFamily="34" charset="0"/>
              </a:rPr>
              <a:t>yn</a:t>
            </a:r>
            <a:r>
              <a:rPr lang="en-GB" b="0" i="0">
                <a:effectLst/>
                <a:latin typeface="Arial" panose="020B0604020202020204" pitchFamily="34" charset="0"/>
              </a:rPr>
              <a:t> </a:t>
            </a:r>
            <a:r>
              <a:rPr lang="en-GB" b="0" i="0" err="1">
                <a:effectLst/>
                <a:latin typeface="Arial" panose="020B0604020202020204" pitchFamily="34" charset="0"/>
              </a:rPr>
              <a:t>hytrach</a:t>
            </a:r>
            <a:r>
              <a:rPr lang="en-GB" b="0" i="0">
                <a:effectLst/>
                <a:latin typeface="Arial" panose="020B0604020202020204" pitchFamily="34" charset="0"/>
              </a:rPr>
              <a:t> nag </a:t>
            </a:r>
            <a:r>
              <a:rPr lang="en-GB" b="0" i="0" err="1">
                <a:effectLst/>
                <a:latin typeface="Arial" panose="020B0604020202020204" pitchFamily="34" charset="0"/>
              </a:rPr>
              <a:t>ymarfer</a:t>
            </a:r>
            <a:r>
              <a:rPr lang="en-GB" b="0" i="0">
                <a:effectLst/>
                <a:latin typeface="Arial" panose="020B0604020202020204" pitchFamily="34" charset="0"/>
              </a:rPr>
              <a:t> </a:t>
            </a:r>
            <a:r>
              <a:rPr lang="en-GB" b="0" i="0" err="1">
                <a:effectLst/>
                <a:latin typeface="Arial" panose="020B0604020202020204" pitchFamily="34" charset="0"/>
              </a:rPr>
              <a:t>ystyrlon</a:t>
            </a:r>
            <a:r>
              <a:rPr lang="en-GB" b="0" i="0">
                <a:effectLst/>
                <a:latin typeface="Arial" panose="020B0604020202020204" pitchFamily="34" charset="0"/>
              </a:rPr>
              <a:t> </a:t>
            </a:r>
            <a:r>
              <a:rPr lang="en-GB" b="0" i="0" err="1">
                <a:effectLst/>
                <a:latin typeface="Arial" panose="020B0604020202020204" pitchFamily="34" charset="0"/>
              </a:rPr>
              <a:t>ar</a:t>
            </a:r>
            <a:r>
              <a:rPr lang="en-GB" b="0" i="0">
                <a:effectLst/>
                <a:latin typeface="Arial" panose="020B0604020202020204" pitchFamily="34" charset="0"/>
              </a:rPr>
              <a:t> </a:t>
            </a:r>
            <a:r>
              <a:rPr lang="en-GB" b="0" i="0" err="1">
                <a:effectLst/>
                <a:latin typeface="Arial" panose="020B0604020202020204" pitchFamily="34" charset="0"/>
              </a:rPr>
              <a:t>gyfer</a:t>
            </a:r>
            <a:r>
              <a:rPr lang="en-GB" b="0" i="0">
                <a:effectLst/>
                <a:latin typeface="Arial" panose="020B0604020202020204" pitchFamily="34" charset="0"/>
              </a:rPr>
              <a:t> gwella </a:t>
            </a:r>
            <a:r>
              <a:rPr lang="en-GB" b="0" i="0" err="1">
                <a:effectLst/>
                <a:latin typeface="Arial" panose="020B0604020202020204" pitchFamily="34" charset="0"/>
              </a:rPr>
              <a:t>ysgolion</a:t>
            </a:r>
            <a:r>
              <a:rPr lang="en-GB" b="0" i="0">
                <a:effectLst/>
                <a:latin typeface="Arial" panose="020B0604020202020204" pitchFamily="34" charset="0"/>
              </a:rPr>
              <a:t> </a:t>
            </a:r>
            <a:r>
              <a:rPr lang="en-GB" b="0" i="0" err="1">
                <a:effectLst/>
                <a:latin typeface="Arial" panose="020B0604020202020204" pitchFamily="34" charset="0"/>
              </a:rPr>
              <a:t>mewn</a:t>
            </a:r>
            <a:r>
              <a:rPr lang="en-GB" b="0" i="0">
                <a:effectLst/>
                <a:latin typeface="Arial" panose="020B0604020202020204" pitchFamily="34" charset="0"/>
              </a:rPr>
              <a:t> </a:t>
            </a:r>
            <a:r>
              <a:rPr lang="en-GB" b="0" i="0" err="1">
                <a:effectLst/>
                <a:latin typeface="Arial" panose="020B0604020202020204" pitchFamily="34" charset="0"/>
              </a:rPr>
              <a:t>ffordd</a:t>
            </a:r>
            <a:r>
              <a:rPr lang="en-GB" b="0" i="0">
                <a:effectLst/>
                <a:latin typeface="Arial" panose="020B0604020202020204" pitchFamily="34" charset="0"/>
              </a:rPr>
              <a:t> </a:t>
            </a:r>
            <a:r>
              <a:rPr lang="en-GB" b="0" i="0" err="1">
                <a:effectLst/>
                <a:latin typeface="Arial" panose="020B0604020202020204" pitchFamily="34" charset="0"/>
              </a:rPr>
              <a:t>organig</a:t>
            </a:r>
            <a:r>
              <a:rPr lang="en-GB" b="0" i="0">
                <a:effectLst/>
                <a:latin typeface="Arial" panose="020B0604020202020204" pitchFamily="34" charset="0"/>
              </a:rPr>
              <a:t>.</a:t>
            </a:r>
            <a:endParaRPr lang="en-US"/>
          </a:p>
          <a:p>
            <a:pPr defTabSz="914400">
              <a:lnSpc>
                <a:spcPct val="160000"/>
              </a:lnSpc>
              <a:spcAft>
                <a:spcPts val="600"/>
              </a:spcAft>
            </a:pPr>
            <a:r>
              <a:rPr lang="en-GB">
                <a:solidFill>
                  <a:srgbClr val="FFFF00"/>
                </a:solidFill>
                <a:hlinkClick r:id="rId3">
                  <a:extLst>
                    <a:ext uri="{A12FA001-AC4F-418D-AE19-62706E023703}">
                      <ahyp:hlinkClr xmlns:ahyp="http://schemas.microsoft.com/office/drawing/2018/hyperlinkcolor" val="tx"/>
                    </a:ext>
                  </a:extLst>
                </a:hlinkClick>
              </a:rPr>
              <a:t>School improvement guidance: impact assessment [HTML] | GOV.WALES</a:t>
            </a:r>
            <a:endParaRPr lang="en-US">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13042" y="1117601"/>
            <a:ext cx="2847593" cy="2847593"/>
          </a:xfrm>
          <a:prstGeom prst="rect">
            <a:avLst/>
          </a:prstGeom>
        </p:spPr>
      </p:pic>
    </p:spTree>
    <p:extLst>
      <p:ext uri="{BB962C8B-B14F-4D97-AF65-F5344CB8AC3E}">
        <p14:creationId xmlns:p14="http://schemas.microsoft.com/office/powerpoint/2010/main" val="115086246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463148" y="332681"/>
            <a:ext cx="4715890" cy="6045065"/>
          </a:xfrm>
          <a:prstGeom prst="rect">
            <a:avLst/>
          </a:prstGeom>
        </p:spPr>
        <p:txBody>
          <a:bodyPr vert="horz" lIns="91440" tIns="45720" rIns="91440" bIns="45720" rtlCol="0" anchor="t">
            <a:noAutofit/>
          </a:bodyPr>
          <a:lstStyle/>
          <a:p>
            <a:pPr defTabSz="914400">
              <a:lnSpc>
                <a:spcPct val="160000"/>
              </a:lnSpc>
              <a:spcAft>
                <a:spcPts val="600"/>
              </a:spcAft>
            </a:pPr>
            <a:endParaRPr lang="en-US">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13042" y="1117601"/>
            <a:ext cx="2847593" cy="2847593"/>
          </a:xfrm>
          <a:prstGeom prst="rect">
            <a:avLst/>
          </a:prstGeom>
        </p:spPr>
      </p:pic>
      <p:sp>
        <p:nvSpPr>
          <p:cNvPr id="2" name="TextBox 1">
            <a:extLst>
              <a:ext uri="{FF2B5EF4-FFF2-40B4-BE49-F238E27FC236}">
                <a16:creationId xmlns:a16="http://schemas.microsoft.com/office/drawing/2014/main" id="{AA9162B1-BF3A-8ED9-0B70-5184E198A9EE}"/>
              </a:ext>
            </a:extLst>
          </p:cNvPr>
          <p:cNvSpPr txBox="1"/>
          <p:nvPr/>
        </p:nvSpPr>
        <p:spPr>
          <a:xfrm>
            <a:off x="855314" y="749976"/>
            <a:ext cx="3931557" cy="5509200"/>
          </a:xfrm>
          <a:prstGeom prst="rect">
            <a:avLst/>
          </a:prstGeom>
          <a:noFill/>
        </p:spPr>
        <p:txBody>
          <a:bodyPr wrap="square" rtlCol="0">
            <a:spAutoFit/>
          </a:bodyPr>
          <a:lstStyle/>
          <a:p>
            <a:endParaRPr lang="en-GB" sz="4400"/>
          </a:p>
          <a:p>
            <a:r>
              <a:rPr lang="en-GB" sz="4400"/>
              <a:t>Gair </a:t>
            </a:r>
            <a:r>
              <a:rPr lang="en-GB" sz="4400" err="1"/>
              <a:t>i</a:t>
            </a:r>
            <a:r>
              <a:rPr lang="en-GB" sz="4400"/>
              <a:t> gall a </a:t>
            </a:r>
            <a:r>
              <a:rPr lang="en-GB" sz="4400" err="1"/>
              <a:t>chamsyniadau</a:t>
            </a:r>
            <a:r>
              <a:rPr lang="en-GB" sz="4400"/>
              <a:t> </a:t>
            </a:r>
            <a:r>
              <a:rPr lang="en-GB" sz="4400" err="1"/>
              <a:t>cyffredin</a:t>
            </a:r>
            <a:endParaRPr lang="en-GB" sz="4400"/>
          </a:p>
          <a:p>
            <a:endParaRPr lang="en-GB" sz="4400"/>
          </a:p>
          <a:p>
            <a:r>
              <a:rPr lang="en-GB" sz="4400"/>
              <a:t>Dos, don’ts and misconceptions</a:t>
            </a:r>
          </a:p>
          <a:p>
            <a:endParaRPr lang="en-GB" sz="4400"/>
          </a:p>
        </p:txBody>
      </p:sp>
      <p:sp>
        <p:nvSpPr>
          <p:cNvPr id="5" name="TextBox 4">
            <a:extLst>
              <a:ext uri="{FF2B5EF4-FFF2-40B4-BE49-F238E27FC236}">
                <a16:creationId xmlns:a16="http://schemas.microsoft.com/office/drawing/2014/main" id="{80E788E9-06E2-F034-6AD7-95BD7040F8CE}"/>
              </a:ext>
            </a:extLst>
          </p:cNvPr>
          <p:cNvSpPr txBox="1"/>
          <p:nvPr/>
        </p:nvSpPr>
        <p:spPr>
          <a:xfrm>
            <a:off x="5413402" y="471270"/>
            <a:ext cx="4572000" cy="646331"/>
          </a:xfrm>
          <a:prstGeom prst="rect">
            <a:avLst/>
          </a:prstGeom>
          <a:noFill/>
        </p:spPr>
        <p:txBody>
          <a:bodyPr wrap="square">
            <a:spAutoFit/>
          </a:bodyPr>
          <a:lstStyle/>
          <a:p>
            <a:r>
              <a:rPr lang="en-GB">
                <a:hlinkClick r:id="rId5"/>
              </a:rPr>
              <a:t>The national resource: evaluation and improvement - Hwb (</a:t>
            </a:r>
            <a:r>
              <a:rPr lang="en-GB" err="1">
                <a:hlinkClick r:id="rId5"/>
              </a:rPr>
              <a:t>gov.wales</a:t>
            </a:r>
            <a:r>
              <a:rPr lang="en-GB">
                <a:hlinkClick r:id="rId5"/>
              </a:rPr>
              <a:t>)</a:t>
            </a:r>
            <a:endParaRPr lang="en-GB"/>
          </a:p>
        </p:txBody>
      </p:sp>
    </p:spTree>
    <p:extLst>
      <p:ext uri="{BB962C8B-B14F-4D97-AF65-F5344CB8AC3E}">
        <p14:creationId xmlns:p14="http://schemas.microsoft.com/office/powerpoint/2010/main" val="56300633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696BE1-06EF-4A8E-DA74-D5F24855D7AC}"/>
              </a:ext>
            </a:extLst>
          </p:cNvPr>
          <p:cNvSpPr txBox="1"/>
          <p:nvPr/>
        </p:nvSpPr>
        <p:spPr>
          <a:xfrm>
            <a:off x="109498" y="6296630"/>
            <a:ext cx="8925004" cy="369332"/>
          </a:xfrm>
          <a:prstGeom prst="rect">
            <a:avLst/>
          </a:prstGeom>
          <a:noFill/>
        </p:spPr>
        <p:txBody>
          <a:bodyPr wrap="square">
            <a:spAutoFit/>
          </a:bodyPr>
          <a:lstStyle/>
          <a:p>
            <a:r>
              <a:rPr lang="en-GB">
                <a:hlinkClick r:id="rId3"/>
              </a:rPr>
              <a:t>The national resource: evaluation and improvement - Hwb (</a:t>
            </a:r>
            <a:r>
              <a:rPr lang="en-GB" err="1">
                <a:hlinkClick r:id="rId3"/>
              </a:rPr>
              <a:t>gov.wales</a:t>
            </a:r>
            <a:r>
              <a:rPr lang="en-GB">
                <a:hlinkClick r:id="rId3"/>
              </a:rPr>
              <a:t>)</a:t>
            </a:r>
            <a:endParaRPr lang="en-GB"/>
          </a:p>
        </p:txBody>
      </p:sp>
      <p:pic>
        <p:nvPicPr>
          <p:cNvPr id="5" name="Picture 4">
            <a:extLst>
              <a:ext uri="{FF2B5EF4-FFF2-40B4-BE49-F238E27FC236}">
                <a16:creationId xmlns:a16="http://schemas.microsoft.com/office/drawing/2014/main" id="{6B30CBD3-E062-650E-295B-CF9A9C2AA7C1}"/>
              </a:ext>
            </a:extLst>
          </p:cNvPr>
          <p:cNvPicPr>
            <a:picLocks noChangeAspect="1"/>
          </p:cNvPicPr>
          <p:nvPr/>
        </p:nvPicPr>
        <p:blipFill rotWithShape="1">
          <a:blip r:embed="rId4"/>
          <a:srcRect l="12437" t="10767" r="16975" b="15116"/>
          <a:stretch/>
        </p:blipFill>
        <p:spPr>
          <a:xfrm>
            <a:off x="109498" y="353403"/>
            <a:ext cx="6454589" cy="4518212"/>
          </a:xfrm>
          <a:prstGeom prst="rect">
            <a:avLst/>
          </a:prstGeom>
        </p:spPr>
      </p:pic>
      <p:pic>
        <p:nvPicPr>
          <p:cNvPr id="7" name="Picture 6" descr="Text&#10;&#10;Description automatically generated">
            <a:extLst>
              <a:ext uri="{FF2B5EF4-FFF2-40B4-BE49-F238E27FC236}">
                <a16:creationId xmlns:a16="http://schemas.microsoft.com/office/drawing/2014/main" id="{5E431361-2A00-FEFA-05D9-8366D683387E}"/>
              </a:ext>
            </a:extLst>
          </p:cNvPr>
          <p:cNvPicPr>
            <a:picLocks noChangeAspect="1"/>
          </p:cNvPicPr>
          <p:nvPr/>
        </p:nvPicPr>
        <p:blipFill rotWithShape="1">
          <a:blip r:embed="rId5"/>
          <a:srcRect l="11849" t="54702" r="19267" b="24104"/>
          <a:stretch/>
        </p:blipFill>
        <p:spPr bwMode="auto">
          <a:xfrm>
            <a:off x="109498" y="4713233"/>
            <a:ext cx="6734810" cy="1381125"/>
          </a:xfrm>
          <a:prstGeom prst="rect">
            <a:avLst/>
          </a:prstGeom>
          <a:ln>
            <a:noFill/>
          </a:ln>
          <a:extLst>
            <a:ext uri="{53640926-AAD7-44D8-BBD7-CCE9431645EC}">
              <a14:shadowObscured xmlns:a14="http://schemas.microsoft.com/office/drawing/2010/main"/>
            </a:ext>
          </a:extLst>
        </p:spPr>
      </p:pic>
      <p:sp>
        <p:nvSpPr>
          <p:cNvPr id="8" name="Oval 7">
            <a:extLst>
              <a:ext uri="{FF2B5EF4-FFF2-40B4-BE49-F238E27FC236}">
                <a16:creationId xmlns:a16="http://schemas.microsoft.com/office/drawing/2014/main" id="{5DAD56FE-FD19-F1C6-CF27-662D0D7B27E5}"/>
              </a:ext>
            </a:extLst>
          </p:cNvPr>
          <p:cNvSpPr/>
          <p:nvPr/>
        </p:nvSpPr>
        <p:spPr>
          <a:xfrm>
            <a:off x="109498" y="4656524"/>
            <a:ext cx="2234132" cy="1381125"/>
          </a:xfrm>
          <a:prstGeom prst="ellipse">
            <a:avLst/>
          </a:prstGeom>
          <a:solidFill>
            <a:schemeClr val="accent4">
              <a:lumMod val="20000"/>
              <a:lumOff val="80000"/>
              <a:alpha val="3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929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8A0F76-5E1C-053B-A660-406B50ACD3D7}"/>
              </a:ext>
            </a:extLst>
          </p:cNvPr>
          <p:cNvPicPr>
            <a:picLocks noChangeAspect="1"/>
          </p:cNvPicPr>
          <p:nvPr/>
        </p:nvPicPr>
        <p:blipFill rotWithShape="1">
          <a:blip r:embed="rId2"/>
          <a:srcRect l="11512" t="12153" r="14202" b="9443"/>
          <a:stretch/>
        </p:blipFill>
        <p:spPr>
          <a:xfrm>
            <a:off x="199786" y="0"/>
            <a:ext cx="6792686" cy="4779470"/>
          </a:xfrm>
          <a:prstGeom prst="rect">
            <a:avLst/>
          </a:prstGeom>
        </p:spPr>
      </p:pic>
      <p:sp>
        <p:nvSpPr>
          <p:cNvPr id="5" name="TextBox 4">
            <a:extLst>
              <a:ext uri="{FF2B5EF4-FFF2-40B4-BE49-F238E27FC236}">
                <a16:creationId xmlns:a16="http://schemas.microsoft.com/office/drawing/2014/main" id="{3870E6BA-AF2F-3465-CB3F-D8E415DB044B}"/>
              </a:ext>
            </a:extLst>
          </p:cNvPr>
          <p:cNvSpPr txBox="1"/>
          <p:nvPr/>
        </p:nvSpPr>
        <p:spPr>
          <a:xfrm>
            <a:off x="434147" y="6334614"/>
            <a:ext cx="7480407" cy="369332"/>
          </a:xfrm>
          <a:prstGeom prst="rect">
            <a:avLst/>
          </a:prstGeom>
          <a:noFill/>
        </p:spPr>
        <p:txBody>
          <a:bodyPr wrap="square">
            <a:spAutoFit/>
          </a:bodyPr>
          <a:lstStyle/>
          <a:p>
            <a:r>
              <a:rPr lang="en-GB" err="1">
                <a:hlinkClick r:id="rId3"/>
              </a:rPr>
              <a:t>Yr</a:t>
            </a:r>
            <a:r>
              <a:rPr lang="en-GB">
                <a:hlinkClick r:id="rId3"/>
              </a:rPr>
              <a:t> </a:t>
            </a:r>
            <a:r>
              <a:rPr lang="en-GB" err="1">
                <a:hlinkClick r:id="rId3"/>
              </a:rPr>
              <a:t>adnodd</a:t>
            </a:r>
            <a:r>
              <a:rPr lang="en-GB">
                <a:hlinkClick r:id="rId3"/>
              </a:rPr>
              <a:t> </a:t>
            </a:r>
            <a:r>
              <a:rPr lang="en-GB" err="1">
                <a:hlinkClick r:id="rId3"/>
              </a:rPr>
              <a:t>cenedlaethol</a:t>
            </a:r>
            <a:r>
              <a:rPr lang="en-GB">
                <a:hlinkClick r:id="rId3"/>
              </a:rPr>
              <a:t>: </a:t>
            </a:r>
            <a:r>
              <a:rPr lang="en-GB" err="1">
                <a:hlinkClick r:id="rId3"/>
              </a:rPr>
              <a:t>gwerthuso</a:t>
            </a:r>
            <a:r>
              <a:rPr lang="en-GB">
                <a:hlinkClick r:id="rId3"/>
              </a:rPr>
              <a:t> a </a:t>
            </a:r>
            <a:r>
              <a:rPr lang="en-GB" err="1">
                <a:hlinkClick r:id="rId3"/>
              </a:rPr>
              <a:t>gwella</a:t>
            </a:r>
            <a:r>
              <a:rPr lang="en-GB">
                <a:hlinkClick r:id="rId3"/>
              </a:rPr>
              <a:t> - Hwb (</a:t>
            </a:r>
            <a:r>
              <a:rPr lang="en-GB" err="1">
                <a:hlinkClick r:id="rId3"/>
              </a:rPr>
              <a:t>gov.wales</a:t>
            </a:r>
            <a:r>
              <a:rPr lang="en-GB">
                <a:hlinkClick r:id="rId3"/>
              </a:rPr>
              <a:t>)</a:t>
            </a:r>
            <a:endParaRPr lang="en-GB"/>
          </a:p>
        </p:txBody>
      </p:sp>
      <p:pic>
        <p:nvPicPr>
          <p:cNvPr id="2" name="Picture 1" descr="Graphical user interface&#10;&#10;Description automatically generated with medium confidence">
            <a:extLst>
              <a:ext uri="{FF2B5EF4-FFF2-40B4-BE49-F238E27FC236}">
                <a16:creationId xmlns:a16="http://schemas.microsoft.com/office/drawing/2014/main" id="{B939064B-5AED-8D83-227C-7E6B930FD938}"/>
              </a:ext>
            </a:extLst>
          </p:cNvPr>
          <p:cNvPicPr>
            <a:picLocks noChangeAspect="1"/>
          </p:cNvPicPr>
          <p:nvPr/>
        </p:nvPicPr>
        <p:blipFill rotWithShape="1">
          <a:blip r:embed="rId4"/>
          <a:srcRect l="13807" t="30289" r="15309" b="50762"/>
          <a:stretch/>
        </p:blipFill>
        <p:spPr bwMode="auto">
          <a:xfrm>
            <a:off x="316307" y="4649979"/>
            <a:ext cx="7082155" cy="1261745"/>
          </a:xfrm>
          <a:prstGeom prst="rect">
            <a:avLst/>
          </a:prstGeom>
          <a:ln>
            <a:noFill/>
          </a:ln>
          <a:extLst>
            <a:ext uri="{53640926-AAD7-44D8-BBD7-CCE9431645EC}">
              <a14:shadowObscured xmlns:a14="http://schemas.microsoft.com/office/drawing/2010/main"/>
            </a:ext>
          </a:extLst>
        </p:spPr>
      </p:pic>
      <p:sp>
        <p:nvSpPr>
          <p:cNvPr id="4" name="Oval 3">
            <a:extLst>
              <a:ext uri="{FF2B5EF4-FFF2-40B4-BE49-F238E27FC236}">
                <a16:creationId xmlns:a16="http://schemas.microsoft.com/office/drawing/2014/main" id="{BE3AC335-7E72-99A2-F3C3-6CB7D7A4B336}"/>
              </a:ext>
            </a:extLst>
          </p:cNvPr>
          <p:cNvSpPr/>
          <p:nvPr/>
        </p:nvSpPr>
        <p:spPr>
          <a:xfrm>
            <a:off x="199786" y="4530599"/>
            <a:ext cx="2234132" cy="1381125"/>
          </a:xfrm>
          <a:prstGeom prst="ellipse">
            <a:avLst/>
          </a:prstGeom>
          <a:solidFill>
            <a:schemeClr val="accent4">
              <a:lumMod val="20000"/>
              <a:lumOff val="80000"/>
              <a:alpha val="3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066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1710B83-308D-CD59-B713-55C07A7793A6}"/>
              </a:ext>
            </a:extLst>
          </p:cNvPr>
          <p:cNvSpPr txBox="1"/>
          <p:nvPr/>
        </p:nvSpPr>
        <p:spPr>
          <a:xfrm>
            <a:off x="760720" y="289679"/>
            <a:ext cx="7299832" cy="6186309"/>
          </a:xfrm>
          <a:prstGeom prst="rect">
            <a:avLst/>
          </a:prstGeom>
          <a:noFill/>
        </p:spPr>
        <p:txBody>
          <a:bodyPr wrap="square">
            <a:spAutoFit/>
          </a:bodyPr>
          <a:lstStyle/>
          <a:p>
            <a:pPr algn="ctr" fontAlgn="base"/>
            <a:r>
              <a:rPr lang="en-GB" b="1" i="0">
                <a:solidFill>
                  <a:srgbClr val="1F1F1F"/>
                </a:solidFill>
                <a:effectLst/>
                <a:latin typeface="inherit"/>
              </a:rPr>
              <a:t>Approaches to self-evaluation</a:t>
            </a:r>
          </a:p>
          <a:p>
            <a:pPr algn="l" fontAlgn="base">
              <a:buFont typeface="Arial" panose="020B0604020202020204" pitchFamily="34" charset="0"/>
              <a:buChar char="•"/>
            </a:pPr>
            <a:r>
              <a:rPr lang="en-GB" b="1" i="0" u="none" strike="noStrike">
                <a:solidFill>
                  <a:srgbClr val="0360A6"/>
                </a:solidFill>
                <a:effectLst/>
                <a:latin typeface="inherit"/>
                <a:hlinkClick r:id="rId3"/>
              </a:rPr>
              <a:t>Looking at learning and teaching</a:t>
            </a:r>
            <a:r>
              <a:rPr lang="en-GB" b="1" i="0" u="none" strike="noStrike">
                <a:solidFill>
                  <a:srgbClr val="0360A6"/>
                </a:solidFill>
                <a:effectLst/>
                <a:latin typeface="inherit"/>
              </a:rPr>
              <a:t> </a:t>
            </a:r>
            <a:r>
              <a:rPr lang="en-GB" b="0" i="0">
                <a:solidFill>
                  <a:srgbClr val="666666"/>
                </a:solidFill>
                <a:effectLst/>
                <a:latin typeface="inherit"/>
              </a:rPr>
              <a:t>Suggestions on approaches to evaluating learning and teaching and an interactive resource on engaging with learners.</a:t>
            </a:r>
          </a:p>
          <a:p>
            <a:pPr algn="l" fontAlgn="base">
              <a:buFont typeface="Arial" panose="020B0604020202020204" pitchFamily="34" charset="0"/>
              <a:buChar char="•"/>
            </a:pPr>
            <a:r>
              <a:rPr lang="en-GB" b="1" i="0" u="none" strike="noStrike">
                <a:solidFill>
                  <a:srgbClr val="0360A6"/>
                </a:solidFill>
                <a:effectLst/>
                <a:latin typeface="inherit"/>
                <a:hlinkClick r:id="rId4"/>
              </a:rPr>
              <a:t>Evaluating learner progress</a:t>
            </a:r>
            <a:r>
              <a:rPr lang="en-GB" b="1" i="0" u="none" strike="noStrike">
                <a:solidFill>
                  <a:srgbClr val="0360A6"/>
                </a:solidFill>
                <a:effectLst/>
                <a:latin typeface="inherit"/>
              </a:rPr>
              <a:t> </a:t>
            </a:r>
            <a:r>
              <a:rPr lang="en-GB" b="0" i="0">
                <a:solidFill>
                  <a:srgbClr val="666666"/>
                </a:solidFill>
                <a:effectLst/>
                <a:latin typeface="inherit"/>
              </a:rPr>
              <a:t>Guidance around evaluating learner progress, the principles of progression and using data.</a:t>
            </a:r>
          </a:p>
          <a:p>
            <a:pPr algn="l" fontAlgn="base">
              <a:buFont typeface="Arial" panose="020B0604020202020204" pitchFamily="34" charset="0"/>
              <a:buChar char="•"/>
            </a:pPr>
            <a:r>
              <a:rPr lang="en-GB" b="1" i="0" u="none" strike="noStrike">
                <a:solidFill>
                  <a:srgbClr val="0360A6"/>
                </a:solidFill>
                <a:effectLst/>
                <a:latin typeface="inherit"/>
                <a:hlinkClick r:id="rId5"/>
              </a:rPr>
              <a:t>Engaging with stakeholders</a:t>
            </a:r>
            <a:r>
              <a:rPr lang="en-GB" b="1" i="0" u="none" strike="noStrike">
                <a:solidFill>
                  <a:srgbClr val="0360A6"/>
                </a:solidFill>
                <a:effectLst/>
                <a:latin typeface="inherit"/>
              </a:rPr>
              <a:t> </a:t>
            </a:r>
            <a:r>
              <a:rPr lang="en-GB" b="0" i="0">
                <a:solidFill>
                  <a:srgbClr val="666666"/>
                </a:solidFill>
                <a:effectLst/>
                <a:latin typeface="inherit"/>
              </a:rPr>
              <a:t>Information on how engaging with learners, school staff and wider school community supports improvement., together with an interactive activity.</a:t>
            </a:r>
          </a:p>
          <a:p>
            <a:pPr algn="l" fontAlgn="base">
              <a:buFont typeface="Arial" panose="020B0604020202020204" pitchFamily="34" charset="0"/>
              <a:buChar char="•"/>
            </a:pPr>
            <a:r>
              <a:rPr lang="en-GB" b="1" i="0" u="none" strike="noStrike">
                <a:solidFill>
                  <a:srgbClr val="0360A6"/>
                </a:solidFill>
                <a:effectLst/>
                <a:latin typeface="inherit"/>
                <a:hlinkClick r:id="rId6"/>
              </a:rPr>
              <a:t>Planning and implementing improvement</a:t>
            </a:r>
            <a:r>
              <a:rPr lang="en-GB" b="1" i="0" u="none" strike="noStrike">
                <a:solidFill>
                  <a:srgbClr val="0360A6"/>
                </a:solidFill>
                <a:effectLst/>
                <a:latin typeface="inherit"/>
              </a:rPr>
              <a:t> </a:t>
            </a:r>
            <a:r>
              <a:rPr lang="en-GB" b="0" i="0">
                <a:solidFill>
                  <a:srgbClr val="666666"/>
                </a:solidFill>
                <a:effectLst/>
                <a:latin typeface="inherit"/>
              </a:rPr>
              <a:t>Guidance on planning and improvement, aligned to the new non-statutory guidance on school improvement.</a:t>
            </a:r>
          </a:p>
          <a:p>
            <a:pPr algn="ctr" fontAlgn="base"/>
            <a:r>
              <a:rPr lang="en-GB" b="1" i="0" err="1">
                <a:solidFill>
                  <a:srgbClr val="1F1F1F"/>
                </a:solidFill>
                <a:effectLst/>
                <a:latin typeface="inherit"/>
              </a:rPr>
              <a:t>Dulliau</a:t>
            </a:r>
            <a:r>
              <a:rPr lang="en-GB" b="1" i="0">
                <a:solidFill>
                  <a:srgbClr val="1F1F1F"/>
                </a:solidFill>
                <a:effectLst/>
                <a:latin typeface="inherit"/>
              </a:rPr>
              <a:t> </a:t>
            </a:r>
            <a:r>
              <a:rPr lang="en-GB" b="1" i="0" err="1">
                <a:solidFill>
                  <a:srgbClr val="1F1F1F"/>
                </a:solidFill>
                <a:effectLst/>
                <a:latin typeface="inherit"/>
              </a:rPr>
              <a:t>hunanwerthuso</a:t>
            </a:r>
            <a:endParaRPr lang="en-GB" b="1" i="0">
              <a:solidFill>
                <a:srgbClr val="1F1F1F"/>
              </a:solidFill>
              <a:effectLst/>
              <a:latin typeface="inherit"/>
            </a:endParaRPr>
          </a:p>
          <a:p>
            <a:pPr algn="l" fontAlgn="base">
              <a:buFont typeface="Arial" panose="020B0604020202020204" pitchFamily="34" charset="0"/>
              <a:buChar char="•"/>
            </a:pPr>
            <a:r>
              <a:rPr lang="en-GB" b="1" i="0" u="none" strike="noStrike" err="1">
                <a:solidFill>
                  <a:srgbClr val="0360A6"/>
                </a:solidFill>
                <a:effectLst/>
                <a:latin typeface="inherit"/>
                <a:hlinkClick r:id="rId7"/>
              </a:rPr>
              <a:t>Edrych</a:t>
            </a:r>
            <a:r>
              <a:rPr lang="en-GB" b="1" i="0" u="none" strike="noStrike">
                <a:solidFill>
                  <a:srgbClr val="0360A6"/>
                </a:solidFill>
                <a:effectLst/>
                <a:latin typeface="inherit"/>
                <a:hlinkClick r:id="rId7"/>
              </a:rPr>
              <a:t> </a:t>
            </a:r>
            <a:r>
              <a:rPr lang="en-GB" b="1" i="0" u="none" strike="noStrike" err="1">
                <a:solidFill>
                  <a:srgbClr val="0360A6"/>
                </a:solidFill>
                <a:effectLst/>
                <a:latin typeface="inherit"/>
                <a:hlinkClick r:id="rId7"/>
              </a:rPr>
              <a:t>ar</a:t>
            </a:r>
            <a:r>
              <a:rPr lang="en-GB" b="1" i="0" u="none" strike="noStrike">
                <a:solidFill>
                  <a:srgbClr val="0360A6"/>
                </a:solidFill>
                <a:effectLst/>
                <a:latin typeface="inherit"/>
                <a:hlinkClick r:id="rId7"/>
              </a:rPr>
              <a:t> </a:t>
            </a:r>
            <a:r>
              <a:rPr lang="en-GB" b="1" i="0" u="none" strike="noStrike" err="1">
                <a:solidFill>
                  <a:srgbClr val="0360A6"/>
                </a:solidFill>
                <a:effectLst/>
                <a:latin typeface="inherit"/>
                <a:hlinkClick r:id="rId7"/>
              </a:rPr>
              <a:t>ddysgu</a:t>
            </a:r>
            <a:r>
              <a:rPr lang="en-GB" b="1" i="0" u="none" strike="noStrike">
                <a:solidFill>
                  <a:srgbClr val="0360A6"/>
                </a:solidFill>
                <a:effectLst/>
                <a:latin typeface="inherit"/>
                <a:hlinkClick r:id="rId7"/>
              </a:rPr>
              <a:t> ac </a:t>
            </a:r>
            <a:r>
              <a:rPr lang="en-GB" b="1" i="0" u="none" strike="noStrike" err="1">
                <a:solidFill>
                  <a:srgbClr val="0360A6"/>
                </a:solidFill>
                <a:effectLst/>
                <a:latin typeface="inherit"/>
                <a:hlinkClick r:id="rId7"/>
              </a:rPr>
              <a:t>addysgu</a:t>
            </a:r>
            <a:r>
              <a:rPr lang="en-GB" b="0" i="0" err="1">
                <a:solidFill>
                  <a:srgbClr val="666666"/>
                </a:solidFill>
                <a:effectLst/>
                <a:latin typeface="inherit"/>
              </a:rPr>
              <a:t>Awgrymiadau</a:t>
            </a:r>
            <a:r>
              <a:rPr lang="en-GB" b="0" i="0">
                <a:solidFill>
                  <a:srgbClr val="666666"/>
                </a:solidFill>
                <a:effectLst/>
                <a:latin typeface="inherit"/>
              </a:rPr>
              <a:t> </a:t>
            </a:r>
            <a:r>
              <a:rPr lang="en-GB" b="0" i="0" err="1">
                <a:solidFill>
                  <a:srgbClr val="666666"/>
                </a:solidFill>
                <a:effectLst/>
                <a:latin typeface="inherit"/>
              </a:rPr>
              <a:t>ar</a:t>
            </a:r>
            <a:r>
              <a:rPr lang="en-GB" b="0" i="0">
                <a:solidFill>
                  <a:srgbClr val="666666"/>
                </a:solidFill>
                <a:effectLst/>
                <a:latin typeface="inherit"/>
              </a:rPr>
              <a:t> </a:t>
            </a:r>
            <a:r>
              <a:rPr lang="en-GB" b="0" i="0" err="1">
                <a:solidFill>
                  <a:srgbClr val="666666"/>
                </a:solidFill>
                <a:effectLst/>
                <a:latin typeface="inherit"/>
              </a:rPr>
              <a:t>ddulliau</a:t>
            </a:r>
            <a:r>
              <a:rPr lang="en-GB" b="0" i="0">
                <a:solidFill>
                  <a:srgbClr val="666666"/>
                </a:solidFill>
                <a:effectLst/>
                <a:latin typeface="inherit"/>
              </a:rPr>
              <a:t> o </a:t>
            </a:r>
            <a:r>
              <a:rPr lang="en-GB" b="0" i="0" err="1">
                <a:solidFill>
                  <a:srgbClr val="666666"/>
                </a:solidFill>
                <a:effectLst/>
                <a:latin typeface="inherit"/>
              </a:rPr>
              <a:t>werthuso</a:t>
            </a:r>
            <a:r>
              <a:rPr lang="en-GB" b="0" i="0">
                <a:solidFill>
                  <a:srgbClr val="666666"/>
                </a:solidFill>
                <a:effectLst/>
                <a:latin typeface="inherit"/>
              </a:rPr>
              <a:t> </a:t>
            </a:r>
            <a:r>
              <a:rPr lang="en-GB" b="0" i="0" err="1">
                <a:solidFill>
                  <a:srgbClr val="666666"/>
                </a:solidFill>
                <a:effectLst/>
                <a:latin typeface="inherit"/>
              </a:rPr>
              <a:t>dysgu</a:t>
            </a:r>
            <a:r>
              <a:rPr lang="en-GB" b="0" i="0">
                <a:solidFill>
                  <a:srgbClr val="666666"/>
                </a:solidFill>
                <a:effectLst/>
                <a:latin typeface="inherit"/>
              </a:rPr>
              <a:t> ac </a:t>
            </a:r>
            <a:r>
              <a:rPr lang="en-GB" b="0" i="0" err="1">
                <a:solidFill>
                  <a:srgbClr val="666666"/>
                </a:solidFill>
                <a:effectLst/>
                <a:latin typeface="inherit"/>
              </a:rPr>
              <a:t>addysgu</a:t>
            </a:r>
            <a:r>
              <a:rPr lang="en-GB" b="0" i="0">
                <a:solidFill>
                  <a:srgbClr val="666666"/>
                </a:solidFill>
                <a:effectLst/>
                <a:latin typeface="inherit"/>
              </a:rPr>
              <a:t> ac </a:t>
            </a:r>
            <a:r>
              <a:rPr lang="en-GB" b="0" i="0" err="1">
                <a:solidFill>
                  <a:srgbClr val="666666"/>
                </a:solidFill>
                <a:effectLst/>
                <a:latin typeface="inherit"/>
              </a:rPr>
              <a:t>adnodd</a:t>
            </a:r>
            <a:r>
              <a:rPr lang="en-GB" b="0" i="0">
                <a:solidFill>
                  <a:srgbClr val="666666"/>
                </a:solidFill>
                <a:effectLst/>
                <a:latin typeface="inherit"/>
              </a:rPr>
              <a:t> </a:t>
            </a:r>
            <a:r>
              <a:rPr lang="en-GB" b="0" i="0" err="1">
                <a:solidFill>
                  <a:srgbClr val="666666"/>
                </a:solidFill>
                <a:effectLst/>
                <a:latin typeface="inherit"/>
              </a:rPr>
              <a:t>rhyngweithiol</a:t>
            </a:r>
            <a:r>
              <a:rPr lang="en-GB" b="0" i="0">
                <a:solidFill>
                  <a:srgbClr val="666666"/>
                </a:solidFill>
                <a:effectLst/>
                <a:latin typeface="inherit"/>
              </a:rPr>
              <a:t> </a:t>
            </a:r>
            <a:r>
              <a:rPr lang="en-GB" b="0" i="0" err="1">
                <a:solidFill>
                  <a:srgbClr val="666666"/>
                </a:solidFill>
                <a:effectLst/>
                <a:latin typeface="inherit"/>
              </a:rPr>
              <a:t>ar</a:t>
            </a:r>
            <a:r>
              <a:rPr lang="en-GB" b="0" i="0">
                <a:solidFill>
                  <a:srgbClr val="666666"/>
                </a:solidFill>
                <a:effectLst/>
                <a:latin typeface="inherit"/>
              </a:rPr>
              <a:t> </a:t>
            </a:r>
            <a:r>
              <a:rPr lang="en-GB" b="0" i="0" err="1">
                <a:solidFill>
                  <a:srgbClr val="666666"/>
                </a:solidFill>
                <a:effectLst/>
                <a:latin typeface="inherit"/>
              </a:rPr>
              <a:t>ymgysylltu</a:t>
            </a:r>
            <a:r>
              <a:rPr lang="en-GB" b="0" i="0">
                <a:solidFill>
                  <a:srgbClr val="666666"/>
                </a:solidFill>
                <a:effectLst/>
                <a:latin typeface="inherit"/>
              </a:rPr>
              <a:t> â </a:t>
            </a:r>
            <a:r>
              <a:rPr lang="en-GB" b="0" i="0" err="1">
                <a:solidFill>
                  <a:srgbClr val="666666"/>
                </a:solidFill>
                <a:effectLst/>
                <a:latin typeface="inherit"/>
              </a:rPr>
              <a:t>dysgwyr</a:t>
            </a:r>
            <a:r>
              <a:rPr lang="en-GB" b="0" i="0">
                <a:solidFill>
                  <a:srgbClr val="666666"/>
                </a:solidFill>
                <a:effectLst/>
                <a:latin typeface="inherit"/>
              </a:rPr>
              <a:t>.</a:t>
            </a:r>
          </a:p>
          <a:p>
            <a:pPr algn="l" fontAlgn="base">
              <a:buFont typeface="Arial" panose="020B0604020202020204" pitchFamily="34" charset="0"/>
              <a:buChar char="•"/>
            </a:pPr>
            <a:r>
              <a:rPr lang="en-GB" b="1" i="0" u="none" strike="noStrike" err="1">
                <a:solidFill>
                  <a:srgbClr val="0360A6"/>
                </a:solidFill>
                <a:effectLst/>
                <a:latin typeface="inherit"/>
                <a:hlinkClick r:id="rId8"/>
              </a:rPr>
              <a:t>Gwerthuso</a:t>
            </a:r>
            <a:r>
              <a:rPr lang="en-GB" b="1" i="0" u="none" strike="noStrike">
                <a:solidFill>
                  <a:srgbClr val="0360A6"/>
                </a:solidFill>
                <a:effectLst/>
                <a:latin typeface="inherit"/>
                <a:hlinkClick r:id="rId8"/>
              </a:rPr>
              <a:t> </a:t>
            </a:r>
            <a:r>
              <a:rPr lang="en-GB" b="1" i="0" u="none" strike="noStrike" err="1">
                <a:solidFill>
                  <a:srgbClr val="0360A6"/>
                </a:solidFill>
                <a:effectLst/>
                <a:latin typeface="inherit"/>
                <a:hlinkClick r:id="rId8"/>
              </a:rPr>
              <a:t>cynnydd</a:t>
            </a:r>
            <a:r>
              <a:rPr lang="en-GB" b="1" i="0" u="none" strike="noStrike">
                <a:solidFill>
                  <a:srgbClr val="0360A6"/>
                </a:solidFill>
                <a:effectLst/>
                <a:latin typeface="inherit"/>
                <a:hlinkClick r:id="rId8"/>
              </a:rPr>
              <a:t> </a:t>
            </a:r>
            <a:r>
              <a:rPr lang="en-GB" b="1" i="0" u="none" strike="noStrike" err="1">
                <a:solidFill>
                  <a:srgbClr val="0360A6"/>
                </a:solidFill>
                <a:effectLst/>
                <a:latin typeface="inherit"/>
                <a:hlinkClick r:id="rId8"/>
              </a:rPr>
              <a:t>dysgwyr</a:t>
            </a:r>
            <a:r>
              <a:rPr lang="en-GB" b="0" i="0" err="1">
                <a:solidFill>
                  <a:srgbClr val="666666"/>
                </a:solidFill>
                <a:effectLst/>
                <a:latin typeface="inherit"/>
              </a:rPr>
              <a:t>Canllawiau</a:t>
            </a:r>
            <a:r>
              <a:rPr lang="en-GB" b="0" i="0">
                <a:solidFill>
                  <a:srgbClr val="666666"/>
                </a:solidFill>
                <a:effectLst/>
                <a:latin typeface="inherit"/>
              </a:rPr>
              <a:t> </a:t>
            </a:r>
            <a:r>
              <a:rPr lang="en-GB" b="0" i="0" err="1">
                <a:solidFill>
                  <a:srgbClr val="666666"/>
                </a:solidFill>
                <a:effectLst/>
                <a:latin typeface="inherit"/>
              </a:rPr>
              <a:t>ar</a:t>
            </a:r>
            <a:r>
              <a:rPr lang="en-GB" b="0" i="0">
                <a:solidFill>
                  <a:srgbClr val="666666"/>
                </a:solidFill>
                <a:effectLst/>
                <a:latin typeface="inherit"/>
              </a:rPr>
              <a:t> </a:t>
            </a:r>
            <a:r>
              <a:rPr lang="en-GB" b="0" i="0" err="1">
                <a:solidFill>
                  <a:srgbClr val="666666"/>
                </a:solidFill>
                <a:effectLst/>
                <a:latin typeface="inherit"/>
              </a:rPr>
              <a:t>werthuso</a:t>
            </a:r>
            <a:r>
              <a:rPr lang="en-GB" b="0" i="0">
                <a:solidFill>
                  <a:srgbClr val="666666"/>
                </a:solidFill>
                <a:effectLst/>
                <a:latin typeface="inherit"/>
              </a:rPr>
              <a:t> </a:t>
            </a:r>
            <a:r>
              <a:rPr lang="en-GB" b="0" i="0" err="1">
                <a:solidFill>
                  <a:srgbClr val="666666"/>
                </a:solidFill>
                <a:effectLst/>
                <a:latin typeface="inherit"/>
              </a:rPr>
              <a:t>cynnnydd</a:t>
            </a:r>
            <a:r>
              <a:rPr lang="en-GB" b="0" i="0">
                <a:solidFill>
                  <a:srgbClr val="666666"/>
                </a:solidFill>
                <a:effectLst/>
                <a:latin typeface="inherit"/>
              </a:rPr>
              <a:t> </a:t>
            </a:r>
            <a:r>
              <a:rPr lang="en-GB" b="0" i="0" err="1">
                <a:solidFill>
                  <a:srgbClr val="666666"/>
                </a:solidFill>
                <a:effectLst/>
                <a:latin typeface="inherit"/>
              </a:rPr>
              <a:t>dysgwyr</a:t>
            </a:r>
            <a:r>
              <a:rPr lang="en-GB" b="0" i="0">
                <a:solidFill>
                  <a:srgbClr val="666666"/>
                </a:solidFill>
                <a:effectLst/>
                <a:latin typeface="inherit"/>
              </a:rPr>
              <a:t>, </a:t>
            </a:r>
            <a:r>
              <a:rPr lang="en-GB" b="0" i="0" err="1">
                <a:solidFill>
                  <a:srgbClr val="666666"/>
                </a:solidFill>
                <a:effectLst/>
                <a:latin typeface="inherit"/>
              </a:rPr>
              <a:t>yr</a:t>
            </a:r>
            <a:r>
              <a:rPr lang="en-GB" b="0" i="0">
                <a:solidFill>
                  <a:srgbClr val="666666"/>
                </a:solidFill>
                <a:effectLst/>
                <a:latin typeface="inherit"/>
              </a:rPr>
              <a:t> </a:t>
            </a:r>
            <a:r>
              <a:rPr lang="en-GB" b="0" i="0" err="1">
                <a:solidFill>
                  <a:srgbClr val="666666"/>
                </a:solidFill>
                <a:effectLst/>
                <a:latin typeface="inherit"/>
              </a:rPr>
              <a:t>egwyddorion</a:t>
            </a:r>
            <a:r>
              <a:rPr lang="en-GB" b="0" i="0">
                <a:solidFill>
                  <a:srgbClr val="666666"/>
                </a:solidFill>
                <a:effectLst/>
                <a:latin typeface="inherit"/>
              </a:rPr>
              <a:t> </a:t>
            </a:r>
            <a:r>
              <a:rPr lang="en-GB" b="0" i="0" err="1">
                <a:solidFill>
                  <a:srgbClr val="666666"/>
                </a:solidFill>
                <a:effectLst/>
                <a:latin typeface="inherit"/>
              </a:rPr>
              <a:t>cynnydd</a:t>
            </a:r>
            <a:r>
              <a:rPr lang="en-GB" b="0" i="0">
                <a:solidFill>
                  <a:srgbClr val="666666"/>
                </a:solidFill>
                <a:effectLst/>
                <a:latin typeface="inherit"/>
              </a:rPr>
              <a:t> a </a:t>
            </a:r>
            <a:r>
              <a:rPr lang="en-GB" b="0" i="0" err="1">
                <a:solidFill>
                  <a:srgbClr val="666666"/>
                </a:solidFill>
                <a:effectLst/>
                <a:latin typeface="inherit"/>
              </a:rPr>
              <a:t>defnyddio</a:t>
            </a:r>
            <a:r>
              <a:rPr lang="en-GB" b="0" i="0">
                <a:solidFill>
                  <a:srgbClr val="666666"/>
                </a:solidFill>
                <a:effectLst/>
                <a:latin typeface="inherit"/>
              </a:rPr>
              <a:t> data.</a:t>
            </a:r>
          </a:p>
          <a:p>
            <a:pPr algn="l" fontAlgn="base">
              <a:buFont typeface="Arial" panose="020B0604020202020204" pitchFamily="34" charset="0"/>
              <a:buChar char="•"/>
            </a:pPr>
            <a:r>
              <a:rPr lang="en-GB" b="1" i="0" u="none" strike="noStrike" err="1">
                <a:solidFill>
                  <a:srgbClr val="0360A6"/>
                </a:solidFill>
                <a:effectLst/>
                <a:latin typeface="inherit"/>
                <a:hlinkClick r:id="rId9"/>
              </a:rPr>
              <a:t>Ymgysylltu</a:t>
            </a:r>
            <a:r>
              <a:rPr lang="en-GB" b="1" i="0" u="none" strike="noStrike">
                <a:solidFill>
                  <a:srgbClr val="0360A6"/>
                </a:solidFill>
                <a:effectLst/>
                <a:latin typeface="inherit"/>
                <a:hlinkClick r:id="rId9"/>
              </a:rPr>
              <a:t> â </a:t>
            </a:r>
            <a:r>
              <a:rPr lang="en-GB" b="1" i="0" u="none" strike="noStrike" err="1">
                <a:solidFill>
                  <a:srgbClr val="0360A6"/>
                </a:solidFill>
                <a:effectLst/>
                <a:latin typeface="inherit"/>
                <a:hlinkClick r:id="rId9"/>
              </a:rPr>
              <a:t>rhanddeiliaid</a:t>
            </a:r>
            <a:r>
              <a:rPr lang="en-GB" b="0" i="0" err="1">
                <a:solidFill>
                  <a:srgbClr val="666666"/>
                </a:solidFill>
                <a:effectLst/>
                <a:latin typeface="inherit"/>
              </a:rPr>
              <a:t>Mae</a:t>
            </a:r>
            <a:r>
              <a:rPr lang="en-GB" b="0" i="0">
                <a:solidFill>
                  <a:srgbClr val="666666"/>
                </a:solidFill>
                <a:effectLst/>
                <a:latin typeface="inherit"/>
              </a:rPr>
              <a:t> </a:t>
            </a:r>
            <a:r>
              <a:rPr lang="en-GB" b="0" i="0" err="1">
                <a:solidFill>
                  <a:srgbClr val="666666"/>
                </a:solidFill>
                <a:effectLst/>
                <a:latin typeface="inherit"/>
              </a:rPr>
              <a:t>gwybodaeth</a:t>
            </a:r>
            <a:r>
              <a:rPr lang="en-GB" b="0" i="0">
                <a:solidFill>
                  <a:srgbClr val="666666"/>
                </a:solidFill>
                <a:effectLst/>
                <a:latin typeface="inherit"/>
              </a:rPr>
              <a:t> am </a:t>
            </a:r>
            <a:r>
              <a:rPr lang="en-GB" b="0" i="0" err="1">
                <a:solidFill>
                  <a:srgbClr val="666666"/>
                </a:solidFill>
                <a:effectLst/>
                <a:latin typeface="inherit"/>
              </a:rPr>
              <a:t>sut</a:t>
            </a:r>
            <a:r>
              <a:rPr lang="en-GB" b="0" i="0">
                <a:solidFill>
                  <a:srgbClr val="666666"/>
                </a:solidFill>
                <a:effectLst/>
                <a:latin typeface="inherit"/>
              </a:rPr>
              <a:t> </a:t>
            </a:r>
            <a:r>
              <a:rPr lang="en-GB" b="0" i="0" err="1">
                <a:solidFill>
                  <a:srgbClr val="666666"/>
                </a:solidFill>
                <a:effectLst/>
                <a:latin typeface="inherit"/>
              </a:rPr>
              <a:t>mae</a:t>
            </a:r>
            <a:r>
              <a:rPr lang="en-GB" b="0" i="0">
                <a:solidFill>
                  <a:srgbClr val="666666"/>
                </a:solidFill>
                <a:effectLst/>
                <a:latin typeface="inherit"/>
              </a:rPr>
              <a:t> </a:t>
            </a:r>
            <a:r>
              <a:rPr lang="en-GB" b="0" i="0" err="1">
                <a:solidFill>
                  <a:srgbClr val="666666"/>
                </a:solidFill>
                <a:effectLst/>
                <a:latin typeface="inherit"/>
              </a:rPr>
              <a:t>ymgysylltu</a:t>
            </a:r>
            <a:r>
              <a:rPr lang="en-GB" b="0" i="0">
                <a:solidFill>
                  <a:srgbClr val="666666"/>
                </a:solidFill>
                <a:effectLst/>
                <a:latin typeface="inherit"/>
              </a:rPr>
              <a:t> â </a:t>
            </a:r>
            <a:r>
              <a:rPr lang="en-GB" b="0" i="0" err="1">
                <a:solidFill>
                  <a:srgbClr val="666666"/>
                </a:solidFill>
                <a:effectLst/>
                <a:latin typeface="inherit"/>
              </a:rPr>
              <a:t>dysgwyr</a:t>
            </a:r>
            <a:r>
              <a:rPr lang="en-GB" b="0" i="0">
                <a:solidFill>
                  <a:srgbClr val="666666"/>
                </a:solidFill>
                <a:effectLst/>
                <a:latin typeface="inherit"/>
              </a:rPr>
              <a:t>, staff </a:t>
            </a:r>
            <a:r>
              <a:rPr lang="en-GB" b="0" i="0" err="1">
                <a:solidFill>
                  <a:srgbClr val="666666"/>
                </a:solidFill>
                <a:effectLst/>
                <a:latin typeface="inherit"/>
              </a:rPr>
              <a:t>ysgolion</a:t>
            </a:r>
            <a:r>
              <a:rPr lang="en-GB" b="0" i="0">
                <a:solidFill>
                  <a:srgbClr val="666666"/>
                </a:solidFill>
                <a:effectLst/>
                <a:latin typeface="inherit"/>
              </a:rPr>
              <a:t> a </a:t>
            </a:r>
            <a:r>
              <a:rPr lang="en-GB" b="0" i="0" err="1">
                <a:solidFill>
                  <a:srgbClr val="666666"/>
                </a:solidFill>
                <a:effectLst/>
                <a:latin typeface="inherit"/>
              </a:rPr>
              <a:t>chymuned</a:t>
            </a:r>
            <a:r>
              <a:rPr lang="en-GB" b="0" i="0">
                <a:solidFill>
                  <a:srgbClr val="666666"/>
                </a:solidFill>
                <a:effectLst/>
                <a:latin typeface="inherit"/>
              </a:rPr>
              <a:t> </a:t>
            </a:r>
            <a:r>
              <a:rPr lang="en-GB" b="0" i="0" err="1">
                <a:solidFill>
                  <a:srgbClr val="666666"/>
                </a:solidFill>
                <a:effectLst/>
                <a:latin typeface="inherit"/>
              </a:rPr>
              <a:t>ehangach</a:t>
            </a:r>
            <a:r>
              <a:rPr lang="en-GB" b="0" i="0">
                <a:solidFill>
                  <a:srgbClr val="666666"/>
                </a:solidFill>
                <a:effectLst/>
                <a:latin typeface="inherit"/>
              </a:rPr>
              <a:t> </a:t>
            </a:r>
            <a:r>
              <a:rPr lang="en-GB" b="0" i="0" err="1">
                <a:solidFill>
                  <a:srgbClr val="666666"/>
                </a:solidFill>
                <a:effectLst/>
                <a:latin typeface="inherit"/>
              </a:rPr>
              <a:t>yr</a:t>
            </a:r>
            <a:r>
              <a:rPr lang="en-GB" b="0" i="0">
                <a:solidFill>
                  <a:srgbClr val="666666"/>
                </a:solidFill>
                <a:effectLst/>
                <a:latin typeface="inherit"/>
              </a:rPr>
              <a:t> </a:t>
            </a:r>
            <a:r>
              <a:rPr lang="en-GB" b="0" i="0" err="1">
                <a:solidFill>
                  <a:srgbClr val="666666"/>
                </a:solidFill>
                <a:effectLst/>
                <a:latin typeface="inherit"/>
              </a:rPr>
              <a:t>ysgol</a:t>
            </a:r>
            <a:r>
              <a:rPr lang="en-GB" b="0" i="0">
                <a:solidFill>
                  <a:srgbClr val="666666"/>
                </a:solidFill>
                <a:effectLst/>
                <a:latin typeface="inherit"/>
              </a:rPr>
              <a:t> </a:t>
            </a:r>
            <a:r>
              <a:rPr lang="en-GB" b="0" i="0" err="1">
                <a:solidFill>
                  <a:srgbClr val="666666"/>
                </a:solidFill>
                <a:effectLst/>
                <a:latin typeface="inherit"/>
              </a:rPr>
              <a:t>yn</a:t>
            </a:r>
            <a:r>
              <a:rPr lang="en-GB" b="0" i="0">
                <a:solidFill>
                  <a:srgbClr val="666666"/>
                </a:solidFill>
                <a:effectLst/>
                <a:latin typeface="inherit"/>
              </a:rPr>
              <a:t> </a:t>
            </a:r>
            <a:r>
              <a:rPr lang="en-GB" b="0" i="0" err="1">
                <a:solidFill>
                  <a:srgbClr val="666666"/>
                </a:solidFill>
                <a:effectLst/>
                <a:latin typeface="inherit"/>
              </a:rPr>
              <a:t>cefnogi</a:t>
            </a:r>
            <a:r>
              <a:rPr lang="en-GB" b="0" i="0">
                <a:solidFill>
                  <a:srgbClr val="666666"/>
                </a:solidFill>
                <a:effectLst/>
                <a:latin typeface="inherit"/>
              </a:rPr>
              <a:t> </a:t>
            </a:r>
            <a:r>
              <a:rPr lang="en-GB" b="0" i="0" err="1">
                <a:solidFill>
                  <a:srgbClr val="666666"/>
                </a:solidFill>
                <a:effectLst/>
                <a:latin typeface="inherit"/>
              </a:rPr>
              <a:t>gwelliant</a:t>
            </a:r>
            <a:r>
              <a:rPr lang="en-GB" b="0" i="0">
                <a:solidFill>
                  <a:srgbClr val="666666"/>
                </a:solidFill>
                <a:effectLst/>
                <a:latin typeface="inherit"/>
              </a:rPr>
              <a:t>., </a:t>
            </a:r>
            <a:r>
              <a:rPr lang="en-GB" b="0" i="0" err="1">
                <a:solidFill>
                  <a:srgbClr val="666666"/>
                </a:solidFill>
                <a:effectLst/>
                <a:latin typeface="inherit"/>
              </a:rPr>
              <a:t>ynghyd</a:t>
            </a:r>
            <a:r>
              <a:rPr lang="en-GB" b="0" i="0">
                <a:solidFill>
                  <a:srgbClr val="666666"/>
                </a:solidFill>
                <a:effectLst/>
                <a:latin typeface="inherit"/>
              </a:rPr>
              <a:t> â </a:t>
            </a:r>
            <a:r>
              <a:rPr lang="en-GB" b="0" i="0" err="1">
                <a:solidFill>
                  <a:srgbClr val="666666"/>
                </a:solidFill>
                <a:effectLst/>
                <a:latin typeface="inherit"/>
              </a:rPr>
              <a:t>gweithgaredd</a:t>
            </a:r>
            <a:r>
              <a:rPr lang="en-GB" b="0" i="0">
                <a:solidFill>
                  <a:srgbClr val="666666"/>
                </a:solidFill>
                <a:effectLst/>
                <a:latin typeface="inherit"/>
              </a:rPr>
              <a:t> </a:t>
            </a:r>
            <a:r>
              <a:rPr lang="en-GB" b="0" i="0" err="1">
                <a:solidFill>
                  <a:srgbClr val="666666"/>
                </a:solidFill>
                <a:effectLst/>
                <a:latin typeface="inherit"/>
              </a:rPr>
              <a:t>rhyngweithiol</a:t>
            </a:r>
            <a:r>
              <a:rPr lang="en-GB" b="0" i="0">
                <a:solidFill>
                  <a:srgbClr val="666666"/>
                </a:solidFill>
                <a:effectLst/>
                <a:latin typeface="inherit"/>
              </a:rPr>
              <a:t>.</a:t>
            </a:r>
          </a:p>
          <a:p>
            <a:pPr algn="l" fontAlgn="base">
              <a:buFont typeface="Arial" panose="020B0604020202020204" pitchFamily="34" charset="0"/>
              <a:buChar char="•"/>
            </a:pPr>
            <a:r>
              <a:rPr lang="en-GB" b="1" i="0" u="none" strike="noStrike" err="1">
                <a:solidFill>
                  <a:srgbClr val="0360A6"/>
                </a:solidFill>
                <a:effectLst/>
                <a:latin typeface="inherit"/>
                <a:hlinkClick r:id="rId10"/>
              </a:rPr>
              <a:t>Cynllunio</a:t>
            </a:r>
            <a:r>
              <a:rPr lang="en-GB" b="1" i="0" u="none" strike="noStrike">
                <a:solidFill>
                  <a:srgbClr val="0360A6"/>
                </a:solidFill>
                <a:effectLst/>
                <a:latin typeface="inherit"/>
                <a:hlinkClick r:id="rId10"/>
              </a:rPr>
              <a:t> </a:t>
            </a:r>
            <a:r>
              <a:rPr lang="en-GB" b="1" i="0" u="none" strike="noStrike" err="1">
                <a:solidFill>
                  <a:srgbClr val="0360A6"/>
                </a:solidFill>
                <a:effectLst/>
                <a:latin typeface="inherit"/>
                <a:hlinkClick r:id="rId10"/>
              </a:rPr>
              <a:t>gwelliant</a:t>
            </a:r>
            <a:r>
              <a:rPr lang="en-GB" b="1" i="0" u="none" strike="noStrike">
                <a:solidFill>
                  <a:srgbClr val="0360A6"/>
                </a:solidFill>
                <a:effectLst/>
                <a:latin typeface="inherit"/>
                <a:hlinkClick r:id="rId10"/>
              </a:rPr>
              <a:t> </a:t>
            </a:r>
            <a:r>
              <a:rPr lang="en-GB" b="1" i="0" u="none" strike="noStrike" err="1">
                <a:solidFill>
                  <a:srgbClr val="0360A6"/>
                </a:solidFill>
                <a:effectLst/>
                <a:latin typeface="inherit"/>
                <a:hlinkClick r:id="rId10"/>
              </a:rPr>
              <a:t>a'i</a:t>
            </a:r>
            <a:r>
              <a:rPr lang="en-GB" b="1" i="0" u="none" strike="noStrike">
                <a:solidFill>
                  <a:srgbClr val="0360A6"/>
                </a:solidFill>
                <a:effectLst/>
                <a:latin typeface="inherit"/>
                <a:hlinkClick r:id="rId10"/>
              </a:rPr>
              <a:t> </a:t>
            </a:r>
            <a:r>
              <a:rPr lang="en-GB" b="1" i="0" u="none" strike="noStrike" err="1">
                <a:solidFill>
                  <a:srgbClr val="0360A6"/>
                </a:solidFill>
                <a:effectLst/>
                <a:latin typeface="inherit"/>
                <a:hlinkClick r:id="rId10"/>
              </a:rPr>
              <a:t>roi</a:t>
            </a:r>
            <a:r>
              <a:rPr lang="en-GB" b="1" i="0" u="none" strike="noStrike">
                <a:solidFill>
                  <a:srgbClr val="0360A6"/>
                </a:solidFill>
                <a:effectLst/>
                <a:latin typeface="inherit"/>
                <a:hlinkClick r:id="rId10"/>
              </a:rPr>
              <a:t> </a:t>
            </a:r>
            <a:r>
              <a:rPr lang="en-GB" b="1" i="0" u="none" strike="noStrike" err="1">
                <a:solidFill>
                  <a:srgbClr val="0360A6"/>
                </a:solidFill>
                <a:effectLst/>
                <a:latin typeface="inherit"/>
                <a:hlinkClick r:id="rId10"/>
              </a:rPr>
              <a:t>ar</a:t>
            </a:r>
            <a:r>
              <a:rPr lang="en-GB" b="1" i="0" u="none" strike="noStrike">
                <a:solidFill>
                  <a:srgbClr val="0360A6"/>
                </a:solidFill>
                <a:effectLst/>
                <a:latin typeface="inherit"/>
                <a:hlinkClick r:id="rId10"/>
              </a:rPr>
              <a:t> </a:t>
            </a:r>
            <a:r>
              <a:rPr lang="en-GB" b="1" i="0" u="none" strike="noStrike" err="1">
                <a:solidFill>
                  <a:srgbClr val="0360A6"/>
                </a:solidFill>
                <a:effectLst/>
                <a:latin typeface="inherit"/>
                <a:hlinkClick r:id="rId10"/>
              </a:rPr>
              <a:t>waith</a:t>
            </a:r>
            <a:r>
              <a:rPr lang="en-GB" b="0" i="0" err="1">
                <a:solidFill>
                  <a:srgbClr val="666666"/>
                </a:solidFill>
                <a:effectLst/>
                <a:latin typeface="inherit"/>
              </a:rPr>
              <a:t>Canllawiau</a:t>
            </a:r>
            <a:r>
              <a:rPr lang="en-GB" b="0" i="0">
                <a:solidFill>
                  <a:srgbClr val="666666"/>
                </a:solidFill>
                <a:effectLst/>
                <a:latin typeface="inherit"/>
              </a:rPr>
              <a:t> </a:t>
            </a:r>
            <a:r>
              <a:rPr lang="en-GB" b="0" i="0" err="1">
                <a:solidFill>
                  <a:srgbClr val="666666"/>
                </a:solidFill>
                <a:effectLst/>
                <a:latin typeface="inherit"/>
              </a:rPr>
              <a:t>ar</a:t>
            </a:r>
            <a:r>
              <a:rPr lang="en-GB" b="0" i="0">
                <a:solidFill>
                  <a:srgbClr val="666666"/>
                </a:solidFill>
                <a:effectLst/>
                <a:latin typeface="inherit"/>
              </a:rPr>
              <a:t> </a:t>
            </a:r>
            <a:r>
              <a:rPr lang="en-GB" b="0" i="0" err="1">
                <a:solidFill>
                  <a:srgbClr val="666666"/>
                </a:solidFill>
                <a:effectLst/>
                <a:latin typeface="inherit"/>
              </a:rPr>
              <a:t>gynllunio</a:t>
            </a:r>
            <a:r>
              <a:rPr lang="en-GB" b="0" i="0">
                <a:solidFill>
                  <a:srgbClr val="666666"/>
                </a:solidFill>
                <a:effectLst/>
                <a:latin typeface="inherit"/>
              </a:rPr>
              <a:t> a </a:t>
            </a:r>
            <a:r>
              <a:rPr lang="en-GB" b="0" i="0" err="1">
                <a:solidFill>
                  <a:srgbClr val="666666"/>
                </a:solidFill>
                <a:effectLst/>
                <a:latin typeface="inherit"/>
              </a:rPr>
              <a:t>gwella</a:t>
            </a:r>
            <a:r>
              <a:rPr lang="en-GB" b="0" i="0">
                <a:solidFill>
                  <a:srgbClr val="666666"/>
                </a:solidFill>
                <a:effectLst/>
                <a:latin typeface="inherit"/>
              </a:rPr>
              <a:t>, </a:t>
            </a:r>
            <a:r>
              <a:rPr lang="en-GB" b="0" i="0" err="1">
                <a:solidFill>
                  <a:srgbClr val="666666"/>
                </a:solidFill>
                <a:effectLst/>
                <a:latin typeface="inherit"/>
              </a:rPr>
              <a:t>sy'n</a:t>
            </a:r>
            <a:r>
              <a:rPr lang="en-GB" b="0" i="0">
                <a:solidFill>
                  <a:srgbClr val="666666"/>
                </a:solidFill>
                <a:effectLst/>
                <a:latin typeface="inherit"/>
              </a:rPr>
              <a:t> </a:t>
            </a:r>
            <a:r>
              <a:rPr lang="en-GB" b="0" i="0" err="1">
                <a:solidFill>
                  <a:srgbClr val="666666"/>
                </a:solidFill>
                <a:effectLst/>
                <a:latin typeface="inherit"/>
              </a:rPr>
              <a:t>cyd-fynd</a:t>
            </a:r>
            <a:r>
              <a:rPr lang="en-GB" b="0" i="0">
                <a:solidFill>
                  <a:srgbClr val="666666"/>
                </a:solidFill>
                <a:effectLst/>
                <a:latin typeface="inherit"/>
              </a:rPr>
              <a:t> </a:t>
            </a:r>
            <a:r>
              <a:rPr lang="en-GB" b="0" i="0" err="1">
                <a:solidFill>
                  <a:srgbClr val="666666"/>
                </a:solidFill>
                <a:effectLst/>
                <a:latin typeface="inherit"/>
              </a:rPr>
              <a:t>â'r</a:t>
            </a:r>
            <a:r>
              <a:rPr lang="en-GB" b="0" i="0">
                <a:solidFill>
                  <a:srgbClr val="666666"/>
                </a:solidFill>
                <a:effectLst/>
                <a:latin typeface="inherit"/>
              </a:rPr>
              <a:t> </a:t>
            </a:r>
            <a:r>
              <a:rPr lang="en-GB" b="0" i="0" err="1">
                <a:solidFill>
                  <a:srgbClr val="666666"/>
                </a:solidFill>
                <a:effectLst/>
                <a:latin typeface="inherit"/>
              </a:rPr>
              <a:t>canllawiau</a:t>
            </a:r>
            <a:r>
              <a:rPr lang="en-GB" b="0" i="0">
                <a:solidFill>
                  <a:srgbClr val="666666"/>
                </a:solidFill>
                <a:effectLst/>
                <a:latin typeface="inherit"/>
              </a:rPr>
              <a:t> </a:t>
            </a:r>
            <a:r>
              <a:rPr lang="en-GB" b="0" i="0" err="1">
                <a:solidFill>
                  <a:srgbClr val="666666"/>
                </a:solidFill>
                <a:effectLst/>
                <a:latin typeface="inherit"/>
              </a:rPr>
              <a:t>anstatudol</a:t>
            </a:r>
            <a:r>
              <a:rPr lang="en-GB" b="0" i="0">
                <a:solidFill>
                  <a:srgbClr val="666666"/>
                </a:solidFill>
                <a:effectLst/>
                <a:latin typeface="inherit"/>
              </a:rPr>
              <a:t> </a:t>
            </a:r>
            <a:r>
              <a:rPr lang="en-GB" b="0" i="0" err="1">
                <a:solidFill>
                  <a:srgbClr val="666666"/>
                </a:solidFill>
                <a:effectLst/>
                <a:latin typeface="inherit"/>
              </a:rPr>
              <a:t>newydd</a:t>
            </a:r>
            <a:r>
              <a:rPr lang="en-GB" b="0" i="0">
                <a:solidFill>
                  <a:srgbClr val="666666"/>
                </a:solidFill>
                <a:effectLst/>
                <a:latin typeface="inherit"/>
              </a:rPr>
              <a:t> </a:t>
            </a:r>
            <a:r>
              <a:rPr lang="en-GB" b="0" i="0" err="1">
                <a:solidFill>
                  <a:srgbClr val="666666"/>
                </a:solidFill>
                <a:effectLst/>
                <a:latin typeface="inherit"/>
              </a:rPr>
              <a:t>ar</a:t>
            </a:r>
            <a:r>
              <a:rPr lang="en-GB" b="0" i="0">
                <a:solidFill>
                  <a:srgbClr val="666666"/>
                </a:solidFill>
                <a:effectLst/>
                <a:latin typeface="inherit"/>
              </a:rPr>
              <a:t> </a:t>
            </a:r>
            <a:r>
              <a:rPr lang="en-GB" b="0" i="0" err="1">
                <a:solidFill>
                  <a:srgbClr val="666666"/>
                </a:solidFill>
                <a:effectLst/>
                <a:latin typeface="inherit"/>
              </a:rPr>
              <a:t>wella</a:t>
            </a:r>
            <a:r>
              <a:rPr lang="en-GB" b="0" i="0">
                <a:solidFill>
                  <a:srgbClr val="666666"/>
                </a:solidFill>
                <a:effectLst/>
                <a:latin typeface="inherit"/>
              </a:rPr>
              <a:t> </a:t>
            </a:r>
            <a:r>
              <a:rPr lang="en-GB" b="0" i="0" err="1">
                <a:solidFill>
                  <a:srgbClr val="666666"/>
                </a:solidFill>
                <a:effectLst/>
                <a:latin typeface="inherit"/>
              </a:rPr>
              <a:t>ysgolion</a:t>
            </a:r>
            <a:r>
              <a:rPr lang="en-GB" b="0" i="0">
                <a:solidFill>
                  <a:srgbClr val="666666"/>
                </a:solidFill>
                <a:effectLst/>
                <a:latin typeface="inherit"/>
              </a:rPr>
              <a:t>.</a:t>
            </a:r>
          </a:p>
          <a:p>
            <a:pPr algn="l" fontAlgn="base">
              <a:buFont typeface="Arial" panose="020B0604020202020204" pitchFamily="34" charset="0"/>
              <a:buChar char="•"/>
            </a:pPr>
            <a:endParaRPr lang="en-GB" b="0" i="0">
              <a:solidFill>
                <a:srgbClr val="666666"/>
              </a:solidFill>
              <a:effectLst/>
              <a:latin typeface="inherit"/>
            </a:endParaRPr>
          </a:p>
        </p:txBody>
      </p:sp>
    </p:spTree>
    <p:extLst>
      <p:ext uri="{BB962C8B-B14F-4D97-AF65-F5344CB8AC3E}">
        <p14:creationId xmlns:p14="http://schemas.microsoft.com/office/powerpoint/2010/main" val="4066707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2649" y="480060"/>
            <a:ext cx="409359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DFB7F1B8-E082-470D-B752-BE5BCC35578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9031" r="19850" b="-3"/>
          <a:stretch/>
        </p:blipFill>
        <p:spPr bwMode="auto">
          <a:xfrm>
            <a:off x="4815776" y="628099"/>
            <a:ext cx="3847338" cy="5571066"/>
          </a:xfrm>
          <a:prstGeom prst="rect">
            <a:avLst/>
          </a:prstGeom>
          <a:noFill/>
          <a:extLst>
            <a:ext uri="{909E8E84-426E-40DD-AFC4-6F175D3DCCD1}">
              <a14:hiddenFill xmlns:a14="http://schemas.microsoft.com/office/drawing/2010/main">
                <a:solidFill>
                  <a:srgbClr val="FFFFFF"/>
                </a:solidFill>
              </a14:hiddenFill>
            </a:ext>
          </a:extLst>
        </p:spPr>
      </p:pic>
      <p:sp>
        <p:nvSpPr>
          <p:cNvPr id="194" name="Rectangle 193">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4093590"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08154BAB-A474-414A-861A-0D3359781D2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470" r="15472" b="2"/>
          <a:stretch/>
        </p:blipFill>
        <p:spPr bwMode="auto">
          <a:xfrm>
            <a:off x="480885" y="643467"/>
            <a:ext cx="3847338" cy="55710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32DC023-1FCA-422C-9FA9-E1AE846998E5}"/>
              </a:ext>
            </a:extLst>
          </p:cNvPr>
          <p:cNvSpPr txBox="1"/>
          <p:nvPr/>
        </p:nvSpPr>
        <p:spPr>
          <a:xfrm rot="21363132">
            <a:off x="5108807" y="2139278"/>
            <a:ext cx="3566067" cy="1569660"/>
          </a:xfrm>
          <a:prstGeom prst="rect">
            <a:avLst/>
          </a:prstGeom>
          <a:noFill/>
        </p:spPr>
        <p:txBody>
          <a:bodyPr wrap="square">
            <a:spAutoFit/>
          </a:bodyPr>
          <a:lstStyle/>
          <a:p>
            <a:r>
              <a:rPr lang="en-GB" sz="4800"/>
              <a:t>Amser </a:t>
            </a:r>
            <a:r>
              <a:rPr lang="en-GB" sz="4800" err="1"/>
              <a:t>Egwyl</a:t>
            </a:r>
            <a:endParaRPr lang="en-GB" sz="4800"/>
          </a:p>
          <a:p>
            <a:r>
              <a:rPr lang="en-GB" sz="4800"/>
              <a:t>Break Time</a:t>
            </a:r>
          </a:p>
        </p:txBody>
      </p:sp>
    </p:spTree>
    <p:extLst>
      <p:ext uri="{BB962C8B-B14F-4D97-AF65-F5344CB8AC3E}">
        <p14:creationId xmlns:p14="http://schemas.microsoft.com/office/powerpoint/2010/main" val="1554282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fontScale="90000"/>
          </a:bodyPr>
          <a:lstStyle/>
          <a:p>
            <a:r>
              <a:rPr lang="cy-GB"/>
              <a:t>Hunanwerthuso</a:t>
            </a:r>
            <a:br>
              <a:rPr lang="cy-GB"/>
            </a:br>
            <a:r>
              <a:rPr lang="en-US"/>
              <a:t>Self-Evaluation</a:t>
            </a:r>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pic>
        <p:nvPicPr>
          <p:cNvPr id="6" name="Picture 5" descr="Smiley Eyes Happ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24072" y="2509736"/>
            <a:ext cx="1890869" cy="2013943"/>
          </a:xfrm>
          <a:prstGeom prst="rect">
            <a:avLst/>
          </a:prstGeom>
        </p:spPr>
      </p:pic>
      <p:sp>
        <p:nvSpPr>
          <p:cNvPr id="4" name="TextBox 3"/>
          <p:cNvSpPr txBox="1"/>
          <p:nvPr/>
        </p:nvSpPr>
        <p:spPr>
          <a:xfrm>
            <a:off x="3968885" y="4941651"/>
            <a:ext cx="4573835" cy="646331"/>
          </a:xfrm>
          <a:prstGeom prst="rect">
            <a:avLst/>
          </a:prstGeom>
          <a:noFill/>
        </p:spPr>
        <p:txBody>
          <a:bodyPr wrap="square" rtlCol="0">
            <a:spAutoFit/>
          </a:bodyPr>
          <a:lstStyle/>
          <a:p>
            <a:r>
              <a:rPr lang="en-GB">
                <a:hlinkClick r:id="rId5"/>
              </a:rPr>
              <a:t>https://www.llanrhidian.swansea.sch.uk/school-improvement/</a:t>
            </a:r>
            <a:endParaRPr lang="en-GB"/>
          </a:p>
        </p:txBody>
      </p:sp>
    </p:spTree>
    <p:extLst>
      <p:ext uri="{BB962C8B-B14F-4D97-AF65-F5344CB8AC3E}">
        <p14:creationId xmlns:p14="http://schemas.microsoft.com/office/powerpoint/2010/main" val="3659966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51074-C4D1-E86D-F6E6-F489E2471470}"/>
              </a:ext>
            </a:extLst>
          </p:cNvPr>
          <p:cNvSpPr>
            <a:spLocks noGrp="1"/>
          </p:cNvSpPr>
          <p:nvPr>
            <p:ph type="title"/>
          </p:nvPr>
        </p:nvSpPr>
        <p:spPr/>
        <p:txBody>
          <a:bodyPr>
            <a:normAutofit/>
          </a:bodyPr>
          <a:lstStyle/>
          <a:p>
            <a:r>
              <a:rPr lang="en-GB" sz="2800" err="1"/>
              <a:t>Llanrhidian</a:t>
            </a:r>
            <a:r>
              <a:rPr lang="en-GB" sz="2800"/>
              <a:t> Primary school</a:t>
            </a:r>
          </a:p>
        </p:txBody>
      </p:sp>
      <p:pic>
        <p:nvPicPr>
          <p:cNvPr id="4" name="Picture 3">
            <a:extLst>
              <a:ext uri="{FF2B5EF4-FFF2-40B4-BE49-F238E27FC236}">
                <a16:creationId xmlns:a16="http://schemas.microsoft.com/office/drawing/2014/main" id="{ED9ED0CC-D780-9BF6-3214-D5546E7550BC}"/>
              </a:ext>
            </a:extLst>
          </p:cNvPr>
          <p:cNvPicPr>
            <a:picLocks noChangeAspect="1"/>
          </p:cNvPicPr>
          <p:nvPr/>
        </p:nvPicPr>
        <p:blipFill rotWithShape="1">
          <a:blip r:embed="rId3"/>
          <a:srcRect l="12353" t="10892" r="14832" b="6039"/>
          <a:stretch/>
        </p:blipFill>
        <p:spPr>
          <a:xfrm>
            <a:off x="564776" y="1275549"/>
            <a:ext cx="7272937" cy="5531293"/>
          </a:xfrm>
          <a:prstGeom prst="rect">
            <a:avLst/>
          </a:prstGeom>
        </p:spPr>
      </p:pic>
      <p:pic>
        <p:nvPicPr>
          <p:cNvPr id="5" name="Picture 4">
            <a:extLst>
              <a:ext uri="{FF2B5EF4-FFF2-40B4-BE49-F238E27FC236}">
                <a16:creationId xmlns:a16="http://schemas.microsoft.com/office/drawing/2014/main" id="{FB4D2565-45CB-F4F0-BBB6-9D4DA35FD27A}"/>
              </a:ext>
            </a:extLst>
          </p:cNvPr>
          <p:cNvPicPr>
            <a:picLocks noChangeAspect="1"/>
          </p:cNvPicPr>
          <p:nvPr/>
        </p:nvPicPr>
        <p:blipFill rotWithShape="1">
          <a:blip r:embed="rId4"/>
          <a:srcRect l="17819" r="28856"/>
          <a:stretch/>
        </p:blipFill>
        <p:spPr>
          <a:xfrm>
            <a:off x="8346530" y="6070386"/>
            <a:ext cx="797468" cy="841209"/>
          </a:xfrm>
          <a:prstGeom prst="rect">
            <a:avLst/>
          </a:prstGeom>
        </p:spPr>
      </p:pic>
    </p:spTree>
    <p:extLst>
      <p:ext uri="{BB962C8B-B14F-4D97-AF65-F5344CB8AC3E}">
        <p14:creationId xmlns:p14="http://schemas.microsoft.com/office/powerpoint/2010/main" val="6409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fontScale="90000"/>
          </a:bodyPr>
          <a:lstStyle/>
          <a:p>
            <a:r>
              <a:rPr lang="cy-GB"/>
              <a:t>Hunanwerthuso</a:t>
            </a:r>
            <a:br>
              <a:rPr lang="cy-GB"/>
            </a:br>
            <a:r>
              <a:rPr lang="en-US"/>
              <a:t>Self-Evaluation</a:t>
            </a:r>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pic>
        <p:nvPicPr>
          <p:cNvPr id="6" name="Picture 5" descr="Smiley Eyes Happ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8879" y="265376"/>
            <a:ext cx="1890869" cy="2013943"/>
          </a:xfrm>
          <a:prstGeom prst="rect">
            <a:avLst/>
          </a:prstGeom>
        </p:spPr>
      </p:pic>
      <p:sp>
        <p:nvSpPr>
          <p:cNvPr id="4" name="TextBox 3"/>
          <p:cNvSpPr txBox="1"/>
          <p:nvPr/>
        </p:nvSpPr>
        <p:spPr>
          <a:xfrm>
            <a:off x="3968885" y="4941651"/>
            <a:ext cx="4573835" cy="369332"/>
          </a:xfrm>
          <a:prstGeom prst="rect">
            <a:avLst/>
          </a:prstGeom>
          <a:noFill/>
        </p:spPr>
        <p:txBody>
          <a:bodyPr wrap="square" rtlCol="0">
            <a:spAutoFit/>
          </a:bodyPr>
          <a:lstStyle/>
          <a:p>
            <a:endParaRPr lang="en-GB"/>
          </a:p>
        </p:txBody>
      </p:sp>
      <p:pic>
        <p:nvPicPr>
          <p:cNvPr id="3" name="Picture 2">
            <a:hlinkClick r:id="rId5"/>
            <a:extLst>
              <a:ext uri="{FF2B5EF4-FFF2-40B4-BE49-F238E27FC236}">
                <a16:creationId xmlns:a16="http://schemas.microsoft.com/office/drawing/2014/main" id="{96F3CC4A-8159-3299-5F5C-66477D600AEF}"/>
              </a:ext>
            </a:extLst>
          </p:cNvPr>
          <p:cNvPicPr>
            <a:picLocks noChangeAspect="1"/>
          </p:cNvPicPr>
          <p:nvPr/>
        </p:nvPicPr>
        <p:blipFill rotWithShape="1">
          <a:blip r:embed="rId6"/>
          <a:srcRect l="37592" t="51023" r="50565" b="15328"/>
          <a:stretch/>
        </p:blipFill>
        <p:spPr>
          <a:xfrm>
            <a:off x="4875187" y="1828800"/>
            <a:ext cx="2370857" cy="4490790"/>
          </a:xfrm>
          <a:prstGeom prst="rect">
            <a:avLst/>
          </a:prstGeom>
        </p:spPr>
      </p:pic>
    </p:spTree>
    <p:extLst>
      <p:ext uri="{BB962C8B-B14F-4D97-AF65-F5344CB8AC3E}">
        <p14:creationId xmlns:p14="http://schemas.microsoft.com/office/powerpoint/2010/main" val="71256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585216"/>
            <a:ext cx="7886700" cy="1325563"/>
          </a:xfrm>
        </p:spPr>
        <p:txBody>
          <a:bodyPr vert="horz" lIns="91440" tIns="45720" rIns="91440" bIns="45720" rtlCol="0" anchor="ctr">
            <a:normAutofit fontScale="90000"/>
          </a:bodyPr>
          <a:lstStyle/>
          <a:p>
            <a:br>
              <a:rPr lang="en-US" sz="2100" b="1">
                <a:solidFill>
                  <a:schemeClr val="bg1"/>
                </a:solidFill>
              </a:rPr>
            </a:br>
            <a:r>
              <a:rPr lang="en-GB" b="1" err="1">
                <a:solidFill>
                  <a:schemeClr val="bg1"/>
                </a:solidFill>
              </a:rPr>
              <a:t>Fframwaith</a:t>
            </a:r>
            <a:r>
              <a:rPr lang="en-GB" b="1">
                <a:solidFill>
                  <a:schemeClr val="bg1"/>
                </a:solidFill>
              </a:rPr>
              <a:t> </a:t>
            </a:r>
            <a:r>
              <a:rPr lang="en-GB" b="1" err="1">
                <a:solidFill>
                  <a:schemeClr val="bg1"/>
                </a:solidFill>
              </a:rPr>
              <a:t>arolygu</a:t>
            </a:r>
            <a:r>
              <a:rPr lang="en-GB" b="1">
                <a:solidFill>
                  <a:schemeClr val="bg1"/>
                </a:solidFill>
              </a:rPr>
              <a:t> </a:t>
            </a:r>
            <a:r>
              <a:rPr lang="en-GB" b="1" err="1">
                <a:solidFill>
                  <a:schemeClr val="bg1"/>
                </a:solidFill>
              </a:rPr>
              <a:t>cyffredin</a:t>
            </a:r>
            <a:br>
              <a:rPr lang="en-GB" b="1">
                <a:solidFill>
                  <a:schemeClr val="bg1"/>
                </a:solidFill>
              </a:rPr>
            </a:br>
            <a:br>
              <a:rPr lang="en-US" sz="2100" b="1">
                <a:solidFill>
                  <a:schemeClr val="bg1"/>
                </a:solidFill>
              </a:rPr>
            </a:br>
            <a:r>
              <a:rPr lang="en-GB" b="1">
                <a:solidFill>
                  <a:schemeClr val="bg1"/>
                </a:solidFill>
              </a:rPr>
              <a:t>Common inspection framework</a:t>
            </a:r>
            <a:br>
              <a:rPr lang="en-GB" b="1"/>
            </a:br>
            <a:endParaRPr lang="en-US" sz="2100" b="1">
              <a:solidFill>
                <a:schemeClr val="bg1"/>
              </a:solidFill>
            </a:endParaRPr>
          </a:p>
        </p:txBody>
      </p:sp>
      <p:sp>
        <p:nvSpPr>
          <p:cNvPr id="4" name="TextBox 3"/>
          <p:cNvSpPr txBox="1"/>
          <p:nvPr/>
        </p:nvSpPr>
        <p:spPr>
          <a:xfrm>
            <a:off x="411479" y="2334638"/>
            <a:ext cx="3615772" cy="3693319"/>
          </a:xfrm>
          <a:prstGeom prst="rect">
            <a:avLst/>
          </a:prstGeom>
          <a:noFill/>
        </p:spPr>
        <p:txBody>
          <a:bodyPr wrap="square" rtlCol="0">
            <a:spAutoFit/>
          </a:bodyPr>
          <a:lstStyle/>
          <a:p>
            <a:endParaRPr lang="en-GB"/>
          </a:p>
          <a:p>
            <a:r>
              <a:rPr lang="en-GB" sz="2400" b="1"/>
              <a:t>Y </a:t>
            </a:r>
            <a:r>
              <a:rPr lang="en-GB" sz="2400" b="1" err="1"/>
              <a:t>pum</a:t>
            </a:r>
            <a:r>
              <a:rPr lang="en-GB" sz="2400" b="1"/>
              <a:t> </a:t>
            </a:r>
            <a:r>
              <a:rPr lang="en-GB" sz="2400" b="1" err="1"/>
              <a:t>maes</a:t>
            </a:r>
            <a:r>
              <a:rPr lang="en-GB" sz="2400" b="1"/>
              <a:t> </a:t>
            </a:r>
            <a:r>
              <a:rPr lang="en-GB" sz="2400" b="1" err="1"/>
              <a:t>arolygu</a:t>
            </a:r>
            <a:endParaRPr lang="en-GB" sz="2400" b="1"/>
          </a:p>
          <a:p>
            <a:pPr marL="342900" indent="-342900">
              <a:buFont typeface="Arial" panose="020B0604020202020204" pitchFamily="34" charset="0"/>
              <a:buChar char="•"/>
            </a:pPr>
            <a:r>
              <a:rPr lang="en-GB" sz="2400" err="1"/>
              <a:t>Dysgu</a:t>
            </a:r>
            <a:endParaRPr lang="en-GB" sz="2400"/>
          </a:p>
          <a:p>
            <a:pPr marL="342900" indent="-342900">
              <a:buFont typeface="Arial" panose="020B0604020202020204" pitchFamily="34" charset="0"/>
              <a:buChar char="•"/>
            </a:pPr>
            <a:r>
              <a:rPr lang="en-GB" sz="2400" err="1"/>
              <a:t>Lles</a:t>
            </a:r>
            <a:r>
              <a:rPr lang="en-GB" sz="2400"/>
              <a:t> ac </a:t>
            </a:r>
            <a:r>
              <a:rPr lang="en-GB" sz="2400" err="1"/>
              <a:t>agweddau</a:t>
            </a:r>
            <a:r>
              <a:rPr lang="en-GB" sz="2400"/>
              <a:t> at </a:t>
            </a:r>
            <a:r>
              <a:rPr lang="en-GB" sz="2400" err="1"/>
              <a:t>ddysgu</a:t>
            </a:r>
            <a:endParaRPr lang="en-GB" sz="2400"/>
          </a:p>
          <a:p>
            <a:pPr marL="342900" indent="-342900">
              <a:buFont typeface="Arial" panose="020B0604020202020204" pitchFamily="34" charset="0"/>
              <a:buChar char="•"/>
            </a:pPr>
            <a:r>
              <a:rPr lang="en-GB" sz="2400" err="1"/>
              <a:t>Addysgu</a:t>
            </a:r>
            <a:r>
              <a:rPr lang="en-GB" sz="2400"/>
              <a:t> a </a:t>
            </a:r>
            <a:r>
              <a:rPr lang="en-GB" sz="2400" err="1"/>
              <a:t>phrofiadau</a:t>
            </a:r>
            <a:r>
              <a:rPr lang="en-GB" sz="2400"/>
              <a:t> </a:t>
            </a:r>
            <a:r>
              <a:rPr lang="en-GB" sz="2400" err="1"/>
              <a:t>dysgu</a:t>
            </a:r>
            <a:endParaRPr lang="en-GB" sz="2400"/>
          </a:p>
          <a:p>
            <a:pPr marL="342900" indent="-342900">
              <a:buFont typeface="Arial" panose="020B0604020202020204" pitchFamily="34" charset="0"/>
              <a:buChar char="•"/>
            </a:pPr>
            <a:r>
              <a:rPr lang="en-GB" sz="2400" err="1"/>
              <a:t>Gofal</a:t>
            </a:r>
            <a:r>
              <a:rPr lang="en-GB" sz="2400"/>
              <a:t>, </a:t>
            </a:r>
            <a:r>
              <a:rPr lang="en-GB" sz="2400" err="1"/>
              <a:t>cymorth</a:t>
            </a:r>
            <a:r>
              <a:rPr lang="en-GB" sz="2400"/>
              <a:t> ac </a:t>
            </a:r>
            <a:r>
              <a:rPr lang="en-GB" sz="2400" err="1"/>
              <a:t>arweiniad</a:t>
            </a:r>
            <a:endParaRPr lang="en-GB" sz="2400"/>
          </a:p>
          <a:p>
            <a:pPr marL="342900" indent="-342900">
              <a:buFont typeface="Arial" panose="020B0604020202020204" pitchFamily="34" charset="0"/>
              <a:buChar char="•"/>
            </a:pPr>
            <a:r>
              <a:rPr lang="en-GB" sz="2400" err="1"/>
              <a:t>Arweinyddiaeth</a:t>
            </a:r>
            <a:endParaRPr lang="en-GB"/>
          </a:p>
        </p:txBody>
      </p:sp>
      <p:sp>
        <p:nvSpPr>
          <p:cNvPr id="7" name="TextBox 6"/>
          <p:cNvSpPr txBox="1"/>
          <p:nvPr/>
        </p:nvSpPr>
        <p:spPr>
          <a:xfrm>
            <a:off x="5121319" y="2518350"/>
            <a:ext cx="3615772" cy="3693319"/>
          </a:xfrm>
          <a:prstGeom prst="rect">
            <a:avLst/>
          </a:prstGeom>
          <a:noFill/>
        </p:spPr>
        <p:txBody>
          <a:bodyPr wrap="square" rtlCol="0">
            <a:spAutoFit/>
          </a:bodyPr>
          <a:lstStyle/>
          <a:p>
            <a:r>
              <a:rPr lang="en-GB" sz="2400" b="1"/>
              <a:t>Five inspection areas</a:t>
            </a:r>
          </a:p>
          <a:p>
            <a:pPr marL="342900" indent="-342900">
              <a:buFont typeface="Arial" panose="020B0604020202020204" pitchFamily="34" charset="0"/>
              <a:buChar char="•"/>
            </a:pPr>
            <a:r>
              <a:rPr lang="en-GB" sz="2400"/>
              <a:t>Learning</a:t>
            </a:r>
          </a:p>
          <a:p>
            <a:pPr marL="342900" indent="-342900">
              <a:buFont typeface="Arial" panose="020B0604020202020204" pitchFamily="34" charset="0"/>
              <a:buChar char="•"/>
            </a:pPr>
            <a:r>
              <a:rPr lang="en-GB" sz="2400"/>
              <a:t>Wellbeing and attitudes to learning</a:t>
            </a:r>
          </a:p>
          <a:p>
            <a:pPr marL="342900" indent="-342900">
              <a:buFont typeface="Arial" panose="020B0604020202020204" pitchFamily="34" charset="0"/>
              <a:buChar char="•"/>
            </a:pPr>
            <a:r>
              <a:rPr lang="en-GB" sz="2400"/>
              <a:t>Teaching and learning experiences</a:t>
            </a:r>
          </a:p>
          <a:p>
            <a:pPr marL="342900" indent="-342900">
              <a:buFont typeface="Arial" panose="020B0604020202020204" pitchFamily="34" charset="0"/>
              <a:buChar char="•"/>
            </a:pPr>
            <a:r>
              <a:rPr lang="en-GB" sz="2400"/>
              <a:t>Care, support and guidance</a:t>
            </a:r>
          </a:p>
          <a:p>
            <a:pPr marL="342900" indent="-342900">
              <a:buFont typeface="Arial" panose="020B0604020202020204" pitchFamily="34" charset="0"/>
              <a:buChar char="•"/>
            </a:pPr>
            <a:r>
              <a:rPr lang="en-GB" sz="2400"/>
              <a:t>Leadership</a:t>
            </a:r>
            <a:endParaRPr lang="en-GB"/>
          </a:p>
          <a:p>
            <a:endParaRPr lang="en-GB"/>
          </a:p>
        </p:txBody>
      </p:sp>
      <p:sp>
        <p:nvSpPr>
          <p:cNvPr id="5" name="TextBox 4">
            <a:extLst>
              <a:ext uri="{FF2B5EF4-FFF2-40B4-BE49-F238E27FC236}">
                <a16:creationId xmlns:a16="http://schemas.microsoft.com/office/drawing/2014/main" id="{7D60B408-147D-B2B7-D645-CD79F6595B0A}"/>
              </a:ext>
            </a:extLst>
          </p:cNvPr>
          <p:cNvSpPr txBox="1"/>
          <p:nvPr/>
        </p:nvSpPr>
        <p:spPr>
          <a:xfrm>
            <a:off x="2017058" y="6027957"/>
            <a:ext cx="5774552" cy="369332"/>
          </a:xfrm>
          <a:prstGeom prst="rect">
            <a:avLst/>
          </a:prstGeom>
          <a:noFill/>
        </p:spPr>
        <p:txBody>
          <a:bodyPr wrap="square">
            <a:spAutoFit/>
          </a:bodyPr>
          <a:lstStyle/>
          <a:p>
            <a:r>
              <a:rPr lang="en-GB">
                <a:hlinkClick r:id="rId3"/>
              </a:rPr>
              <a:t>Estyn Inspection Framework | Estyn (</a:t>
            </a:r>
            <a:r>
              <a:rPr lang="en-GB" err="1">
                <a:hlinkClick r:id="rId3"/>
              </a:rPr>
              <a:t>gov.wales</a:t>
            </a:r>
            <a:r>
              <a:rPr lang="en-GB">
                <a:hlinkClick r:id="rId3"/>
              </a:rPr>
              <a:t>)</a:t>
            </a:r>
            <a:endParaRPr lang="en-GB"/>
          </a:p>
        </p:txBody>
      </p:sp>
    </p:spTree>
    <p:extLst>
      <p:ext uri="{BB962C8B-B14F-4D97-AF65-F5344CB8AC3E}">
        <p14:creationId xmlns:p14="http://schemas.microsoft.com/office/powerpoint/2010/main" val="1544335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onference room table">
            <a:extLst>
              <a:ext uri="{FF2B5EF4-FFF2-40B4-BE49-F238E27FC236}">
                <a16:creationId xmlns:a16="http://schemas.microsoft.com/office/drawing/2014/main" id="{17E77C44-289E-40F3-A931-0A2880B1CAC1}"/>
              </a:ext>
            </a:extLst>
          </p:cNvPr>
          <p:cNvPicPr>
            <a:picLocks noChangeAspect="1"/>
          </p:cNvPicPr>
          <p:nvPr/>
        </p:nvPicPr>
        <p:blipFill rotWithShape="1">
          <a:blip r:embed="rId3"/>
          <a:srcRect t="8816" b="8824"/>
          <a:stretch/>
        </p:blipFill>
        <p:spPr>
          <a:xfrm>
            <a:off x="782483" y="643467"/>
            <a:ext cx="7579032" cy="5571066"/>
          </a:xfrm>
          <a:prstGeom prst="rect">
            <a:avLst/>
          </a:prstGeom>
        </p:spPr>
      </p:pic>
      <p:pic>
        <p:nvPicPr>
          <p:cNvPr id="3" name="Picture 2">
            <a:extLst>
              <a:ext uri="{FF2B5EF4-FFF2-40B4-BE49-F238E27FC236}">
                <a16:creationId xmlns:a16="http://schemas.microsoft.com/office/drawing/2014/main" id="{2ACF1BCD-AD55-4689-194B-7E43E90BC61A}"/>
              </a:ext>
            </a:extLst>
          </p:cNvPr>
          <p:cNvPicPr>
            <a:picLocks noChangeAspect="1"/>
          </p:cNvPicPr>
          <p:nvPr/>
        </p:nvPicPr>
        <p:blipFill rotWithShape="1">
          <a:blip r:embed="rId4"/>
          <a:srcRect l="36308" t="53641" r="50565" b="15295"/>
          <a:stretch/>
        </p:blipFill>
        <p:spPr>
          <a:xfrm>
            <a:off x="1682803" y="1252497"/>
            <a:ext cx="2620255" cy="4133748"/>
          </a:xfrm>
          <a:prstGeom prst="rect">
            <a:avLst/>
          </a:prstGeom>
        </p:spPr>
      </p:pic>
    </p:spTree>
    <p:extLst>
      <p:ext uri="{BB962C8B-B14F-4D97-AF65-F5344CB8AC3E}">
        <p14:creationId xmlns:p14="http://schemas.microsoft.com/office/powerpoint/2010/main" val="17873832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85F0332-6764-45A9-8DC4-D1140BBD2E6F}"/>
              </a:ext>
            </a:extLst>
          </p:cNvPr>
          <p:cNvSpPr>
            <a:spLocks noGrp="1"/>
          </p:cNvSpPr>
          <p:nvPr>
            <p:ph type="title"/>
          </p:nvPr>
        </p:nvSpPr>
        <p:spPr>
          <a:xfrm>
            <a:off x="3766365" y="3812954"/>
            <a:ext cx="4848966" cy="1516014"/>
          </a:xfrm>
        </p:spPr>
        <p:txBody>
          <a:bodyPr vert="horz" lIns="91440" tIns="45720" rIns="91440" bIns="45720" rtlCol="0" anchor="b">
            <a:normAutofit fontScale="90000"/>
          </a:bodyPr>
          <a:lstStyle/>
          <a:p>
            <a:r>
              <a:rPr lang="en-US" sz="11500" kern="1200" err="1">
                <a:solidFill>
                  <a:schemeClr val="accent2"/>
                </a:solidFill>
                <a:latin typeface="+mj-lt"/>
                <a:ea typeface="+mj-ea"/>
                <a:cs typeface="+mj-cs"/>
              </a:rPr>
              <a:t>Adborth</a:t>
            </a:r>
            <a:endParaRPr lang="en-US" sz="11500" kern="1200">
              <a:solidFill>
                <a:schemeClr val="accent2"/>
              </a:solidFill>
              <a:latin typeface="+mj-lt"/>
              <a:ea typeface="+mj-ea"/>
              <a:cs typeface="+mj-cs"/>
            </a:endParaRPr>
          </a:p>
        </p:txBody>
      </p:sp>
      <p:cxnSp>
        <p:nvCxnSpPr>
          <p:cNvPr id="137" name="Straight Connector 136">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3"/>
          <a:srcRect l="55186" r="2" b="2"/>
          <a:stretch/>
        </p:blipFill>
        <p:spPr>
          <a:xfrm>
            <a:off x="240465" y="299363"/>
            <a:ext cx="3120339" cy="6214534"/>
          </a:xfrm>
          <a:prstGeom prst="rect">
            <a:avLst/>
          </a:prstGeom>
        </p:spPr>
      </p:pic>
      <p:pic>
        <p:nvPicPr>
          <p:cNvPr id="2050" name="Picture 2" descr="See the source image">
            <a:extLst>
              <a:ext uri="{FF2B5EF4-FFF2-40B4-BE49-F238E27FC236}">
                <a16:creationId xmlns:a16="http://schemas.microsoft.com/office/drawing/2014/main" id="{C0B60CE0-03D7-466E-9735-40CB1F538DD8}"/>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6741"/>
          <a:stretch/>
        </p:blipFill>
        <p:spPr bwMode="auto">
          <a:xfrm>
            <a:off x="3490722" y="299363"/>
            <a:ext cx="5412813" cy="300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0629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3223DAC-D149-6406-8014-5BA6723DD7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229" y="783772"/>
            <a:ext cx="7355541" cy="4903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08780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399190" y="225440"/>
            <a:ext cx="4254250" cy="14540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2800" b="1" kern="1200">
                <a:solidFill>
                  <a:srgbClr val="000000"/>
                </a:solidFill>
                <a:latin typeface="+mj-lt"/>
                <a:ea typeface="+mj-ea"/>
                <a:cs typeface="+mj-cs"/>
              </a:rPr>
              <a:t>How do schools improve?</a:t>
            </a:r>
            <a:endParaRPr lang="en-US">
              <a:ea typeface="+mj-ea"/>
              <a:cs typeface="+mj-cs"/>
            </a:endParaRPr>
          </a:p>
        </p:txBody>
      </p:sp>
      <p:pic>
        <p:nvPicPr>
          <p:cNvPr id="2" name="Content Placeholder 1">
            <a:extLst>
              <a:ext uri="{FF2B5EF4-FFF2-40B4-BE49-F238E27FC236}">
                <a16:creationId xmlns:a16="http://schemas.microsoft.com/office/drawing/2014/main" id="{0197240A-A42B-466A-8890-4D69CFF4FCB1}"/>
              </a:ext>
            </a:extLst>
          </p:cNvPr>
          <p:cNvPicPr>
            <a:picLocks noGrp="1" noChangeAspect="1"/>
          </p:cNvPicPr>
          <p:nvPr>
            <p:ph sz="half" idx="1"/>
          </p:nvPr>
        </p:nvPicPr>
        <p:blipFill>
          <a:blip r:embed="rId3"/>
          <a:stretch>
            <a:fillRect/>
          </a:stretch>
        </p:blipFill>
        <p:spPr>
          <a:xfrm>
            <a:off x="91988" y="2328596"/>
            <a:ext cx="3469060" cy="2381077"/>
          </a:xfrm>
          <a:prstGeom prst="rect">
            <a:avLst/>
          </a:prstGeom>
        </p:spPr>
      </p:pic>
      <p:graphicFrame>
        <p:nvGraphicFramePr>
          <p:cNvPr id="8" name="Content Placeholder 4">
            <a:extLst>
              <a:ext uri="{FF2B5EF4-FFF2-40B4-BE49-F238E27FC236}">
                <a16:creationId xmlns:a16="http://schemas.microsoft.com/office/drawing/2014/main" id="{115E767A-44EE-49B3-8784-D690443C523B}"/>
              </a:ext>
            </a:extLst>
          </p:cNvPr>
          <p:cNvGraphicFramePr>
            <a:graphicFrameLocks noGrp="1"/>
          </p:cNvGraphicFramePr>
          <p:nvPr>
            <p:ph sz="half" idx="2"/>
            <p:extLst>
              <p:ext uri="{D42A27DB-BD31-4B8C-83A1-F6EECF244321}">
                <p14:modId xmlns:p14="http://schemas.microsoft.com/office/powerpoint/2010/main" val="1844373356"/>
              </p:ext>
            </p:extLst>
          </p:nvPr>
        </p:nvGraphicFramePr>
        <p:xfrm>
          <a:off x="4567930" y="2421682"/>
          <a:ext cx="3733184" cy="3639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76FD7AEB-07F2-4C85-AF81-5B04387224B8}"/>
              </a:ext>
            </a:extLst>
          </p:cNvPr>
          <p:cNvSpPr/>
          <p:nvPr/>
        </p:nvSpPr>
        <p:spPr>
          <a:xfrm>
            <a:off x="4345806" y="274320"/>
            <a:ext cx="4307634" cy="1554480"/>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60492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399190" y="225440"/>
            <a:ext cx="4254250" cy="1875734"/>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2800" b="1"/>
          </a:p>
          <a:p>
            <a:pPr>
              <a:spcAft>
                <a:spcPts val="600"/>
              </a:spcAft>
            </a:pPr>
            <a:endParaRPr lang="en-GB" sz="2800" b="1"/>
          </a:p>
          <a:p>
            <a:pPr>
              <a:spcAft>
                <a:spcPts val="600"/>
              </a:spcAft>
            </a:pPr>
            <a:r>
              <a:rPr lang="en-GB" sz="4000" b="1"/>
              <a:t>S​</a:t>
            </a:r>
            <a:r>
              <a:rPr lang="en-GB" sz="4000" b="1" err="1"/>
              <a:t>ut</a:t>
            </a:r>
            <a:r>
              <a:rPr lang="en-GB" sz="4000" b="1"/>
              <a:t> </a:t>
            </a:r>
            <a:r>
              <a:rPr lang="en-GB" sz="4000" b="1" err="1"/>
              <a:t>mae</a:t>
            </a:r>
            <a:r>
              <a:rPr lang="en-GB" sz="4000" b="1"/>
              <a:t> </a:t>
            </a:r>
            <a:r>
              <a:rPr lang="en-GB" sz="4000" b="1" err="1"/>
              <a:t>ysgolion</a:t>
            </a:r>
            <a:r>
              <a:rPr lang="en-GB" sz="4000" b="1"/>
              <a:t> </a:t>
            </a:r>
            <a:r>
              <a:rPr lang="en-GB" sz="4000" b="1" err="1"/>
              <a:t>yn</a:t>
            </a:r>
            <a:r>
              <a:rPr lang="en-GB" sz="4000" b="1"/>
              <a:t> gwella?</a:t>
            </a:r>
            <a:endParaRPr lang="en-US" sz="4000" b="1" kern="1200">
              <a:cs typeface="Calibri Light"/>
            </a:endParaRPr>
          </a:p>
          <a:p>
            <a:pPr>
              <a:spcAft>
                <a:spcPts val="600"/>
              </a:spcAft>
            </a:pPr>
            <a:br>
              <a:rPr lang="en-US" sz="2800" b="1" kern="1200">
                <a:solidFill>
                  <a:srgbClr val="000000"/>
                </a:solidFill>
                <a:latin typeface="+mj-lt"/>
                <a:ea typeface="+mj-ea"/>
                <a:cs typeface="+mj-cs"/>
              </a:rPr>
            </a:br>
            <a:endParaRPr lang="en-US" sz="2800" b="1" kern="1200">
              <a:solidFill>
                <a:srgbClr val="000000"/>
              </a:solidFill>
              <a:latin typeface="+mj-lt"/>
              <a:cs typeface="Calibri Light"/>
            </a:endParaRPr>
          </a:p>
        </p:txBody>
      </p:sp>
      <p:pic>
        <p:nvPicPr>
          <p:cNvPr id="2" name="Content Placeholder 1">
            <a:extLst>
              <a:ext uri="{FF2B5EF4-FFF2-40B4-BE49-F238E27FC236}">
                <a16:creationId xmlns:a16="http://schemas.microsoft.com/office/drawing/2014/main" id="{0197240A-A42B-466A-8890-4D69CFF4FCB1}"/>
              </a:ext>
            </a:extLst>
          </p:cNvPr>
          <p:cNvPicPr>
            <a:picLocks noGrp="1" noChangeAspect="1"/>
          </p:cNvPicPr>
          <p:nvPr>
            <p:ph sz="half" idx="1"/>
          </p:nvPr>
        </p:nvPicPr>
        <p:blipFill>
          <a:blip r:embed="rId3"/>
          <a:stretch>
            <a:fillRect/>
          </a:stretch>
        </p:blipFill>
        <p:spPr>
          <a:xfrm>
            <a:off x="91988" y="2328596"/>
            <a:ext cx="3469060" cy="2381077"/>
          </a:xfrm>
          <a:prstGeom prst="rect">
            <a:avLst/>
          </a:prstGeom>
        </p:spPr>
      </p:pic>
      <p:graphicFrame>
        <p:nvGraphicFramePr>
          <p:cNvPr id="8" name="Content Placeholder 4">
            <a:extLst>
              <a:ext uri="{FF2B5EF4-FFF2-40B4-BE49-F238E27FC236}">
                <a16:creationId xmlns:a16="http://schemas.microsoft.com/office/drawing/2014/main" id="{115E767A-44EE-49B3-8784-D690443C523B}"/>
              </a:ext>
            </a:extLst>
          </p:cNvPr>
          <p:cNvGraphicFramePr>
            <a:graphicFrameLocks noGrp="1"/>
          </p:cNvGraphicFramePr>
          <p:nvPr>
            <p:ph sz="half" idx="2"/>
            <p:extLst>
              <p:ext uri="{D42A27DB-BD31-4B8C-83A1-F6EECF244321}">
                <p14:modId xmlns:p14="http://schemas.microsoft.com/office/powerpoint/2010/main" val="318549601"/>
              </p:ext>
            </p:extLst>
          </p:nvPr>
        </p:nvGraphicFramePr>
        <p:xfrm>
          <a:off x="4567930" y="2421682"/>
          <a:ext cx="3733184" cy="3639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76FD7AEB-07F2-4C85-AF81-5B04387224B8}"/>
              </a:ext>
            </a:extLst>
          </p:cNvPr>
          <p:cNvSpPr/>
          <p:nvPr/>
        </p:nvSpPr>
        <p:spPr>
          <a:xfrm>
            <a:off x="4345806" y="274320"/>
            <a:ext cx="4307634" cy="1554480"/>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9" name="TextBox 528">
            <a:extLst>
              <a:ext uri="{FF2B5EF4-FFF2-40B4-BE49-F238E27FC236}">
                <a16:creationId xmlns:a16="http://schemas.microsoft.com/office/drawing/2014/main" id="{B68631F2-00BC-4263-8DED-399D4F1138EA}"/>
              </a:ext>
            </a:extLst>
          </p:cNvPr>
          <p:cNvSpPr txBox="1"/>
          <p:nvPr/>
        </p:nvSpPr>
        <p:spPr>
          <a:xfrm>
            <a:off x="277318" y="2625777"/>
            <a:ext cx="2530840" cy="954107"/>
          </a:xfrm>
          <a:prstGeom prst="rect">
            <a:avLst/>
          </a:prstGeom>
          <a:solidFill>
            <a:srgbClr val="00206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solidFill>
                  <a:schemeClr val="bg1"/>
                </a:solidFill>
                <a:cs typeface="Calibri"/>
              </a:rPr>
              <a:t>GWELLA</a:t>
            </a:r>
          </a:p>
          <a:p>
            <a:r>
              <a:rPr lang="en-GB" sz="2800" b="1">
                <a:solidFill>
                  <a:schemeClr val="bg1"/>
                </a:solidFill>
                <a:cs typeface="Calibri"/>
              </a:rPr>
              <a:t>YSGOLION</a:t>
            </a:r>
          </a:p>
        </p:txBody>
      </p:sp>
    </p:spTree>
    <p:extLst>
      <p:ext uri="{BB962C8B-B14F-4D97-AF65-F5344CB8AC3E}">
        <p14:creationId xmlns:p14="http://schemas.microsoft.com/office/powerpoint/2010/main" val="27692105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p:cNvSpPr>
          <p:nvPr/>
        </p:nvSpPr>
        <p:spPr>
          <a:xfrm>
            <a:off x="161619" y="1589925"/>
            <a:ext cx="2401025" cy="3387497"/>
          </a:xfrm>
          <a:prstGeom prst="rect">
            <a:avLst/>
          </a:prstGeom>
        </p:spPr>
        <p:txBody>
          <a:bodyPr vert="horz" lIns="91440" tIns="45720" rIns="91440" bIns="45720" rtlCol="0" anchor="b">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3500" b="1" kern="1200">
                <a:solidFill>
                  <a:srgbClr val="FFFFFF"/>
                </a:solidFill>
                <a:latin typeface="+mj-lt"/>
                <a:ea typeface="+mj-ea"/>
                <a:cs typeface="+mj-cs"/>
              </a:rPr>
              <a:t>Beth </a:t>
            </a:r>
            <a:r>
              <a:rPr lang="en-US" sz="3500" b="1" kern="1200" err="1">
                <a:solidFill>
                  <a:srgbClr val="FFFFFF"/>
                </a:solidFill>
                <a:latin typeface="+mj-lt"/>
                <a:ea typeface="+mj-ea"/>
                <a:cs typeface="+mj-cs"/>
              </a:rPr>
              <a:t>yw</a:t>
            </a:r>
            <a:r>
              <a:rPr lang="en-US" sz="3500" b="1" kern="1200">
                <a:solidFill>
                  <a:srgbClr val="FFFFFF"/>
                </a:solidFill>
                <a:latin typeface="+mj-lt"/>
                <a:ea typeface="+mj-ea"/>
                <a:cs typeface="+mj-cs"/>
              </a:rPr>
              <a:t> cynllunio </a:t>
            </a:r>
            <a:r>
              <a:rPr lang="en-US" sz="3500" b="1" kern="1200" err="1">
                <a:solidFill>
                  <a:srgbClr val="FFFFFF"/>
                </a:solidFill>
                <a:latin typeface="+mj-lt"/>
                <a:ea typeface="+mj-ea"/>
                <a:cs typeface="+mj-cs"/>
              </a:rPr>
              <a:t>strategol</a:t>
            </a:r>
            <a:r>
              <a:rPr lang="en-US" sz="3500" b="1" kern="1200">
                <a:solidFill>
                  <a:srgbClr val="FFFFFF"/>
                </a:solidFill>
                <a:latin typeface="+mj-lt"/>
                <a:ea typeface="+mj-ea"/>
                <a:cs typeface="+mj-cs"/>
              </a:rPr>
              <a:t>?</a:t>
            </a:r>
          </a:p>
          <a:p>
            <a:pPr algn="r">
              <a:spcAft>
                <a:spcPts val="600"/>
              </a:spcAft>
            </a:pPr>
            <a:endParaRPr lang="en-US" sz="3500" b="1" kern="1200">
              <a:solidFill>
                <a:srgbClr val="FFFFFF"/>
              </a:solidFill>
              <a:latin typeface="+mj-lt"/>
              <a:ea typeface="+mj-ea"/>
              <a:cs typeface="+mj-cs"/>
            </a:endParaRPr>
          </a:p>
          <a:p>
            <a:pPr algn="r">
              <a:spcAft>
                <a:spcPts val="600"/>
              </a:spcAft>
            </a:pPr>
            <a:r>
              <a:rPr lang="en-US" sz="3500" b="1" kern="1200">
                <a:solidFill>
                  <a:srgbClr val="FFFFFF"/>
                </a:solidFill>
                <a:latin typeface="+mj-lt"/>
                <a:ea typeface="+mj-ea"/>
                <a:cs typeface="+mj-cs"/>
              </a:rPr>
              <a:t>What is strategic planning?</a:t>
            </a:r>
          </a:p>
        </p:txBody>
      </p:sp>
      <p:sp>
        <p:nvSpPr>
          <p:cNvPr id="3" name="Content Placeholder 2"/>
          <p:cNvSpPr txBox="1">
            <a:spLocks/>
          </p:cNvSpPr>
          <p:nvPr/>
        </p:nvSpPr>
        <p:spPr>
          <a:xfrm>
            <a:off x="3607694" y="649480"/>
            <a:ext cx="4916510" cy="5546047"/>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err="1">
                <a:solidFill>
                  <a:srgbClr val="0070C0"/>
                </a:solidFill>
              </a:rPr>
              <a:t>Cylch</a:t>
            </a:r>
            <a:r>
              <a:rPr lang="en-US" sz="1700">
                <a:solidFill>
                  <a:srgbClr val="0070C0"/>
                </a:solidFill>
              </a:rPr>
              <a:t> </a:t>
            </a:r>
            <a:r>
              <a:rPr lang="en-US" sz="1700" err="1">
                <a:solidFill>
                  <a:srgbClr val="0070C0"/>
                </a:solidFill>
              </a:rPr>
              <a:t>parhaus</a:t>
            </a:r>
            <a:r>
              <a:rPr lang="en-US" sz="1700">
                <a:solidFill>
                  <a:srgbClr val="0070C0"/>
                </a:solidFill>
              </a:rPr>
              <a:t> </a:t>
            </a:r>
            <a:r>
              <a:rPr lang="en-US" sz="1700" err="1">
                <a:solidFill>
                  <a:srgbClr val="0070C0"/>
                </a:solidFill>
              </a:rPr>
              <a:t>lle</a:t>
            </a:r>
            <a:r>
              <a:rPr lang="en-US" sz="1700">
                <a:solidFill>
                  <a:srgbClr val="0070C0"/>
                </a:solidFill>
              </a:rPr>
              <a:t> </a:t>
            </a:r>
            <a:r>
              <a:rPr lang="en-US" sz="1700" err="1">
                <a:solidFill>
                  <a:srgbClr val="0070C0"/>
                </a:solidFill>
              </a:rPr>
              <a:t>bydd</a:t>
            </a:r>
            <a:r>
              <a:rPr lang="en-US" sz="1700">
                <a:solidFill>
                  <a:srgbClr val="0070C0"/>
                </a:solidFill>
              </a:rPr>
              <a:t> </a:t>
            </a:r>
            <a:r>
              <a:rPr lang="en-US" sz="1700" err="1">
                <a:solidFill>
                  <a:srgbClr val="0070C0"/>
                </a:solidFill>
              </a:rPr>
              <a:t>ysgol</a:t>
            </a:r>
            <a:r>
              <a:rPr lang="en-US" sz="1700">
                <a:solidFill>
                  <a:srgbClr val="0070C0"/>
                </a:solidFill>
              </a:rPr>
              <a:t> </a:t>
            </a:r>
            <a:r>
              <a:rPr lang="en-US" sz="1700" err="1">
                <a:solidFill>
                  <a:srgbClr val="0070C0"/>
                </a:solidFill>
              </a:rPr>
              <a:t>yn</a:t>
            </a:r>
            <a:r>
              <a:rPr lang="en-US" sz="1700">
                <a:solidFill>
                  <a:srgbClr val="0070C0"/>
                </a:solidFill>
              </a:rPr>
              <a:t> </a:t>
            </a:r>
            <a:r>
              <a:rPr lang="en-US" sz="1700" err="1">
                <a:solidFill>
                  <a:srgbClr val="0070C0"/>
                </a:solidFill>
              </a:rPr>
              <a:t>adfyfyrio</a:t>
            </a:r>
            <a:r>
              <a:rPr lang="en-US" sz="1700">
                <a:solidFill>
                  <a:srgbClr val="0070C0"/>
                </a:solidFill>
              </a:rPr>
              <a:t> </a:t>
            </a:r>
            <a:r>
              <a:rPr lang="en-US" sz="1700" err="1">
                <a:solidFill>
                  <a:srgbClr val="0070C0"/>
                </a:solidFill>
              </a:rPr>
              <a:t>ar</a:t>
            </a:r>
            <a:r>
              <a:rPr lang="en-US" sz="1700">
                <a:solidFill>
                  <a:srgbClr val="0070C0"/>
                </a:solidFill>
              </a:rPr>
              <a:t> </a:t>
            </a:r>
            <a:r>
              <a:rPr lang="en-US" sz="1700" err="1">
                <a:solidFill>
                  <a:srgbClr val="0070C0"/>
                </a:solidFill>
              </a:rPr>
              <a:t>ei</a:t>
            </a:r>
            <a:r>
              <a:rPr lang="en-US" sz="1700">
                <a:solidFill>
                  <a:srgbClr val="0070C0"/>
                </a:solidFill>
              </a:rPr>
              <a:t> </a:t>
            </a:r>
            <a:r>
              <a:rPr lang="en-US" sz="1700" err="1">
                <a:solidFill>
                  <a:srgbClr val="0070C0"/>
                </a:solidFill>
              </a:rPr>
              <a:t>pherfformiad</a:t>
            </a:r>
            <a:r>
              <a:rPr lang="en-US" sz="1700">
                <a:solidFill>
                  <a:srgbClr val="0070C0"/>
                </a:solidFill>
              </a:rPr>
              <a:t>, </a:t>
            </a:r>
            <a:r>
              <a:rPr lang="en-US" sz="1700" err="1">
                <a:solidFill>
                  <a:srgbClr val="0070C0"/>
                </a:solidFill>
              </a:rPr>
              <a:t>yn</a:t>
            </a:r>
            <a:r>
              <a:rPr lang="en-US" sz="1700">
                <a:solidFill>
                  <a:srgbClr val="0070C0"/>
                </a:solidFill>
              </a:rPr>
              <a:t> nodi </a:t>
            </a:r>
            <a:r>
              <a:rPr lang="en-US" sz="1700" err="1">
                <a:solidFill>
                  <a:srgbClr val="0070C0"/>
                </a:solidFill>
              </a:rPr>
              <a:t>blaenoriaethau</a:t>
            </a:r>
            <a:r>
              <a:rPr lang="en-US" sz="1700">
                <a:solidFill>
                  <a:srgbClr val="0070C0"/>
                </a:solidFill>
              </a:rPr>
              <a:t> </a:t>
            </a:r>
            <a:r>
              <a:rPr lang="en-US" sz="1700" err="1">
                <a:solidFill>
                  <a:srgbClr val="0070C0"/>
                </a:solidFill>
              </a:rPr>
              <a:t>ar</a:t>
            </a:r>
            <a:r>
              <a:rPr lang="en-US" sz="1700">
                <a:solidFill>
                  <a:srgbClr val="0070C0"/>
                </a:solidFill>
              </a:rPr>
              <a:t> </a:t>
            </a:r>
            <a:r>
              <a:rPr lang="en-US" sz="1700" err="1">
                <a:solidFill>
                  <a:srgbClr val="0070C0"/>
                </a:solidFill>
              </a:rPr>
              <a:t>gyfer</a:t>
            </a:r>
            <a:r>
              <a:rPr lang="en-US" sz="1700">
                <a:solidFill>
                  <a:srgbClr val="0070C0"/>
                </a:solidFill>
              </a:rPr>
              <a:t> </a:t>
            </a:r>
            <a:r>
              <a:rPr lang="en-US" sz="1700" err="1">
                <a:solidFill>
                  <a:srgbClr val="0070C0"/>
                </a:solidFill>
              </a:rPr>
              <a:t>gwella</a:t>
            </a:r>
            <a:r>
              <a:rPr lang="en-US" sz="1700">
                <a:solidFill>
                  <a:srgbClr val="0070C0"/>
                </a:solidFill>
              </a:rPr>
              <a:t>, </a:t>
            </a:r>
            <a:r>
              <a:rPr lang="en-US" sz="1700" err="1">
                <a:solidFill>
                  <a:srgbClr val="0070C0"/>
                </a:solidFill>
              </a:rPr>
              <a:t>yn</a:t>
            </a:r>
            <a:r>
              <a:rPr lang="en-US" sz="1700">
                <a:solidFill>
                  <a:srgbClr val="0070C0"/>
                </a:solidFill>
              </a:rPr>
              <a:t> </a:t>
            </a:r>
            <a:r>
              <a:rPr lang="en-US" sz="1700" err="1">
                <a:solidFill>
                  <a:srgbClr val="0070C0"/>
                </a:solidFill>
              </a:rPr>
              <a:t>datblygu</a:t>
            </a:r>
            <a:r>
              <a:rPr lang="en-US" sz="1700">
                <a:solidFill>
                  <a:srgbClr val="0070C0"/>
                </a:solidFill>
              </a:rPr>
              <a:t> </a:t>
            </a:r>
            <a:r>
              <a:rPr lang="en-US" sz="1700" err="1">
                <a:solidFill>
                  <a:srgbClr val="0070C0"/>
                </a:solidFill>
              </a:rPr>
              <a:t>strategaethau</a:t>
            </a:r>
            <a:r>
              <a:rPr lang="en-US" sz="1700">
                <a:solidFill>
                  <a:srgbClr val="0070C0"/>
                </a:solidFill>
              </a:rPr>
              <a:t> </a:t>
            </a:r>
            <a:r>
              <a:rPr lang="en-US" sz="1700" err="1">
                <a:solidFill>
                  <a:srgbClr val="0070C0"/>
                </a:solidFill>
              </a:rPr>
              <a:t>i</a:t>
            </a:r>
            <a:r>
              <a:rPr lang="en-US" sz="1700">
                <a:solidFill>
                  <a:srgbClr val="0070C0"/>
                </a:solidFill>
              </a:rPr>
              <a:t> </a:t>
            </a:r>
            <a:r>
              <a:rPr lang="en-US" sz="1700" err="1">
                <a:solidFill>
                  <a:srgbClr val="0070C0"/>
                </a:solidFill>
              </a:rPr>
              <a:t>fynd</a:t>
            </a:r>
            <a:r>
              <a:rPr lang="en-US" sz="1700">
                <a:solidFill>
                  <a:srgbClr val="0070C0"/>
                </a:solidFill>
              </a:rPr>
              <a:t> </a:t>
            </a:r>
            <a:r>
              <a:rPr lang="en-US" sz="1700" err="1">
                <a:solidFill>
                  <a:srgbClr val="0070C0"/>
                </a:solidFill>
              </a:rPr>
              <a:t>i'r</a:t>
            </a:r>
            <a:r>
              <a:rPr lang="en-US" sz="1700">
                <a:solidFill>
                  <a:srgbClr val="0070C0"/>
                </a:solidFill>
              </a:rPr>
              <a:t> </a:t>
            </a:r>
            <a:r>
              <a:rPr lang="en-US" sz="1700" err="1">
                <a:solidFill>
                  <a:srgbClr val="0070C0"/>
                </a:solidFill>
              </a:rPr>
              <a:t>afael</a:t>
            </a:r>
            <a:r>
              <a:rPr lang="en-US" sz="1700">
                <a:solidFill>
                  <a:srgbClr val="0070C0"/>
                </a:solidFill>
              </a:rPr>
              <a:t> â </a:t>
            </a:r>
            <a:r>
              <a:rPr lang="en-US" sz="1700" err="1">
                <a:solidFill>
                  <a:srgbClr val="0070C0"/>
                </a:solidFill>
              </a:rPr>
              <a:t>nhw</a:t>
            </a:r>
            <a:r>
              <a:rPr lang="en-US" sz="1700">
                <a:solidFill>
                  <a:srgbClr val="0070C0"/>
                </a:solidFill>
              </a:rPr>
              <a:t>, </a:t>
            </a:r>
            <a:r>
              <a:rPr lang="en-US" sz="1700" err="1">
                <a:solidFill>
                  <a:srgbClr val="0070C0"/>
                </a:solidFill>
              </a:rPr>
              <a:t>yn</a:t>
            </a:r>
            <a:r>
              <a:rPr lang="en-US" sz="1700">
                <a:solidFill>
                  <a:srgbClr val="0070C0"/>
                </a:solidFill>
              </a:rPr>
              <a:t> </a:t>
            </a:r>
            <a:r>
              <a:rPr lang="en-US" sz="1700" err="1">
                <a:solidFill>
                  <a:srgbClr val="0070C0"/>
                </a:solidFill>
              </a:rPr>
              <a:t>gweithredu</a:t>
            </a:r>
            <a:r>
              <a:rPr lang="en-US" sz="1700">
                <a:solidFill>
                  <a:srgbClr val="0070C0"/>
                </a:solidFill>
              </a:rPr>
              <a:t>, ac </a:t>
            </a:r>
            <a:r>
              <a:rPr lang="en-US" sz="1700" err="1">
                <a:solidFill>
                  <a:srgbClr val="0070C0"/>
                </a:solidFill>
              </a:rPr>
              <a:t>yn</a:t>
            </a:r>
            <a:r>
              <a:rPr lang="en-US" sz="1700">
                <a:solidFill>
                  <a:srgbClr val="0070C0"/>
                </a:solidFill>
              </a:rPr>
              <a:t> </a:t>
            </a:r>
            <a:r>
              <a:rPr lang="en-US" sz="1700" err="1">
                <a:solidFill>
                  <a:srgbClr val="0070C0"/>
                </a:solidFill>
              </a:rPr>
              <a:t>adolygu</a:t>
            </a:r>
            <a:r>
              <a:rPr lang="en-US" sz="1700">
                <a:solidFill>
                  <a:srgbClr val="0070C0"/>
                </a:solidFill>
              </a:rPr>
              <a:t> </a:t>
            </a:r>
            <a:r>
              <a:rPr lang="en-US" sz="1700" err="1">
                <a:solidFill>
                  <a:srgbClr val="0070C0"/>
                </a:solidFill>
              </a:rPr>
              <a:t>cynnydd</a:t>
            </a:r>
            <a:r>
              <a:rPr lang="en-US" sz="1700">
                <a:solidFill>
                  <a:srgbClr val="0070C0"/>
                </a:solidFill>
              </a:rPr>
              <a:t> ac </a:t>
            </a:r>
            <a:r>
              <a:rPr lang="en-US" sz="1700" err="1">
                <a:solidFill>
                  <a:srgbClr val="0070C0"/>
                </a:solidFill>
              </a:rPr>
              <a:t>effaith</a:t>
            </a:r>
            <a:r>
              <a:rPr lang="en-US" sz="1700">
                <a:solidFill>
                  <a:srgbClr val="0070C0"/>
                </a:solidFill>
              </a:rPr>
              <a:t>.</a:t>
            </a:r>
          </a:p>
          <a:p>
            <a:r>
              <a:rPr lang="en-US" sz="1700" err="1">
                <a:solidFill>
                  <a:srgbClr val="0070C0"/>
                </a:solidFill>
              </a:rPr>
              <a:t>Lle</a:t>
            </a:r>
            <a:r>
              <a:rPr lang="en-US" sz="1700">
                <a:solidFill>
                  <a:srgbClr val="0070C0"/>
                </a:solidFill>
              </a:rPr>
              <a:t> </a:t>
            </a:r>
            <a:r>
              <a:rPr lang="en-US" sz="1700" err="1">
                <a:solidFill>
                  <a:srgbClr val="0070C0"/>
                </a:solidFill>
              </a:rPr>
              <a:t>mae</a:t>
            </a:r>
            <a:r>
              <a:rPr lang="en-US" sz="1700">
                <a:solidFill>
                  <a:srgbClr val="0070C0"/>
                </a:solidFill>
              </a:rPr>
              <a:t> </a:t>
            </a:r>
            <a:r>
              <a:rPr lang="en-US" sz="1700" err="1">
                <a:solidFill>
                  <a:srgbClr val="0070C0"/>
                </a:solidFill>
              </a:rPr>
              <a:t>ysgol</a:t>
            </a:r>
            <a:r>
              <a:rPr lang="en-US" sz="1700">
                <a:solidFill>
                  <a:srgbClr val="0070C0"/>
                </a:solidFill>
              </a:rPr>
              <a:t> </a:t>
            </a:r>
            <a:r>
              <a:rPr lang="en-US" sz="1700" err="1">
                <a:solidFill>
                  <a:srgbClr val="0070C0"/>
                </a:solidFill>
              </a:rPr>
              <a:t>nawr</a:t>
            </a:r>
            <a:r>
              <a:rPr lang="en-US" sz="1700">
                <a:solidFill>
                  <a:srgbClr val="0070C0"/>
                </a:solidFill>
              </a:rPr>
              <a:t>, </a:t>
            </a:r>
            <a:r>
              <a:rPr lang="en-US" sz="1700" err="1">
                <a:solidFill>
                  <a:srgbClr val="0070C0"/>
                </a:solidFill>
              </a:rPr>
              <a:t>lle</a:t>
            </a:r>
            <a:r>
              <a:rPr lang="en-US" sz="1700">
                <a:solidFill>
                  <a:srgbClr val="0070C0"/>
                </a:solidFill>
              </a:rPr>
              <a:t> </a:t>
            </a:r>
            <a:r>
              <a:rPr lang="en-US" sz="1700" err="1">
                <a:solidFill>
                  <a:srgbClr val="0070C0"/>
                </a:solidFill>
              </a:rPr>
              <a:t>maen</a:t>
            </a:r>
            <a:r>
              <a:rPr lang="en-US" sz="1700">
                <a:solidFill>
                  <a:srgbClr val="0070C0"/>
                </a:solidFill>
              </a:rPr>
              <a:t> </a:t>
            </a:r>
            <a:r>
              <a:rPr lang="en-US" sz="1700" err="1">
                <a:solidFill>
                  <a:srgbClr val="0070C0"/>
                </a:solidFill>
              </a:rPr>
              <a:t>nhw</a:t>
            </a:r>
            <a:r>
              <a:rPr lang="en-US" sz="1700">
                <a:solidFill>
                  <a:srgbClr val="0070C0"/>
                </a:solidFill>
              </a:rPr>
              <a:t> </a:t>
            </a:r>
            <a:r>
              <a:rPr lang="en-US" sz="1700" err="1">
                <a:solidFill>
                  <a:srgbClr val="0070C0"/>
                </a:solidFill>
              </a:rPr>
              <a:t>eisiau</a:t>
            </a:r>
            <a:r>
              <a:rPr lang="en-US" sz="1700">
                <a:solidFill>
                  <a:srgbClr val="0070C0"/>
                </a:solidFill>
              </a:rPr>
              <a:t> bod, a </a:t>
            </a:r>
            <a:r>
              <a:rPr lang="en-US" sz="1700" err="1">
                <a:solidFill>
                  <a:srgbClr val="0070C0"/>
                </a:solidFill>
              </a:rPr>
              <a:t>sut</a:t>
            </a:r>
            <a:r>
              <a:rPr lang="en-US" sz="1700">
                <a:solidFill>
                  <a:srgbClr val="0070C0"/>
                </a:solidFill>
              </a:rPr>
              <a:t> </a:t>
            </a:r>
            <a:r>
              <a:rPr lang="en-US" sz="1700" err="1">
                <a:solidFill>
                  <a:srgbClr val="0070C0"/>
                </a:solidFill>
              </a:rPr>
              <a:t>maen</a:t>
            </a:r>
            <a:r>
              <a:rPr lang="en-US" sz="1700">
                <a:solidFill>
                  <a:srgbClr val="0070C0"/>
                </a:solidFill>
              </a:rPr>
              <a:t> </a:t>
            </a:r>
            <a:r>
              <a:rPr lang="en-US" sz="1700" err="1">
                <a:solidFill>
                  <a:srgbClr val="0070C0"/>
                </a:solidFill>
              </a:rPr>
              <a:t>nhw'n</a:t>
            </a:r>
            <a:r>
              <a:rPr lang="en-US" sz="1700">
                <a:solidFill>
                  <a:srgbClr val="0070C0"/>
                </a:solidFill>
              </a:rPr>
              <a:t> </a:t>
            </a:r>
            <a:r>
              <a:rPr lang="en-US" sz="1700" err="1">
                <a:solidFill>
                  <a:srgbClr val="0070C0"/>
                </a:solidFill>
              </a:rPr>
              <a:t>mynd</a:t>
            </a:r>
            <a:r>
              <a:rPr lang="en-US" sz="1700">
                <a:solidFill>
                  <a:srgbClr val="0070C0"/>
                </a:solidFill>
              </a:rPr>
              <a:t> </a:t>
            </a:r>
            <a:r>
              <a:rPr lang="en-US" sz="1700" err="1">
                <a:solidFill>
                  <a:srgbClr val="0070C0"/>
                </a:solidFill>
              </a:rPr>
              <a:t>i</a:t>
            </a:r>
            <a:r>
              <a:rPr lang="en-US" sz="1700">
                <a:solidFill>
                  <a:srgbClr val="0070C0"/>
                </a:solidFill>
              </a:rPr>
              <a:t> </a:t>
            </a:r>
            <a:r>
              <a:rPr lang="en-US" sz="1700" err="1">
                <a:solidFill>
                  <a:srgbClr val="0070C0"/>
                </a:solidFill>
              </a:rPr>
              <a:t>gyrraedd</a:t>
            </a:r>
            <a:r>
              <a:rPr lang="en-US" sz="1700">
                <a:solidFill>
                  <a:srgbClr val="0070C0"/>
                </a:solidFill>
              </a:rPr>
              <a:t> </a:t>
            </a:r>
            <a:r>
              <a:rPr lang="en-US" sz="1700" err="1">
                <a:solidFill>
                  <a:srgbClr val="0070C0"/>
                </a:solidFill>
              </a:rPr>
              <a:t>yno</a:t>
            </a:r>
            <a:r>
              <a:rPr lang="en-US" sz="1700">
                <a:solidFill>
                  <a:srgbClr val="0070C0"/>
                </a:solidFill>
              </a:rPr>
              <a:t> - y </a:t>
            </a:r>
            <a:r>
              <a:rPr lang="en-US" sz="1700" err="1">
                <a:solidFill>
                  <a:srgbClr val="0070C0"/>
                </a:solidFill>
              </a:rPr>
              <a:t>daith</a:t>
            </a:r>
            <a:r>
              <a:rPr lang="en-US" sz="1700">
                <a:solidFill>
                  <a:srgbClr val="0070C0"/>
                </a:solidFill>
              </a:rPr>
              <a:t>.</a:t>
            </a:r>
          </a:p>
          <a:p>
            <a:r>
              <a:rPr lang="en-US" sz="1700">
                <a:solidFill>
                  <a:srgbClr val="0070C0"/>
                </a:solidFill>
              </a:rPr>
              <a:t>A </a:t>
            </a:r>
            <a:r>
              <a:rPr lang="en-US" sz="1700" err="1">
                <a:solidFill>
                  <a:srgbClr val="0070C0"/>
                </a:solidFill>
              </a:rPr>
              <a:t>allai</a:t>
            </a:r>
            <a:r>
              <a:rPr lang="en-US" sz="1700">
                <a:solidFill>
                  <a:srgbClr val="0070C0"/>
                </a:solidFill>
              </a:rPr>
              <a:t> </a:t>
            </a:r>
            <a:r>
              <a:rPr lang="en-US" sz="1700" err="1">
                <a:solidFill>
                  <a:srgbClr val="0070C0"/>
                </a:solidFill>
              </a:rPr>
              <a:t>gael</a:t>
            </a:r>
            <a:r>
              <a:rPr lang="en-US" sz="1700">
                <a:solidFill>
                  <a:srgbClr val="0070C0"/>
                </a:solidFill>
              </a:rPr>
              <a:t> </a:t>
            </a:r>
            <a:r>
              <a:rPr lang="en-US" sz="1700" err="1">
                <a:solidFill>
                  <a:srgbClr val="0070C0"/>
                </a:solidFill>
              </a:rPr>
              <a:t>ei</a:t>
            </a:r>
            <a:r>
              <a:rPr lang="en-US" sz="1700">
                <a:solidFill>
                  <a:srgbClr val="0070C0"/>
                </a:solidFill>
              </a:rPr>
              <a:t> </a:t>
            </a:r>
            <a:r>
              <a:rPr lang="en-US" sz="1700" err="1">
                <a:solidFill>
                  <a:srgbClr val="0070C0"/>
                </a:solidFill>
              </a:rPr>
              <a:t>alw'n</a:t>
            </a:r>
            <a:r>
              <a:rPr lang="en-US" sz="1700">
                <a:solidFill>
                  <a:srgbClr val="0070C0"/>
                </a:solidFill>
              </a:rPr>
              <a:t> </a:t>
            </a:r>
            <a:r>
              <a:rPr lang="en-US" sz="1700" err="1">
                <a:solidFill>
                  <a:srgbClr val="0070C0"/>
                </a:solidFill>
              </a:rPr>
              <a:t>Gynllun</a:t>
            </a:r>
            <a:r>
              <a:rPr lang="en-US" sz="1700">
                <a:solidFill>
                  <a:srgbClr val="0070C0"/>
                </a:solidFill>
              </a:rPr>
              <a:t> </a:t>
            </a:r>
            <a:r>
              <a:rPr lang="en-US" sz="1700" err="1">
                <a:solidFill>
                  <a:srgbClr val="0070C0"/>
                </a:solidFill>
              </a:rPr>
              <a:t>Datblygu</a:t>
            </a:r>
            <a:r>
              <a:rPr lang="en-US" sz="1700">
                <a:solidFill>
                  <a:srgbClr val="0070C0"/>
                </a:solidFill>
              </a:rPr>
              <a:t> Ysgol (SDP), y </a:t>
            </a:r>
            <a:r>
              <a:rPr lang="en-US" sz="1700" err="1">
                <a:solidFill>
                  <a:srgbClr val="0070C0"/>
                </a:solidFill>
              </a:rPr>
              <a:t>Cynllun</a:t>
            </a:r>
            <a:r>
              <a:rPr lang="en-US" sz="1700">
                <a:solidFill>
                  <a:srgbClr val="0070C0"/>
                </a:solidFill>
              </a:rPr>
              <a:t> Gwella </a:t>
            </a:r>
            <a:r>
              <a:rPr lang="en-US" sz="1700" err="1">
                <a:solidFill>
                  <a:srgbClr val="0070C0"/>
                </a:solidFill>
              </a:rPr>
              <a:t>Ysgolion</a:t>
            </a:r>
            <a:r>
              <a:rPr lang="en-US" sz="1700">
                <a:solidFill>
                  <a:srgbClr val="0070C0"/>
                </a:solidFill>
              </a:rPr>
              <a:t> (SIP), neu </a:t>
            </a:r>
            <a:r>
              <a:rPr lang="en-US" sz="1700" err="1">
                <a:solidFill>
                  <a:srgbClr val="0070C0"/>
                </a:solidFill>
              </a:rPr>
              <a:t>enw</a:t>
            </a:r>
            <a:r>
              <a:rPr lang="en-US" sz="1700">
                <a:solidFill>
                  <a:srgbClr val="0070C0"/>
                </a:solidFill>
              </a:rPr>
              <a:t> </a:t>
            </a:r>
            <a:r>
              <a:rPr lang="en-US" sz="1700" err="1">
                <a:solidFill>
                  <a:srgbClr val="0070C0"/>
                </a:solidFill>
              </a:rPr>
              <a:t>arall</a:t>
            </a:r>
            <a:r>
              <a:rPr lang="en-US" sz="1700">
                <a:solidFill>
                  <a:srgbClr val="0070C0"/>
                </a:solidFill>
              </a:rPr>
              <a:t>.</a:t>
            </a:r>
          </a:p>
          <a:p>
            <a:endParaRPr lang="en-US" sz="1700"/>
          </a:p>
          <a:p>
            <a:r>
              <a:rPr lang="en-GB" sz="1800"/>
              <a:t>A continuous cycle in which a school will reflect upon its performance, identify priorities for improvement, develop strategies to address them, take action, and review progress and impact.</a:t>
            </a:r>
          </a:p>
          <a:p>
            <a:r>
              <a:rPr lang="en-GB" sz="1800"/>
              <a:t>Where a school is now, where they want to be, and how they are going to get there – the journey.</a:t>
            </a:r>
          </a:p>
          <a:p>
            <a:r>
              <a:rPr lang="en-GB" sz="1800"/>
              <a:t>Might be known as the School Development Plan (SDP), the School Improvement Plan (SIP), or another name.</a:t>
            </a:r>
          </a:p>
          <a:p>
            <a:endParaRPr lang="en-US" sz="1700"/>
          </a:p>
        </p:txBody>
      </p:sp>
      <p:sp>
        <p:nvSpPr>
          <p:cNvPr id="7" name="Content Placeholder 2"/>
          <p:cNvSpPr txBox="1">
            <a:spLocks/>
          </p:cNvSpPr>
          <p:nvPr/>
        </p:nvSpPr>
        <p:spPr>
          <a:xfrm>
            <a:off x="4309467" y="3193499"/>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a:p>
        </p:txBody>
      </p:sp>
      <p:pic>
        <p:nvPicPr>
          <p:cNvPr id="4098" name="Picture 2" descr="See the source image">
            <a:extLst>
              <a:ext uri="{FF2B5EF4-FFF2-40B4-BE49-F238E27FC236}">
                <a16:creationId xmlns:a16="http://schemas.microsoft.com/office/drawing/2014/main" id="{F43EFF63-A6B4-4684-AE11-C2A8C2AF09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2269" y="5094513"/>
            <a:ext cx="1404737" cy="1404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09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273" y="6376094"/>
            <a:ext cx="9149566" cy="861774"/>
          </a:xfrm>
          <a:prstGeom prst="rect">
            <a:avLst/>
          </a:prstGeom>
        </p:spPr>
        <p:txBody>
          <a:bodyPr wrap="square" lIns="91440" tIns="45720" rIns="91440" bIns="45720" anchor="t">
            <a:spAutoFit/>
          </a:bodyPr>
          <a:lstStyle/>
          <a:p>
            <a:pPr algn="ctr"/>
            <a:r>
              <a:rPr lang="en-GB" sz="1500">
                <a:ea typeface="+mn-lt"/>
                <a:cs typeface="+mn-lt"/>
                <a:hlinkClick r:id="rId3"/>
              </a:rPr>
              <a:t>https://llyw.cymru/cynlluniau-datblygu-ysgolion?_ga=2.52921640.1008075223.1600878138-648025705.1539775533</a:t>
            </a:r>
            <a:r>
              <a:rPr lang="en-GB" sz="1500">
                <a:ea typeface="+mn-lt"/>
                <a:cs typeface="+mn-lt"/>
              </a:rPr>
              <a:t> </a:t>
            </a:r>
            <a:endParaRPr lang="en-US" sz="1500">
              <a:cs typeface="Calibri"/>
            </a:endParaRPr>
          </a:p>
          <a:p>
            <a:pPr>
              <a:spcAft>
                <a:spcPts val="600"/>
              </a:spcAft>
            </a:pPr>
            <a:endParaRPr lang="en-GB">
              <a:cs typeface="Calibri"/>
            </a:endParaRPr>
          </a:p>
        </p:txBody>
      </p:sp>
      <p:sp>
        <p:nvSpPr>
          <p:cNvPr id="5" name="TextBox 4">
            <a:extLst>
              <a:ext uri="{FF2B5EF4-FFF2-40B4-BE49-F238E27FC236}">
                <a16:creationId xmlns:a16="http://schemas.microsoft.com/office/drawing/2014/main" id="{37D5F020-5162-4F82-93B1-1AF03CC7158A}"/>
              </a:ext>
            </a:extLst>
          </p:cNvPr>
          <p:cNvSpPr txBox="1"/>
          <p:nvPr/>
        </p:nvSpPr>
        <p:spPr>
          <a:xfrm>
            <a:off x="425256" y="115797"/>
            <a:ext cx="790416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t>Beth yw cynllunio strategol?</a:t>
            </a:r>
            <a:endParaRPr lang="en-GB" sz="4400">
              <a:cs typeface="Calibri"/>
            </a:endParaRPr>
          </a:p>
        </p:txBody>
      </p:sp>
      <p:pic>
        <p:nvPicPr>
          <p:cNvPr id="9" name="Picture 9" descr="A picture containing text&#10;&#10;Description automatically generated">
            <a:extLst>
              <a:ext uri="{FF2B5EF4-FFF2-40B4-BE49-F238E27FC236}">
                <a16:creationId xmlns:a16="http://schemas.microsoft.com/office/drawing/2014/main" id="{D6EE7659-8DD0-46E8-86B2-4F043B75CEBF}"/>
              </a:ext>
            </a:extLst>
          </p:cNvPr>
          <p:cNvPicPr>
            <a:picLocks noChangeAspect="1"/>
          </p:cNvPicPr>
          <p:nvPr/>
        </p:nvPicPr>
        <p:blipFill>
          <a:blip r:embed="rId4"/>
          <a:stretch>
            <a:fillRect/>
          </a:stretch>
        </p:blipFill>
        <p:spPr>
          <a:xfrm>
            <a:off x="686734" y="1191025"/>
            <a:ext cx="2772753" cy="3881855"/>
          </a:xfrm>
          <a:prstGeom prst="rect">
            <a:avLst/>
          </a:prstGeom>
        </p:spPr>
      </p:pic>
      <p:sp>
        <p:nvSpPr>
          <p:cNvPr id="6" name="TextBox 5">
            <a:extLst>
              <a:ext uri="{FF2B5EF4-FFF2-40B4-BE49-F238E27FC236}">
                <a16:creationId xmlns:a16="http://schemas.microsoft.com/office/drawing/2014/main" id="{4CF6958E-729D-4019-B9B9-8AD1E7C47123}"/>
              </a:ext>
            </a:extLst>
          </p:cNvPr>
          <p:cNvSpPr txBox="1"/>
          <p:nvPr/>
        </p:nvSpPr>
        <p:spPr>
          <a:xfrm>
            <a:off x="406909" y="6272784"/>
            <a:ext cx="7451387" cy="369332"/>
          </a:xfrm>
          <a:prstGeom prst="rect">
            <a:avLst/>
          </a:prstGeom>
          <a:noFill/>
        </p:spPr>
        <p:txBody>
          <a:bodyPr wrap="square" rtlCol="0">
            <a:spAutoFit/>
          </a:bodyPr>
          <a:lstStyle/>
          <a:p>
            <a:pPr>
              <a:spcAft>
                <a:spcPts val="600"/>
              </a:spcAft>
            </a:pPr>
            <a:r>
              <a:rPr lang="en-GB">
                <a:hlinkClick r:id="rId5"/>
              </a:rPr>
              <a:t>https://padlet.com/jessicaroberts4/e04tfqe8jmln73vb</a:t>
            </a:r>
            <a:endParaRPr lang="en-GB"/>
          </a:p>
        </p:txBody>
      </p:sp>
      <p:pic>
        <p:nvPicPr>
          <p:cNvPr id="2" name="Picture 1" descr="Graphical user interface, text, application, email&#10;&#10;Description automatically generated">
            <a:extLst>
              <a:ext uri="{FF2B5EF4-FFF2-40B4-BE49-F238E27FC236}">
                <a16:creationId xmlns:a16="http://schemas.microsoft.com/office/drawing/2014/main" id="{5786E32D-441B-F695-5AF2-4625E4FC1ACD}"/>
              </a:ext>
            </a:extLst>
          </p:cNvPr>
          <p:cNvPicPr>
            <a:picLocks noChangeAspect="1"/>
          </p:cNvPicPr>
          <p:nvPr/>
        </p:nvPicPr>
        <p:blipFill rotWithShape="1">
          <a:blip r:embed="rId6"/>
          <a:srcRect l="12796" t="11841" r="6596" b="4512"/>
          <a:stretch/>
        </p:blipFill>
        <p:spPr bwMode="auto">
          <a:xfrm>
            <a:off x="4006462" y="1354930"/>
            <a:ext cx="4619625" cy="319532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366291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25148" y="1198708"/>
            <a:ext cx="2622988" cy="3720550"/>
          </a:xfrm>
          <a:prstGeom prst="rect">
            <a:avLst/>
          </a:prstGeom>
        </p:spPr>
      </p:pic>
      <p:sp>
        <p:nvSpPr>
          <p:cNvPr id="5" name="TextBox 4">
            <a:extLst>
              <a:ext uri="{FF2B5EF4-FFF2-40B4-BE49-F238E27FC236}">
                <a16:creationId xmlns:a16="http://schemas.microsoft.com/office/drawing/2014/main" id="{37D5F020-5162-4F82-93B1-1AF03CC7158A}"/>
              </a:ext>
            </a:extLst>
          </p:cNvPr>
          <p:cNvSpPr txBox="1"/>
          <p:nvPr/>
        </p:nvSpPr>
        <p:spPr>
          <a:xfrm>
            <a:off x="425256" y="115797"/>
            <a:ext cx="790416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t>What is strategic planning?</a:t>
            </a:r>
            <a:endParaRPr lang="en-GB" sz="4400">
              <a:cs typeface="Calibri"/>
            </a:endParaRPr>
          </a:p>
        </p:txBody>
      </p:sp>
      <p:sp>
        <p:nvSpPr>
          <p:cNvPr id="6" name="TextBox 5">
            <a:extLst>
              <a:ext uri="{FF2B5EF4-FFF2-40B4-BE49-F238E27FC236}">
                <a16:creationId xmlns:a16="http://schemas.microsoft.com/office/drawing/2014/main" id="{0B70240A-2A47-418E-B60A-EBFE8EBBB157}"/>
              </a:ext>
            </a:extLst>
          </p:cNvPr>
          <p:cNvSpPr txBox="1"/>
          <p:nvPr/>
        </p:nvSpPr>
        <p:spPr>
          <a:xfrm>
            <a:off x="425256" y="5120179"/>
            <a:ext cx="7451387" cy="369332"/>
          </a:xfrm>
          <a:prstGeom prst="rect">
            <a:avLst/>
          </a:prstGeom>
          <a:noFill/>
        </p:spPr>
        <p:txBody>
          <a:bodyPr wrap="square" rtlCol="0">
            <a:spAutoFit/>
          </a:bodyPr>
          <a:lstStyle/>
          <a:p>
            <a:pPr>
              <a:spcAft>
                <a:spcPts val="600"/>
              </a:spcAft>
            </a:pPr>
            <a:r>
              <a:rPr lang="en-GB">
                <a:hlinkClick r:id="rId4"/>
              </a:rPr>
              <a:t>https://padlet.com/jessicaroberts4/e04tfqe8jmln73vb</a:t>
            </a:r>
            <a:endParaRPr lang="en-GB"/>
          </a:p>
        </p:txBody>
      </p:sp>
      <p:pic>
        <p:nvPicPr>
          <p:cNvPr id="7" name="Picture 6" descr="Graphical user interface, text&#10;&#10;Description automatically generated">
            <a:extLst>
              <a:ext uri="{FF2B5EF4-FFF2-40B4-BE49-F238E27FC236}">
                <a16:creationId xmlns:a16="http://schemas.microsoft.com/office/drawing/2014/main" id="{B9749C3B-64C0-85BA-05B6-9A68D6C3E480}"/>
              </a:ext>
            </a:extLst>
          </p:cNvPr>
          <p:cNvPicPr>
            <a:picLocks noChangeAspect="1"/>
          </p:cNvPicPr>
          <p:nvPr/>
        </p:nvPicPr>
        <p:blipFill rotWithShape="1">
          <a:blip r:embed="rId5"/>
          <a:srcRect l="12297" t="18947" r="14414" b="4271"/>
          <a:stretch/>
        </p:blipFill>
        <p:spPr bwMode="auto">
          <a:xfrm>
            <a:off x="3317843" y="1198708"/>
            <a:ext cx="5243830" cy="36620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56730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567145" y="2263036"/>
            <a:ext cx="5155744"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221673" y="685800"/>
            <a:ext cx="2411244" cy="5105400"/>
          </a:xfrm>
        </p:spPr>
        <p:txBody>
          <a:bodyPr vert="horz" lIns="91440" tIns="45720" rIns="91440" bIns="45720" rtlCol="0" anchor="ctr">
            <a:normAutofit/>
          </a:bodyPr>
          <a:lstStyle/>
          <a:p>
            <a:r>
              <a:rPr lang="en-US" sz="3500" kern="1200">
                <a:solidFill>
                  <a:srgbClr val="FFFFFF"/>
                </a:solidFill>
                <a:latin typeface="+mj-lt"/>
                <a:ea typeface="+mj-ea"/>
                <a:cs typeface="+mj-cs"/>
              </a:rPr>
              <a:t>What to look for on placement</a:t>
            </a:r>
          </a:p>
        </p:txBody>
      </p:sp>
      <p:sp>
        <p:nvSpPr>
          <p:cNvPr id="13" name="Content Placeholder 2"/>
          <p:cNvSpPr txBox="1">
            <a:spLocks/>
          </p:cNvSpPr>
          <p:nvPr/>
        </p:nvSpPr>
        <p:spPr>
          <a:xfrm>
            <a:off x="6314956" y="867157"/>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600"/>
          </a:p>
        </p:txBody>
      </p:sp>
      <p:sp>
        <p:nvSpPr>
          <p:cNvPr id="14" name="Content Placeholder 3"/>
          <p:cNvSpPr txBox="1">
            <a:spLocks/>
          </p:cNvSpPr>
          <p:nvPr/>
        </p:nvSpPr>
        <p:spPr>
          <a:xfrm>
            <a:off x="6338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a:p>
        </p:txBody>
      </p:sp>
      <p:sp>
        <p:nvSpPr>
          <p:cNvPr id="16" name="Title 4">
            <a:extLst>
              <a:ext uri="{FF2B5EF4-FFF2-40B4-BE49-F238E27FC236}">
                <a16:creationId xmlns:a16="http://schemas.microsoft.com/office/drawing/2014/main" id="{AB353CCB-DE74-4DA6-B6CE-A5862D14945C}"/>
              </a:ext>
            </a:extLst>
          </p:cNvPr>
          <p:cNvSpPr txBox="1">
            <a:spLocks/>
          </p:cNvSpPr>
          <p:nvPr/>
        </p:nvSpPr>
        <p:spPr>
          <a:xfrm>
            <a:off x="80887" y="1625712"/>
            <a:ext cx="2401025" cy="338749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bg1"/>
                </a:solidFill>
              </a:rPr>
              <a:t> </a:t>
            </a:r>
            <a:endParaRPr lang="en-US" sz="2800" b="1">
              <a:solidFill>
                <a:schemeClr val="bg1"/>
              </a:solidFill>
            </a:endParaRPr>
          </a:p>
        </p:txBody>
      </p:sp>
      <p:sp>
        <p:nvSpPr>
          <p:cNvPr id="9" name="TextBox 8">
            <a:extLst>
              <a:ext uri="{FF2B5EF4-FFF2-40B4-BE49-F238E27FC236}">
                <a16:creationId xmlns:a16="http://schemas.microsoft.com/office/drawing/2014/main" id="{45951C0D-BB4E-C305-9B58-BEB9C7FC857E}"/>
              </a:ext>
            </a:extLst>
          </p:cNvPr>
          <p:cNvSpPr txBox="1"/>
          <p:nvPr/>
        </p:nvSpPr>
        <p:spPr>
          <a:xfrm>
            <a:off x="4169106" y="197345"/>
            <a:ext cx="4610420" cy="6463308"/>
          </a:xfrm>
          <a:prstGeom prst="rect">
            <a:avLst/>
          </a:prstGeom>
          <a:noFill/>
        </p:spPr>
        <p:txBody>
          <a:bodyPr wrap="square">
            <a:spAutoFit/>
          </a:bodyPr>
          <a:lstStyle/>
          <a:p>
            <a:pPr marL="285750"/>
            <a:r>
              <a:rPr lang="en-US" sz="1800"/>
              <a:t>Tra </a:t>
            </a:r>
            <a:r>
              <a:rPr lang="en-US" sz="1800" err="1"/>
              <a:t>bo</a:t>
            </a:r>
            <a:r>
              <a:rPr lang="en-US" sz="1800"/>
              <a:t> chi </a:t>
            </a:r>
            <a:r>
              <a:rPr lang="en-US" sz="1800" err="1"/>
              <a:t>ar</a:t>
            </a:r>
            <a:r>
              <a:rPr lang="en-US" sz="1800"/>
              <a:t> </a:t>
            </a:r>
            <a:r>
              <a:rPr lang="en-US" sz="1800" err="1"/>
              <a:t>leoliad</a:t>
            </a:r>
            <a:r>
              <a:rPr lang="en-US" sz="1800"/>
              <a:t> </a:t>
            </a:r>
            <a:r>
              <a:rPr lang="en-US" sz="1800" err="1"/>
              <a:t>bydd</a:t>
            </a:r>
            <a:r>
              <a:rPr lang="en-US" sz="1800"/>
              <a:t> </a:t>
            </a:r>
            <a:r>
              <a:rPr lang="en-US" sz="1800" err="1"/>
              <a:t>angen</a:t>
            </a:r>
            <a:r>
              <a:rPr lang="en-US" sz="1800"/>
              <a:t> </a:t>
            </a:r>
            <a:r>
              <a:rPr lang="en-US" sz="1800" err="1"/>
              <a:t>i</a:t>
            </a:r>
            <a:r>
              <a:rPr lang="en-US" sz="1800"/>
              <a:t> chi </a:t>
            </a:r>
            <a:r>
              <a:rPr lang="en-US" sz="1800" err="1"/>
              <a:t>drefnu</a:t>
            </a:r>
            <a:r>
              <a:rPr lang="en-US" sz="1800"/>
              <a:t> </a:t>
            </a:r>
            <a:r>
              <a:rPr lang="en-US" sz="1800" err="1"/>
              <a:t>cyfarfod</a:t>
            </a:r>
            <a:r>
              <a:rPr lang="en-US" sz="1800"/>
              <a:t> </a:t>
            </a:r>
            <a:r>
              <a:rPr lang="en-US" sz="1800" err="1"/>
              <a:t>gyda</a:t>
            </a:r>
            <a:r>
              <a:rPr lang="en-US" sz="1800"/>
              <a:t> </a:t>
            </a:r>
            <a:r>
              <a:rPr lang="en-US" sz="1800" err="1"/>
              <a:t>pwy</a:t>
            </a:r>
            <a:r>
              <a:rPr lang="en-US" sz="1800"/>
              <a:t> </a:t>
            </a:r>
            <a:r>
              <a:rPr lang="en-US" sz="1800" err="1"/>
              <a:t>bynnag</a:t>
            </a:r>
            <a:r>
              <a:rPr lang="en-US" sz="1800"/>
              <a:t> </a:t>
            </a:r>
            <a:r>
              <a:rPr lang="en-US" sz="1800" err="1"/>
              <a:t>sydd</a:t>
            </a:r>
            <a:r>
              <a:rPr lang="en-US" sz="1800"/>
              <a:t> </a:t>
            </a:r>
            <a:r>
              <a:rPr lang="en-US" sz="1800" err="1"/>
              <a:t>yn</a:t>
            </a:r>
            <a:r>
              <a:rPr lang="en-US" sz="1800"/>
              <a:t> </a:t>
            </a:r>
            <a:r>
              <a:rPr lang="en-US" sz="1800" err="1"/>
              <a:t>gyfrifol</a:t>
            </a:r>
            <a:r>
              <a:rPr lang="en-US" sz="1800"/>
              <a:t> am </a:t>
            </a:r>
            <a:r>
              <a:rPr lang="en-US" sz="1800" b="1" err="1"/>
              <a:t>Gynllun</a:t>
            </a:r>
            <a:r>
              <a:rPr lang="en-US" sz="1800" b="1"/>
              <a:t> </a:t>
            </a:r>
            <a:r>
              <a:rPr lang="en-US" sz="1800" b="1" err="1"/>
              <a:t>Datblygu'r</a:t>
            </a:r>
            <a:r>
              <a:rPr lang="en-US" sz="1800" b="1"/>
              <a:t> Ysgol</a:t>
            </a:r>
            <a:r>
              <a:rPr lang="en-US" sz="1800"/>
              <a:t> (CDY)</a:t>
            </a:r>
          </a:p>
          <a:p>
            <a:pPr marL="0"/>
            <a:endParaRPr lang="en-US" sz="1800"/>
          </a:p>
          <a:p>
            <a:pPr marL="285750"/>
            <a:r>
              <a:rPr lang="en-US" sz="1800" err="1"/>
              <a:t>Dylech</a:t>
            </a:r>
            <a:r>
              <a:rPr lang="en-US" sz="1800"/>
              <a:t> chi </a:t>
            </a:r>
            <a:r>
              <a:rPr lang="en-US" sz="1800" err="1"/>
              <a:t>drefnu</a:t>
            </a:r>
            <a:r>
              <a:rPr lang="en-US" sz="1800"/>
              <a:t> </a:t>
            </a:r>
            <a:r>
              <a:rPr lang="en-US" sz="1800" err="1"/>
              <a:t>hwn</a:t>
            </a:r>
            <a:r>
              <a:rPr lang="en-US" sz="1800"/>
              <a:t> </a:t>
            </a:r>
            <a:r>
              <a:rPr lang="en-US" sz="1800" err="1"/>
              <a:t>trwy</a:t>
            </a:r>
            <a:r>
              <a:rPr lang="en-US" sz="1800"/>
              <a:t> </a:t>
            </a:r>
            <a:r>
              <a:rPr lang="en-US" sz="1800" err="1"/>
              <a:t>eich</a:t>
            </a:r>
            <a:r>
              <a:rPr lang="en-US" sz="1800"/>
              <a:t> </a:t>
            </a:r>
            <a:r>
              <a:rPr lang="en-US" sz="1800" err="1"/>
              <a:t>Uwch</a:t>
            </a:r>
            <a:r>
              <a:rPr lang="en-US" sz="1800"/>
              <a:t> </a:t>
            </a:r>
            <a:r>
              <a:rPr lang="en-US" sz="1800" err="1"/>
              <a:t>Fentor</a:t>
            </a:r>
            <a:endParaRPr lang="en-US" sz="1800"/>
          </a:p>
          <a:p>
            <a:pPr marL="0"/>
            <a:endParaRPr lang="en-US" sz="1800"/>
          </a:p>
          <a:p>
            <a:pPr marL="285750"/>
            <a:r>
              <a:rPr lang="en-US" sz="1800" err="1"/>
              <a:t>Os</a:t>
            </a:r>
            <a:r>
              <a:rPr lang="en-US" sz="1800"/>
              <a:t> </a:t>
            </a:r>
            <a:r>
              <a:rPr lang="en-US" sz="1800" err="1"/>
              <a:t>yn</a:t>
            </a:r>
            <a:r>
              <a:rPr lang="en-US" sz="1800"/>
              <a:t> </a:t>
            </a:r>
            <a:r>
              <a:rPr lang="en-US" sz="1800" err="1"/>
              <a:t>bosibl</a:t>
            </a:r>
            <a:r>
              <a:rPr lang="en-US" sz="1800"/>
              <a:t>, </a:t>
            </a:r>
            <a:r>
              <a:rPr lang="en-US" sz="1800" err="1"/>
              <a:t>triwch</a:t>
            </a:r>
            <a:r>
              <a:rPr lang="en-US" sz="1800"/>
              <a:t> </a:t>
            </a:r>
            <a:r>
              <a:rPr lang="en-US" sz="1800" err="1"/>
              <a:t>gael</a:t>
            </a:r>
            <a:r>
              <a:rPr lang="en-US" sz="1800"/>
              <a:t> </a:t>
            </a:r>
            <a:r>
              <a:rPr lang="en-US" sz="1800" err="1"/>
              <a:t>copi</a:t>
            </a:r>
            <a:r>
              <a:rPr lang="en-US" sz="1800"/>
              <a:t> </a:t>
            </a:r>
            <a:r>
              <a:rPr lang="en-US" sz="1800" err="1"/>
              <a:t>o'r</a:t>
            </a:r>
            <a:r>
              <a:rPr lang="en-US" sz="1800"/>
              <a:t> </a:t>
            </a:r>
            <a:r>
              <a:rPr lang="en-US" sz="1800" err="1"/>
              <a:t>cynllun</a:t>
            </a:r>
            <a:endParaRPr lang="en-US" sz="1800"/>
          </a:p>
          <a:p>
            <a:endParaRPr lang="en-US" sz="1800"/>
          </a:p>
          <a:p>
            <a:pPr marL="285750"/>
            <a:r>
              <a:rPr lang="en-US" sz="1800" err="1"/>
              <a:t>Dysgwch</a:t>
            </a:r>
            <a:r>
              <a:rPr lang="en-US" sz="1800"/>
              <a:t> </a:t>
            </a:r>
            <a:r>
              <a:rPr lang="en-US" sz="1800" err="1"/>
              <a:t>beth</a:t>
            </a:r>
            <a:r>
              <a:rPr lang="en-US" sz="1800"/>
              <a:t> </a:t>
            </a:r>
            <a:r>
              <a:rPr lang="en-US" sz="1800" err="1"/>
              <a:t>yw</a:t>
            </a:r>
            <a:r>
              <a:rPr lang="en-US" sz="1800"/>
              <a:t> proses </a:t>
            </a:r>
            <a:r>
              <a:rPr lang="en-US" sz="1800" err="1"/>
              <a:t>yr</a:t>
            </a:r>
            <a:r>
              <a:rPr lang="en-US" sz="1800"/>
              <a:t> </a:t>
            </a:r>
            <a:r>
              <a:rPr lang="en-US" sz="1800" err="1"/>
              <a:t>ysgol</a:t>
            </a:r>
            <a:r>
              <a:rPr lang="en-US" sz="1800"/>
              <a:t> o </a:t>
            </a:r>
            <a:r>
              <a:rPr lang="en-US" sz="1800" b="1" i="1" err="1"/>
              <a:t>hunan</a:t>
            </a:r>
            <a:r>
              <a:rPr lang="en-US" sz="1800" b="1" i="1"/>
              <a:t> </a:t>
            </a:r>
            <a:r>
              <a:rPr lang="en-US" sz="1800" b="1" i="1" err="1"/>
              <a:t>arfarnu</a:t>
            </a:r>
            <a:r>
              <a:rPr lang="en-US" sz="1800" b="1" i="1"/>
              <a:t>, </a:t>
            </a:r>
            <a:r>
              <a:rPr lang="en-US" sz="1800" b="1" i="1" err="1"/>
              <a:t>adnabod</a:t>
            </a:r>
            <a:r>
              <a:rPr lang="en-US" sz="1800" b="1" i="1"/>
              <a:t> </a:t>
            </a:r>
            <a:r>
              <a:rPr lang="en-US" sz="1800" b="1" i="1" err="1"/>
              <a:t>targedau</a:t>
            </a:r>
            <a:r>
              <a:rPr lang="en-US" sz="1800" b="1" i="1"/>
              <a:t>, </a:t>
            </a:r>
            <a:r>
              <a:rPr lang="en-US" sz="1800" b="1" i="1" err="1"/>
              <a:t>datblygu</a:t>
            </a:r>
            <a:r>
              <a:rPr lang="en-US" sz="1800" b="1" i="1"/>
              <a:t> </a:t>
            </a:r>
            <a:r>
              <a:rPr lang="en-US" sz="1800" b="1" i="1" err="1"/>
              <a:t>strategaethau</a:t>
            </a:r>
            <a:r>
              <a:rPr lang="en-US" sz="1800" b="1"/>
              <a:t> a </a:t>
            </a:r>
            <a:r>
              <a:rPr lang="en-US" sz="1800" b="1" i="1" err="1"/>
              <a:t>gwerthuso</a:t>
            </a:r>
            <a:r>
              <a:rPr lang="en-US" sz="1800" b="1" i="1"/>
              <a:t> </a:t>
            </a:r>
            <a:r>
              <a:rPr lang="en-US" sz="1800" b="1" i="1" err="1"/>
              <a:t>effaith</a:t>
            </a:r>
            <a:endParaRPr lang="en-US" sz="1800" b="1" i="1"/>
          </a:p>
          <a:p>
            <a:pPr marL="0"/>
            <a:endParaRPr lang="en-US" sz="1800"/>
          </a:p>
          <a:p>
            <a:pPr marL="285750"/>
            <a:r>
              <a:rPr lang="en-US" sz="1800" err="1"/>
              <a:t>Dysgwch</a:t>
            </a:r>
            <a:r>
              <a:rPr lang="en-US" sz="1800"/>
              <a:t> </a:t>
            </a:r>
            <a:r>
              <a:rPr lang="en-US" sz="1800" err="1"/>
              <a:t>os</a:t>
            </a:r>
            <a:r>
              <a:rPr lang="en-US" sz="1800"/>
              <a:t> a </a:t>
            </a:r>
            <a:r>
              <a:rPr lang="en-US" sz="1800" err="1"/>
              <a:t>sut</a:t>
            </a:r>
            <a:r>
              <a:rPr lang="en-US" sz="1800"/>
              <a:t> </a:t>
            </a:r>
            <a:r>
              <a:rPr lang="en-US" sz="1800" err="1"/>
              <a:t>mae'r</a:t>
            </a:r>
            <a:r>
              <a:rPr lang="en-US" sz="1800"/>
              <a:t> </a:t>
            </a:r>
            <a:r>
              <a:rPr lang="en-US" sz="1800" err="1"/>
              <a:t>ysgol</a:t>
            </a:r>
            <a:r>
              <a:rPr lang="en-US" sz="1800"/>
              <a:t> </a:t>
            </a:r>
            <a:r>
              <a:rPr lang="en-US" sz="1800" err="1"/>
              <a:t>yn</a:t>
            </a:r>
            <a:r>
              <a:rPr lang="en-US" sz="1800"/>
              <a:t> </a:t>
            </a:r>
            <a:r>
              <a:rPr lang="en-US" sz="1800" err="1"/>
              <a:t>gweithio</a:t>
            </a:r>
            <a:r>
              <a:rPr lang="en-US" sz="1800"/>
              <a:t> </a:t>
            </a:r>
            <a:r>
              <a:rPr lang="en-US" sz="1800" err="1"/>
              <a:t>gyda'r</a:t>
            </a:r>
            <a:r>
              <a:rPr lang="en-US" sz="1800"/>
              <a:t> model </a:t>
            </a:r>
            <a:r>
              <a:rPr lang="en-US" sz="1800" err="1"/>
              <a:t>YCDd</a:t>
            </a:r>
            <a:r>
              <a:rPr lang="en-US" sz="1800"/>
              <a:t>*</a:t>
            </a:r>
          </a:p>
          <a:p>
            <a:pPr marL="285750"/>
            <a:endParaRPr lang="en-US" sz="1800"/>
          </a:p>
          <a:p>
            <a:pPr marL="285750"/>
            <a:r>
              <a:rPr lang="en-US" sz="1800" err="1"/>
              <a:t>Dewiswch</a:t>
            </a:r>
            <a:r>
              <a:rPr lang="en-US" sz="1800"/>
              <a:t> un </a:t>
            </a:r>
            <a:r>
              <a:rPr lang="en-US" sz="1800" err="1"/>
              <a:t>agwedd</a:t>
            </a:r>
            <a:r>
              <a:rPr lang="en-US" sz="1800"/>
              <a:t> </a:t>
            </a:r>
            <a:r>
              <a:rPr lang="en-US" sz="1800" err="1"/>
              <a:t>yr</a:t>
            </a:r>
            <a:r>
              <a:rPr lang="en-US" sz="1800"/>
              <a:t> </a:t>
            </a:r>
            <a:r>
              <a:rPr lang="en-US" sz="1800" err="1"/>
              <a:t>hoffech</a:t>
            </a:r>
            <a:r>
              <a:rPr lang="en-US" sz="1800"/>
              <a:t> </a:t>
            </a:r>
            <a:r>
              <a:rPr lang="en-US" sz="1800" err="1"/>
              <a:t>archwilio</a:t>
            </a:r>
            <a:r>
              <a:rPr lang="en-US" sz="1800"/>
              <a:t> </a:t>
            </a:r>
            <a:r>
              <a:rPr lang="en-US" sz="1800" err="1"/>
              <a:t>ymhellach</a:t>
            </a:r>
            <a:r>
              <a:rPr lang="en-US" sz="1800"/>
              <a:t> </a:t>
            </a:r>
            <a:r>
              <a:rPr lang="en-US" sz="1800" err="1"/>
              <a:t>ar</a:t>
            </a:r>
            <a:r>
              <a:rPr lang="en-US" sz="1800"/>
              <a:t> </a:t>
            </a:r>
            <a:r>
              <a:rPr lang="en-US" sz="1800" err="1"/>
              <a:t>gyfer</a:t>
            </a:r>
            <a:r>
              <a:rPr lang="en-US" sz="1800"/>
              <a:t> </a:t>
            </a:r>
            <a:r>
              <a:rPr lang="en-US" sz="1800" err="1"/>
              <a:t>eich</a:t>
            </a:r>
            <a:r>
              <a:rPr lang="en-US" sz="1800"/>
              <a:t> </a:t>
            </a:r>
            <a:r>
              <a:rPr lang="en-US" sz="1800" err="1"/>
              <a:t>aseiniad</a:t>
            </a:r>
            <a:r>
              <a:rPr lang="en-US" sz="1800"/>
              <a:t>, a </a:t>
            </a:r>
            <a:r>
              <a:rPr lang="en-US" sz="1800" err="1"/>
              <a:t>threfnwch</a:t>
            </a:r>
            <a:r>
              <a:rPr lang="en-US" sz="1800"/>
              <a:t> </a:t>
            </a:r>
            <a:r>
              <a:rPr lang="en-US" sz="1800" err="1"/>
              <a:t>gyfarfodydd</a:t>
            </a:r>
            <a:r>
              <a:rPr lang="en-US" sz="1800"/>
              <a:t> </a:t>
            </a:r>
            <a:r>
              <a:rPr lang="en-US" sz="1800" err="1"/>
              <a:t>ychwanegol</a:t>
            </a:r>
            <a:r>
              <a:rPr lang="en-US" sz="1800"/>
              <a:t> </a:t>
            </a:r>
            <a:r>
              <a:rPr lang="en-US" sz="1800" err="1"/>
              <a:t>i</a:t>
            </a:r>
            <a:r>
              <a:rPr lang="en-US" sz="1800"/>
              <a:t> </a:t>
            </a:r>
            <a:r>
              <a:rPr lang="en-US" sz="1800" err="1"/>
              <a:t>greu</a:t>
            </a:r>
            <a:r>
              <a:rPr lang="en-US" sz="1800"/>
              <a:t> </a:t>
            </a:r>
            <a:r>
              <a:rPr lang="en-US" sz="1800" err="1"/>
              <a:t>tystiolaeth</a:t>
            </a:r>
            <a:r>
              <a:rPr lang="en-US" sz="1800"/>
              <a:t> a </a:t>
            </a:r>
            <a:r>
              <a:rPr lang="en-US" sz="1800" err="1"/>
              <a:t>gwybodaeth</a:t>
            </a:r>
            <a:r>
              <a:rPr lang="en-US" sz="1800"/>
              <a:t> </a:t>
            </a:r>
            <a:r>
              <a:rPr lang="en-US" sz="1800" err="1"/>
              <a:t>bellach</a:t>
            </a:r>
            <a:r>
              <a:rPr lang="en-US" sz="1800"/>
              <a:t> </a:t>
            </a:r>
            <a:r>
              <a:rPr lang="en-US" sz="1800" err="1"/>
              <a:t>yn</a:t>
            </a:r>
            <a:r>
              <a:rPr lang="en-US" sz="1800"/>
              <a:t> </a:t>
            </a:r>
            <a:r>
              <a:rPr lang="en-US" sz="1800" err="1"/>
              <a:t>ôl</a:t>
            </a:r>
            <a:r>
              <a:rPr lang="en-US" sz="1800"/>
              <a:t> </a:t>
            </a:r>
            <a:r>
              <a:rPr lang="en-US" sz="1800" err="1"/>
              <a:t>yr</a:t>
            </a:r>
            <a:r>
              <a:rPr lang="en-US" sz="1800"/>
              <a:t> </a:t>
            </a:r>
            <a:r>
              <a:rPr lang="en-US" sz="1800" err="1"/>
              <a:t>angen</a:t>
            </a:r>
            <a:r>
              <a:rPr lang="en-US" sz="1800"/>
              <a:t>. </a:t>
            </a:r>
          </a:p>
          <a:p>
            <a:pPr marL="0"/>
            <a:endParaRPr lang="en-US" sz="1800"/>
          </a:p>
          <a:p>
            <a:pPr marL="0"/>
            <a:r>
              <a:rPr lang="en-US" sz="1800"/>
              <a:t>* </a:t>
            </a:r>
            <a:r>
              <a:rPr lang="en-US" sz="1800" err="1"/>
              <a:t>Ysgolion</a:t>
            </a:r>
            <a:r>
              <a:rPr lang="en-US" sz="1800"/>
              <a:t> </a:t>
            </a:r>
            <a:r>
              <a:rPr lang="en-US" sz="1800" err="1"/>
              <a:t>fel</a:t>
            </a:r>
            <a:r>
              <a:rPr lang="en-US" sz="1800"/>
              <a:t> </a:t>
            </a:r>
            <a:r>
              <a:rPr lang="en-US" sz="1800" err="1"/>
              <a:t>sefydliadau</a:t>
            </a:r>
            <a:r>
              <a:rPr lang="en-US" sz="1800"/>
              <a:t> </a:t>
            </a:r>
            <a:r>
              <a:rPr lang="en-US" sz="1800" err="1"/>
              <a:t>sy’n</a:t>
            </a:r>
            <a:r>
              <a:rPr lang="en-US" sz="1800"/>
              <a:t> </a:t>
            </a:r>
            <a:r>
              <a:rPr lang="en-US" sz="1800" err="1"/>
              <a:t>dysgu</a:t>
            </a:r>
            <a:endParaRPr lang="en-US" sz="1800"/>
          </a:p>
        </p:txBody>
      </p:sp>
    </p:spTree>
    <p:extLst>
      <p:ext uri="{BB962C8B-B14F-4D97-AF65-F5344CB8AC3E}">
        <p14:creationId xmlns:p14="http://schemas.microsoft.com/office/powerpoint/2010/main" val="1228612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567145" y="2263036"/>
            <a:ext cx="5155744"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221673" y="685800"/>
            <a:ext cx="2411244" cy="5105400"/>
          </a:xfrm>
        </p:spPr>
        <p:txBody>
          <a:bodyPr vert="horz" lIns="91440" tIns="45720" rIns="91440" bIns="45720" rtlCol="0" anchor="ctr">
            <a:normAutofit/>
          </a:bodyPr>
          <a:lstStyle/>
          <a:p>
            <a:r>
              <a:rPr lang="en-US" sz="3500" kern="1200">
                <a:solidFill>
                  <a:srgbClr val="FFFFFF"/>
                </a:solidFill>
                <a:latin typeface="+mj-lt"/>
                <a:ea typeface="+mj-ea"/>
                <a:cs typeface="+mj-cs"/>
              </a:rPr>
              <a:t>What to look for on placement</a:t>
            </a:r>
          </a:p>
        </p:txBody>
      </p:sp>
      <p:sp>
        <p:nvSpPr>
          <p:cNvPr id="13" name="Content Placeholder 2"/>
          <p:cNvSpPr txBox="1">
            <a:spLocks/>
          </p:cNvSpPr>
          <p:nvPr/>
        </p:nvSpPr>
        <p:spPr>
          <a:xfrm>
            <a:off x="6314956" y="867157"/>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600"/>
          </a:p>
        </p:txBody>
      </p:sp>
      <p:sp>
        <p:nvSpPr>
          <p:cNvPr id="14" name="Content Placeholder 3"/>
          <p:cNvSpPr txBox="1">
            <a:spLocks/>
          </p:cNvSpPr>
          <p:nvPr/>
        </p:nvSpPr>
        <p:spPr>
          <a:xfrm>
            <a:off x="6338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a:p>
        </p:txBody>
      </p:sp>
      <p:sp>
        <p:nvSpPr>
          <p:cNvPr id="16" name="Title 4">
            <a:extLst>
              <a:ext uri="{FF2B5EF4-FFF2-40B4-BE49-F238E27FC236}">
                <a16:creationId xmlns:a16="http://schemas.microsoft.com/office/drawing/2014/main" id="{AB353CCB-DE74-4DA6-B6CE-A5862D14945C}"/>
              </a:ext>
            </a:extLst>
          </p:cNvPr>
          <p:cNvSpPr txBox="1">
            <a:spLocks/>
          </p:cNvSpPr>
          <p:nvPr/>
        </p:nvSpPr>
        <p:spPr>
          <a:xfrm>
            <a:off x="80887" y="1625712"/>
            <a:ext cx="2401025" cy="338749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bg1"/>
                </a:solidFill>
              </a:rPr>
              <a:t> </a:t>
            </a:r>
            <a:endParaRPr lang="en-US" sz="2800" b="1">
              <a:solidFill>
                <a:schemeClr val="bg1"/>
              </a:solidFill>
            </a:endParaRPr>
          </a:p>
        </p:txBody>
      </p:sp>
      <p:sp>
        <p:nvSpPr>
          <p:cNvPr id="9" name="TextBox 8">
            <a:extLst>
              <a:ext uri="{FF2B5EF4-FFF2-40B4-BE49-F238E27FC236}">
                <a16:creationId xmlns:a16="http://schemas.microsoft.com/office/drawing/2014/main" id="{45951C0D-BB4E-C305-9B58-BEB9C7FC857E}"/>
              </a:ext>
            </a:extLst>
          </p:cNvPr>
          <p:cNvSpPr txBox="1"/>
          <p:nvPr/>
        </p:nvSpPr>
        <p:spPr>
          <a:xfrm>
            <a:off x="4169106" y="197345"/>
            <a:ext cx="4610420" cy="7017306"/>
          </a:xfrm>
          <a:prstGeom prst="rect">
            <a:avLst/>
          </a:prstGeom>
          <a:noFill/>
        </p:spPr>
        <p:txBody>
          <a:bodyPr wrap="square">
            <a:spAutoFit/>
          </a:bodyPr>
          <a:lstStyle/>
          <a:p>
            <a:r>
              <a:rPr lang="en-GB" sz="1800"/>
              <a:t>Whilst on placement, you need to arrange a meeting with whomever is in charge of your school’s </a:t>
            </a:r>
            <a:r>
              <a:rPr lang="en-GB" sz="1800" b="1"/>
              <a:t>School Development Plan (SDP) </a:t>
            </a:r>
            <a:r>
              <a:rPr lang="en-GB" sz="1800"/>
              <a:t>sometimes referred to as </a:t>
            </a:r>
            <a:r>
              <a:rPr lang="en-GB" sz="1800" b="1"/>
              <a:t>School Improvement Plan (SIP)</a:t>
            </a:r>
          </a:p>
          <a:p>
            <a:endParaRPr lang="en-GB" sz="1800" b="1"/>
          </a:p>
          <a:p>
            <a:r>
              <a:rPr lang="en-GB" sz="1800"/>
              <a:t>This should be arranged through your school’s senior mentor</a:t>
            </a:r>
          </a:p>
          <a:p>
            <a:endParaRPr lang="en-GB" sz="1800"/>
          </a:p>
          <a:p>
            <a:r>
              <a:rPr lang="en-GB" sz="1800"/>
              <a:t>If possible, get a copy of the plan</a:t>
            </a:r>
          </a:p>
          <a:p>
            <a:endParaRPr lang="en-GB" sz="1800"/>
          </a:p>
          <a:p>
            <a:r>
              <a:rPr lang="en-GB" sz="1800"/>
              <a:t>Find out what process the school goes through to </a:t>
            </a:r>
            <a:r>
              <a:rPr lang="en-GB" sz="1800" b="1" i="1"/>
              <a:t>self-evaluate</a:t>
            </a:r>
            <a:r>
              <a:rPr lang="en-GB" sz="1800" b="1"/>
              <a:t>, </a:t>
            </a:r>
            <a:r>
              <a:rPr lang="en-GB" sz="1800" b="1" i="1"/>
              <a:t>identify targets</a:t>
            </a:r>
            <a:r>
              <a:rPr lang="en-GB" sz="1800" b="1"/>
              <a:t>, </a:t>
            </a:r>
            <a:r>
              <a:rPr lang="en-GB" sz="1800" b="1" i="1"/>
              <a:t>develop strategies </a:t>
            </a:r>
            <a:r>
              <a:rPr lang="en-GB" sz="1800" b="1"/>
              <a:t>and </a:t>
            </a:r>
            <a:r>
              <a:rPr lang="en-GB" sz="1800" b="1" i="1"/>
              <a:t>evaluate impact</a:t>
            </a:r>
          </a:p>
          <a:p>
            <a:r>
              <a:rPr lang="en-GB" sz="1800"/>
              <a:t>Find out if and how the school is working with the SLO* model</a:t>
            </a:r>
          </a:p>
          <a:p>
            <a:endParaRPr lang="en-GB" sz="1800"/>
          </a:p>
          <a:p>
            <a:r>
              <a:rPr lang="en-GB" sz="1800"/>
              <a:t>Identify one aspect that you would like to explore for your assignment, and arrange additional meetings to generate further evidence and information as necessary. </a:t>
            </a:r>
          </a:p>
          <a:p>
            <a:endParaRPr lang="en-GB" sz="1800"/>
          </a:p>
          <a:p>
            <a:pPr marL="0" indent="0">
              <a:buNone/>
            </a:pPr>
            <a:endParaRPr lang="en-GB" sz="1800"/>
          </a:p>
          <a:p>
            <a:pPr marL="0" indent="0">
              <a:buNone/>
            </a:pPr>
            <a:r>
              <a:rPr lang="en-GB" sz="1800"/>
              <a:t>*Schools as Learning Organisations</a:t>
            </a:r>
          </a:p>
          <a:p>
            <a:pPr marL="285750"/>
            <a:endParaRPr lang="en-US" sz="1800"/>
          </a:p>
        </p:txBody>
      </p:sp>
    </p:spTree>
    <p:extLst>
      <p:ext uri="{BB962C8B-B14F-4D97-AF65-F5344CB8AC3E}">
        <p14:creationId xmlns:p14="http://schemas.microsoft.com/office/powerpoint/2010/main" val="15986837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 Word&#10;&#10;Description automatically generated">
            <a:extLst>
              <a:ext uri="{FF2B5EF4-FFF2-40B4-BE49-F238E27FC236}">
                <a16:creationId xmlns:a16="http://schemas.microsoft.com/office/drawing/2014/main" id="{330D19F7-FFC8-D51F-18E6-7F49FE16C285}"/>
              </a:ext>
            </a:extLst>
          </p:cNvPr>
          <p:cNvPicPr>
            <a:picLocks noChangeAspect="1"/>
          </p:cNvPicPr>
          <p:nvPr/>
        </p:nvPicPr>
        <p:blipFill rotWithShape="1">
          <a:blip r:embed="rId3"/>
          <a:srcRect l="14580" t="18101" r="15906" b="15342"/>
          <a:stretch/>
        </p:blipFill>
        <p:spPr>
          <a:xfrm>
            <a:off x="447443" y="723436"/>
            <a:ext cx="8489658" cy="5412534"/>
          </a:xfrm>
          <a:prstGeom prst="rect">
            <a:avLst/>
          </a:prstGeom>
        </p:spPr>
      </p:pic>
    </p:spTree>
    <p:extLst>
      <p:ext uri="{BB962C8B-B14F-4D97-AF65-F5344CB8AC3E}">
        <p14:creationId xmlns:p14="http://schemas.microsoft.com/office/powerpoint/2010/main" val="17027656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567145" y="2247668"/>
            <a:ext cx="5155744"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221673" y="685800"/>
            <a:ext cx="2411244" cy="5105400"/>
          </a:xfrm>
        </p:spPr>
        <p:txBody>
          <a:bodyPr vert="horz" lIns="91440" tIns="45720" rIns="91440" bIns="45720" rtlCol="0" anchor="ctr">
            <a:normAutofit/>
          </a:bodyPr>
          <a:lstStyle/>
          <a:p>
            <a:r>
              <a:rPr lang="en-US" sz="3500" kern="1200" err="1">
                <a:solidFill>
                  <a:srgbClr val="FFFFFF"/>
                </a:solidFill>
                <a:latin typeface="+mj-lt"/>
                <a:ea typeface="+mj-ea"/>
                <a:cs typeface="+mj-cs"/>
              </a:rPr>
              <a:t>Termau</a:t>
            </a:r>
            <a:r>
              <a:rPr lang="en-US" sz="3500" kern="1200">
                <a:solidFill>
                  <a:srgbClr val="FFFFFF"/>
                </a:solidFill>
                <a:latin typeface="+mj-lt"/>
                <a:ea typeface="+mj-ea"/>
                <a:cs typeface="+mj-cs"/>
              </a:rPr>
              <a:t> </a:t>
            </a:r>
            <a:r>
              <a:rPr lang="en-US" sz="3500" kern="1200" err="1">
                <a:solidFill>
                  <a:srgbClr val="FFFFFF"/>
                </a:solidFill>
                <a:latin typeface="+mj-lt"/>
                <a:ea typeface="+mj-ea"/>
                <a:cs typeface="+mj-cs"/>
              </a:rPr>
              <a:t>Allweddol</a:t>
            </a:r>
            <a:endParaRPr lang="en-US" sz="3500" kern="120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423865" y="1239020"/>
            <a:ext cx="3113417" cy="4903218"/>
          </a:xfrm>
        </p:spPr>
        <p:txBody>
          <a:bodyPr vert="horz" wrap="square" lIns="91440" tIns="45720" rIns="91440" bIns="45720" rtlCol="0" anchor="t">
            <a:normAutofit/>
          </a:bodyPr>
          <a:lstStyle/>
          <a:p>
            <a:pPr marL="457200" indent="-457200">
              <a:buFont typeface="Arial" panose="020B0604020202020204" pitchFamily="34" charset="0"/>
              <a:buChar char="•"/>
            </a:pPr>
            <a:r>
              <a:rPr lang="en-GB" b="1"/>
              <a:t>megis </a:t>
            </a:r>
            <a:r>
              <a:rPr lang="en-GB" b="1" err="1"/>
              <a:t>hunanwerthuso</a:t>
            </a:r>
            <a:endParaRPr lang="en-GB" b="1"/>
          </a:p>
          <a:p>
            <a:pPr marL="457200" indent="-457200">
              <a:buFont typeface="Arial" panose="020B0604020202020204" pitchFamily="34" charset="0"/>
              <a:buChar char="•"/>
            </a:pPr>
            <a:r>
              <a:rPr lang="en-GB" b="1"/>
              <a:t> </a:t>
            </a:r>
            <a:r>
              <a:rPr lang="en-GB" b="1" err="1"/>
              <a:t>dadansoddi</a:t>
            </a:r>
            <a:r>
              <a:rPr lang="en-GB" b="1"/>
              <a:t> data</a:t>
            </a:r>
          </a:p>
          <a:p>
            <a:pPr marL="457200" indent="-457200">
              <a:buFont typeface="Arial" panose="020B0604020202020204" pitchFamily="34" charset="0"/>
              <a:buChar char="•"/>
            </a:pPr>
            <a:r>
              <a:rPr lang="en-GB" b="1"/>
              <a:t> cynnwys rhanddeiliaid</a:t>
            </a:r>
          </a:p>
          <a:p>
            <a:pPr marL="457200" indent="-457200">
              <a:buFont typeface="Arial" panose="020B0604020202020204" pitchFamily="34" charset="0"/>
              <a:buChar char="•"/>
            </a:pPr>
            <a:endParaRPr lang="en-GB" b="1"/>
          </a:p>
          <a:p>
            <a:pPr marL="457200" indent="-457200">
              <a:buFont typeface="Arial" panose="020B0604020202020204" pitchFamily="34" charset="0"/>
              <a:buChar char="•"/>
            </a:pPr>
            <a:r>
              <a:rPr lang="en-GB" b="1"/>
              <a:t>cynllunio </a:t>
            </a:r>
            <a:r>
              <a:rPr lang="en-GB" b="1" err="1"/>
              <a:t>strategol</a:t>
            </a:r>
            <a:endParaRPr lang="en-GB" b="1"/>
          </a:p>
          <a:p>
            <a:pPr marL="457200" indent="-457200">
              <a:buFont typeface="Arial" panose="020B0604020202020204" pitchFamily="34" charset="0"/>
              <a:buChar char="•"/>
            </a:pPr>
            <a:endParaRPr lang="en-GB" b="1"/>
          </a:p>
          <a:p>
            <a:pPr marL="457200" indent="-457200">
              <a:buFont typeface="Arial" panose="020B0604020202020204" pitchFamily="34" charset="0"/>
              <a:buChar char="•"/>
            </a:pPr>
            <a:r>
              <a:rPr lang="en-GB" b="1"/>
              <a:t>mesur </a:t>
            </a:r>
            <a:r>
              <a:rPr lang="en-GB" b="1" err="1"/>
              <a:t>effaith</a:t>
            </a:r>
            <a:r>
              <a:rPr lang="en-GB" b="1" err="1">
                <a:solidFill>
                  <a:schemeClr val="bg1"/>
                </a:solidFill>
              </a:rPr>
              <a:t>to</a:t>
            </a:r>
            <a:r>
              <a:rPr lang="en-GB" b="1">
                <a:solidFill>
                  <a:schemeClr val="bg1"/>
                </a:solidFill>
              </a:rPr>
              <a:t> the module and overview</a:t>
            </a:r>
            <a:endParaRPr lang="en-US" kern="1200">
              <a:solidFill>
                <a:schemeClr val="bg1"/>
              </a:solidFill>
            </a:endParaRPr>
          </a:p>
        </p:txBody>
      </p:sp>
      <p:sp>
        <p:nvSpPr>
          <p:cNvPr id="13" name="Content Placeholder 2"/>
          <p:cNvSpPr txBox="1">
            <a:spLocks/>
          </p:cNvSpPr>
          <p:nvPr/>
        </p:nvSpPr>
        <p:spPr>
          <a:xfrm>
            <a:off x="6314956" y="867157"/>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600"/>
          </a:p>
        </p:txBody>
      </p:sp>
      <p:sp>
        <p:nvSpPr>
          <p:cNvPr id="14" name="Content Placeholder 3"/>
          <p:cNvSpPr txBox="1">
            <a:spLocks/>
          </p:cNvSpPr>
          <p:nvPr/>
        </p:nvSpPr>
        <p:spPr>
          <a:xfrm>
            <a:off x="6338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a:p>
        </p:txBody>
      </p:sp>
      <p:sp>
        <p:nvSpPr>
          <p:cNvPr id="16" name="Title 4">
            <a:extLst>
              <a:ext uri="{FF2B5EF4-FFF2-40B4-BE49-F238E27FC236}">
                <a16:creationId xmlns:a16="http://schemas.microsoft.com/office/drawing/2014/main" id="{AB353CCB-DE74-4DA6-B6CE-A5862D14945C}"/>
              </a:ext>
            </a:extLst>
          </p:cNvPr>
          <p:cNvSpPr txBox="1">
            <a:spLocks/>
          </p:cNvSpPr>
          <p:nvPr/>
        </p:nvSpPr>
        <p:spPr>
          <a:xfrm>
            <a:off x="80887" y="1625712"/>
            <a:ext cx="2401025" cy="338749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bg1"/>
                </a:solidFill>
              </a:rPr>
              <a:t>Key terminology </a:t>
            </a:r>
            <a:endParaRPr lang="en-US" sz="2800" b="1">
              <a:solidFill>
                <a:schemeClr val="bg1"/>
              </a:solidFill>
            </a:endParaRPr>
          </a:p>
        </p:txBody>
      </p:sp>
      <p:sp>
        <p:nvSpPr>
          <p:cNvPr id="6" name="TextBox 5"/>
          <p:cNvSpPr txBox="1"/>
          <p:nvPr/>
        </p:nvSpPr>
        <p:spPr>
          <a:xfrm>
            <a:off x="6274292" y="1166841"/>
            <a:ext cx="2581161" cy="4524315"/>
          </a:xfrm>
          <a:prstGeom prst="rect">
            <a:avLst/>
          </a:prstGeom>
          <a:noFill/>
        </p:spPr>
        <p:txBody>
          <a:bodyPr wrap="square" rtlCol="0">
            <a:spAutoFit/>
          </a:bodyPr>
          <a:lstStyle/>
          <a:p>
            <a:pPr marL="285750" indent="-285750">
              <a:buFont typeface="Arial" panose="020B0604020202020204" pitchFamily="34" charset="0"/>
              <a:buChar char="•"/>
            </a:pPr>
            <a:r>
              <a:rPr lang="en-GB" sz="2400" b="1"/>
              <a:t>self-evaluation, </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data analysis,</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 involving stakeholders, </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strategic planning, </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measuring impact</a:t>
            </a:r>
          </a:p>
        </p:txBody>
      </p:sp>
    </p:spTree>
    <p:extLst>
      <p:ext uri="{BB962C8B-B14F-4D97-AF65-F5344CB8AC3E}">
        <p14:creationId xmlns:p14="http://schemas.microsoft.com/office/powerpoint/2010/main" val="3181016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onference room table">
            <a:extLst>
              <a:ext uri="{FF2B5EF4-FFF2-40B4-BE49-F238E27FC236}">
                <a16:creationId xmlns:a16="http://schemas.microsoft.com/office/drawing/2014/main" id="{17E77C44-289E-40F3-A931-0A2880B1CAC1}"/>
              </a:ext>
            </a:extLst>
          </p:cNvPr>
          <p:cNvPicPr>
            <a:picLocks noChangeAspect="1"/>
          </p:cNvPicPr>
          <p:nvPr/>
        </p:nvPicPr>
        <p:blipFill rotWithShape="1">
          <a:blip r:embed="rId3"/>
          <a:srcRect t="8816" b="8824"/>
          <a:stretch/>
        </p:blipFill>
        <p:spPr>
          <a:xfrm>
            <a:off x="585254" y="643467"/>
            <a:ext cx="7579032" cy="5571066"/>
          </a:xfrm>
          <a:prstGeom prst="rect">
            <a:avLst/>
          </a:prstGeom>
        </p:spPr>
      </p:pic>
      <p:sp>
        <p:nvSpPr>
          <p:cNvPr id="7" name="TextBox 6">
            <a:extLst>
              <a:ext uri="{FF2B5EF4-FFF2-40B4-BE49-F238E27FC236}">
                <a16:creationId xmlns:a16="http://schemas.microsoft.com/office/drawing/2014/main" id="{BCF66F8B-1EDE-ADFD-8654-725DC3FB1BBE}"/>
              </a:ext>
            </a:extLst>
          </p:cNvPr>
          <p:cNvSpPr txBox="1"/>
          <p:nvPr/>
        </p:nvSpPr>
        <p:spPr>
          <a:xfrm>
            <a:off x="979714" y="1371164"/>
            <a:ext cx="4572000" cy="646331"/>
          </a:xfrm>
          <a:prstGeom prst="rect">
            <a:avLst/>
          </a:prstGeom>
          <a:noFill/>
        </p:spPr>
        <p:txBody>
          <a:bodyPr wrap="square">
            <a:spAutoFit/>
          </a:bodyPr>
          <a:lstStyle/>
          <a:p>
            <a:r>
              <a:rPr lang="en-GB">
                <a:hlinkClick r:id="rId4"/>
              </a:rPr>
              <a:t>llanrhidian-sdp-2022-2023.docxv5.pdf (primarysite-prod-sorted.s3.amazonaws.com)</a:t>
            </a:r>
            <a:endParaRPr lang="en-GB"/>
          </a:p>
        </p:txBody>
      </p:sp>
      <p:sp>
        <p:nvSpPr>
          <p:cNvPr id="10" name="TextBox 9">
            <a:extLst>
              <a:ext uri="{FF2B5EF4-FFF2-40B4-BE49-F238E27FC236}">
                <a16:creationId xmlns:a16="http://schemas.microsoft.com/office/drawing/2014/main" id="{A3290ED6-7F89-0F95-AC3D-8842A3AB5624}"/>
              </a:ext>
            </a:extLst>
          </p:cNvPr>
          <p:cNvSpPr txBox="1"/>
          <p:nvPr/>
        </p:nvSpPr>
        <p:spPr>
          <a:xfrm>
            <a:off x="814507" y="3396571"/>
            <a:ext cx="5601661" cy="1569660"/>
          </a:xfrm>
          <a:prstGeom prst="rect">
            <a:avLst/>
          </a:prstGeom>
          <a:noFill/>
        </p:spPr>
        <p:txBody>
          <a:bodyPr wrap="square" rtlCol="0">
            <a:spAutoFit/>
          </a:bodyPr>
          <a:lstStyle/>
          <a:p>
            <a:r>
              <a:rPr lang="en-GB" sz="4800"/>
              <a:t>The School Development Plan</a:t>
            </a:r>
          </a:p>
        </p:txBody>
      </p:sp>
    </p:spTree>
    <p:extLst>
      <p:ext uri="{BB962C8B-B14F-4D97-AF65-F5344CB8AC3E}">
        <p14:creationId xmlns:p14="http://schemas.microsoft.com/office/powerpoint/2010/main" val="1985303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360759" y="3752849"/>
            <a:ext cx="2468166"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br>
              <a:rPr lang="en-US" sz="1500"/>
            </a:br>
            <a:br>
              <a:rPr lang="en-US" sz="1500"/>
            </a:br>
            <a:endParaRPr lang="en-US" sz="1500"/>
          </a:p>
          <a:p>
            <a:pPr marL="342900" indent="-342900"/>
            <a:endParaRPr lang="en-US" sz="150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t="25151" b="1359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84524" y="3752850"/>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450"/>
              </a:spcAft>
            </a:pPr>
            <a:endParaRPr lang="en-US" sz="1600"/>
          </a:p>
        </p:txBody>
      </p:sp>
      <p:sp>
        <p:nvSpPr>
          <p:cNvPr id="2" name="TextBox 1">
            <a:extLst>
              <a:ext uri="{FF2B5EF4-FFF2-40B4-BE49-F238E27FC236}">
                <a16:creationId xmlns:a16="http://schemas.microsoft.com/office/drawing/2014/main" id="{EC8236FF-DAFF-463B-90B3-0318C8E5605C}"/>
              </a:ext>
            </a:extLst>
          </p:cNvPr>
          <p:cNvSpPr txBox="1"/>
          <p:nvPr/>
        </p:nvSpPr>
        <p:spPr>
          <a:xfrm>
            <a:off x="530600" y="3745161"/>
            <a:ext cx="8082799" cy="2939266"/>
          </a:xfrm>
          <a:prstGeom prst="rect">
            <a:avLst/>
          </a:prstGeom>
          <a:noFill/>
        </p:spPr>
        <p:txBody>
          <a:bodyPr wrap="square" rtlCol="0">
            <a:spAutoFit/>
          </a:bodyPr>
          <a:lstStyle/>
          <a:p>
            <a:r>
              <a:rPr lang="cy-GB">
                <a:solidFill>
                  <a:srgbClr val="0070C0"/>
                </a:solidFill>
              </a:rPr>
              <a:t>Paratowch adroddiad ysgrifenedig yn seiliedig ar un pwynt gweithredu a gymerwyd o dargedau strategol yr ysgol. Dylai’r adroddiad ddangos sut y gellid mynd i’r afael â’r targed hwn a mesur ei effaith o fewn fframwaith sy’n seiliedig ar dystiolaeth.</a:t>
            </a:r>
          </a:p>
          <a:p>
            <a:endParaRPr lang="en-US" sz="1800" b="1" kern="1200">
              <a:solidFill>
                <a:srgbClr val="FF0000"/>
              </a:solidFill>
              <a:latin typeface="+mj-lt"/>
              <a:ea typeface="+mj-ea"/>
              <a:cs typeface="+mj-cs"/>
            </a:endParaRPr>
          </a:p>
          <a:p>
            <a:r>
              <a:rPr lang="cy-GB" sz="1800">
                <a:solidFill>
                  <a:srgbClr val="0070C0"/>
                </a:solidFill>
              </a:rPr>
              <a:t>Prepare a </a:t>
            </a:r>
            <a:r>
              <a:rPr lang="cy-GB" sz="1800" err="1">
                <a:solidFill>
                  <a:srgbClr val="0070C0"/>
                </a:solidFill>
              </a:rPr>
              <a:t>written</a:t>
            </a:r>
            <a:r>
              <a:rPr lang="cy-GB" sz="1800">
                <a:solidFill>
                  <a:srgbClr val="0070C0"/>
                </a:solidFill>
              </a:rPr>
              <a:t> </a:t>
            </a:r>
            <a:r>
              <a:rPr lang="cy-GB" sz="1800" err="1">
                <a:solidFill>
                  <a:srgbClr val="0070C0"/>
                </a:solidFill>
              </a:rPr>
              <a:t>report</a:t>
            </a:r>
            <a:r>
              <a:rPr lang="cy-GB" sz="1800">
                <a:solidFill>
                  <a:srgbClr val="0070C0"/>
                </a:solidFill>
              </a:rPr>
              <a:t> </a:t>
            </a:r>
            <a:r>
              <a:rPr lang="cy-GB" sz="1800" err="1">
                <a:solidFill>
                  <a:srgbClr val="0070C0"/>
                </a:solidFill>
              </a:rPr>
              <a:t>based</a:t>
            </a:r>
            <a:r>
              <a:rPr lang="cy-GB" sz="1800">
                <a:solidFill>
                  <a:srgbClr val="0070C0"/>
                </a:solidFill>
              </a:rPr>
              <a:t> </a:t>
            </a:r>
            <a:r>
              <a:rPr lang="cy-GB" sz="1800" err="1">
                <a:solidFill>
                  <a:srgbClr val="0070C0"/>
                </a:solidFill>
              </a:rPr>
              <a:t>on</a:t>
            </a:r>
            <a:r>
              <a:rPr lang="cy-GB" sz="1800">
                <a:solidFill>
                  <a:srgbClr val="0070C0"/>
                </a:solidFill>
              </a:rPr>
              <a:t> </a:t>
            </a:r>
            <a:r>
              <a:rPr lang="cy-GB" sz="1800" err="1">
                <a:solidFill>
                  <a:srgbClr val="0070C0"/>
                </a:solidFill>
              </a:rPr>
              <a:t>an</a:t>
            </a:r>
            <a:r>
              <a:rPr lang="cy-GB" sz="1800">
                <a:solidFill>
                  <a:srgbClr val="0070C0"/>
                </a:solidFill>
              </a:rPr>
              <a:t> action </a:t>
            </a:r>
            <a:r>
              <a:rPr lang="cy-GB" sz="1800" err="1">
                <a:solidFill>
                  <a:srgbClr val="0070C0"/>
                </a:solidFill>
              </a:rPr>
              <a:t>point</a:t>
            </a:r>
            <a:r>
              <a:rPr lang="cy-GB" sz="1800">
                <a:solidFill>
                  <a:srgbClr val="0070C0"/>
                </a:solidFill>
              </a:rPr>
              <a:t> </a:t>
            </a:r>
            <a:r>
              <a:rPr lang="cy-GB" sz="1800" err="1">
                <a:solidFill>
                  <a:srgbClr val="0070C0"/>
                </a:solidFill>
              </a:rPr>
              <a:t>taken</a:t>
            </a:r>
            <a:r>
              <a:rPr lang="cy-GB" sz="1800">
                <a:solidFill>
                  <a:srgbClr val="0070C0"/>
                </a:solidFill>
              </a:rPr>
              <a:t> </a:t>
            </a:r>
            <a:r>
              <a:rPr lang="cy-GB" sz="1800" err="1">
                <a:solidFill>
                  <a:srgbClr val="0070C0"/>
                </a:solidFill>
              </a:rPr>
              <a:t>from</a:t>
            </a:r>
            <a:r>
              <a:rPr lang="cy-GB" sz="1800">
                <a:solidFill>
                  <a:srgbClr val="0070C0"/>
                </a:solidFill>
              </a:rPr>
              <a:t> the </a:t>
            </a:r>
            <a:r>
              <a:rPr lang="cy-GB" sz="1800" err="1">
                <a:solidFill>
                  <a:srgbClr val="0070C0"/>
                </a:solidFill>
              </a:rPr>
              <a:t>school’s</a:t>
            </a:r>
            <a:r>
              <a:rPr lang="cy-GB" sz="1800">
                <a:solidFill>
                  <a:srgbClr val="0070C0"/>
                </a:solidFill>
              </a:rPr>
              <a:t> </a:t>
            </a:r>
            <a:r>
              <a:rPr lang="cy-GB" sz="1800" err="1">
                <a:solidFill>
                  <a:srgbClr val="0070C0"/>
                </a:solidFill>
              </a:rPr>
              <a:t>strategic</a:t>
            </a:r>
            <a:r>
              <a:rPr lang="cy-GB" sz="1800">
                <a:solidFill>
                  <a:srgbClr val="0070C0"/>
                </a:solidFill>
              </a:rPr>
              <a:t> </a:t>
            </a:r>
            <a:r>
              <a:rPr lang="cy-GB" sz="1800" err="1">
                <a:solidFill>
                  <a:srgbClr val="0070C0"/>
                </a:solidFill>
              </a:rPr>
              <a:t>targets</a:t>
            </a:r>
            <a:r>
              <a:rPr lang="cy-GB" sz="1800">
                <a:solidFill>
                  <a:srgbClr val="0070C0"/>
                </a:solidFill>
              </a:rPr>
              <a:t>. The </a:t>
            </a:r>
            <a:r>
              <a:rPr lang="cy-GB" sz="1800" err="1">
                <a:solidFill>
                  <a:srgbClr val="0070C0"/>
                </a:solidFill>
              </a:rPr>
              <a:t>report</a:t>
            </a:r>
            <a:r>
              <a:rPr lang="cy-GB" sz="1800">
                <a:solidFill>
                  <a:srgbClr val="0070C0"/>
                </a:solidFill>
              </a:rPr>
              <a:t> </a:t>
            </a:r>
            <a:r>
              <a:rPr lang="cy-GB" sz="1800" err="1">
                <a:solidFill>
                  <a:srgbClr val="0070C0"/>
                </a:solidFill>
              </a:rPr>
              <a:t>should</a:t>
            </a:r>
            <a:r>
              <a:rPr lang="cy-GB" sz="1800">
                <a:solidFill>
                  <a:srgbClr val="0070C0"/>
                </a:solidFill>
              </a:rPr>
              <a:t> </a:t>
            </a:r>
            <a:r>
              <a:rPr lang="cy-GB" sz="1800" err="1">
                <a:solidFill>
                  <a:srgbClr val="0070C0"/>
                </a:solidFill>
              </a:rPr>
              <a:t>demonstrate</a:t>
            </a:r>
            <a:r>
              <a:rPr lang="cy-GB" sz="1800">
                <a:solidFill>
                  <a:srgbClr val="0070C0"/>
                </a:solidFill>
              </a:rPr>
              <a:t> </a:t>
            </a:r>
            <a:r>
              <a:rPr lang="cy-GB" sz="1800" err="1">
                <a:solidFill>
                  <a:srgbClr val="0070C0"/>
                </a:solidFill>
              </a:rPr>
              <a:t>how</a:t>
            </a:r>
            <a:r>
              <a:rPr lang="cy-GB" sz="1800">
                <a:solidFill>
                  <a:srgbClr val="0070C0"/>
                </a:solidFill>
              </a:rPr>
              <a:t> </a:t>
            </a:r>
            <a:r>
              <a:rPr lang="cy-GB" sz="1800" err="1">
                <a:solidFill>
                  <a:srgbClr val="0070C0"/>
                </a:solidFill>
              </a:rPr>
              <a:t>this</a:t>
            </a:r>
            <a:r>
              <a:rPr lang="cy-GB" sz="1800">
                <a:solidFill>
                  <a:srgbClr val="0070C0"/>
                </a:solidFill>
              </a:rPr>
              <a:t> </a:t>
            </a:r>
            <a:r>
              <a:rPr lang="cy-GB" sz="1800" err="1">
                <a:solidFill>
                  <a:srgbClr val="0070C0"/>
                </a:solidFill>
              </a:rPr>
              <a:t>target</a:t>
            </a:r>
            <a:r>
              <a:rPr lang="cy-GB" sz="1800">
                <a:solidFill>
                  <a:srgbClr val="0070C0"/>
                </a:solidFill>
              </a:rPr>
              <a:t> </a:t>
            </a:r>
            <a:r>
              <a:rPr lang="cy-GB" sz="1800" err="1">
                <a:solidFill>
                  <a:srgbClr val="0070C0"/>
                </a:solidFill>
              </a:rPr>
              <a:t>might</a:t>
            </a:r>
            <a:r>
              <a:rPr lang="cy-GB" sz="1800">
                <a:solidFill>
                  <a:srgbClr val="0070C0"/>
                </a:solidFill>
              </a:rPr>
              <a:t> be </a:t>
            </a:r>
            <a:r>
              <a:rPr lang="cy-GB" sz="1800" err="1">
                <a:solidFill>
                  <a:srgbClr val="0070C0"/>
                </a:solidFill>
              </a:rPr>
              <a:t>addressed</a:t>
            </a:r>
            <a:r>
              <a:rPr lang="cy-GB" sz="1800">
                <a:solidFill>
                  <a:srgbClr val="0070C0"/>
                </a:solidFill>
              </a:rPr>
              <a:t> </a:t>
            </a:r>
            <a:r>
              <a:rPr lang="cy-GB" sz="1800" err="1">
                <a:solidFill>
                  <a:srgbClr val="0070C0"/>
                </a:solidFill>
              </a:rPr>
              <a:t>and</a:t>
            </a:r>
            <a:r>
              <a:rPr lang="cy-GB" sz="1800">
                <a:solidFill>
                  <a:srgbClr val="0070C0"/>
                </a:solidFill>
              </a:rPr>
              <a:t> </a:t>
            </a:r>
            <a:r>
              <a:rPr lang="cy-GB" sz="1800" err="1">
                <a:solidFill>
                  <a:srgbClr val="0070C0"/>
                </a:solidFill>
              </a:rPr>
              <a:t>impact</a:t>
            </a:r>
            <a:r>
              <a:rPr lang="cy-GB" sz="1800">
                <a:solidFill>
                  <a:srgbClr val="0070C0"/>
                </a:solidFill>
              </a:rPr>
              <a:t> </a:t>
            </a:r>
            <a:r>
              <a:rPr lang="cy-GB" sz="1800" err="1">
                <a:solidFill>
                  <a:srgbClr val="0070C0"/>
                </a:solidFill>
              </a:rPr>
              <a:t>measured</a:t>
            </a:r>
            <a:r>
              <a:rPr lang="cy-GB" sz="1800">
                <a:solidFill>
                  <a:srgbClr val="0070C0"/>
                </a:solidFill>
              </a:rPr>
              <a:t> </a:t>
            </a:r>
            <a:r>
              <a:rPr lang="cy-GB" sz="1800" err="1">
                <a:solidFill>
                  <a:srgbClr val="0070C0"/>
                </a:solidFill>
              </a:rPr>
              <a:t>within</a:t>
            </a:r>
            <a:r>
              <a:rPr lang="cy-GB" sz="1800">
                <a:solidFill>
                  <a:srgbClr val="0070C0"/>
                </a:solidFill>
              </a:rPr>
              <a:t> </a:t>
            </a:r>
            <a:r>
              <a:rPr lang="cy-GB" sz="1800" err="1">
                <a:solidFill>
                  <a:srgbClr val="0070C0"/>
                </a:solidFill>
              </a:rPr>
              <a:t>an</a:t>
            </a:r>
            <a:r>
              <a:rPr lang="cy-GB" sz="1800">
                <a:solidFill>
                  <a:srgbClr val="0070C0"/>
                </a:solidFill>
              </a:rPr>
              <a:t> </a:t>
            </a:r>
            <a:r>
              <a:rPr lang="cy-GB" sz="1800" err="1">
                <a:solidFill>
                  <a:srgbClr val="0070C0"/>
                </a:solidFill>
              </a:rPr>
              <a:t>evidence-based</a:t>
            </a:r>
            <a:r>
              <a:rPr lang="cy-GB" sz="1800">
                <a:solidFill>
                  <a:srgbClr val="0070C0"/>
                </a:solidFill>
              </a:rPr>
              <a:t> </a:t>
            </a:r>
            <a:r>
              <a:rPr lang="cy-GB" sz="1800" err="1">
                <a:solidFill>
                  <a:srgbClr val="0070C0"/>
                </a:solidFill>
              </a:rPr>
              <a:t>framework</a:t>
            </a:r>
            <a:r>
              <a:rPr lang="cy-GB" sz="1800">
                <a:solidFill>
                  <a:srgbClr val="0070C0"/>
                </a:solidFill>
              </a:rPr>
              <a:t>.</a:t>
            </a:r>
          </a:p>
          <a:p>
            <a:br>
              <a:rPr lang="en-US" sz="1800" b="1" kern="1200">
                <a:solidFill>
                  <a:srgbClr val="FF0000"/>
                </a:solidFill>
                <a:latin typeface="+mj-lt"/>
                <a:ea typeface="+mj-ea"/>
                <a:cs typeface="+mj-cs"/>
              </a:rPr>
            </a:br>
            <a:br>
              <a:rPr lang="en-US" sz="1800" b="1" kern="1200">
                <a:solidFill>
                  <a:srgbClr val="FF0000"/>
                </a:solidFill>
                <a:latin typeface="+mj-lt"/>
                <a:ea typeface="+mj-ea"/>
                <a:cs typeface="+mj-cs"/>
              </a:rPr>
            </a:br>
            <a:endParaRPr lang="en-GB">
              <a:solidFill>
                <a:srgbClr val="FF0000"/>
              </a:solidFill>
            </a:endParaRPr>
          </a:p>
        </p:txBody>
      </p:sp>
      <p:sp>
        <p:nvSpPr>
          <p:cNvPr id="3" name="TextBox 2">
            <a:extLst>
              <a:ext uri="{FF2B5EF4-FFF2-40B4-BE49-F238E27FC236}">
                <a16:creationId xmlns:a16="http://schemas.microsoft.com/office/drawing/2014/main" id="{B96EF587-F72C-4B2C-844C-3D20C18FDD62}"/>
              </a:ext>
            </a:extLst>
          </p:cNvPr>
          <p:cNvSpPr txBox="1"/>
          <p:nvPr/>
        </p:nvSpPr>
        <p:spPr>
          <a:xfrm>
            <a:off x="952820" y="952820"/>
            <a:ext cx="7315200" cy="1323439"/>
          </a:xfrm>
          <a:prstGeom prst="rect">
            <a:avLst/>
          </a:prstGeom>
          <a:noFill/>
        </p:spPr>
        <p:txBody>
          <a:bodyPr wrap="square" rtlCol="0">
            <a:spAutoFit/>
          </a:bodyPr>
          <a:lstStyle/>
          <a:p>
            <a:pPr algn="ctr"/>
            <a:r>
              <a:rPr lang="en-GB" sz="8000"/>
              <a:t>Assignment</a:t>
            </a:r>
            <a:r>
              <a:rPr lang="en-GB"/>
              <a:t> </a:t>
            </a:r>
          </a:p>
        </p:txBody>
      </p:sp>
    </p:spTree>
    <p:extLst>
      <p:ext uri="{BB962C8B-B14F-4D97-AF65-F5344CB8AC3E}">
        <p14:creationId xmlns:p14="http://schemas.microsoft.com/office/powerpoint/2010/main" val="33846722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F61A054E-CD05-C04D-2CD7-CD5AE98711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2398" y="1468508"/>
            <a:ext cx="4514850" cy="33813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4C11ADE-5591-EA3A-6AFB-41C42727C18F}"/>
              </a:ext>
            </a:extLst>
          </p:cNvPr>
          <p:cNvSpPr txBox="1"/>
          <p:nvPr/>
        </p:nvSpPr>
        <p:spPr>
          <a:xfrm>
            <a:off x="722299" y="843677"/>
            <a:ext cx="3849701" cy="5170646"/>
          </a:xfrm>
          <a:prstGeom prst="rect">
            <a:avLst/>
          </a:prstGeom>
          <a:noFill/>
        </p:spPr>
        <p:txBody>
          <a:bodyPr wrap="square" rtlCol="0">
            <a:spAutoFit/>
          </a:bodyPr>
          <a:lstStyle/>
          <a:p>
            <a:r>
              <a:rPr lang="en-GB" sz="3000"/>
              <a:t>Bridging/</a:t>
            </a:r>
            <a:r>
              <a:rPr lang="en-GB" sz="3000" err="1"/>
              <a:t>Pontio</a:t>
            </a:r>
            <a:endParaRPr lang="en-GB" sz="3000"/>
          </a:p>
          <a:p>
            <a:endParaRPr lang="en-GB" sz="3000"/>
          </a:p>
          <a:p>
            <a:r>
              <a:rPr lang="en-GB" sz="3000"/>
              <a:t>Focus: School Development Planning</a:t>
            </a:r>
          </a:p>
          <a:p>
            <a:endParaRPr lang="en-GB" sz="3000"/>
          </a:p>
          <a:p>
            <a:r>
              <a:rPr lang="en-GB" sz="3000" err="1"/>
              <a:t>Ffowcs</a:t>
            </a:r>
            <a:r>
              <a:rPr lang="en-GB" sz="3000"/>
              <a:t>: </a:t>
            </a:r>
            <a:r>
              <a:rPr lang="en-GB" sz="3000" err="1"/>
              <a:t>Cynllunio</a:t>
            </a:r>
            <a:r>
              <a:rPr lang="en-GB" sz="3000"/>
              <a:t> </a:t>
            </a:r>
            <a:r>
              <a:rPr lang="en-GB" sz="3000" err="1"/>
              <a:t>Datblygiad</a:t>
            </a:r>
            <a:r>
              <a:rPr lang="en-GB" sz="3000"/>
              <a:t> Ysgol</a:t>
            </a:r>
          </a:p>
          <a:p>
            <a:endParaRPr lang="en-GB" sz="3000"/>
          </a:p>
          <a:p>
            <a:r>
              <a:rPr lang="en-GB" sz="3000"/>
              <a:t>22/3/23 Meet/</a:t>
            </a:r>
            <a:r>
              <a:rPr lang="en-GB" sz="3000" err="1"/>
              <a:t>Cwrdd</a:t>
            </a:r>
            <a:endParaRPr lang="en-GB" sz="3000"/>
          </a:p>
          <a:p>
            <a:endParaRPr lang="en-GB" sz="3000"/>
          </a:p>
          <a:p>
            <a:r>
              <a:rPr lang="en-GB" sz="3000"/>
              <a:t>29/3/23 Share/</a:t>
            </a:r>
            <a:r>
              <a:rPr lang="en-GB" sz="3000" err="1"/>
              <a:t>Rhannu</a:t>
            </a:r>
            <a:endParaRPr lang="en-GB" sz="3000"/>
          </a:p>
        </p:txBody>
      </p:sp>
    </p:spTree>
    <p:extLst>
      <p:ext uri="{BB962C8B-B14F-4D97-AF65-F5344CB8AC3E}">
        <p14:creationId xmlns:p14="http://schemas.microsoft.com/office/powerpoint/2010/main" val="13827204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C3B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2649" y="480060"/>
            <a:ext cx="409359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with question marks">
            <a:extLst>
              <a:ext uri="{FF2B5EF4-FFF2-40B4-BE49-F238E27FC236}">
                <a16:creationId xmlns:a16="http://schemas.microsoft.com/office/drawing/2014/main" id="{AC4B04AA-D961-C082-7494-CD688683467D}"/>
              </a:ext>
            </a:extLst>
          </p:cNvPr>
          <p:cNvPicPr>
            <a:picLocks noChangeAspect="1"/>
          </p:cNvPicPr>
          <p:nvPr/>
        </p:nvPicPr>
        <p:blipFill rotWithShape="1">
          <a:blip r:embed="rId3"/>
          <a:srcRect l="25876" r="19121" b="-1"/>
          <a:stretch/>
        </p:blipFill>
        <p:spPr>
          <a:xfrm>
            <a:off x="4815776" y="1094469"/>
            <a:ext cx="3847338" cy="4669061"/>
          </a:xfrm>
          <a:prstGeom prst="rect">
            <a:avLst/>
          </a:prstGeom>
        </p:spPr>
      </p:pic>
      <p:sp>
        <p:nvSpPr>
          <p:cNvPr id="30" name="Rectangle 29">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4093590"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0DD1DF2-9F54-488C-9EEB-48E6B58E9F38}"/>
              </a:ext>
            </a:extLst>
          </p:cNvPr>
          <p:cNvPicPr>
            <a:picLocks noChangeAspect="1"/>
          </p:cNvPicPr>
          <p:nvPr/>
        </p:nvPicPr>
        <p:blipFill rotWithShape="1">
          <a:blip r:embed="rId4"/>
          <a:srcRect l="15841" t="17128" r="51286" b="20514"/>
          <a:stretch/>
        </p:blipFill>
        <p:spPr>
          <a:xfrm>
            <a:off x="480885" y="993239"/>
            <a:ext cx="3847338" cy="4871521"/>
          </a:xfrm>
          <a:prstGeom prst="rect">
            <a:avLst/>
          </a:prstGeom>
        </p:spPr>
      </p:pic>
      <p:sp>
        <p:nvSpPr>
          <p:cNvPr id="3" name="TextBox 2">
            <a:extLst>
              <a:ext uri="{FF2B5EF4-FFF2-40B4-BE49-F238E27FC236}">
                <a16:creationId xmlns:a16="http://schemas.microsoft.com/office/drawing/2014/main" id="{7366E15F-1B2F-49F9-AE7B-1AD13AD45DE8}"/>
              </a:ext>
            </a:extLst>
          </p:cNvPr>
          <p:cNvSpPr txBox="1"/>
          <p:nvPr/>
        </p:nvSpPr>
        <p:spPr>
          <a:xfrm>
            <a:off x="2226566" y="3284923"/>
            <a:ext cx="6917434" cy="3319502"/>
          </a:xfrm>
          <a:prstGeom prst="rect">
            <a:avLst/>
          </a:prstGeom>
        </p:spPr>
        <p:txBody>
          <a:bodyPr vert="horz" lIns="91440" tIns="45720" rIns="91440" bIns="45720" rtlCol="0">
            <a:normAutofit/>
          </a:bodyPr>
          <a:lstStyle/>
          <a:p>
            <a:pPr marR="0" lvl="0" defTabSz="914400" fontAlgn="auto">
              <a:lnSpc>
                <a:spcPct val="90000"/>
              </a:lnSpc>
              <a:spcBef>
                <a:spcPts val="0"/>
              </a:spcBef>
              <a:spcAft>
                <a:spcPts val="600"/>
              </a:spcAft>
              <a:buClrTx/>
              <a:buSzTx/>
              <a:tabLst/>
              <a:defRPr/>
            </a:pPr>
            <a:endParaRPr lang="en-US" sz="2000">
              <a:effectLst/>
            </a:endParaRPr>
          </a:p>
        </p:txBody>
      </p:sp>
    </p:spTree>
    <p:extLst>
      <p:ext uri="{BB962C8B-B14F-4D97-AF65-F5344CB8AC3E}">
        <p14:creationId xmlns:p14="http://schemas.microsoft.com/office/powerpoint/2010/main" val="37899618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01965" y="4665605"/>
            <a:ext cx="4979105" cy="1292433"/>
          </a:xfrm>
        </p:spPr>
        <p:txBody>
          <a:bodyPr vert="horz" lIns="91440" tIns="45720" rIns="91440" bIns="45720" rtlCol="0" anchor="ctr">
            <a:normAutofit/>
          </a:bodyPr>
          <a:lstStyle/>
          <a:p>
            <a:r>
              <a:rPr lang="en-US" sz="4200" kern="1200" err="1">
                <a:solidFill>
                  <a:schemeClr val="tx1"/>
                </a:solidFill>
                <a:latin typeface="+mj-lt"/>
                <a:ea typeface="+mj-ea"/>
                <a:cs typeface="+mj-cs"/>
              </a:rPr>
              <a:t>Amser</a:t>
            </a:r>
            <a:r>
              <a:rPr lang="en-US" sz="4200" kern="1200">
                <a:solidFill>
                  <a:schemeClr val="tx1"/>
                </a:solidFill>
                <a:latin typeface="+mj-lt"/>
                <a:ea typeface="+mj-ea"/>
                <a:cs typeface="+mj-cs"/>
              </a:rPr>
              <a:t> </a:t>
            </a:r>
            <a:r>
              <a:rPr lang="en-US" sz="4200" kern="1200" err="1">
                <a:solidFill>
                  <a:schemeClr val="tx1"/>
                </a:solidFill>
                <a:latin typeface="+mj-lt"/>
                <a:ea typeface="+mj-ea"/>
                <a:cs typeface="+mj-cs"/>
              </a:rPr>
              <a:t>Egwyl</a:t>
            </a:r>
            <a:endParaRPr lang="en-US" sz="4200" kern="1200">
              <a:solidFill>
                <a:schemeClr val="tx1"/>
              </a:solidFill>
              <a:latin typeface="+mj-lt"/>
              <a:ea typeface="+mj-ea"/>
              <a:cs typeface="+mj-cs"/>
            </a:endParaRPr>
          </a:p>
          <a:p>
            <a:r>
              <a:rPr lang="en-US" sz="4200" kern="1200">
                <a:solidFill>
                  <a:schemeClr val="tx1"/>
                </a:solidFill>
                <a:latin typeface="+mj-lt"/>
                <a:ea typeface="+mj-ea"/>
                <a:cs typeface="+mj-cs"/>
              </a:rPr>
              <a:t>Break Time</a:t>
            </a:r>
          </a:p>
        </p:txBody>
      </p:sp>
      <p:pic>
        <p:nvPicPr>
          <p:cNvPr id="11" name="Picture 4" descr="See the source image">
            <a:extLst>
              <a:ext uri="{FF2B5EF4-FFF2-40B4-BE49-F238E27FC236}">
                <a16:creationId xmlns:a16="http://schemas.microsoft.com/office/drawing/2014/main" id="{EDBD43FB-53C3-404A-8F11-C0700AB1466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680" r="13504" b="2"/>
          <a:stretch/>
        </p:blipFill>
        <p:spPr bwMode="auto">
          <a:xfrm rot="21600000">
            <a:off x="20" y="-30735"/>
            <a:ext cx="3636208" cy="435943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See the source image">
            <a:extLst>
              <a:ext uri="{FF2B5EF4-FFF2-40B4-BE49-F238E27FC236}">
                <a16:creationId xmlns:a16="http://schemas.microsoft.com/office/drawing/2014/main" id="{3A3E85A6-2C82-4835-BE5C-32A4BBB9E1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73" r="9148" b="-3"/>
          <a:stretch/>
        </p:blipFill>
        <p:spPr bwMode="auto">
          <a:xfrm>
            <a:off x="3729037" y="-15369"/>
            <a:ext cx="5412677" cy="435944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ee the source image">
            <a:extLst>
              <a:ext uri="{FF2B5EF4-FFF2-40B4-BE49-F238E27FC236}">
                <a16:creationId xmlns:a16="http://schemas.microsoft.com/office/drawing/2014/main" id="{054A9E58-333D-4CB5-8491-87BA725BFD0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201" r="5" b="525"/>
          <a:stretch/>
        </p:blipFill>
        <p:spPr bwMode="auto">
          <a:xfrm>
            <a:off x="20" y="4472610"/>
            <a:ext cx="3636208" cy="23853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rot="21005096">
            <a:off x="4357991" y="1926076"/>
            <a:ext cx="2178996" cy="389107"/>
          </a:xfrm>
          <a:prstGeom prst="rect">
            <a:avLst/>
          </a:prstGeom>
          <a:noFill/>
        </p:spPr>
        <p:txBody>
          <a:bodyPr wrap="square" rtlCol="0">
            <a:spAutoFit/>
          </a:bodyPr>
          <a:lstStyle/>
          <a:p>
            <a:endParaRPr lang="en-GB"/>
          </a:p>
        </p:txBody>
      </p:sp>
      <p:sp>
        <p:nvSpPr>
          <p:cNvPr id="9" name="TextBox 8">
            <a:extLst>
              <a:ext uri="{FF2B5EF4-FFF2-40B4-BE49-F238E27FC236}">
                <a16:creationId xmlns:a16="http://schemas.microsoft.com/office/drawing/2014/main" id="{B7F54434-875E-4DDB-980F-CB3A49F6EA6B}"/>
              </a:ext>
            </a:extLst>
          </p:cNvPr>
          <p:cNvSpPr txBox="1"/>
          <p:nvPr/>
        </p:nvSpPr>
        <p:spPr>
          <a:xfrm rot="21389544">
            <a:off x="883664" y="1493736"/>
            <a:ext cx="2143845" cy="1200329"/>
          </a:xfrm>
          <a:prstGeom prst="rect">
            <a:avLst/>
          </a:prstGeom>
          <a:noFill/>
        </p:spPr>
        <p:txBody>
          <a:bodyPr wrap="square" rtlCol="0">
            <a:spAutoFit/>
          </a:bodyPr>
          <a:lstStyle/>
          <a:p>
            <a:r>
              <a:rPr lang="en-GB" sz="3600">
                <a:solidFill>
                  <a:srgbClr val="FF0000"/>
                </a:solidFill>
              </a:rPr>
              <a:t>Amser </a:t>
            </a:r>
            <a:r>
              <a:rPr lang="en-GB" sz="3600" err="1">
                <a:solidFill>
                  <a:srgbClr val="FF0000"/>
                </a:solidFill>
              </a:rPr>
              <a:t>Cinio</a:t>
            </a:r>
            <a:endParaRPr lang="en-GB" sz="3600">
              <a:solidFill>
                <a:srgbClr val="FF0000"/>
              </a:solidFill>
            </a:endParaRPr>
          </a:p>
        </p:txBody>
      </p:sp>
    </p:spTree>
    <p:extLst>
      <p:ext uri="{BB962C8B-B14F-4D97-AF65-F5344CB8AC3E}">
        <p14:creationId xmlns:p14="http://schemas.microsoft.com/office/powerpoint/2010/main" val="2291769677"/>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6569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txBox="1">
            <a:spLocks/>
          </p:cNvSpPr>
          <p:nvPr/>
        </p:nvSpPr>
        <p:spPr>
          <a:xfrm>
            <a:off x="946403" y="545676"/>
            <a:ext cx="7393787" cy="1325562"/>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a:t>C</a:t>
            </a:r>
            <a:r>
              <a:rPr lang="en-US" sz="4400" b="1" kern="1200">
                <a:latin typeface="+mj-lt"/>
                <a:ea typeface="+mj-ea"/>
                <a:cs typeface="+mj-cs"/>
              </a:rPr>
              <a:t>ynllunio </a:t>
            </a:r>
            <a:r>
              <a:rPr lang="en-US" sz="4400" b="1" kern="1200" err="1">
                <a:latin typeface="+mj-lt"/>
                <a:ea typeface="+mj-ea"/>
                <a:cs typeface="+mj-cs"/>
              </a:rPr>
              <a:t>strategol?</a:t>
            </a:r>
            <a:r>
              <a:rPr lang="en-US" sz="4100" b="1" kern="1200" err="1">
                <a:solidFill>
                  <a:schemeClr val="tx1"/>
                </a:solidFill>
                <a:latin typeface="+mj-lt"/>
                <a:ea typeface="+mj-ea"/>
                <a:cs typeface="+mj-cs"/>
              </a:rPr>
              <a:t>Pam</a:t>
            </a:r>
            <a:r>
              <a:rPr lang="en-US" sz="4100" b="1" kern="1200">
                <a:solidFill>
                  <a:schemeClr val="tx1"/>
                </a:solidFill>
                <a:latin typeface="+mj-lt"/>
                <a:ea typeface="+mj-ea"/>
                <a:cs typeface="+mj-cs"/>
              </a:rPr>
              <a:t> </a:t>
            </a:r>
            <a:r>
              <a:rPr lang="en-US" sz="4100" b="1" kern="1200" err="1">
                <a:solidFill>
                  <a:schemeClr val="tx1"/>
                </a:solidFill>
                <a:latin typeface="+mj-lt"/>
                <a:ea typeface="+mj-ea"/>
                <a:cs typeface="+mj-cs"/>
              </a:rPr>
              <a:t>mae’n</a:t>
            </a:r>
            <a:r>
              <a:rPr lang="en-US" sz="4100" b="1" kern="1200">
                <a:solidFill>
                  <a:schemeClr val="tx1"/>
                </a:solidFill>
                <a:latin typeface="+mj-lt"/>
                <a:ea typeface="+mj-ea"/>
                <a:cs typeface="+mj-cs"/>
              </a:rPr>
              <a:t> </a:t>
            </a:r>
            <a:r>
              <a:rPr lang="en-US" sz="4100" b="1" kern="1200" err="1">
                <a:solidFill>
                  <a:schemeClr val="tx1"/>
                </a:solidFill>
                <a:latin typeface="+mj-lt"/>
                <a:ea typeface="+mj-ea"/>
                <a:cs typeface="+mj-cs"/>
              </a:rPr>
              <a:t>bwysig</a:t>
            </a:r>
            <a:r>
              <a:rPr lang="en-US" sz="4100" b="1" kern="1200">
                <a:solidFill>
                  <a:schemeClr val="tx1"/>
                </a:solidFill>
                <a:latin typeface="+mj-lt"/>
                <a:ea typeface="+mj-ea"/>
                <a:cs typeface="+mj-cs"/>
              </a:rPr>
              <a:t>?</a:t>
            </a:r>
          </a:p>
          <a:p>
            <a:pPr>
              <a:spcAft>
                <a:spcPts val="600"/>
              </a:spcAft>
            </a:pPr>
            <a:r>
              <a:rPr lang="en-US" sz="4100" b="1" kern="1200">
                <a:solidFill>
                  <a:schemeClr val="tx1"/>
                </a:solidFill>
                <a:latin typeface="+mj-lt"/>
                <a:ea typeface="+mj-ea"/>
                <a:cs typeface="+mj-cs"/>
              </a:rPr>
              <a:t>Strategic planning. Why is it important?</a:t>
            </a:r>
          </a:p>
        </p:txBody>
      </p:sp>
      <p:sp>
        <p:nvSpPr>
          <p:cNvPr id="14" name="Rectangle 13">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22793" y="0"/>
            <a:ext cx="342900" cy="6858000"/>
          </a:xfrm>
          <a:prstGeom prst="rect">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txBox="1">
            <a:spLocks/>
          </p:cNvSpPr>
          <p:nvPr/>
        </p:nvSpPr>
        <p:spPr>
          <a:xfrm>
            <a:off x="939800" y="2197100"/>
            <a:ext cx="3479800" cy="3810000"/>
          </a:xfrm>
          <a:prstGeom prst="rect">
            <a:avLst/>
          </a:prstGeom>
        </p:spPr>
        <p:txBody>
          <a:bodyPr wrap="square"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Mae cynllunio </a:t>
            </a:r>
            <a:r>
              <a:rPr lang="en-GB" sz="1800" err="1"/>
              <a:t>datblygu</a:t>
            </a:r>
            <a:r>
              <a:rPr lang="en-GB" sz="1800"/>
              <a:t> </a:t>
            </a:r>
            <a:r>
              <a:rPr lang="en-GB" sz="1800" err="1"/>
              <a:t>ysgol</a:t>
            </a:r>
            <a:r>
              <a:rPr lang="en-GB" sz="1800"/>
              <a:t> </a:t>
            </a:r>
            <a:r>
              <a:rPr lang="en-GB" sz="1800" err="1"/>
              <a:t>yn</a:t>
            </a:r>
            <a:r>
              <a:rPr lang="en-GB" sz="1800"/>
              <a:t> </a:t>
            </a:r>
            <a:r>
              <a:rPr lang="en-GB" sz="1800" err="1"/>
              <a:t>allweddol</a:t>
            </a:r>
            <a:r>
              <a:rPr lang="en-GB" sz="1800"/>
              <a:t> i </a:t>
            </a:r>
            <a:r>
              <a:rPr lang="en-GB" sz="1800" err="1"/>
              <a:t>wella</a:t>
            </a:r>
            <a:r>
              <a:rPr lang="en-GB" sz="1800"/>
              <a:t> </a:t>
            </a:r>
            <a:r>
              <a:rPr lang="en-GB" sz="1800" err="1"/>
              <a:t>ysgolion</a:t>
            </a:r>
            <a:r>
              <a:rPr lang="en-GB" sz="1800"/>
              <a:t>.</a:t>
            </a:r>
          </a:p>
          <a:p>
            <a:r>
              <a:rPr lang="en-GB" sz="1800"/>
              <a:t>Er </a:t>
            </a:r>
            <a:r>
              <a:rPr lang="en-GB" sz="1800" err="1"/>
              <a:t>mwyn</a:t>
            </a:r>
            <a:r>
              <a:rPr lang="en-GB" sz="1800"/>
              <a:t> i </a:t>
            </a:r>
            <a:r>
              <a:rPr lang="en-GB" sz="1800" err="1"/>
              <a:t>ysgol</a:t>
            </a:r>
            <a:r>
              <a:rPr lang="en-GB" sz="1800"/>
              <a:t> </a:t>
            </a:r>
            <a:r>
              <a:rPr lang="en-GB" sz="1800" err="1"/>
              <a:t>wneud</a:t>
            </a:r>
            <a:r>
              <a:rPr lang="en-GB" sz="1800"/>
              <a:t> </a:t>
            </a:r>
            <a:r>
              <a:rPr lang="en-GB" sz="1800" err="1"/>
              <a:t>gwelliannau</a:t>
            </a:r>
            <a:r>
              <a:rPr lang="en-GB" sz="1800"/>
              <a:t> </a:t>
            </a:r>
            <a:r>
              <a:rPr lang="en-GB" sz="1800" err="1"/>
              <a:t>parhaus</a:t>
            </a:r>
            <a:r>
              <a:rPr lang="en-GB" sz="1800"/>
              <a:t> a </a:t>
            </a:r>
            <a:r>
              <a:rPr lang="en-GB" sz="1800" err="1"/>
              <a:t>symud</a:t>
            </a:r>
            <a:r>
              <a:rPr lang="en-GB" sz="1800"/>
              <a:t> </a:t>
            </a:r>
            <a:r>
              <a:rPr lang="en-GB" sz="1800" err="1"/>
              <a:t>ymlaen</a:t>
            </a:r>
            <a:r>
              <a:rPr lang="en-GB" sz="1800"/>
              <a:t> </a:t>
            </a:r>
            <a:r>
              <a:rPr lang="en-GB" sz="1800" err="1"/>
              <a:t>mae</a:t>
            </a:r>
            <a:r>
              <a:rPr lang="en-GB" sz="1800"/>
              <a:t> </a:t>
            </a:r>
            <a:r>
              <a:rPr lang="en-GB" sz="1800" err="1"/>
              <a:t>angen</a:t>
            </a:r>
            <a:r>
              <a:rPr lang="en-GB" sz="1800"/>
              <a:t> </a:t>
            </a:r>
            <a:r>
              <a:rPr lang="en-GB" sz="1800" err="1"/>
              <a:t>iddi</a:t>
            </a:r>
            <a:r>
              <a:rPr lang="en-GB" sz="1800"/>
              <a:t> </a:t>
            </a:r>
            <a:r>
              <a:rPr lang="en-GB" sz="1800" err="1"/>
              <a:t>gael</a:t>
            </a:r>
            <a:r>
              <a:rPr lang="en-GB" sz="1800"/>
              <a:t> </a:t>
            </a:r>
            <a:r>
              <a:rPr lang="en-GB" sz="1800" err="1"/>
              <a:t>pwrpas</a:t>
            </a:r>
            <a:r>
              <a:rPr lang="en-GB" sz="1800"/>
              <a:t> </a:t>
            </a:r>
            <a:r>
              <a:rPr lang="en-GB" sz="1800" err="1"/>
              <a:t>clir</a:t>
            </a:r>
            <a:r>
              <a:rPr lang="en-GB" sz="1800"/>
              <a:t> </a:t>
            </a:r>
            <a:r>
              <a:rPr lang="en-GB" sz="1800" err="1"/>
              <a:t>sy'n</a:t>
            </a:r>
            <a:r>
              <a:rPr lang="en-GB" sz="1800"/>
              <a:t> </a:t>
            </a:r>
            <a:r>
              <a:rPr lang="en-GB" sz="1800" err="1"/>
              <a:t>cael</a:t>
            </a:r>
            <a:r>
              <a:rPr lang="en-GB" sz="1800"/>
              <a:t> </a:t>
            </a:r>
            <a:r>
              <a:rPr lang="en-GB" sz="1800" err="1"/>
              <a:t>ei</a:t>
            </a:r>
            <a:r>
              <a:rPr lang="en-GB" sz="1800"/>
              <a:t> </a:t>
            </a:r>
            <a:r>
              <a:rPr lang="en-GB" sz="1800" err="1"/>
              <a:t>rannu</a:t>
            </a:r>
            <a:r>
              <a:rPr lang="en-GB" sz="1800"/>
              <a:t> </a:t>
            </a:r>
            <a:r>
              <a:rPr lang="en-GB" sz="1800" err="1"/>
              <a:t>a'i</a:t>
            </a:r>
            <a:r>
              <a:rPr lang="en-GB" sz="1800"/>
              <a:t> </a:t>
            </a:r>
            <a:r>
              <a:rPr lang="en-GB" sz="1800" err="1"/>
              <a:t>ddeall</a:t>
            </a:r>
            <a:r>
              <a:rPr lang="en-GB" sz="1800"/>
              <a:t> </a:t>
            </a:r>
            <a:r>
              <a:rPr lang="en-GB" sz="1800" err="1"/>
              <a:t>gan</a:t>
            </a:r>
            <a:r>
              <a:rPr lang="en-GB" sz="1800"/>
              <a:t> </a:t>
            </a:r>
            <a:r>
              <a:rPr lang="en-GB" sz="1800" err="1"/>
              <a:t>bawb</a:t>
            </a:r>
            <a:r>
              <a:rPr lang="en-GB" sz="1800"/>
              <a:t>.</a:t>
            </a:r>
          </a:p>
          <a:p>
            <a:r>
              <a:rPr lang="en-GB" sz="1800" err="1"/>
              <a:t>Mae'r</a:t>
            </a:r>
            <a:r>
              <a:rPr lang="en-GB" sz="1800"/>
              <a:t> broses </a:t>
            </a:r>
            <a:r>
              <a:rPr lang="en-GB" sz="1800" err="1"/>
              <a:t>hunanarfarnu</a:t>
            </a:r>
            <a:r>
              <a:rPr lang="en-GB" sz="1800"/>
              <a:t> a </a:t>
            </a:r>
            <a:r>
              <a:rPr lang="en-GB" sz="1800" err="1"/>
              <a:t>chynllunio</a:t>
            </a:r>
            <a:r>
              <a:rPr lang="en-GB" sz="1800"/>
              <a:t> i </a:t>
            </a:r>
            <a:r>
              <a:rPr lang="en-GB" sz="1800" err="1"/>
              <a:t>wella</a:t>
            </a:r>
            <a:r>
              <a:rPr lang="en-GB" sz="1800"/>
              <a:t> </a:t>
            </a:r>
            <a:r>
              <a:rPr lang="en-GB" sz="1800" err="1"/>
              <a:t>yn</a:t>
            </a:r>
            <a:r>
              <a:rPr lang="en-GB" sz="1800"/>
              <a:t> </a:t>
            </a:r>
            <a:r>
              <a:rPr lang="en-GB" sz="1800" err="1"/>
              <a:t>ganolog</a:t>
            </a:r>
            <a:r>
              <a:rPr lang="en-GB" sz="1800"/>
              <a:t> i </a:t>
            </a:r>
            <a:r>
              <a:rPr lang="en-GB" sz="1800" err="1"/>
              <a:t>gefnogi</a:t>
            </a:r>
            <a:r>
              <a:rPr lang="en-GB" sz="1800"/>
              <a:t> </a:t>
            </a:r>
            <a:r>
              <a:rPr lang="en-GB" sz="1800" err="1"/>
              <a:t>datblygiadau</a:t>
            </a:r>
            <a:r>
              <a:rPr lang="en-GB" sz="1800"/>
              <a:t> </a:t>
            </a:r>
            <a:r>
              <a:rPr lang="en-GB" sz="1800" err="1"/>
              <a:t>mewn</a:t>
            </a:r>
            <a:r>
              <a:rPr lang="en-GB" sz="1800"/>
              <a:t> gwella </a:t>
            </a:r>
            <a:r>
              <a:rPr lang="en-GB" sz="1800" err="1"/>
              <a:t>ysgolion</a:t>
            </a:r>
            <a:r>
              <a:rPr lang="en-GB" sz="1800"/>
              <a:t>, </a:t>
            </a:r>
            <a:r>
              <a:rPr lang="en-GB" sz="1800" err="1"/>
              <a:t>dysgu</a:t>
            </a:r>
            <a:r>
              <a:rPr lang="en-GB" sz="1800"/>
              <a:t> </a:t>
            </a:r>
            <a:r>
              <a:rPr lang="en-GB" sz="1800" err="1"/>
              <a:t>proffesiynol</a:t>
            </a:r>
            <a:r>
              <a:rPr lang="en-GB" sz="1800"/>
              <a:t> a </a:t>
            </a:r>
            <a:r>
              <a:rPr lang="en-GB" sz="1800" err="1"/>
              <a:t>deilliannau</a:t>
            </a:r>
            <a:r>
              <a:rPr lang="en-GB" sz="1800"/>
              <a:t> </a:t>
            </a:r>
            <a:r>
              <a:rPr lang="en-GB" sz="1800" err="1"/>
              <a:t>dysgwyr</a:t>
            </a:r>
            <a:r>
              <a:rPr lang="en-GB" sz="1800"/>
              <a:t>.</a:t>
            </a:r>
          </a:p>
        </p:txBody>
      </p:sp>
      <p:sp>
        <p:nvSpPr>
          <p:cNvPr id="7" name="Content Placeholder 2"/>
          <p:cNvSpPr txBox="1">
            <a:spLocks/>
          </p:cNvSpPr>
          <p:nvPr/>
        </p:nvSpPr>
        <p:spPr>
          <a:xfrm>
            <a:off x="4495800" y="2197100"/>
            <a:ext cx="3822700" cy="3810000"/>
          </a:xfrm>
          <a:prstGeom prst="rect">
            <a:avLst/>
          </a:prstGeom>
        </p:spPr>
        <p:txBody>
          <a:bodyPr wrap="square"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Key to school improvement is effective school development planning.</a:t>
            </a:r>
          </a:p>
          <a:p>
            <a:r>
              <a:rPr lang="en-GB" sz="1800"/>
              <a:t>In order for a school to make sustained improvements and move forward it needs to have a clear purpose that is shared and understood by all. </a:t>
            </a:r>
          </a:p>
          <a:p>
            <a:r>
              <a:rPr lang="en-GB" sz="1800"/>
              <a:t>The process of self-evaluation and improvement planning is central to supporting advances in school improvement, professional learning and learner outcomes.</a:t>
            </a:r>
          </a:p>
        </p:txBody>
      </p:sp>
    </p:spTree>
    <p:extLst>
      <p:ext uri="{BB962C8B-B14F-4D97-AF65-F5344CB8AC3E}">
        <p14:creationId xmlns:p14="http://schemas.microsoft.com/office/powerpoint/2010/main" val="15519449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49" y="201353"/>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00B0F0"/>
                </a:solidFill>
                <a:latin typeface="+mn-lt"/>
              </a:rPr>
              <a:t>Rôl data</a:t>
            </a:r>
          </a:p>
          <a:p>
            <a:r>
              <a:rPr lang="en-GB" b="1">
                <a:latin typeface="+mn-lt"/>
              </a:rPr>
              <a:t>The role of data</a:t>
            </a:r>
          </a:p>
        </p:txBody>
      </p:sp>
      <p:sp>
        <p:nvSpPr>
          <p:cNvPr id="3" name="Content Placeholder 2"/>
          <p:cNvSpPr txBox="1">
            <a:spLocks/>
          </p:cNvSpPr>
          <p:nvPr/>
        </p:nvSpPr>
        <p:spPr>
          <a:xfrm>
            <a:off x="628649" y="1582219"/>
            <a:ext cx="3875111"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err="1">
                <a:solidFill>
                  <a:srgbClr val="00B0F0"/>
                </a:solidFill>
              </a:rPr>
              <a:t>Bydd</a:t>
            </a:r>
            <a:r>
              <a:rPr lang="en-GB" sz="2000">
                <a:solidFill>
                  <a:srgbClr val="00B0F0"/>
                </a:solidFill>
              </a:rPr>
              <a:t> </a:t>
            </a:r>
            <a:r>
              <a:rPr lang="en-GB" sz="2000" b="1">
                <a:solidFill>
                  <a:srgbClr val="00B0F0"/>
                </a:solidFill>
              </a:rPr>
              <a:t>data </a:t>
            </a:r>
            <a:r>
              <a:rPr lang="en-GB" sz="2000" b="1" err="1">
                <a:solidFill>
                  <a:srgbClr val="00B0F0"/>
                </a:solidFill>
              </a:rPr>
              <a:t>ansoddol</a:t>
            </a:r>
            <a:r>
              <a:rPr lang="en-GB" sz="2000" b="1">
                <a:solidFill>
                  <a:srgbClr val="00B0F0"/>
                </a:solidFill>
              </a:rPr>
              <a:t> </a:t>
            </a:r>
            <a:r>
              <a:rPr lang="en-GB" sz="2000" err="1">
                <a:solidFill>
                  <a:srgbClr val="00B0F0"/>
                </a:solidFill>
              </a:rPr>
              <a:t>yn</a:t>
            </a:r>
            <a:r>
              <a:rPr lang="en-GB" sz="2000">
                <a:solidFill>
                  <a:srgbClr val="00B0F0"/>
                </a:solidFill>
              </a:rPr>
              <a:t> cynnwys: </a:t>
            </a:r>
          </a:p>
          <a:p>
            <a:r>
              <a:rPr lang="en-GB" sz="2000" err="1">
                <a:solidFill>
                  <a:srgbClr val="00B0F0"/>
                </a:solidFill>
              </a:rPr>
              <a:t>adroddiadau</a:t>
            </a:r>
            <a:r>
              <a:rPr lang="en-GB" sz="2000">
                <a:solidFill>
                  <a:srgbClr val="00B0F0"/>
                </a:solidFill>
              </a:rPr>
              <a:t> </a:t>
            </a:r>
            <a:r>
              <a:rPr lang="en-GB" sz="2000" err="1">
                <a:solidFill>
                  <a:srgbClr val="00B0F0"/>
                </a:solidFill>
              </a:rPr>
              <a:t>arolygu</a:t>
            </a:r>
            <a:r>
              <a:rPr lang="en-GB" sz="2000">
                <a:solidFill>
                  <a:srgbClr val="00B0F0"/>
                </a:solidFill>
              </a:rPr>
              <a:t> </a:t>
            </a:r>
            <a:r>
              <a:rPr lang="en-GB" sz="2000" err="1">
                <a:solidFill>
                  <a:srgbClr val="00B0F0"/>
                </a:solidFill>
              </a:rPr>
              <a:t>ar</a:t>
            </a:r>
            <a:r>
              <a:rPr lang="en-GB" sz="2000">
                <a:solidFill>
                  <a:srgbClr val="00B0F0"/>
                </a:solidFill>
              </a:rPr>
              <a:t> </a:t>
            </a:r>
            <a:r>
              <a:rPr lang="en-GB" sz="2000" err="1">
                <a:solidFill>
                  <a:srgbClr val="00B0F0"/>
                </a:solidFill>
              </a:rPr>
              <a:t>gyfer</a:t>
            </a:r>
            <a:r>
              <a:rPr lang="en-GB" sz="2000">
                <a:solidFill>
                  <a:srgbClr val="00B0F0"/>
                </a:solidFill>
              </a:rPr>
              <a:t> </a:t>
            </a:r>
            <a:r>
              <a:rPr lang="en-GB" sz="2000" err="1">
                <a:solidFill>
                  <a:srgbClr val="00B0F0"/>
                </a:solidFill>
              </a:rPr>
              <a:t>yr</a:t>
            </a:r>
            <a:r>
              <a:rPr lang="en-GB" sz="2000">
                <a:solidFill>
                  <a:srgbClr val="00B0F0"/>
                </a:solidFill>
              </a:rPr>
              <a:t> </a:t>
            </a:r>
            <a:r>
              <a:rPr lang="en-GB" sz="2000" err="1">
                <a:solidFill>
                  <a:srgbClr val="00B0F0"/>
                </a:solidFill>
              </a:rPr>
              <a:t>ysgol</a:t>
            </a:r>
            <a:endParaRPr lang="en-GB" sz="2000">
              <a:solidFill>
                <a:srgbClr val="00B0F0"/>
              </a:solidFill>
            </a:endParaRPr>
          </a:p>
          <a:p>
            <a:r>
              <a:rPr lang="en-GB" sz="2000" err="1">
                <a:solidFill>
                  <a:srgbClr val="00B0F0"/>
                </a:solidFill>
              </a:rPr>
              <a:t>gwybodaeth</a:t>
            </a:r>
            <a:r>
              <a:rPr lang="en-GB" sz="2000">
                <a:solidFill>
                  <a:srgbClr val="00B0F0"/>
                </a:solidFill>
              </a:rPr>
              <a:t> am les </a:t>
            </a:r>
            <a:r>
              <a:rPr lang="en-GB" sz="2000" err="1">
                <a:solidFill>
                  <a:srgbClr val="00B0F0"/>
                </a:solidFill>
              </a:rPr>
              <a:t>dysgwyr</a:t>
            </a:r>
            <a:r>
              <a:rPr lang="en-GB" sz="2000">
                <a:solidFill>
                  <a:srgbClr val="00B0F0"/>
                </a:solidFill>
              </a:rPr>
              <a:t>.</a:t>
            </a:r>
          </a:p>
          <a:p>
            <a:r>
              <a:rPr lang="en-GB" sz="2000" err="1">
                <a:solidFill>
                  <a:srgbClr val="00B0F0"/>
                </a:solidFill>
              </a:rPr>
              <a:t>Gallai</a:t>
            </a:r>
            <a:r>
              <a:rPr lang="en-GB" sz="2000">
                <a:solidFill>
                  <a:srgbClr val="00B0F0"/>
                </a:solidFill>
              </a:rPr>
              <a:t> </a:t>
            </a:r>
            <a:r>
              <a:rPr lang="en-GB" sz="2000" err="1">
                <a:solidFill>
                  <a:srgbClr val="00B0F0"/>
                </a:solidFill>
              </a:rPr>
              <a:t>hefyd</a:t>
            </a:r>
            <a:r>
              <a:rPr lang="en-GB" sz="2000">
                <a:solidFill>
                  <a:srgbClr val="00B0F0"/>
                </a:solidFill>
              </a:rPr>
              <a:t> </a:t>
            </a:r>
            <a:r>
              <a:rPr lang="en-GB" sz="2000" err="1">
                <a:solidFill>
                  <a:srgbClr val="00B0F0"/>
                </a:solidFill>
              </a:rPr>
              <a:t>gynnwys</a:t>
            </a:r>
            <a:r>
              <a:rPr lang="en-GB" sz="2000">
                <a:solidFill>
                  <a:srgbClr val="00B0F0"/>
                </a:solidFill>
              </a:rPr>
              <a:t> </a:t>
            </a:r>
            <a:r>
              <a:rPr lang="en-GB" sz="2000" err="1">
                <a:solidFill>
                  <a:srgbClr val="00B0F0"/>
                </a:solidFill>
              </a:rPr>
              <a:t>gwybodaeth</a:t>
            </a:r>
            <a:r>
              <a:rPr lang="en-GB" sz="2000">
                <a:solidFill>
                  <a:srgbClr val="00B0F0"/>
                </a:solidFill>
              </a:rPr>
              <a:t> a </a:t>
            </a:r>
            <a:r>
              <a:rPr lang="en-GB" sz="2000" err="1">
                <a:solidFill>
                  <a:srgbClr val="00B0F0"/>
                </a:solidFill>
              </a:rPr>
              <a:t>geir</a:t>
            </a:r>
            <a:r>
              <a:rPr lang="en-GB" sz="2000">
                <a:solidFill>
                  <a:srgbClr val="00B0F0"/>
                </a:solidFill>
              </a:rPr>
              <a:t> o </a:t>
            </a:r>
            <a:r>
              <a:rPr lang="en-GB" sz="2000" err="1">
                <a:solidFill>
                  <a:srgbClr val="00B0F0"/>
                </a:solidFill>
              </a:rPr>
              <a:t>ymgynghori</a:t>
            </a:r>
            <a:r>
              <a:rPr lang="en-GB" sz="2000">
                <a:solidFill>
                  <a:srgbClr val="00B0F0"/>
                </a:solidFill>
              </a:rPr>
              <a:t> â </a:t>
            </a:r>
            <a:r>
              <a:rPr lang="en-GB" sz="2000" err="1">
                <a:solidFill>
                  <a:srgbClr val="00B0F0"/>
                </a:solidFill>
              </a:rPr>
              <a:t>dysgwyr</a:t>
            </a:r>
            <a:r>
              <a:rPr lang="en-GB" sz="2000">
                <a:solidFill>
                  <a:srgbClr val="00B0F0"/>
                </a:solidFill>
              </a:rPr>
              <a:t>, </a:t>
            </a:r>
            <a:r>
              <a:rPr lang="en-GB" sz="2000" err="1">
                <a:solidFill>
                  <a:srgbClr val="00B0F0"/>
                </a:solidFill>
              </a:rPr>
              <a:t>rhieni</a:t>
            </a:r>
            <a:r>
              <a:rPr lang="en-GB" sz="2000">
                <a:solidFill>
                  <a:srgbClr val="00B0F0"/>
                </a:solidFill>
              </a:rPr>
              <a:t>/</a:t>
            </a:r>
            <a:r>
              <a:rPr lang="en-GB" sz="2000" err="1">
                <a:solidFill>
                  <a:srgbClr val="00B0F0"/>
                </a:solidFill>
              </a:rPr>
              <a:t>gofalwyr</a:t>
            </a:r>
            <a:r>
              <a:rPr lang="en-GB" sz="2000">
                <a:solidFill>
                  <a:srgbClr val="00B0F0"/>
                </a:solidFill>
              </a:rPr>
              <a:t>, staff, a </a:t>
            </a:r>
            <a:r>
              <a:rPr lang="en-GB" sz="2000" err="1">
                <a:solidFill>
                  <a:srgbClr val="00B0F0"/>
                </a:solidFill>
              </a:rPr>
              <a:t>sefydliadau</a:t>
            </a:r>
            <a:r>
              <a:rPr lang="en-GB" sz="2000">
                <a:solidFill>
                  <a:srgbClr val="00B0F0"/>
                </a:solidFill>
              </a:rPr>
              <a:t> ac </a:t>
            </a:r>
            <a:r>
              <a:rPr lang="en-GB" sz="2000" err="1">
                <a:solidFill>
                  <a:srgbClr val="00B0F0"/>
                </a:solidFill>
              </a:rPr>
              <a:t>asiantaethau</a:t>
            </a:r>
            <a:r>
              <a:rPr lang="en-GB" sz="2000">
                <a:solidFill>
                  <a:srgbClr val="00B0F0"/>
                </a:solidFill>
              </a:rPr>
              <a:t> </a:t>
            </a:r>
            <a:r>
              <a:rPr lang="en-GB" sz="2000" err="1">
                <a:solidFill>
                  <a:srgbClr val="00B0F0"/>
                </a:solidFill>
              </a:rPr>
              <a:t>allanol</a:t>
            </a:r>
            <a:r>
              <a:rPr lang="en-GB" sz="2000">
                <a:solidFill>
                  <a:srgbClr val="00B0F0"/>
                </a:solidFill>
              </a:rPr>
              <a:t> y </a:t>
            </a:r>
            <a:r>
              <a:rPr lang="en-GB" sz="2000" err="1">
                <a:solidFill>
                  <a:srgbClr val="00B0F0"/>
                </a:solidFill>
              </a:rPr>
              <a:t>bydd</a:t>
            </a:r>
            <a:r>
              <a:rPr lang="en-GB" sz="2000">
                <a:solidFill>
                  <a:srgbClr val="00B0F0"/>
                </a:solidFill>
              </a:rPr>
              <a:t> </a:t>
            </a:r>
            <a:r>
              <a:rPr lang="en-GB" sz="2000" err="1">
                <a:solidFill>
                  <a:srgbClr val="00B0F0"/>
                </a:solidFill>
              </a:rPr>
              <a:t>yr</a:t>
            </a:r>
            <a:r>
              <a:rPr lang="en-GB" sz="2000">
                <a:solidFill>
                  <a:srgbClr val="00B0F0"/>
                </a:solidFill>
              </a:rPr>
              <a:t> </a:t>
            </a:r>
            <a:r>
              <a:rPr lang="en-GB" sz="2000" err="1">
                <a:solidFill>
                  <a:srgbClr val="00B0F0"/>
                </a:solidFill>
              </a:rPr>
              <a:t>ysgol</a:t>
            </a:r>
            <a:r>
              <a:rPr lang="en-GB" sz="2000">
                <a:solidFill>
                  <a:srgbClr val="00B0F0"/>
                </a:solidFill>
              </a:rPr>
              <a:t> </a:t>
            </a:r>
            <a:r>
              <a:rPr lang="en-GB" sz="2000" err="1">
                <a:solidFill>
                  <a:srgbClr val="00B0F0"/>
                </a:solidFill>
              </a:rPr>
              <a:t>yn</a:t>
            </a:r>
            <a:r>
              <a:rPr lang="en-GB" sz="2000">
                <a:solidFill>
                  <a:srgbClr val="00B0F0"/>
                </a:solidFill>
              </a:rPr>
              <a:t> </a:t>
            </a:r>
            <a:r>
              <a:rPr lang="en-GB" sz="2000" err="1">
                <a:solidFill>
                  <a:srgbClr val="00B0F0"/>
                </a:solidFill>
              </a:rPr>
              <a:t>gweithio</a:t>
            </a:r>
            <a:r>
              <a:rPr lang="en-GB" sz="2000">
                <a:solidFill>
                  <a:srgbClr val="00B0F0"/>
                </a:solidFill>
              </a:rPr>
              <a:t> </a:t>
            </a:r>
            <a:r>
              <a:rPr lang="en-GB" sz="2000" err="1">
                <a:solidFill>
                  <a:srgbClr val="00B0F0"/>
                </a:solidFill>
              </a:rPr>
              <a:t>gyda</a:t>
            </a:r>
            <a:r>
              <a:rPr lang="en-GB" sz="2000">
                <a:solidFill>
                  <a:srgbClr val="00B0F0"/>
                </a:solidFill>
              </a:rPr>
              <a:t> </a:t>
            </a:r>
            <a:r>
              <a:rPr lang="en-GB" sz="2000" err="1">
                <a:solidFill>
                  <a:srgbClr val="00B0F0"/>
                </a:solidFill>
              </a:rPr>
              <a:t>nhw</a:t>
            </a:r>
            <a:r>
              <a:rPr lang="en-GB" sz="2000">
                <a:solidFill>
                  <a:srgbClr val="00B0F0"/>
                </a:solidFill>
              </a:rPr>
              <a:t> o </a:t>
            </a:r>
            <a:r>
              <a:rPr lang="en-GB" sz="2000" err="1">
                <a:solidFill>
                  <a:srgbClr val="00B0F0"/>
                </a:solidFill>
              </a:rPr>
              <a:t>bosibl</a:t>
            </a:r>
            <a:r>
              <a:rPr lang="en-GB" sz="2000">
                <a:solidFill>
                  <a:srgbClr val="00B0F0"/>
                </a:solidFill>
              </a:rPr>
              <a:t> </a:t>
            </a:r>
            <a:r>
              <a:rPr lang="en-GB" sz="2000" err="1">
                <a:solidFill>
                  <a:srgbClr val="00B0F0"/>
                </a:solidFill>
              </a:rPr>
              <a:t>fel</a:t>
            </a:r>
            <a:r>
              <a:rPr lang="en-GB" sz="2000">
                <a:solidFill>
                  <a:srgbClr val="00B0F0"/>
                </a:solidFill>
              </a:rPr>
              <a:t> </a:t>
            </a:r>
            <a:r>
              <a:rPr lang="en-GB" sz="2000" err="1">
                <a:solidFill>
                  <a:srgbClr val="00B0F0"/>
                </a:solidFill>
              </a:rPr>
              <a:t>rhan</a:t>
            </a:r>
            <a:r>
              <a:rPr lang="en-GB" sz="2000">
                <a:solidFill>
                  <a:srgbClr val="00B0F0"/>
                </a:solidFill>
              </a:rPr>
              <a:t> </a:t>
            </a:r>
            <a:r>
              <a:rPr lang="en-GB" sz="2000" err="1">
                <a:solidFill>
                  <a:srgbClr val="00B0F0"/>
                </a:solidFill>
              </a:rPr>
              <a:t>o’r</a:t>
            </a:r>
            <a:r>
              <a:rPr lang="en-GB" sz="2000">
                <a:solidFill>
                  <a:srgbClr val="00B0F0"/>
                </a:solidFill>
              </a:rPr>
              <a:t> </a:t>
            </a:r>
            <a:r>
              <a:rPr lang="en-GB" sz="2000" err="1">
                <a:solidFill>
                  <a:srgbClr val="00B0F0"/>
                </a:solidFill>
              </a:rPr>
              <a:t>cyswllt</a:t>
            </a:r>
            <a:r>
              <a:rPr lang="en-GB" sz="2000">
                <a:solidFill>
                  <a:srgbClr val="00B0F0"/>
                </a:solidFill>
              </a:rPr>
              <a:t> </a:t>
            </a:r>
            <a:r>
              <a:rPr lang="en-GB" sz="2000" err="1">
                <a:solidFill>
                  <a:srgbClr val="00B0F0"/>
                </a:solidFill>
              </a:rPr>
              <a:t>ehangach</a:t>
            </a:r>
            <a:r>
              <a:rPr lang="en-GB" sz="2000">
                <a:solidFill>
                  <a:srgbClr val="00B0F0"/>
                </a:solidFill>
              </a:rPr>
              <a:t> </a:t>
            </a:r>
            <a:r>
              <a:rPr lang="en-GB" sz="2000" err="1">
                <a:solidFill>
                  <a:srgbClr val="00B0F0"/>
                </a:solidFill>
              </a:rPr>
              <a:t>â’r</a:t>
            </a:r>
            <a:r>
              <a:rPr lang="en-GB" sz="2000">
                <a:solidFill>
                  <a:srgbClr val="00B0F0"/>
                </a:solidFill>
              </a:rPr>
              <a:t> </a:t>
            </a:r>
            <a:r>
              <a:rPr lang="en-GB" sz="2000" err="1">
                <a:solidFill>
                  <a:srgbClr val="00B0F0"/>
                </a:solidFill>
              </a:rPr>
              <a:t>gymuned</a:t>
            </a:r>
            <a:r>
              <a:rPr lang="en-GB" sz="2000">
                <a:solidFill>
                  <a:srgbClr val="00B0F0"/>
                </a:solidFill>
              </a:rPr>
              <a:t>.</a:t>
            </a:r>
          </a:p>
        </p:txBody>
      </p:sp>
      <p:sp>
        <p:nvSpPr>
          <p:cNvPr id="7" name="Content Placeholder 2"/>
          <p:cNvSpPr txBox="1">
            <a:spLocks/>
          </p:cNvSpPr>
          <p:nvPr/>
        </p:nvSpPr>
        <p:spPr>
          <a:xfrm>
            <a:off x="4913195" y="1582219"/>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a:t>Qualitative data </a:t>
            </a:r>
            <a:r>
              <a:rPr lang="en-GB" sz="2000"/>
              <a:t>will include: </a:t>
            </a:r>
          </a:p>
          <a:p>
            <a:r>
              <a:rPr lang="en-GB" sz="2000"/>
              <a:t>inspection reports relating to the school </a:t>
            </a:r>
          </a:p>
          <a:p>
            <a:r>
              <a:rPr lang="en-GB" sz="2000"/>
              <a:t>information relating to learners’ well-being. </a:t>
            </a:r>
          </a:p>
          <a:p>
            <a:r>
              <a:rPr lang="en-GB" sz="2000"/>
              <a:t>It could also include information obtained from consultation with learners, parents/carers, staff, and outside organisations and agencies that the school may be working with as part of the wider community engagement. </a:t>
            </a:r>
          </a:p>
        </p:txBody>
      </p:sp>
    </p:spTree>
    <p:extLst>
      <p:ext uri="{BB962C8B-B14F-4D97-AF65-F5344CB8AC3E}">
        <p14:creationId xmlns:p14="http://schemas.microsoft.com/office/powerpoint/2010/main" val="6342717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78525" y="119467"/>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00B0F0"/>
                </a:solidFill>
                <a:latin typeface="+mn-lt"/>
              </a:rPr>
              <a:t>Rhanddeiliaid</a:t>
            </a:r>
          </a:p>
          <a:p>
            <a:r>
              <a:rPr lang="en-GB" b="1">
                <a:latin typeface="+mn-lt"/>
              </a:rPr>
              <a:t>Stakeholders</a:t>
            </a:r>
          </a:p>
        </p:txBody>
      </p:sp>
      <p:sp>
        <p:nvSpPr>
          <p:cNvPr id="3" name="Content Placeholder 2"/>
          <p:cNvSpPr txBox="1">
            <a:spLocks/>
          </p:cNvSpPr>
          <p:nvPr/>
        </p:nvSpPr>
        <p:spPr>
          <a:xfrm>
            <a:off x="116006" y="1695235"/>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a:p>
        </p:txBody>
      </p:sp>
      <p:sp>
        <p:nvSpPr>
          <p:cNvPr id="7" name="Content Placeholder 2"/>
          <p:cNvSpPr txBox="1">
            <a:spLocks/>
          </p:cNvSpPr>
          <p:nvPr/>
        </p:nvSpPr>
        <p:spPr>
          <a:xfrm>
            <a:off x="4722126" y="1452488"/>
            <a:ext cx="4068566" cy="39530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For school development planning to be most effective, it should involve all school partners and stakeholders; this is essential in ensuring that everyone has a commitment to the school’s improvement agenda.</a:t>
            </a:r>
          </a:p>
          <a:p>
            <a:r>
              <a:rPr lang="en-GB" sz="2000"/>
              <a:t>Aspects of Estyn’s Common Inspection Framework focus on self-evaluation, strategic planning, and management of staff and resources; aspects which are a requirement of the SDP. </a:t>
            </a:r>
          </a:p>
        </p:txBody>
      </p:sp>
      <p:sp>
        <p:nvSpPr>
          <p:cNvPr id="4" name="Rectangle 3"/>
          <p:cNvSpPr/>
          <p:nvPr/>
        </p:nvSpPr>
        <p:spPr>
          <a:xfrm>
            <a:off x="443553" y="1452488"/>
            <a:ext cx="4278573" cy="4093428"/>
          </a:xfrm>
          <a:prstGeom prst="rect">
            <a:avLst/>
          </a:prstGeom>
        </p:spPr>
        <p:txBody>
          <a:bodyPr wrap="square">
            <a:spAutoFit/>
          </a:bodyPr>
          <a:lstStyle/>
          <a:p>
            <a:pPr marL="342900" indent="-342900">
              <a:buFont typeface="Arial" panose="020B0604020202020204" pitchFamily="34" charset="0"/>
              <a:buChar char="•"/>
            </a:pPr>
            <a:r>
              <a:rPr lang="en-GB" sz="2000">
                <a:solidFill>
                  <a:srgbClr val="00B0F0"/>
                </a:solidFill>
              </a:rPr>
              <a:t>Er </a:t>
            </a:r>
            <a:r>
              <a:rPr lang="en-GB" sz="2000" err="1">
                <a:solidFill>
                  <a:srgbClr val="00B0F0"/>
                </a:solidFill>
              </a:rPr>
              <a:t>mwyn</a:t>
            </a:r>
            <a:r>
              <a:rPr lang="en-GB" sz="2000">
                <a:solidFill>
                  <a:srgbClr val="00B0F0"/>
                </a:solidFill>
              </a:rPr>
              <a:t> i </a:t>
            </a:r>
            <a:r>
              <a:rPr lang="en-GB" sz="2000" err="1">
                <a:solidFill>
                  <a:srgbClr val="00B0F0"/>
                </a:solidFill>
              </a:rPr>
              <a:t>gynllunio</a:t>
            </a:r>
            <a:r>
              <a:rPr lang="en-GB" sz="2000">
                <a:solidFill>
                  <a:srgbClr val="00B0F0"/>
                </a:solidFill>
              </a:rPr>
              <a:t> </a:t>
            </a:r>
            <a:r>
              <a:rPr lang="en-GB" sz="2000" err="1">
                <a:solidFill>
                  <a:srgbClr val="00B0F0"/>
                </a:solidFill>
              </a:rPr>
              <a:t>datblygu</a:t>
            </a:r>
            <a:r>
              <a:rPr lang="en-GB" sz="2000">
                <a:solidFill>
                  <a:srgbClr val="00B0F0"/>
                </a:solidFill>
              </a:rPr>
              <a:t> </a:t>
            </a:r>
            <a:r>
              <a:rPr lang="en-GB" sz="2000" err="1">
                <a:solidFill>
                  <a:srgbClr val="00B0F0"/>
                </a:solidFill>
              </a:rPr>
              <a:t>ysgolion</a:t>
            </a:r>
            <a:r>
              <a:rPr lang="en-GB" sz="2000">
                <a:solidFill>
                  <a:srgbClr val="00B0F0"/>
                </a:solidFill>
              </a:rPr>
              <a:t> </a:t>
            </a:r>
            <a:r>
              <a:rPr lang="en-GB" sz="2000" err="1">
                <a:solidFill>
                  <a:srgbClr val="00B0F0"/>
                </a:solidFill>
              </a:rPr>
              <a:t>fod</a:t>
            </a:r>
            <a:r>
              <a:rPr lang="en-GB" sz="2000">
                <a:solidFill>
                  <a:srgbClr val="00B0F0"/>
                </a:solidFill>
              </a:rPr>
              <a:t> </a:t>
            </a:r>
            <a:r>
              <a:rPr lang="en-GB" sz="2000" err="1">
                <a:solidFill>
                  <a:srgbClr val="00B0F0"/>
                </a:solidFill>
              </a:rPr>
              <a:t>yn</a:t>
            </a:r>
            <a:r>
              <a:rPr lang="en-GB" sz="2000">
                <a:solidFill>
                  <a:srgbClr val="00B0F0"/>
                </a:solidFill>
              </a:rPr>
              <a:t> </a:t>
            </a:r>
            <a:r>
              <a:rPr lang="en-GB" sz="2000" err="1">
                <a:solidFill>
                  <a:srgbClr val="00B0F0"/>
                </a:solidFill>
              </a:rPr>
              <a:t>fwyaf</a:t>
            </a:r>
            <a:r>
              <a:rPr lang="en-GB" sz="2000">
                <a:solidFill>
                  <a:srgbClr val="00B0F0"/>
                </a:solidFill>
              </a:rPr>
              <a:t> </a:t>
            </a:r>
            <a:r>
              <a:rPr lang="en-GB" sz="2000" err="1">
                <a:solidFill>
                  <a:srgbClr val="00B0F0"/>
                </a:solidFill>
              </a:rPr>
              <a:t>effeithiol</a:t>
            </a:r>
            <a:r>
              <a:rPr lang="en-GB" sz="2000">
                <a:solidFill>
                  <a:srgbClr val="00B0F0"/>
                </a:solidFill>
              </a:rPr>
              <a:t>, </a:t>
            </a:r>
            <a:r>
              <a:rPr lang="en-GB" sz="2000" err="1">
                <a:solidFill>
                  <a:srgbClr val="00B0F0"/>
                </a:solidFill>
              </a:rPr>
              <a:t>dylai</a:t>
            </a:r>
            <a:r>
              <a:rPr lang="en-GB" sz="2000">
                <a:solidFill>
                  <a:srgbClr val="00B0F0"/>
                </a:solidFill>
              </a:rPr>
              <a:t> </a:t>
            </a:r>
            <a:r>
              <a:rPr lang="en-GB" sz="2000" err="1">
                <a:solidFill>
                  <a:srgbClr val="00B0F0"/>
                </a:solidFill>
              </a:rPr>
              <a:t>gynnwys</a:t>
            </a:r>
            <a:r>
              <a:rPr lang="en-GB" sz="2000">
                <a:solidFill>
                  <a:srgbClr val="00B0F0"/>
                </a:solidFill>
              </a:rPr>
              <a:t> </a:t>
            </a:r>
            <a:r>
              <a:rPr lang="en-GB" sz="2000" err="1">
                <a:solidFill>
                  <a:srgbClr val="00B0F0"/>
                </a:solidFill>
              </a:rPr>
              <a:t>holl</a:t>
            </a:r>
            <a:r>
              <a:rPr lang="en-GB" sz="2000">
                <a:solidFill>
                  <a:srgbClr val="00B0F0"/>
                </a:solidFill>
              </a:rPr>
              <a:t> </a:t>
            </a:r>
            <a:r>
              <a:rPr lang="en-GB" sz="2000" err="1">
                <a:solidFill>
                  <a:srgbClr val="00B0F0"/>
                </a:solidFill>
              </a:rPr>
              <a:t>bartneriaid</a:t>
            </a:r>
            <a:r>
              <a:rPr lang="en-GB" sz="2000">
                <a:solidFill>
                  <a:srgbClr val="00B0F0"/>
                </a:solidFill>
              </a:rPr>
              <a:t> a rhanddeiliaid </a:t>
            </a:r>
            <a:r>
              <a:rPr lang="en-GB" sz="2000" err="1">
                <a:solidFill>
                  <a:srgbClr val="00B0F0"/>
                </a:solidFill>
              </a:rPr>
              <a:t>yr</a:t>
            </a:r>
            <a:r>
              <a:rPr lang="en-GB" sz="2000">
                <a:solidFill>
                  <a:srgbClr val="00B0F0"/>
                </a:solidFill>
              </a:rPr>
              <a:t> </a:t>
            </a:r>
            <a:r>
              <a:rPr lang="en-GB" sz="2000" err="1">
                <a:solidFill>
                  <a:srgbClr val="00B0F0"/>
                </a:solidFill>
              </a:rPr>
              <a:t>ysgol</a:t>
            </a:r>
            <a:r>
              <a:rPr lang="en-GB" sz="2000">
                <a:solidFill>
                  <a:srgbClr val="00B0F0"/>
                </a:solidFill>
              </a:rPr>
              <a:t>; </a:t>
            </a:r>
            <a:r>
              <a:rPr lang="en-GB" sz="2000" err="1">
                <a:solidFill>
                  <a:srgbClr val="00B0F0"/>
                </a:solidFill>
              </a:rPr>
              <a:t>mae</a:t>
            </a:r>
            <a:r>
              <a:rPr lang="en-GB" sz="2000">
                <a:solidFill>
                  <a:srgbClr val="00B0F0"/>
                </a:solidFill>
              </a:rPr>
              <a:t> </a:t>
            </a:r>
            <a:r>
              <a:rPr lang="en-GB" sz="2000" err="1">
                <a:solidFill>
                  <a:srgbClr val="00B0F0"/>
                </a:solidFill>
              </a:rPr>
              <a:t>hyn</a:t>
            </a:r>
            <a:r>
              <a:rPr lang="en-GB" sz="2000">
                <a:solidFill>
                  <a:srgbClr val="00B0F0"/>
                </a:solidFill>
              </a:rPr>
              <a:t> </a:t>
            </a:r>
            <a:r>
              <a:rPr lang="en-GB" sz="2000" err="1">
                <a:solidFill>
                  <a:srgbClr val="00B0F0"/>
                </a:solidFill>
              </a:rPr>
              <a:t>yn</a:t>
            </a:r>
            <a:r>
              <a:rPr lang="en-GB" sz="2000">
                <a:solidFill>
                  <a:srgbClr val="00B0F0"/>
                </a:solidFill>
              </a:rPr>
              <a:t> </a:t>
            </a:r>
            <a:r>
              <a:rPr lang="en-GB" sz="2000" err="1">
                <a:solidFill>
                  <a:srgbClr val="00B0F0"/>
                </a:solidFill>
              </a:rPr>
              <a:t>hanfodol</a:t>
            </a:r>
            <a:r>
              <a:rPr lang="en-GB" sz="2000">
                <a:solidFill>
                  <a:srgbClr val="00B0F0"/>
                </a:solidFill>
              </a:rPr>
              <a:t> er </a:t>
            </a:r>
            <a:r>
              <a:rPr lang="en-GB" sz="2000" err="1">
                <a:solidFill>
                  <a:srgbClr val="00B0F0"/>
                </a:solidFill>
              </a:rPr>
              <a:t>mwyn</a:t>
            </a:r>
            <a:r>
              <a:rPr lang="en-GB" sz="2000">
                <a:solidFill>
                  <a:srgbClr val="00B0F0"/>
                </a:solidFill>
              </a:rPr>
              <a:t> </a:t>
            </a:r>
            <a:r>
              <a:rPr lang="en-GB" sz="2000" err="1">
                <a:solidFill>
                  <a:srgbClr val="00B0F0"/>
                </a:solidFill>
              </a:rPr>
              <a:t>sicrhau</a:t>
            </a:r>
            <a:r>
              <a:rPr lang="en-GB" sz="2000">
                <a:solidFill>
                  <a:srgbClr val="00B0F0"/>
                </a:solidFill>
              </a:rPr>
              <a:t> bod </a:t>
            </a:r>
            <a:r>
              <a:rPr lang="en-GB" sz="2000" err="1">
                <a:solidFill>
                  <a:srgbClr val="00B0F0"/>
                </a:solidFill>
              </a:rPr>
              <a:t>gan</a:t>
            </a:r>
            <a:r>
              <a:rPr lang="en-GB" sz="2000">
                <a:solidFill>
                  <a:srgbClr val="00B0F0"/>
                </a:solidFill>
              </a:rPr>
              <a:t> </a:t>
            </a:r>
            <a:r>
              <a:rPr lang="en-GB" sz="2000" err="1">
                <a:solidFill>
                  <a:srgbClr val="00B0F0"/>
                </a:solidFill>
              </a:rPr>
              <a:t>bawb</a:t>
            </a:r>
            <a:r>
              <a:rPr lang="en-GB" sz="2000">
                <a:solidFill>
                  <a:srgbClr val="00B0F0"/>
                </a:solidFill>
              </a:rPr>
              <a:t> </a:t>
            </a:r>
            <a:r>
              <a:rPr lang="en-GB" sz="2000" err="1">
                <a:solidFill>
                  <a:srgbClr val="00B0F0"/>
                </a:solidFill>
              </a:rPr>
              <a:t>ymrwymiad</a:t>
            </a:r>
            <a:r>
              <a:rPr lang="en-GB" sz="2000">
                <a:solidFill>
                  <a:srgbClr val="00B0F0"/>
                </a:solidFill>
              </a:rPr>
              <a:t> i agenda </a:t>
            </a:r>
            <a:r>
              <a:rPr lang="en-GB" sz="2000" err="1">
                <a:solidFill>
                  <a:srgbClr val="00B0F0"/>
                </a:solidFill>
              </a:rPr>
              <a:t>wella'r</a:t>
            </a:r>
            <a:r>
              <a:rPr lang="en-GB" sz="2000">
                <a:solidFill>
                  <a:srgbClr val="00B0F0"/>
                </a:solidFill>
              </a:rPr>
              <a:t> </a:t>
            </a:r>
            <a:r>
              <a:rPr lang="en-GB" sz="2000" err="1">
                <a:solidFill>
                  <a:srgbClr val="00B0F0"/>
                </a:solidFill>
              </a:rPr>
              <a:t>ysgol</a:t>
            </a:r>
            <a:r>
              <a:rPr lang="en-GB" sz="2000">
                <a:solidFill>
                  <a:srgbClr val="00B0F0"/>
                </a:solidFill>
              </a:rPr>
              <a:t>.</a:t>
            </a:r>
          </a:p>
          <a:p>
            <a:pPr marL="342900" indent="-342900">
              <a:buFont typeface="Arial" panose="020B0604020202020204" pitchFamily="34" charset="0"/>
              <a:buChar char="•"/>
            </a:pPr>
            <a:r>
              <a:rPr lang="en-GB" sz="2000">
                <a:solidFill>
                  <a:srgbClr val="00B0F0"/>
                </a:solidFill>
              </a:rPr>
              <a:t>Mae </a:t>
            </a:r>
            <a:r>
              <a:rPr lang="en-GB" sz="2000" err="1">
                <a:solidFill>
                  <a:srgbClr val="00B0F0"/>
                </a:solidFill>
              </a:rPr>
              <a:t>agweddau</a:t>
            </a:r>
            <a:r>
              <a:rPr lang="en-GB" sz="2000">
                <a:solidFill>
                  <a:srgbClr val="00B0F0"/>
                </a:solidFill>
              </a:rPr>
              <a:t> </a:t>
            </a:r>
            <a:r>
              <a:rPr lang="en-GB" sz="2000" err="1">
                <a:solidFill>
                  <a:srgbClr val="00B0F0"/>
                </a:solidFill>
              </a:rPr>
              <a:t>ar</a:t>
            </a:r>
            <a:r>
              <a:rPr lang="en-GB" sz="2000">
                <a:solidFill>
                  <a:srgbClr val="00B0F0"/>
                </a:solidFill>
              </a:rPr>
              <a:t> </a:t>
            </a:r>
            <a:r>
              <a:rPr lang="en-GB" sz="2000" err="1">
                <a:solidFill>
                  <a:srgbClr val="00B0F0"/>
                </a:solidFill>
              </a:rPr>
              <a:t>Fframwaith</a:t>
            </a:r>
            <a:r>
              <a:rPr lang="en-GB" sz="2000">
                <a:solidFill>
                  <a:srgbClr val="00B0F0"/>
                </a:solidFill>
              </a:rPr>
              <a:t> </a:t>
            </a:r>
            <a:r>
              <a:rPr lang="en-GB" sz="2000" err="1">
                <a:solidFill>
                  <a:srgbClr val="00B0F0"/>
                </a:solidFill>
              </a:rPr>
              <a:t>Arolygu</a:t>
            </a:r>
            <a:r>
              <a:rPr lang="en-GB" sz="2000">
                <a:solidFill>
                  <a:srgbClr val="00B0F0"/>
                </a:solidFill>
              </a:rPr>
              <a:t> </a:t>
            </a:r>
            <a:r>
              <a:rPr lang="en-GB" sz="2000" err="1">
                <a:solidFill>
                  <a:srgbClr val="00B0F0"/>
                </a:solidFill>
              </a:rPr>
              <a:t>Cyffredin</a:t>
            </a:r>
            <a:r>
              <a:rPr lang="en-GB" sz="2000">
                <a:solidFill>
                  <a:srgbClr val="00B0F0"/>
                </a:solidFill>
              </a:rPr>
              <a:t> Estyn </a:t>
            </a:r>
            <a:r>
              <a:rPr lang="en-GB" sz="2000" err="1">
                <a:solidFill>
                  <a:srgbClr val="00B0F0"/>
                </a:solidFill>
              </a:rPr>
              <a:t>yn</a:t>
            </a:r>
            <a:r>
              <a:rPr lang="en-GB" sz="2000">
                <a:solidFill>
                  <a:srgbClr val="00B0F0"/>
                </a:solidFill>
              </a:rPr>
              <a:t> </a:t>
            </a:r>
            <a:r>
              <a:rPr lang="en-GB" sz="2000" err="1">
                <a:solidFill>
                  <a:srgbClr val="00B0F0"/>
                </a:solidFill>
              </a:rPr>
              <a:t>canolbwyntio</a:t>
            </a:r>
            <a:r>
              <a:rPr lang="en-GB" sz="2000">
                <a:solidFill>
                  <a:srgbClr val="00B0F0"/>
                </a:solidFill>
              </a:rPr>
              <a:t> </a:t>
            </a:r>
            <a:r>
              <a:rPr lang="en-GB" sz="2000" err="1">
                <a:solidFill>
                  <a:srgbClr val="00B0F0"/>
                </a:solidFill>
              </a:rPr>
              <a:t>ar</a:t>
            </a:r>
            <a:r>
              <a:rPr lang="en-GB" sz="2000">
                <a:solidFill>
                  <a:srgbClr val="00B0F0"/>
                </a:solidFill>
              </a:rPr>
              <a:t> </a:t>
            </a:r>
            <a:r>
              <a:rPr lang="en-GB" sz="2000" err="1">
                <a:solidFill>
                  <a:srgbClr val="00B0F0"/>
                </a:solidFill>
              </a:rPr>
              <a:t>hunanarfarnu</a:t>
            </a:r>
            <a:r>
              <a:rPr lang="en-GB" sz="2000">
                <a:solidFill>
                  <a:srgbClr val="00B0F0"/>
                </a:solidFill>
              </a:rPr>
              <a:t>, cynllunio </a:t>
            </a:r>
            <a:r>
              <a:rPr lang="en-GB" sz="2000" err="1">
                <a:solidFill>
                  <a:srgbClr val="00B0F0"/>
                </a:solidFill>
              </a:rPr>
              <a:t>strategol</a:t>
            </a:r>
            <a:r>
              <a:rPr lang="en-GB" sz="2000">
                <a:solidFill>
                  <a:srgbClr val="00B0F0"/>
                </a:solidFill>
              </a:rPr>
              <a:t>, a </a:t>
            </a:r>
            <a:r>
              <a:rPr lang="en-GB" sz="2000" err="1">
                <a:solidFill>
                  <a:srgbClr val="00B0F0"/>
                </a:solidFill>
              </a:rPr>
              <a:t>rheoli</a:t>
            </a:r>
            <a:r>
              <a:rPr lang="en-GB" sz="2000">
                <a:solidFill>
                  <a:srgbClr val="00B0F0"/>
                </a:solidFill>
              </a:rPr>
              <a:t> staff ac </a:t>
            </a:r>
            <a:r>
              <a:rPr lang="en-GB" sz="2000" err="1">
                <a:solidFill>
                  <a:srgbClr val="00B0F0"/>
                </a:solidFill>
              </a:rPr>
              <a:t>adnoddau</a:t>
            </a:r>
            <a:r>
              <a:rPr lang="en-GB" sz="2000">
                <a:solidFill>
                  <a:srgbClr val="00B0F0"/>
                </a:solidFill>
              </a:rPr>
              <a:t>; </a:t>
            </a:r>
            <a:r>
              <a:rPr lang="en-GB" sz="2000" err="1">
                <a:solidFill>
                  <a:srgbClr val="00B0F0"/>
                </a:solidFill>
              </a:rPr>
              <a:t>agweddau</a:t>
            </a:r>
            <a:r>
              <a:rPr lang="en-GB" sz="2000">
                <a:solidFill>
                  <a:srgbClr val="00B0F0"/>
                </a:solidFill>
              </a:rPr>
              <a:t> </a:t>
            </a:r>
            <a:r>
              <a:rPr lang="en-GB" sz="2000" err="1">
                <a:solidFill>
                  <a:srgbClr val="00B0F0"/>
                </a:solidFill>
              </a:rPr>
              <a:t>sy'n</a:t>
            </a:r>
            <a:r>
              <a:rPr lang="en-GB" sz="2000">
                <a:solidFill>
                  <a:srgbClr val="00B0F0"/>
                </a:solidFill>
              </a:rPr>
              <a:t> </a:t>
            </a:r>
            <a:r>
              <a:rPr lang="en-GB" sz="2000" err="1">
                <a:solidFill>
                  <a:srgbClr val="00B0F0"/>
                </a:solidFill>
              </a:rPr>
              <a:t>ofynnol</a:t>
            </a:r>
            <a:r>
              <a:rPr lang="en-GB" sz="2000">
                <a:solidFill>
                  <a:srgbClr val="00B0F0"/>
                </a:solidFill>
              </a:rPr>
              <a:t> </a:t>
            </a:r>
            <a:r>
              <a:rPr lang="en-GB" sz="2000" err="1">
                <a:solidFill>
                  <a:srgbClr val="00B0F0"/>
                </a:solidFill>
              </a:rPr>
              <a:t>yn</a:t>
            </a:r>
            <a:r>
              <a:rPr lang="en-GB" sz="2000">
                <a:solidFill>
                  <a:srgbClr val="00B0F0"/>
                </a:solidFill>
              </a:rPr>
              <a:t> y CDY.</a:t>
            </a:r>
          </a:p>
        </p:txBody>
      </p:sp>
    </p:spTree>
    <p:extLst>
      <p:ext uri="{BB962C8B-B14F-4D97-AF65-F5344CB8AC3E}">
        <p14:creationId xmlns:p14="http://schemas.microsoft.com/office/powerpoint/2010/main" val="22897772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142F12-D109-42BD-8E97-49FE64FFE3CE}"/>
              </a:ext>
            </a:extLst>
          </p:cNvPr>
          <p:cNvSpPr txBox="1"/>
          <p:nvPr/>
        </p:nvSpPr>
        <p:spPr>
          <a:xfrm>
            <a:off x="3724073" y="2438400"/>
            <a:ext cx="5148378" cy="3785419"/>
          </a:xfrm>
          <a:prstGeom prst="rect">
            <a:avLst/>
          </a:prstGeom>
        </p:spPr>
        <p:txBody>
          <a:bodyPr vert="horz" lIns="91440" tIns="45720" rIns="91440" bIns="45720" rtlCol="0">
            <a:normAutofit/>
          </a:bodyPr>
          <a:lstStyle/>
          <a:p>
            <a:pPr lvl="0"/>
            <a:r>
              <a:rPr lang="cy-GB"/>
              <a:t>Wrth baratoi Cynllun Datblygu Ysgol (CDY), rhaid i’r corff llywodraethu ymgynghori â’r:</a:t>
            </a:r>
            <a:endParaRPr lang="en-GB"/>
          </a:p>
          <a:p>
            <a:pPr fontAlgn="base"/>
            <a:r>
              <a:rPr lang="en-GB"/>
              <a:t> </a:t>
            </a:r>
          </a:p>
          <a:p>
            <a:pPr fontAlgn="base"/>
            <a:r>
              <a:rPr lang="cy-GB"/>
              <a:t>• pennaeth ysgol (sydd, yn y rhan fwyaf o achosion, yn aelod o’r corff llywodraethu),</a:t>
            </a:r>
            <a:endParaRPr lang="en-GB"/>
          </a:p>
          <a:p>
            <a:pPr fontAlgn="base"/>
            <a:r>
              <a:rPr lang="cy-GB"/>
              <a:t>• staff yr ysgol,</a:t>
            </a:r>
            <a:endParaRPr lang="en-GB"/>
          </a:p>
          <a:p>
            <a:pPr fontAlgn="base"/>
            <a:r>
              <a:rPr lang="cy-GB"/>
              <a:t>• dysgwyr,</a:t>
            </a:r>
            <a:endParaRPr lang="en-GB"/>
          </a:p>
          <a:p>
            <a:pPr fontAlgn="base"/>
            <a:r>
              <a:rPr lang="en-GB"/>
              <a:t>• </a:t>
            </a:r>
            <a:r>
              <a:rPr lang="cy-GB"/>
              <a:t>rhieni/gofalwyr ac</a:t>
            </a:r>
            <a:br>
              <a:rPr lang="cy-GB"/>
            </a:br>
            <a:r>
              <a:rPr lang="cy-GB"/>
              <a:t>• eraill sy’n ymwneud â bywyd a gwaith yr ysgol, e.e. awdurdod lleol, consortia rhanbarthol, cynghorydd herio, ysgolion eraill, y gymuned ac ati. </a:t>
            </a:r>
            <a:br>
              <a:rPr lang="cy-GB"/>
            </a:br>
            <a:endParaRPr lang="en-GB"/>
          </a:p>
          <a:p>
            <a:pPr defTabSz="914400">
              <a:lnSpc>
                <a:spcPct val="90000"/>
              </a:lnSpc>
              <a:spcAft>
                <a:spcPts val="600"/>
              </a:spcAft>
            </a:pPr>
            <a:endParaRPr lang="en-US" sz="1700"/>
          </a:p>
        </p:txBody>
      </p:sp>
      <p:pic>
        <p:nvPicPr>
          <p:cNvPr id="5" name="Picture 4">
            <a:extLst>
              <a:ext uri="{FF2B5EF4-FFF2-40B4-BE49-F238E27FC236}">
                <a16:creationId xmlns:a16="http://schemas.microsoft.com/office/drawing/2014/main" id="{C7CCC3B7-4888-43E6-8063-B8B9E75FFF50}"/>
              </a:ext>
            </a:extLst>
          </p:cNvPr>
          <p:cNvPicPr>
            <a:picLocks noChangeAspect="1"/>
          </p:cNvPicPr>
          <p:nvPr/>
        </p:nvPicPr>
        <p:blipFill rotWithShape="1">
          <a:blip r:embed="rId2"/>
          <a:srcRect l="33728" r="32560"/>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3836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142F12-D109-42BD-8E97-49FE64FFE3CE}"/>
              </a:ext>
            </a:extLst>
          </p:cNvPr>
          <p:cNvSpPr txBox="1"/>
          <p:nvPr/>
        </p:nvSpPr>
        <p:spPr>
          <a:xfrm>
            <a:off x="3724073" y="2438400"/>
            <a:ext cx="5148378" cy="3785419"/>
          </a:xfrm>
          <a:prstGeom prst="rect">
            <a:avLst/>
          </a:prstGeom>
        </p:spPr>
        <p:txBody>
          <a:bodyPr vert="horz" lIns="91440" tIns="45720" rIns="91440" bIns="45720" rtlCol="0">
            <a:normAutofit/>
          </a:bodyPr>
          <a:lstStyle/>
          <a:p>
            <a:pPr defTabSz="914400">
              <a:lnSpc>
                <a:spcPct val="90000"/>
              </a:lnSpc>
              <a:spcAft>
                <a:spcPts val="600"/>
              </a:spcAft>
            </a:pPr>
            <a:r>
              <a:rPr lang="en-US" sz="1700"/>
              <a:t>In preparing a SDP, the governing body must consult with:</a:t>
            </a:r>
          </a:p>
          <a:p>
            <a:pPr indent="-228600" defTabSz="914400">
              <a:lnSpc>
                <a:spcPct val="90000"/>
              </a:lnSpc>
              <a:spcAft>
                <a:spcPts val="600"/>
              </a:spcAft>
              <a:buFont typeface="Arial" panose="020B0604020202020204" pitchFamily="34" charset="0"/>
              <a:buChar char="•"/>
            </a:pPr>
            <a:endParaRPr lang="en-US" sz="1700"/>
          </a:p>
          <a:p>
            <a:pPr marL="285750" indent="-228600" defTabSz="914400">
              <a:lnSpc>
                <a:spcPct val="90000"/>
              </a:lnSpc>
              <a:spcAft>
                <a:spcPts val="600"/>
              </a:spcAft>
              <a:buFont typeface="Arial" panose="020B0604020202020204" pitchFamily="34" charset="0"/>
              <a:buChar char="•"/>
            </a:pPr>
            <a:r>
              <a:rPr lang="en-US" sz="1700"/>
              <a:t>the headteacher (who in the majority of cases is a member of the governing body),</a:t>
            </a:r>
          </a:p>
          <a:p>
            <a:pPr marL="285750" indent="-228600" defTabSz="914400">
              <a:lnSpc>
                <a:spcPct val="90000"/>
              </a:lnSpc>
              <a:spcAft>
                <a:spcPts val="600"/>
              </a:spcAft>
              <a:buFont typeface="Arial" panose="020B0604020202020204" pitchFamily="34" charset="0"/>
              <a:buChar char="•"/>
            </a:pPr>
            <a:r>
              <a:rPr lang="en-US" sz="1700"/>
              <a:t>school staff, </a:t>
            </a:r>
          </a:p>
          <a:p>
            <a:pPr marL="285750" indent="-228600" defTabSz="914400">
              <a:lnSpc>
                <a:spcPct val="90000"/>
              </a:lnSpc>
              <a:spcAft>
                <a:spcPts val="600"/>
              </a:spcAft>
              <a:buFont typeface="Arial" panose="020B0604020202020204" pitchFamily="34" charset="0"/>
              <a:buChar char="•"/>
            </a:pPr>
            <a:r>
              <a:rPr lang="en-US" sz="1700"/>
              <a:t>learners, </a:t>
            </a:r>
          </a:p>
          <a:p>
            <a:pPr marL="285750" indent="-228600" defTabSz="914400">
              <a:lnSpc>
                <a:spcPct val="90000"/>
              </a:lnSpc>
              <a:spcAft>
                <a:spcPts val="600"/>
              </a:spcAft>
              <a:buFont typeface="Arial" panose="020B0604020202020204" pitchFamily="34" charset="0"/>
              <a:buChar char="•"/>
            </a:pPr>
            <a:r>
              <a:rPr lang="en-US" sz="1700"/>
              <a:t>parents/</a:t>
            </a:r>
            <a:r>
              <a:rPr lang="en-US" sz="1700" err="1"/>
              <a:t>carers</a:t>
            </a:r>
            <a:r>
              <a:rPr lang="en-US" sz="1700"/>
              <a:t> and </a:t>
            </a:r>
          </a:p>
          <a:p>
            <a:pPr marL="285750" indent="-228600" defTabSz="914400">
              <a:lnSpc>
                <a:spcPct val="90000"/>
              </a:lnSpc>
              <a:spcAft>
                <a:spcPts val="600"/>
              </a:spcAft>
              <a:buFont typeface="Arial" panose="020B0604020202020204" pitchFamily="34" charset="0"/>
              <a:buChar char="•"/>
            </a:pPr>
            <a:r>
              <a:rPr lang="en-US" sz="1700"/>
              <a:t>others involved in the life and work of the school, e.g. local authority, regional consortia, challenge adviser, other schools, community, etc. </a:t>
            </a:r>
          </a:p>
        </p:txBody>
      </p:sp>
      <p:pic>
        <p:nvPicPr>
          <p:cNvPr id="5" name="Picture 4">
            <a:extLst>
              <a:ext uri="{FF2B5EF4-FFF2-40B4-BE49-F238E27FC236}">
                <a16:creationId xmlns:a16="http://schemas.microsoft.com/office/drawing/2014/main" id="{C7CCC3B7-4888-43E6-8063-B8B9E75FFF50}"/>
              </a:ext>
            </a:extLst>
          </p:cNvPr>
          <p:cNvPicPr>
            <a:picLocks noChangeAspect="1"/>
          </p:cNvPicPr>
          <p:nvPr/>
        </p:nvPicPr>
        <p:blipFill rotWithShape="1">
          <a:blip r:embed="rId2"/>
          <a:srcRect l="33728" r="32560"/>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37603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5974-024A-4B4B-9335-4B5CD4DF61E7}"/>
              </a:ext>
            </a:extLst>
          </p:cNvPr>
          <p:cNvSpPr>
            <a:spLocks noGrp="1"/>
          </p:cNvSpPr>
          <p:nvPr>
            <p:ph type="title"/>
          </p:nvPr>
        </p:nvSpPr>
        <p:spPr>
          <a:xfrm>
            <a:off x="603504" y="1445494"/>
            <a:ext cx="2712642" cy="4376572"/>
          </a:xfrm>
        </p:spPr>
        <p:txBody>
          <a:bodyPr vert="horz" lIns="91440" tIns="45720" rIns="91440" bIns="45720" rtlCol="0" anchor="ctr">
            <a:normAutofit/>
          </a:bodyPr>
          <a:lstStyle/>
          <a:p>
            <a:r>
              <a:rPr lang="en-US" sz="4200" b="1">
                <a:solidFill>
                  <a:srgbClr val="FFFFFF"/>
                </a:solidFill>
              </a:rPr>
              <a:t>Cynllunio </a:t>
            </a:r>
            <a:r>
              <a:rPr lang="en-US" sz="4200" b="1" err="1">
                <a:solidFill>
                  <a:srgbClr val="FFFFFF"/>
                </a:solidFill>
              </a:rPr>
              <a:t>Strategol</a:t>
            </a:r>
            <a:endParaRPr lang="en-US" sz="4200" kern="1200">
              <a:solidFill>
                <a:srgbClr val="00B050"/>
              </a:solidFill>
              <a:ea typeface="+mj-ea"/>
              <a:cs typeface="+mj-cs"/>
            </a:endParaRP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491CE98-A7EE-4BA7-9A0D-E084DDA50A9B}"/>
              </a:ext>
            </a:extLst>
          </p:cNvPr>
          <p:cNvSpPr txBox="1"/>
          <p:nvPr/>
        </p:nvSpPr>
        <p:spPr>
          <a:xfrm>
            <a:off x="4533207" y="1947672"/>
            <a:ext cx="4126375" cy="4471416"/>
          </a:xfrm>
          <a:prstGeom prst="rect">
            <a:avLst/>
          </a:prstGeom>
        </p:spPr>
        <p:txBody>
          <a:bodyPr vert="horz" lIns="91440" tIns="45720" rIns="91440" bIns="45720" rtlCol="0" anchor="ctr">
            <a:normAutofit/>
          </a:bodyPr>
          <a:lstStyle/>
          <a:p>
            <a:pPr lvl="0" fontAlgn="base"/>
            <a:r>
              <a:rPr lang="cy-GB">
                <a:solidFill>
                  <a:schemeClr val="bg1"/>
                </a:solidFill>
              </a:rPr>
              <a:t>Rheoliadau sy’n nodi’r gofynion sylfaenol ar gyfer CDY.</a:t>
            </a:r>
            <a:endParaRPr lang="en-GB">
              <a:solidFill>
                <a:schemeClr val="bg1"/>
              </a:solidFill>
            </a:endParaRPr>
          </a:p>
          <a:p>
            <a:pPr fontAlgn="base"/>
            <a:r>
              <a:rPr lang="en-GB">
                <a:solidFill>
                  <a:schemeClr val="bg1"/>
                </a:solidFill>
              </a:rPr>
              <a:t> </a:t>
            </a:r>
          </a:p>
          <a:p>
            <a:pPr fontAlgn="base"/>
            <a:r>
              <a:rPr lang="cy-GB">
                <a:solidFill>
                  <a:schemeClr val="bg1"/>
                </a:solidFill>
              </a:rPr>
              <a:t>•1. Blaenoriaethau gwella ysgol</a:t>
            </a:r>
            <a:endParaRPr lang="en-GB">
              <a:solidFill>
                <a:schemeClr val="bg1"/>
              </a:solidFill>
            </a:endParaRPr>
          </a:p>
          <a:p>
            <a:pPr fontAlgn="base"/>
            <a:r>
              <a:rPr lang="cy-GB">
                <a:solidFill>
                  <a:schemeClr val="bg1"/>
                </a:solidFill>
              </a:rPr>
              <a:t>•2. Targedau gwella ysgol, deilliannau disgwyliedig a strategaeth</a:t>
            </a:r>
            <a:endParaRPr lang="en-GB">
              <a:solidFill>
                <a:schemeClr val="bg1"/>
              </a:solidFill>
            </a:endParaRPr>
          </a:p>
          <a:p>
            <a:pPr fontAlgn="base"/>
            <a:r>
              <a:rPr lang="cy-GB">
                <a:solidFill>
                  <a:schemeClr val="bg1"/>
                </a:solidFill>
              </a:rPr>
              <a:t>•3. Strategaeth datblygu proffesiynol </a:t>
            </a:r>
            <a:endParaRPr lang="en-GB">
              <a:solidFill>
                <a:schemeClr val="bg1"/>
              </a:solidFill>
            </a:endParaRPr>
          </a:p>
          <a:p>
            <a:pPr fontAlgn="base"/>
            <a:r>
              <a:rPr lang="cy-GB">
                <a:solidFill>
                  <a:schemeClr val="bg1"/>
                </a:solidFill>
              </a:rPr>
              <a:t>•4. Gweithio gyda'r gymuned</a:t>
            </a:r>
            <a:endParaRPr lang="en-GB">
              <a:solidFill>
                <a:schemeClr val="bg1"/>
              </a:solidFill>
            </a:endParaRPr>
          </a:p>
          <a:p>
            <a:pPr fontAlgn="base"/>
            <a:r>
              <a:rPr lang="cy-GB">
                <a:solidFill>
                  <a:schemeClr val="bg1"/>
                </a:solidFill>
              </a:rPr>
              <a:t>•5. Staff ysgol ac adnoddau ysgol</a:t>
            </a:r>
            <a:endParaRPr lang="en-GB">
              <a:solidFill>
                <a:schemeClr val="bg1"/>
              </a:solidFill>
            </a:endParaRPr>
          </a:p>
          <a:p>
            <a:r>
              <a:rPr lang="cy-GB">
                <a:solidFill>
                  <a:schemeClr val="bg1"/>
                </a:solidFill>
              </a:rPr>
              <a:t>•6. Targedau blaenorol</a:t>
            </a:r>
            <a:br>
              <a:rPr lang="en-GB"/>
            </a:br>
            <a:endParaRPr lang="en-GB"/>
          </a:p>
          <a:p>
            <a:pPr lvl="0" fontAlgn="base"/>
            <a:br>
              <a:rPr lang="en-GB">
                <a:solidFill>
                  <a:schemeClr val="bg1"/>
                </a:solidFill>
              </a:rPr>
            </a:br>
            <a:endParaRPr lang="en-GB">
              <a:solidFill>
                <a:schemeClr val="bg1"/>
              </a:solidFill>
            </a:endParaRPr>
          </a:p>
          <a:p>
            <a:pPr defTabSz="914400">
              <a:lnSpc>
                <a:spcPct val="90000"/>
              </a:lnSpc>
              <a:spcAft>
                <a:spcPts val="600"/>
              </a:spcAft>
            </a:pPr>
            <a:endParaRPr lang="en-US" sz="1900">
              <a:solidFill>
                <a:schemeClr val="bg1"/>
              </a:solidFill>
            </a:endParaRPr>
          </a:p>
        </p:txBody>
      </p:sp>
    </p:spTree>
    <p:extLst>
      <p:ext uri="{BB962C8B-B14F-4D97-AF65-F5344CB8AC3E}">
        <p14:creationId xmlns:p14="http://schemas.microsoft.com/office/powerpoint/2010/main" val="2581218259"/>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5974-024A-4B4B-9335-4B5CD4DF61E7}"/>
              </a:ext>
            </a:extLst>
          </p:cNvPr>
          <p:cNvSpPr>
            <a:spLocks noGrp="1"/>
          </p:cNvSpPr>
          <p:nvPr>
            <p:ph type="title"/>
          </p:nvPr>
        </p:nvSpPr>
        <p:spPr>
          <a:xfrm>
            <a:off x="603504" y="1445494"/>
            <a:ext cx="2712642" cy="4376572"/>
          </a:xfrm>
        </p:spPr>
        <p:txBody>
          <a:bodyPr vert="horz" lIns="91440" tIns="45720" rIns="91440" bIns="45720" rtlCol="0" anchor="ctr">
            <a:normAutofit/>
          </a:bodyPr>
          <a:lstStyle/>
          <a:p>
            <a:r>
              <a:rPr lang="en-US" sz="4200" kern="1200">
                <a:solidFill>
                  <a:schemeClr val="tx1"/>
                </a:solidFill>
                <a:latin typeface="+mj-lt"/>
                <a:ea typeface="+mj-ea"/>
                <a:cs typeface="+mj-cs"/>
              </a:rPr>
              <a:t>Strategic Planning</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491CE98-A7EE-4BA7-9A0D-E084DDA50A9B}"/>
              </a:ext>
            </a:extLst>
          </p:cNvPr>
          <p:cNvSpPr txBox="1"/>
          <p:nvPr/>
        </p:nvSpPr>
        <p:spPr>
          <a:xfrm>
            <a:off x="4572000" y="1399032"/>
            <a:ext cx="4126375" cy="4471416"/>
          </a:xfrm>
          <a:prstGeom prst="rect">
            <a:avLst/>
          </a:prstGeom>
        </p:spPr>
        <p:txBody>
          <a:bodyPr vert="horz" lIns="91440" tIns="45720" rIns="91440" bIns="45720" rtlCol="0" anchor="ctr">
            <a:normAutofit/>
          </a:bodyPr>
          <a:lstStyle/>
          <a:p>
            <a:pPr defTabSz="914400">
              <a:lnSpc>
                <a:spcPct val="90000"/>
              </a:lnSpc>
              <a:spcAft>
                <a:spcPts val="600"/>
              </a:spcAft>
            </a:pPr>
            <a:r>
              <a:rPr lang="en-US" sz="1900">
                <a:solidFill>
                  <a:schemeClr val="bg1"/>
                </a:solidFill>
              </a:rPr>
              <a:t>Regulations specify the minimum requirements for SDPs. </a:t>
            </a:r>
          </a:p>
          <a:p>
            <a:pPr indent="-228600" defTabSz="914400">
              <a:lnSpc>
                <a:spcPct val="90000"/>
              </a:lnSpc>
              <a:spcAft>
                <a:spcPts val="600"/>
              </a:spcAft>
              <a:buFont typeface="Arial" panose="020B0604020202020204" pitchFamily="34" charset="0"/>
              <a:buChar char="•"/>
            </a:pPr>
            <a:endParaRPr lang="en-US" sz="1900">
              <a:solidFill>
                <a:schemeClr val="bg1"/>
              </a:solidFill>
            </a:endParaRPr>
          </a:p>
          <a:p>
            <a:pPr indent="-228600" defTabSz="914400">
              <a:lnSpc>
                <a:spcPct val="90000"/>
              </a:lnSpc>
              <a:spcAft>
                <a:spcPts val="600"/>
              </a:spcAft>
              <a:buFont typeface="Arial" panose="020B0604020202020204" pitchFamily="34" charset="0"/>
              <a:buChar char="•"/>
            </a:pPr>
            <a:r>
              <a:rPr lang="en-US" sz="1900">
                <a:solidFill>
                  <a:schemeClr val="bg1"/>
                </a:solidFill>
              </a:rPr>
              <a:t>1. School improvement priorities </a:t>
            </a:r>
          </a:p>
          <a:p>
            <a:pPr indent="-228600" defTabSz="914400">
              <a:lnSpc>
                <a:spcPct val="90000"/>
              </a:lnSpc>
              <a:spcAft>
                <a:spcPts val="600"/>
              </a:spcAft>
              <a:buFont typeface="Arial" panose="020B0604020202020204" pitchFamily="34" charset="0"/>
              <a:buChar char="•"/>
            </a:pPr>
            <a:r>
              <a:rPr lang="en-US" sz="1900">
                <a:solidFill>
                  <a:schemeClr val="bg1"/>
                </a:solidFill>
              </a:rPr>
              <a:t>2. School improvement targets, expected outcomes and strategy</a:t>
            </a:r>
          </a:p>
          <a:p>
            <a:pPr indent="-228600" defTabSz="914400">
              <a:lnSpc>
                <a:spcPct val="90000"/>
              </a:lnSpc>
              <a:spcAft>
                <a:spcPts val="600"/>
              </a:spcAft>
              <a:buFont typeface="Arial" panose="020B0604020202020204" pitchFamily="34" charset="0"/>
              <a:buChar char="•"/>
            </a:pPr>
            <a:r>
              <a:rPr lang="en-US" sz="1900">
                <a:solidFill>
                  <a:schemeClr val="bg1"/>
                </a:solidFill>
              </a:rPr>
              <a:t>3. Professional development strategy</a:t>
            </a:r>
          </a:p>
          <a:p>
            <a:pPr indent="-228600" defTabSz="914400">
              <a:lnSpc>
                <a:spcPct val="90000"/>
              </a:lnSpc>
              <a:spcAft>
                <a:spcPts val="600"/>
              </a:spcAft>
              <a:buFont typeface="Arial" panose="020B0604020202020204" pitchFamily="34" charset="0"/>
              <a:buChar char="•"/>
            </a:pPr>
            <a:r>
              <a:rPr lang="en-US" sz="1900">
                <a:solidFill>
                  <a:schemeClr val="bg1"/>
                </a:solidFill>
              </a:rPr>
              <a:t>4. Working with the community</a:t>
            </a:r>
          </a:p>
          <a:p>
            <a:pPr indent="-228600" defTabSz="914400">
              <a:lnSpc>
                <a:spcPct val="90000"/>
              </a:lnSpc>
              <a:spcAft>
                <a:spcPts val="600"/>
              </a:spcAft>
              <a:buFont typeface="Arial" panose="020B0604020202020204" pitchFamily="34" charset="0"/>
              <a:buChar char="•"/>
            </a:pPr>
            <a:r>
              <a:rPr lang="en-US" sz="1900">
                <a:solidFill>
                  <a:schemeClr val="bg1"/>
                </a:solidFill>
              </a:rPr>
              <a:t>5. School staff and school resources</a:t>
            </a:r>
          </a:p>
          <a:p>
            <a:pPr indent="-228600" defTabSz="914400">
              <a:lnSpc>
                <a:spcPct val="90000"/>
              </a:lnSpc>
              <a:spcAft>
                <a:spcPts val="600"/>
              </a:spcAft>
              <a:buFont typeface="Arial" panose="020B0604020202020204" pitchFamily="34" charset="0"/>
              <a:buChar char="•"/>
            </a:pPr>
            <a:r>
              <a:rPr lang="en-US" sz="1900">
                <a:solidFill>
                  <a:schemeClr val="bg1"/>
                </a:solidFill>
              </a:rPr>
              <a:t>6. Previous targets</a:t>
            </a:r>
          </a:p>
        </p:txBody>
      </p:sp>
    </p:spTree>
    <p:extLst>
      <p:ext uri="{BB962C8B-B14F-4D97-AF65-F5344CB8AC3E}">
        <p14:creationId xmlns:p14="http://schemas.microsoft.com/office/powerpoint/2010/main" val="2675205056"/>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3002"/>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00B0F0"/>
                </a:solidFill>
                <a:latin typeface="+mn-lt"/>
              </a:rPr>
              <a:t>Mesur </a:t>
            </a:r>
            <a:r>
              <a:rPr lang="en-GB" b="1" err="1">
                <a:solidFill>
                  <a:srgbClr val="00B0F0"/>
                </a:solidFill>
                <a:latin typeface="+mn-lt"/>
              </a:rPr>
              <a:t>effaith</a:t>
            </a:r>
            <a:endParaRPr lang="en-GB" b="1">
              <a:solidFill>
                <a:srgbClr val="00B0F0"/>
              </a:solidFill>
              <a:latin typeface="+mn-lt"/>
            </a:endParaRPr>
          </a:p>
          <a:p>
            <a:r>
              <a:rPr lang="en-GB" b="1">
                <a:latin typeface="+mn-lt"/>
              </a:rPr>
              <a:t>Measuring impact</a:t>
            </a:r>
          </a:p>
        </p:txBody>
      </p:sp>
      <p:sp>
        <p:nvSpPr>
          <p:cNvPr id="3" name="Content Placeholder 2"/>
          <p:cNvSpPr txBox="1">
            <a:spLocks/>
          </p:cNvSpPr>
          <p:nvPr/>
        </p:nvSpPr>
        <p:spPr>
          <a:xfrm>
            <a:off x="628650" y="1313098"/>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a:p>
        </p:txBody>
      </p:sp>
      <p:sp>
        <p:nvSpPr>
          <p:cNvPr id="7" name="Content Placeholder 2"/>
          <p:cNvSpPr txBox="1">
            <a:spLocks/>
          </p:cNvSpPr>
          <p:nvPr/>
        </p:nvSpPr>
        <p:spPr>
          <a:xfrm>
            <a:off x="4790362" y="1313098"/>
            <a:ext cx="4241115" cy="42453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SDPs should be considered as live documents that are regularly monitored during the development cycle and formally reviewed and revised at least annually.</a:t>
            </a:r>
          </a:p>
          <a:p>
            <a:r>
              <a:rPr lang="en-GB" sz="2000"/>
              <a:t>Moving from monitoring to evaluation: ‘Evaluation tells us about how something happened and requires us to </a:t>
            </a:r>
            <a:r>
              <a:rPr lang="en-GB" sz="2000" u="sng"/>
              <a:t>analyse the data </a:t>
            </a:r>
            <a:r>
              <a:rPr lang="en-GB" sz="2000"/>
              <a:t>we collect and determine if the intervention is worth continuing with’ (Education Endowment Trust)</a:t>
            </a:r>
          </a:p>
          <a:p>
            <a:r>
              <a:rPr lang="en-GB" sz="2000"/>
              <a:t>What data might be collected as part of the evaluation process?</a:t>
            </a:r>
          </a:p>
        </p:txBody>
      </p:sp>
      <p:sp>
        <p:nvSpPr>
          <p:cNvPr id="4" name="Rectangle 3"/>
          <p:cNvSpPr/>
          <p:nvPr/>
        </p:nvSpPr>
        <p:spPr>
          <a:xfrm>
            <a:off x="112522" y="1313098"/>
            <a:ext cx="4459478" cy="4093428"/>
          </a:xfrm>
          <a:prstGeom prst="rect">
            <a:avLst/>
          </a:prstGeom>
        </p:spPr>
        <p:txBody>
          <a:bodyPr wrap="square">
            <a:spAutoFit/>
          </a:bodyPr>
          <a:lstStyle/>
          <a:p>
            <a:pPr marL="285750" indent="-285750">
              <a:buFont typeface="Arial" panose="020B0604020202020204" pitchFamily="34" charset="0"/>
              <a:buChar char="•"/>
            </a:pPr>
            <a:r>
              <a:rPr lang="en-GB" sz="2000" err="1">
                <a:solidFill>
                  <a:srgbClr val="00B0F0"/>
                </a:solidFill>
              </a:rPr>
              <a:t>Dylid</a:t>
            </a:r>
            <a:r>
              <a:rPr lang="en-GB" sz="2000">
                <a:solidFill>
                  <a:srgbClr val="00B0F0"/>
                </a:solidFill>
              </a:rPr>
              <a:t> </a:t>
            </a:r>
            <a:r>
              <a:rPr lang="en-GB" sz="2000" err="1">
                <a:solidFill>
                  <a:srgbClr val="00B0F0"/>
                </a:solidFill>
              </a:rPr>
              <a:t>ystyried</a:t>
            </a:r>
            <a:r>
              <a:rPr lang="en-GB" sz="2000">
                <a:solidFill>
                  <a:srgbClr val="00B0F0"/>
                </a:solidFill>
              </a:rPr>
              <a:t> y CDY </a:t>
            </a:r>
            <a:r>
              <a:rPr lang="en-GB" sz="2000" err="1">
                <a:solidFill>
                  <a:srgbClr val="00B0F0"/>
                </a:solidFill>
              </a:rPr>
              <a:t>fel</a:t>
            </a:r>
            <a:r>
              <a:rPr lang="en-GB" sz="2000">
                <a:solidFill>
                  <a:srgbClr val="00B0F0"/>
                </a:solidFill>
              </a:rPr>
              <a:t> </a:t>
            </a:r>
            <a:r>
              <a:rPr lang="en-GB" sz="2000" err="1">
                <a:solidFill>
                  <a:srgbClr val="00B0F0"/>
                </a:solidFill>
              </a:rPr>
              <a:t>dogfen</a:t>
            </a:r>
            <a:r>
              <a:rPr lang="en-GB" sz="2000">
                <a:solidFill>
                  <a:srgbClr val="00B0F0"/>
                </a:solidFill>
              </a:rPr>
              <a:t> </a:t>
            </a:r>
            <a:r>
              <a:rPr lang="en-GB" sz="2000" err="1">
                <a:solidFill>
                  <a:srgbClr val="00B0F0"/>
                </a:solidFill>
              </a:rPr>
              <a:t>fyw</a:t>
            </a:r>
            <a:r>
              <a:rPr lang="en-GB" sz="2000">
                <a:solidFill>
                  <a:srgbClr val="00B0F0"/>
                </a:solidFill>
              </a:rPr>
              <a:t> </a:t>
            </a:r>
            <a:r>
              <a:rPr lang="en-GB" sz="2000" err="1">
                <a:solidFill>
                  <a:srgbClr val="00B0F0"/>
                </a:solidFill>
              </a:rPr>
              <a:t>sy'n</a:t>
            </a:r>
            <a:r>
              <a:rPr lang="en-GB" sz="2000">
                <a:solidFill>
                  <a:srgbClr val="00B0F0"/>
                </a:solidFill>
              </a:rPr>
              <a:t> </a:t>
            </a:r>
            <a:r>
              <a:rPr lang="en-GB" sz="2000" err="1">
                <a:solidFill>
                  <a:srgbClr val="00B0F0"/>
                </a:solidFill>
              </a:rPr>
              <a:t>cael</a:t>
            </a:r>
            <a:r>
              <a:rPr lang="en-GB" sz="2000">
                <a:solidFill>
                  <a:srgbClr val="00B0F0"/>
                </a:solidFill>
              </a:rPr>
              <a:t> </a:t>
            </a:r>
            <a:r>
              <a:rPr lang="en-GB" sz="2000" err="1">
                <a:solidFill>
                  <a:srgbClr val="00B0F0"/>
                </a:solidFill>
              </a:rPr>
              <a:t>ei</a:t>
            </a:r>
            <a:r>
              <a:rPr lang="en-GB" sz="2000">
                <a:solidFill>
                  <a:srgbClr val="00B0F0"/>
                </a:solidFill>
              </a:rPr>
              <a:t> </a:t>
            </a:r>
            <a:r>
              <a:rPr lang="en-GB" sz="2000" err="1">
                <a:solidFill>
                  <a:srgbClr val="00B0F0"/>
                </a:solidFill>
              </a:rPr>
              <a:t>monitro'n</a:t>
            </a:r>
            <a:r>
              <a:rPr lang="en-GB" sz="2000">
                <a:solidFill>
                  <a:srgbClr val="00B0F0"/>
                </a:solidFill>
              </a:rPr>
              <a:t> </a:t>
            </a:r>
            <a:r>
              <a:rPr lang="en-GB" sz="2000" err="1">
                <a:solidFill>
                  <a:srgbClr val="00B0F0"/>
                </a:solidFill>
              </a:rPr>
              <a:t>rheolaidd</a:t>
            </a:r>
            <a:r>
              <a:rPr lang="en-GB" sz="2000">
                <a:solidFill>
                  <a:srgbClr val="00B0F0"/>
                </a:solidFill>
              </a:rPr>
              <a:t> </a:t>
            </a:r>
            <a:r>
              <a:rPr lang="en-GB" sz="2000" err="1">
                <a:solidFill>
                  <a:srgbClr val="00B0F0"/>
                </a:solidFill>
              </a:rPr>
              <a:t>yn</a:t>
            </a:r>
            <a:r>
              <a:rPr lang="en-GB" sz="2000">
                <a:solidFill>
                  <a:srgbClr val="00B0F0"/>
                </a:solidFill>
              </a:rPr>
              <a:t> </a:t>
            </a:r>
            <a:r>
              <a:rPr lang="en-GB" sz="2000" err="1">
                <a:solidFill>
                  <a:srgbClr val="00B0F0"/>
                </a:solidFill>
              </a:rPr>
              <a:t>ystod</a:t>
            </a:r>
            <a:r>
              <a:rPr lang="en-GB" sz="2000">
                <a:solidFill>
                  <a:srgbClr val="00B0F0"/>
                </a:solidFill>
              </a:rPr>
              <a:t> y </a:t>
            </a:r>
            <a:r>
              <a:rPr lang="en-GB" sz="2000" err="1">
                <a:solidFill>
                  <a:srgbClr val="00B0F0"/>
                </a:solidFill>
              </a:rPr>
              <a:t>cylch</a:t>
            </a:r>
            <a:r>
              <a:rPr lang="en-GB" sz="2000">
                <a:solidFill>
                  <a:srgbClr val="00B0F0"/>
                </a:solidFill>
              </a:rPr>
              <a:t> </a:t>
            </a:r>
            <a:r>
              <a:rPr lang="en-GB" sz="2000" err="1">
                <a:solidFill>
                  <a:srgbClr val="00B0F0"/>
                </a:solidFill>
              </a:rPr>
              <a:t>datblygu</a:t>
            </a:r>
            <a:r>
              <a:rPr lang="en-GB" sz="2000">
                <a:solidFill>
                  <a:srgbClr val="00B0F0"/>
                </a:solidFill>
              </a:rPr>
              <a:t> </a:t>
            </a:r>
            <a:r>
              <a:rPr lang="en-GB" sz="2000" err="1">
                <a:solidFill>
                  <a:srgbClr val="00B0F0"/>
                </a:solidFill>
              </a:rPr>
              <a:t>a‘i</a:t>
            </a:r>
            <a:r>
              <a:rPr lang="en-GB" sz="2000">
                <a:solidFill>
                  <a:srgbClr val="00B0F0"/>
                </a:solidFill>
              </a:rPr>
              <a:t> </a:t>
            </a:r>
            <a:r>
              <a:rPr lang="en-GB" sz="2000" err="1">
                <a:solidFill>
                  <a:srgbClr val="00B0F0"/>
                </a:solidFill>
              </a:rPr>
              <a:t>hadolygu'n</a:t>
            </a:r>
            <a:r>
              <a:rPr lang="en-GB" sz="2000">
                <a:solidFill>
                  <a:srgbClr val="00B0F0"/>
                </a:solidFill>
              </a:rPr>
              <a:t> </a:t>
            </a:r>
            <a:r>
              <a:rPr lang="en-GB" sz="2000" err="1">
                <a:solidFill>
                  <a:srgbClr val="00B0F0"/>
                </a:solidFill>
              </a:rPr>
              <a:t>ffurfiol</a:t>
            </a:r>
            <a:r>
              <a:rPr lang="en-GB" sz="2000">
                <a:solidFill>
                  <a:srgbClr val="00B0F0"/>
                </a:solidFill>
              </a:rPr>
              <a:t> o </a:t>
            </a:r>
            <a:r>
              <a:rPr lang="en-GB" sz="2000" err="1">
                <a:solidFill>
                  <a:srgbClr val="00B0F0"/>
                </a:solidFill>
              </a:rPr>
              <a:t>leiaf</a:t>
            </a:r>
            <a:r>
              <a:rPr lang="en-GB" sz="2000">
                <a:solidFill>
                  <a:srgbClr val="00B0F0"/>
                </a:solidFill>
              </a:rPr>
              <a:t> </a:t>
            </a:r>
            <a:r>
              <a:rPr lang="en-GB" sz="2000" err="1">
                <a:solidFill>
                  <a:srgbClr val="00B0F0"/>
                </a:solidFill>
              </a:rPr>
              <a:t>unwaith</a:t>
            </a:r>
            <a:r>
              <a:rPr lang="en-GB" sz="2000">
                <a:solidFill>
                  <a:srgbClr val="00B0F0"/>
                </a:solidFill>
              </a:rPr>
              <a:t> y </a:t>
            </a:r>
            <a:r>
              <a:rPr lang="en-GB" sz="2000" err="1">
                <a:solidFill>
                  <a:srgbClr val="00B0F0"/>
                </a:solidFill>
              </a:rPr>
              <a:t>flwyddyn</a:t>
            </a:r>
            <a:r>
              <a:rPr lang="en-GB" sz="2000">
                <a:solidFill>
                  <a:srgbClr val="00B0F0"/>
                </a:solidFill>
              </a:rPr>
              <a:t>.</a:t>
            </a:r>
          </a:p>
          <a:p>
            <a:pPr marL="285750" indent="-285750">
              <a:buFont typeface="Arial" panose="020B0604020202020204" pitchFamily="34" charset="0"/>
              <a:buChar char="•"/>
            </a:pPr>
            <a:r>
              <a:rPr lang="en-GB" sz="2000" err="1">
                <a:solidFill>
                  <a:srgbClr val="00B0F0"/>
                </a:solidFill>
              </a:rPr>
              <a:t>Symud</a:t>
            </a:r>
            <a:r>
              <a:rPr lang="en-GB" sz="2000">
                <a:solidFill>
                  <a:srgbClr val="00B0F0"/>
                </a:solidFill>
              </a:rPr>
              <a:t> o </a:t>
            </a:r>
            <a:r>
              <a:rPr lang="en-GB" sz="2000" err="1">
                <a:solidFill>
                  <a:srgbClr val="00B0F0"/>
                </a:solidFill>
              </a:rPr>
              <a:t>fonitro</a:t>
            </a:r>
            <a:r>
              <a:rPr lang="en-GB" sz="2000">
                <a:solidFill>
                  <a:srgbClr val="00B0F0"/>
                </a:solidFill>
              </a:rPr>
              <a:t> i </a:t>
            </a:r>
            <a:r>
              <a:rPr lang="en-GB" sz="2000" err="1">
                <a:solidFill>
                  <a:srgbClr val="00B0F0"/>
                </a:solidFill>
              </a:rPr>
              <a:t>werthuso</a:t>
            </a:r>
            <a:r>
              <a:rPr lang="en-GB" sz="2000">
                <a:solidFill>
                  <a:srgbClr val="00B0F0"/>
                </a:solidFill>
              </a:rPr>
              <a:t>: ‘Mae </a:t>
            </a:r>
            <a:r>
              <a:rPr lang="en-GB" sz="2000" err="1">
                <a:solidFill>
                  <a:srgbClr val="00B0F0"/>
                </a:solidFill>
              </a:rPr>
              <a:t>gwerthuso</a:t>
            </a:r>
            <a:r>
              <a:rPr lang="en-GB" sz="2000">
                <a:solidFill>
                  <a:srgbClr val="00B0F0"/>
                </a:solidFill>
              </a:rPr>
              <a:t> </a:t>
            </a:r>
            <a:r>
              <a:rPr lang="en-GB" sz="2000" err="1">
                <a:solidFill>
                  <a:srgbClr val="00B0F0"/>
                </a:solidFill>
              </a:rPr>
              <a:t>yn</a:t>
            </a:r>
            <a:r>
              <a:rPr lang="en-GB" sz="2000">
                <a:solidFill>
                  <a:srgbClr val="00B0F0"/>
                </a:solidFill>
              </a:rPr>
              <a:t> </a:t>
            </a:r>
            <a:r>
              <a:rPr lang="en-GB" sz="2000" err="1">
                <a:solidFill>
                  <a:srgbClr val="00B0F0"/>
                </a:solidFill>
              </a:rPr>
              <a:t>dweud</a:t>
            </a:r>
            <a:r>
              <a:rPr lang="en-GB" sz="2000">
                <a:solidFill>
                  <a:srgbClr val="00B0F0"/>
                </a:solidFill>
              </a:rPr>
              <a:t> </a:t>
            </a:r>
            <a:r>
              <a:rPr lang="en-GB" sz="2000" err="1">
                <a:solidFill>
                  <a:srgbClr val="00B0F0"/>
                </a:solidFill>
              </a:rPr>
              <a:t>wrthym</a:t>
            </a:r>
            <a:r>
              <a:rPr lang="en-GB" sz="2000">
                <a:solidFill>
                  <a:srgbClr val="00B0F0"/>
                </a:solidFill>
              </a:rPr>
              <a:t> am </a:t>
            </a:r>
            <a:r>
              <a:rPr lang="en-GB" sz="2000" err="1">
                <a:solidFill>
                  <a:srgbClr val="00B0F0"/>
                </a:solidFill>
              </a:rPr>
              <a:t>sut</a:t>
            </a:r>
            <a:r>
              <a:rPr lang="en-GB" sz="2000">
                <a:solidFill>
                  <a:srgbClr val="00B0F0"/>
                </a:solidFill>
              </a:rPr>
              <a:t> y </a:t>
            </a:r>
            <a:r>
              <a:rPr lang="en-GB" sz="2000" err="1">
                <a:solidFill>
                  <a:srgbClr val="00B0F0"/>
                </a:solidFill>
              </a:rPr>
              <a:t>digwyddodd</a:t>
            </a:r>
            <a:r>
              <a:rPr lang="en-GB" sz="2000">
                <a:solidFill>
                  <a:srgbClr val="00B0F0"/>
                </a:solidFill>
              </a:rPr>
              <a:t> </a:t>
            </a:r>
            <a:r>
              <a:rPr lang="en-GB" sz="2000" err="1">
                <a:solidFill>
                  <a:srgbClr val="00B0F0"/>
                </a:solidFill>
              </a:rPr>
              <a:t>rhywbeth</a:t>
            </a:r>
            <a:r>
              <a:rPr lang="en-GB" sz="2000">
                <a:solidFill>
                  <a:srgbClr val="00B0F0"/>
                </a:solidFill>
              </a:rPr>
              <a:t> ac </a:t>
            </a:r>
            <a:r>
              <a:rPr lang="en-GB" sz="2000" err="1">
                <a:solidFill>
                  <a:srgbClr val="00B0F0"/>
                </a:solidFill>
              </a:rPr>
              <a:t>yn</a:t>
            </a:r>
            <a:r>
              <a:rPr lang="en-GB" sz="2000">
                <a:solidFill>
                  <a:srgbClr val="00B0F0"/>
                </a:solidFill>
              </a:rPr>
              <a:t> </a:t>
            </a:r>
            <a:r>
              <a:rPr lang="en-GB" sz="2000" err="1">
                <a:solidFill>
                  <a:srgbClr val="00B0F0"/>
                </a:solidFill>
              </a:rPr>
              <a:t>ei</a:t>
            </a:r>
            <a:r>
              <a:rPr lang="en-GB" sz="2000">
                <a:solidFill>
                  <a:srgbClr val="00B0F0"/>
                </a:solidFill>
              </a:rPr>
              <a:t> </a:t>
            </a:r>
            <a:r>
              <a:rPr lang="en-GB" sz="2000" err="1">
                <a:solidFill>
                  <a:srgbClr val="00B0F0"/>
                </a:solidFill>
              </a:rPr>
              <a:t>gwneud</a:t>
            </a:r>
            <a:r>
              <a:rPr lang="en-GB" sz="2000">
                <a:solidFill>
                  <a:srgbClr val="00B0F0"/>
                </a:solidFill>
              </a:rPr>
              <a:t> </a:t>
            </a:r>
            <a:r>
              <a:rPr lang="en-GB" sz="2000" err="1">
                <a:solidFill>
                  <a:srgbClr val="00B0F0"/>
                </a:solidFill>
              </a:rPr>
              <a:t>yn</a:t>
            </a:r>
            <a:r>
              <a:rPr lang="en-GB" sz="2000">
                <a:solidFill>
                  <a:srgbClr val="00B0F0"/>
                </a:solidFill>
              </a:rPr>
              <a:t> </a:t>
            </a:r>
            <a:r>
              <a:rPr lang="en-GB" sz="2000" err="1">
                <a:solidFill>
                  <a:srgbClr val="00B0F0"/>
                </a:solidFill>
              </a:rPr>
              <a:t>ofynnol</a:t>
            </a:r>
            <a:r>
              <a:rPr lang="en-GB" sz="2000">
                <a:solidFill>
                  <a:srgbClr val="00B0F0"/>
                </a:solidFill>
              </a:rPr>
              <a:t> i </a:t>
            </a:r>
            <a:r>
              <a:rPr lang="en-GB" sz="2000" err="1">
                <a:solidFill>
                  <a:srgbClr val="00B0F0"/>
                </a:solidFill>
              </a:rPr>
              <a:t>ni</a:t>
            </a:r>
            <a:r>
              <a:rPr lang="en-GB" sz="2000">
                <a:solidFill>
                  <a:srgbClr val="00B0F0"/>
                </a:solidFill>
              </a:rPr>
              <a:t> </a:t>
            </a:r>
            <a:r>
              <a:rPr lang="en-GB" sz="2000" u="sng" err="1">
                <a:solidFill>
                  <a:srgbClr val="00B0F0"/>
                </a:solidFill>
              </a:rPr>
              <a:t>ddadansoddi’r</a:t>
            </a:r>
            <a:r>
              <a:rPr lang="en-GB" sz="2000" u="sng">
                <a:solidFill>
                  <a:srgbClr val="00B0F0"/>
                </a:solidFill>
              </a:rPr>
              <a:t> data </a:t>
            </a:r>
            <a:r>
              <a:rPr lang="en-GB" sz="2000">
                <a:solidFill>
                  <a:srgbClr val="00B0F0"/>
                </a:solidFill>
              </a:rPr>
              <a:t>a </a:t>
            </a:r>
            <a:r>
              <a:rPr lang="en-GB" sz="2000" err="1">
                <a:solidFill>
                  <a:srgbClr val="00B0F0"/>
                </a:solidFill>
              </a:rPr>
              <a:t>gasglwn</a:t>
            </a:r>
            <a:r>
              <a:rPr lang="en-GB" sz="2000">
                <a:solidFill>
                  <a:srgbClr val="00B0F0"/>
                </a:solidFill>
              </a:rPr>
              <a:t> a </a:t>
            </a:r>
            <a:r>
              <a:rPr lang="en-GB" sz="2000" err="1">
                <a:solidFill>
                  <a:srgbClr val="00B0F0"/>
                </a:solidFill>
              </a:rPr>
              <a:t>phenderfynu</a:t>
            </a:r>
            <a:r>
              <a:rPr lang="en-GB" sz="2000">
                <a:solidFill>
                  <a:srgbClr val="00B0F0"/>
                </a:solidFill>
              </a:rPr>
              <a:t> a </a:t>
            </a:r>
            <a:r>
              <a:rPr lang="en-GB" sz="2000" err="1">
                <a:solidFill>
                  <a:srgbClr val="00B0F0"/>
                </a:solidFill>
              </a:rPr>
              <a:t>yw’n</a:t>
            </a:r>
            <a:r>
              <a:rPr lang="en-GB" sz="2000">
                <a:solidFill>
                  <a:srgbClr val="00B0F0"/>
                </a:solidFill>
              </a:rPr>
              <a:t> </a:t>
            </a:r>
            <a:r>
              <a:rPr lang="en-GB" sz="2000" err="1">
                <a:solidFill>
                  <a:srgbClr val="00B0F0"/>
                </a:solidFill>
              </a:rPr>
              <a:t>werth</a:t>
            </a:r>
            <a:r>
              <a:rPr lang="en-GB" sz="2000">
                <a:solidFill>
                  <a:srgbClr val="00B0F0"/>
                </a:solidFill>
              </a:rPr>
              <a:t> </a:t>
            </a:r>
            <a:r>
              <a:rPr lang="en-GB" sz="2000" err="1">
                <a:solidFill>
                  <a:srgbClr val="00B0F0"/>
                </a:solidFill>
              </a:rPr>
              <a:t>parhau</a:t>
            </a:r>
            <a:r>
              <a:rPr lang="en-GB" sz="2000">
                <a:solidFill>
                  <a:srgbClr val="00B0F0"/>
                </a:solidFill>
              </a:rPr>
              <a:t> </a:t>
            </a:r>
            <a:r>
              <a:rPr lang="en-GB" sz="2000" err="1">
                <a:solidFill>
                  <a:srgbClr val="00B0F0"/>
                </a:solidFill>
              </a:rPr>
              <a:t>â’r</a:t>
            </a:r>
            <a:r>
              <a:rPr lang="en-GB" sz="2000">
                <a:solidFill>
                  <a:srgbClr val="00B0F0"/>
                </a:solidFill>
              </a:rPr>
              <a:t> </a:t>
            </a:r>
            <a:r>
              <a:rPr lang="en-GB" sz="2000" err="1">
                <a:solidFill>
                  <a:srgbClr val="00B0F0"/>
                </a:solidFill>
              </a:rPr>
              <a:t>ymyrraeth</a:t>
            </a:r>
            <a:r>
              <a:rPr lang="en-GB" sz="2000">
                <a:solidFill>
                  <a:srgbClr val="00B0F0"/>
                </a:solidFill>
              </a:rPr>
              <a:t>’ (Education Endowment Trust)</a:t>
            </a:r>
          </a:p>
          <a:p>
            <a:pPr marL="285750" indent="-285750">
              <a:buFont typeface="Arial" panose="020B0604020202020204" pitchFamily="34" charset="0"/>
              <a:buChar char="•"/>
            </a:pPr>
            <a:r>
              <a:rPr lang="en-GB" sz="2000">
                <a:solidFill>
                  <a:srgbClr val="00B0F0"/>
                </a:solidFill>
              </a:rPr>
              <a:t>Pa </a:t>
            </a:r>
            <a:r>
              <a:rPr lang="en-GB" sz="2000" err="1">
                <a:solidFill>
                  <a:srgbClr val="00B0F0"/>
                </a:solidFill>
              </a:rPr>
              <a:t>ddata</a:t>
            </a:r>
            <a:r>
              <a:rPr lang="en-GB" sz="2000">
                <a:solidFill>
                  <a:srgbClr val="00B0F0"/>
                </a:solidFill>
              </a:rPr>
              <a:t> y </a:t>
            </a:r>
            <a:r>
              <a:rPr lang="en-GB" sz="2000" err="1">
                <a:solidFill>
                  <a:srgbClr val="00B0F0"/>
                </a:solidFill>
              </a:rPr>
              <a:t>gellir</a:t>
            </a:r>
            <a:r>
              <a:rPr lang="en-GB" sz="2000">
                <a:solidFill>
                  <a:srgbClr val="00B0F0"/>
                </a:solidFill>
              </a:rPr>
              <a:t> </a:t>
            </a:r>
            <a:r>
              <a:rPr lang="en-GB" sz="2000" err="1">
                <a:solidFill>
                  <a:srgbClr val="00B0F0"/>
                </a:solidFill>
              </a:rPr>
              <a:t>ei</a:t>
            </a:r>
            <a:r>
              <a:rPr lang="en-GB" sz="2000">
                <a:solidFill>
                  <a:srgbClr val="00B0F0"/>
                </a:solidFill>
              </a:rPr>
              <a:t> </a:t>
            </a:r>
            <a:r>
              <a:rPr lang="en-GB" sz="2000" err="1">
                <a:solidFill>
                  <a:srgbClr val="00B0F0"/>
                </a:solidFill>
              </a:rPr>
              <a:t>gasglu</a:t>
            </a:r>
            <a:r>
              <a:rPr lang="en-GB" sz="2000">
                <a:solidFill>
                  <a:srgbClr val="00B0F0"/>
                </a:solidFill>
              </a:rPr>
              <a:t> </a:t>
            </a:r>
            <a:r>
              <a:rPr lang="en-GB" sz="2000" err="1">
                <a:solidFill>
                  <a:srgbClr val="00B0F0"/>
                </a:solidFill>
              </a:rPr>
              <a:t>fel</a:t>
            </a:r>
            <a:r>
              <a:rPr lang="en-GB" sz="2000">
                <a:solidFill>
                  <a:srgbClr val="00B0F0"/>
                </a:solidFill>
              </a:rPr>
              <a:t> </a:t>
            </a:r>
            <a:r>
              <a:rPr lang="en-GB" sz="2000" err="1">
                <a:solidFill>
                  <a:srgbClr val="00B0F0"/>
                </a:solidFill>
              </a:rPr>
              <a:t>rhan</a:t>
            </a:r>
            <a:r>
              <a:rPr lang="en-GB" sz="2000">
                <a:solidFill>
                  <a:srgbClr val="00B0F0"/>
                </a:solidFill>
              </a:rPr>
              <a:t> </a:t>
            </a:r>
            <a:r>
              <a:rPr lang="en-GB" sz="2000" err="1">
                <a:solidFill>
                  <a:srgbClr val="00B0F0"/>
                </a:solidFill>
              </a:rPr>
              <a:t>o'r</a:t>
            </a:r>
            <a:r>
              <a:rPr lang="en-GB" sz="2000">
                <a:solidFill>
                  <a:srgbClr val="00B0F0"/>
                </a:solidFill>
              </a:rPr>
              <a:t> broses </a:t>
            </a:r>
            <a:r>
              <a:rPr lang="en-GB" sz="2000" err="1">
                <a:solidFill>
                  <a:srgbClr val="00B0F0"/>
                </a:solidFill>
              </a:rPr>
              <a:t>werthuso</a:t>
            </a:r>
            <a:r>
              <a:rPr lang="en-GB" sz="2000">
                <a:solidFill>
                  <a:srgbClr val="00B0F0"/>
                </a:solidFill>
              </a:rPr>
              <a:t>?</a:t>
            </a:r>
          </a:p>
        </p:txBody>
      </p:sp>
    </p:spTree>
    <p:extLst>
      <p:ext uri="{BB962C8B-B14F-4D97-AF65-F5344CB8AC3E}">
        <p14:creationId xmlns:p14="http://schemas.microsoft.com/office/powerpoint/2010/main" val="34401141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CB420-1320-49A3-BDEF-4CBABD9315D1}"/>
              </a:ext>
            </a:extLst>
          </p:cNvPr>
          <p:cNvSpPr>
            <a:spLocks noGrp="1"/>
          </p:cNvSpPr>
          <p:nvPr>
            <p:ph type="title"/>
          </p:nvPr>
        </p:nvSpPr>
        <p:spPr>
          <a:xfrm>
            <a:off x="542926" y="1239441"/>
            <a:ext cx="5736929" cy="557213"/>
          </a:xfrm>
        </p:spPr>
        <p:txBody>
          <a:bodyPr vert="horz" lIns="68580" tIns="34290" rIns="68580" bIns="34290" rtlCol="0" anchor="ctr">
            <a:normAutofit/>
          </a:bodyPr>
          <a:lstStyle/>
          <a:p>
            <a:r>
              <a:rPr lang="en-US" sz="2700" b="1"/>
              <a:t>Pa </a:t>
            </a:r>
            <a:r>
              <a:rPr lang="en-US" sz="2700" b="1" err="1"/>
              <a:t>Safonau</a:t>
            </a:r>
            <a:r>
              <a:rPr lang="en-US" sz="2700" b="1"/>
              <a:t> SAC?</a:t>
            </a:r>
          </a:p>
        </p:txBody>
      </p:sp>
      <p:graphicFrame>
        <p:nvGraphicFramePr>
          <p:cNvPr id="4" name="Table 3">
            <a:extLst>
              <a:ext uri="{FF2B5EF4-FFF2-40B4-BE49-F238E27FC236}">
                <a16:creationId xmlns:a16="http://schemas.microsoft.com/office/drawing/2014/main" id="{8919CA1E-15C8-409E-A1FB-DF01D057DA81}"/>
              </a:ext>
            </a:extLst>
          </p:cNvPr>
          <p:cNvGraphicFramePr>
            <a:graphicFrameLocks noGrp="1"/>
          </p:cNvGraphicFramePr>
          <p:nvPr/>
        </p:nvGraphicFramePr>
        <p:xfrm>
          <a:off x="533932" y="2804569"/>
          <a:ext cx="8076136" cy="2978087"/>
        </p:xfrm>
        <a:graphic>
          <a:graphicData uri="http://schemas.openxmlformats.org/drawingml/2006/table">
            <a:tbl>
              <a:tblPr firstRow="1" firstCol="1" bandRow="1">
                <a:tableStyleId>{5C22544A-7EE6-4342-B048-85BDC9FD1C3A}</a:tableStyleId>
              </a:tblPr>
              <a:tblGrid>
                <a:gridCol w="2570299">
                  <a:extLst>
                    <a:ext uri="{9D8B030D-6E8A-4147-A177-3AD203B41FA5}">
                      <a16:colId xmlns:a16="http://schemas.microsoft.com/office/drawing/2014/main" val="3977298909"/>
                    </a:ext>
                  </a:extLst>
                </a:gridCol>
                <a:gridCol w="5505837">
                  <a:extLst>
                    <a:ext uri="{9D8B030D-6E8A-4147-A177-3AD203B41FA5}">
                      <a16:colId xmlns:a16="http://schemas.microsoft.com/office/drawing/2014/main" val="4013496880"/>
                    </a:ext>
                  </a:extLst>
                </a:gridCol>
              </a:tblGrid>
              <a:tr h="391614">
                <a:tc>
                  <a:txBody>
                    <a:bodyPr/>
                    <a:lstStyle/>
                    <a:p>
                      <a:pPr algn="ctr">
                        <a:spcAft>
                          <a:spcPts val="0"/>
                        </a:spcAft>
                      </a:pPr>
                      <a:r>
                        <a:rPr lang="en-GB" sz="2400" err="1">
                          <a:effectLst/>
                        </a:rPr>
                        <a:t>Arweinyddiaeth</a:t>
                      </a:r>
                    </a:p>
                  </a:txBody>
                  <a:tcPr marL="50731" marR="50731" marT="0" marB="0"/>
                </a:tc>
                <a:tc>
                  <a:txBody>
                    <a:bodyPr/>
                    <a:lstStyle/>
                    <a:p>
                      <a:pPr algn="ctr">
                        <a:spcAft>
                          <a:spcPts val="0"/>
                        </a:spcAft>
                      </a:pPr>
                      <a:endParaRPr lang="en-GB" sz="1400">
                        <a:effectLst/>
                      </a:endParaRPr>
                    </a:p>
                  </a:txBody>
                  <a:tcPr marL="50731" marR="50731" marT="0" marB="0"/>
                </a:tc>
                <a:extLst>
                  <a:ext uri="{0D108BD9-81ED-4DB2-BD59-A6C34878D82A}">
                    <a16:rowId xmlns:a16="http://schemas.microsoft.com/office/drawing/2014/main" val="3546573305"/>
                  </a:ext>
                </a:extLst>
              </a:tr>
              <a:tr h="1165735">
                <a:tc>
                  <a:txBody>
                    <a:bodyPr/>
                    <a:lstStyle/>
                    <a:p>
                      <a:pPr algn="l">
                        <a:spcAft>
                          <a:spcPts val="0"/>
                        </a:spcAft>
                      </a:pPr>
                      <a:r>
                        <a:rPr lang="en-GB" sz="1500" err="1">
                          <a:effectLst/>
                        </a:rPr>
                        <a:t>Cymryd</a:t>
                      </a:r>
                      <a:r>
                        <a:rPr lang="en-GB" sz="1500">
                          <a:effectLst/>
                        </a:rPr>
                        <a:t> </a:t>
                      </a:r>
                      <a:r>
                        <a:rPr lang="en-GB" sz="1500" err="1">
                          <a:effectLst/>
                        </a:rPr>
                        <a:t>cyfrifoldeb</a:t>
                      </a:r>
                      <a:r>
                        <a:rPr lang="en-GB" sz="1500">
                          <a:effectLst/>
                        </a:rPr>
                        <a:t> </a:t>
                      </a:r>
                      <a:r>
                        <a:rPr lang="en-GB" sz="1500" err="1">
                          <a:effectLst/>
                        </a:rPr>
                        <a:t>personol</a:t>
                      </a:r>
                    </a:p>
                    <a:p>
                      <a:pPr algn="l"/>
                      <a:endParaRPr lang="en-GB" sz="1500">
                        <a:effectLst/>
                      </a:endParaRPr>
                    </a:p>
                    <a:p>
                      <a:pPr algn="l"/>
                      <a:endParaRPr lang="en-GB" sz="1500">
                        <a:effectLst/>
                      </a:endParaRPr>
                    </a:p>
                  </a:txBody>
                  <a:tcPr marL="50731" marR="50731" marT="0" marB="0"/>
                </a:tc>
                <a:tc>
                  <a:txBody>
                    <a:bodyPr/>
                    <a:lstStyle/>
                    <a:p>
                      <a:pPr marL="17780" algn="l">
                        <a:spcAft>
                          <a:spcPts val="0"/>
                        </a:spcAft>
                      </a:pPr>
                      <a:r>
                        <a:rPr lang="en-GB" sz="1500" err="1">
                          <a:effectLst/>
                        </a:rPr>
                        <a:t>Mae’r</a:t>
                      </a:r>
                      <a:r>
                        <a:rPr lang="en-GB" sz="1500">
                          <a:effectLst/>
                        </a:rPr>
                        <a:t> </a:t>
                      </a:r>
                      <a:r>
                        <a:rPr lang="en-GB" sz="1500" err="1">
                          <a:effectLst/>
                        </a:rPr>
                        <a:t>darpar</a:t>
                      </a:r>
                      <a:r>
                        <a:rPr lang="en-GB" sz="1500">
                          <a:effectLst/>
                        </a:rPr>
                        <a:t> </a:t>
                      </a:r>
                      <a:r>
                        <a:rPr lang="en-GB" sz="1500" err="1">
                          <a:effectLst/>
                        </a:rPr>
                        <a:t>athro’n</a:t>
                      </a:r>
                      <a:r>
                        <a:rPr lang="en-GB" sz="1500">
                          <a:effectLst/>
                        </a:rPr>
                        <a:t> </a:t>
                      </a:r>
                      <a:r>
                        <a:rPr lang="en-GB" sz="1500" err="1">
                          <a:effectLst/>
                        </a:rPr>
                        <a:t>arddangos</a:t>
                      </a:r>
                      <a:r>
                        <a:rPr lang="en-GB" sz="1500">
                          <a:effectLst/>
                        </a:rPr>
                        <a:t> </a:t>
                      </a:r>
                      <a:r>
                        <a:rPr lang="en-GB" sz="1500" err="1">
                          <a:effectLst/>
                        </a:rPr>
                        <a:t>agweddau</a:t>
                      </a:r>
                      <a:r>
                        <a:rPr lang="en-GB" sz="1500">
                          <a:effectLst/>
                        </a:rPr>
                        <a:t> ac </a:t>
                      </a:r>
                      <a:r>
                        <a:rPr lang="en-GB" sz="1500" err="1">
                          <a:effectLst/>
                        </a:rPr>
                        <a:t>ymddygiadau</a:t>
                      </a:r>
                      <a:r>
                        <a:rPr lang="en-GB" sz="1500">
                          <a:effectLst/>
                        </a:rPr>
                        <a:t> </a:t>
                      </a:r>
                      <a:r>
                        <a:rPr lang="en-GB" sz="1500" err="1">
                          <a:effectLst/>
                        </a:rPr>
                        <a:t>proffesiynol</a:t>
                      </a:r>
                      <a:r>
                        <a:rPr lang="en-GB" sz="1500">
                          <a:effectLst/>
                        </a:rPr>
                        <a:t>, </a:t>
                      </a:r>
                      <a:r>
                        <a:rPr lang="en-GB" sz="1500" err="1">
                          <a:effectLst/>
                        </a:rPr>
                        <a:t>gan</a:t>
                      </a:r>
                      <a:r>
                        <a:rPr lang="en-GB" sz="1500">
                          <a:effectLst/>
                        </a:rPr>
                        <a:t> </a:t>
                      </a:r>
                      <a:r>
                        <a:rPr lang="en-GB" sz="1500" err="1">
                          <a:effectLst/>
                        </a:rPr>
                        <a:t>ddatblygu</a:t>
                      </a:r>
                      <a:r>
                        <a:rPr lang="en-GB" sz="1500">
                          <a:effectLst/>
                        </a:rPr>
                        <a:t> </a:t>
                      </a:r>
                      <a:r>
                        <a:rPr lang="en-GB" sz="1500" err="1">
                          <a:effectLst/>
                        </a:rPr>
                        <a:t>cydberthnasau</a:t>
                      </a:r>
                      <a:r>
                        <a:rPr lang="en-GB" sz="1500">
                          <a:effectLst/>
                        </a:rPr>
                        <a:t> </a:t>
                      </a:r>
                      <a:r>
                        <a:rPr lang="en-GB" sz="1500" err="1">
                          <a:effectLst/>
                        </a:rPr>
                        <a:t>cadarnhaol</a:t>
                      </a:r>
                      <a:r>
                        <a:rPr lang="en-GB" sz="1500">
                          <a:effectLst/>
                        </a:rPr>
                        <a:t> </a:t>
                      </a:r>
                      <a:r>
                        <a:rPr lang="en-GB" sz="1500" err="1">
                          <a:effectLst/>
                        </a:rPr>
                        <a:t>gyda</a:t>
                      </a:r>
                      <a:r>
                        <a:rPr lang="en-GB" sz="1500">
                          <a:effectLst/>
                        </a:rPr>
                        <a:t> </a:t>
                      </a:r>
                      <a:r>
                        <a:rPr lang="en-GB" sz="1500" err="1">
                          <a:effectLst/>
                        </a:rPr>
                        <a:t>dysgwyr</a:t>
                      </a:r>
                      <a:r>
                        <a:rPr lang="en-GB" sz="1500">
                          <a:effectLst/>
                        </a:rPr>
                        <a:t>, </a:t>
                      </a:r>
                      <a:r>
                        <a:rPr lang="en-GB" sz="1500" err="1">
                          <a:effectLst/>
                        </a:rPr>
                        <a:t>rhieni</a:t>
                      </a:r>
                      <a:r>
                        <a:rPr lang="en-GB" sz="1500">
                          <a:effectLst/>
                        </a:rPr>
                        <a:t>/</a:t>
                      </a:r>
                      <a:r>
                        <a:rPr lang="en-GB" sz="1500" err="1">
                          <a:effectLst/>
                        </a:rPr>
                        <a:t>gofalwyr</a:t>
                      </a:r>
                      <a:r>
                        <a:rPr lang="en-GB" sz="1500">
                          <a:effectLst/>
                        </a:rPr>
                        <a:t> a </a:t>
                      </a:r>
                      <a:r>
                        <a:rPr lang="en-GB" sz="1500" err="1">
                          <a:effectLst/>
                        </a:rPr>
                        <a:t>chydweithwyr</a:t>
                      </a:r>
                      <a:r>
                        <a:rPr lang="en-GB" sz="1500">
                          <a:effectLst/>
                        </a:rPr>
                        <a:t>, </a:t>
                      </a:r>
                      <a:r>
                        <a:rPr lang="en-GB" sz="1500" err="1">
                          <a:effectLst/>
                        </a:rPr>
                        <a:t>sy’n</a:t>
                      </a:r>
                      <a:r>
                        <a:rPr lang="en-GB" sz="1500">
                          <a:effectLst/>
                        </a:rPr>
                        <a:t> </a:t>
                      </a:r>
                      <a:r>
                        <a:rPr lang="en-GB" sz="1500" err="1">
                          <a:effectLst/>
                        </a:rPr>
                        <a:t>dangos</a:t>
                      </a:r>
                      <a:r>
                        <a:rPr lang="en-GB" sz="1500">
                          <a:effectLst/>
                        </a:rPr>
                        <a:t> </a:t>
                      </a:r>
                      <a:r>
                        <a:rPr lang="en-GB" sz="1500" err="1">
                          <a:effectLst/>
                        </a:rPr>
                        <a:t>ymrwymiad</a:t>
                      </a:r>
                      <a:r>
                        <a:rPr lang="en-GB" sz="1500">
                          <a:effectLst/>
                        </a:rPr>
                        <a:t> </a:t>
                      </a:r>
                      <a:r>
                        <a:rPr lang="en-GB" sz="1500" err="1">
                          <a:effectLst/>
                        </a:rPr>
                        <a:t>personol</a:t>
                      </a:r>
                      <a:r>
                        <a:rPr lang="en-GB" sz="1500">
                          <a:effectLst/>
                        </a:rPr>
                        <a:t> </a:t>
                      </a:r>
                      <a:r>
                        <a:rPr lang="en-GB" sz="1500" err="1">
                          <a:effectLst/>
                        </a:rPr>
                        <a:t>i’r</a:t>
                      </a:r>
                      <a:r>
                        <a:rPr lang="en-GB" sz="1500">
                          <a:effectLst/>
                        </a:rPr>
                        <a:t> </a:t>
                      </a:r>
                      <a:r>
                        <a:rPr lang="en-GB" sz="1500" err="1">
                          <a:effectLst/>
                        </a:rPr>
                        <a:t>egwyddorion</a:t>
                      </a:r>
                      <a:r>
                        <a:rPr lang="en-GB" sz="1500">
                          <a:effectLst/>
                        </a:rPr>
                        <a:t> </a:t>
                      </a:r>
                      <a:r>
                        <a:rPr lang="en-GB" sz="1500" err="1">
                          <a:effectLst/>
                        </a:rPr>
                        <a:t>sylfaenol</a:t>
                      </a:r>
                      <a:r>
                        <a:rPr lang="en-GB" sz="1500">
                          <a:effectLst/>
                        </a:rPr>
                        <a:t>, </a:t>
                      </a:r>
                      <a:r>
                        <a:rPr lang="en-GB" sz="1500" err="1">
                          <a:effectLst/>
                        </a:rPr>
                        <a:t>sef</a:t>
                      </a:r>
                      <a:r>
                        <a:rPr lang="en-GB" sz="1500">
                          <a:effectLst/>
                        </a:rPr>
                        <a:t> </a:t>
                      </a:r>
                      <a:r>
                        <a:rPr lang="en-GB" sz="1500" err="1">
                          <a:effectLst/>
                        </a:rPr>
                        <a:t>tegwch</a:t>
                      </a:r>
                      <a:r>
                        <a:rPr lang="en-GB" sz="1500">
                          <a:effectLst/>
                        </a:rPr>
                        <a:t> a </a:t>
                      </a:r>
                      <a:r>
                        <a:rPr lang="en-GB" sz="1500" err="1">
                          <a:effectLst/>
                        </a:rPr>
                        <a:t>gwneud</a:t>
                      </a:r>
                      <a:r>
                        <a:rPr lang="en-GB" sz="1500">
                          <a:effectLst/>
                        </a:rPr>
                        <a:t> y </a:t>
                      </a:r>
                      <a:r>
                        <a:rPr lang="en-GB" sz="1500" err="1">
                          <a:effectLst/>
                        </a:rPr>
                        <a:t>mwyaf</a:t>
                      </a:r>
                      <a:r>
                        <a:rPr lang="en-GB" sz="1500">
                          <a:effectLst/>
                        </a:rPr>
                        <a:t> o </a:t>
                      </a:r>
                      <a:r>
                        <a:rPr lang="en-GB" sz="1500" err="1">
                          <a:effectLst/>
                        </a:rPr>
                        <a:t>botensial</a:t>
                      </a:r>
                      <a:r>
                        <a:rPr lang="en-GB" sz="1500">
                          <a:effectLst/>
                        </a:rPr>
                        <a:t> </a:t>
                      </a:r>
                      <a:r>
                        <a:rPr lang="en-GB" sz="1500" err="1">
                          <a:effectLst/>
                        </a:rPr>
                        <a:t>pob</a:t>
                      </a:r>
                      <a:r>
                        <a:rPr lang="en-GB" sz="1500">
                          <a:effectLst/>
                        </a:rPr>
                        <a:t> </a:t>
                      </a:r>
                      <a:r>
                        <a:rPr lang="en-GB" sz="1500" err="1">
                          <a:effectLst/>
                        </a:rPr>
                        <a:t>dysgwr</a:t>
                      </a:r>
                      <a:r>
                        <a:rPr lang="en-GB" sz="1500">
                          <a:effectLst/>
                        </a:rPr>
                        <a:t>. </a:t>
                      </a:r>
                    </a:p>
                  </a:txBody>
                  <a:tcPr marL="50731" marR="50731" marT="0" marB="0"/>
                </a:tc>
                <a:extLst>
                  <a:ext uri="{0D108BD9-81ED-4DB2-BD59-A6C34878D82A}">
                    <a16:rowId xmlns:a16="http://schemas.microsoft.com/office/drawing/2014/main" val="3676173088"/>
                  </a:ext>
                </a:extLst>
              </a:tr>
              <a:tr h="710369">
                <a:tc>
                  <a:txBody>
                    <a:bodyPr/>
                    <a:lstStyle/>
                    <a:p>
                      <a:pPr algn="l">
                        <a:spcAft>
                          <a:spcPts val="0"/>
                        </a:spcAft>
                      </a:pPr>
                      <a:r>
                        <a:rPr lang="en-GB" sz="1500" err="1">
                          <a:effectLst/>
                        </a:rPr>
                        <a:t>Arfer</a:t>
                      </a:r>
                      <a:r>
                        <a:rPr lang="en-GB" sz="1500">
                          <a:effectLst/>
                        </a:rPr>
                        <a:t> </a:t>
                      </a:r>
                      <a:r>
                        <a:rPr lang="en-GB" sz="1500" err="1">
                          <a:effectLst/>
                        </a:rPr>
                        <a:t>cyfrifoldeb</a:t>
                      </a:r>
                      <a:r>
                        <a:rPr lang="en-GB" sz="1500">
                          <a:effectLst/>
                        </a:rPr>
                        <a:t> </a:t>
                      </a:r>
                      <a:r>
                        <a:rPr lang="en-GB" sz="1500" err="1">
                          <a:effectLst/>
                        </a:rPr>
                        <a:t>corfforaethol</a:t>
                      </a:r>
                    </a:p>
                    <a:p>
                      <a:pPr algn="l">
                        <a:spcAft>
                          <a:spcPts val="0"/>
                        </a:spcAft>
                      </a:pPr>
                      <a:endParaRPr lang="en-GB" sz="1500">
                        <a:effectLst/>
                      </a:endParaRPr>
                    </a:p>
                  </a:txBody>
                  <a:tcPr marL="50731" marR="50731" marT="0" marB="0"/>
                </a:tc>
                <a:tc>
                  <a:txBody>
                    <a:bodyPr/>
                    <a:lstStyle/>
                    <a:p>
                      <a:pPr algn="l">
                        <a:spcAft>
                          <a:spcPts val="0"/>
                        </a:spcAft>
                      </a:pPr>
                      <a:r>
                        <a:rPr lang="en-GB" sz="1500" err="1">
                          <a:effectLst/>
                        </a:rPr>
                        <a:t>Mae’r</a:t>
                      </a:r>
                      <a:r>
                        <a:rPr lang="en-GB" sz="1500">
                          <a:effectLst/>
                        </a:rPr>
                        <a:t> </a:t>
                      </a:r>
                      <a:r>
                        <a:rPr lang="en-GB" sz="1500" err="1">
                          <a:effectLst/>
                        </a:rPr>
                        <a:t>darpar</a:t>
                      </a:r>
                      <a:r>
                        <a:rPr lang="en-GB" sz="1500">
                          <a:effectLst/>
                        </a:rPr>
                        <a:t> </a:t>
                      </a:r>
                      <a:r>
                        <a:rPr lang="en-GB" sz="1500" err="1">
                          <a:effectLst/>
                        </a:rPr>
                        <a:t>athro’n</a:t>
                      </a:r>
                      <a:r>
                        <a:rPr lang="en-GB" sz="1500">
                          <a:effectLst/>
                        </a:rPr>
                        <a:t> </a:t>
                      </a:r>
                      <a:r>
                        <a:rPr lang="en-GB" sz="1500" err="1">
                          <a:effectLst/>
                        </a:rPr>
                        <a:t>ymwybodol</a:t>
                      </a:r>
                      <a:r>
                        <a:rPr lang="en-GB" sz="1500">
                          <a:effectLst/>
                        </a:rPr>
                        <a:t> </a:t>
                      </a:r>
                      <a:r>
                        <a:rPr lang="en-GB" sz="1500" err="1">
                          <a:effectLst/>
                        </a:rPr>
                        <a:t>o’i</a:t>
                      </a:r>
                      <a:r>
                        <a:rPr lang="en-GB" sz="1500">
                          <a:effectLst/>
                        </a:rPr>
                        <a:t> </a:t>
                      </a:r>
                      <a:r>
                        <a:rPr lang="en-GB" sz="1500" err="1">
                          <a:effectLst/>
                        </a:rPr>
                        <a:t>gyfrifoldebau</a:t>
                      </a:r>
                      <a:r>
                        <a:rPr lang="en-GB" sz="1500">
                          <a:effectLst/>
                        </a:rPr>
                        <a:t> </a:t>
                      </a:r>
                      <a:r>
                        <a:rPr lang="en-GB" sz="1500" err="1">
                          <a:effectLst/>
                        </a:rPr>
                        <a:t>contractiol</a:t>
                      </a:r>
                      <a:r>
                        <a:rPr lang="en-GB" sz="1500">
                          <a:effectLst/>
                        </a:rPr>
                        <a:t>, </a:t>
                      </a:r>
                      <a:r>
                        <a:rPr lang="en-GB" sz="1500" err="1">
                          <a:effectLst/>
                        </a:rPr>
                        <a:t>bugeiliol</a:t>
                      </a:r>
                      <a:r>
                        <a:rPr lang="en-GB" sz="1500">
                          <a:effectLst/>
                        </a:rPr>
                        <a:t>, iechyd a </a:t>
                      </a:r>
                      <a:r>
                        <a:rPr lang="en-GB" sz="1500" err="1">
                          <a:effectLst/>
                        </a:rPr>
                        <a:t>diogelwch</a:t>
                      </a:r>
                      <a:r>
                        <a:rPr lang="en-GB" sz="1500">
                          <a:effectLst/>
                        </a:rPr>
                        <a:t>, </a:t>
                      </a:r>
                      <a:r>
                        <a:rPr lang="en-GB" sz="1500" err="1">
                          <a:effectLst/>
                        </a:rPr>
                        <a:t>cyfreithiol</a:t>
                      </a:r>
                      <a:r>
                        <a:rPr lang="en-GB" sz="1500">
                          <a:effectLst/>
                        </a:rPr>
                        <a:t> a </a:t>
                      </a:r>
                      <a:r>
                        <a:rPr lang="en-GB" sz="1500" err="1">
                          <a:effectLst/>
                        </a:rPr>
                        <a:t>phroffesiynol</a:t>
                      </a:r>
                      <a:r>
                        <a:rPr lang="en-GB" sz="1500">
                          <a:effectLst/>
                        </a:rPr>
                        <a:t>, ac </a:t>
                      </a:r>
                      <a:r>
                        <a:rPr lang="en-GB" sz="1500" err="1">
                          <a:effectLst/>
                        </a:rPr>
                        <a:t>mae’n</a:t>
                      </a:r>
                      <a:r>
                        <a:rPr lang="en-GB" sz="1500">
                          <a:effectLst/>
                        </a:rPr>
                        <a:t> </a:t>
                      </a:r>
                      <a:r>
                        <a:rPr lang="en-GB" sz="1500" err="1">
                          <a:effectLst/>
                        </a:rPr>
                        <a:t>eu</a:t>
                      </a:r>
                      <a:r>
                        <a:rPr lang="en-GB" sz="1500">
                          <a:effectLst/>
                        </a:rPr>
                        <a:t> </a:t>
                      </a:r>
                      <a:r>
                        <a:rPr lang="en-GB" sz="1500" err="1">
                          <a:effectLst/>
                        </a:rPr>
                        <a:t>deall</a:t>
                      </a:r>
                      <a:r>
                        <a:rPr lang="en-GB" sz="1500">
                          <a:effectLst/>
                        </a:rPr>
                        <a:t>.</a:t>
                      </a:r>
                    </a:p>
                  </a:txBody>
                  <a:tcPr marL="50731" marR="50731" marT="0" marB="0"/>
                </a:tc>
                <a:extLst>
                  <a:ext uri="{0D108BD9-81ED-4DB2-BD59-A6C34878D82A}">
                    <a16:rowId xmlns:a16="http://schemas.microsoft.com/office/drawing/2014/main" val="2709991732"/>
                  </a:ext>
                </a:extLst>
              </a:tr>
              <a:tr h="710369">
                <a:tc>
                  <a:txBody>
                    <a:bodyPr/>
                    <a:lstStyle/>
                    <a:p>
                      <a:pPr algn="l">
                        <a:spcAft>
                          <a:spcPts val="0"/>
                        </a:spcAft>
                      </a:pPr>
                      <a:r>
                        <a:rPr lang="en-GB" sz="1500" err="1">
                          <a:effectLst/>
                        </a:rPr>
                        <a:t>Cefnogi</a:t>
                      </a:r>
                      <a:r>
                        <a:rPr lang="en-GB" sz="1500">
                          <a:effectLst/>
                        </a:rPr>
                        <a:t> </a:t>
                      </a:r>
                      <a:r>
                        <a:rPr lang="en-GB" sz="1500" err="1">
                          <a:effectLst/>
                        </a:rPr>
                        <a:t>rolau</a:t>
                      </a:r>
                      <a:r>
                        <a:rPr lang="en-GB" sz="1500">
                          <a:effectLst/>
                        </a:rPr>
                        <a:t> </a:t>
                      </a:r>
                      <a:r>
                        <a:rPr lang="en-GB" sz="1500" err="1">
                          <a:effectLst/>
                        </a:rPr>
                        <a:t>arweinyddol</a:t>
                      </a:r>
                      <a:r>
                        <a:rPr lang="en-GB" sz="1500">
                          <a:effectLst/>
                        </a:rPr>
                        <a:t> </a:t>
                      </a:r>
                      <a:r>
                        <a:rPr lang="en-GB" sz="1500" err="1">
                          <a:effectLst/>
                        </a:rPr>
                        <a:t>ffurfiol</a:t>
                      </a:r>
                    </a:p>
                  </a:txBody>
                  <a:tcPr marL="50731" marR="50731" marT="0" marB="0"/>
                </a:tc>
                <a:tc>
                  <a:txBody>
                    <a:bodyPr/>
                    <a:lstStyle/>
                    <a:p>
                      <a:pPr algn="l">
                        <a:spcAft>
                          <a:spcPts val="0"/>
                        </a:spcAft>
                      </a:pPr>
                      <a:r>
                        <a:rPr lang="en-GB" sz="1500" err="1">
                          <a:effectLst/>
                        </a:rPr>
                        <a:t>Mae’r</a:t>
                      </a:r>
                      <a:r>
                        <a:rPr lang="en-GB" sz="1500">
                          <a:effectLst/>
                        </a:rPr>
                        <a:t> </a:t>
                      </a:r>
                      <a:r>
                        <a:rPr lang="en-GB" sz="1500" err="1">
                          <a:effectLst/>
                        </a:rPr>
                        <a:t>athro’n</a:t>
                      </a:r>
                      <a:r>
                        <a:rPr lang="en-GB" sz="1500">
                          <a:effectLst/>
                        </a:rPr>
                        <a:t> </a:t>
                      </a:r>
                      <a:r>
                        <a:rPr lang="en-GB" sz="1500" err="1">
                          <a:effectLst/>
                        </a:rPr>
                        <a:t>arddangos</a:t>
                      </a:r>
                      <a:r>
                        <a:rPr lang="en-GB" sz="1500">
                          <a:effectLst/>
                        </a:rPr>
                        <a:t> </a:t>
                      </a:r>
                      <a:r>
                        <a:rPr lang="en-GB" sz="1500" err="1">
                          <a:effectLst/>
                        </a:rPr>
                        <a:t>dealltwriaeth</a:t>
                      </a:r>
                      <a:r>
                        <a:rPr lang="en-GB" sz="1500">
                          <a:effectLst/>
                        </a:rPr>
                        <a:t> o </a:t>
                      </a:r>
                      <a:r>
                        <a:rPr lang="en-GB" sz="1500" err="1">
                          <a:effectLst/>
                        </a:rPr>
                        <a:t>natur</a:t>
                      </a:r>
                      <a:r>
                        <a:rPr lang="en-GB" sz="1500">
                          <a:effectLst/>
                        </a:rPr>
                        <a:t> </a:t>
                      </a:r>
                      <a:r>
                        <a:rPr lang="en-GB" sz="1500" err="1">
                          <a:effectLst/>
                        </a:rPr>
                        <a:t>cyfrifoldebau</a:t>
                      </a:r>
                      <a:r>
                        <a:rPr lang="en-GB" sz="1500">
                          <a:effectLst/>
                        </a:rPr>
                        <a:t> o </a:t>
                      </a:r>
                      <a:r>
                        <a:rPr lang="en-GB" sz="1500" err="1">
                          <a:effectLst/>
                        </a:rPr>
                        <a:t>fewn</a:t>
                      </a:r>
                      <a:r>
                        <a:rPr lang="en-GB" sz="1500">
                          <a:effectLst/>
                        </a:rPr>
                        <a:t> ac </a:t>
                      </a:r>
                      <a:r>
                        <a:rPr lang="en-GB" sz="1500" err="1">
                          <a:effectLst/>
                        </a:rPr>
                        <a:t>ar</a:t>
                      </a:r>
                      <a:r>
                        <a:rPr lang="en-GB" sz="1500">
                          <a:effectLst/>
                        </a:rPr>
                        <a:t> draws </a:t>
                      </a:r>
                      <a:r>
                        <a:rPr lang="en-GB" sz="1500" err="1">
                          <a:effectLst/>
                        </a:rPr>
                        <a:t>timau</a:t>
                      </a:r>
                      <a:r>
                        <a:rPr lang="en-GB" sz="1500">
                          <a:effectLst/>
                        </a:rPr>
                        <a:t> ac o </a:t>
                      </a:r>
                      <a:r>
                        <a:rPr lang="en-GB" sz="1500" err="1">
                          <a:effectLst/>
                        </a:rPr>
                        <a:t>gyfraniadau</a:t>
                      </a:r>
                      <a:r>
                        <a:rPr lang="en-GB" sz="1500">
                          <a:effectLst/>
                        </a:rPr>
                        <a:t> </a:t>
                      </a:r>
                      <a:r>
                        <a:rPr lang="en-GB" sz="1500" err="1">
                          <a:effectLst/>
                        </a:rPr>
                        <a:t>unigolion</a:t>
                      </a:r>
                      <a:r>
                        <a:rPr lang="en-GB" sz="1500">
                          <a:effectLst/>
                        </a:rPr>
                        <a:t> </a:t>
                      </a:r>
                      <a:r>
                        <a:rPr lang="en-GB" sz="1500" err="1">
                          <a:effectLst/>
                        </a:rPr>
                        <a:t>tuag</a:t>
                      </a:r>
                      <a:r>
                        <a:rPr lang="en-GB" sz="1500">
                          <a:effectLst/>
                        </a:rPr>
                        <a:t> at ethos </a:t>
                      </a:r>
                      <a:r>
                        <a:rPr lang="en-GB" sz="1500" err="1">
                          <a:effectLst/>
                        </a:rPr>
                        <a:t>yr</a:t>
                      </a:r>
                      <a:r>
                        <a:rPr lang="en-GB" sz="1500">
                          <a:effectLst/>
                        </a:rPr>
                        <a:t> </a:t>
                      </a:r>
                      <a:r>
                        <a:rPr lang="en-GB" sz="1500" err="1">
                          <a:effectLst/>
                        </a:rPr>
                        <a:t>ysgol</a:t>
                      </a:r>
                      <a:r>
                        <a:rPr lang="en-GB" sz="1500">
                          <a:effectLst/>
                        </a:rPr>
                        <a:t> a </a:t>
                      </a:r>
                      <a:r>
                        <a:rPr lang="en-GB" sz="1500" err="1">
                          <a:effectLst/>
                        </a:rPr>
                        <a:t>gwireddu</a:t>
                      </a:r>
                      <a:r>
                        <a:rPr lang="en-GB" sz="1500">
                          <a:effectLst/>
                        </a:rPr>
                        <a:t> </a:t>
                      </a:r>
                      <a:r>
                        <a:rPr lang="en-GB" sz="1500" err="1">
                          <a:effectLst/>
                        </a:rPr>
                        <a:t>gweledigaeth</a:t>
                      </a:r>
                      <a:r>
                        <a:rPr lang="en-GB" sz="1500">
                          <a:effectLst/>
                        </a:rPr>
                        <a:t> </a:t>
                      </a:r>
                      <a:r>
                        <a:rPr lang="en-GB" sz="1500" err="1">
                          <a:effectLst/>
                        </a:rPr>
                        <a:t>yr</a:t>
                      </a:r>
                      <a:r>
                        <a:rPr lang="en-GB" sz="1500">
                          <a:effectLst/>
                        </a:rPr>
                        <a:t> </a:t>
                      </a:r>
                      <a:r>
                        <a:rPr lang="en-GB" sz="1500" err="1">
                          <a:effectLst/>
                        </a:rPr>
                        <a:t>ysgol</a:t>
                      </a:r>
                      <a:r>
                        <a:rPr lang="en-GB" sz="1500">
                          <a:effectLst/>
                        </a:rPr>
                        <a:t> </a:t>
                      </a:r>
                      <a:r>
                        <a:rPr lang="en-GB" sz="1500" err="1">
                          <a:effectLst/>
                        </a:rPr>
                        <a:t>yn</a:t>
                      </a:r>
                      <a:r>
                        <a:rPr lang="en-GB" sz="1500">
                          <a:effectLst/>
                        </a:rPr>
                        <a:t> </a:t>
                      </a:r>
                      <a:r>
                        <a:rPr lang="en-GB" sz="1500" err="1">
                          <a:effectLst/>
                        </a:rPr>
                        <a:t>llwyddiannus</a:t>
                      </a:r>
                      <a:r>
                        <a:rPr lang="en-GB" sz="1500">
                          <a:effectLst/>
                        </a:rPr>
                        <a:t>.</a:t>
                      </a:r>
                    </a:p>
                  </a:txBody>
                  <a:tcPr marL="50731" marR="50731" marT="0" marB="0"/>
                </a:tc>
                <a:extLst>
                  <a:ext uri="{0D108BD9-81ED-4DB2-BD59-A6C34878D82A}">
                    <a16:rowId xmlns:a16="http://schemas.microsoft.com/office/drawing/2014/main" val="2588206418"/>
                  </a:ext>
                </a:extLst>
              </a:tr>
            </a:tbl>
          </a:graphicData>
        </a:graphic>
      </p:graphicFrame>
      <p:pic>
        <p:nvPicPr>
          <p:cNvPr id="7" name="Picture 6" descr="Post It Note · Free image on Pixabay">
            <a:extLst>
              <a:ext uri="{FF2B5EF4-FFF2-40B4-BE49-F238E27FC236}">
                <a16:creationId xmlns:a16="http://schemas.microsoft.com/office/drawing/2014/main" id="{8D58AB60-3204-4034-9631-6CBBBB594D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02628" y="672817"/>
            <a:ext cx="2097968" cy="2097968"/>
          </a:xfrm>
          <a:prstGeom prst="rect">
            <a:avLst/>
          </a:prstGeom>
        </p:spPr>
      </p:pic>
      <p:sp>
        <p:nvSpPr>
          <p:cNvPr id="8" name="Content Placeholder 9">
            <a:extLst>
              <a:ext uri="{FF2B5EF4-FFF2-40B4-BE49-F238E27FC236}">
                <a16:creationId xmlns:a16="http://schemas.microsoft.com/office/drawing/2014/main" id="{33BD63A4-D59D-4258-B7D0-408A261E3222}"/>
              </a:ext>
            </a:extLst>
          </p:cNvPr>
          <p:cNvSpPr txBox="1">
            <a:spLocks/>
          </p:cNvSpPr>
          <p:nvPr/>
        </p:nvSpPr>
        <p:spPr>
          <a:xfrm rot="21347549">
            <a:off x="5211506" y="1135057"/>
            <a:ext cx="1680210" cy="1429107"/>
          </a:xfrm>
          <a:prstGeom prst="rect">
            <a:avLst/>
          </a:prstGeom>
        </p:spPr>
        <p:txBody>
          <a:bodyPr vert="horz" lIns="68580" tIns="34290" rIns="68580" bIns="3429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100">
                <a:solidFill>
                  <a:prstClr val="black"/>
                </a:solidFill>
                <a:latin typeface="Calibri" panose="020F0502020204030204"/>
              </a:rPr>
              <a:t>Beth ydych chi’n meddwl fydd effaith yr hyn rydych wedi’i ddysgu heddiw arnoch chi fel athro?</a:t>
            </a:r>
          </a:p>
        </p:txBody>
      </p:sp>
    </p:spTree>
    <p:extLst>
      <p:ext uri="{BB962C8B-B14F-4D97-AF65-F5344CB8AC3E}">
        <p14:creationId xmlns:p14="http://schemas.microsoft.com/office/powerpoint/2010/main" val="312841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44BB4-3B69-466F-BC20-DE9725640ECA}"/>
              </a:ext>
            </a:extLst>
          </p:cNvPr>
          <p:cNvSpPr>
            <a:spLocks noGrp="1"/>
          </p:cNvSpPr>
          <p:nvPr>
            <p:ph type="title"/>
          </p:nvPr>
        </p:nvSpPr>
        <p:spPr>
          <a:xfrm>
            <a:off x="542926" y="1239441"/>
            <a:ext cx="5736929" cy="557213"/>
          </a:xfrm>
        </p:spPr>
        <p:txBody>
          <a:bodyPr vert="horz" lIns="68580" tIns="34290" rIns="68580" bIns="34290" rtlCol="0" anchor="ctr">
            <a:normAutofit/>
          </a:bodyPr>
          <a:lstStyle/>
          <a:p>
            <a:r>
              <a:rPr lang="en-US" sz="2700" b="1"/>
              <a:t>Which QTS Standards?</a:t>
            </a:r>
          </a:p>
        </p:txBody>
      </p:sp>
      <p:graphicFrame>
        <p:nvGraphicFramePr>
          <p:cNvPr id="4" name="Table 3">
            <a:extLst>
              <a:ext uri="{FF2B5EF4-FFF2-40B4-BE49-F238E27FC236}">
                <a16:creationId xmlns:a16="http://schemas.microsoft.com/office/drawing/2014/main" id="{346A3356-C792-4C21-B6FF-0A8D3BA3DC1A}"/>
              </a:ext>
            </a:extLst>
          </p:cNvPr>
          <p:cNvGraphicFramePr>
            <a:graphicFrameLocks noGrp="1"/>
          </p:cNvGraphicFramePr>
          <p:nvPr/>
        </p:nvGraphicFramePr>
        <p:xfrm>
          <a:off x="533932" y="2975873"/>
          <a:ext cx="8076137" cy="2997912"/>
        </p:xfrm>
        <a:graphic>
          <a:graphicData uri="http://schemas.openxmlformats.org/drawingml/2006/table">
            <a:tbl>
              <a:tblPr firstRow="1" firstCol="1" bandRow="1">
                <a:tableStyleId>{5C22544A-7EE6-4342-B048-85BDC9FD1C3A}</a:tableStyleId>
              </a:tblPr>
              <a:tblGrid>
                <a:gridCol w="2517797">
                  <a:extLst>
                    <a:ext uri="{9D8B030D-6E8A-4147-A177-3AD203B41FA5}">
                      <a16:colId xmlns:a16="http://schemas.microsoft.com/office/drawing/2014/main" val="1154106195"/>
                    </a:ext>
                  </a:extLst>
                </a:gridCol>
                <a:gridCol w="5558340">
                  <a:extLst>
                    <a:ext uri="{9D8B030D-6E8A-4147-A177-3AD203B41FA5}">
                      <a16:colId xmlns:a16="http://schemas.microsoft.com/office/drawing/2014/main" val="358350754"/>
                    </a:ext>
                  </a:extLst>
                </a:gridCol>
              </a:tblGrid>
              <a:tr h="394221">
                <a:tc>
                  <a:txBody>
                    <a:bodyPr/>
                    <a:lstStyle/>
                    <a:p>
                      <a:pPr algn="ctr">
                        <a:spcAft>
                          <a:spcPts val="0"/>
                        </a:spcAft>
                      </a:pPr>
                      <a:r>
                        <a:rPr lang="en-GB" sz="2400">
                          <a:effectLst/>
                        </a:rPr>
                        <a:t>Leadership</a:t>
                      </a:r>
                    </a:p>
                  </a:txBody>
                  <a:tcPr marL="51569" marR="51569" marT="0" marB="0"/>
                </a:tc>
                <a:tc>
                  <a:txBody>
                    <a:bodyPr/>
                    <a:lstStyle/>
                    <a:p>
                      <a:pPr algn="ctr">
                        <a:spcAft>
                          <a:spcPts val="0"/>
                        </a:spcAft>
                      </a:pPr>
                      <a:endParaRPr lang="en-GB" sz="1400">
                        <a:effectLst/>
                      </a:endParaRPr>
                    </a:p>
                  </a:txBody>
                  <a:tcPr marL="51569" marR="51569" marT="0" marB="0"/>
                </a:tc>
                <a:extLst>
                  <a:ext uri="{0D108BD9-81ED-4DB2-BD59-A6C34878D82A}">
                    <a16:rowId xmlns:a16="http://schemas.microsoft.com/office/drawing/2014/main" val="1339366790"/>
                  </a:ext>
                </a:extLst>
              </a:tr>
              <a:tr h="1173494">
                <a:tc>
                  <a:txBody>
                    <a:bodyPr/>
                    <a:lstStyle/>
                    <a:p>
                      <a:pPr algn="l">
                        <a:spcAft>
                          <a:spcPts val="0"/>
                        </a:spcAft>
                      </a:pPr>
                      <a:r>
                        <a:rPr lang="en-GB" sz="1500">
                          <a:effectLst/>
                        </a:rPr>
                        <a:t>Taking responsibility for self</a:t>
                      </a:r>
                    </a:p>
                    <a:p>
                      <a:pPr algn="l">
                        <a:spcAft>
                          <a:spcPts val="0"/>
                        </a:spcAft>
                      </a:pPr>
                      <a:endParaRPr lang="en-GB" sz="1500">
                        <a:effectLst/>
                      </a:endParaRPr>
                    </a:p>
                  </a:txBody>
                  <a:tcPr marL="51569" marR="51569" marT="0" marB="0"/>
                </a:tc>
                <a:tc>
                  <a:txBody>
                    <a:bodyPr/>
                    <a:lstStyle/>
                    <a:p>
                      <a:pPr marL="17780" algn="l">
                        <a:spcAft>
                          <a:spcPts val="0"/>
                        </a:spcAft>
                      </a:pPr>
                      <a:r>
                        <a:rPr lang="en-IE" sz="1500">
                          <a:effectLst/>
                        </a:rPr>
                        <a:t>The student-teacher demonstrates professional attitudes and behaviours, developing positive relationships with learners and colleagues, which illustrate a personal commitment to the fundamental principles of equity and of maximising the potential of all learners.</a:t>
                      </a:r>
                    </a:p>
                  </a:txBody>
                  <a:tcPr marL="51569" marR="51569" marT="0" marB="0"/>
                </a:tc>
                <a:extLst>
                  <a:ext uri="{0D108BD9-81ED-4DB2-BD59-A6C34878D82A}">
                    <a16:rowId xmlns:a16="http://schemas.microsoft.com/office/drawing/2014/main" val="1556309891"/>
                  </a:ext>
                </a:extLst>
              </a:tr>
              <a:tr h="485900">
                <a:tc>
                  <a:txBody>
                    <a:bodyPr/>
                    <a:lstStyle/>
                    <a:p>
                      <a:pPr algn="l">
                        <a:spcAft>
                          <a:spcPts val="0"/>
                        </a:spcAft>
                      </a:pPr>
                      <a:r>
                        <a:rPr lang="en-GB" sz="1500">
                          <a:effectLst/>
                        </a:rPr>
                        <a:t>Exercising corporate responsibility</a:t>
                      </a:r>
                    </a:p>
                  </a:txBody>
                  <a:tcPr marL="51569" marR="51569" marT="0" marB="0"/>
                </a:tc>
                <a:tc>
                  <a:txBody>
                    <a:bodyPr/>
                    <a:lstStyle/>
                    <a:p>
                      <a:pPr algn="l">
                        <a:spcAft>
                          <a:spcPts val="0"/>
                        </a:spcAft>
                      </a:pPr>
                      <a:r>
                        <a:rPr lang="en-IE" sz="1500">
                          <a:effectLst/>
                        </a:rPr>
                        <a:t>Contractual, pastoral, legal and professional responsibilities are known and understood by the student-teacher.</a:t>
                      </a:r>
                    </a:p>
                  </a:txBody>
                  <a:tcPr marL="51569" marR="51569" marT="0" marB="0"/>
                </a:tc>
                <a:extLst>
                  <a:ext uri="{0D108BD9-81ED-4DB2-BD59-A6C34878D82A}">
                    <a16:rowId xmlns:a16="http://schemas.microsoft.com/office/drawing/2014/main" val="4201119257"/>
                  </a:ext>
                </a:extLst>
              </a:tr>
              <a:tr h="944297">
                <a:tc>
                  <a:txBody>
                    <a:bodyPr/>
                    <a:lstStyle/>
                    <a:p>
                      <a:pPr algn="l">
                        <a:spcAft>
                          <a:spcPts val="0"/>
                        </a:spcAft>
                      </a:pPr>
                      <a:r>
                        <a:rPr lang="en-GB" sz="1500">
                          <a:effectLst/>
                        </a:rPr>
                        <a:t>Supporting formal leadership roles</a:t>
                      </a:r>
                    </a:p>
                    <a:p>
                      <a:pPr algn="l">
                        <a:spcAft>
                          <a:spcPts val="0"/>
                        </a:spcAft>
                      </a:pPr>
                      <a:endParaRPr lang="en-GB" sz="1500">
                        <a:effectLst/>
                      </a:endParaRPr>
                    </a:p>
                  </a:txBody>
                  <a:tcPr marL="51569" marR="51569" marT="0" marB="0"/>
                </a:tc>
                <a:tc>
                  <a:txBody>
                    <a:bodyPr/>
                    <a:lstStyle/>
                    <a:p>
                      <a:pPr algn="l">
                        <a:spcAft>
                          <a:spcPts val="0"/>
                        </a:spcAft>
                      </a:pPr>
                      <a:r>
                        <a:rPr lang="en-IE" sz="1500">
                          <a:effectLst/>
                        </a:rPr>
                        <a:t>The student-teacher demonstrates an understanding of the nature of responsibilities within and across teams and of the contributions individuals make towards the successful fulfilment of the school’s vision.</a:t>
                      </a:r>
                    </a:p>
                  </a:txBody>
                  <a:tcPr marL="51569" marR="51569" marT="0" marB="0"/>
                </a:tc>
                <a:extLst>
                  <a:ext uri="{0D108BD9-81ED-4DB2-BD59-A6C34878D82A}">
                    <a16:rowId xmlns:a16="http://schemas.microsoft.com/office/drawing/2014/main" val="3523619653"/>
                  </a:ext>
                </a:extLst>
              </a:tr>
            </a:tbl>
          </a:graphicData>
        </a:graphic>
      </p:graphicFrame>
      <p:pic>
        <p:nvPicPr>
          <p:cNvPr id="7" name="Picture 6" descr="Post It Note · Free image on Pixabay">
            <a:extLst>
              <a:ext uri="{FF2B5EF4-FFF2-40B4-BE49-F238E27FC236}">
                <a16:creationId xmlns:a16="http://schemas.microsoft.com/office/drawing/2014/main" id="{FCC56C59-1861-4333-84FE-0F7DD7AF923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18458" y="740923"/>
            <a:ext cx="2510330" cy="2510330"/>
          </a:xfrm>
          <a:prstGeom prst="rect">
            <a:avLst/>
          </a:prstGeom>
        </p:spPr>
      </p:pic>
      <p:sp>
        <p:nvSpPr>
          <p:cNvPr id="8" name="Content Placeholder 9">
            <a:extLst>
              <a:ext uri="{FF2B5EF4-FFF2-40B4-BE49-F238E27FC236}">
                <a16:creationId xmlns:a16="http://schemas.microsoft.com/office/drawing/2014/main" id="{AE54E1A9-B9EF-422E-9E1E-3EC67E81885E}"/>
              </a:ext>
            </a:extLst>
          </p:cNvPr>
          <p:cNvSpPr txBox="1">
            <a:spLocks/>
          </p:cNvSpPr>
          <p:nvPr/>
        </p:nvSpPr>
        <p:spPr>
          <a:xfrm rot="21429337">
            <a:off x="5633518" y="1281534"/>
            <a:ext cx="1680210" cy="1429107"/>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100" err="1"/>
              <a:t>What</a:t>
            </a:r>
            <a:r>
              <a:rPr lang="cy-GB" sz="2100"/>
              <a:t> do </a:t>
            </a:r>
            <a:r>
              <a:rPr lang="cy-GB" sz="2100" err="1"/>
              <a:t>you</a:t>
            </a:r>
            <a:r>
              <a:rPr lang="cy-GB" sz="2100"/>
              <a:t> </a:t>
            </a:r>
            <a:r>
              <a:rPr lang="cy-GB" sz="2100" err="1"/>
              <a:t>think</a:t>
            </a:r>
            <a:r>
              <a:rPr lang="cy-GB" sz="2100"/>
              <a:t> the </a:t>
            </a:r>
            <a:r>
              <a:rPr lang="cy-GB" sz="2100" err="1"/>
              <a:t>impact</a:t>
            </a:r>
            <a:r>
              <a:rPr lang="cy-GB" sz="2100"/>
              <a:t> of </a:t>
            </a:r>
            <a:r>
              <a:rPr lang="cy-GB" sz="2100" err="1"/>
              <a:t>what</a:t>
            </a:r>
            <a:r>
              <a:rPr lang="cy-GB" sz="2100"/>
              <a:t> </a:t>
            </a:r>
            <a:r>
              <a:rPr lang="cy-GB" sz="2100" err="1"/>
              <a:t>you</a:t>
            </a:r>
            <a:r>
              <a:rPr lang="cy-GB" sz="2100"/>
              <a:t> </a:t>
            </a:r>
            <a:r>
              <a:rPr lang="cy-GB" sz="2100" err="1"/>
              <a:t>have</a:t>
            </a:r>
            <a:r>
              <a:rPr lang="cy-GB" sz="2100"/>
              <a:t> </a:t>
            </a:r>
            <a:r>
              <a:rPr lang="cy-GB" sz="2100" err="1"/>
              <a:t>learnt</a:t>
            </a:r>
            <a:r>
              <a:rPr lang="cy-GB" sz="2100"/>
              <a:t> </a:t>
            </a:r>
            <a:r>
              <a:rPr lang="cy-GB" sz="2100" err="1"/>
              <a:t>today</a:t>
            </a:r>
            <a:r>
              <a:rPr lang="cy-GB" sz="2100"/>
              <a:t> </a:t>
            </a:r>
            <a:r>
              <a:rPr lang="cy-GB" sz="2100" err="1"/>
              <a:t>will</a:t>
            </a:r>
            <a:r>
              <a:rPr lang="cy-GB" sz="2100"/>
              <a:t> </a:t>
            </a:r>
            <a:r>
              <a:rPr lang="cy-GB" sz="2100" err="1"/>
              <a:t>have</a:t>
            </a:r>
            <a:r>
              <a:rPr lang="cy-GB" sz="2100"/>
              <a:t> </a:t>
            </a:r>
            <a:r>
              <a:rPr lang="cy-GB" sz="2100" err="1"/>
              <a:t>on</a:t>
            </a:r>
            <a:r>
              <a:rPr lang="cy-GB" sz="2100"/>
              <a:t> </a:t>
            </a:r>
            <a:r>
              <a:rPr lang="cy-GB" sz="2100" err="1"/>
              <a:t>you</a:t>
            </a:r>
            <a:r>
              <a:rPr lang="cy-GB" sz="2100"/>
              <a:t> as a </a:t>
            </a:r>
            <a:r>
              <a:rPr lang="cy-GB" sz="2100" err="1"/>
              <a:t>teacher</a:t>
            </a:r>
            <a:r>
              <a:rPr lang="cy-GB" sz="2100"/>
              <a:t>?</a:t>
            </a:r>
          </a:p>
        </p:txBody>
      </p:sp>
    </p:spTree>
    <p:extLst>
      <p:ext uri="{BB962C8B-B14F-4D97-AF65-F5344CB8AC3E}">
        <p14:creationId xmlns:p14="http://schemas.microsoft.com/office/powerpoint/2010/main" val="134550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FE392342-B67E-42AA-B5E7-F870AAD7EDE3}">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DAC6269-5356-4AB8-BB49-3A44432C33FA}">
  <ds:schemaRefs>
    <ds:schemaRef ds:uri="http://schemas.microsoft.com/sharepoint/v3/contenttype/forms"/>
  </ds:schemaRefs>
</ds:datastoreItem>
</file>

<file path=customXml/itemProps3.xml><?xml version="1.0" encoding="utf-8"?>
<ds:datastoreItem xmlns:ds="http://schemas.openxmlformats.org/officeDocument/2006/customXml" ds:itemID="{737C482F-543C-46FF-9E6F-5B7F5276DBB0}">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5719</Words>
  <Application>Microsoft Office PowerPoint</Application>
  <PresentationFormat>On-screen Show (4:3)</PresentationFormat>
  <Paragraphs>464</Paragraphs>
  <Slides>55</Slides>
  <Notes>43</Notes>
  <HiddenSlides>3</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55</vt:i4>
      </vt:variant>
    </vt:vector>
  </HeadingPairs>
  <TitlesOfParts>
    <vt:vector size="63" baseType="lpstr">
      <vt:lpstr>inherit</vt:lpstr>
      <vt:lpstr>var(--nova-font-family-sans-serif)</vt:lpstr>
      <vt:lpstr>Arial</vt:lpstr>
      <vt:lpstr>Calibri</vt:lpstr>
      <vt:lpstr>Calibri Light</vt:lpstr>
      <vt:lpstr>Wingdings</vt:lpstr>
      <vt:lpstr>Office Theme</vt:lpstr>
      <vt:lpstr>1_Office Theme</vt:lpstr>
      <vt:lpstr>ECAD6009- C Dysgwyr, Ysgolion a Chymunedau: ble ydw i’n addysgu?  ECAD 7003 Learners, Schools and Communities: where am I teaching?</vt:lpstr>
      <vt:lpstr>PowerPoint Presentation</vt:lpstr>
      <vt:lpstr> Amcanion y sesiynau 11 &amp; 112  Sessions 11 &amp; 12 aims </vt:lpstr>
      <vt:lpstr>PowerPoint Presentation</vt:lpstr>
      <vt:lpstr>PowerPoint Presentation</vt:lpstr>
      <vt:lpstr>  </vt:lpstr>
      <vt:lpstr>PowerPoint Presentation</vt:lpstr>
      <vt:lpstr>  </vt:lpstr>
      <vt:lpstr>  </vt:lpstr>
      <vt:lpstr>PowerPoint Presentation</vt:lpstr>
      <vt:lpstr>PowerPoint Presentation</vt:lpstr>
      <vt:lpstr>PowerPoint Presentation</vt:lpstr>
      <vt:lpstr>PowerPoint Presentation</vt:lpstr>
      <vt:lpstr>PowerPoint Presentation</vt:lpstr>
      <vt:lpstr>PowerPoint Presentation</vt:lpstr>
      <vt:lpstr>Hunanwerthuso</vt:lpstr>
      <vt:lpstr>Self-Evaluation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Hunanwerthuso Self-Evaluation</vt:lpstr>
      <vt:lpstr>Llanrhidian Primary school</vt:lpstr>
      <vt:lpstr>Hunanwerthuso Self-Evaluation</vt:lpstr>
      <vt:lpstr> Fframwaith arolygu cyffredin  Common inspection framework </vt:lpstr>
      <vt:lpstr>PowerPoint Presentation</vt:lpstr>
      <vt:lpstr>Adborth</vt:lpstr>
      <vt:lpstr>PowerPoint Presentation</vt:lpstr>
      <vt:lpstr>PowerPoint Presentation</vt:lpstr>
      <vt:lpstr>PowerPoint Presentation</vt:lpstr>
      <vt:lpstr>PowerPoint Presentation</vt:lpstr>
      <vt:lpstr>PowerPoint Presentation</vt:lpstr>
      <vt:lpstr>PowerPoint Presentation</vt:lpstr>
      <vt:lpstr>What to look for on placement</vt:lpstr>
      <vt:lpstr>What to look for on placement</vt:lpstr>
      <vt:lpstr>PowerPoint Presentation</vt:lpstr>
      <vt:lpstr>Termau Allweddol</vt:lpstr>
      <vt:lpstr>PowerPoint Presentation</vt:lpstr>
      <vt:lpstr>   </vt:lpstr>
      <vt:lpstr>PowerPoint Presentation</vt:lpstr>
      <vt:lpstr>PowerPoint Presentation</vt:lpstr>
      <vt:lpstr>Amser Egwyl Break Time</vt:lpstr>
      <vt:lpstr>PowerPoint Presentation</vt:lpstr>
      <vt:lpstr>PowerPoint Presentation</vt:lpstr>
      <vt:lpstr>PowerPoint Presentation</vt:lpstr>
      <vt:lpstr>PowerPoint Presentation</vt:lpstr>
      <vt:lpstr>PowerPoint Presentation</vt:lpstr>
      <vt:lpstr>Cynllunio Strategol</vt:lpstr>
      <vt:lpstr>Strategic Planning</vt:lpstr>
      <vt:lpstr>PowerPoint Presentation</vt:lpstr>
      <vt:lpstr>Pa Safonau SAC?</vt:lpstr>
      <vt:lpstr>Which QTS Standards?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Jessica Roberts</cp:lastModifiedBy>
  <cp:revision>2</cp:revision>
  <dcterms:created xsi:type="dcterms:W3CDTF">2021-01-30T10:38:31Z</dcterms:created>
  <dcterms:modified xsi:type="dcterms:W3CDTF">2023-02-13T00:54:27Z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