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2" r:id="rId2"/>
    <p:sldId id="256" r:id="rId3"/>
    <p:sldId id="257" r:id="rId4"/>
    <p:sldId id="258" r:id="rId5"/>
    <p:sldId id="269" r:id="rId6"/>
    <p:sldId id="270" r:id="rId7"/>
    <p:sldId id="271" r:id="rId8"/>
    <p:sldId id="259" r:id="rId9"/>
    <p:sldId id="260" r:id="rId10"/>
    <p:sldId id="261" r:id="rId11"/>
    <p:sldId id="262" r:id="rId12"/>
    <p:sldId id="263" r:id="rId13"/>
    <p:sldId id="264" r:id="rId14"/>
    <p:sldId id="265" r:id="rId15"/>
    <p:sldId id="266"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F30734-ED98-4121-A727-1413D7B80448}" v="32" dt="2024-07-07T17:17:36.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1" autoAdjust="0"/>
    <p:restoredTop sz="94660"/>
  </p:normalViewPr>
  <p:slideViewPr>
    <p:cSldViewPr snapToGrid="0">
      <p:cViewPr varScale="1">
        <p:scale>
          <a:sx n="83" d="100"/>
          <a:sy n="83" d="100"/>
        </p:scale>
        <p:origin x="435"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unde Bodi" userId="929e21e50ee8e621" providerId="LiveId" clId="{F4F30734-ED98-4121-A727-1413D7B80448}"/>
    <pc:docChg chg="undo custSel addSld modSld">
      <pc:chgData name="Tunde Bodi" userId="929e21e50ee8e621" providerId="LiveId" clId="{F4F30734-ED98-4121-A727-1413D7B80448}" dt="2024-07-07T17:17:58.879" v="11184" actId="114"/>
      <pc:docMkLst>
        <pc:docMk/>
      </pc:docMkLst>
      <pc:sldChg chg="modSp mod">
        <pc:chgData name="Tunde Bodi" userId="929e21e50ee8e621" providerId="LiveId" clId="{F4F30734-ED98-4121-A727-1413D7B80448}" dt="2024-06-28T11:14:02.882" v="4721" actId="27636"/>
        <pc:sldMkLst>
          <pc:docMk/>
          <pc:sldMk cId="1442168351" sldId="256"/>
        </pc:sldMkLst>
        <pc:spChg chg="mod">
          <ac:chgData name="Tunde Bodi" userId="929e21e50ee8e621" providerId="LiveId" clId="{F4F30734-ED98-4121-A727-1413D7B80448}" dt="2024-06-28T11:13:58.293" v="4719" actId="1076"/>
          <ac:spMkLst>
            <pc:docMk/>
            <pc:sldMk cId="1442168351" sldId="256"/>
            <ac:spMk id="2" creationId="{9DADAEF4-E242-EC33-84B6-8AB1B822B18E}"/>
          </ac:spMkLst>
        </pc:spChg>
        <pc:spChg chg="mod">
          <ac:chgData name="Tunde Bodi" userId="929e21e50ee8e621" providerId="LiveId" clId="{F4F30734-ED98-4121-A727-1413D7B80448}" dt="2024-06-28T11:14:02.882" v="4721" actId="27636"/>
          <ac:spMkLst>
            <pc:docMk/>
            <pc:sldMk cId="1442168351" sldId="256"/>
            <ac:spMk id="3" creationId="{587BBCED-D085-6067-16B0-F5C856F783B9}"/>
          </ac:spMkLst>
        </pc:spChg>
      </pc:sldChg>
      <pc:sldChg chg="addSp modSp new mod">
        <pc:chgData name="Tunde Bodi" userId="929e21e50ee8e621" providerId="LiveId" clId="{F4F30734-ED98-4121-A727-1413D7B80448}" dt="2024-06-22T10:52:11.811" v="1115" actId="255"/>
        <pc:sldMkLst>
          <pc:docMk/>
          <pc:sldMk cId="1603902650" sldId="257"/>
        </pc:sldMkLst>
        <pc:spChg chg="mod">
          <ac:chgData name="Tunde Bodi" userId="929e21e50ee8e621" providerId="LiveId" clId="{F4F30734-ED98-4121-A727-1413D7B80448}" dt="2024-06-22T10:49:58.475" v="1077" actId="20577"/>
          <ac:spMkLst>
            <pc:docMk/>
            <pc:sldMk cId="1603902650" sldId="257"/>
            <ac:spMk id="2" creationId="{5C3DF944-FC68-9063-7F2B-FD2F6698EED3}"/>
          </ac:spMkLst>
        </pc:spChg>
        <pc:spChg chg="mod">
          <ac:chgData name="Tunde Bodi" userId="929e21e50ee8e621" providerId="LiveId" clId="{F4F30734-ED98-4121-A727-1413D7B80448}" dt="2024-06-22T10:50:17.425" v="1078" actId="255"/>
          <ac:spMkLst>
            <pc:docMk/>
            <pc:sldMk cId="1603902650" sldId="257"/>
            <ac:spMk id="3" creationId="{82003E39-14D4-C4E3-0C09-64C7620D321A}"/>
          </ac:spMkLst>
        </pc:spChg>
        <pc:spChg chg="add mod">
          <ac:chgData name="Tunde Bodi" userId="929e21e50ee8e621" providerId="LiveId" clId="{F4F30734-ED98-4121-A727-1413D7B80448}" dt="2024-06-22T10:52:11.811" v="1115" actId="255"/>
          <ac:spMkLst>
            <pc:docMk/>
            <pc:sldMk cId="1603902650" sldId="257"/>
            <ac:spMk id="5" creationId="{9388F462-9300-8350-FF15-80DC0599713E}"/>
          </ac:spMkLst>
        </pc:spChg>
        <pc:picChg chg="add mod">
          <ac:chgData name="Tunde Bodi" userId="929e21e50ee8e621" providerId="LiveId" clId="{F4F30734-ED98-4121-A727-1413D7B80448}" dt="2024-06-22T10:48:30.941" v="1061" actId="1076"/>
          <ac:picMkLst>
            <pc:docMk/>
            <pc:sldMk cId="1603902650" sldId="257"/>
            <ac:picMk id="4" creationId="{D1BE8E1A-B92F-D72F-72A6-6888DA893EEA}"/>
          </ac:picMkLst>
        </pc:picChg>
      </pc:sldChg>
      <pc:sldChg chg="addSp modSp new mod">
        <pc:chgData name="Tunde Bodi" userId="929e21e50ee8e621" providerId="LiveId" clId="{F4F30734-ED98-4121-A727-1413D7B80448}" dt="2024-07-05T09:42:41.443" v="10853" actId="20577"/>
        <pc:sldMkLst>
          <pc:docMk/>
          <pc:sldMk cId="498540354" sldId="258"/>
        </pc:sldMkLst>
        <pc:spChg chg="mod">
          <ac:chgData name="Tunde Bodi" userId="929e21e50ee8e621" providerId="LiveId" clId="{F4F30734-ED98-4121-A727-1413D7B80448}" dt="2024-06-24T16:47:06.203" v="3670" actId="27636"/>
          <ac:spMkLst>
            <pc:docMk/>
            <pc:sldMk cId="498540354" sldId="258"/>
            <ac:spMk id="2" creationId="{34BB63A4-AA2E-85AD-545E-D1B7138B36B4}"/>
          </ac:spMkLst>
        </pc:spChg>
        <pc:spChg chg="mod">
          <ac:chgData name="Tunde Bodi" userId="929e21e50ee8e621" providerId="LiveId" clId="{F4F30734-ED98-4121-A727-1413D7B80448}" dt="2024-07-05T09:42:41.443" v="10853" actId="20577"/>
          <ac:spMkLst>
            <pc:docMk/>
            <pc:sldMk cId="498540354" sldId="258"/>
            <ac:spMk id="3" creationId="{8D611418-B5D5-BCD1-328B-297F3394D0B6}"/>
          </ac:spMkLst>
        </pc:spChg>
        <pc:spChg chg="add mod">
          <ac:chgData name="Tunde Bodi" userId="929e21e50ee8e621" providerId="LiveId" clId="{F4F30734-ED98-4121-A727-1413D7B80448}" dt="2024-07-02T17:26:36.505" v="8098" actId="1076"/>
          <ac:spMkLst>
            <pc:docMk/>
            <pc:sldMk cId="498540354" sldId="258"/>
            <ac:spMk id="5" creationId="{196B9E59-CB80-608E-C7C8-16304EB06A7B}"/>
          </ac:spMkLst>
        </pc:spChg>
        <pc:picChg chg="add mod">
          <ac:chgData name="Tunde Bodi" userId="929e21e50ee8e621" providerId="LiveId" clId="{F4F30734-ED98-4121-A727-1413D7B80448}" dt="2024-07-02T17:26:38.621" v="8099" actId="1076"/>
          <ac:picMkLst>
            <pc:docMk/>
            <pc:sldMk cId="498540354" sldId="258"/>
            <ac:picMk id="4" creationId="{AF6E8CAD-598B-FE64-BC27-EE3D228D328B}"/>
          </ac:picMkLst>
        </pc:picChg>
      </pc:sldChg>
      <pc:sldChg chg="addSp modSp new mod">
        <pc:chgData name="Tunde Bodi" userId="929e21e50ee8e621" providerId="LiveId" clId="{F4F30734-ED98-4121-A727-1413D7B80448}" dt="2024-07-01T11:14:41.560" v="8085" actId="20577"/>
        <pc:sldMkLst>
          <pc:docMk/>
          <pc:sldMk cId="1545300903" sldId="259"/>
        </pc:sldMkLst>
        <pc:spChg chg="mod">
          <ac:chgData name="Tunde Bodi" userId="929e21e50ee8e621" providerId="LiveId" clId="{F4F30734-ED98-4121-A727-1413D7B80448}" dt="2024-06-24T16:11:21.972" v="2420" actId="113"/>
          <ac:spMkLst>
            <pc:docMk/>
            <pc:sldMk cId="1545300903" sldId="259"/>
            <ac:spMk id="2" creationId="{943CF801-2300-3852-7040-8EB76976E421}"/>
          </ac:spMkLst>
        </pc:spChg>
        <pc:spChg chg="mod">
          <ac:chgData name="Tunde Bodi" userId="929e21e50ee8e621" providerId="LiveId" clId="{F4F30734-ED98-4121-A727-1413D7B80448}" dt="2024-07-01T11:14:41.560" v="8085" actId="20577"/>
          <ac:spMkLst>
            <pc:docMk/>
            <pc:sldMk cId="1545300903" sldId="259"/>
            <ac:spMk id="3" creationId="{6502F778-4900-0150-878F-F8170F88FDD7}"/>
          </ac:spMkLst>
        </pc:spChg>
        <pc:picChg chg="add mod">
          <ac:chgData name="Tunde Bodi" userId="929e21e50ee8e621" providerId="LiveId" clId="{F4F30734-ED98-4121-A727-1413D7B80448}" dt="2024-06-24T16:24:34.226" v="2832" actId="1076"/>
          <ac:picMkLst>
            <pc:docMk/>
            <pc:sldMk cId="1545300903" sldId="259"/>
            <ac:picMk id="4" creationId="{88FF117D-B46F-3569-237F-5199B5403BB2}"/>
          </ac:picMkLst>
        </pc:picChg>
        <pc:picChg chg="add mod">
          <ac:chgData name="Tunde Bodi" userId="929e21e50ee8e621" providerId="LiveId" clId="{F4F30734-ED98-4121-A727-1413D7B80448}" dt="2024-06-24T16:24:59.565" v="2839" actId="1076"/>
          <ac:picMkLst>
            <pc:docMk/>
            <pc:sldMk cId="1545300903" sldId="259"/>
            <ac:picMk id="5" creationId="{804DF7E6-E126-16EC-90FA-4D16FA117259}"/>
          </ac:picMkLst>
        </pc:picChg>
        <pc:picChg chg="add mod">
          <ac:chgData name="Tunde Bodi" userId="929e21e50ee8e621" providerId="LiveId" clId="{F4F30734-ED98-4121-A727-1413D7B80448}" dt="2024-06-24T16:25:25.146" v="2842" actId="1076"/>
          <ac:picMkLst>
            <pc:docMk/>
            <pc:sldMk cId="1545300903" sldId="259"/>
            <ac:picMk id="6" creationId="{95536B74-F8A7-E7CA-69DF-C20A11D9BFD0}"/>
          </ac:picMkLst>
        </pc:picChg>
        <pc:picChg chg="add mod">
          <ac:chgData name="Tunde Bodi" userId="929e21e50ee8e621" providerId="LiveId" clId="{F4F30734-ED98-4121-A727-1413D7B80448}" dt="2024-06-24T16:25:46.091" v="2845" actId="1076"/>
          <ac:picMkLst>
            <pc:docMk/>
            <pc:sldMk cId="1545300903" sldId="259"/>
            <ac:picMk id="7" creationId="{858716A5-6E07-5BA5-3FFF-8DF50E6B4462}"/>
          </ac:picMkLst>
        </pc:picChg>
        <pc:picChg chg="add mod">
          <ac:chgData name="Tunde Bodi" userId="929e21e50ee8e621" providerId="LiveId" clId="{F4F30734-ED98-4121-A727-1413D7B80448}" dt="2024-06-24T16:26:20.842" v="2848" actId="1076"/>
          <ac:picMkLst>
            <pc:docMk/>
            <pc:sldMk cId="1545300903" sldId="259"/>
            <ac:picMk id="8" creationId="{1D0FE305-D785-B735-D4DA-ACCAD7407851}"/>
          </ac:picMkLst>
        </pc:picChg>
        <pc:picChg chg="add mod">
          <ac:chgData name="Tunde Bodi" userId="929e21e50ee8e621" providerId="LiveId" clId="{F4F30734-ED98-4121-A727-1413D7B80448}" dt="2024-06-24T16:26:54.358" v="2852" actId="1076"/>
          <ac:picMkLst>
            <pc:docMk/>
            <pc:sldMk cId="1545300903" sldId="259"/>
            <ac:picMk id="9" creationId="{45410FD9-19EC-5C99-51E4-0E072716E3EB}"/>
          </ac:picMkLst>
        </pc:picChg>
        <pc:picChg chg="add mod">
          <ac:chgData name="Tunde Bodi" userId="929e21e50ee8e621" providerId="LiveId" clId="{F4F30734-ED98-4121-A727-1413D7B80448}" dt="2024-06-24T16:27:36.790" v="2855" actId="1076"/>
          <ac:picMkLst>
            <pc:docMk/>
            <pc:sldMk cId="1545300903" sldId="259"/>
            <ac:picMk id="10" creationId="{127736BF-CEE6-D1C0-E06B-4086FCB35508}"/>
          </ac:picMkLst>
        </pc:picChg>
        <pc:picChg chg="add mod">
          <ac:chgData name="Tunde Bodi" userId="929e21e50ee8e621" providerId="LiveId" clId="{F4F30734-ED98-4121-A727-1413D7B80448}" dt="2024-06-24T16:28:04.462" v="2858" actId="1076"/>
          <ac:picMkLst>
            <pc:docMk/>
            <pc:sldMk cId="1545300903" sldId="259"/>
            <ac:picMk id="11" creationId="{25D530EC-EE3F-217C-0933-A84FCCBABD5A}"/>
          </ac:picMkLst>
        </pc:picChg>
      </pc:sldChg>
      <pc:sldChg chg="addSp modSp new mod">
        <pc:chgData name="Tunde Bodi" userId="929e21e50ee8e621" providerId="LiveId" clId="{F4F30734-ED98-4121-A727-1413D7B80448}" dt="2024-06-24T17:02:46.429" v="4050" actId="1076"/>
        <pc:sldMkLst>
          <pc:docMk/>
          <pc:sldMk cId="1094741066" sldId="260"/>
        </pc:sldMkLst>
        <pc:spChg chg="mod">
          <ac:chgData name="Tunde Bodi" userId="929e21e50ee8e621" providerId="LiveId" clId="{F4F30734-ED98-4121-A727-1413D7B80448}" dt="2024-06-24T16:34:10.047" v="3018" actId="20577"/>
          <ac:spMkLst>
            <pc:docMk/>
            <pc:sldMk cId="1094741066" sldId="260"/>
            <ac:spMk id="2" creationId="{9834E27C-6581-C44B-6A3E-2E023131A1DA}"/>
          </ac:spMkLst>
        </pc:spChg>
        <pc:spChg chg="mod">
          <ac:chgData name="Tunde Bodi" userId="929e21e50ee8e621" providerId="LiveId" clId="{F4F30734-ED98-4121-A727-1413D7B80448}" dt="2024-06-24T17:00:24.378" v="4021" actId="27636"/>
          <ac:spMkLst>
            <pc:docMk/>
            <pc:sldMk cId="1094741066" sldId="260"/>
            <ac:spMk id="3" creationId="{43C674F0-B165-FDAE-9D87-5CD9C3673F23}"/>
          </ac:spMkLst>
        </pc:spChg>
        <pc:spChg chg="add mod">
          <ac:chgData name="Tunde Bodi" userId="929e21e50ee8e621" providerId="LiveId" clId="{F4F30734-ED98-4121-A727-1413D7B80448}" dt="2024-06-24T17:02:46.429" v="4050" actId="1076"/>
          <ac:spMkLst>
            <pc:docMk/>
            <pc:sldMk cId="1094741066" sldId="260"/>
            <ac:spMk id="5" creationId="{457CF373-DB96-DC76-3844-B02289BB42B8}"/>
          </ac:spMkLst>
        </pc:spChg>
        <pc:picChg chg="add mod">
          <ac:chgData name="Tunde Bodi" userId="929e21e50ee8e621" providerId="LiveId" clId="{F4F30734-ED98-4121-A727-1413D7B80448}" dt="2024-06-24T17:02:03.248" v="4032" actId="1076"/>
          <ac:picMkLst>
            <pc:docMk/>
            <pc:sldMk cId="1094741066" sldId="260"/>
            <ac:picMk id="4" creationId="{04E13EE6-00CA-AF5B-E3B8-7AF0FF361DB4}"/>
          </ac:picMkLst>
        </pc:picChg>
      </pc:sldChg>
      <pc:sldChg chg="addSp modSp new mod">
        <pc:chgData name="Tunde Bodi" userId="929e21e50ee8e621" providerId="LiveId" clId="{F4F30734-ED98-4121-A727-1413D7B80448}" dt="2024-06-24T17:20:25.903" v="4534" actId="1076"/>
        <pc:sldMkLst>
          <pc:docMk/>
          <pc:sldMk cId="3631090412" sldId="261"/>
        </pc:sldMkLst>
        <pc:spChg chg="mod">
          <ac:chgData name="Tunde Bodi" userId="929e21e50ee8e621" providerId="LiveId" clId="{F4F30734-ED98-4121-A727-1413D7B80448}" dt="2024-06-24T17:20:25.903" v="4534" actId="1076"/>
          <ac:spMkLst>
            <pc:docMk/>
            <pc:sldMk cId="3631090412" sldId="261"/>
            <ac:spMk id="2" creationId="{3D0F157A-31DF-D64F-6152-510B95D48343}"/>
          </ac:spMkLst>
        </pc:spChg>
        <pc:spChg chg="mod">
          <ac:chgData name="Tunde Bodi" userId="929e21e50ee8e621" providerId="LiveId" clId="{F4F30734-ED98-4121-A727-1413D7B80448}" dt="2024-06-24T17:16:43.425" v="4504" actId="255"/>
          <ac:spMkLst>
            <pc:docMk/>
            <pc:sldMk cId="3631090412" sldId="261"/>
            <ac:spMk id="3" creationId="{EA9C5EE4-A2FA-9852-43D6-2AA1318FF8C9}"/>
          </ac:spMkLst>
        </pc:spChg>
        <pc:spChg chg="add mod">
          <ac:chgData name="Tunde Bodi" userId="929e21e50ee8e621" providerId="LiveId" clId="{F4F30734-ED98-4121-A727-1413D7B80448}" dt="2024-06-24T17:20:12.091" v="4533" actId="255"/>
          <ac:spMkLst>
            <pc:docMk/>
            <pc:sldMk cId="3631090412" sldId="261"/>
            <ac:spMk id="5" creationId="{744FDEEE-C6C7-A09F-3026-FC87C8F23BF1}"/>
          </ac:spMkLst>
        </pc:spChg>
        <pc:picChg chg="add mod">
          <ac:chgData name="Tunde Bodi" userId="929e21e50ee8e621" providerId="LiveId" clId="{F4F30734-ED98-4121-A727-1413D7B80448}" dt="2024-06-24T17:19:40.525" v="4506" actId="1076"/>
          <ac:picMkLst>
            <pc:docMk/>
            <pc:sldMk cId="3631090412" sldId="261"/>
            <ac:picMk id="4" creationId="{F0519A9D-83E2-73C2-737B-D58C03D168C8}"/>
          </ac:picMkLst>
        </pc:picChg>
      </pc:sldChg>
      <pc:sldChg chg="addSp modSp new mod">
        <pc:chgData name="Tunde Bodi" userId="929e21e50ee8e621" providerId="LiveId" clId="{F4F30734-ED98-4121-A727-1413D7B80448}" dt="2024-07-07T17:16:09.100" v="11039" actId="20577"/>
        <pc:sldMkLst>
          <pc:docMk/>
          <pc:sldMk cId="999469719" sldId="262"/>
        </pc:sldMkLst>
        <pc:spChg chg="mod">
          <ac:chgData name="Tunde Bodi" userId="929e21e50ee8e621" providerId="LiveId" clId="{F4F30734-ED98-4121-A727-1413D7B80448}" dt="2024-06-28T11:33:42.319" v="5489" actId="1076"/>
          <ac:spMkLst>
            <pc:docMk/>
            <pc:sldMk cId="999469719" sldId="262"/>
            <ac:spMk id="2" creationId="{2D6681B9-8481-3D3A-BF89-670AD45F942D}"/>
          </ac:spMkLst>
        </pc:spChg>
        <pc:spChg chg="mod">
          <ac:chgData name="Tunde Bodi" userId="929e21e50ee8e621" providerId="LiveId" clId="{F4F30734-ED98-4121-A727-1413D7B80448}" dt="2024-07-07T17:16:09.100" v="11039" actId="20577"/>
          <ac:spMkLst>
            <pc:docMk/>
            <pc:sldMk cId="999469719" sldId="262"/>
            <ac:spMk id="3" creationId="{9019CFA4-517F-DFCA-06F8-6C2CEE2333F4}"/>
          </ac:spMkLst>
        </pc:spChg>
        <pc:spChg chg="add mod">
          <ac:chgData name="Tunde Bodi" userId="929e21e50ee8e621" providerId="LiveId" clId="{F4F30734-ED98-4121-A727-1413D7B80448}" dt="2024-06-28T11:30:50.368" v="5459" actId="255"/>
          <ac:spMkLst>
            <pc:docMk/>
            <pc:sldMk cId="999469719" sldId="262"/>
            <ac:spMk id="5" creationId="{FC215296-1D9B-E88B-E4D0-EAF3C1BFC59F}"/>
          </ac:spMkLst>
        </pc:spChg>
        <pc:spChg chg="add mod">
          <ac:chgData name="Tunde Bodi" userId="929e21e50ee8e621" providerId="LiveId" clId="{F4F30734-ED98-4121-A727-1413D7B80448}" dt="2024-06-28T11:33:27.776" v="5488" actId="255"/>
          <ac:spMkLst>
            <pc:docMk/>
            <pc:sldMk cId="999469719" sldId="262"/>
            <ac:spMk id="7" creationId="{102A7EC0-E288-53F5-7129-C7E2F7916E8E}"/>
          </ac:spMkLst>
        </pc:spChg>
        <pc:picChg chg="add mod">
          <ac:chgData name="Tunde Bodi" userId="929e21e50ee8e621" providerId="LiveId" clId="{F4F30734-ED98-4121-A727-1413D7B80448}" dt="2024-06-28T11:30:07.516" v="5424" actId="1076"/>
          <ac:picMkLst>
            <pc:docMk/>
            <pc:sldMk cId="999469719" sldId="262"/>
            <ac:picMk id="4" creationId="{AE908E17-CE5E-AC34-DCD1-C44DD3936B0D}"/>
          </ac:picMkLst>
        </pc:picChg>
        <pc:picChg chg="add mod">
          <ac:chgData name="Tunde Bodi" userId="929e21e50ee8e621" providerId="LiveId" clId="{F4F30734-ED98-4121-A727-1413D7B80448}" dt="2024-06-28T11:32:52.111" v="5465" actId="14100"/>
          <ac:picMkLst>
            <pc:docMk/>
            <pc:sldMk cId="999469719" sldId="262"/>
            <ac:picMk id="6" creationId="{428C1F6A-2459-14A4-E244-50151C0BC4B3}"/>
          </ac:picMkLst>
        </pc:picChg>
      </pc:sldChg>
      <pc:sldChg chg="addSp modSp new mod">
        <pc:chgData name="Tunde Bodi" userId="929e21e50ee8e621" providerId="LiveId" clId="{F4F30734-ED98-4121-A727-1413D7B80448}" dt="2024-06-28T12:05:52.430" v="6644" actId="313"/>
        <pc:sldMkLst>
          <pc:docMk/>
          <pc:sldMk cId="1939151651" sldId="263"/>
        </pc:sldMkLst>
        <pc:spChg chg="mod">
          <ac:chgData name="Tunde Bodi" userId="929e21e50ee8e621" providerId="LiveId" clId="{F4F30734-ED98-4121-A727-1413D7B80448}" dt="2024-06-28T12:02:35.748" v="6613" actId="27636"/>
          <ac:spMkLst>
            <pc:docMk/>
            <pc:sldMk cId="1939151651" sldId="263"/>
            <ac:spMk id="2" creationId="{6E6CEC7F-A01F-64F6-BFB4-C3D4B2988360}"/>
          </ac:spMkLst>
        </pc:spChg>
        <pc:spChg chg="mod">
          <ac:chgData name="Tunde Bodi" userId="929e21e50ee8e621" providerId="LiveId" clId="{F4F30734-ED98-4121-A727-1413D7B80448}" dt="2024-06-28T12:00:53.492" v="6603" actId="20577"/>
          <ac:spMkLst>
            <pc:docMk/>
            <pc:sldMk cId="1939151651" sldId="263"/>
            <ac:spMk id="3" creationId="{A99D133B-AA65-CE39-EA51-FAA06D9DEBCE}"/>
          </ac:spMkLst>
        </pc:spChg>
        <pc:spChg chg="add mod">
          <ac:chgData name="Tunde Bodi" userId="929e21e50ee8e621" providerId="LiveId" clId="{F4F30734-ED98-4121-A727-1413D7B80448}" dt="2024-06-28T12:05:52.430" v="6644" actId="313"/>
          <ac:spMkLst>
            <pc:docMk/>
            <pc:sldMk cId="1939151651" sldId="263"/>
            <ac:spMk id="5" creationId="{A9033D6F-B8BE-3766-012A-325DB502ABBC}"/>
          </ac:spMkLst>
        </pc:spChg>
        <pc:picChg chg="add mod">
          <ac:chgData name="Tunde Bodi" userId="929e21e50ee8e621" providerId="LiveId" clId="{F4F30734-ED98-4121-A727-1413D7B80448}" dt="2024-06-28T12:02:23.081" v="6611" actId="14100"/>
          <ac:picMkLst>
            <pc:docMk/>
            <pc:sldMk cId="1939151651" sldId="263"/>
            <ac:picMk id="4" creationId="{0513E39B-0A60-994A-D0B6-18999CB71FD4}"/>
          </ac:picMkLst>
        </pc:picChg>
      </pc:sldChg>
      <pc:sldChg chg="addSp delSp modSp new mod">
        <pc:chgData name="Tunde Bodi" userId="929e21e50ee8e621" providerId="LiveId" clId="{F4F30734-ED98-4121-A727-1413D7B80448}" dt="2024-07-02T18:51:05.600" v="10566" actId="20577"/>
        <pc:sldMkLst>
          <pc:docMk/>
          <pc:sldMk cId="3134152962" sldId="264"/>
        </pc:sldMkLst>
        <pc:spChg chg="mod">
          <ac:chgData name="Tunde Bodi" userId="929e21e50ee8e621" providerId="LiveId" clId="{F4F30734-ED98-4121-A727-1413D7B80448}" dt="2024-06-28T12:06:45.651" v="6661" actId="113"/>
          <ac:spMkLst>
            <pc:docMk/>
            <pc:sldMk cId="3134152962" sldId="264"/>
            <ac:spMk id="2" creationId="{4A36F053-D80B-C47D-2DAD-45895C41CBF3}"/>
          </ac:spMkLst>
        </pc:spChg>
        <pc:spChg chg="mod">
          <ac:chgData name="Tunde Bodi" userId="929e21e50ee8e621" providerId="LiveId" clId="{F4F30734-ED98-4121-A727-1413D7B80448}" dt="2024-07-02T18:51:05.600" v="10566" actId="20577"/>
          <ac:spMkLst>
            <pc:docMk/>
            <pc:sldMk cId="3134152962" sldId="264"/>
            <ac:spMk id="3" creationId="{EDF080BF-04CF-D445-8455-C3B64BBE4D12}"/>
          </ac:spMkLst>
        </pc:spChg>
        <pc:spChg chg="add del mod">
          <ac:chgData name="Tunde Bodi" userId="929e21e50ee8e621" providerId="LiveId" clId="{F4F30734-ED98-4121-A727-1413D7B80448}" dt="2024-07-02T18:13:33.447" v="9309" actId="478"/>
          <ac:spMkLst>
            <pc:docMk/>
            <pc:sldMk cId="3134152962" sldId="264"/>
            <ac:spMk id="5" creationId="{1852A310-54BE-F79C-BC10-F0FB9E44A311}"/>
          </ac:spMkLst>
        </pc:spChg>
        <pc:picChg chg="add del mod">
          <ac:chgData name="Tunde Bodi" userId="929e21e50ee8e621" providerId="LiveId" clId="{F4F30734-ED98-4121-A727-1413D7B80448}" dt="2024-07-02T18:13:19.275" v="9291" actId="21"/>
          <ac:picMkLst>
            <pc:docMk/>
            <pc:sldMk cId="3134152962" sldId="264"/>
            <ac:picMk id="4" creationId="{ACBD4A95-6B35-EB0C-8295-0744036A48CD}"/>
          </ac:picMkLst>
        </pc:picChg>
      </pc:sldChg>
      <pc:sldChg chg="modSp new mod">
        <pc:chgData name="Tunde Bodi" userId="929e21e50ee8e621" providerId="LiveId" clId="{F4F30734-ED98-4121-A727-1413D7B80448}" dt="2024-07-07T17:17:58.879" v="11184" actId="114"/>
        <pc:sldMkLst>
          <pc:docMk/>
          <pc:sldMk cId="1772714892" sldId="265"/>
        </pc:sldMkLst>
        <pc:spChg chg="mod">
          <ac:chgData name="Tunde Bodi" userId="929e21e50ee8e621" providerId="LiveId" clId="{F4F30734-ED98-4121-A727-1413D7B80448}" dt="2024-07-02T18:49:31.906" v="10545" actId="14100"/>
          <ac:spMkLst>
            <pc:docMk/>
            <pc:sldMk cId="1772714892" sldId="265"/>
            <ac:spMk id="2" creationId="{03A812C3-1228-E27B-C6E5-3EE3AA0C4F85}"/>
          </ac:spMkLst>
        </pc:spChg>
        <pc:spChg chg="mod">
          <ac:chgData name="Tunde Bodi" userId="929e21e50ee8e621" providerId="LiveId" clId="{F4F30734-ED98-4121-A727-1413D7B80448}" dt="2024-07-07T17:17:58.879" v="11184" actId="114"/>
          <ac:spMkLst>
            <pc:docMk/>
            <pc:sldMk cId="1772714892" sldId="265"/>
            <ac:spMk id="3" creationId="{0CFA28D1-00C7-2381-C870-E0EE6C0F9D92}"/>
          </ac:spMkLst>
        </pc:spChg>
      </pc:sldChg>
      <pc:sldChg chg="modSp new mod">
        <pc:chgData name="Tunde Bodi" userId="929e21e50ee8e621" providerId="LiveId" clId="{F4F30734-ED98-4121-A727-1413D7B80448}" dt="2024-07-02T18:49:51.391" v="10552" actId="27636"/>
        <pc:sldMkLst>
          <pc:docMk/>
          <pc:sldMk cId="3787085792" sldId="266"/>
        </pc:sldMkLst>
        <pc:spChg chg="mod">
          <ac:chgData name="Tunde Bodi" userId="929e21e50ee8e621" providerId="LiveId" clId="{F4F30734-ED98-4121-A727-1413D7B80448}" dt="2024-07-02T18:49:48.610" v="10550" actId="14100"/>
          <ac:spMkLst>
            <pc:docMk/>
            <pc:sldMk cId="3787085792" sldId="266"/>
            <ac:spMk id="2" creationId="{D4BB1BCB-EA3B-6B6B-984A-3EFFE949C5EC}"/>
          </ac:spMkLst>
        </pc:spChg>
        <pc:spChg chg="mod">
          <ac:chgData name="Tunde Bodi" userId="929e21e50ee8e621" providerId="LiveId" clId="{F4F30734-ED98-4121-A727-1413D7B80448}" dt="2024-07-02T18:49:51.391" v="10552" actId="27636"/>
          <ac:spMkLst>
            <pc:docMk/>
            <pc:sldMk cId="3787085792" sldId="266"/>
            <ac:spMk id="3" creationId="{6975D686-FE4E-5E95-F8E7-087DE8393EFC}"/>
          </ac:spMkLst>
        </pc:spChg>
      </pc:sldChg>
      <pc:sldChg chg="modSp new mod">
        <pc:chgData name="Tunde Bodi" userId="929e21e50ee8e621" providerId="LiveId" clId="{F4F30734-ED98-4121-A727-1413D7B80448}" dt="2024-07-02T18:50:41.579" v="10563" actId="27636"/>
        <pc:sldMkLst>
          <pc:docMk/>
          <pc:sldMk cId="4195901691" sldId="267"/>
        </pc:sldMkLst>
        <pc:spChg chg="mod">
          <ac:chgData name="Tunde Bodi" userId="929e21e50ee8e621" providerId="LiveId" clId="{F4F30734-ED98-4121-A727-1413D7B80448}" dt="2024-06-28T12:32:13.528" v="8047" actId="14100"/>
          <ac:spMkLst>
            <pc:docMk/>
            <pc:sldMk cId="4195901691" sldId="267"/>
            <ac:spMk id="2" creationId="{91C5DDB8-1071-6ADE-06BE-B362C3333501}"/>
          </ac:spMkLst>
        </pc:spChg>
        <pc:spChg chg="mod">
          <ac:chgData name="Tunde Bodi" userId="929e21e50ee8e621" providerId="LiveId" clId="{F4F30734-ED98-4121-A727-1413D7B80448}" dt="2024-07-02T18:50:41.579" v="10563" actId="27636"/>
          <ac:spMkLst>
            <pc:docMk/>
            <pc:sldMk cId="4195901691" sldId="267"/>
            <ac:spMk id="3" creationId="{278DDDF4-AC27-0778-FEB1-4D2769EF8730}"/>
          </ac:spMkLst>
        </pc:spChg>
      </pc:sldChg>
      <pc:sldChg chg="modSp new mod">
        <pc:chgData name="Tunde Bodi" userId="929e21e50ee8e621" providerId="LiveId" clId="{F4F30734-ED98-4121-A727-1413D7B80448}" dt="2024-07-02T18:50:35.932" v="10561" actId="27636"/>
        <pc:sldMkLst>
          <pc:docMk/>
          <pc:sldMk cId="1619156114" sldId="268"/>
        </pc:sldMkLst>
        <pc:spChg chg="mod">
          <ac:chgData name="Tunde Bodi" userId="929e21e50ee8e621" providerId="LiveId" clId="{F4F30734-ED98-4121-A727-1413D7B80448}" dt="2024-06-28T12:33:18.149" v="8070" actId="14100"/>
          <ac:spMkLst>
            <pc:docMk/>
            <pc:sldMk cId="1619156114" sldId="268"/>
            <ac:spMk id="2" creationId="{B99023E1-D35C-E45B-704C-F894D92E37C6}"/>
          </ac:spMkLst>
        </pc:spChg>
        <pc:spChg chg="mod">
          <ac:chgData name="Tunde Bodi" userId="929e21e50ee8e621" providerId="LiveId" clId="{F4F30734-ED98-4121-A727-1413D7B80448}" dt="2024-07-02T18:50:35.932" v="10561" actId="27636"/>
          <ac:spMkLst>
            <pc:docMk/>
            <pc:sldMk cId="1619156114" sldId="268"/>
            <ac:spMk id="3" creationId="{9BBF544A-3158-9389-0E77-016393B83AC4}"/>
          </ac:spMkLst>
        </pc:spChg>
      </pc:sldChg>
      <pc:sldChg chg="addSp modSp new mod">
        <pc:chgData name="Tunde Bodi" userId="929e21e50ee8e621" providerId="LiveId" clId="{F4F30734-ED98-4121-A727-1413D7B80448}" dt="2024-07-02T17:36:05.581" v="8470" actId="20577"/>
        <pc:sldMkLst>
          <pc:docMk/>
          <pc:sldMk cId="2551063086" sldId="269"/>
        </pc:sldMkLst>
        <pc:spChg chg="mod">
          <ac:chgData name="Tunde Bodi" userId="929e21e50ee8e621" providerId="LiveId" clId="{F4F30734-ED98-4121-A727-1413D7B80448}" dt="2024-07-02T17:26:54.802" v="8101" actId="255"/>
          <ac:spMkLst>
            <pc:docMk/>
            <pc:sldMk cId="2551063086" sldId="269"/>
            <ac:spMk id="2" creationId="{E3D439A8-D56C-982C-AC3C-62CF5086A9A9}"/>
          </ac:spMkLst>
        </pc:spChg>
        <pc:spChg chg="mod">
          <ac:chgData name="Tunde Bodi" userId="929e21e50ee8e621" providerId="LiveId" clId="{F4F30734-ED98-4121-A727-1413D7B80448}" dt="2024-07-02T17:31:43.363" v="8440" actId="20577"/>
          <ac:spMkLst>
            <pc:docMk/>
            <pc:sldMk cId="2551063086" sldId="269"/>
            <ac:spMk id="3" creationId="{05CE7A0F-7361-71A9-85B7-BDC85321B01C}"/>
          </ac:spMkLst>
        </pc:spChg>
        <pc:spChg chg="add mod">
          <ac:chgData name="Tunde Bodi" userId="929e21e50ee8e621" providerId="LiveId" clId="{F4F30734-ED98-4121-A727-1413D7B80448}" dt="2024-07-02T17:36:05.581" v="8470" actId="20577"/>
          <ac:spMkLst>
            <pc:docMk/>
            <pc:sldMk cId="2551063086" sldId="269"/>
            <ac:spMk id="5" creationId="{C7AEA7D7-1CF9-5150-2019-664EFD6153D5}"/>
          </ac:spMkLst>
        </pc:spChg>
        <pc:picChg chg="add mod">
          <ac:chgData name="Tunde Bodi" userId="929e21e50ee8e621" providerId="LiveId" clId="{F4F30734-ED98-4121-A727-1413D7B80448}" dt="2024-07-02T17:35:10.872" v="8468" actId="14100"/>
          <ac:picMkLst>
            <pc:docMk/>
            <pc:sldMk cId="2551063086" sldId="269"/>
            <ac:picMk id="4" creationId="{998DB448-7073-EF48-5F77-D2A081E4E0FA}"/>
          </ac:picMkLst>
        </pc:picChg>
      </pc:sldChg>
      <pc:sldChg chg="addSp modSp new mod">
        <pc:chgData name="Tunde Bodi" userId="929e21e50ee8e621" providerId="LiveId" clId="{F4F30734-ED98-4121-A727-1413D7B80448}" dt="2024-07-02T18:10:22.694" v="9287" actId="1076"/>
        <pc:sldMkLst>
          <pc:docMk/>
          <pc:sldMk cId="1615842913" sldId="270"/>
        </pc:sldMkLst>
        <pc:spChg chg="mod">
          <ac:chgData name="Tunde Bodi" userId="929e21e50ee8e621" providerId="LiveId" clId="{F4F30734-ED98-4121-A727-1413D7B80448}" dt="2024-07-02T18:02:42.924" v="9043" actId="20577"/>
          <ac:spMkLst>
            <pc:docMk/>
            <pc:sldMk cId="1615842913" sldId="270"/>
            <ac:spMk id="2" creationId="{0235D978-2624-F6F6-4D80-E83AF46D49A4}"/>
          </ac:spMkLst>
        </pc:spChg>
        <pc:spChg chg="mod">
          <ac:chgData name="Tunde Bodi" userId="929e21e50ee8e621" providerId="LiveId" clId="{F4F30734-ED98-4121-A727-1413D7B80448}" dt="2024-07-02T18:04:41.341" v="9259" actId="27636"/>
          <ac:spMkLst>
            <pc:docMk/>
            <pc:sldMk cId="1615842913" sldId="270"/>
            <ac:spMk id="3" creationId="{FAFACD71-5C69-2D35-2FD3-BBAB4F1E12DA}"/>
          </ac:spMkLst>
        </pc:spChg>
        <pc:spChg chg="add mod">
          <ac:chgData name="Tunde Bodi" userId="929e21e50ee8e621" providerId="LiveId" clId="{F4F30734-ED98-4121-A727-1413D7B80448}" dt="2024-07-02T18:10:22.694" v="9287" actId="1076"/>
          <ac:spMkLst>
            <pc:docMk/>
            <pc:sldMk cId="1615842913" sldId="270"/>
            <ac:spMk id="5" creationId="{C16DA1F1-2FF3-1520-340C-A50F16786C2F}"/>
          </ac:spMkLst>
        </pc:spChg>
        <pc:picChg chg="add mod">
          <ac:chgData name="Tunde Bodi" userId="929e21e50ee8e621" providerId="LiveId" clId="{F4F30734-ED98-4121-A727-1413D7B80448}" dt="2024-07-02T18:09:47.642" v="9262" actId="1076"/>
          <ac:picMkLst>
            <pc:docMk/>
            <pc:sldMk cId="1615842913" sldId="270"/>
            <ac:picMk id="4" creationId="{8F0E2029-08B1-E301-56A1-641D872FB4E8}"/>
          </ac:picMkLst>
        </pc:picChg>
      </pc:sldChg>
      <pc:sldChg chg="addSp modSp new mod">
        <pc:chgData name="Tunde Bodi" userId="929e21e50ee8e621" providerId="LiveId" clId="{F4F30734-ED98-4121-A727-1413D7B80448}" dt="2024-07-05T12:27:49.347" v="10982" actId="20577"/>
        <pc:sldMkLst>
          <pc:docMk/>
          <pc:sldMk cId="3197842910" sldId="271"/>
        </pc:sldMkLst>
        <pc:spChg chg="mod">
          <ac:chgData name="Tunde Bodi" userId="929e21e50ee8e621" providerId="LiveId" clId="{F4F30734-ED98-4121-A727-1413D7B80448}" dt="2024-07-02T18:43:47.371" v="10478" actId="14100"/>
          <ac:spMkLst>
            <pc:docMk/>
            <pc:sldMk cId="3197842910" sldId="271"/>
            <ac:spMk id="2" creationId="{B97260D1-5908-64BC-E7D2-DCFC3618A180}"/>
          </ac:spMkLst>
        </pc:spChg>
        <pc:spChg chg="mod">
          <ac:chgData name="Tunde Bodi" userId="929e21e50ee8e621" providerId="LiveId" clId="{F4F30734-ED98-4121-A727-1413D7B80448}" dt="2024-07-05T12:27:49.347" v="10982" actId="20577"/>
          <ac:spMkLst>
            <pc:docMk/>
            <pc:sldMk cId="3197842910" sldId="271"/>
            <ac:spMk id="3" creationId="{D988D1EB-08DD-53E4-C1DB-C504A373A6D7}"/>
          </ac:spMkLst>
        </pc:spChg>
        <pc:spChg chg="add mod">
          <ac:chgData name="Tunde Bodi" userId="929e21e50ee8e621" providerId="LiveId" clId="{F4F30734-ED98-4121-A727-1413D7B80448}" dt="2024-07-02T18:46:28.258" v="10527" actId="14100"/>
          <ac:spMkLst>
            <pc:docMk/>
            <pc:sldMk cId="3197842910" sldId="271"/>
            <ac:spMk id="5" creationId="{9AB00DDB-E554-E60D-D841-2A03D4555B48}"/>
          </ac:spMkLst>
        </pc:spChg>
        <pc:picChg chg="add mod">
          <ac:chgData name="Tunde Bodi" userId="929e21e50ee8e621" providerId="LiveId" clId="{F4F30734-ED98-4121-A727-1413D7B80448}" dt="2024-07-02T18:46:15.147" v="10523" actId="1076"/>
          <ac:picMkLst>
            <pc:docMk/>
            <pc:sldMk cId="3197842910" sldId="271"/>
            <ac:picMk id="4" creationId="{793E0450-003E-221A-6329-218EF547F0D8}"/>
          </ac:picMkLst>
        </pc:picChg>
      </pc:sldChg>
      <pc:sldChg chg="modSp new mod">
        <pc:chgData name="Tunde Bodi" userId="929e21e50ee8e621" providerId="LiveId" clId="{F4F30734-ED98-4121-A727-1413D7B80448}" dt="2024-07-02T19:01:10.604" v="10841" actId="20577"/>
        <pc:sldMkLst>
          <pc:docMk/>
          <pc:sldMk cId="2189335641" sldId="272"/>
        </pc:sldMkLst>
        <pc:spChg chg="mod">
          <ac:chgData name="Tunde Bodi" userId="929e21e50ee8e621" providerId="LiveId" clId="{F4F30734-ED98-4121-A727-1413D7B80448}" dt="2024-07-02T19:00:18.419" v="10836" actId="1076"/>
          <ac:spMkLst>
            <pc:docMk/>
            <pc:sldMk cId="2189335641" sldId="272"/>
            <ac:spMk id="2" creationId="{D648A352-B257-00E2-A53B-9C77C7676FED}"/>
          </ac:spMkLst>
        </pc:spChg>
        <pc:spChg chg="mod">
          <ac:chgData name="Tunde Bodi" userId="929e21e50ee8e621" providerId="LiveId" clId="{F4F30734-ED98-4121-A727-1413D7B80448}" dt="2024-07-02T19:01:10.604" v="10841" actId="20577"/>
          <ac:spMkLst>
            <pc:docMk/>
            <pc:sldMk cId="2189335641" sldId="272"/>
            <ac:spMk id="3" creationId="{3C384755-3F03-DCFA-FC07-BEC25A10774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58D44-8660-0261-AEE0-C42EEEBC533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657C362-FEF4-2ABE-903F-318D848C8E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BB2EA90-BA5D-5527-D0F5-12AD1932CAD6}"/>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5" name="Footer Placeholder 4">
            <a:extLst>
              <a:ext uri="{FF2B5EF4-FFF2-40B4-BE49-F238E27FC236}">
                <a16:creationId xmlns:a16="http://schemas.microsoft.com/office/drawing/2014/main" id="{02DF6934-F316-0CC3-EFBA-65B3139BEA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874B5D-7CB7-BBA3-CFF9-442B1AE89DF7}"/>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1477900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6560D-960C-83C2-B600-926A56E9C77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FE9FFE6-6665-F42D-6D63-7FD451F4A1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88EB180-BC17-8FA8-BACF-69EBBF230F7E}"/>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5" name="Footer Placeholder 4">
            <a:extLst>
              <a:ext uri="{FF2B5EF4-FFF2-40B4-BE49-F238E27FC236}">
                <a16:creationId xmlns:a16="http://schemas.microsoft.com/office/drawing/2014/main" id="{D0664C82-CDA2-9960-ABB3-A6D850B6B4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06A773-422F-C6E0-28DD-7695E887A205}"/>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3690739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FB3E-DCB2-4B6C-CAD8-EC03EFB4470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DB70935-54DA-1B27-7AB1-8041F432728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5EAE69-DE2A-83E1-6511-61C27FA352E6}"/>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5" name="Footer Placeholder 4">
            <a:extLst>
              <a:ext uri="{FF2B5EF4-FFF2-40B4-BE49-F238E27FC236}">
                <a16:creationId xmlns:a16="http://schemas.microsoft.com/office/drawing/2014/main" id="{27D8554E-523B-86F7-7A15-8D6662A15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9E4434-248A-BFA8-21DB-039DB349DDF8}"/>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42418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A74ED-FC05-9227-BE8E-C1BAC226623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A9F2FE0-D2E9-DBAA-5FAB-F0DD769BDD8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EC5602A-1741-2A41-3139-D5689BCEE39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D929257-8C25-E843-B157-6130331A4B02}"/>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6" name="Footer Placeholder 5">
            <a:extLst>
              <a:ext uri="{FF2B5EF4-FFF2-40B4-BE49-F238E27FC236}">
                <a16:creationId xmlns:a16="http://schemas.microsoft.com/office/drawing/2014/main" id="{0AEF2B04-1586-188B-713D-941CD155AD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32507-ED81-0EBD-B295-48127CBD5E2A}"/>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1719674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765E4-EBC0-6A0A-93A3-BCBBAA80C02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09C463E-D2EF-80AC-29EE-1F714748C4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9FCC67-D515-CEB6-37A7-1E7D10F5922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E4ADBE8-9498-39C5-B5AD-34B59D471A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11C5B5-30CC-B62F-89DA-D74AA4BE4EC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75A6D7B-2E87-3545-060A-3635BDE0BC5F}"/>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8" name="Footer Placeholder 7">
            <a:extLst>
              <a:ext uri="{FF2B5EF4-FFF2-40B4-BE49-F238E27FC236}">
                <a16:creationId xmlns:a16="http://schemas.microsoft.com/office/drawing/2014/main" id="{64C6B68E-5BE3-38B1-E771-FA10C3A158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8F0920-54E4-C985-3892-AD5304BA9C7B}"/>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3756252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4C712-1EFA-7256-90F3-8CBF26F4F61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1009BC5-35C3-E752-81DC-7C8DAB879E1A}"/>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4" name="Footer Placeholder 3">
            <a:extLst>
              <a:ext uri="{FF2B5EF4-FFF2-40B4-BE49-F238E27FC236}">
                <a16:creationId xmlns:a16="http://schemas.microsoft.com/office/drawing/2014/main" id="{BA6E898E-562F-8EF1-B541-656888DBA6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E80A54-73F6-9BE7-8649-0A663D885977}"/>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3128829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FE204A-B06E-3439-EEB7-E06FD68F021B}"/>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3" name="Footer Placeholder 2">
            <a:extLst>
              <a:ext uri="{FF2B5EF4-FFF2-40B4-BE49-F238E27FC236}">
                <a16:creationId xmlns:a16="http://schemas.microsoft.com/office/drawing/2014/main" id="{3DF7CE48-AE49-3436-50CD-3EA93FFF80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A0A07-0643-9382-CB48-D322FD4BEEC8}"/>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1931840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C7B6-5971-0717-502D-32DFFC3F4F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AA290C4-9EE9-1D0A-693E-78D4D1661B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AB5B925-8EE9-5EEA-F72B-68240206FB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764D18-01DA-6EA1-3CF1-8E74DB3A8DCE}"/>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6" name="Footer Placeholder 5">
            <a:extLst>
              <a:ext uri="{FF2B5EF4-FFF2-40B4-BE49-F238E27FC236}">
                <a16:creationId xmlns:a16="http://schemas.microsoft.com/office/drawing/2014/main" id="{1679A30F-7496-ED6C-9B8E-5DF1423E5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172DC3-5807-310C-3A0E-DF1EEA2EC094}"/>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3977553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7AD7-7911-27FC-AB22-C88F0F6B1B0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9B439EE-AE9B-5948-05C5-E76103A18E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38E0B7-C906-1263-6899-BAAABBF207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350B83-7CEC-B0A2-961E-C8F75525CBF6}"/>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6" name="Footer Placeholder 5">
            <a:extLst>
              <a:ext uri="{FF2B5EF4-FFF2-40B4-BE49-F238E27FC236}">
                <a16:creationId xmlns:a16="http://schemas.microsoft.com/office/drawing/2014/main" id="{73EE05E9-7926-B9C3-A2DA-C13B124990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F1F4AD-39C6-54CD-A37A-FC60F4AAAD46}"/>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313818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16E50-50F8-9EFC-2CE8-1C848CA852B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8A7F7B2-6D7D-7295-3C8E-005128C0A14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80AE47-FA67-AB67-FCA7-18AB6A5D4B47}"/>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5" name="Footer Placeholder 4">
            <a:extLst>
              <a:ext uri="{FF2B5EF4-FFF2-40B4-BE49-F238E27FC236}">
                <a16:creationId xmlns:a16="http://schemas.microsoft.com/office/drawing/2014/main" id="{7C4BD155-E22E-4D79-AE0F-7A9A6D168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D37FF6-3C39-7893-432C-A28FF370FA73}"/>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4186172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83DC80-B9C2-144D-D84B-B75D03142AF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4796092-80BF-E9F1-9F77-3A3CE8634F8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47DCA7-7E78-30C8-BDE6-62519B9EE968}"/>
              </a:ext>
            </a:extLst>
          </p:cNvPr>
          <p:cNvSpPr>
            <a:spLocks noGrp="1"/>
          </p:cNvSpPr>
          <p:nvPr>
            <p:ph type="dt" sz="half" idx="10"/>
          </p:nvPr>
        </p:nvSpPr>
        <p:spPr/>
        <p:txBody>
          <a:bodyPr/>
          <a:lstStyle/>
          <a:p>
            <a:fld id="{9A28AB2A-385E-46D0-8B62-0C8179FB6A68}" type="datetimeFigureOut">
              <a:rPr lang="en-GB" smtClean="0"/>
              <a:t>07/07/2024</a:t>
            </a:fld>
            <a:endParaRPr lang="en-GB"/>
          </a:p>
        </p:txBody>
      </p:sp>
      <p:sp>
        <p:nvSpPr>
          <p:cNvPr id="5" name="Footer Placeholder 4">
            <a:extLst>
              <a:ext uri="{FF2B5EF4-FFF2-40B4-BE49-F238E27FC236}">
                <a16:creationId xmlns:a16="http://schemas.microsoft.com/office/drawing/2014/main" id="{8414404D-6482-FBAD-53F2-DEF1297E81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4DB45E-8839-6323-E7F8-72F2C5F5592F}"/>
              </a:ext>
            </a:extLst>
          </p:cNvPr>
          <p:cNvSpPr>
            <a:spLocks noGrp="1"/>
          </p:cNvSpPr>
          <p:nvPr>
            <p:ph type="sldNum" sz="quarter" idx="12"/>
          </p:nvPr>
        </p:nvSpPr>
        <p:spPr/>
        <p:txBody>
          <a:bodyPr/>
          <a:lstStyle/>
          <a:p>
            <a:fld id="{A86732CF-6573-4EE7-AED6-F77C8BBB1072}" type="slidenum">
              <a:rPr lang="en-GB" smtClean="0"/>
              <a:t>‹#›</a:t>
            </a:fld>
            <a:endParaRPr lang="en-GB"/>
          </a:p>
        </p:txBody>
      </p:sp>
    </p:spTree>
    <p:extLst>
      <p:ext uri="{BB962C8B-B14F-4D97-AF65-F5344CB8AC3E}">
        <p14:creationId xmlns:p14="http://schemas.microsoft.com/office/powerpoint/2010/main" val="2604171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A00016-CBB6-F4D2-ADA3-277F5F32BB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23D5AC4-7760-72E5-2FE9-776D722C67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A045EE-E58D-C7E7-4380-2CF1702449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28AB2A-385E-46D0-8B62-0C8179FB6A68}" type="datetimeFigureOut">
              <a:rPr lang="en-GB" smtClean="0"/>
              <a:t>07/07/2024</a:t>
            </a:fld>
            <a:endParaRPr lang="en-GB"/>
          </a:p>
        </p:txBody>
      </p:sp>
      <p:sp>
        <p:nvSpPr>
          <p:cNvPr id="5" name="Footer Placeholder 4">
            <a:extLst>
              <a:ext uri="{FF2B5EF4-FFF2-40B4-BE49-F238E27FC236}">
                <a16:creationId xmlns:a16="http://schemas.microsoft.com/office/drawing/2014/main" id="{21DD5054-D36D-3764-9DF0-007268383D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4A7CDE4-E989-EE4E-1AC9-976E215359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86732CF-6573-4EE7-AED6-F77C8BBB1072}" type="slidenum">
              <a:rPr lang="en-GB" smtClean="0"/>
              <a:t>‹#›</a:t>
            </a:fld>
            <a:endParaRPr lang="en-GB"/>
          </a:p>
        </p:txBody>
      </p:sp>
    </p:spTree>
    <p:extLst>
      <p:ext uri="{BB962C8B-B14F-4D97-AF65-F5344CB8AC3E}">
        <p14:creationId xmlns:p14="http://schemas.microsoft.com/office/powerpoint/2010/main" val="976847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blog.emergentconsultants.com/2016/12/20/building-strong-stakeholder-relationships-with-tools-to-help/" TargetMode="External"/><Relationship Id="rId3" Type="http://schemas.openxmlformats.org/officeDocument/2006/relationships/hyperlink" Target="https://carelearning.org.uk/blog/policies-procedures/what-are-policies-in-health-and-social-care/" TargetMode="External"/><Relationship Id="rId7" Type="http://schemas.openxmlformats.org/officeDocument/2006/relationships/hyperlink" Target="https://www.dreamstime.com/stock-photo-diverse-people-circle-community-concept-image43888196" TargetMode="External"/><Relationship Id="rId2" Type="http://schemas.openxmlformats.org/officeDocument/2006/relationships/hyperlink" Target="https://www.britannica.com/science/obesity" TargetMode="External"/><Relationship Id="rId1" Type="http://schemas.openxmlformats.org/officeDocument/2006/relationships/slideLayout" Target="../slideLayouts/slideLayout2.xml"/><Relationship Id="rId6" Type="http://schemas.openxmlformats.org/officeDocument/2006/relationships/hyperlink" Target="https://www.thoughtco.com/ethnicity-definition-3026311" TargetMode="External"/><Relationship Id="rId5" Type="http://schemas.openxmlformats.org/officeDocument/2006/relationships/hyperlink" Target="https://www.commonplace.is/blog/barriers-to-community-engagement" TargetMode="External"/><Relationship Id="rId4" Type="http://schemas.openxmlformats.org/officeDocument/2006/relationships/hyperlink" Target="https://ssir.org/articles/entry/what_is_community_anyway" TargetMode="External"/><Relationship Id="rId9" Type="http://schemas.openxmlformats.org/officeDocument/2006/relationships/hyperlink" Target="https://expertprogrammanagement.com/2019/12/theory-of-planned-behavior/"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ofsi.blog.gov.uk/2020/12/01/get-ready-for-the-end-of-the-transition-period/" TargetMode="External"/><Relationship Id="rId7" Type="http://schemas.openxmlformats.org/officeDocument/2006/relationships/hyperlink" Target="https://cpdonline.co.uk/knowledge-base/care/care-act-2014-principles/" TargetMode="External"/><Relationship Id="rId2" Type="http://schemas.openxmlformats.org/officeDocument/2006/relationships/hyperlink" Target="https://www.thurrock.gov.uk/thurrock-facts-and-statistics/lifestyle-choices" TargetMode="External"/><Relationship Id="rId1" Type="http://schemas.openxmlformats.org/officeDocument/2006/relationships/slideLayout" Target="../slideLayouts/slideLayout2.xml"/><Relationship Id="rId6" Type="http://schemas.openxmlformats.org/officeDocument/2006/relationships/hyperlink" Target="https://www.kingsfund.org.uk/insight-and-analysis/long-reads/health-and-care-act-key-questions" TargetMode="External"/><Relationship Id="rId5" Type="http://schemas.openxmlformats.org/officeDocument/2006/relationships/hyperlink" Target="https://www.inslifeguard.com.au/how-to-choose-the-right-medical-alert-device" TargetMode="External"/><Relationship Id="rId4" Type="http://schemas.openxmlformats.org/officeDocument/2006/relationships/hyperlink" Target="https://www.thurrock.gov.uk/thurrock-facts-and-statistics/population"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online-learning-college.com/knowledge-hub/care/safeguarding-vulnerable-groups-act/" TargetMode="External"/><Relationship Id="rId2" Type="http://schemas.openxmlformats.org/officeDocument/2006/relationships/hyperlink" Target="https://www.nhs.uk/mental-health/social-care-and-your-rights/mental-health-and-the-law/mental-health-act/" TargetMode="External"/><Relationship Id="rId1" Type="http://schemas.openxmlformats.org/officeDocument/2006/relationships/slideLayout" Target="../slideLayouts/slideLayout2.xml"/><Relationship Id="rId6" Type="http://schemas.openxmlformats.org/officeDocument/2006/relationships/hyperlink" Target="https://www.researchgate.net/figure/Maslows-hierarchy-of-needs-Maslow-1970_fig1_329709690" TargetMode="External"/><Relationship Id="rId5" Type="http://schemas.openxmlformats.org/officeDocument/2006/relationships/hyperlink" Target="https://www.propertysurveysessex.co.uk/thurrockmap1/" TargetMode="External"/><Relationship Id="rId4" Type="http://schemas.openxmlformats.org/officeDocument/2006/relationships/hyperlink" Target="https://www.propanesafetypro.com/the-importance-of-policies-procedure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steadyhealth.com/articles/5-common-barriers-to-weight-loss-and-how-to-hit-your-goal-weight-anyway" TargetMode="External"/><Relationship Id="rId2" Type="http://schemas.openxmlformats.org/officeDocument/2006/relationships/hyperlink" Target="https://skinny-rules.com/2013/02/04/barriers-to-weight-los/" TargetMode="External"/><Relationship Id="rId1" Type="http://schemas.openxmlformats.org/officeDocument/2006/relationships/slideLayout" Target="../slideLayouts/slideLayout2.xml"/><Relationship Id="rId5" Type="http://schemas.openxmlformats.org/officeDocument/2006/relationships/hyperlink" Target="https://www.womansday.com/health-fitness/womens-health/g3209/best-weight-loss-motivation/" TargetMode="External"/><Relationship Id="rId4" Type="http://schemas.openxmlformats.org/officeDocument/2006/relationships/hyperlink" Target="https://www.vectorstock.com/royalty-free-vector/young-woman-before-and-after-losing-weight-vector-238793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8A352-B257-00E2-A53B-9C77C7676FED}"/>
              </a:ext>
            </a:extLst>
          </p:cNvPr>
          <p:cNvSpPr>
            <a:spLocks noGrp="1"/>
          </p:cNvSpPr>
          <p:nvPr>
            <p:ph type="ctrTitle"/>
          </p:nvPr>
        </p:nvSpPr>
        <p:spPr>
          <a:xfrm rot="10800000" flipV="1">
            <a:off x="1524000" y="759124"/>
            <a:ext cx="9144000" cy="115948"/>
          </a:xfrm>
        </p:spPr>
        <p:txBody>
          <a:bodyPr>
            <a:noAutofit/>
          </a:bodyPr>
          <a:lstStyle/>
          <a:p>
            <a:r>
              <a:rPr lang="en-GB" sz="3200" dirty="0">
                <a:latin typeface="Arial" panose="020B0604020202020204" pitchFamily="34" charset="0"/>
                <a:cs typeface="Arial" panose="020B0604020202020204" pitchFamily="34" charset="0"/>
              </a:rPr>
              <a:t>Community Care and Development BMHP6022</a:t>
            </a:r>
          </a:p>
        </p:txBody>
      </p:sp>
      <p:sp>
        <p:nvSpPr>
          <p:cNvPr id="3" name="Subtitle 2">
            <a:extLst>
              <a:ext uri="{FF2B5EF4-FFF2-40B4-BE49-F238E27FC236}">
                <a16:creationId xmlns:a16="http://schemas.microsoft.com/office/drawing/2014/main" id="{3C384755-3F03-DCFA-FC07-BEC25A107742}"/>
              </a:ext>
            </a:extLst>
          </p:cNvPr>
          <p:cNvSpPr>
            <a:spLocks noGrp="1"/>
          </p:cNvSpPr>
          <p:nvPr>
            <p:ph type="subTitle" idx="1"/>
          </p:nvPr>
        </p:nvSpPr>
        <p:spPr>
          <a:xfrm>
            <a:off x="1242204" y="1408981"/>
            <a:ext cx="9144000" cy="3352800"/>
          </a:xfrm>
        </p:spPr>
        <p:txBody>
          <a:bodyPr>
            <a:noAutofit/>
          </a:bodyPr>
          <a:lstStyle/>
          <a:p>
            <a:r>
              <a:rPr lang="en-GB" sz="3200" dirty="0">
                <a:latin typeface="Arial" panose="020B0604020202020204" pitchFamily="34" charset="0"/>
                <a:cs typeface="Arial" panose="020B0604020202020204" pitchFamily="34" charset="0"/>
              </a:rPr>
              <a:t>Assessment Component 1: Viva Voce</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Topic:</a:t>
            </a:r>
          </a:p>
          <a:p>
            <a:r>
              <a:rPr lang="en-GB" sz="3200" dirty="0">
                <a:latin typeface="Arial" panose="020B0604020202020204" pitchFamily="34" charset="0"/>
                <a:cs typeface="Arial" panose="020B0604020202020204" pitchFamily="34" charset="0"/>
              </a:rPr>
              <a:t>Developing a Community in Thurrock Borough with focusing on Obesity in the area</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Tunde Bodi 2114279</a:t>
            </a:r>
          </a:p>
          <a:p>
            <a:endParaRPr lang="en-GB" sz="3200" dirty="0">
              <a:latin typeface="Arial" panose="020B0604020202020204" pitchFamily="34" charset="0"/>
              <a:cs typeface="Arial" panose="020B0604020202020204" pitchFamily="34" charset="0"/>
            </a:endParaRP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Lecturer: Jolly Nwankwo</a:t>
            </a:r>
          </a:p>
        </p:txBody>
      </p:sp>
    </p:spTree>
    <p:extLst>
      <p:ext uri="{BB962C8B-B14F-4D97-AF65-F5344CB8AC3E}">
        <p14:creationId xmlns:p14="http://schemas.microsoft.com/office/powerpoint/2010/main" val="2189335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DAEF4-E242-EC33-84B6-8AB1B822B18E}"/>
              </a:ext>
            </a:extLst>
          </p:cNvPr>
          <p:cNvSpPr>
            <a:spLocks noGrp="1"/>
          </p:cNvSpPr>
          <p:nvPr>
            <p:ph type="ctrTitle"/>
          </p:nvPr>
        </p:nvSpPr>
        <p:spPr>
          <a:xfrm>
            <a:off x="1505977" y="539602"/>
            <a:ext cx="8270383" cy="165524"/>
          </a:xfrm>
        </p:spPr>
        <p:txBody>
          <a:bodyPr>
            <a:normAutofit fontScale="90000"/>
          </a:bodyPr>
          <a:lstStyle/>
          <a:p>
            <a:r>
              <a:rPr lang="en-GB" sz="3600" b="1"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587BBCED-D085-6067-16B0-F5C856F783B9}"/>
              </a:ext>
            </a:extLst>
          </p:cNvPr>
          <p:cNvSpPr>
            <a:spLocks noGrp="1"/>
          </p:cNvSpPr>
          <p:nvPr>
            <p:ph type="subTitle" idx="1"/>
          </p:nvPr>
        </p:nvSpPr>
        <p:spPr>
          <a:xfrm>
            <a:off x="310552" y="764875"/>
            <a:ext cx="7620000" cy="5980982"/>
          </a:xfrm>
        </p:spPr>
        <p:txBody>
          <a:bodyPr>
            <a:normAutofit fontScale="92500" lnSpcReduction="20000"/>
          </a:bodyPr>
          <a:lstStyle/>
          <a:p>
            <a:pPr algn="l"/>
            <a:r>
              <a:rPr lang="en-GB" sz="2600" b="1" dirty="0">
                <a:latin typeface="Arial" panose="020B0604020202020204" pitchFamily="34" charset="0"/>
                <a:cs typeface="Arial" panose="020B0604020202020204" pitchFamily="34" charset="0"/>
              </a:rPr>
              <a:t>Community</a:t>
            </a:r>
          </a:p>
          <a:p>
            <a:pPr algn="l"/>
            <a:r>
              <a:rPr lang="en-GB" sz="2200" dirty="0">
                <a:latin typeface="Arial" panose="020B0604020202020204" pitchFamily="34" charset="0"/>
                <a:cs typeface="Arial" panose="020B0604020202020204" pitchFamily="34" charset="0"/>
              </a:rPr>
              <a:t>A group of people living in the same place or sharing similar thoughts have collective and individual senses that can influence their environments and each other and both feelings and sets of relationships between people (Chavis and Lee, 2013).</a:t>
            </a:r>
          </a:p>
          <a:p>
            <a:pPr algn="l"/>
            <a:endParaRPr lang="en-GB" sz="2600" dirty="0">
              <a:latin typeface="Arial" panose="020B0604020202020204" pitchFamily="34" charset="0"/>
              <a:cs typeface="Arial" panose="020B0604020202020204" pitchFamily="34" charset="0"/>
            </a:endParaRPr>
          </a:p>
          <a:p>
            <a:pPr algn="l"/>
            <a:r>
              <a:rPr lang="en-GB" sz="2600" b="1" dirty="0">
                <a:latin typeface="Arial" panose="020B0604020202020204" pitchFamily="34" charset="0"/>
                <a:cs typeface="Arial" panose="020B0604020202020204" pitchFamily="34" charset="0"/>
              </a:rPr>
              <a:t>The aim of the community development project</a:t>
            </a:r>
          </a:p>
          <a:p>
            <a:pPr marL="342900" indent="-342900" algn="l">
              <a:buFont typeface="Arial" panose="020B0604020202020204" pitchFamily="34" charset="0"/>
              <a:buChar char="•"/>
            </a:pPr>
            <a:r>
              <a:rPr lang="en-GB" sz="2200" dirty="0">
                <a:latin typeface="Arial" panose="020B0604020202020204" pitchFamily="34" charset="0"/>
                <a:cs typeface="Arial" panose="020B0604020202020204" pitchFamily="34" charset="0"/>
              </a:rPr>
              <a:t>Encouraging people to make better lifestyle choices by reducing the number of overweight people in the Thurrock borough area.</a:t>
            </a:r>
          </a:p>
          <a:p>
            <a:pPr marL="342900" indent="-342900" algn="l">
              <a:buFont typeface="Arial" panose="020B0604020202020204" pitchFamily="34" charset="0"/>
              <a:buChar char="•"/>
            </a:pPr>
            <a:r>
              <a:rPr lang="en-GB" sz="2200" dirty="0">
                <a:latin typeface="Arial" panose="020B0604020202020204" pitchFamily="34" charset="0"/>
                <a:cs typeface="Arial" panose="020B0604020202020204" pitchFamily="34" charset="0"/>
              </a:rPr>
              <a:t>In 2016/17 statistics showed that the percentage of obese people in this area is higher (69%) than the average of England (61%) (GOV.UK, 2017).</a:t>
            </a:r>
          </a:p>
          <a:p>
            <a:pPr marL="342900" indent="-342900" algn="l">
              <a:buFont typeface="Arial" panose="020B0604020202020204" pitchFamily="34" charset="0"/>
              <a:buChar char="•"/>
            </a:pPr>
            <a:r>
              <a:rPr lang="en-GB" sz="2200" dirty="0">
                <a:latin typeface="Arial" panose="020B0604020202020204" pitchFamily="34" charset="0"/>
                <a:cs typeface="Arial" panose="020B0604020202020204" pitchFamily="34" charset="0"/>
              </a:rPr>
              <a:t>Encourage people to take the recommended 5-a-day portions of fruit because the intake is lower in this area (51%) than the average in England (57%) (GOV.UK, 2017).</a:t>
            </a:r>
          </a:p>
          <a:p>
            <a:pPr marL="342900" indent="-342900" algn="l">
              <a:buFont typeface="Arial" panose="020B0604020202020204" pitchFamily="34" charset="0"/>
              <a:buChar char="•"/>
            </a:pPr>
            <a:r>
              <a:rPr lang="en-GB" sz="2200" dirty="0">
                <a:latin typeface="Arial" panose="020B0604020202020204" pitchFamily="34" charset="0"/>
                <a:cs typeface="Arial" panose="020B0604020202020204" pitchFamily="34" charset="0"/>
              </a:rPr>
              <a:t>Obese children number are significantly worse than the average in England (GOV.UK, 2017)</a:t>
            </a:r>
          </a:p>
          <a:p>
            <a:pPr marL="342900" indent="-342900" algn="l">
              <a:buFont typeface="Arial" panose="020B0604020202020204" pitchFamily="34" charset="0"/>
              <a:buChar char="•"/>
            </a:pPr>
            <a:r>
              <a:rPr lang="en-GB" sz="2200" dirty="0">
                <a:latin typeface="Arial" panose="020B0604020202020204" pitchFamily="34" charset="0"/>
                <a:cs typeface="Arial" panose="020B0604020202020204" pitchFamily="34" charset="0"/>
              </a:rPr>
              <a:t>The level of physical activity is much lower than the average in England and we would like to encourage people to move more.</a:t>
            </a:r>
          </a:p>
        </p:txBody>
      </p:sp>
      <p:pic>
        <p:nvPicPr>
          <p:cNvPr id="4" name="Picture 3">
            <a:extLst>
              <a:ext uri="{FF2B5EF4-FFF2-40B4-BE49-F238E27FC236}">
                <a16:creationId xmlns:a16="http://schemas.microsoft.com/office/drawing/2014/main" id="{8B4CE50C-CCE3-DCFF-3F0A-DF1331A5DE3D}"/>
              </a:ext>
            </a:extLst>
          </p:cNvPr>
          <p:cNvPicPr>
            <a:picLocks noChangeAspect="1"/>
          </p:cNvPicPr>
          <p:nvPr/>
        </p:nvPicPr>
        <p:blipFill>
          <a:blip r:embed="rId2"/>
          <a:stretch>
            <a:fillRect/>
          </a:stretch>
        </p:blipFill>
        <p:spPr>
          <a:xfrm>
            <a:off x="8743090" y="242075"/>
            <a:ext cx="3001271" cy="2901854"/>
          </a:xfrm>
          <a:prstGeom prst="rect">
            <a:avLst/>
          </a:prstGeom>
        </p:spPr>
      </p:pic>
      <p:sp>
        <p:nvSpPr>
          <p:cNvPr id="5" name="Rectangle 4">
            <a:extLst>
              <a:ext uri="{FF2B5EF4-FFF2-40B4-BE49-F238E27FC236}">
                <a16:creationId xmlns:a16="http://schemas.microsoft.com/office/drawing/2014/main" id="{20DC4AB3-52CD-D8BD-2972-1447E52021A7}"/>
              </a:ext>
            </a:extLst>
          </p:cNvPr>
          <p:cNvSpPr/>
          <p:nvPr/>
        </p:nvSpPr>
        <p:spPr>
          <a:xfrm>
            <a:off x="8806070" y="3178750"/>
            <a:ext cx="2783257" cy="34723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t>
            </a:r>
            <a:r>
              <a:rPr lang="en-GB" dirty="0" err="1"/>
              <a:t>Dreamstime</a:t>
            </a:r>
            <a:r>
              <a:rPr lang="en-GB" dirty="0"/>
              <a:t>, 2024)</a:t>
            </a:r>
          </a:p>
        </p:txBody>
      </p:sp>
      <p:pic>
        <p:nvPicPr>
          <p:cNvPr id="7" name="Picture 6">
            <a:extLst>
              <a:ext uri="{FF2B5EF4-FFF2-40B4-BE49-F238E27FC236}">
                <a16:creationId xmlns:a16="http://schemas.microsoft.com/office/drawing/2014/main" id="{0E827DA6-84AC-9A7D-372C-D43A146DFF09}"/>
              </a:ext>
            </a:extLst>
          </p:cNvPr>
          <p:cNvPicPr>
            <a:picLocks noChangeAspect="1"/>
          </p:cNvPicPr>
          <p:nvPr/>
        </p:nvPicPr>
        <p:blipFill>
          <a:blip r:embed="rId3"/>
          <a:stretch>
            <a:fillRect/>
          </a:stretch>
        </p:blipFill>
        <p:spPr>
          <a:xfrm>
            <a:off x="8806070" y="4005955"/>
            <a:ext cx="2875313" cy="1917474"/>
          </a:xfrm>
          <a:prstGeom prst="rect">
            <a:avLst/>
          </a:prstGeom>
        </p:spPr>
      </p:pic>
      <p:sp>
        <p:nvSpPr>
          <p:cNvPr id="8" name="TextBox 7">
            <a:extLst>
              <a:ext uri="{FF2B5EF4-FFF2-40B4-BE49-F238E27FC236}">
                <a16:creationId xmlns:a16="http://schemas.microsoft.com/office/drawing/2014/main" id="{0D8072D2-44EA-D85C-7DE5-A68FE230ECCB}"/>
              </a:ext>
            </a:extLst>
          </p:cNvPr>
          <p:cNvSpPr txBox="1"/>
          <p:nvPr/>
        </p:nvSpPr>
        <p:spPr>
          <a:xfrm>
            <a:off x="9318812" y="5986634"/>
            <a:ext cx="2198594" cy="369332"/>
          </a:xfrm>
          <a:prstGeom prst="rect">
            <a:avLst/>
          </a:prstGeom>
          <a:noFill/>
        </p:spPr>
        <p:txBody>
          <a:bodyPr wrap="square" rtlCol="0">
            <a:spAutoFit/>
          </a:bodyPr>
          <a:lstStyle/>
          <a:p>
            <a:r>
              <a:rPr lang="en-GB" dirty="0"/>
              <a:t>(Britannica,2024)</a:t>
            </a:r>
          </a:p>
        </p:txBody>
      </p:sp>
    </p:spTree>
    <p:extLst>
      <p:ext uri="{BB962C8B-B14F-4D97-AF65-F5344CB8AC3E}">
        <p14:creationId xmlns:p14="http://schemas.microsoft.com/office/powerpoint/2010/main" val="1442168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DF944-FC68-9063-7F2B-FD2F6698EED3}"/>
              </a:ext>
            </a:extLst>
          </p:cNvPr>
          <p:cNvSpPr>
            <a:spLocks noGrp="1"/>
          </p:cNvSpPr>
          <p:nvPr>
            <p:ph type="title"/>
          </p:nvPr>
        </p:nvSpPr>
        <p:spPr>
          <a:xfrm>
            <a:off x="838200" y="-129456"/>
            <a:ext cx="10515600" cy="1325563"/>
          </a:xfrm>
        </p:spPr>
        <p:txBody>
          <a:bodyPr>
            <a:normAutofit/>
          </a:bodyPr>
          <a:lstStyle/>
          <a:p>
            <a:pPr algn="ctr"/>
            <a:r>
              <a:rPr lang="en-GB" sz="3200" b="1" dirty="0">
                <a:latin typeface="Arial" panose="020B0604020202020204" pitchFamily="34" charset="0"/>
                <a:cs typeface="Arial" panose="020B0604020202020204" pitchFamily="34" charset="0"/>
              </a:rPr>
              <a:t>The demographic of Thurrock Borough</a:t>
            </a:r>
          </a:p>
        </p:txBody>
      </p:sp>
      <p:sp>
        <p:nvSpPr>
          <p:cNvPr id="3" name="Content Placeholder 2">
            <a:extLst>
              <a:ext uri="{FF2B5EF4-FFF2-40B4-BE49-F238E27FC236}">
                <a16:creationId xmlns:a16="http://schemas.microsoft.com/office/drawing/2014/main" id="{82003E39-14D4-C4E3-0C09-64C7620D321A}"/>
              </a:ext>
            </a:extLst>
          </p:cNvPr>
          <p:cNvSpPr>
            <a:spLocks noGrp="1"/>
          </p:cNvSpPr>
          <p:nvPr>
            <p:ph idx="1"/>
          </p:nvPr>
        </p:nvSpPr>
        <p:spPr>
          <a:xfrm>
            <a:off x="442824" y="851140"/>
            <a:ext cx="7792528" cy="5796951"/>
          </a:xfrm>
        </p:spPr>
        <p:txBody>
          <a:bodyPr>
            <a:normAutofit lnSpcReduction="10000"/>
          </a:bodyPr>
          <a:lstStyle/>
          <a:p>
            <a:pPr marL="0" indent="0">
              <a:buNone/>
            </a:pPr>
            <a:r>
              <a:rPr lang="en-GB" sz="2400" b="1" dirty="0">
                <a:latin typeface="Arial" panose="020B0604020202020204" pitchFamily="34" charset="0"/>
                <a:cs typeface="Arial" panose="020B0604020202020204" pitchFamily="34" charset="0"/>
              </a:rPr>
              <a:t>Ethnicity definition</a:t>
            </a:r>
          </a:p>
          <a:p>
            <a:pPr marL="0" indent="0">
              <a:buNone/>
            </a:pPr>
            <a:r>
              <a:rPr lang="en-GB" sz="2000" dirty="0">
                <a:latin typeface="Arial" panose="020B0604020202020204" pitchFamily="34" charset="0"/>
                <a:cs typeface="Arial" panose="020B0604020202020204" pitchFamily="34" charset="0"/>
              </a:rPr>
              <a:t>Is a concept which refers to the way of life and a shared culture. The ethnic group can be reflected in language, religion, clothes and so on which they share (Crossman, 2019).</a:t>
            </a:r>
          </a:p>
          <a:p>
            <a:pPr marL="0" indent="0">
              <a:buNone/>
            </a:pPr>
            <a:r>
              <a:rPr lang="en-GB" sz="2400" b="1" dirty="0">
                <a:latin typeface="Arial" panose="020B0604020202020204" pitchFamily="34" charset="0"/>
                <a:cs typeface="Arial" panose="020B0604020202020204" pitchFamily="34" charset="0"/>
              </a:rPr>
              <a:t>Population</a:t>
            </a:r>
          </a:p>
          <a:p>
            <a:pPr marL="0" indent="0">
              <a:buNone/>
            </a:pPr>
            <a:r>
              <a:rPr lang="en-GB" sz="2000" dirty="0">
                <a:latin typeface="Arial" panose="020B0604020202020204" pitchFamily="34" charset="0"/>
                <a:cs typeface="Arial" panose="020B0604020202020204" pitchFamily="34" charset="0"/>
              </a:rPr>
              <a:t>Thurrock has a diverse population between 2011 and 2021 the population raised from 157.000 to 176.000 (GOV.UK, 2021).</a:t>
            </a:r>
          </a:p>
          <a:p>
            <a:pPr marL="0" indent="0">
              <a:buNone/>
            </a:pPr>
            <a:r>
              <a:rPr lang="en-GB" sz="2400" b="1" dirty="0">
                <a:latin typeface="Arial" panose="020B0604020202020204" pitchFamily="34" charset="0"/>
                <a:cs typeface="Arial" panose="020B0604020202020204" pitchFamily="34" charset="0"/>
              </a:rPr>
              <a:t>Ethnicity</a:t>
            </a:r>
          </a:p>
          <a:p>
            <a:pPr marL="0" indent="0">
              <a:buNone/>
            </a:pPr>
            <a:r>
              <a:rPr lang="en-GB" sz="2000" dirty="0">
                <a:latin typeface="Arial" panose="020B0604020202020204" pitchFamily="34" charset="0"/>
                <a:cs typeface="Arial" panose="020B0604020202020204" pitchFamily="34" charset="0"/>
              </a:rPr>
              <a:t>66% White British, the Black population in the area 11,99 %, Asian 6,99% and Mixed or multiple ethnic groups 3% (GOV.UK 2021)</a:t>
            </a:r>
          </a:p>
          <a:p>
            <a:pPr marL="0" indent="0">
              <a:buNone/>
            </a:pPr>
            <a:r>
              <a:rPr lang="en-GB" sz="2400" b="1" dirty="0">
                <a:latin typeface="Arial" panose="020B0604020202020204" pitchFamily="34" charset="0"/>
                <a:cs typeface="Arial" panose="020B0604020202020204" pitchFamily="34" charset="0"/>
              </a:rPr>
              <a:t>Religion</a:t>
            </a:r>
          </a:p>
          <a:p>
            <a:pPr marL="0" indent="0">
              <a:buNone/>
            </a:pPr>
            <a:r>
              <a:rPr lang="en-GB" sz="2000" dirty="0">
                <a:latin typeface="Arial" panose="020B0604020202020204" pitchFamily="34" charset="0"/>
                <a:cs typeface="Arial" panose="020B0604020202020204" pitchFamily="34" charset="0"/>
              </a:rPr>
              <a:t>Christian 51,7%, no religion 34,7%, Muslim 4,9%, Hindu 1,4% and Sikh 1,4% (GOV.UK, 2021)</a:t>
            </a:r>
          </a:p>
          <a:p>
            <a:pPr marL="0" indent="0">
              <a:buNone/>
            </a:pPr>
            <a:r>
              <a:rPr lang="en-GB" sz="2400" b="1" dirty="0">
                <a:latin typeface="Arial" panose="020B0604020202020204" pitchFamily="34" charset="0"/>
                <a:cs typeface="Arial" panose="020B0604020202020204" pitchFamily="34" charset="0"/>
              </a:rPr>
              <a:t>Main languages</a:t>
            </a:r>
          </a:p>
          <a:p>
            <a:pPr marL="0" indent="0">
              <a:buNone/>
            </a:pPr>
            <a:r>
              <a:rPr lang="en-GB" sz="2000" dirty="0">
                <a:latin typeface="Arial" panose="020B0604020202020204" pitchFamily="34" charset="0"/>
                <a:cs typeface="Arial" panose="020B0604020202020204" pitchFamily="34" charset="0"/>
              </a:rPr>
              <a:t>English 88,6%, Romanian 2,9%, Polish 1,5%, Lithuanian 1,4% (GOV.UK, 2021)</a:t>
            </a:r>
          </a:p>
        </p:txBody>
      </p:sp>
      <p:pic>
        <p:nvPicPr>
          <p:cNvPr id="4" name="Picture 3">
            <a:extLst>
              <a:ext uri="{FF2B5EF4-FFF2-40B4-BE49-F238E27FC236}">
                <a16:creationId xmlns:a16="http://schemas.microsoft.com/office/drawing/2014/main" id="{D1BE8E1A-B92F-D72F-72A6-6888DA893EEA}"/>
              </a:ext>
            </a:extLst>
          </p:cNvPr>
          <p:cNvPicPr>
            <a:picLocks noChangeAspect="1"/>
          </p:cNvPicPr>
          <p:nvPr/>
        </p:nvPicPr>
        <p:blipFill>
          <a:blip r:embed="rId2"/>
          <a:stretch>
            <a:fillRect/>
          </a:stretch>
        </p:blipFill>
        <p:spPr>
          <a:xfrm>
            <a:off x="8235352" y="1666210"/>
            <a:ext cx="3888189" cy="2950865"/>
          </a:xfrm>
          <a:prstGeom prst="rect">
            <a:avLst/>
          </a:prstGeom>
        </p:spPr>
      </p:pic>
      <p:sp>
        <p:nvSpPr>
          <p:cNvPr id="5" name="TextBox 4">
            <a:extLst>
              <a:ext uri="{FF2B5EF4-FFF2-40B4-BE49-F238E27FC236}">
                <a16:creationId xmlns:a16="http://schemas.microsoft.com/office/drawing/2014/main" id="{9388F462-9300-8350-FF15-80DC0599713E}"/>
              </a:ext>
            </a:extLst>
          </p:cNvPr>
          <p:cNvSpPr txBox="1"/>
          <p:nvPr/>
        </p:nvSpPr>
        <p:spPr>
          <a:xfrm>
            <a:off x="8551653" y="4717846"/>
            <a:ext cx="3571888"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Propertysurveyessex</a:t>
            </a:r>
            <a:r>
              <a:rPr lang="en-GB" sz="2000"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16039026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B63A4-AA2E-85AD-545E-D1B7138B36B4}"/>
              </a:ext>
            </a:extLst>
          </p:cNvPr>
          <p:cNvSpPr>
            <a:spLocks noGrp="1"/>
          </p:cNvSpPr>
          <p:nvPr>
            <p:ph type="title"/>
          </p:nvPr>
        </p:nvSpPr>
        <p:spPr>
          <a:xfrm>
            <a:off x="838200" y="106334"/>
            <a:ext cx="10515600" cy="807201"/>
          </a:xfrm>
        </p:spPr>
        <p:txBody>
          <a:bodyPr>
            <a:normAutofit/>
          </a:bodyPr>
          <a:lstStyle/>
          <a:p>
            <a:pPr algn="ctr"/>
            <a:r>
              <a:rPr lang="en-GB" sz="3200" b="1" dirty="0">
                <a:latin typeface="Arial" panose="020B0604020202020204" pitchFamily="34" charset="0"/>
                <a:cs typeface="Arial" panose="020B0604020202020204" pitchFamily="34" charset="0"/>
              </a:rPr>
              <a:t>Stakeholders involved in the program</a:t>
            </a:r>
          </a:p>
        </p:txBody>
      </p:sp>
      <p:sp>
        <p:nvSpPr>
          <p:cNvPr id="3" name="Content Placeholder 2">
            <a:extLst>
              <a:ext uri="{FF2B5EF4-FFF2-40B4-BE49-F238E27FC236}">
                <a16:creationId xmlns:a16="http://schemas.microsoft.com/office/drawing/2014/main" id="{8D611418-B5D5-BCD1-328B-297F3394D0B6}"/>
              </a:ext>
            </a:extLst>
          </p:cNvPr>
          <p:cNvSpPr>
            <a:spLocks noGrp="1"/>
          </p:cNvSpPr>
          <p:nvPr>
            <p:ph idx="1"/>
          </p:nvPr>
        </p:nvSpPr>
        <p:spPr>
          <a:xfrm>
            <a:off x="838200" y="1570008"/>
            <a:ext cx="7213121" cy="5287991"/>
          </a:xfrm>
        </p:spPr>
        <p:txBody>
          <a:bodyPr>
            <a:normAutofit/>
          </a:bodyPr>
          <a:lstStyle/>
          <a:p>
            <a:r>
              <a:rPr lang="en-GB" sz="2000" dirty="0">
                <a:latin typeface="Arial" panose="020B0604020202020204" pitchFamily="34" charset="0"/>
                <a:cs typeface="Arial" panose="020B0604020202020204" pitchFamily="34" charset="0"/>
              </a:rPr>
              <a:t>Government</a:t>
            </a:r>
          </a:p>
          <a:p>
            <a:r>
              <a:rPr lang="en-GB" sz="2000" dirty="0">
                <a:latin typeface="Arial" panose="020B0604020202020204" pitchFamily="34" charset="0"/>
                <a:cs typeface="Arial" panose="020B0604020202020204" pitchFamily="34" charset="0"/>
              </a:rPr>
              <a:t>People living in Thurrock Borough</a:t>
            </a:r>
          </a:p>
          <a:p>
            <a:r>
              <a:rPr lang="en-GB" sz="2000" dirty="0">
                <a:latin typeface="Arial" panose="020B0604020202020204" pitchFamily="34" charset="0"/>
                <a:cs typeface="Arial" panose="020B0604020202020204" pitchFamily="34" charset="0"/>
              </a:rPr>
              <a:t>Local charities in the area</a:t>
            </a:r>
          </a:p>
          <a:p>
            <a:r>
              <a:rPr lang="en-GB" sz="2000" dirty="0">
                <a:latin typeface="Arial" panose="020B0604020202020204" pitchFamily="34" charset="0"/>
                <a:cs typeface="Arial" panose="020B0604020202020204" pitchFamily="34" charset="0"/>
              </a:rPr>
              <a:t>Health Care Professionals</a:t>
            </a:r>
          </a:p>
          <a:p>
            <a:r>
              <a:rPr lang="en-GB" sz="2000" dirty="0">
                <a:latin typeface="Arial" panose="020B0604020202020204" pitchFamily="34" charset="0"/>
                <a:cs typeface="Arial" panose="020B0604020202020204" pitchFamily="34" charset="0"/>
              </a:rPr>
              <a:t>Media</a:t>
            </a:r>
          </a:p>
          <a:p>
            <a:r>
              <a:rPr lang="en-GB" sz="2000" dirty="0">
                <a:latin typeface="Arial" panose="020B0604020202020204" pitchFamily="34" charset="0"/>
                <a:cs typeface="Arial" panose="020B0604020202020204" pitchFamily="34" charset="0"/>
              </a:rPr>
              <a:t>Civil Society Organisations</a:t>
            </a:r>
          </a:p>
          <a:p>
            <a:r>
              <a:rPr lang="en-GB" sz="2000" dirty="0">
                <a:latin typeface="Arial" panose="020B0604020202020204" pitchFamily="34" charset="0"/>
                <a:cs typeface="Arial" panose="020B0604020202020204" pitchFamily="34" charset="0"/>
              </a:rPr>
              <a:t>Schools and Employers</a:t>
            </a:r>
          </a:p>
          <a:p>
            <a:r>
              <a:rPr lang="en-GB" sz="2000" dirty="0">
                <a:latin typeface="Arial" panose="020B0604020202020204" pitchFamily="34" charset="0"/>
                <a:cs typeface="Arial" panose="020B0604020202020204" pitchFamily="34" charset="0"/>
              </a:rPr>
              <a:t>Family</a:t>
            </a:r>
          </a:p>
          <a:p>
            <a:r>
              <a:rPr lang="en-GB" sz="2000" dirty="0">
                <a:latin typeface="Arial" panose="020B0604020202020204" pitchFamily="34" charset="0"/>
                <a:cs typeface="Arial" panose="020B0604020202020204" pitchFamily="34" charset="0"/>
              </a:rPr>
              <a:t>Volunteers</a:t>
            </a:r>
          </a:p>
          <a:p>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AF6E8CAD-598B-FE64-BC27-EE3D228D328B}"/>
              </a:ext>
            </a:extLst>
          </p:cNvPr>
          <p:cNvPicPr>
            <a:picLocks noChangeAspect="1"/>
          </p:cNvPicPr>
          <p:nvPr/>
        </p:nvPicPr>
        <p:blipFill>
          <a:blip r:embed="rId2"/>
          <a:stretch>
            <a:fillRect/>
          </a:stretch>
        </p:blipFill>
        <p:spPr>
          <a:xfrm>
            <a:off x="8103080" y="1334153"/>
            <a:ext cx="3823608" cy="4491999"/>
          </a:xfrm>
          <a:prstGeom prst="rect">
            <a:avLst/>
          </a:prstGeom>
        </p:spPr>
      </p:pic>
      <p:sp>
        <p:nvSpPr>
          <p:cNvPr id="5" name="TextBox 4">
            <a:extLst>
              <a:ext uri="{FF2B5EF4-FFF2-40B4-BE49-F238E27FC236}">
                <a16:creationId xmlns:a16="http://schemas.microsoft.com/office/drawing/2014/main" id="{196B9E59-CB80-608E-C7C8-16304EB06A7B}"/>
              </a:ext>
            </a:extLst>
          </p:cNvPr>
          <p:cNvSpPr txBox="1"/>
          <p:nvPr/>
        </p:nvSpPr>
        <p:spPr>
          <a:xfrm>
            <a:off x="8343446" y="5826152"/>
            <a:ext cx="3470856" cy="400110"/>
          </a:xfrm>
          <a:prstGeom prst="rect">
            <a:avLst/>
          </a:prstGeom>
          <a:noFill/>
        </p:spPr>
        <p:txBody>
          <a:bodyPr wrap="square" rtlCol="0">
            <a:spAutoFit/>
          </a:bodyPr>
          <a:lstStyle/>
          <a:p>
            <a:r>
              <a:rPr lang="en-GB" dirty="0"/>
              <a:t>(</a:t>
            </a:r>
            <a:r>
              <a:rPr lang="en-GB" sz="2000" dirty="0" err="1">
                <a:latin typeface="Arial" panose="020B0604020202020204" pitchFamily="34" charset="0"/>
                <a:cs typeface="Arial" panose="020B0604020202020204" pitchFamily="34" charset="0"/>
              </a:rPr>
              <a:t>Emergentconsultants</a:t>
            </a:r>
            <a:r>
              <a:rPr lang="en-GB" sz="2000" dirty="0">
                <a:latin typeface="Arial" panose="020B0604020202020204" pitchFamily="34" charset="0"/>
                <a:cs typeface="Arial" panose="020B0604020202020204" pitchFamily="34" charset="0"/>
              </a:rPr>
              <a:t>, 2016</a:t>
            </a:r>
            <a:r>
              <a:rPr lang="en-GB" dirty="0"/>
              <a:t>)</a:t>
            </a:r>
          </a:p>
        </p:txBody>
      </p:sp>
    </p:spTree>
    <p:extLst>
      <p:ext uri="{BB962C8B-B14F-4D97-AF65-F5344CB8AC3E}">
        <p14:creationId xmlns:p14="http://schemas.microsoft.com/office/powerpoint/2010/main" val="498540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439A8-D56C-982C-AC3C-62CF5086A9A9}"/>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Principles supporting community development</a:t>
            </a:r>
            <a:br>
              <a:rPr lang="en-GB" sz="3200" b="1" dirty="0">
                <a:latin typeface="Arial" panose="020B0604020202020204" pitchFamily="34" charset="0"/>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05CE7A0F-7361-71A9-85B7-BDC85321B01C}"/>
              </a:ext>
            </a:extLst>
          </p:cNvPr>
          <p:cNvSpPr>
            <a:spLocks noGrp="1"/>
          </p:cNvSpPr>
          <p:nvPr>
            <p:ph idx="1"/>
          </p:nvPr>
        </p:nvSpPr>
        <p:spPr>
          <a:xfrm>
            <a:off x="838200" y="1825625"/>
            <a:ext cx="7230374" cy="4351338"/>
          </a:xfrm>
        </p:spPr>
        <p:txBody>
          <a:bodyPr/>
          <a:lstStyle/>
          <a:p>
            <a:r>
              <a:rPr lang="en-GB" sz="2000" dirty="0">
                <a:latin typeface="Arial" panose="020B0604020202020204" pitchFamily="34" charset="0"/>
                <a:cs typeface="Arial" panose="020B0604020202020204" pitchFamily="34" charset="0"/>
              </a:rPr>
              <a:t>working in partnership</a:t>
            </a:r>
          </a:p>
          <a:p>
            <a:r>
              <a:rPr lang="en-GB" sz="2000" dirty="0">
                <a:latin typeface="Arial" panose="020B0604020202020204" pitchFamily="34" charset="0"/>
                <a:cs typeface="Arial" panose="020B0604020202020204" pitchFamily="34" charset="0"/>
              </a:rPr>
              <a:t>provide services available and accessible to everyone</a:t>
            </a:r>
          </a:p>
          <a:p>
            <a:r>
              <a:rPr lang="en-GB" sz="2000" dirty="0">
                <a:latin typeface="Arial" panose="020B0604020202020204" pitchFamily="34" charset="0"/>
                <a:cs typeface="Arial" panose="020B0604020202020204" pitchFamily="34" charset="0"/>
              </a:rPr>
              <a:t>making changes that would be easy to follow and suitable for everyone</a:t>
            </a:r>
          </a:p>
          <a:p>
            <a:r>
              <a:rPr lang="en-GB" sz="2000" dirty="0">
                <a:latin typeface="Arial" panose="020B0604020202020204" pitchFamily="34" charset="0"/>
                <a:cs typeface="Arial" panose="020B0604020202020204" pitchFamily="34" charset="0"/>
              </a:rPr>
              <a:t>collecting feedback and making plans that could develop the current situation based on the answers</a:t>
            </a:r>
          </a:p>
          <a:p>
            <a:r>
              <a:rPr lang="en-GB" sz="2000" dirty="0">
                <a:latin typeface="Arial" panose="020B0604020202020204" pitchFamily="34" charset="0"/>
                <a:cs typeface="Arial" panose="020B0604020202020204" pitchFamily="34" charset="0"/>
              </a:rPr>
              <a:t>Based on the collected information from people living in the area making further developments such as new programs and widening the options for transportation</a:t>
            </a:r>
          </a:p>
        </p:txBody>
      </p:sp>
      <p:pic>
        <p:nvPicPr>
          <p:cNvPr id="4" name="Picture 3">
            <a:extLst>
              <a:ext uri="{FF2B5EF4-FFF2-40B4-BE49-F238E27FC236}">
                <a16:creationId xmlns:a16="http://schemas.microsoft.com/office/drawing/2014/main" id="{998DB448-7073-EF48-5F77-D2A081E4E0FA}"/>
              </a:ext>
            </a:extLst>
          </p:cNvPr>
          <p:cNvPicPr>
            <a:picLocks noChangeAspect="1"/>
          </p:cNvPicPr>
          <p:nvPr/>
        </p:nvPicPr>
        <p:blipFill>
          <a:blip r:embed="rId2"/>
          <a:stretch>
            <a:fillRect/>
          </a:stretch>
        </p:blipFill>
        <p:spPr>
          <a:xfrm>
            <a:off x="8322807" y="1774869"/>
            <a:ext cx="3718939" cy="2860391"/>
          </a:xfrm>
          <a:prstGeom prst="rect">
            <a:avLst/>
          </a:prstGeom>
        </p:spPr>
      </p:pic>
      <p:sp>
        <p:nvSpPr>
          <p:cNvPr id="5" name="TextBox 4">
            <a:extLst>
              <a:ext uri="{FF2B5EF4-FFF2-40B4-BE49-F238E27FC236}">
                <a16:creationId xmlns:a16="http://schemas.microsoft.com/office/drawing/2014/main" id="{C7AEA7D7-1CF9-5150-2019-664EFD6153D5}"/>
              </a:ext>
            </a:extLst>
          </p:cNvPr>
          <p:cNvSpPr txBox="1"/>
          <p:nvPr/>
        </p:nvSpPr>
        <p:spPr>
          <a:xfrm>
            <a:off x="9057736" y="4688290"/>
            <a:ext cx="2656936" cy="369332"/>
          </a:xfrm>
          <a:prstGeom prst="rect">
            <a:avLst/>
          </a:prstGeom>
          <a:noFill/>
        </p:spPr>
        <p:txBody>
          <a:bodyPr wrap="square" rtlCol="0">
            <a:spAutoFit/>
          </a:bodyPr>
          <a:lstStyle/>
          <a:p>
            <a:r>
              <a:rPr lang="en-GB" dirty="0"/>
              <a:t>(</a:t>
            </a:r>
            <a:r>
              <a:rPr lang="en-GB" dirty="0" err="1"/>
              <a:t>Inslifeguard</a:t>
            </a:r>
            <a:r>
              <a:rPr lang="en-GB" dirty="0"/>
              <a:t>, 2021)</a:t>
            </a:r>
          </a:p>
        </p:txBody>
      </p:sp>
    </p:spTree>
    <p:extLst>
      <p:ext uri="{BB962C8B-B14F-4D97-AF65-F5344CB8AC3E}">
        <p14:creationId xmlns:p14="http://schemas.microsoft.com/office/powerpoint/2010/main" val="2551063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5D978-2624-F6F6-4D80-E83AF46D49A4}"/>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Theories</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Abraham Maslow’s Hierarchy of Needs</a:t>
            </a:r>
          </a:p>
        </p:txBody>
      </p:sp>
      <p:sp>
        <p:nvSpPr>
          <p:cNvPr id="3" name="Content Placeholder 2">
            <a:extLst>
              <a:ext uri="{FF2B5EF4-FFF2-40B4-BE49-F238E27FC236}">
                <a16:creationId xmlns:a16="http://schemas.microsoft.com/office/drawing/2014/main" id="{FAFACD71-5C69-2D35-2FD3-BBAB4F1E12DA}"/>
              </a:ext>
            </a:extLst>
          </p:cNvPr>
          <p:cNvSpPr>
            <a:spLocks noGrp="1"/>
          </p:cNvSpPr>
          <p:nvPr>
            <p:ph idx="1"/>
          </p:nvPr>
        </p:nvSpPr>
        <p:spPr>
          <a:xfrm>
            <a:off x="838200" y="1825625"/>
            <a:ext cx="5349815" cy="4351338"/>
          </a:xfrm>
        </p:spPr>
        <p:txBody>
          <a:bodyPr>
            <a:normAutofit lnSpcReduction="10000"/>
          </a:bodyPr>
          <a:lstStyle/>
          <a:p>
            <a:r>
              <a:rPr lang="en-GB" sz="2000" dirty="0">
                <a:latin typeface="Arial" panose="020B0604020202020204" pitchFamily="34" charset="0"/>
                <a:cs typeface="Arial" panose="020B0604020202020204" pitchFamily="34" charset="0"/>
              </a:rPr>
              <a:t>Providing a safe place where people can speak and learn freely could strengthen the personal developmental process</a:t>
            </a:r>
          </a:p>
          <a:p>
            <a:r>
              <a:rPr lang="en-GB" sz="2000" dirty="0">
                <a:latin typeface="Arial" panose="020B0604020202020204" pitchFamily="34" charset="0"/>
                <a:cs typeface="Arial" panose="020B0604020202020204" pitchFamily="34" charset="0"/>
              </a:rPr>
              <a:t>Giving support and providing talking therapies can contribute to self-esteem and confidence</a:t>
            </a:r>
          </a:p>
          <a:p>
            <a:r>
              <a:rPr lang="en-GB" sz="2000" dirty="0">
                <a:latin typeface="Arial" panose="020B0604020202020204" pitchFamily="34" charset="0"/>
                <a:cs typeface="Arial" panose="020B0604020202020204" pitchFamily="34" charset="0"/>
              </a:rPr>
              <a:t>Running group sessions where people could share their experiences and learn from each other builds up strong relationships and the feeling of belongingness</a:t>
            </a:r>
          </a:p>
          <a:p>
            <a:r>
              <a:rPr lang="en-GB" sz="2000" dirty="0">
                <a:latin typeface="Arial" panose="020B0604020202020204" pitchFamily="34" charset="0"/>
                <a:cs typeface="Arial" panose="020B0604020202020204" pitchFamily="34" charset="0"/>
              </a:rPr>
              <a:t>Providing continuous support along the way in the weight loss journey can boost people’s motivation and reduce the risk of giving up and turning back to the bad habits</a:t>
            </a:r>
          </a:p>
          <a:p>
            <a:endParaRPr lang="en-GB" sz="2000"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8F0E2029-08B1-E301-56A1-641D872FB4E8}"/>
              </a:ext>
            </a:extLst>
          </p:cNvPr>
          <p:cNvPicPr>
            <a:picLocks noChangeAspect="1"/>
          </p:cNvPicPr>
          <p:nvPr/>
        </p:nvPicPr>
        <p:blipFill>
          <a:blip r:embed="rId2"/>
          <a:stretch>
            <a:fillRect/>
          </a:stretch>
        </p:blipFill>
        <p:spPr>
          <a:xfrm>
            <a:off x="7144828" y="1554160"/>
            <a:ext cx="4351339" cy="4351339"/>
          </a:xfrm>
          <a:prstGeom prst="rect">
            <a:avLst/>
          </a:prstGeom>
        </p:spPr>
      </p:pic>
      <p:sp>
        <p:nvSpPr>
          <p:cNvPr id="5" name="TextBox 4">
            <a:extLst>
              <a:ext uri="{FF2B5EF4-FFF2-40B4-BE49-F238E27FC236}">
                <a16:creationId xmlns:a16="http://schemas.microsoft.com/office/drawing/2014/main" id="{C16DA1F1-2FF3-1520-340C-A50F16786C2F}"/>
              </a:ext>
            </a:extLst>
          </p:cNvPr>
          <p:cNvSpPr txBox="1"/>
          <p:nvPr/>
        </p:nvSpPr>
        <p:spPr>
          <a:xfrm>
            <a:off x="8039819" y="5928503"/>
            <a:ext cx="2743200" cy="40011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Researchgate</a:t>
            </a:r>
            <a:r>
              <a:rPr lang="en-GB" sz="2000"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1615842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260D1-5908-64BC-E7D2-DCFC3618A180}"/>
              </a:ext>
            </a:extLst>
          </p:cNvPr>
          <p:cNvSpPr>
            <a:spLocks noGrp="1"/>
          </p:cNvSpPr>
          <p:nvPr>
            <p:ph type="title"/>
          </p:nvPr>
        </p:nvSpPr>
        <p:spPr>
          <a:xfrm>
            <a:off x="838200" y="365125"/>
            <a:ext cx="10515600" cy="693049"/>
          </a:xfrm>
        </p:spPr>
        <p:txBody>
          <a:bodyPr>
            <a:normAutofit/>
          </a:bodyPr>
          <a:lstStyle/>
          <a:p>
            <a:pPr algn="ctr"/>
            <a:r>
              <a:rPr lang="en-GB" sz="3200" b="1" dirty="0">
                <a:latin typeface="Arial" panose="020B0604020202020204" pitchFamily="34" charset="0"/>
                <a:cs typeface="Arial" panose="020B0604020202020204" pitchFamily="34" charset="0"/>
              </a:rPr>
              <a:t>The Theory of Planned Behaviour</a:t>
            </a:r>
          </a:p>
        </p:txBody>
      </p:sp>
      <p:sp>
        <p:nvSpPr>
          <p:cNvPr id="3" name="Content Placeholder 2">
            <a:extLst>
              <a:ext uri="{FF2B5EF4-FFF2-40B4-BE49-F238E27FC236}">
                <a16:creationId xmlns:a16="http://schemas.microsoft.com/office/drawing/2014/main" id="{D988D1EB-08DD-53E4-C1DB-C504A373A6D7}"/>
              </a:ext>
            </a:extLst>
          </p:cNvPr>
          <p:cNvSpPr>
            <a:spLocks noGrp="1"/>
          </p:cNvSpPr>
          <p:nvPr>
            <p:ph idx="1"/>
          </p:nvPr>
        </p:nvSpPr>
        <p:spPr>
          <a:xfrm>
            <a:off x="285745" y="1409953"/>
            <a:ext cx="7057845" cy="4796737"/>
          </a:xfrm>
        </p:spPr>
        <p:txBody>
          <a:bodyPr>
            <a:normAutofit/>
          </a:bodyPr>
          <a:lstStyle/>
          <a:p>
            <a:r>
              <a:rPr lang="en-GB" sz="2000" dirty="0">
                <a:latin typeface="Arial" panose="020B0604020202020204" pitchFamily="34" charset="0"/>
                <a:cs typeface="Arial" panose="020B0604020202020204" pitchFamily="34" charset="0"/>
              </a:rPr>
              <a:t>Advertising programmes through social media and on other platforms about helping build up healthier lives and promoting weight loss could be useful in reaching out to more people and raising awareness among them</a:t>
            </a:r>
          </a:p>
          <a:p>
            <a:r>
              <a:rPr lang="en-GB" sz="2000" dirty="0">
                <a:latin typeface="Arial" panose="020B0604020202020204" pitchFamily="34" charset="0"/>
                <a:cs typeface="Arial" panose="020B0604020202020204" pitchFamily="34" charset="0"/>
              </a:rPr>
              <a:t>Including more stakeholders such as charities, GP services and council could make more impact on people’s interests in joining the community</a:t>
            </a:r>
          </a:p>
          <a:p>
            <a:r>
              <a:rPr lang="en-GB" sz="2000" dirty="0">
                <a:latin typeface="Arial" panose="020B0604020202020204" pitchFamily="34" charset="0"/>
                <a:cs typeface="Arial" panose="020B0604020202020204" pitchFamily="34" charset="0"/>
              </a:rPr>
              <a:t>Promoting different programmes offering free sessions and food could more likely motivate people to join</a:t>
            </a:r>
          </a:p>
          <a:p>
            <a:r>
              <a:rPr lang="en-GB" sz="2000" dirty="0">
                <a:latin typeface="Arial" panose="020B0604020202020204" pitchFamily="34" charset="0"/>
                <a:cs typeface="Arial" panose="020B0604020202020204" pitchFamily="34" charset="0"/>
              </a:rPr>
              <a:t>Talking about the community and offering their programs could help to influence people to join and start working for better health</a:t>
            </a:r>
          </a:p>
          <a:p>
            <a:r>
              <a:rPr lang="en-GB" sz="2000" dirty="0">
                <a:latin typeface="Arial" panose="020B0604020202020204" pitchFamily="34" charset="0"/>
                <a:cs typeface="Arial" panose="020B0604020202020204" pitchFamily="34" charset="0"/>
              </a:rPr>
              <a:t>Get involved pharmacies who could highlight the importance of attention to healthy living</a:t>
            </a:r>
          </a:p>
        </p:txBody>
      </p:sp>
      <p:pic>
        <p:nvPicPr>
          <p:cNvPr id="4" name="Picture 3">
            <a:extLst>
              <a:ext uri="{FF2B5EF4-FFF2-40B4-BE49-F238E27FC236}">
                <a16:creationId xmlns:a16="http://schemas.microsoft.com/office/drawing/2014/main" id="{793E0450-003E-221A-6329-218EF547F0D8}"/>
              </a:ext>
            </a:extLst>
          </p:cNvPr>
          <p:cNvPicPr>
            <a:picLocks noChangeAspect="1"/>
          </p:cNvPicPr>
          <p:nvPr/>
        </p:nvPicPr>
        <p:blipFill>
          <a:blip r:embed="rId2"/>
          <a:stretch>
            <a:fillRect/>
          </a:stretch>
        </p:blipFill>
        <p:spPr>
          <a:xfrm>
            <a:off x="7347135" y="1464521"/>
            <a:ext cx="4559120" cy="3762214"/>
          </a:xfrm>
          <a:prstGeom prst="rect">
            <a:avLst/>
          </a:prstGeom>
        </p:spPr>
      </p:pic>
      <p:sp>
        <p:nvSpPr>
          <p:cNvPr id="5" name="TextBox 4">
            <a:extLst>
              <a:ext uri="{FF2B5EF4-FFF2-40B4-BE49-F238E27FC236}">
                <a16:creationId xmlns:a16="http://schemas.microsoft.com/office/drawing/2014/main" id="{9AB00DDB-E554-E60D-D841-2A03D4555B48}"/>
              </a:ext>
            </a:extLst>
          </p:cNvPr>
          <p:cNvSpPr txBox="1"/>
          <p:nvPr/>
        </p:nvSpPr>
        <p:spPr>
          <a:xfrm>
            <a:off x="7913298" y="4911971"/>
            <a:ext cx="4209691" cy="400110"/>
          </a:xfrm>
          <a:prstGeom prst="rect">
            <a:avLst/>
          </a:prstGeom>
          <a:noFill/>
        </p:spPr>
        <p:txBody>
          <a:bodyPr wrap="square" rtlCol="0">
            <a:spAutoFit/>
          </a:bodyPr>
          <a:lstStyle/>
          <a:p>
            <a:r>
              <a:rPr lang="en-GB" dirty="0"/>
              <a:t>(</a:t>
            </a:r>
            <a:r>
              <a:rPr lang="en-GB" sz="2000" dirty="0" err="1">
                <a:latin typeface="Arial" panose="020B0604020202020204" pitchFamily="34" charset="0"/>
                <a:cs typeface="Arial" panose="020B0604020202020204" pitchFamily="34" charset="0"/>
              </a:rPr>
              <a:t>Expertprogrammanagement</a:t>
            </a:r>
            <a:r>
              <a:rPr lang="en-GB" sz="2000" dirty="0">
                <a:latin typeface="Arial" panose="020B0604020202020204" pitchFamily="34" charset="0"/>
                <a:cs typeface="Arial" panose="020B0604020202020204" pitchFamily="34" charset="0"/>
              </a:rPr>
              <a:t>, 2019</a:t>
            </a:r>
            <a:r>
              <a:rPr lang="en-GB" dirty="0"/>
              <a:t>)</a:t>
            </a:r>
          </a:p>
        </p:txBody>
      </p:sp>
    </p:spTree>
    <p:extLst>
      <p:ext uri="{BB962C8B-B14F-4D97-AF65-F5344CB8AC3E}">
        <p14:creationId xmlns:p14="http://schemas.microsoft.com/office/powerpoint/2010/main" val="3197842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CF801-2300-3852-7040-8EB76976E421}"/>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Use of digital media and technologies for community development</a:t>
            </a:r>
          </a:p>
        </p:txBody>
      </p:sp>
      <p:sp>
        <p:nvSpPr>
          <p:cNvPr id="3" name="Content Placeholder 2">
            <a:extLst>
              <a:ext uri="{FF2B5EF4-FFF2-40B4-BE49-F238E27FC236}">
                <a16:creationId xmlns:a16="http://schemas.microsoft.com/office/drawing/2014/main" id="{6502F778-4900-0150-878F-F8170F88FDD7}"/>
              </a:ext>
            </a:extLst>
          </p:cNvPr>
          <p:cNvSpPr>
            <a:spLocks noGrp="1"/>
          </p:cNvSpPr>
          <p:nvPr>
            <p:ph idx="1"/>
          </p:nvPr>
        </p:nvSpPr>
        <p:spPr>
          <a:xfrm>
            <a:off x="838200" y="1825625"/>
            <a:ext cx="4504426" cy="4615432"/>
          </a:xfrm>
        </p:spPr>
        <p:txBody>
          <a:bodyPr>
            <a:normAutofit/>
          </a:bodyPr>
          <a:lstStyle/>
          <a:p>
            <a:pPr marL="0" indent="0">
              <a:buNone/>
            </a:pPr>
            <a:r>
              <a:rPr lang="en-GB" sz="2000" b="1" dirty="0">
                <a:latin typeface="Arial" panose="020B0604020202020204" pitchFamily="34" charset="0"/>
                <a:cs typeface="Arial" panose="020B0604020202020204" pitchFamily="34" charset="0"/>
              </a:rPr>
              <a:t>Social media</a:t>
            </a:r>
          </a:p>
          <a:p>
            <a:pPr marL="0" indent="0">
              <a:buNone/>
            </a:pPr>
            <a:r>
              <a:rPr lang="en-GB" sz="2000" dirty="0">
                <a:latin typeface="Arial" panose="020B0604020202020204" pitchFamily="34" charset="0"/>
                <a:cs typeface="Arial" panose="020B0604020202020204" pitchFamily="34" charset="0"/>
              </a:rPr>
              <a:t>Facebook, Instagram, Apps </a:t>
            </a:r>
          </a:p>
          <a:p>
            <a:pPr marL="0" indent="0">
              <a:buNone/>
            </a:pPr>
            <a:r>
              <a:rPr lang="en-GB" sz="2000" b="1" dirty="0">
                <a:latin typeface="Arial" panose="020B0604020202020204" pitchFamily="34" charset="0"/>
                <a:cs typeface="Arial" panose="020B0604020202020204" pitchFamily="34" charset="0"/>
              </a:rPr>
              <a:t>Local Newspapers</a:t>
            </a:r>
          </a:p>
          <a:p>
            <a:pPr marL="0" indent="0">
              <a:buNone/>
            </a:pPr>
            <a:r>
              <a:rPr lang="en-GB" sz="2000" dirty="0">
                <a:latin typeface="Arial" panose="020B0604020202020204" pitchFamily="34" charset="0"/>
                <a:cs typeface="Arial" panose="020B0604020202020204" pitchFamily="34" charset="0"/>
              </a:rPr>
              <a:t>Thurrock Gazette</a:t>
            </a:r>
          </a:p>
          <a:p>
            <a:pPr marL="0" indent="0">
              <a:buNone/>
            </a:pPr>
            <a:r>
              <a:rPr lang="en-GB" sz="2000" b="1" dirty="0">
                <a:latin typeface="Arial" panose="020B0604020202020204" pitchFamily="34" charset="0"/>
                <a:cs typeface="Arial" panose="020B0604020202020204" pitchFamily="34" charset="0"/>
              </a:rPr>
              <a:t>Live streaming platforms</a:t>
            </a:r>
          </a:p>
          <a:p>
            <a:pPr marL="0" indent="0">
              <a:buNone/>
            </a:pPr>
            <a:r>
              <a:rPr lang="en-GB" sz="2000" dirty="0" err="1">
                <a:latin typeface="Arial" panose="020B0604020202020204" pitchFamily="34" charset="0"/>
                <a:cs typeface="Arial" panose="020B0604020202020204" pitchFamily="34" charset="0"/>
              </a:rPr>
              <a:t>Youtube</a:t>
            </a: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TikTok</a:t>
            </a:r>
          </a:p>
          <a:p>
            <a:pPr marL="0" indent="0">
              <a:buNone/>
            </a:pPr>
            <a:r>
              <a:rPr lang="en-GB" sz="2000" b="1" dirty="0">
                <a:latin typeface="Arial" panose="020B0604020202020204" pitchFamily="34" charset="0"/>
                <a:cs typeface="Arial" panose="020B0604020202020204" pitchFamily="34" charset="0"/>
              </a:rPr>
              <a:t>Social messaging applications</a:t>
            </a:r>
          </a:p>
          <a:p>
            <a:pPr marL="0" indent="0">
              <a:buNone/>
            </a:pPr>
            <a:r>
              <a:rPr lang="en-GB" sz="2000" dirty="0" err="1">
                <a:latin typeface="Arial" panose="020B0604020202020204" pitchFamily="34" charset="0"/>
                <a:cs typeface="Arial" panose="020B0604020202020204" pitchFamily="34" charset="0"/>
              </a:rPr>
              <a:t>WhatsUp</a:t>
            </a:r>
            <a:r>
              <a:rPr lang="en-GB" sz="2000" dirty="0">
                <a:latin typeface="Arial" panose="020B0604020202020204" pitchFamily="34" charset="0"/>
                <a:cs typeface="Arial" panose="020B0604020202020204" pitchFamily="34" charset="0"/>
              </a:rPr>
              <a:t>, Snapchat, Viber</a:t>
            </a:r>
          </a:p>
          <a:p>
            <a:pPr marL="0" indent="0">
              <a:buNone/>
            </a:pPr>
            <a:r>
              <a:rPr lang="en-GB" sz="2000" b="1" dirty="0" err="1">
                <a:latin typeface="Arial" panose="020B0604020202020204" pitchFamily="34" charset="0"/>
                <a:cs typeface="Arial" panose="020B0604020202020204" pitchFamily="34" charset="0"/>
              </a:rPr>
              <a:t>Flyerz</a:t>
            </a:r>
            <a:r>
              <a:rPr lang="en-GB" sz="2000" b="1" dirty="0">
                <a:latin typeface="Arial" panose="020B0604020202020204" pitchFamily="34" charset="0"/>
                <a:cs typeface="Arial" panose="020B0604020202020204" pitchFamily="34" charset="0"/>
              </a:rPr>
              <a:t> and posters in the area</a:t>
            </a:r>
          </a:p>
          <a:p>
            <a:pPr marL="0" indent="0">
              <a:buNone/>
            </a:pPr>
            <a:endParaRPr lang="en-GB" sz="20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8FF117D-B46F-3569-237F-5199B5403BB2}"/>
              </a:ext>
            </a:extLst>
          </p:cNvPr>
          <p:cNvPicPr>
            <a:picLocks noChangeAspect="1"/>
          </p:cNvPicPr>
          <p:nvPr/>
        </p:nvPicPr>
        <p:blipFill>
          <a:blip r:embed="rId2"/>
          <a:stretch>
            <a:fillRect/>
          </a:stretch>
        </p:blipFill>
        <p:spPr>
          <a:xfrm>
            <a:off x="8743343" y="1282409"/>
            <a:ext cx="2809006" cy="1580066"/>
          </a:xfrm>
          <a:prstGeom prst="rect">
            <a:avLst/>
          </a:prstGeom>
        </p:spPr>
      </p:pic>
      <p:pic>
        <p:nvPicPr>
          <p:cNvPr id="5" name="Picture 4">
            <a:extLst>
              <a:ext uri="{FF2B5EF4-FFF2-40B4-BE49-F238E27FC236}">
                <a16:creationId xmlns:a16="http://schemas.microsoft.com/office/drawing/2014/main" id="{804DF7E6-E126-16EC-90FA-4D16FA117259}"/>
              </a:ext>
            </a:extLst>
          </p:cNvPr>
          <p:cNvPicPr>
            <a:picLocks noChangeAspect="1"/>
          </p:cNvPicPr>
          <p:nvPr/>
        </p:nvPicPr>
        <p:blipFill>
          <a:blip r:embed="rId3"/>
          <a:stretch>
            <a:fillRect/>
          </a:stretch>
        </p:blipFill>
        <p:spPr>
          <a:xfrm>
            <a:off x="6849376" y="1916548"/>
            <a:ext cx="1719425" cy="1719425"/>
          </a:xfrm>
          <a:prstGeom prst="rect">
            <a:avLst/>
          </a:prstGeom>
        </p:spPr>
      </p:pic>
      <p:pic>
        <p:nvPicPr>
          <p:cNvPr id="6" name="Picture 5">
            <a:extLst>
              <a:ext uri="{FF2B5EF4-FFF2-40B4-BE49-F238E27FC236}">
                <a16:creationId xmlns:a16="http://schemas.microsoft.com/office/drawing/2014/main" id="{95536B74-F8A7-E7CA-69DF-C20A11D9BFD0}"/>
              </a:ext>
            </a:extLst>
          </p:cNvPr>
          <p:cNvPicPr>
            <a:picLocks noChangeAspect="1"/>
          </p:cNvPicPr>
          <p:nvPr/>
        </p:nvPicPr>
        <p:blipFill>
          <a:blip r:embed="rId4"/>
          <a:stretch>
            <a:fillRect/>
          </a:stretch>
        </p:blipFill>
        <p:spPr>
          <a:xfrm>
            <a:off x="9969321" y="2821485"/>
            <a:ext cx="1916548" cy="1916548"/>
          </a:xfrm>
          <a:prstGeom prst="rect">
            <a:avLst/>
          </a:prstGeom>
        </p:spPr>
      </p:pic>
      <p:pic>
        <p:nvPicPr>
          <p:cNvPr id="7" name="Picture 6">
            <a:extLst>
              <a:ext uri="{FF2B5EF4-FFF2-40B4-BE49-F238E27FC236}">
                <a16:creationId xmlns:a16="http://schemas.microsoft.com/office/drawing/2014/main" id="{858716A5-6E07-5BA5-3FFF-8DF50E6B4462}"/>
              </a:ext>
            </a:extLst>
          </p:cNvPr>
          <p:cNvPicPr>
            <a:picLocks noChangeAspect="1"/>
          </p:cNvPicPr>
          <p:nvPr/>
        </p:nvPicPr>
        <p:blipFill>
          <a:blip r:embed="rId5"/>
          <a:stretch>
            <a:fillRect/>
          </a:stretch>
        </p:blipFill>
        <p:spPr>
          <a:xfrm>
            <a:off x="7709088" y="3522372"/>
            <a:ext cx="2235465" cy="1690688"/>
          </a:xfrm>
          <a:prstGeom prst="rect">
            <a:avLst/>
          </a:prstGeom>
        </p:spPr>
      </p:pic>
      <p:pic>
        <p:nvPicPr>
          <p:cNvPr id="8" name="Picture 7">
            <a:extLst>
              <a:ext uri="{FF2B5EF4-FFF2-40B4-BE49-F238E27FC236}">
                <a16:creationId xmlns:a16="http://schemas.microsoft.com/office/drawing/2014/main" id="{1D0FE305-D785-B735-D4DA-ACCAD7407851}"/>
              </a:ext>
            </a:extLst>
          </p:cNvPr>
          <p:cNvPicPr>
            <a:picLocks noChangeAspect="1"/>
          </p:cNvPicPr>
          <p:nvPr/>
        </p:nvPicPr>
        <p:blipFill>
          <a:blip r:embed="rId6"/>
          <a:stretch>
            <a:fillRect/>
          </a:stretch>
        </p:blipFill>
        <p:spPr>
          <a:xfrm>
            <a:off x="5390326" y="4738033"/>
            <a:ext cx="2356556" cy="1325563"/>
          </a:xfrm>
          <a:prstGeom prst="rect">
            <a:avLst/>
          </a:prstGeom>
        </p:spPr>
      </p:pic>
      <p:pic>
        <p:nvPicPr>
          <p:cNvPr id="9" name="Picture 8">
            <a:extLst>
              <a:ext uri="{FF2B5EF4-FFF2-40B4-BE49-F238E27FC236}">
                <a16:creationId xmlns:a16="http://schemas.microsoft.com/office/drawing/2014/main" id="{45410FD9-19EC-5C99-51E4-0E072716E3EB}"/>
              </a:ext>
            </a:extLst>
          </p:cNvPr>
          <p:cNvPicPr>
            <a:picLocks noChangeAspect="1"/>
          </p:cNvPicPr>
          <p:nvPr/>
        </p:nvPicPr>
        <p:blipFill>
          <a:blip r:embed="rId7"/>
          <a:stretch>
            <a:fillRect/>
          </a:stretch>
        </p:blipFill>
        <p:spPr>
          <a:xfrm>
            <a:off x="3902076" y="3635973"/>
            <a:ext cx="3632470" cy="726494"/>
          </a:xfrm>
          <a:prstGeom prst="rect">
            <a:avLst/>
          </a:prstGeom>
        </p:spPr>
      </p:pic>
      <p:pic>
        <p:nvPicPr>
          <p:cNvPr id="10" name="Picture 9">
            <a:extLst>
              <a:ext uri="{FF2B5EF4-FFF2-40B4-BE49-F238E27FC236}">
                <a16:creationId xmlns:a16="http://schemas.microsoft.com/office/drawing/2014/main" id="{127736BF-CEE6-D1C0-E06B-4086FCB35508}"/>
              </a:ext>
            </a:extLst>
          </p:cNvPr>
          <p:cNvPicPr>
            <a:picLocks noChangeAspect="1"/>
          </p:cNvPicPr>
          <p:nvPr/>
        </p:nvPicPr>
        <p:blipFill>
          <a:blip r:embed="rId8"/>
          <a:stretch>
            <a:fillRect/>
          </a:stretch>
        </p:blipFill>
        <p:spPr>
          <a:xfrm>
            <a:off x="8241905" y="5056306"/>
            <a:ext cx="3811881" cy="1789297"/>
          </a:xfrm>
          <a:prstGeom prst="rect">
            <a:avLst/>
          </a:prstGeom>
        </p:spPr>
      </p:pic>
      <p:pic>
        <p:nvPicPr>
          <p:cNvPr id="11" name="Picture 10">
            <a:extLst>
              <a:ext uri="{FF2B5EF4-FFF2-40B4-BE49-F238E27FC236}">
                <a16:creationId xmlns:a16="http://schemas.microsoft.com/office/drawing/2014/main" id="{25D530EC-EE3F-217C-0933-A84FCCBABD5A}"/>
              </a:ext>
            </a:extLst>
          </p:cNvPr>
          <p:cNvPicPr>
            <a:picLocks noChangeAspect="1"/>
          </p:cNvPicPr>
          <p:nvPr/>
        </p:nvPicPr>
        <p:blipFill>
          <a:blip r:embed="rId9"/>
          <a:stretch>
            <a:fillRect/>
          </a:stretch>
        </p:blipFill>
        <p:spPr>
          <a:xfrm>
            <a:off x="4225344" y="1531339"/>
            <a:ext cx="2092817" cy="2092817"/>
          </a:xfrm>
          <a:prstGeom prst="rect">
            <a:avLst/>
          </a:prstGeom>
        </p:spPr>
      </p:pic>
    </p:spTree>
    <p:extLst>
      <p:ext uri="{BB962C8B-B14F-4D97-AF65-F5344CB8AC3E}">
        <p14:creationId xmlns:p14="http://schemas.microsoft.com/office/powerpoint/2010/main" val="1545300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4E27C-6581-C44B-6A3E-2E023131A1DA}"/>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Legislations impact the support and growth of a community</a:t>
            </a:r>
          </a:p>
        </p:txBody>
      </p:sp>
      <p:sp>
        <p:nvSpPr>
          <p:cNvPr id="3" name="Content Placeholder 2">
            <a:extLst>
              <a:ext uri="{FF2B5EF4-FFF2-40B4-BE49-F238E27FC236}">
                <a16:creationId xmlns:a16="http://schemas.microsoft.com/office/drawing/2014/main" id="{43C674F0-B165-FDAE-9D87-5CD9C3673F23}"/>
              </a:ext>
            </a:extLst>
          </p:cNvPr>
          <p:cNvSpPr>
            <a:spLocks noGrp="1"/>
          </p:cNvSpPr>
          <p:nvPr>
            <p:ph idx="1"/>
          </p:nvPr>
        </p:nvSpPr>
        <p:spPr>
          <a:xfrm>
            <a:off x="838200" y="1825625"/>
            <a:ext cx="8041257" cy="4351338"/>
          </a:xfrm>
        </p:spPr>
        <p:txBody>
          <a:bodyPr>
            <a:normAutofit lnSpcReduction="10000"/>
          </a:bodyPr>
          <a:lstStyle/>
          <a:p>
            <a:pPr marL="0" indent="0">
              <a:buNone/>
            </a:pPr>
            <a:r>
              <a:rPr lang="en-GB" sz="2000" b="1" dirty="0">
                <a:latin typeface="Arial" panose="020B0604020202020204" pitchFamily="34" charset="0"/>
                <a:cs typeface="Arial" panose="020B0604020202020204" pitchFamily="34" charset="0"/>
              </a:rPr>
              <a:t>The Health and Social Care Act 2012 </a:t>
            </a:r>
          </a:p>
          <a:p>
            <a:pPr marL="0" indent="0">
              <a:buNone/>
            </a:pPr>
            <a:r>
              <a:rPr lang="en-GB" sz="2000" dirty="0">
                <a:latin typeface="Arial" panose="020B0604020202020204" pitchFamily="34" charset="0"/>
                <a:cs typeface="Arial" panose="020B0604020202020204" pitchFamily="34" charset="0"/>
              </a:rPr>
              <a:t>Supporting collaborative and integrated services for patients and making changes in health care in terms of quality and safety (</a:t>
            </a:r>
            <a:r>
              <a:rPr lang="en-GB" sz="2000" dirty="0" err="1">
                <a:latin typeface="Arial" panose="020B0604020202020204" pitchFamily="34" charset="0"/>
                <a:cs typeface="Arial" panose="020B0604020202020204" pitchFamily="34" charset="0"/>
              </a:rPr>
              <a:t>Kingsfund</a:t>
            </a:r>
            <a:r>
              <a:rPr lang="en-GB" sz="2000" dirty="0">
                <a:latin typeface="Arial" panose="020B0604020202020204" pitchFamily="34" charset="0"/>
                <a:cs typeface="Arial" panose="020B0604020202020204" pitchFamily="34" charset="0"/>
              </a:rPr>
              <a:t>, 2022)</a:t>
            </a:r>
          </a:p>
          <a:p>
            <a:pPr marL="0" indent="0">
              <a:buNone/>
            </a:pPr>
            <a:r>
              <a:rPr lang="en-GB" sz="2000" b="1" dirty="0">
                <a:latin typeface="Arial" panose="020B0604020202020204" pitchFamily="34" charset="0"/>
                <a:cs typeface="Arial" panose="020B0604020202020204" pitchFamily="34" charset="0"/>
              </a:rPr>
              <a:t>Care Act 2014</a:t>
            </a:r>
          </a:p>
          <a:p>
            <a:pPr marL="0" indent="0">
              <a:buNone/>
            </a:pPr>
            <a:r>
              <a:rPr lang="en-GB" sz="2000" dirty="0">
                <a:latin typeface="Arial" panose="020B0604020202020204" pitchFamily="34" charset="0"/>
                <a:cs typeface="Arial" panose="020B0604020202020204" pitchFamily="34" charset="0"/>
              </a:rPr>
              <a:t>Focuses on promoting physical and mental well-being for everyone (Lee, 2021)</a:t>
            </a:r>
          </a:p>
          <a:p>
            <a:pPr marL="0" indent="0">
              <a:buNone/>
            </a:pPr>
            <a:r>
              <a:rPr lang="en-GB" sz="2000" b="1" dirty="0">
                <a:latin typeface="Arial" panose="020B0604020202020204" pitchFamily="34" charset="0"/>
                <a:cs typeface="Arial" panose="020B0604020202020204" pitchFamily="34" charset="0"/>
              </a:rPr>
              <a:t>Mental Health Act 2007</a:t>
            </a:r>
          </a:p>
          <a:p>
            <a:pPr marL="0" indent="0">
              <a:buNone/>
            </a:pPr>
            <a:r>
              <a:rPr lang="en-GB" sz="2000" dirty="0">
                <a:latin typeface="Arial" panose="020B0604020202020204" pitchFamily="34" charset="0"/>
                <a:cs typeface="Arial" panose="020B0604020202020204" pitchFamily="34" charset="0"/>
              </a:rPr>
              <a:t>It covers all about assessments, treatments and rights of people with mental health disorders (NHS, 2022)</a:t>
            </a:r>
          </a:p>
          <a:p>
            <a:pPr marL="0" indent="0">
              <a:buNone/>
            </a:pPr>
            <a:r>
              <a:rPr lang="en-GB" sz="2000" b="1" dirty="0">
                <a:latin typeface="Arial" panose="020B0604020202020204" pitchFamily="34" charset="0"/>
                <a:cs typeface="Arial" panose="020B0604020202020204" pitchFamily="34" charset="0"/>
              </a:rPr>
              <a:t>Safeguarding Vulnerable Groups Act 2006</a:t>
            </a:r>
          </a:p>
          <a:p>
            <a:pPr marL="0" indent="0">
              <a:buNone/>
            </a:pPr>
            <a:r>
              <a:rPr lang="en-GB" sz="2000" dirty="0">
                <a:latin typeface="Arial" panose="020B0604020202020204" pitchFamily="34" charset="0"/>
                <a:cs typeface="Arial" panose="020B0604020202020204" pitchFamily="34" charset="0"/>
              </a:rPr>
              <a:t>Giving protection for both vulnerable children and adults and promoting their well-being (Online Learning College, 2022)</a:t>
            </a:r>
          </a:p>
        </p:txBody>
      </p:sp>
      <p:pic>
        <p:nvPicPr>
          <p:cNvPr id="4" name="Picture 3">
            <a:extLst>
              <a:ext uri="{FF2B5EF4-FFF2-40B4-BE49-F238E27FC236}">
                <a16:creationId xmlns:a16="http://schemas.microsoft.com/office/drawing/2014/main" id="{04E13EE6-00CA-AF5B-E3B8-7AF0FF361DB4}"/>
              </a:ext>
            </a:extLst>
          </p:cNvPr>
          <p:cNvPicPr>
            <a:picLocks noChangeAspect="1"/>
          </p:cNvPicPr>
          <p:nvPr/>
        </p:nvPicPr>
        <p:blipFill>
          <a:blip r:embed="rId2"/>
          <a:stretch>
            <a:fillRect/>
          </a:stretch>
        </p:blipFill>
        <p:spPr>
          <a:xfrm>
            <a:off x="8693238" y="1309477"/>
            <a:ext cx="3123127" cy="4351338"/>
          </a:xfrm>
          <a:prstGeom prst="rect">
            <a:avLst/>
          </a:prstGeom>
        </p:spPr>
      </p:pic>
      <p:sp>
        <p:nvSpPr>
          <p:cNvPr id="5" name="TextBox 4">
            <a:extLst>
              <a:ext uri="{FF2B5EF4-FFF2-40B4-BE49-F238E27FC236}">
                <a16:creationId xmlns:a16="http://schemas.microsoft.com/office/drawing/2014/main" id="{457CF373-DB96-DC76-3844-B02289BB42B8}"/>
              </a:ext>
            </a:extLst>
          </p:cNvPr>
          <p:cNvSpPr txBox="1"/>
          <p:nvPr/>
        </p:nvSpPr>
        <p:spPr>
          <a:xfrm>
            <a:off x="9385539" y="5718834"/>
            <a:ext cx="2087593" cy="400110"/>
          </a:xfrm>
          <a:prstGeom prst="rect">
            <a:avLst/>
          </a:prstGeom>
          <a:noFill/>
        </p:spPr>
        <p:txBody>
          <a:bodyPr wrap="square" rtlCol="0">
            <a:spAutoFit/>
          </a:bodyPr>
          <a:lstStyle/>
          <a:p>
            <a:r>
              <a:rPr lang="en-GB" dirty="0"/>
              <a:t>(</a:t>
            </a:r>
            <a:r>
              <a:rPr lang="en-GB" sz="2000" dirty="0">
                <a:latin typeface="Arial" panose="020B0604020202020204" pitchFamily="34" charset="0"/>
                <a:cs typeface="Arial" panose="020B0604020202020204" pitchFamily="34" charset="0"/>
              </a:rPr>
              <a:t>GOV.UK,2020</a:t>
            </a:r>
            <a:r>
              <a:rPr lang="en-GB" dirty="0"/>
              <a:t>)</a:t>
            </a:r>
          </a:p>
        </p:txBody>
      </p:sp>
    </p:spTree>
    <p:extLst>
      <p:ext uri="{BB962C8B-B14F-4D97-AF65-F5344CB8AC3E}">
        <p14:creationId xmlns:p14="http://schemas.microsoft.com/office/powerpoint/2010/main" val="1094741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F157A-31DF-D64F-6152-510B95D48343}"/>
              </a:ext>
            </a:extLst>
          </p:cNvPr>
          <p:cNvSpPr>
            <a:spLocks noGrp="1"/>
          </p:cNvSpPr>
          <p:nvPr>
            <p:ph type="title"/>
          </p:nvPr>
        </p:nvSpPr>
        <p:spPr>
          <a:xfrm>
            <a:off x="838200" y="89079"/>
            <a:ext cx="10515600" cy="1325563"/>
          </a:xfrm>
        </p:spPr>
        <p:txBody>
          <a:bodyPr>
            <a:normAutofit/>
          </a:bodyPr>
          <a:lstStyle/>
          <a:p>
            <a:pPr algn="ctr"/>
            <a:r>
              <a:rPr lang="en-GB" sz="3200" b="1" dirty="0">
                <a:latin typeface="Arial" panose="020B0604020202020204" pitchFamily="34" charset="0"/>
                <a:cs typeface="Arial" panose="020B0604020202020204" pitchFamily="34" charset="0"/>
              </a:rPr>
              <a:t>Policy support and growth of a community</a:t>
            </a:r>
          </a:p>
        </p:txBody>
      </p:sp>
      <p:sp>
        <p:nvSpPr>
          <p:cNvPr id="3" name="Content Placeholder 2">
            <a:extLst>
              <a:ext uri="{FF2B5EF4-FFF2-40B4-BE49-F238E27FC236}">
                <a16:creationId xmlns:a16="http://schemas.microsoft.com/office/drawing/2014/main" id="{EA9C5EE4-A2FA-9852-43D6-2AA1318FF8C9}"/>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Confidentiality and Data Protection Policy</a:t>
            </a:r>
          </a:p>
          <a:p>
            <a:r>
              <a:rPr lang="en-GB" sz="2000" dirty="0">
                <a:latin typeface="Arial" panose="020B0604020202020204" pitchFamily="34" charset="0"/>
                <a:cs typeface="Arial" panose="020B0604020202020204" pitchFamily="34" charset="0"/>
              </a:rPr>
              <a:t>Nutrition and Hydration Policy</a:t>
            </a:r>
          </a:p>
          <a:p>
            <a:r>
              <a:rPr lang="en-GB" sz="2000" dirty="0">
                <a:latin typeface="Arial" panose="020B0604020202020204" pitchFamily="34" charset="0"/>
                <a:cs typeface="Arial" panose="020B0604020202020204" pitchFamily="34" charset="0"/>
              </a:rPr>
              <a:t>Activities and Social Engagement Policy</a:t>
            </a:r>
          </a:p>
          <a:p>
            <a:r>
              <a:rPr lang="en-GB" sz="2000" dirty="0">
                <a:latin typeface="Arial" panose="020B0604020202020204" pitchFamily="34" charset="0"/>
                <a:cs typeface="Arial" panose="020B0604020202020204" pitchFamily="34" charset="0"/>
              </a:rPr>
              <a:t>Equality and Diversity Policy</a:t>
            </a:r>
          </a:p>
          <a:p>
            <a:r>
              <a:rPr lang="en-GB" sz="2000" dirty="0">
                <a:latin typeface="Arial" panose="020B0604020202020204" pitchFamily="34" charset="0"/>
                <a:cs typeface="Arial" panose="020B0604020202020204" pitchFamily="34" charset="0"/>
              </a:rPr>
              <a:t>Staff Training and Development Policy </a:t>
            </a:r>
          </a:p>
          <a:p>
            <a:r>
              <a:rPr lang="en-GB" sz="2000" dirty="0">
                <a:latin typeface="Arial" panose="020B0604020202020204" pitchFamily="34" charset="0"/>
                <a:cs typeface="Arial" panose="020B0604020202020204" pitchFamily="34" charset="0"/>
              </a:rPr>
              <a:t>Dignity and Respect Policy</a:t>
            </a:r>
          </a:p>
          <a:p>
            <a:r>
              <a:rPr lang="en-GB" sz="2000" dirty="0">
                <a:latin typeface="Arial" panose="020B0604020202020204" pitchFamily="34" charset="0"/>
                <a:cs typeface="Arial" panose="020B0604020202020204" pitchFamily="34" charset="0"/>
              </a:rPr>
              <a:t>Complaints and Feedback Policy</a:t>
            </a:r>
          </a:p>
          <a:p>
            <a:r>
              <a:rPr lang="en-GB" sz="2000" dirty="0">
                <a:latin typeface="Arial" panose="020B0604020202020204" pitchFamily="34" charset="0"/>
                <a:cs typeface="Arial" panose="020B0604020202020204" pitchFamily="34" charset="0"/>
              </a:rPr>
              <a:t>Care Planning Policy</a:t>
            </a:r>
          </a:p>
          <a:p>
            <a:pPr marL="0" indent="0">
              <a:buNone/>
            </a:pPr>
            <a:r>
              <a:rPr lang="en-GB" sz="2000" dirty="0">
                <a:latin typeface="Arial" panose="020B0604020202020204" pitchFamily="34" charset="0"/>
                <a:cs typeface="Arial" panose="020B0604020202020204" pitchFamily="34" charset="0"/>
              </a:rPr>
              <a:t>(Care Learning, 2024)</a:t>
            </a:r>
          </a:p>
        </p:txBody>
      </p:sp>
      <p:pic>
        <p:nvPicPr>
          <p:cNvPr id="4" name="Picture 3">
            <a:extLst>
              <a:ext uri="{FF2B5EF4-FFF2-40B4-BE49-F238E27FC236}">
                <a16:creationId xmlns:a16="http://schemas.microsoft.com/office/drawing/2014/main" id="{F0519A9D-83E2-73C2-737B-D58C03D168C8}"/>
              </a:ext>
            </a:extLst>
          </p:cNvPr>
          <p:cNvPicPr>
            <a:picLocks noChangeAspect="1"/>
          </p:cNvPicPr>
          <p:nvPr/>
        </p:nvPicPr>
        <p:blipFill>
          <a:blip r:embed="rId2"/>
          <a:stretch>
            <a:fillRect/>
          </a:stretch>
        </p:blipFill>
        <p:spPr>
          <a:xfrm>
            <a:off x="6096000" y="1776412"/>
            <a:ext cx="5715000" cy="3305175"/>
          </a:xfrm>
          <a:prstGeom prst="rect">
            <a:avLst/>
          </a:prstGeom>
        </p:spPr>
      </p:pic>
      <p:sp>
        <p:nvSpPr>
          <p:cNvPr id="5" name="TextBox 4">
            <a:extLst>
              <a:ext uri="{FF2B5EF4-FFF2-40B4-BE49-F238E27FC236}">
                <a16:creationId xmlns:a16="http://schemas.microsoft.com/office/drawing/2014/main" id="{744FDEEE-C6C7-A09F-3026-FC87C8F23BF1}"/>
              </a:ext>
            </a:extLst>
          </p:cNvPr>
          <p:cNvSpPr txBox="1"/>
          <p:nvPr/>
        </p:nvSpPr>
        <p:spPr>
          <a:xfrm>
            <a:off x="7443989" y="5157989"/>
            <a:ext cx="3909811" cy="400110"/>
          </a:xfrm>
          <a:prstGeom prst="rect">
            <a:avLst/>
          </a:prstGeom>
          <a:noFill/>
        </p:spPr>
        <p:txBody>
          <a:bodyPr wrap="square" rtlCol="0">
            <a:spAutoFit/>
          </a:bodyPr>
          <a:lstStyle/>
          <a:p>
            <a:r>
              <a:rPr lang="en-GB" dirty="0"/>
              <a:t>(</a:t>
            </a:r>
            <a:r>
              <a:rPr lang="en-GB" sz="2000" dirty="0" err="1">
                <a:latin typeface="Arial" panose="020B0604020202020204" pitchFamily="34" charset="0"/>
                <a:cs typeface="Arial" panose="020B0604020202020204" pitchFamily="34" charset="0"/>
              </a:rPr>
              <a:t>Propanesafetypro</a:t>
            </a:r>
            <a:r>
              <a:rPr lang="en-GB" sz="2000" dirty="0">
                <a:latin typeface="Arial" panose="020B0604020202020204" pitchFamily="34" charset="0"/>
                <a:cs typeface="Arial" panose="020B0604020202020204" pitchFamily="34" charset="0"/>
              </a:rPr>
              <a:t>, 2024)</a:t>
            </a:r>
          </a:p>
        </p:txBody>
      </p:sp>
    </p:spTree>
    <p:extLst>
      <p:ext uri="{BB962C8B-B14F-4D97-AF65-F5344CB8AC3E}">
        <p14:creationId xmlns:p14="http://schemas.microsoft.com/office/powerpoint/2010/main" val="36310904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81B9-8481-3D3A-BF89-670AD45F942D}"/>
              </a:ext>
            </a:extLst>
          </p:cNvPr>
          <p:cNvSpPr>
            <a:spLocks noGrp="1"/>
          </p:cNvSpPr>
          <p:nvPr>
            <p:ph type="title"/>
          </p:nvPr>
        </p:nvSpPr>
        <p:spPr>
          <a:xfrm>
            <a:off x="838200" y="50478"/>
            <a:ext cx="10515600" cy="1325563"/>
          </a:xfrm>
        </p:spPr>
        <p:txBody>
          <a:bodyPr>
            <a:normAutofit/>
          </a:bodyPr>
          <a:lstStyle/>
          <a:p>
            <a:pPr algn="ctr"/>
            <a:r>
              <a:rPr lang="en-GB" sz="3200" b="1" dirty="0">
                <a:latin typeface="Arial" panose="020B0604020202020204" pitchFamily="34" charset="0"/>
                <a:cs typeface="Arial" panose="020B0604020202020204" pitchFamily="34" charset="0"/>
              </a:rPr>
              <a:t>Barriers/obstacles to community development</a:t>
            </a:r>
          </a:p>
        </p:txBody>
      </p:sp>
      <p:sp>
        <p:nvSpPr>
          <p:cNvPr id="3" name="Content Placeholder 2">
            <a:extLst>
              <a:ext uri="{FF2B5EF4-FFF2-40B4-BE49-F238E27FC236}">
                <a16:creationId xmlns:a16="http://schemas.microsoft.com/office/drawing/2014/main" id="{9019CFA4-517F-DFCA-06F8-6C2CEE2333F4}"/>
              </a:ext>
            </a:extLst>
          </p:cNvPr>
          <p:cNvSpPr>
            <a:spLocks noGrp="1"/>
          </p:cNvSpPr>
          <p:nvPr>
            <p:ph idx="1"/>
          </p:nvPr>
        </p:nvSpPr>
        <p:spPr>
          <a:xfrm>
            <a:off x="838200" y="1825624"/>
            <a:ext cx="7558177" cy="4736161"/>
          </a:xfrm>
        </p:spPr>
        <p:txBody>
          <a:bodyPr>
            <a:normAutofit lnSpcReduction="10000"/>
          </a:bodyPr>
          <a:lstStyle/>
          <a:p>
            <a:r>
              <a:rPr lang="en-GB" sz="2000" dirty="0">
                <a:latin typeface="Arial" panose="020B0604020202020204" pitchFamily="34" charset="0"/>
                <a:cs typeface="Arial" panose="020B0604020202020204" pitchFamily="34" charset="0"/>
              </a:rPr>
              <a:t>Communication issues between health and social care providers and external organisations</a:t>
            </a:r>
          </a:p>
          <a:p>
            <a:r>
              <a:rPr lang="en-GB" sz="2000" dirty="0">
                <a:latin typeface="Arial" panose="020B0604020202020204" pitchFamily="34" charset="0"/>
                <a:cs typeface="Arial" panose="020B0604020202020204" pitchFamily="34" charset="0"/>
              </a:rPr>
              <a:t>Unfamiliarity with the internet</a:t>
            </a:r>
          </a:p>
          <a:p>
            <a:r>
              <a:rPr lang="en-GB" sz="2000" dirty="0">
                <a:latin typeface="Arial" panose="020B0604020202020204" pitchFamily="34" charset="0"/>
                <a:cs typeface="Arial" panose="020B0604020202020204" pitchFamily="34" charset="0"/>
              </a:rPr>
              <a:t>Feeling stigmatized</a:t>
            </a:r>
          </a:p>
          <a:p>
            <a:r>
              <a:rPr lang="en-GB" sz="2000" dirty="0">
                <a:latin typeface="Arial" panose="020B0604020202020204" pitchFamily="34" charset="0"/>
                <a:cs typeface="Arial" panose="020B0604020202020204" pitchFamily="34" charset="0"/>
              </a:rPr>
              <a:t>Language barriers </a:t>
            </a:r>
          </a:p>
          <a:p>
            <a:r>
              <a:rPr lang="en-GB" sz="2000" dirty="0">
                <a:latin typeface="Arial" panose="020B0604020202020204" pitchFamily="34" charset="0"/>
                <a:cs typeface="Arial" panose="020B0604020202020204" pitchFamily="34" charset="0"/>
              </a:rPr>
              <a:t>Mobility</a:t>
            </a:r>
          </a:p>
          <a:p>
            <a:r>
              <a:rPr lang="en-GB" sz="2000" dirty="0">
                <a:latin typeface="Arial" panose="020B0604020202020204" pitchFamily="34" charset="0"/>
                <a:cs typeface="Arial" panose="020B0604020202020204" pitchFamily="34" charset="0"/>
              </a:rPr>
              <a:t>Distance</a:t>
            </a:r>
          </a:p>
          <a:p>
            <a:r>
              <a:rPr lang="en-GB" sz="2000" dirty="0">
                <a:latin typeface="Arial" panose="020B0604020202020204" pitchFamily="34" charset="0"/>
                <a:cs typeface="Arial" panose="020B0604020202020204" pitchFamily="34" charset="0"/>
              </a:rPr>
              <a:t>Motivation</a:t>
            </a:r>
          </a:p>
          <a:p>
            <a:r>
              <a:rPr lang="en-GB" sz="2000" dirty="0">
                <a:latin typeface="Arial" panose="020B0604020202020204" pitchFamily="34" charset="0"/>
                <a:cs typeface="Arial" panose="020B0604020202020204" pitchFamily="34" charset="0"/>
              </a:rPr>
              <a:t>Mental health issues</a:t>
            </a:r>
          </a:p>
          <a:p>
            <a:r>
              <a:rPr lang="en-GB" sz="2000" dirty="0">
                <a:latin typeface="Arial" panose="020B0604020202020204" pitchFamily="34" charset="0"/>
                <a:cs typeface="Arial" panose="020B0604020202020204" pitchFamily="34" charset="0"/>
              </a:rPr>
              <a:t>Physical conditions</a:t>
            </a:r>
          </a:p>
          <a:p>
            <a:r>
              <a:rPr lang="en-GB" sz="2000" dirty="0">
                <a:latin typeface="Arial" panose="020B0604020202020204" pitchFamily="34" charset="0"/>
                <a:cs typeface="Arial" panose="020B0604020202020204" pitchFamily="34" charset="0"/>
              </a:rPr>
              <a:t>Lack of awareness</a:t>
            </a:r>
          </a:p>
          <a:p>
            <a:r>
              <a:rPr lang="en-GB" sz="2000" dirty="0">
                <a:latin typeface="Arial" panose="020B0604020202020204" pitchFamily="34" charset="0"/>
                <a:cs typeface="Arial" panose="020B0604020202020204" pitchFamily="34" charset="0"/>
              </a:rPr>
              <a:t>Low engagement</a:t>
            </a:r>
          </a:p>
          <a:p>
            <a:pPr marL="0" indent="0">
              <a:buNone/>
            </a:pPr>
            <a:r>
              <a:rPr lang="en-GB" sz="2000" dirty="0">
                <a:latin typeface="Arial" panose="020B0604020202020204" pitchFamily="34" charset="0"/>
                <a:cs typeface="Arial" panose="020B0604020202020204" pitchFamily="34" charset="0"/>
              </a:rPr>
              <a:t>   (Cooper, 2023)</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E908E17-CE5E-AC34-DCD1-C44DD3936B0D}"/>
              </a:ext>
            </a:extLst>
          </p:cNvPr>
          <p:cNvPicPr>
            <a:picLocks noChangeAspect="1"/>
          </p:cNvPicPr>
          <p:nvPr/>
        </p:nvPicPr>
        <p:blipFill>
          <a:blip r:embed="rId2"/>
          <a:stretch>
            <a:fillRect/>
          </a:stretch>
        </p:blipFill>
        <p:spPr>
          <a:xfrm>
            <a:off x="8087396" y="1448874"/>
            <a:ext cx="3600181" cy="2400121"/>
          </a:xfrm>
          <a:prstGeom prst="rect">
            <a:avLst/>
          </a:prstGeom>
        </p:spPr>
      </p:pic>
      <p:sp>
        <p:nvSpPr>
          <p:cNvPr id="5" name="TextBox 4">
            <a:extLst>
              <a:ext uri="{FF2B5EF4-FFF2-40B4-BE49-F238E27FC236}">
                <a16:creationId xmlns:a16="http://schemas.microsoft.com/office/drawing/2014/main" id="{FC215296-1D9B-E88B-E4D0-EAF3C1BFC59F}"/>
              </a:ext>
            </a:extLst>
          </p:cNvPr>
          <p:cNvSpPr txBox="1"/>
          <p:nvPr/>
        </p:nvSpPr>
        <p:spPr>
          <a:xfrm>
            <a:off x="8751194" y="3848995"/>
            <a:ext cx="2530699" cy="400110"/>
          </a:xfrm>
          <a:prstGeom prst="rect">
            <a:avLst/>
          </a:prstGeom>
          <a:noFill/>
        </p:spPr>
        <p:txBody>
          <a:bodyPr wrap="square" rtlCol="0">
            <a:spAutoFit/>
          </a:bodyPr>
          <a:lstStyle/>
          <a:p>
            <a:r>
              <a:rPr lang="en-GB" dirty="0"/>
              <a:t>(</a:t>
            </a:r>
            <a:r>
              <a:rPr lang="en-GB" sz="2000" dirty="0" err="1">
                <a:latin typeface="Arial" panose="020B0604020202020204" pitchFamily="34" charset="0"/>
                <a:cs typeface="Arial" panose="020B0604020202020204" pitchFamily="34" charset="0"/>
              </a:rPr>
              <a:t>Steadyhealth</a:t>
            </a:r>
            <a:r>
              <a:rPr lang="en-GB" sz="2000" dirty="0">
                <a:latin typeface="Arial" panose="020B0604020202020204" pitchFamily="34" charset="0"/>
                <a:cs typeface="Arial" panose="020B0604020202020204" pitchFamily="34" charset="0"/>
              </a:rPr>
              <a:t>, 2020)</a:t>
            </a:r>
          </a:p>
        </p:txBody>
      </p:sp>
      <p:pic>
        <p:nvPicPr>
          <p:cNvPr id="6" name="Picture 5">
            <a:extLst>
              <a:ext uri="{FF2B5EF4-FFF2-40B4-BE49-F238E27FC236}">
                <a16:creationId xmlns:a16="http://schemas.microsoft.com/office/drawing/2014/main" id="{428C1F6A-2459-14A4-E244-50151C0BC4B3}"/>
              </a:ext>
            </a:extLst>
          </p:cNvPr>
          <p:cNvPicPr>
            <a:picLocks noChangeAspect="1"/>
          </p:cNvPicPr>
          <p:nvPr/>
        </p:nvPicPr>
        <p:blipFill>
          <a:blip r:embed="rId3"/>
          <a:stretch>
            <a:fillRect/>
          </a:stretch>
        </p:blipFill>
        <p:spPr>
          <a:xfrm>
            <a:off x="7406089" y="4193704"/>
            <a:ext cx="4785911" cy="2213708"/>
          </a:xfrm>
          <a:prstGeom prst="rect">
            <a:avLst/>
          </a:prstGeom>
        </p:spPr>
      </p:pic>
      <p:sp>
        <p:nvSpPr>
          <p:cNvPr id="7" name="TextBox 6">
            <a:extLst>
              <a:ext uri="{FF2B5EF4-FFF2-40B4-BE49-F238E27FC236}">
                <a16:creationId xmlns:a16="http://schemas.microsoft.com/office/drawing/2014/main" id="{102A7EC0-E288-53F5-7129-C7E2F7916E8E}"/>
              </a:ext>
            </a:extLst>
          </p:cNvPr>
          <p:cNvSpPr txBox="1"/>
          <p:nvPr/>
        </p:nvSpPr>
        <p:spPr>
          <a:xfrm>
            <a:off x="8751194" y="6407412"/>
            <a:ext cx="2602606" cy="400110"/>
          </a:xfrm>
          <a:prstGeom prst="rect">
            <a:avLst/>
          </a:prstGeom>
          <a:noFill/>
        </p:spPr>
        <p:txBody>
          <a:bodyPr wrap="square" rtlCol="0">
            <a:spAutoFit/>
          </a:bodyPr>
          <a:lstStyle/>
          <a:p>
            <a:r>
              <a:rPr lang="en-GB" dirty="0"/>
              <a:t>(</a:t>
            </a:r>
            <a:r>
              <a:rPr lang="en-GB" sz="2000" dirty="0">
                <a:latin typeface="Arial" panose="020B0604020202020204" pitchFamily="34" charset="0"/>
                <a:cs typeface="Arial" panose="020B0604020202020204" pitchFamily="34" charset="0"/>
              </a:rPr>
              <a:t>Skinny-rules, 2013)</a:t>
            </a:r>
          </a:p>
        </p:txBody>
      </p:sp>
    </p:spTree>
    <p:extLst>
      <p:ext uri="{BB962C8B-B14F-4D97-AF65-F5344CB8AC3E}">
        <p14:creationId xmlns:p14="http://schemas.microsoft.com/office/powerpoint/2010/main" val="999469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CEC7F-A01F-64F6-BFB4-C3D4B2988360}"/>
              </a:ext>
            </a:extLst>
          </p:cNvPr>
          <p:cNvSpPr>
            <a:spLocks noGrp="1"/>
          </p:cNvSpPr>
          <p:nvPr>
            <p:ph type="title"/>
          </p:nvPr>
        </p:nvSpPr>
        <p:spPr>
          <a:xfrm>
            <a:off x="838200" y="365126"/>
            <a:ext cx="10515600" cy="315911"/>
          </a:xfrm>
        </p:spPr>
        <p:txBody>
          <a:bodyPr>
            <a:normAutofit fontScale="90000"/>
          </a:bodyPr>
          <a:lstStyle/>
          <a:p>
            <a:pPr algn="ctr"/>
            <a:r>
              <a:rPr lang="en-GB" sz="32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A99D133B-AA65-CE39-EA51-FAA06D9DEBCE}"/>
              </a:ext>
            </a:extLst>
          </p:cNvPr>
          <p:cNvSpPr>
            <a:spLocks noGrp="1"/>
          </p:cNvSpPr>
          <p:nvPr>
            <p:ph idx="1"/>
          </p:nvPr>
        </p:nvSpPr>
        <p:spPr>
          <a:xfrm>
            <a:off x="460075" y="1138687"/>
            <a:ext cx="8695427" cy="5038276"/>
          </a:xfrm>
        </p:spPr>
        <p:txBody>
          <a:bodyPr>
            <a:normAutofit lnSpcReduction="10000"/>
          </a:bodyPr>
          <a:lstStyle/>
          <a:p>
            <a:r>
              <a:rPr lang="en-GB" sz="2000" dirty="0">
                <a:latin typeface="Arial" panose="020B0604020202020204" pitchFamily="34" charset="0"/>
                <a:cs typeface="Arial" panose="020B0604020202020204" pitchFamily="34" charset="0"/>
              </a:rPr>
              <a:t>Spread the information on wider platforms such as in magazines, social media online, television, posters and flyers</a:t>
            </a:r>
          </a:p>
          <a:p>
            <a:r>
              <a:rPr lang="en-GB" sz="2000" dirty="0">
                <a:latin typeface="Arial" panose="020B0604020202020204" pitchFamily="34" charset="0"/>
                <a:cs typeface="Arial" panose="020B0604020202020204" pitchFamily="34" charset="0"/>
              </a:rPr>
              <a:t>Healthcare services should contact their patients for available options</a:t>
            </a:r>
          </a:p>
          <a:p>
            <a:r>
              <a:rPr lang="en-GB" sz="2000" dirty="0">
                <a:latin typeface="Arial" panose="020B0604020202020204" pitchFamily="34" charset="0"/>
                <a:cs typeface="Arial" panose="020B0604020202020204" pitchFamily="34" charset="0"/>
              </a:rPr>
              <a:t>External healthcare organisations such as Mind have to make people aware of the importance of healthy living and advertise programs could help to learn about it</a:t>
            </a:r>
          </a:p>
          <a:p>
            <a:r>
              <a:rPr lang="en-GB" sz="2000" dirty="0">
                <a:latin typeface="Arial" panose="020B0604020202020204" pitchFamily="34" charset="0"/>
                <a:cs typeface="Arial" panose="020B0604020202020204" pitchFamily="34" charset="0"/>
              </a:rPr>
              <a:t>Running healthy living awareness programs in education and workplaces</a:t>
            </a:r>
          </a:p>
          <a:p>
            <a:r>
              <a:rPr lang="en-GB" sz="2000" dirty="0">
                <a:latin typeface="Arial" panose="020B0604020202020204" pitchFamily="34" charset="0"/>
                <a:cs typeface="Arial" panose="020B0604020202020204" pitchFamily="34" charset="0"/>
              </a:rPr>
              <a:t>Encourage people to healthy living by offering them more nutritious foods at school and workplaces</a:t>
            </a:r>
          </a:p>
          <a:p>
            <a:r>
              <a:rPr lang="en-GB" sz="2000" dirty="0">
                <a:latin typeface="Arial" panose="020B0604020202020204" pitchFamily="34" charset="0"/>
                <a:cs typeface="Arial" panose="020B0604020202020204" pitchFamily="34" charset="0"/>
              </a:rPr>
              <a:t>Making promotions in local Gyms such as free month trial or free sessions on classes </a:t>
            </a:r>
          </a:p>
          <a:p>
            <a:r>
              <a:rPr lang="en-GB" sz="2000" dirty="0">
                <a:latin typeface="Arial" panose="020B0604020202020204" pitchFamily="34" charset="0"/>
                <a:cs typeface="Arial" panose="020B0604020202020204" pitchFamily="34" charset="0"/>
              </a:rPr>
              <a:t>Offering goodie bags including healthy foods with recipes at local shops to try them at home</a:t>
            </a:r>
          </a:p>
          <a:p>
            <a:r>
              <a:rPr lang="en-GB" sz="2000" dirty="0">
                <a:latin typeface="Arial" panose="020B0604020202020204" pitchFamily="34" charset="0"/>
                <a:cs typeface="Arial" panose="020B0604020202020204" pitchFamily="34" charset="0"/>
              </a:rPr>
              <a:t>Promoting weekly group meetings and programs where people can share and learn </a:t>
            </a: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0513E39B-0A60-994A-D0B6-18999CB71FD4}"/>
              </a:ext>
            </a:extLst>
          </p:cNvPr>
          <p:cNvPicPr>
            <a:picLocks noChangeAspect="1"/>
          </p:cNvPicPr>
          <p:nvPr/>
        </p:nvPicPr>
        <p:blipFill>
          <a:blip r:embed="rId2"/>
          <a:stretch>
            <a:fillRect/>
          </a:stretch>
        </p:blipFill>
        <p:spPr>
          <a:xfrm>
            <a:off x="9337185" y="1138686"/>
            <a:ext cx="2717440" cy="4899059"/>
          </a:xfrm>
          <a:prstGeom prst="rect">
            <a:avLst/>
          </a:prstGeom>
        </p:spPr>
      </p:pic>
      <p:sp>
        <p:nvSpPr>
          <p:cNvPr id="5" name="TextBox 4">
            <a:extLst>
              <a:ext uri="{FF2B5EF4-FFF2-40B4-BE49-F238E27FC236}">
                <a16:creationId xmlns:a16="http://schemas.microsoft.com/office/drawing/2014/main" id="{A9033D6F-B8BE-3766-012A-325DB502ABBC}"/>
              </a:ext>
            </a:extLst>
          </p:cNvPr>
          <p:cNvSpPr txBox="1"/>
          <p:nvPr/>
        </p:nvSpPr>
        <p:spPr>
          <a:xfrm>
            <a:off x="9615460" y="6037745"/>
            <a:ext cx="2620848" cy="400110"/>
          </a:xfrm>
          <a:prstGeom prst="rect">
            <a:avLst/>
          </a:prstGeom>
          <a:noFill/>
        </p:spPr>
        <p:txBody>
          <a:bodyPr wrap="square" rtlCol="0">
            <a:spAutoFit/>
          </a:bodyPr>
          <a:lstStyle/>
          <a:p>
            <a:r>
              <a:rPr lang="en-GB" dirty="0"/>
              <a:t>(</a:t>
            </a:r>
            <a:r>
              <a:rPr lang="en-GB" sz="2000" dirty="0">
                <a:latin typeface="Arial" panose="020B0604020202020204" pitchFamily="34" charset="0"/>
                <a:cs typeface="Arial" panose="020B0604020202020204" pitchFamily="34" charset="0"/>
              </a:rPr>
              <a:t>Woman’s Day, 2022</a:t>
            </a:r>
            <a:r>
              <a:rPr lang="en-GB" dirty="0"/>
              <a:t>)</a:t>
            </a:r>
          </a:p>
        </p:txBody>
      </p:sp>
    </p:spTree>
    <p:extLst>
      <p:ext uri="{BB962C8B-B14F-4D97-AF65-F5344CB8AC3E}">
        <p14:creationId xmlns:p14="http://schemas.microsoft.com/office/powerpoint/2010/main" val="19391516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6F053-D80B-C47D-2DAD-45895C41CBF3}"/>
              </a:ext>
            </a:extLst>
          </p:cNvPr>
          <p:cNvSpPr>
            <a:spLocks noGrp="1"/>
          </p:cNvSpPr>
          <p:nvPr>
            <p:ph type="title"/>
          </p:nvPr>
        </p:nvSpPr>
        <p:spPr>
          <a:xfrm>
            <a:off x="838200" y="365126"/>
            <a:ext cx="10515600" cy="825320"/>
          </a:xfrm>
        </p:spPr>
        <p:txBody>
          <a:bodyPr>
            <a:normAutofit/>
          </a:bodyPr>
          <a:lstStyle/>
          <a:p>
            <a:pPr algn="ctr"/>
            <a:r>
              <a:rPr lang="en-GB" sz="32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DF080BF-04CF-D445-8455-C3B64BBE4D12}"/>
              </a:ext>
            </a:extLst>
          </p:cNvPr>
          <p:cNvSpPr>
            <a:spLocks noGrp="1"/>
          </p:cNvSpPr>
          <p:nvPr>
            <p:ph idx="1"/>
          </p:nvPr>
        </p:nvSpPr>
        <p:spPr>
          <a:xfrm>
            <a:off x="838200" y="1472242"/>
            <a:ext cx="10698192" cy="5273615"/>
          </a:xfrm>
        </p:spPr>
        <p:txBody>
          <a:bodyPr>
            <a:normAutofit/>
          </a:bodyPr>
          <a:lstStyle/>
          <a:p>
            <a:r>
              <a:rPr lang="en-GB" sz="2000" dirty="0">
                <a:latin typeface="Arial" panose="020B0604020202020204" pitchFamily="34" charset="0"/>
                <a:cs typeface="Arial" panose="020B0604020202020204" pitchFamily="34" charset="0"/>
              </a:rPr>
              <a:t>Thurrock Borough has been battling with obesity statistics showing and must take steps for a healthier lifestyle by promoting and developing a community  plan for better living </a:t>
            </a:r>
          </a:p>
          <a:p>
            <a:r>
              <a:rPr lang="en-GB" sz="2000" dirty="0">
                <a:latin typeface="Arial" panose="020B0604020202020204" pitchFamily="34" charset="0"/>
                <a:cs typeface="Arial" panose="020B0604020202020204" pitchFamily="34" charset="0"/>
              </a:rPr>
              <a:t>Developing a community plan is important to take under consideration current policies and legislation</a:t>
            </a:r>
          </a:p>
          <a:p>
            <a:r>
              <a:rPr lang="en-GB" sz="2000" dirty="0">
                <a:latin typeface="Arial" panose="020B0604020202020204" pitchFamily="34" charset="0"/>
                <a:cs typeface="Arial" panose="020B0604020202020204" pitchFamily="34" charset="0"/>
              </a:rPr>
              <a:t>Considering Theories such as Maslow’s Hierarchy of Needs and the Theory of Planned Behaviour could be helpful when building up a community to find the points that must be focusing for success</a:t>
            </a:r>
          </a:p>
          <a:p>
            <a:r>
              <a:rPr lang="en-GB" sz="2000" dirty="0">
                <a:latin typeface="Arial" panose="020B0604020202020204" pitchFamily="34" charset="0"/>
                <a:cs typeface="Arial" panose="020B0604020202020204" pitchFamily="34" charset="0"/>
              </a:rPr>
              <a:t>Promoting the plan is more effective using social media such as Facebook, Instagram etc.</a:t>
            </a:r>
          </a:p>
          <a:p>
            <a:r>
              <a:rPr lang="en-GB" sz="2000" dirty="0">
                <a:latin typeface="Arial" panose="020B0604020202020204" pitchFamily="34" charset="0"/>
                <a:cs typeface="Arial" panose="020B0604020202020204" pitchFamily="34" charset="0"/>
              </a:rPr>
              <a:t>Building up connections between healthcare services, other healthcare organisations and people living in the Borough is the first step to making a successful community in healthier living</a:t>
            </a:r>
          </a:p>
          <a:p>
            <a:r>
              <a:rPr lang="en-GB" sz="2000" dirty="0">
                <a:latin typeface="Arial" panose="020B0604020202020204" pitchFamily="34" charset="0"/>
                <a:cs typeface="Arial" panose="020B0604020202020204" pitchFamily="34" charset="0"/>
              </a:rPr>
              <a:t>Planning the community plan must examine the possible barriers and make adjustments to help reduce their risks </a:t>
            </a:r>
          </a:p>
          <a:p>
            <a:r>
              <a:rPr lang="en-GB" sz="2000" dirty="0">
                <a:latin typeface="Arial" panose="020B0604020202020204" pitchFamily="34" charset="0"/>
                <a:cs typeface="Arial" panose="020B0604020202020204" pitchFamily="34" charset="0"/>
              </a:rPr>
              <a:t>The recommendations must meet the criteria of making accessible and available to everyone and encouraging people to get involved</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34152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812C3-1228-E27B-C6E5-3EE3AA0C4F85}"/>
              </a:ext>
            </a:extLst>
          </p:cNvPr>
          <p:cNvSpPr>
            <a:spLocks noGrp="1"/>
          </p:cNvSpPr>
          <p:nvPr>
            <p:ph type="title"/>
          </p:nvPr>
        </p:nvSpPr>
        <p:spPr>
          <a:xfrm>
            <a:off x="895710" y="1"/>
            <a:ext cx="10515600" cy="793630"/>
          </a:xfrm>
        </p:spPr>
        <p:txBody>
          <a:bodyPr>
            <a:normAutofit/>
          </a:bodyPr>
          <a:lstStyle/>
          <a:p>
            <a:pPr algn="ctr"/>
            <a:r>
              <a:rPr lang="en-GB" sz="3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CFA28D1-00C7-2381-C870-E0EE6C0F9D92}"/>
              </a:ext>
            </a:extLst>
          </p:cNvPr>
          <p:cNvSpPr>
            <a:spLocks noGrp="1"/>
          </p:cNvSpPr>
          <p:nvPr>
            <p:ph idx="1"/>
          </p:nvPr>
        </p:nvSpPr>
        <p:spPr>
          <a:xfrm>
            <a:off x="419819" y="621102"/>
            <a:ext cx="10933981" cy="6101751"/>
          </a:xfrm>
        </p:spPr>
        <p:txBody>
          <a:bodyPr>
            <a:normAutofit fontScale="62500" lnSpcReduction="20000"/>
          </a:bodyPr>
          <a:lstStyle/>
          <a:p>
            <a:pPr marL="0" indent="0">
              <a:lnSpc>
                <a:spcPct val="107000"/>
              </a:lnSpc>
              <a:spcAft>
                <a:spcPts val="800"/>
              </a:spcAft>
              <a:buNone/>
            </a:pPr>
            <a:r>
              <a:rPr lang="en-GB" sz="2900" dirty="0">
                <a:effectLst/>
                <a:latin typeface="Arial" panose="020B0604020202020204" pitchFamily="34" charset="0"/>
                <a:ea typeface="Aptos" panose="020B0004020202020204" pitchFamily="34" charset="0"/>
                <a:cs typeface="Arial" panose="020B0604020202020204" pitchFamily="34" charset="0"/>
              </a:rPr>
              <a:t>Britannica (2024) </a:t>
            </a:r>
            <a:r>
              <a:rPr lang="en-GB" sz="2900" i="1" dirty="0">
                <a:effectLst/>
                <a:latin typeface="Arial" panose="020B0604020202020204" pitchFamily="34" charset="0"/>
                <a:ea typeface="Aptos" panose="020B0004020202020204" pitchFamily="34" charset="0"/>
                <a:cs typeface="Arial" panose="020B0604020202020204" pitchFamily="34" charset="0"/>
              </a:rPr>
              <a:t>Obesity</a:t>
            </a:r>
            <a:r>
              <a:rPr lang="en-GB" sz="29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9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https://www.britannica.com/science/obesity</a:t>
            </a:r>
            <a:r>
              <a:rPr lang="en-GB" sz="2900" dirty="0">
                <a:effectLst/>
                <a:latin typeface="Arial" panose="020B0604020202020204" pitchFamily="34" charset="0"/>
                <a:ea typeface="Aptos" panose="020B0004020202020204" pitchFamily="34" charset="0"/>
                <a:cs typeface="Arial" panose="020B0604020202020204" pitchFamily="34" charset="0"/>
              </a:rPr>
              <a:t> (Accessed: 22 June 2024)</a:t>
            </a:r>
          </a:p>
          <a:p>
            <a:pPr marL="0" indent="0">
              <a:lnSpc>
                <a:spcPct val="107000"/>
              </a:lnSpc>
              <a:spcAft>
                <a:spcPts val="800"/>
              </a:spcAft>
              <a:buNone/>
            </a:pPr>
            <a:r>
              <a:rPr lang="en-GB" sz="2900" dirty="0">
                <a:effectLst/>
                <a:latin typeface="Arial" panose="020B0604020202020204" pitchFamily="34" charset="0"/>
                <a:ea typeface="Aptos" panose="020B0004020202020204" pitchFamily="34" charset="0"/>
                <a:cs typeface="Arial" panose="020B0604020202020204" pitchFamily="34" charset="0"/>
              </a:rPr>
              <a:t>Care Learning (2024) </a:t>
            </a:r>
            <a:r>
              <a:rPr lang="en-GB" sz="2900" i="1" dirty="0">
                <a:effectLst/>
                <a:latin typeface="Arial" panose="020B0604020202020204" pitchFamily="34" charset="0"/>
                <a:ea typeface="Aptos" panose="020B0004020202020204" pitchFamily="34" charset="0"/>
                <a:cs typeface="Arial" panose="020B0604020202020204" pitchFamily="34" charset="0"/>
              </a:rPr>
              <a:t>What are Policies in Health and Social Care</a:t>
            </a:r>
            <a:r>
              <a:rPr lang="en-GB" sz="29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9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https://carelearning.org.uk/blog/policies-procedures/what-are-policies-in-health-and-social-care/</a:t>
            </a:r>
            <a:r>
              <a:rPr lang="en-GB" sz="2900" dirty="0">
                <a:effectLst/>
                <a:latin typeface="Arial" panose="020B0604020202020204" pitchFamily="34" charset="0"/>
                <a:ea typeface="Aptos" panose="020B0004020202020204" pitchFamily="34" charset="0"/>
                <a:cs typeface="Arial" panose="020B0604020202020204" pitchFamily="34" charset="0"/>
              </a:rPr>
              <a:t> (Accessed: 24 June 2024)</a:t>
            </a:r>
          </a:p>
          <a:p>
            <a:pPr marL="0" indent="0">
              <a:lnSpc>
                <a:spcPct val="107000"/>
              </a:lnSpc>
              <a:spcAft>
                <a:spcPts val="800"/>
              </a:spcAft>
              <a:buNone/>
            </a:pPr>
            <a:r>
              <a:rPr lang="en-GB" sz="2900" dirty="0">
                <a:effectLst/>
                <a:latin typeface="Arial" panose="020B0604020202020204" pitchFamily="34" charset="0"/>
                <a:ea typeface="Aptos" panose="020B0004020202020204" pitchFamily="34" charset="0"/>
                <a:cs typeface="Arial" panose="020B0604020202020204" pitchFamily="34" charset="0"/>
              </a:rPr>
              <a:t>Chavis, D. and Lee, K. (2013) </a:t>
            </a:r>
            <a:r>
              <a:rPr lang="en-GB" sz="2900" i="1" dirty="0">
                <a:effectLst/>
                <a:latin typeface="Arial" panose="020B0604020202020204" pitchFamily="34" charset="0"/>
                <a:ea typeface="Aptos" panose="020B0004020202020204" pitchFamily="34" charset="0"/>
                <a:cs typeface="Arial" panose="020B0604020202020204" pitchFamily="34" charset="0"/>
              </a:rPr>
              <a:t>What Is Community Anyway?</a:t>
            </a:r>
            <a:r>
              <a:rPr lang="en-GB" sz="29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9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https://ssir.org/articles/entry/what_is_community_anyway</a:t>
            </a:r>
            <a:r>
              <a:rPr lang="en-GB" sz="2900" dirty="0">
                <a:effectLst/>
                <a:latin typeface="Arial" panose="020B0604020202020204" pitchFamily="34" charset="0"/>
                <a:ea typeface="Aptos" panose="020B0004020202020204" pitchFamily="34" charset="0"/>
                <a:cs typeface="Arial" panose="020B0604020202020204" pitchFamily="34" charset="0"/>
              </a:rPr>
              <a:t> (Accessed: 22 June 2024)</a:t>
            </a:r>
          </a:p>
          <a:p>
            <a:pPr marL="0" indent="0">
              <a:lnSpc>
                <a:spcPct val="107000"/>
              </a:lnSpc>
              <a:spcAft>
                <a:spcPts val="800"/>
              </a:spcAft>
              <a:buNone/>
            </a:pPr>
            <a:r>
              <a:rPr lang="en-GB" sz="2900" dirty="0">
                <a:effectLst/>
                <a:latin typeface="Arial" panose="020B0604020202020204" pitchFamily="34" charset="0"/>
                <a:ea typeface="Aptos" panose="020B0004020202020204" pitchFamily="34" charset="0"/>
                <a:cs typeface="Arial" panose="020B0604020202020204" pitchFamily="34" charset="0"/>
              </a:rPr>
              <a:t>Cooper, C. (2023) </a:t>
            </a:r>
            <a:r>
              <a:rPr lang="en-GB" sz="2900" i="1" dirty="0">
                <a:effectLst/>
                <a:latin typeface="Arial" panose="020B0604020202020204" pitchFamily="34" charset="0"/>
                <a:ea typeface="Aptos" panose="020B0004020202020204" pitchFamily="34" charset="0"/>
                <a:cs typeface="Arial" panose="020B0604020202020204" pitchFamily="34" charset="0"/>
              </a:rPr>
              <a:t>5 barriers to community engagement: and how to overcome them! </a:t>
            </a:r>
            <a:r>
              <a:rPr lang="en-GB" sz="2900" dirty="0">
                <a:effectLst/>
                <a:latin typeface="Arial" panose="020B0604020202020204" pitchFamily="34" charset="0"/>
                <a:ea typeface="Aptos" panose="020B0004020202020204" pitchFamily="34" charset="0"/>
                <a:cs typeface="Arial" panose="020B0604020202020204" pitchFamily="34" charset="0"/>
              </a:rPr>
              <a:t>[Online]. Available from: </a:t>
            </a:r>
            <a:r>
              <a:rPr lang="en-GB" sz="2900" dirty="0">
                <a:effectLst/>
                <a:latin typeface="Arial" panose="020B0604020202020204" pitchFamily="34" charset="0"/>
                <a:ea typeface="Aptos" panose="020B0004020202020204" pitchFamily="34" charset="0"/>
                <a:cs typeface="Arial" panose="020B0604020202020204" pitchFamily="34" charset="0"/>
                <a:hlinkClick r:id="rId5"/>
              </a:rPr>
              <a:t>https://www.commonplace.is/blog/barriers-to-community-engagement</a:t>
            </a:r>
            <a:r>
              <a:rPr lang="en-GB" sz="2900" dirty="0">
                <a:effectLst/>
                <a:latin typeface="Arial" panose="020B0604020202020204" pitchFamily="34" charset="0"/>
                <a:ea typeface="Aptos" panose="020B0004020202020204" pitchFamily="34" charset="0"/>
                <a:cs typeface="Arial" panose="020B0604020202020204" pitchFamily="34" charset="0"/>
              </a:rPr>
              <a:t> (Accessed: 07 July 2024)</a:t>
            </a:r>
          </a:p>
          <a:p>
            <a:pPr marL="0" indent="0">
              <a:lnSpc>
                <a:spcPct val="107000"/>
              </a:lnSpc>
              <a:spcAft>
                <a:spcPts val="800"/>
              </a:spcAft>
              <a:buNone/>
            </a:pPr>
            <a:r>
              <a:rPr lang="en-GB" sz="2900" dirty="0">
                <a:effectLst/>
                <a:latin typeface="Arial" panose="020B0604020202020204" pitchFamily="34" charset="0"/>
                <a:ea typeface="Aptos" panose="020B0004020202020204" pitchFamily="34" charset="0"/>
                <a:cs typeface="Arial" panose="020B0604020202020204" pitchFamily="34" charset="0"/>
              </a:rPr>
              <a:t>Crossman, A. (2019) </a:t>
            </a:r>
            <a:r>
              <a:rPr lang="en-GB" sz="2900" i="1" dirty="0">
                <a:effectLst/>
                <a:latin typeface="Arial" panose="020B0604020202020204" pitchFamily="34" charset="0"/>
                <a:ea typeface="Aptos" panose="020B0004020202020204" pitchFamily="34" charset="0"/>
                <a:cs typeface="Arial" panose="020B0604020202020204" pitchFamily="34" charset="0"/>
              </a:rPr>
              <a:t>Ethnicity Definition in Sociology</a:t>
            </a:r>
            <a:r>
              <a:rPr lang="en-GB" sz="29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9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https://www.thoughtco.com/ethnicity-definition-3026311</a:t>
            </a:r>
            <a:r>
              <a:rPr lang="en-GB" sz="2900" dirty="0">
                <a:effectLst/>
                <a:latin typeface="Arial" panose="020B0604020202020204" pitchFamily="34" charset="0"/>
                <a:ea typeface="Aptos" panose="020B0004020202020204" pitchFamily="34" charset="0"/>
                <a:cs typeface="Arial" panose="020B0604020202020204" pitchFamily="34" charset="0"/>
              </a:rPr>
              <a:t> (Accessed: 22 June 2024)</a:t>
            </a:r>
          </a:p>
          <a:p>
            <a:pPr marL="0" indent="0">
              <a:lnSpc>
                <a:spcPct val="107000"/>
              </a:lnSpc>
              <a:spcAft>
                <a:spcPts val="800"/>
              </a:spcAft>
              <a:buNone/>
            </a:pPr>
            <a:r>
              <a:rPr lang="en-GB" sz="2900" dirty="0" err="1">
                <a:effectLst/>
                <a:latin typeface="Arial" panose="020B0604020202020204" pitchFamily="34" charset="0"/>
                <a:ea typeface="Aptos" panose="020B0004020202020204" pitchFamily="34" charset="0"/>
                <a:cs typeface="Arial" panose="020B0604020202020204" pitchFamily="34" charset="0"/>
              </a:rPr>
              <a:t>Dreamstime</a:t>
            </a:r>
            <a:r>
              <a:rPr lang="en-GB" sz="2900" dirty="0">
                <a:effectLst/>
                <a:latin typeface="Arial" panose="020B0604020202020204" pitchFamily="34" charset="0"/>
                <a:ea typeface="Aptos" panose="020B0004020202020204" pitchFamily="34" charset="0"/>
                <a:cs typeface="Arial" panose="020B0604020202020204" pitchFamily="34" charset="0"/>
              </a:rPr>
              <a:t> (2024) </a:t>
            </a:r>
            <a:r>
              <a:rPr lang="en-GB" sz="2900" i="1" dirty="0">
                <a:effectLst/>
                <a:latin typeface="Arial" panose="020B0604020202020204" pitchFamily="34" charset="0"/>
                <a:ea typeface="Aptos" panose="020B0004020202020204" pitchFamily="34" charset="0"/>
                <a:cs typeface="Arial" panose="020B0604020202020204" pitchFamily="34" charset="0"/>
              </a:rPr>
              <a:t>Community</a:t>
            </a:r>
            <a:r>
              <a:rPr lang="en-GB" sz="29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9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https://www.dreamstime.com/stock-photo-diverse-people-circle-community-concept-image43888196</a:t>
            </a:r>
            <a:r>
              <a:rPr lang="en-GB" sz="2900" dirty="0">
                <a:effectLst/>
                <a:latin typeface="Arial" panose="020B0604020202020204" pitchFamily="34" charset="0"/>
                <a:ea typeface="Aptos" panose="020B0004020202020204" pitchFamily="34" charset="0"/>
                <a:cs typeface="Arial" panose="020B0604020202020204" pitchFamily="34" charset="0"/>
              </a:rPr>
              <a:t> (Accessed: 22 June 2024)</a:t>
            </a:r>
          </a:p>
          <a:p>
            <a:pPr marL="0" indent="0">
              <a:lnSpc>
                <a:spcPct val="107000"/>
              </a:lnSpc>
              <a:spcAft>
                <a:spcPts val="800"/>
              </a:spcAft>
              <a:buNone/>
            </a:pPr>
            <a:r>
              <a:rPr lang="en-GB" sz="2900" dirty="0" err="1">
                <a:effectLst/>
                <a:latin typeface="Arial" panose="020B0604020202020204" pitchFamily="34" charset="0"/>
                <a:ea typeface="Aptos" panose="020B0004020202020204" pitchFamily="34" charset="0"/>
                <a:cs typeface="Arial" panose="020B0604020202020204" pitchFamily="34" charset="0"/>
              </a:rPr>
              <a:t>Emergentconsultants</a:t>
            </a:r>
            <a:r>
              <a:rPr lang="en-GB" sz="2900" dirty="0">
                <a:effectLst/>
                <a:latin typeface="Arial" panose="020B0604020202020204" pitchFamily="34" charset="0"/>
                <a:ea typeface="Aptos" panose="020B0004020202020204" pitchFamily="34" charset="0"/>
                <a:cs typeface="Arial" panose="020B0604020202020204" pitchFamily="34" charset="0"/>
              </a:rPr>
              <a:t> (2016) </a:t>
            </a:r>
            <a:r>
              <a:rPr lang="en-GB" sz="2900" i="1" dirty="0">
                <a:effectLst/>
                <a:latin typeface="Arial" panose="020B0604020202020204" pitchFamily="34" charset="0"/>
                <a:ea typeface="Aptos" panose="020B0004020202020204" pitchFamily="34" charset="0"/>
                <a:cs typeface="Arial" panose="020B0604020202020204" pitchFamily="34" charset="0"/>
              </a:rPr>
              <a:t>Building Strong Stakeholder Relationships</a:t>
            </a:r>
            <a:r>
              <a:rPr lang="en-GB" sz="29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9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8"/>
              </a:rPr>
              <a:t>https://blog.emergentconsultants.com/2016/12/20/building-strong-stakeholder-relationships-with-tools-to-help/</a:t>
            </a:r>
            <a:r>
              <a:rPr lang="en-GB" sz="2900" dirty="0">
                <a:effectLst/>
                <a:latin typeface="Arial" panose="020B0604020202020204" pitchFamily="34" charset="0"/>
                <a:ea typeface="Aptos" panose="020B0004020202020204" pitchFamily="34" charset="0"/>
                <a:cs typeface="Arial" panose="020B0604020202020204" pitchFamily="34" charset="0"/>
              </a:rPr>
              <a:t> (Accessed: 24 June 2024)</a:t>
            </a:r>
          </a:p>
          <a:p>
            <a:pPr marL="0" indent="0">
              <a:lnSpc>
                <a:spcPct val="107000"/>
              </a:lnSpc>
              <a:spcAft>
                <a:spcPts val="800"/>
              </a:spcAft>
              <a:buNone/>
            </a:pPr>
            <a:r>
              <a:rPr lang="en-GB" sz="2900" dirty="0" err="1">
                <a:effectLst/>
                <a:latin typeface="Arial" panose="020B0604020202020204" pitchFamily="34" charset="0"/>
                <a:ea typeface="Aptos" panose="020B0004020202020204" pitchFamily="34" charset="0"/>
                <a:cs typeface="Arial" panose="020B0604020202020204" pitchFamily="34" charset="0"/>
              </a:rPr>
              <a:t>Expertprogrammanagement</a:t>
            </a:r>
            <a:r>
              <a:rPr lang="en-GB" sz="2900" dirty="0">
                <a:effectLst/>
                <a:latin typeface="Arial" panose="020B0604020202020204" pitchFamily="34" charset="0"/>
                <a:ea typeface="Aptos" panose="020B0004020202020204" pitchFamily="34" charset="0"/>
                <a:cs typeface="Arial" panose="020B0604020202020204" pitchFamily="34" charset="0"/>
              </a:rPr>
              <a:t> (2019) </a:t>
            </a:r>
            <a:r>
              <a:rPr lang="en-GB" sz="2900" i="1" dirty="0">
                <a:effectLst/>
                <a:latin typeface="Arial" panose="020B0604020202020204" pitchFamily="34" charset="0"/>
                <a:ea typeface="Aptos" panose="020B0004020202020204" pitchFamily="34" charset="0"/>
                <a:cs typeface="Arial" panose="020B0604020202020204" pitchFamily="34" charset="0"/>
              </a:rPr>
              <a:t>Theory of Planned </a:t>
            </a:r>
            <a:r>
              <a:rPr lang="en-GB" sz="2900" i="1" dirty="0" err="1">
                <a:effectLst/>
                <a:latin typeface="Arial" panose="020B0604020202020204" pitchFamily="34" charset="0"/>
                <a:ea typeface="Aptos" panose="020B0004020202020204" pitchFamily="34" charset="0"/>
                <a:cs typeface="Arial" panose="020B0604020202020204" pitchFamily="34" charset="0"/>
              </a:rPr>
              <a:t>Bahviour</a:t>
            </a:r>
            <a:r>
              <a:rPr lang="en-GB" sz="29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9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9"/>
              </a:rPr>
              <a:t>https://expertprogrammanagement.com/2019/12/theory-of-planned-behavior/</a:t>
            </a:r>
            <a:r>
              <a:rPr lang="en-GB" sz="2900" dirty="0">
                <a:effectLst/>
                <a:latin typeface="Arial" panose="020B0604020202020204" pitchFamily="34" charset="0"/>
                <a:ea typeface="Aptos" panose="020B0004020202020204" pitchFamily="34" charset="0"/>
                <a:cs typeface="Arial" panose="020B0604020202020204" pitchFamily="34" charset="0"/>
              </a:rPr>
              <a:t> (Accessed: 02 July 2024)</a:t>
            </a:r>
          </a:p>
          <a:p>
            <a:pPr marL="0" indent="0">
              <a:lnSpc>
                <a:spcPct val="107000"/>
              </a:lnSpc>
              <a:spcAft>
                <a:spcPts val="800"/>
              </a:spcAft>
              <a:buNone/>
            </a:pPr>
            <a:endParaRPr lang="en-GB" sz="24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772714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1BCB-EA3B-6B6B-984A-3EFFE949C5EC}"/>
              </a:ext>
            </a:extLst>
          </p:cNvPr>
          <p:cNvSpPr>
            <a:spLocks noGrp="1"/>
          </p:cNvSpPr>
          <p:nvPr>
            <p:ph type="title"/>
          </p:nvPr>
        </p:nvSpPr>
        <p:spPr>
          <a:xfrm>
            <a:off x="838200" y="-43191"/>
            <a:ext cx="10515600" cy="739055"/>
          </a:xfrm>
        </p:spPr>
        <p:txBody>
          <a:bodyPr>
            <a:normAutofit/>
          </a:bodyPr>
          <a:lstStyle/>
          <a:p>
            <a:pPr algn="ctr"/>
            <a:r>
              <a:rPr lang="en-GB" sz="3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975D686-FE4E-5E95-F8E7-087DE8393EFC}"/>
              </a:ext>
            </a:extLst>
          </p:cNvPr>
          <p:cNvSpPr>
            <a:spLocks noGrp="1"/>
          </p:cNvSpPr>
          <p:nvPr>
            <p:ph idx="1"/>
          </p:nvPr>
        </p:nvSpPr>
        <p:spPr>
          <a:xfrm>
            <a:off x="557842" y="557842"/>
            <a:ext cx="10795958" cy="6354792"/>
          </a:xfrm>
        </p:spPr>
        <p:txBody>
          <a:bodyPr>
            <a:normAutofit fontScale="85000" lnSpcReduction="20000"/>
          </a:bodyPr>
          <a:lstStyle/>
          <a:p>
            <a:pPr marL="0" indent="0">
              <a:lnSpc>
                <a:spcPct val="107000"/>
              </a:lnSpc>
              <a:spcAft>
                <a:spcPts val="800"/>
              </a:spcAft>
              <a:buNone/>
            </a:pPr>
            <a:r>
              <a:rPr lang="en-GB" sz="2400" dirty="0">
                <a:effectLst/>
                <a:latin typeface="Arial" panose="020B0604020202020204" pitchFamily="34" charset="0"/>
                <a:ea typeface="Aptos" panose="020B0004020202020204" pitchFamily="34" charset="0"/>
                <a:cs typeface="Arial" panose="020B0604020202020204" pitchFamily="34" charset="0"/>
              </a:rPr>
              <a:t>GOV.UK (2017) </a:t>
            </a:r>
            <a:r>
              <a:rPr lang="en-GB" sz="2400" i="1" dirty="0">
                <a:effectLst/>
                <a:latin typeface="Arial" panose="020B0604020202020204" pitchFamily="34" charset="0"/>
                <a:ea typeface="Aptos" panose="020B0004020202020204" pitchFamily="34" charset="0"/>
                <a:cs typeface="Arial" panose="020B0604020202020204" pitchFamily="34" charset="0"/>
              </a:rPr>
              <a:t>Thurrock facts and statistics</a:t>
            </a:r>
            <a:r>
              <a:rPr lang="en-GB" sz="24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4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https://www.thurrock.gov.uk/thurrock-facts-and-statistics/lifestyle-choices</a:t>
            </a:r>
            <a:r>
              <a:rPr lang="en-GB" sz="2400" dirty="0">
                <a:effectLst/>
                <a:latin typeface="Arial" panose="020B0604020202020204" pitchFamily="34" charset="0"/>
                <a:ea typeface="Aptos" panose="020B0004020202020204" pitchFamily="34" charset="0"/>
                <a:cs typeface="Arial" panose="020B0604020202020204" pitchFamily="34" charset="0"/>
              </a:rPr>
              <a:t> (Accessed: 22 June 2024)</a:t>
            </a:r>
          </a:p>
          <a:p>
            <a:pPr marL="0" indent="0">
              <a:lnSpc>
                <a:spcPct val="107000"/>
              </a:lnSpc>
              <a:spcAft>
                <a:spcPts val="800"/>
              </a:spcAft>
              <a:buNone/>
            </a:pPr>
            <a:r>
              <a:rPr lang="en-GB" sz="2400" dirty="0">
                <a:effectLst/>
                <a:latin typeface="Arial" panose="020B0604020202020204" pitchFamily="34" charset="0"/>
                <a:ea typeface="Aptos" panose="020B0004020202020204" pitchFamily="34" charset="0"/>
                <a:cs typeface="Arial" panose="020B0604020202020204" pitchFamily="34" charset="0"/>
              </a:rPr>
              <a:t>GOV.UK (2020) </a:t>
            </a:r>
            <a:r>
              <a:rPr lang="en-GB" sz="2400" i="1" dirty="0">
                <a:effectLst/>
                <a:latin typeface="Arial" panose="020B0604020202020204" pitchFamily="34" charset="0"/>
                <a:ea typeface="Aptos" panose="020B0004020202020204" pitchFamily="34" charset="0"/>
                <a:cs typeface="Arial" panose="020B0604020202020204" pitchFamily="34" charset="0"/>
              </a:rPr>
              <a:t>Get ready for the end of the transition period</a:t>
            </a:r>
            <a:r>
              <a:rPr lang="en-GB" sz="24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4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https://ofsi.blog.gov.uk/2020/12/01/get-ready-for-the-end-of-the-transition-period/</a:t>
            </a:r>
            <a:r>
              <a:rPr lang="en-GB" sz="2400" dirty="0">
                <a:effectLst/>
                <a:latin typeface="Arial" panose="020B0604020202020204" pitchFamily="34" charset="0"/>
                <a:ea typeface="Aptos" panose="020B0004020202020204" pitchFamily="34" charset="0"/>
                <a:cs typeface="Arial" panose="020B0604020202020204" pitchFamily="34" charset="0"/>
              </a:rPr>
              <a:t> (Accessed: 24 June 2024)</a:t>
            </a:r>
          </a:p>
          <a:p>
            <a:pPr marL="0" indent="0">
              <a:lnSpc>
                <a:spcPct val="107000"/>
              </a:lnSpc>
              <a:spcAft>
                <a:spcPts val="800"/>
              </a:spcAft>
              <a:buNone/>
            </a:pPr>
            <a:r>
              <a:rPr lang="en-GB" sz="2400" dirty="0">
                <a:effectLst/>
                <a:latin typeface="Arial" panose="020B0604020202020204" pitchFamily="34" charset="0"/>
                <a:ea typeface="Aptos" panose="020B0004020202020204" pitchFamily="34" charset="0"/>
                <a:cs typeface="Arial" panose="020B0604020202020204" pitchFamily="34" charset="0"/>
              </a:rPr>
              <a:t>GOV.UK (2021) </a:t>
            </a:r>
            <a:r>
              <a:rPr lang="en-GB" sz="2400" i="1" dirty="0">
                <a:effectLst/>
                <a:latin typeface="Arial" panose="020B0604020202020204" pitchFamily="34" charset="0"/>
                <a:ea typeface="Aptos" panose="020B0004020202020204" pitchFamily="34" charset="0"/>
                <a:cs typeface="Arial" panose="020B0604020202020204" pitchFamily="34" charset="0"/>
              </a:rPr>
              <a:t>Thurrock facts and statistics Population</a:t>
            </a:r>
            <a:r>
              <a:rPr lang="en-GB" sz="24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4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https://www.thurrock.gov.uk/thurrock-facts-and-statistics/population</a:t>
            </a:r>
            <a:r>
              <a:rPr lang="en-GB" sz="2400" dirty="0">
                <a:effectLst/>
                <a:latin typeface="Arial" panose="020B0604020202020204" pitchFamily="34" charset="0"/>
                <a:ea typeface="Aptos" panose="020B0004020202020204" pitchFamily="34" charset="0"/>
                <a:cs typeface="Arial" panose="020B0604020202020204" pitchFamily="34" charset="0"/>
              </a:rPr>
              <a:t> (Accessed: 22 June 2024)</a:t>
            </a:r>
          </a:p>
          <a:p>
            <a:pPr marL="0" indent="0">
              <a:lnSpc>
                <a:spcPct val="107000"/>
              </a:lnSpc>
              <a:spcAft>
                <a:spcPts val="800"/>
              </a:spcAft>
              <a:buNone/>
            </a:pPr>
            <a:r>
              <a:rPr lang="en-GB" sz="2400" dirty="0" err="1">
                <a:effectLst/>
                <a:latin typeface="Arial" panose="020B0604020202020204" pitchFamily="34" charset="0"/>
                <a:ea typeface="Aptos" panose="020B0004020202020204" pitchFamily="34" charset="0"/>
                <a:cs typeface="Times New Roman" panose="02020603050405020304" pitchFamily="18" charset="0"/>
              </a:rPr>
              <a:t>Inslifeguard</a:t>
            </a:r>
            <a:r>
              <a:rPr lang="en-GB" sz="2400" dirty="0">
                <a:effectLst/>
                <a:latin typeface="Arial" panose="020B0604020202020204" pitchFamily="34" charset="0"/>
                <a:ea typeface="Aptos" panose="020B0004020202020204" pitchFamily="34" charset="0"/>
                <a:cs typeface="Times New Roman" panose="02020603050405020304" pitchFamily="18" charset="0"/>
              </a:rPr>
              <a:t> (2021) </a:t>
            </a:r>
            <a:r>
              <a:rPr lang="en-GB" sz="2400" i="1" dirty="0">
                <a:effectLst/>
                <a:latin typeface="Arial" panose="020B0604020202020204" pitchFamily="34" charset="0"/>
                <a:ea typeface="Aptos" panose="020B0004020202020204" pitchFamily="34" charset="0"/>
                <a:cs typeface="Times New Roman" panose="02020603050405020304" pitchFamily="18" charset="0"/>
              </a:rPr>
              <a:t>How to Choose the Right Medical Alert Device</a:t>
            </a:r>
            <a:r>
              <a:rPr lang="en-GB" sz="2400" dirty="0">
                <a:effectLst/>
                <a:latin typeface="Arial" panose="020B0604020202020204" pitchFamily="34" charset="0"/>
                <a:ea typeface="Aptos" panose="020B0004020202020204" pitchFamily="34" charset="0"/>
                <a:cs typeface="Times New Roman" panose="02020603050405020304" pitchFamily="18" charset="0"/>
              </a:rPr>
              <a:t> [Online]. Available from: </a:t>
            </a:r>
            <a:r>
              <a:rPr lang="en-GB" sz="2400" u="sng"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https://www.inslifeguard.com.au/how-to-choose-the-right-medical-alert-device</a:t>
            </a:r>
            <a:r>
              <a:rPr lang="en-GB" sz="2400" dirty="0">
                <a:effectLst/>
                <a:latin typeface="Arial" panose="020B0604020202020204" pitchFamily="34" charset="0"/>
                <a:ea typeface="Aptos" panose="020B0004020202020204" pitchFamily="34" charset="0"/>
                <a:cs typeface="Times New Roman" panose="02020603050405020304" pitchFamily="18" charset="0"/>
              </a:rPr>
              <a:t> (Accessed: 02 July 2024)</a:t>
            </a:r>
            <a:endParaRPr lang="en-GB" sz="2400" dirty="0">
              <a:effectLst/>
              <a:latin typeface="Arial" panose="020B0604020202020204" pitchFamily="34" charset="0"/>
              <a:ea typeface="Aptos" panose="020B0004020202020204" pitchFamily="34" charset="0"/>
              <a:cs typeface="Arial" panose="020B0604020202020204" pitchFamily="34" charset="0"/>
            </a:endParaRPr>
          </a:p>
          <a:p>
            <a:pPr marL="0" indent="0">
              <a:lnSpc>
                <a:spcPct val="107000"/>
              </a:lnSpc>
              <a:spcAft>
                <a:spcPts val="800"/>
              </a:spcAft>
              <a:buNone/>
            </a:pPr>
            <a:r>
              <a:rPr lang="en-GB" sz="2400" dirty="0" err="1">
                <a:effectLst/>
                <a:latin typeface="Arial" panose="020B0604020202020204" pitchFamily="34" charset="0"/>
                <a:ea typeface="Aptos" panose="020B0004020202020204" pitchFamily="34" charset="0"/>
                <a:cs typeface="Arial" panose="020B0604020202020204" pitchFamily="34" charset="0"/>
              </a:rPr>
              <a:t>Kingsfund</a:t>
            </a:r>
            <a:r>
              <a:rPr lang="en-GB" sz="2400" dirty="0">
                <a:effectLst/>
                <a:latin typeface="Arial" panose="020B0604020202020204" pitchFamily="34" charset="0"/>
                <a:ea typeface="Aptos" panose="020B0004020202020204" pitchFamily="34" charset="0"/>
                <a:cs typeface="Arial" panose="020B0604020202020204" pitchFamily="34" charset="0"/>
              </a:rPr>
              <a:t> (2022) </a:t>
            </a:r>
            <a:r>
              <a:rPr lang="en-GB" sz="2400" i="1" dirty="0">
                <a:effectLst/>
                <a:latin typeface="Arial" panose="020B0604020202020204" pitchFamily="34" charset="0"/>
                <a:ea typeface="Aptos" panose="020B0004020202020204" pitchFamily="34" charset="0"/>
                <a:cs typeface="Arial" panose="020B0604020202020204" pitchFamily="34" charset="0"/>
              </a:rPr>
              <a:t>The Health and Care Act: six key questions</a:t>
            </a:r>
            <a:r>
              <a:rPr lang="en-GB" sz="24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4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https://www.kingsfund.org.uk/insight-and-analysis/long-reads/health-and-care-act-key-questions</a:t>
            </a:r>
            <a:r>
              <a:rPr lang="en-GB" sz="2400" dirty="0">
                <a:effectLst/>
                <a:latin typeface="Arial" panose="020B0604020202020204" pitchFamily="34" charset="0"/>
                <a:ea typeface="Aptos" panose="020B0004020202020204" pitchFamily="34" charset="0"/>
                <a:cs typeface="Arial" panose="020B0604020202020204" pitchFamily="34" charset="0"/>
              </a:rPr>
              <a:t> (Accessed: 24 June 2024)</a:t>
            </a:r>
          </a:p>
          <a:p>
            <a:pPr marL="0" indent="0">
              <a:lnSpc>
                <a:spcPct val="107000"/>
              </a:lnSpc>
              <a:spcAft>
                <a:spcPts val="800"/>
              </a:spcAft>
              <a:buNone/>
            </a:pPr>
            <a:r>
              <a:rPr lang="en-GB" sz="2400" dirty="0">
                <a:effectLst/>
                <a:latin typeface="Arial" panose="020B0604020202020204" pitchFamily="34" charset="0"/>
                <a:ea typeface="Aptos" panose="020B0004020202020204" pitchFamily="34" charset="0"/>
                <a:cs typeface="Arial" panose="020B0604020202020204" pitchFamily="34" charset="0"/>
              </a:rPr>
              <a:t>Lee, E. (2021) </a:t>
            </a:r>
            <a:r>
              <a:rPr lang="en-GB" sz="2400" i="1" dirty="0">
                <a:effectLst/>
                <a:latin typeface="Arial" panose="020B0604020202020204" pitchFamily="34" charset="0"/>
                <a:ea typeface="Aptos" panose="020B0004020202020204" pitchFamily="34" charset="0"/>
                <a:cs typeface="Arial" panose="020B0604020202020204" pitchFamily="34" charset="0"/>
              </a:rPr>
              <a:t>Care Act 2014 Principles</a:t>
            </a:r>
            <a:r>
              <a:rPr lang="en-GB" sz="24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4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7"/>
              </a:rPr>
              <a:t>https://cpdonline.co.uk/knowledge-base/care/care-act-2014-principles/</a:t>
            </a:r>
            <a:r>
              <a:rPr lang="en-GB" sz="2400" dirty="0">
                <a:effectLst/>
                <a:latin typeface="Arial" panose="020B0604020202020204" pitchFamily="34" charset="0"/>
                <a:ea typeface="Aptos" panose="020B0004020202020204" pitchFamily="34" charset="0"/>
                <a:cs typeface="Arial" panose="020B0604020202020204" pitchFamily="34" charset="0"/>
              </a:rPr>
              <a:t> (Accessed: 24 June 2024)</a:t>
            </a:r>
          </a:p>
          <a:p>
            <a:pPr marL="0" indent="0">
              <a:buNone/>
            </a:pPr>
            <a:endParaRPr lang="en-GB" dirty="0"/>
          </a:p>
        </p:txBody>
      </p:sp>
    </p:spTree>
    <p:extLst>
      <p:ext uri="{BB962C8B-B14F-4D97-AF65-F5344CB8AC3E}">
        <p14:creationId xmlns:p14="http://schemas.microsoft.com/office/powerpoint/2010/main" val="37870857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5DDB8-1071-6ADE-06BE-B362C3333501}"/>
              </a:ext>
            </a:extLst>
          </p:cNvPr>
          <p:cNvSpPr>
            <a:spLocks noGrp="1"/>
          </p:cNvSpPr>
          <p:nvPr>
            <p:ph type="title"/>
          </p:nvPr>
        </p:nvSpPr>
        <p:spPr>
          <a:xfrm>
            <a:off x="838200" y="365126"/>
            <a:ext cx="10515600" cy="698800"/>
          </a:xfrm>
        </p:spPr>
        <p:txBody>
          <a:bodyPr>
            <a:normAutofit/>
          </a:bodyPr>
          <a:lstStyle/>
          <a:p>
            <a:pPr algn="ctr"/>
            <a:r>
              <a:rPr lang="en-GB" sz="3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78DDDF4-AC27-0778-FEB1-4D2769EF8730}"/>
              </a:ext>
            </a:extLst>
          </p:cNvPr>
          <p:cNvSpPr>
            <a:spLocks noGrp="1"/>
          </p:cNvSpPr>
          <p:nvPr>
            <p:ph idx="1"/>
          </p:nvPr>
        </p:nvSpPr>
        <p:spPr>
          <a:xfrm>
            <a:off x="838200" y="1426234"/>
            <a:ext cx="10515600" cy="5170097"/>
          </a:xfrm>
        </p:spPr>
        <p:txBody>
          <a:bodyPr>
            <a:normAutofit lnSpcReduction="10000"/>
          </a:bodyPr>
          <a:lstStyle/>
          <a:p>
            <a:pPr marL="0" indent="0">
              <a:lnSpc>
                <a:spcPct val="107000"/>
              </a:lnSpc>
              <a:spcAft>
                <a:spcPts val="800"/>
              </a:spcAft>
              <a:buNone/>
            </a:pPr>
            <a:r>
              <a:rPr lang="en-GB" sz="2000" dirty="0">
                <a:effectLst/>
                <a:latin typeface="Arial" panose="020B0604020202020204" pitchFamily="34" charset="0"/>
                <a:ea typeface="Aptos" panose="020B0004020202020204" pitchFamily="34" charset="0"/>
                <a:cs typeface="Arial" panose="020B0604020202020204" pitchFamily="34" charset="0"/>
              </a:rPr>
              <a:t>NHS (2022) </a:t>
            </a:r>
            <a:r>
              <a:rPr lang="en-GB" sz="2000" i="1" dirty="0">
                <a:effectLst/>
                <a:latin typeface="Arial" panose="020B0604020202020204" pitchFamily="34" charset="0"/>
                <a:ea typeface="Aptos" panose="020B0004020202020204" pitchFamily="34" charset="0"/>
                <a:cs typeface="Arial" panose="020B0604020202020204" pitchFamily="34" charset="0"/>
              </a:rPr>
              <a:t>Mental Health Act</a:t>
            </a:r>
            <a:r>
              <a:rPr lang="en-GB" sz="20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0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https://www.nhs.uk/mental-health/social-care-and-your-rights/mental-health-and-the-law/mental-health-act/</a:t>
            </a:r>
            <a:r>
              <a:rPr lang="en-GB" sz="2000" dirty="0">
                <a:effectLst/>
                <a:latin typeface="Arial" panose="020B0604020202020204" pitchFamily="34" charset="0"/>
                <a:ea typeface="Aptos" panose="020B0004020202020204" pitchFamily="34" charset="0"/>
                <a:cs typeface="Arial" panose="020B0604020202020204" pitchFamily="34" charset="0"/>
              </a:rPr>
              <a:t> (Accessed: 24 June 2024)</a:t>
            </a:r>
          </a:p>
          <a:p>
            <a:pPr marL="0" indent="0">
              <a:lnSpc>
                <a:spcPct val="107000"/>
              </a:lnSpc>
              <a:spcAft>
                <a:spcPts val="800"/>
              </a:spcAft>
              <a:buNone/>
            </a:pPr>
            <a:r>
              <a:rPr lang="en-GB" sz="2000" dirty="0">
                <a:effectLst/>
                <a:latin typeface="Arial" panose="020B0604020202020204" pitchFamily="34" charset="0"/>
                <a:ea typeface="Aptos" panose="020B0004020202020204" pitchFamily="34" charset="0"/>
                <a:cs typeface="Arial" panose="020B0604020202020204" pitchFamily="34" charset="0"/>
              </a:rPr>
              <a:t>Online Learning College (2022) </a:t>
            </a:r>
            <a:r>
              <a:rPr lang="en-GB" sz="2000" i="1" dirty="0">
                <a:effectLst/>
                <a:latin typeface="Arial" panose="020B0604020202020204" pitchFamily="34" charset="0"/>
                <a:ea typeface="Aptos" panose="020B0004020202020204" pitchFamily="34" charset="0"/>
                <a:cs typeface="Arial" panose="020B0604020202020204" pitchFamily="34" charset="0"/>
              </a:rPr>
              <a:t>Safeguarding Vulnerable Groups Act</a:t>
            </a:r>
            <a:r>
              <a:rPr lang="en-GB" sz="20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0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https://online-learning-college.com/knowledge-hub/care/safeguarding-vulnerable-groups-act/</a:t>
            </a:r>
            <a:r>
              <a:rPr lang="en-GB" sz="2000" dirty="0">
                <a:effectLst/>
                <a:latin typeface="Arial" panose="020B0604020202020204" pitchFamily="34" charset="0"/>
                <a:ea typeface="Aptos" panose="020B0004020202020204" pitchFamily="34" charset="0"/>
                <a:cs typeface="Arial" panose="020B0604020202020204" pitchFamily="34" charset="0"/>
              </a:rPr>
              <a:t> (Accessed: 24 June 2024)</a:t>
            </a:r>
          </a:p>
          <a:p>
            <a:pPr marL="0" indent="0">
              <a:lnSpc>
                <a:spcPct val="107000"/>
              </a:lnSpc>
              <a:spcAft>
                <a:spcPts val="800"/>
              </a:spcAft>
              <a:buNone/>
            </a:pPr>
            <a:r>
              <a:rPr lang="en-GB" sz="2000" dirty="0" err="1">
                <a:effectLst/>
                <a:latin typeface="Arial" panose="020B0604020202020204" pitchFamily="34" charset="0"/>
                <a:ea typeface="Aptos" panose="020B0004020202020204" pitchFamily="34" charset="0"/>
                <a:cs typeface="Arial" panose="020B0604020202020204" pitchFamily="34" charset="0"/>
              </a:rPr>
              <a:t>Propanesafetypro</a:t>
            </a:r>
            <a:r>
              <a:rPr lang="en-GB" sz="2000" dirty="0">
                <a:effectLst/>
                <a:latin typeface="Arial" panose="020B0604020202020204" pitchFamily="34" charset="0"/>
                <a:ea typeface="Aptos" panose="020B0004020202020204" pitchFamily="34" charset="0"/>
                <a:cs typeface="Arial" panose="020B0604020202020204" pitchFamily="34" charset="0"/>
              </a:rPr>
              <a:t> (2024) </a:t>
            </a:r>
            <a:r>
              <a:rPr lang="en-GB" sz="2000" i="1" dirty="0">
                <a:effectLst/>
                <a:latin typeface="Arial" panose="020B0604020202020204" pitchFamily="34" charset="0"/>
                <a:ea typeface="Aptos" panose="020B0004020202020204" pitchFamily="34" charset="0"/>
                <a:cs typeface="Arial" panose="020B0604020202020204" pitchFamily="34" charset="0"/>
              </a:rPr>
              <a:t>The Importance of Policies and Procedures</a:t>
            </a:r>
            <a:r>
              <a:rPr lang="en-GB" sz="20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0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https://www.propanesafetypro.com/the-importance-of-policies-procedures/</a:t>
            </a:r>
            <a:r>
              <a:rPr lang="en-GB" sz="2000" dirty="0">
                <a:effectLst/>
                <a:latin typeface="Arial" panose="020B0604020202020204" pitchFamily="34" charset="0"/>
                <a:ea typeface="Aptos" panose="020B0004020202020204" pitchFamily="34" charset="0"/>
                <a:cs typeface="Arial" panose="020B0604020202020204" pitchFamily="34" charset="0"/>
              </a:rPr>
              <a:t> (Accessed: 24 June 2024)</a:t>
            </a:r>
          </a:p>
          <a:p>
            <a:pPr marL="0" indent="0">
              <a:lnSpc>
                <a:spcPct val="107000"/>
              </a:lnSpc>
              <a:spcAft>
                <a:spcPts val="800"/>
              </a:spcAft>
              <a:buNone/>
            </a:pPr>
            <a:r>
              <a:rPr lang="en-GB" sz="2000" dirty="0" err="1">
                <a:effectLst/>
                <a:latin typeface="Arial" panose="020B0604020202020204" pitchFamily="34" charset="0"/>
                <a:ea typeface="Aptos" panose="020B0004020202020204" pitchFamily="34" charset="0"/>
                <a:cs typeface="Arial" panose="020B0604020202020204" pitchFamily="34" charset="0"/>
              </a:rPr>
              <a:t>Propertysurveyessex</a:t>
            </a:r>
            <a:r>
              <a:rPr lang="en-GB" sz="2000" dirty="0">
                <a:effectLst/>
                <a:latin typeface="Arial" panose="020B0604020202020204" pitchFamily="34" charset="0"/>
                <a:ea typeface="Aptos" panose="020B0004020202020204" pitchFamily="34" charset="0"/>
                <a:cs typeface="Arial" panose="020B0604020202020204" pitchFamily="34" charset="0"/>
              </a:rPr>
              <a:t> (2024) </a:t>
            </a:r>
            <a:r>
              <a:rPr lang="en-GB" sz="2000" i="1" dirty="0" err="1">
                <a:effectLst/>
                <a:latin typeface="Arial" panose="020B0604020202020204" pitchFamily="34" charset="0"/>
                <a:ea typeface="Aptos" panose="020B0004020202020204" pitchFamily="34" charset="0"/>
                <a:cs typeface="Arial" panose="020B0604020202020204" pitchFamily="34" charset="0"/>
              </a:rPr>
              <a:t>Thurrockmap</a:t>
            </a:r>
            <a:r>
              <a:rPr lang="en-GB" sz="2000" i="1" dirty="0">
                <a:effectLst/>
                <a:latin typeface="Arial" panose="020B0604020202020204" pitchFamily="34" charset="0"/>
                <a:ea typeface="Aptos" panose="020B0004020202020204" pitchFamily="34" charset="0"/>
                <a:cs typeface="Arial" panose="020B0604020202020204" pitchFamily="34" charset="0"/>
              </a:rPr>
              <a:t> 1</a:t>
            </a:r>
            <a:r>
              <a:rPr lang="en-GB" sz="20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0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https://www.propertysurveysessex.co.uk/thurrockmap1/</a:t>
            </a:r>
            <a:r>
              <a:rPr lang="en-GB" sz="2000" dirty="0">
                <a:effectLst/>
                <a:latin typeface="Arial" panose="020B0604020202020204" pitchFamily="34" charset="0"/>
                <a:ea typeface="Aptos" panose="020B0004020202020204" pitchFamily="34" charset="0"/>
                <a:cs typeface="Arial" panose="020B0604020202020204" pitchFamily="34" charset="0"/>
              </a:rPr>
              <a:t> (Accessed: 22 June 2024)</a:t>
            </a:r>
          </a:p>
          <a:p>
            <a:pPr marL="0" indent="0">
              <a:lnSpc>
                <a:spcPct val="107000"/>
              </a:lnSpc>
              <a:spcAft>
                <a:spcPts val="800"/>
              </a:spcAft>
              <a:buNone/>
            </a:pPr>
            <a:r>
              <a:rPr lang="en-GB" sz="1800" dirty="0" err="1">
                <a:effectLst/>
                <a:latin typeface="Arial" panose="020B0604020202020204" pitchFamily="34" charset="0"/>
                <a:ea typeface="Aptos" panose="020B0004020202020204" pitchFamily="34" charset="0"/>
                <a:cs typeface="Times New Roman" panose="02020603050405020304" pitchFamily="18" charset="0"/>
              </a:rPr>
              <a:t>Researchgate</a:t>
            </a:r>
            <a:r>
              <a:rPr lang="en-GB" sz="1800" dirty="0">
                <a:effectLst/>
                <a:latin typeface="Arial" panose="020B0604020202020204" pitchFamily="34" charset="0"/>
                <a:ea typeface="Aptos" panose="020B0004020202020204" pitchFamily="34" charset="0"/>
                <a:cs typeface="Times New Roman" panose="02020603050405020304" pitchFamily="18" charset="0"/>
              </a:rPr>
              <a:t> (2018) </a:t>
            </a:r>
            <a:r>
              <a:rPr lang="en-GB" sz="1800" i="1" dirty="0">
                <a:effectLst/>
                <a:latin typeface="Arial" panose="020B0604020202020204" pitchFamily="34" charset="0"/>
                <a:ea typeface="Aptos" panose="020B0004020202020204" pitchFamily="34" charset="0"/>
                <a:cs typeface="Times New Roman" panose="02020603050405020304" pitchFamily="18" charset="0"/>
              </a:rPr>
              <a:t>Maslow’s Hierarchy of Needs</a:t>
            </a:r>
            <a:r>
              <a:rPr lang="en-GB" sz="1800" dirty="0">
                <a:effectLst/>
                <a:latin typeface="Arial" panose="020B0604020202020204" pitchFamily="34" charset="0"/>
                <a:ea typeface="Aptos" panose="020B0004020202020204" pitchFamily="34" charset="0"/>
                <a:cs typeface="Times New Roman" panose="02020603050405020304" pitchFamily="18" charset="0"/>
              </a:rPr>
              <a:t> [Online]. Available from: </a:t>
            </a:r>
            <a:r>
              <a:rPr lang="en-GB" sz="1800" u="sng"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https://www.researchgate.net/figure/Maslows-hierarchy-of-needs-Maslow-1970_fig1_329709690</a:t>
            </a:r>
            <a:r>
              <a:rPr lang="en-GB" sz="1800" dirty="0">
                <a:effectLst/>
                <a:latin typeface="Arial" panose="020B0604020202020204" pitchFamily="34" charset="0"/>
                <a:ea typeface="Aptos" panose="020B0004020202020204" pitchFamily="34" charset="0"/>
                <a:cs typeface="Times New Roman" panose="02020603050405020304" pitchFamily="18" charset="0"/>
              </a:rPr>
              <a:t> (Accessed: 02 July 2024)</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endParaRPr lang="en-GB" sz="20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1959016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023E1-D35C-E45B-704C-F894D92E37C6}"/>
              </a:ext>
            </a:extLst>
          </p:cNvPr>
          <p:cNvSpPr>
            <a:spLocks noGrp="1"/>
          </p:cNvSpPr>
          <p:nvPr>
            <p:ph type="title"/>
          </p:nvPr>
        </p:nvSpPr>
        <p:spPr>
          <a:xfrm>
            <a:off x="838200" y="365125"/>
            <a:ext cx="10515600" cy="612535"/>
          </a:xfrm>
        </p:spPr>
        <p:txBody>
          <a:bodyPr>
            <a:normAutofit/>
          </a:bodyPr>
          <a:lstStyle/>
          <a:p>
            <a:pPr algn="ctr"/>
            <a:r>
              <a:rPr lang="en-GB" sz="3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BBF544A-3158-9389-0E77-016393B83AC4}"/>
              </a:ext>
            </a:extLst>
          </p:cNvPr>
          <p:cNvSpPr>
            <a:spLocks noGrp="1"/>
          </p:cNvSpPr>
          <p:nvPr>
            <p:ph idx="1"/>
          </p:nvPr>
        </p:nvSpPr>
        <p:spPr/>
        <p:txBody>
          <a:bodyPr>
            <a:normAutofit lnSpcReduction="10000"/>
          </a:bodyPr>
          <a:lstStyle/>
          <a:p>
            <a:pPr marL="0" indent="0">
              <a:lnSpc>
                <a:spcPct val="107000"/>
              </a:lnSpc>
              <a:spcAft>
                <a:spcPts val="800"/>
              </a:spcAft>
              <a:buNone/>
            </a:pPr>
            <a:r>
              <a:rPr lang="en-GB" sz="2000" dirty="0">
                <a:effectLst/>
                <a:latin typeface="Arial" panose="020B0604020202020204" pitchFamily="34" charset="0"/>
                <a:ea typeface="Aptos" panose="020B0004020202020204" pitchFamily="34" charset="0"/>
                <a:cs typeface="Arial" panose="020B0604020202020204" pitchFamily="34" charset="0"/>
              </a:rPr>
              <a:t>Skinny-rules (2013) </a:t>
            </a:r>
            <a:r>
              <a:rPr lang="en-GB" sz="2000" i="1" dirty="0">
                <a:effectLst/>
                <a:latin typeface="Arial" panose="020B0604020202020204" pitchFamily="34" charset="0"/>
                <a:ea typeface="Aptos" panose="020B0004020202020204" pitchFamily="34" charset="0"/>
                <a:cs typeface="Arial" panose="020B0604020202020204" pitchFamily="34" charset="0"/>
              </a:rPr>
              <a:t>Barriers to Weight Loss</a:t>
            </a:r>
            <a:r>
              <a:rPr lang="en-GB" sz="20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0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https://skinny-rules.com/2013/02/04/barriers-to-weight-los/</a:t>
            </a:r>
            <a:r>
              <a:rPr lang="en-GB" sz="2000" dirty="0">
                <a:effectLst/>
                <a:latin typeface="Arial" panose="020B0604020202020204" pitchFamily="34" charset="0"/>
                <a:ea typeface="Aptos" panose="020B0004020202020204" pitchFamily="34" charset="0"/>
                <a:cs typeface="Arial" panose="020B0604020202020204" pitchFamily="34" charset="0"/>
              </a:rPr>
              <a:t> (Accessed: 28 June 2024)</a:t>
            </a:r>
          </a:p>
          <a:p>
            <a:pPr marL="0" indent="0">
              <a:lnSpc>
                <a:spcPct val="107000"/>
              </a:lnSpc>
              <a:spcAft>
                <a:spcPts val="800"/>
              </a:spcAft>
              <a:buNone/>
            </a:pPr>
            <a:r>
              <a:rPr lang="en-GB" sz="2000" dirty="0" err="1">
                <a:effectLst/>
                <a:latin typeface="Arial" panose="020B0604020202020204" pitchFamily="34" charset="0"/>
                <a:ea typeface="Aptos" panose="020B0004020202020204" pitchFamily="34" charset="0"/>
                <a:cs typeface="Arial" panose="020B0604020202020204" pitchFamily="34" charset="0"/>
              </a:rPr>
              <a:t>Steadyhealth</a:t>
            </a:r>
            <a:r>
              <a:rPr lang="en-GB" sz="2000" dirty="0">
                <a:effectLst/>
                <a:latin typeface="Arial" panose="020B0604020202020204" pitchFamily="34" charset="0"/>
                <a:ea typeface="Aptos" panose="020B0004020202020204" pitchFamily="34" charset="0"/>
                <a:cs typeface="Arial" panose="020B0604020202020204" pitchFamily="34" charset="0"/>
              </a:rPr>
              <a:t> (2020) </a:t>
            </a:r>
            <a:r>
              <a:rPr lang="en-GB" sz="2000" i="1" dirty="0">
                <a:effectLst/>
                <a:latin typeface="Arial" panose="020B0604020202020204" pitchFamily="34" charset="0"/>
                <a:ea typeface="Aptos" panose="020B0004020202020204" pitchFamily="34" charset="0"/>
                <a:cs typeface="Arial" panose="020B0604020202020204" pitchFamily="34" charset="0"/>
              </a:rPr>
              <a:t>5 Common Barriers To Weight Loss (And How To Hit Your Goal Weight, Anyway)</a:t>
            </a:r>
            <a:r>
              <a:rPr lang="en-GB" sz="20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0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https://www.steadyhealth.com/articles/5-common-barriers-to-weight-loss-and-how-to-hit-your-goal-weight-anyway</a:t>
            </a:r>
            <a:r>
              <a:rPr lang="en-GB" sz="2000" dirty="0">
                <a:effectLst/>
                <a:latin typeface="Arial" panose="020B0604020202020204" pitchFamily="34" charset="0"/>
                <a:ea typeface="Aptos" panose="020B0004020202020204" pitchFamily="34" charset="0"/>
                <a:cs typeface="Arial" panose="020B0604020202020204" pitchFamily="34" charset="0"/>
              </a:rPr>
              <a:t> (Accessed: 28 June 2024)</a:t>
            </a:r>
          </a:p>
          <a:p>
            <a:pPr marL="0" indent="0">
              <a:lnSpc>
                <a:spcPct val="107000"/>
              </a:lnSpc>
              <a:spcAft>
                <a:spcPts val="800"/>
              </a:spcAft>
              <a:buNone/>
            </a:pPr>
            <a:r>
              <a:rPr lang="en-GB" sz="2000" dirty="0" err="1">
                <a:effectLst/>
                <a:latin typeface="Arial" panose="020B0604020202020204" pitchFamily="34" charset="0"/>
                <a:ea typeface="Aptos" panose="020B0004020202020204" pitchFamily="34" charset="0"/>
                <a:cs typeface="Arial" panose="020B0604020202020204" pitchFamily="34" charset="0"/>
              </a:rPr>
              <a:t>Vertostock</a:t>
            </a:r>
            <a:r>
              <a:rPr lang="en-GB" sz="2000" dirty="0">
                <a:effectLst/>
                <a:latin typeface="Arial" panose="020B0604020202020204" pitchFamily="34" charset="0"/>
                <a:ea typeface="Aptos" panose="020B0004020202020204" pitchFamily="34" charset="0"/>
                <a:cs typeface="Arial" panose="020B0604020202020204" pitchFamily="34" charset="0"/>
              </a:rPr>
              <a:t> (2024) </a:t>
            </a:r>
            <a:r>
              <a:rPr lang="en-GB" sz="2000" i="1" dirty="0">
                <a:effectLst/>
                <a:latin typeface="Arial" panose="020B0604020202020204" pitchFamily="34" charset="0"/>
                <a:ea typeface="Aptos" panose="020B0004020202020204" pitchFamily="34" charset="0"/>
                <a:cs typeface="Arial" panose="020B0604020202020204" pitchFamily="34" charset="0"/>
              </a:rPr>
              <a:t>Young woman before and after losing weight image</a:t>
            </a:r>
            <a:r>
              <a:rPr lang="en-GB" sz="20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0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https://www.vectorstock.com/royalty-free-vector/young-woman-before-and-after-losing-weight-vector-23879390</a:t>
            </a:r>
            <a:r>
              <a:rPr lang="en-GB" sz="2000" dirty="0">
                <a:effectLst/>
                <a:latin typeface="Arial" panose="020B0604020202020204" pitchFamily="34" charset="0"/>
                <a:ea typeface="Aptos" panose="020B0004020202020204" pitchFamily="34" charset="0"/>
                <a:cs typeface="Arial" panose="020B0604020202020204" pitchFamily="34" charset="0"/>
              </a:rPr>
              <a:t> (Accessed: 28 June 2024)</a:t>
            </a:r>
          </a:p>
          <a:p>
            <a:pPr marL="0" indent="0">
              <a:lnSpc>
                <a:spcPct val="107000"/>
              </a:lnSpc>
              <a:spcAft>
                <a:spcPts val="800"/>
              </a:spcAft>
              <a:buNone/>
            </a:pPr>
            <a:r>
              <a:rPr lang="en-GB" sz="2000" dirty="0">
                <a:effectLst/>
                <a:latin typeface="Arial" panose="020B0604020202020204" pitchFamily="34" charset="0"/>
                <a:ea typeface="Aptos" panose="020B0004020202020204" pitchFamily="34" charset="0"/>
                <a:cs typeface="Arial" panose="020B0604020202020204" pitchFamily="34" charset="0"/>
              </a:rPr>
              <a:t>Woman’s Day (2022) 20 </a:t>
            </a:r>
            <a:r>
              <a:rPr lang="en-GB" sz="2000" i="1" dirty="0">
                <a:effectLst/>
                <a:latin typeface="Arial" panose="020B0604020202020204" pitchFamily="34" charset="0"/>
                <a:ea typeface="Aptos" panose="020B0004020202020204" pitchFamily="34" charset="0"/>
                <a:cs typeface="Arial" panose="020B0604020202020204" pitchFamily="34" charset="0"/>
              </a:rPr>
              <a:t>Weight Loss Motivation Quotes That Will Empower You to Keep Going</a:t>
            </a:r>
            <a:r>
              <a:rPr lang="en-GB" sz="2000" dirty="0">
                <a:effectLst/>
                <a:latin typeface="Arial" panose="020B0604020202020204" pitchFamily="34" charset="0"/>
                <a:ea typeface="Aptos" panose="020B0004020202020204" pitchFamily="34" charset="0"/>
                <a:cs typeface="Arial" panose="020B0604020202020204" pitchFamily="34" charset="0"/>
              </a:rPr>
              <a:t> [Online]. Available from: </a:t>
            </a:r>
            <a:r>
              <a:rPr lang="en-GB" sz="2000" u="sng" dirty="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https://www.womansday.com/health-fitness/womens-health/g3209/best-weight-loss-motivation/</a:t>
            </a:r>
            <a:r>
              <a:rPr lang="en-GB" sz="2000" dirty="0">
                <a:effectLst/>
                <a:latin typeface="Arial" panose="020B0604020202020204" pitchFamily="34" charset="0"/>
                <a:ea typeface="Aptos" panose="020B0004020202020204" pitchFamily="34" charset="0"/>
                <a:cs typeface="Arial" panose="020B0604020202020204" pitchFamily="34" charset="0"/>
              </a:rPr>
              <a:t> (Accessed: 28 June 2024)</a:t>
            </a:r>
          </a:p>
          <a:p>
            <a:pPr marL="0" indent="0">
              <a:lnSpc>
                <a:spcPct val="107000"/>
              </a:lnSpc>
              <a:spcAft>
                <a:spcPts val="800"/>
              </a:spcAft>
              <a:buNone/>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191561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717</TotalTime>
  <Words>2071</Words>
  <Application>Microsoft Office PowerPoint</Application>
  <PresentationFormat>Widescreen</PresentationFormat>
  <Paragraphs>169</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Community Care and Development BMHP6022</vt:lpstr>
      <vt:lpstr>Introduction</vt:lpstr>
      <vt:lpstr>The demographic of Thurrock Borough</vt:lpstr>
      <vt:lpstr>Stakeholders involved in the program</vt:lpstr>
      <vt:lpstr>Principles supporting community development </vt:lpstr>
      <vt:lpstr>Theories Abraham Maslow’s Hierarchy of Needs</vt:lpstr>
      <vt:lpstr>The Theory of Planned Behaviour</vt:lpstr>
      <vt:lpstr>Use of digital media and technologies for community development</vt:lpstr>
      <vt:lpstr>Legislations impact the support and growth of a community</vt:lpstr>
      <vt:lpstr>Policy support and growth of a community</vt:lpstr>
      <vt:lpstr>Barriers/obstacles to community development</vt:lpstr>
      <vt:lpstr>Recommendations</vt:lpstr>
      <vt:lpstr>Conclusion</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Tunde Aniko Bodi (2114279)</dc:creator>
  <cp:lastModifiedBy>Tunde Aniko Bodi (2114279)</cp:lastModifiedBy>
  <cp:revision>1</cp:revision>
  <dcterms:created xsi:type="dcterms:W3CDTF">2024-06-22T09:20:56Z</dcterms:created>
  <dcterms:modified xsi:type="dcterms:W3CDTF">2024-07-07T17:18:02Z</dcterms:modified>
</cp:coreProperties>
</file>