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59" r:id="rId4"/>
    <p:sldId id="257" r:id="rId5"/>
    <p:sldId id="260" r:id="rId6"/>
    <p:sldId id="258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7" r:id="rId23"/>
    <p:sldId id="276" r:id="rId24"/>
    <p:sldId id="278" r:id="rId25"/>
    <p:sldId id="279" r:id="rId26"/>
    <p:sldId id="280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8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4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549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52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689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513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687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841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733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790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092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605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777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052DC9-31CA-4496-A5BD-86EB41790AB9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649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0933" y="1715030"/>
            <a:ext cx="9144000" cy="2387600"/>
          </a:xfrm>
        </p:spPr>
        <p:txBody>
          <a:bodyPr/>
          <a:lstStyle/>
          <a:p>
            <a:r>
              <a:rPr lang="en-GB" dirty="0" smtClean="0"/>
              <a:t>Approaches to Entrepreneurship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15188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On your phone, have a go at the Enterprise Catalyst.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Do you agree with </a:t>
            </a:r>
            <a:r>
              <a:rPr lang="en-GB" smtClean="0"/>
              <a:t>the results?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67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What did everybody think of the questionnaire and their results?  Were there any surprises?  Here are my results…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Dear Jessica Shore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Thank you for completing the Enterprise Catalyst. It's not a test and everyone's score is different. Your key scores are: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â€¢ Enterprise Fuel: 83%</a:t>
            </a:r>
          </a:p>
          <a:p>
            <a:pPr marL="0" indent="0">
              <a:buNone/>
            </a:pPr>
            <a:r>
              <a:rPr lang="en-GB" dirty="0" smtClean="0"/>
              <a:t>â€¢ Enterprise Awareness: 100%</a:t>
            </a:r>
          </a:p>
          <a:p>
            <a:pPr marL="0" indent="0">
              <a:buNone/>
            </a:pPr>
            <a:r>
              <a:rPr lang="en-GB" dirty="0" smtClean="0"/>
              <a:t>â€¢ Enterprise Intentions: 86%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5612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733" y="3234265"/>
            <a:ext cx="11252201" cy="350520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What makes entrepreneurs different from the general public?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In groups of 3 or 4, consider what makes an entrepreneurial person different from non-entrepreneurial people?</a:t>
            </a:r>
          </a:p>
          <a:p>
            <a:pPr marL="0" indent="0">
              <a:buNone/>
            </a:pPr>
            <a:r>
              <a:rPr lang="en-GB" sz="3200" dirty="0" smtClean="0"/>
              <a:t>Create a list of differences and then pick your top 5, write each of these on a different piece of paper.  Add your differences under the heading you think is most relevant.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1240" y="316724"/>
            <a:ext cx="4055533" cy="2214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2707" y="0"/>
            <a:ext cx="3781425" cy="3055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857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Video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https://www.youtube.com/watch?v=sOjeQV5pHh4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5135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Approaches…..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There are many approaches to Entrepreneurship, we shall consider the following;</a:t>
            </a:r>
          </a:p>
          <a:p>
            <a:endParaRPr lang="en-GB" dirty="0" smtClean="0"/>
          </a:p>
          <a:p>
            <a:r>
              <a:rPr lang="en-GB" dirty="0" smtClean="0"/>
              <a:t>Economic Theories</a:t>
            </a:r>
          </a:p>
          <a:p>
            <a:r>
              <a:rPr lang="en-GB" dirty="0" smtClean="0"/>
              <a:t>Psychological trait</a:t>
            </a:r>
          </a:p>
          <a:p>
            <a:r>
              <a:rPr lang="en-GB" dirty="0" smtClean="0"/>
              <a:t>Social Behaviour</a:t>
            </a:r>
          </a:p>
          <a:p>
            <a:r>
              <a:rPr lang="en-GB" dirty="0" smtClean="0"/>
              <a:t>Others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744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4614333" cy="1325563"/>
          </a:xfrm>
        </p:spPr>
        <p:txBody>
          <a:bodyPr/>
          <a:lstStyle/>
          <a:p>
            <a:r>
              <a:rPr lang="en-GB" dirty="0" smtClean="0"/>
              <a:t>Economic 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en-GB" dirty="0" smtClean="0"/>
              <a:t>Predominantly links the role of the Entrepreneur with the Economy and financial output.</a:t>
            </a:r>
          </a:p>
          <a:p>
            <a:pPr>
              <a:buClr>
                <a:schemeClr val="tx1"/>
              </a:buClr>
            </a:pPr>
            <a:r>
              <a:rPr lang="en-GB" dirty="0" smtClean="0"/>
              <a:t>Emphasis is on the capitalist employer who co-ordinates different factors of production: land, labour and capital.</a:t>
            </a:r>
          </a:p>
          <a:p>
            <a:pPr>
              <a:buClr>
                <a:schemeClr val="tx1"/>
              </a:buClr>
            </a:pPr>
            <a:r>
              <a:rPr lang="en-GB" dirty="0" smtClean="0"/>
              <a:t>Contributions of economic writers who see that the entrepreneur has a significant role in a growing economy have recently been recognised. </a:t>
            </a:r>
          </a:p>
          <a:p>
            <a:pPr>
              <a:buClr>
                <a:schemeClr val="tx1"/>
              </a:buClr>
            </a:pPr>
            <a:r>
              <a:rPr lang="en-GB" dirty="0" smtClean="0"/>
              <a:t>Austrian School included different views but generally accepts that the entrepreneur is seen as crucial to economic development and a catalyst for dynamic change in an economy.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37401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Israel Meir </a:t>
            </a:r>
            <a:r>
              <a:rPr lang="en-GB" dirty="0" err="1" smtClean="0"/>
              <a:t>Kirzner</a:t>
            </a:r>
            <a:r>
              <a:rPr lang="en-GB" dirty="0" smtClean="0"/>
              <a:t>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7035800" cy="43513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Entrepreneur anyone who is alert to profitable opportunities for exchange.</a:t>
            </a:r>
          </a:p>
          <a:p>
            <a:endParaRPr lang="en-GB" dirty="0" smtClean="0"/>
          </a:p>
          <a:p>
            <a:r>
              <a:rPr lang="en-GB" dirty="0" smtClean="0"/>
              <a:t>Acts as the middleman who facilitates exchange.</a:t>
            </a:r>
          </a:p>
          <a:p>
            <a:endParaRPr lang="en-GB" dirty="0" smtClean="0"/>
          </a:p>
          <a:p>
            <a:r>
              <a:rPr lang="en-GB" dirty="0" smtClean="0"/>
              <a:t>Has additional knowledge which enables  the recognition and exploitation of an opportunity, which can be a creative discovery.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4748" y="1839913"/>
            <a:ext cx="2719052" cy="359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441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Implications of </a:t>
            </a:r>
            <a:r>
              <a:rPr lang="en-GB" dirty="0" err="1" smtClean="0"/>
              <a:t>Kirzner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Anyone can be an entrepreneur.</a:t>
            </a:r>
          </a:p>
          <a:p>
            <a:endParaRPr lang="en-GB" dirty="0" smtClean="0"/>
          </a:p>
          <a:p>
            <a:r>
              <a:rPr lang="en-GB" dirty="0" smtClean="0"/>
              <a:t>There are no barriers to perception, what matters is noticing an opportunity.</a:t>
            </a:r>
          </a:p>
          <a:p>
            <a:endParaRPr lang="en-GB" dirty="0" smtClean="0"/>
          </a:p>
          <a:p>
            <a:r>
              <a:rPr lang="en-GB" dirty="0" smtClean="0"/>
              <a:t>A competitive threat can emerge from anywhere and outsiders may be quicker to recognise opportunities.</a:t>
            </a:r>
          </a:p>
          <a:p>
            <a:endParaRPr lang="en-GB" dirty="0" smtClean="0"/>
          </a:p>
          <a:p>
            <a:r>
              <a:rPr lang="en-GB" dirty="0" smtClean="0"/>
              <a:t>Opportunities occur at every level, a successful economy will need a great many entrepreneurs.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9257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Schumpeter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4000"/>
            <a:ext cx="7035800" cy="4652963"/>
          </a:xfrm>
        </p:spPr>
        <p:txBody>
          <a:bodyPr/>
          <a:lstStyle/>
          <a:p>
            <a:r>
              <a:rPr lang="en-GB" dirty="0" smtClean="0"/>
              <a:t>the entrepreneur is a 'special' person.  A person who brings about change, an innovator.  Entrepreneurs are extra-ordinary people bringing about extra-ordinary events</a:t>
            </a:r>
          </a:p>
          <a:p>
            <a:endParaRPr lang="en-GB" dirty="0" smtClean="0"/>
          </a:p>
          <a:p>
            <a:r>
              <a:rPr lang="en-GB" dirty="0" smtClean="0"/>
              <a:t>However Schumpeter actually envisaged that the function of the entrepreneur per sae would decrease as he imagined that large organisations would be most influential in technological development (for cost reasons).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8741" y="1524000"/>
            <a:ext cx="2542252" cy="3383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548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Implications of Schumpeter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Entrepreneur is an exceptional person, producing radical ways of thinking.</a:t>
            </a:r>
          </a:p>
          <a:p>
            <a:endParaRPr lang="en-GB" dirty="0" smtClean="0"/>
          </a:p>
          <a:p>
            <a:r>
              <a:rPr lang="en-GB" dirty="0" smtClean="0"/>
              <a:t>The Entrepreneur may have difficulty finding support and finance as other people don’t understand this new way thinking.</a:t>
            </a:r>
          </a:p>
          <a:p>
            <a:endParaRPr lang="en-GB" dirty="0" smtClean="0"/>
          </a:p>
          <a:p>
            <a:r>
              <a:rPr lang="en-GB" dirty="0" smtClean="0"/>
              <a:t>The Entrepreneur produces creative destruction - the new framework makes the old inappropriate.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12621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Theorists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Frank Knight - American Economist who founded the Chicago School.  The entrepreneur is a calculated risk taker.  The opportunity for profit arising out of the uncertainty surrounding change.  Assuming responsibility for own actions - lack of insurance.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George Lennox Sharman Shackle - The entrepreneur is creative and imaginative.  Potentially everyone has this creative ability. Imagination operating in an uncertain environment, with imperfect knowledge.  The entrepreneur imagines opportunities.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55636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we think?	- Class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98133"/>
            <a:ext cx="10515600" cy="4178830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 smtClean="0"/>
              <a:t>Most Entrepreneurs do make a difference to the economy, through employing employees, making profits for shareholders.  But is this there sole purpose?  Are all Entrepreneurs driven by money?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577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Psychological trait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Identifies personality characteristics or traits.</a:t>
            </a:r>
          </a:p>
          <a:p>
            <a:r>
              <a:rPr lang="en-GB" dirty="0" smtClean="0"/>
              <a:t>Entrepreneurs have innate abilities not possessed by others. </a:t>
            </a:r>
          </a:p>
          <a:p>
            <a:r>
              <a:rPr lang="en-GB" dirty="0" smtClean="0"/>
              <a:t>Suggests that the supply of potential entrepreneurs is limited, thus there is little to be gained from direct intervention to encourage entrepreneurship.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1847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Qualities and theorists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High need for achievement - McClelland</a:t>
            </a:r>
          </a:p>
          <a:p>
            <a:endParaRPr lang="en-GB" dirty="0" smtClean="0"/>
          </a:p>
          <a:p>
            <a:r>
              <a:rPr lang="en-GB" dirty="0" smtClean="0"/>
              <a:t>Self confidence and high internal locus of control - </a:t>
            </a:r>
            <a:r>
              <a:rPr lang="en-GB" dirty="0" err="1" smtClean="0"/>
              <a:t>Brockhaus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Need for independence - Walker</a:t>
            </a:r>
          </a:p>
          <a:p>
            <a:endParaRPr lang="en-GB" dirty="0" smtClean="0"/>
          </a:p>
          <a:p>
            <a:r>
              <a:rPr lang="en-GB" dirty="0" smtClean="0"/>
              <a:t>Ambiguity tolerance - </a:t>
            </a:r>
            <a:r>
              <a:rPr lang="en-GB" dirty="0" err="1" smtClean="0"/>
              <a:t>Schere</a:t>
            </a:r>
            <a:r>
              <a:rPr lang="en-GB" dirty="0" smtClean="0"/>
              <a:t>  </a:t>
            </a:r>
          </a:p>
          <a:p>
            <a:endParaRPr lang="en-GB" dirty="0" smtClean="0"/>
          </a:p>
          <a:p>
            <a:r>
              <a:rPr lang="en-GB" dirty="0" smtClean="0"/>
              <a:t>Entrepreneurs as deviants - </a:t>
            </a:r>
            <a:r>
              <a:rPr lang="en-GB" dirty="0" err="1" smtClean="0"/>
              <a:t>Kets</a:t>
            </a:r>
            <a:r>
              <a:rPr lang="en-GB" dirty="0" smtClean="0"/>
              <a:t> de </a:t>
            </a:r>
            <a:r>
              <a:rPr lang="en-GB" dirty="0" err="1" smtClean="0"/>
              <a:t>Vries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06276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Entrepreneurial Personality Traits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McClelland (1961) - key competencies</a:t>
            </a:r>
          </a:p>
          <a:p>
            <a:endParaRPr lang="en-GB" b="1" dirty="0" smtClean="0"/>
          </a:p>
          <a:p>
            <a:r>
              <a:rPr lang="en-GB" dirty="0" smtClean="0"/>
              <a:t>Proactivity:  initiative and assertiveness</a:t>
            </a:r>
          </a:p>
          <a:p>
            <a:endParaRPr lang="en-GB" dirty="0" smtClean="0"/>
          </a:p>
          <a:p>
            <a:r>
              <a:rPr lang="en-GB" dirty="0" smtClean="0"/>
              <a:t>Achievement orientation: ability to see and act on opportunities</a:t>
            </a:r>
          </a:p>
          <a:p>
            <a:endParaRPr lang="en-GB" dirty="0" smtClean="0"/>
          </a:p>
          <a:p>
            <a:r>
              <a:rPr lang="en-GB" dirty="0" smtClean="0"/>
              <a:t>Commitment to others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0984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Key 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Need for achievement</a:t>
            </a:r>
          </a:p>
          <a:p>
            <a:r>
              <a:rPr lang="en-GB" dirty="0" smtClean="0"/>
              <a:t>Calculated risk taker</a:t>
            </a:r>
          </a:p>
          <a:p>
            <a:r>
              <a:rPr lang="en-GB" dirty="0" smtClean="0"/>
              <a:t>High internal locus of control</a:t>
            </a:r>
          </a:p>
          <a:p>
            <a:r>
              <a:rPr lang="en-GB" dirty="0" smtClean="0"/>
              <a:t>Innovative</a:t>
            </a:r>
          </a:p>
          <a:p>
            <a:r>
              <a:rPr lang="en-GB" dirty="0" smtClean="0"/>
              <a:t>Ambiguity tolerance</a:t>
            </a:r>
          </a:p>
          <a:p>
            <a:r>
              <a:rPr lang="en-GB" dirty="0" smtClean="0"/>
              <a:t>Vision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8789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Timmons (1985) believes some characteristics are acquired, others are innate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Acquired 		-	Need for achievement</a:t>
            </a:r>
          </a:p>
          <a:p>
            <a:pPr marL="0" indent="0">
              <a:buNone/>
            </a:pPr>
            <a:r>
              <a:rPr lang="en-GB" dirty="0" smtClean="0"/>
              <a:t>				Locus of control</a:t>
            </a:r>
          </a:p>
          <a:p>
            <a:pPr marL="0" indent="0">
              <a:buNone/>
            </a:pPr>
            <a:r>
              <a:rPr lang="en-GB" dirty="0" smtClean="0"/>
              <a:t>				Leadership abilities</a:t>
            </a:r>
          </a:p>
          <a:p>
            <a:pPr marL="0" indent="0">
              <a:buNone/>
            </a:pPr>
            <a:r>
              <a:rPr lang="en-GB" dirty="0" smtClean="0"/>
              <a:t>				money not a prime motivating force</a:t>
            </a:r>
          </a:p>
          <a:p>
            <a:pPr marL="0" indent="0">
              <a:buNone/>
            </a:pPr>
            <a:r>
              <a:rPr lang="en-GB" dirty="0" smtClean="0"/>
              <a:t>				large influence of cultural context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Innate			-	High energy + emotional stability</a:t>
            </a:r>
          </a:p>
          <a:p>
            <a:pPr marL="0" indent="0">
              <a:buNone/>
            </a:pPr>
            <a:r>
              <a:rPr lang="en-GB" dirty="0" smtClean="0"/>
              <a:t>				Creative and innovative ability</a:t>
            </a:r>
          </a:p>
          <a:p>
            <a:pPr marL="0" indent="0">
              <a:buNone/>
            </a:pPr>
            <a:r>
              <a:rPr lang="en-GB" dirty="0" smtClean="0"/>
              <a:t>				Conceptual ability</a:t>
            </a:r>
          </a:p>
          <a:p>
            <a:pPr marL="0" indent="0">
              <a:buNone/>
            </a:pPr>
            <a:r>
              <a:rPr lang="en-GB" dirty="0" smtClean="0"/>
              <a:t>				Vision combined with a capacity to inspire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2809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In groups consider and discuss an entrepreneurial person you know, are their characteristics acquired (Learnt) or innate (born with)?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As a class lets discuss the difference between acquired and innate.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19765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Behaviour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Family background, position - Mancuso</a:t>
            </a:r>
          </a:p>
          <a:p>
            <a:endParaRPr lang="en-GB" dirty="0" smtClean="0"/>
          </a:p>
          <a:p>
            <a:r>
              <a:rPr lang="en-GB" dirty="0" smtClean="0"/>
              <a:t>Educational Background  - Curran</a:t>
            </a:r>
          </a:p>
          <a:p>
            <a:endParaRPr lang="en-GB" dirty="0" smtClean="0"/>
          </a:p>
          <a:p>
            <a:r>
              <a:rPr lang="en-GB" dirty="0" smtClean="0"/>
              <a:t>Gender, women’s enterprise - Rosa et al., Shaw et al.</a:t>
            </a:r>
          </a:p>
          <a:p>
            <a:endParaRPr lang="en-GB" dirty="0" smtClean="0"/>
          </a:p>
          <a:p>
            <a:r>
              <a:rPr lang="en-GB" dirty="0" smtClean="0"/>
              <a:t>Ethnic minority enterprise - Jones and McEvoy, Ram and </a:t>
            </a:r>
            <a:r>
              <a:rPr lang="en-GB" dirty="0" err="1" smtClean="0"/>
              <a:t>Deakins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9016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933" y="572557"/>
            <a:ext cx="10515600" cy="596370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Those who perceive a mismatch between their personal attributes and the role they hold in employment, will be sufficiently motivated to change or reconstruct their employment circumstances.</a:t>
            </a:r>
          </a:p>
          <a:p>
            <a:endParaRPr lang="en-GB" dirty="0" smtClean="0"/>
          </a:p>
          <a:p>
            <a:r>
              <a:rPr lang="en-GB" dirty="0" smtClean="0"/>
              <a:t>Self-employment may be the way to create a better match, e.g. people who do not fit into a large organisation.</a:t>
            </a:r>
          </a:p>
          <a:p>
            <a:endParaRPr lang="en-GB" dirty="0"/>
          </a:p>
          <a:p>
            <a:r>
              <a:rPr lang="en-GB" dirty="0" smtClean="0"/>
              <a:t>Examples</a:t>
            </a:r>
          </a:p>
          <a:p>
            <a:r>
              <a:rPr lang="en-GB" dirty="0" smtClean="0"/>
              <a:t>Political and religious refugees e.g. Asylum Seekers.</a:t>
            </a:r>
          </a:p>
          <a:p>
            <a:r>
              <a:rPr lang="en-GB" dirty="0" smtClean="0"/>
              <a:t>Immigrant ethnic minorities.</a:t>
            </a:r>
          </a:p>
          <a:p>
            <a:r>
              <a:rPr lang="en-GB" dirty="0" smtClean="0"/>
              <a:t>Workers made redundant.</a:t>
            </a:r>
          </a:p>
          <a:p>
            <a:r>
              <a:rPr lang="en-GB" dirty="0" smtClean="0"/>
              <a:t>Domestic displacements: women who leave employment to raise a family.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1728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Can anyone think of some examples of Social Behaviour Entrepreneurs?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8469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Wickham (1998)  reviews various approaches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'Great Person' - 	in-adequate, in-appropriate, self-justifying</a:t>
            </a:r>
          </a:p>
          <a:p>
            <a:r>
              <a:rPr lang="en-GB" dirty="0" smtClean="0"/>
              <a:t>'Social misfit' - entrepreneur for negative reasons </a:t>
            </a:r>
          </a:p>
          <a:p>
            <a:r>
              <a:rPr lang="en-GB" dirty="0" smtClean="0"/>
              <a:t>Personality type - lack of correlative evidence</a:t>
            </a:r>
          </a:p>
          <a:p>
            <a:r>
              <a:rPr lang="en-GB" dirty="0" smtClean="0"/>
              <a:t>Personality trait -	 'need for achievement' a driving trait	</a:t>
            </a:r>
          </a:p>
          <a:p>
            <a:r>
              <a:rPr lang="en-GB" dirty="0" smtClean="0"/>
              <a:t>Social  development model  </a:t>
            </a:r>
          </a:p>
          <a:p>
            <a:endParaRPr lang="en-GB" dirty="0" smtClean="0"/>
          </a:p>
          <a:p>
            <a:r>
              <a:rPr lang="en-GB" dirty="0" smtClean="0"/>
              <a:t>1.	Innate 	-intelligence, creativity, personality, motivation, personal ambition ..</a:t>
            </a:r>
          </a:p>
          <a:p>
            <a:r>
              <a:rPr lang="en-GB" dirty="0" smtClean="0"/>
              <a:t>2.	Acquired -learning, training, experiences, mentoring, role models …</a:t>
            </a:r>
          </a:p>
          <a:p>
            <a:r>
              <a:rPr lang="en-GB" dirty="0" smtClean="0"/>
              <a:t>3.	Social - family, socio-economic, society, culture, economic conditions 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Note that entrepreneurship is a social phenomenon - about interactions between people.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5129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Others….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Other than the three theories we have considered here, what is missing?  Are there any reasons why Entrepreneurs exist that we haven’t discussed?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3076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In groups of 3-4 identify an Entrepreneur (you could use the same person as earlier), go through the theories and consider which applies to this person.  Please consider: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- Economic Theories – What is their appetite for financial reward?  How much do they contribute to the economy?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- Psychological Trait – Are their characteristics acquired or innate?</a:t>
            </a:r>
          </a:p>
          <a:p>
            <a:pPr>
              <a:buFontTx/>
              <a:buChar char="-"/>
            </a:pPr>
            <a:r>
              <a:rPr lang="en-GB" dirty="0" smtClean="0"/>
              <a:t>Is there a social reason for why they are an Entrepreneur?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Present your findings to the class.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6709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 smtClean="0"/>
              <a:t>Understanding your beliefs Activity 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2835748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1024</Words>
  <Application>Microsoft Office PowerPoint</Application>
  <PresentationFormat>Widescreen</PresentationFormat>
  <Paragraphs>149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Calibri Light</vt:lpstr>
      <vt:lpstr>Office Theme</vt:lpstr>
      <vt:lpstr>Approaches to Entrepreneurship</vt:lpstr>
      <vt:lpstr>Activity </vt:lpstr>
      <vt:lpstr>Activity</vt:lpstr>
      <vt:lpstr>Activity </vt:lpstr>
      <vt:lpstr>Video</vt:lpstr>
      <vt:lpstr>Approaches…..</vt:lpstr>
      <vt:lpstr>Economic Theories</vt:lpstr>
      <vt:lpstr>Israel Meir Kirzner  </vt:lpstr>
      <vt:lpstr>Implications of Kirzner</vt:lpstr>
      <vt:lpstr>Schumpeter</vt:lpstr>
      <vt:lpstr>Implications of Schumpeter</vt:lpstr>
      <vt:lpstr>Other Theorists</vt:lpstr>
      <vt:lpstr>What do we think? - Class discussion</vt:lpstr>
      <vt:lpstr>Psychological trait</vt:lpstr>
      <vt:lpstr>Qualities and theorists</vt:lpstr>
      <vt:lpstr>Entrepreneurial Personality Traits</vt:lpstr>
      <vt:lpstr>Other Key Characteristics</vt:lpstr>
      <vt:lpstr>Timmons (1985) believes some characteristics are acquired, others are innate</vt:lpstr>
      <vt:lpstr>Activity </vt:lpstr>
      <vt:lpstr>Social Behaviour Approach</vt:lpstr>
      <vt:lpstr>PowerPoint Presentation</vt:lpstr>
      <vt:lpstr>Examples </vt:lpstr>
      <vt:lpstr>Wickham (1998)  reviews various approaches </vt:lpstr>
      <vt:lpstr>Others….</vt:lpstr>
      <vt:lpstr>Activity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Approaches to Entrepreneurship</dc:title>
  <dc:creator>Jessica Shore</dc:creator>
  <cp:lastModifiedBy>Jessica Shore</cp:lastModifiedBy>
  <cp:revision>2</cp:revision>
  <dcterms:created xsi:type="dcterms:W3CDTF">2018-10-04T13:01:04Z</dcterms:created>
  <dcterms:modified xsi:type="dcterms:W3CDTF">2020-01-20T12:40:53Z</dcterms:modified>
</cp:coreProperties>
</file>