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4"/>
  </p:sldMasterIdLst>
  <p:sldIdLst>
    <p:sldId id="256" r:id="rId5"/>
    <p:sldId id="257" r:id="rId6"/>
    <p:sldId id="264" r:id="rId7"/>
    <p:sldId id="258" r:id="rId8"/>
    <p:sldId id="259" r:id="rId9"/>
    <p:sldId id="260" r:id="rId10"/>
    <p:sldId id="261" r:id="rId11"/>
    <p:sldId id="262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BF76D14-4833-4E39-A3A3-9B6C94C2FEAC}">
          <p14:sldIdLst>
            <p14:sldId id="256"/>
            <p14:sldId id="257"/>
            <p14:sldId id="264"/>
            <p14:sldId id="258"/>
            <p14:sldId id="259"/>
            <p14:sldId id="260"/>
            <p14:sldId id="261"/>
            <p14:sldId id="262"/>
            <p14:sldId id="263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037B24-BE78-42B4-8371-6763C068801A}" v="3" dt="2022-10-09T21:53:38.3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" userId="c0570907-0ece-4d42-8db9-94af03e569e7" providerId="ADAL" clId="{53037B24-BE78-42B4-8371-6763C068801A}"/>
    <pc:docChg chg="custSel addSld modSld modSection">
      <pc:chgData name="Sophie" userId="c0570907-0ece-4d42-8db9-94af03e569e7" providerId="ADAL" clId="{53037B24-BE78-42B4-8371-6763C068801A}" dt="2022-10-09T21:59:11.210" v="836" actId="20577"/>
      <pc:docMkLst>
        <pc:docMk/>
      </pc:docMkLst>
      <pc:sldChg chg="modSp mod">
        <pc:chgData name="Sophie" userId="c0570907-0ece-4d42-8db9-94af03e569e7" providerId="ADAL" clId="{53037B24-BE78-42B4-8371-6763C068801A}" dt="2022-10-09T21:51:30.271" v="169" actId="1076"/>
        <pc:sldMkLst>
          <pc:docMk/>
          <pc:sldMk cId="2843012161" sldId="257"/>
        </pc:sldMkLst>
        <pc:spChg chg="mod">
          <ac:chgData name="Sophie" userId="c0570907-0ece-4d42-8db9-94af03e569e7" providerId="ADAL" clId="{53037B24-BE78-42B4-8371-6763C068801A}" dt="2022-10-09T21:51:30.271" v="169" actId="1076"/>
          <ac:spMkLst>
            <pc:docMk/>
            <pc:sldMk cId="2843012161" sldId="257"/>
            <ac:spMk id="3" creationId="{324FD0D6-E7FE-94C6-A852-3BCAF8ED2899}"/>
          </ac:spMkLst>
        </pc:spChg>
      </pc:sldChg>
      <pc:sldChg chg="modSp mod">
        <pc:chgData name="Sophie" userId="c0570907-0ece-4d42-8db9-94af03e569e7" providerId="ADAL" clId="{53037B24-BE78-42B4-8371-6763C068801A}" dt="2022-10-09T21:46:13.665" v="1" actId="20577"/>
        <pc:sldMkLst>
          <pc:docMk/>
          <pc:sldMk cId="959650528" sldId="262"/>
        </pc:sldMkLst>
        <pc:spChg chg="mod">
          <ac:chgData name="Sophie" userId="c0570907-0ece-4d42-8db9-94af03e569e7" providerId="ADAL" clId="{53037B24-BE78-42B4-8371-6763C068801A}" dt="2022-10-09T21:46:13.665" v="1" actId="20577"/>
          <ac:spMkLst>
            <pc:docMk/>
            <pc:sldMk cId="959650528" sldId="262"/>
            <ac:spMk id="2" creationId="{4861E6FE-46F5-B358-8190-2C983CFD0F5E}"/>
          </ac:spMkLst>
        </pc:spChg>
      </pc:sldChg>
      <pc:sldChg chg="addSp modSp new mod">
        <pc:chgData name="Sophie" userId="c0570907-0ece-4d42-8db9-94af03e569e7" providerId="ADAL" clId="{53037B24-BE78-42B4-8371-6763C068801A}" dt="2022-10-09T21:59:11.210" v="836" actId="20577"/>
        <pc:sldMkLst>
          <pc:docMk/>
          <pc:sldMk cId="2844612974" sldId="264"/>
        </pc:sldMkLst>
        <pc:spChg chg="mod">
          <ac:chgData name="Sophie" userId="c0570907-0ece-4d42-8db9-94af03e569e7" providerId="ADAL" clId="{53037B24-BE78-42B4-8371-6763C068801A}" dt="2022-10-09T21:51:47.328" v="193" actId="20577"/>
          <ac:spMkLst>
            <pc:docMk/>
            <pc:sldMk cId="2844612974" sldId="264"/>
            <ac:spMk id="2" creationId="{B7810F8F-2387-C4F6-9CCD-CCA02D8BD236}"/>
          </ac:spMkLst>
        </pc:spChg>
        <pc:spChg chg="mod">
          <ac:chgData name="Sophie" userId="c0570907-0ece-4d42-8db9-94af03e569e7" providerId="ADAL" clId="{53037B24-BE78-42B4-8371-6763C068801A}" dt="2022-10-09T21:59:11.210" v="836" actId="20577"/>
          <ac:spMkLst>
            <pc:docMk/>
            <pc:sldMk cId="2844612974" sldId="264"/>
            <ac:spMk id="3" creationId="{59DE380B-F250-5F4A-B692-506BD337284C}"/>
          </ac:spMkLst>
        </pc:spChg>
        <pc:picChg chg="add mod">
          <ac:chgData name="Sophie" userId="c0570907-0ece-4d42-8db9-94af03e569e7" providerId="ADAL" clId="{53037B24-BE78-42B4-8371-6763C068801A}" dt="2022-10-09T21:53:38.334" v="196" actId="1076"/>
          <ac:picMkLst>
            <pc:docMk/>
            <pc:sldMk cId="2844612974" sldId="264"/>
            <ac:picMk id="3074" creationId="{1C0B42BE-C810-7A8C-F826-24ABA311A88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998A-B1AC-4D11-9F04-8EBD468957EA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F0A9-5097-456F-A01D-B2A6B2EDB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0496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998A-B1AC-4D11-9F04-8EBD468957EA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F0A9-5097-456F-A01D-B2A6B2EDB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593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998A-B1AC-4D11-9F04-8EBD468957EA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F0A9-5097-456F-A01D-B2A6B2EDB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1689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998A-B1AC-4D11-9F04-8EBD468957EA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F0A9-5097-456F-A01D-B2A6B2EDB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8501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998A-B1AC-4D11-9F04-8EBD468957EA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F0A9-5097-456F-A01D-B2A6B2EDBCA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95629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998A-B1AC-4D11-9F04-8EBD468957EA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F0A9-5097-456F-A01D-B2A6B2EDB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201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998A-B1AC-4D11-9F04-8EBD468957EA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F0A9-5097-456F-A01D-B2A6B2EDB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9544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998A-B1AC-4D11-9F04-8EBD468957EA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F0A9-5097-456F-A01D-B2A6B2EDB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298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BDA4998A-B1AC-4D11-9F04-8EBD468957EA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F0A9-5097-456F-A01D-B2A6B2EDB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756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998A-B1AC-4D11-9F04-8EBD468957EA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F0A9-5097-456F-A01D-B2A6B2EDB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336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998A-B1AC-4D11-9F04-8EBD468957EA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F0A9-5097-456F-A01D-B2A6B2EDB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4438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BDA4998A-B1AC-4D11-9F04-8EBD468957EA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5A3AF0A9-5097-456F-A01D-B2A6B2EDB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568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76FCA-0F40-854F-4470-67A9B4F27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0800" y="1757680"/>
            <a:ext cx="9271000" cy="2274984"/>
          </a:xfrm>
        </p:spPr>
        <p:txBody>
          <a:bodyPr>
            <a:normAutofit fontScale="90000"/>
          </a:bodyPr>
          <a:lstStyle/>
          <a:p>
            <a:r>
              <a:rPr lang="en-GB" dirty="0"/>
              <a:t>Why is psychology important when working as a personal assistant working with adults with disabilities?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53C642-E929-58CD-C83E-97D5931C04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5674" y="5825744"/>
            <a:ext cx="6801612" cy="1239894"/>
          </a:xfrm>
        </p:spPr>
        <p:txBody>
          <a:bodyPr/>
          <a:lstStyle/>
          <a:p>
            <a:r>
              <a:rPr lang="en-GB" dirty="0"/>
              <a:t>Sophie Akhtar </a:t>
            </a:r>
          </a:p>
        </p:txBody>
      </p:sp>
    </p:spTree>
    <p:extLst>
      <p:ext uri="{BB962C8B-B14F-4D97-AF65-F5344CB8AC3E}">
        <p14:creationId xmlns:p14="http://schemas.microsoft.com/office/powerpoint/2010/main" val="13329491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121718-9929-415B-B05A-A69EAFFFC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377" y="1586484"/>
            <a:ext cx="5271025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3000" dirty="0">
                <a:solidFill>
                  <a:srgbClr val="FFFFFF"/>
                </a:solidFill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FD0D6-E7FE-94C6-A852-3BCAF8ED2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6716" y="1291816"/>
            <a:ext cx="5320696" cy="405384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Main skills whilst personal assisting an adult that is disabled </a:t>
            </a:r>
          </a:p>
          <a:p>
            <a:pPr marL="0" indent="0">
              <a:buNone/>
            </a:pPr>
            <a:r>
              <a:rPr lang="en-GB" dirty="0"/>
              <a:t>Good communication </a:t>
            </a:r>
          </a:p>
          <a:p>
            <a:pPr marL="0" indent="0">
              <a:buNone/>
            </a:pPr>
            <a:r>
              <a:rPr lang="en-GB" dirty="0"/>
              <a:t>Being supportive </a:t>
            </a:r>
          </a:p>
          <a:p>
            <a:pPr marL="0" indent="0">
              <a:buNone/>
            </a:pPr>
            <a:r>
              <a:rPr lang="en-GB" dirty="0"/>
              <a:t>Motivation</a:t>
            </a:r>
          </a:p>
          <a:p>
            <a:pPr marL="0" indent="0">
              <a:buNone/>
            </a:pPr>
            <a:r>
              <a:rPr lang="en-GB" dirty="0"/>
              <a:t>Patience </a:t>
            </a:r>
          </a:p>
          <a:p>
            <a:pPr marL="0" indent="0">
              <a:buNone/>
            </a:pPr>
            <a:r>
              <a:rPr lang="en-GB" dirty="0"/>
              <a:t>Respect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9BBCDA-FF99-1C4F-CD96-B8A85BC20EB4}"/>
              </a:ext>
            </a:extLst>
          </p:cNvPr>
          <p:cNvSpPr txBox="1"/>
          <p:nvPr/>
        </p:nvSpPr>
        <p:spPr>
          <a:xfrm>
            <a:off x="9042400" y="578762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(Calvert Trust Exmoor, n.d.)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8FC887-A1EA-D8E0-C7B1-98456175FAB2}"/>
              </a:ext>
            </a:extLst>
          </p:cNvPr>
          <p:cNvSpPr txBox="1"/>
          <p:nvPr/>
        </p:nvSpPr>
        <p:spPr>
          <a:xfrm>
            <a:off x="4693919" y="4604577"/>
            <a:ext cx="466344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Lato" panose="020B0604020202020204" pitchFamily="34" charset="0"/>
              </a:rPr>
              <a:t>We are very proud of our 25-year history and we are determined to continue to provide the same opportunities and positive impact to our Calvert Exmoor families and groups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30121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10F8F-2387-C4F6-9CCD-CCA02D8BD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E380B-F250-5F4A-B692-506BD33728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384" y="3205734"/>
            <a:ext cx="5335016" cy="299770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personal care assistant for disabilities is different to a care assistant in a care home as here we get to talk to them on walks </a:t>
            </a:r>
          </a:p>
          <a:p>
            <a:r>
              <a:rPr lang="en-GB" dirty="0"/>
              <a:t>Help them achieve their goals that they have set themselves </a:t>
            </a:r>
          </a:p>
          <a:p>
            <a:r>
              <a:rPr lang="en-GB" dirty="0"/>
              <a:t>And where do they see themselves in 5 years time from now</a:t>
            </a:r>
          </a:p>
          <a:p>
            <a:r>
              <a:rPr lang="en-GB" dirty="0"/>
              <a:t>Socialising is key for them to still being able to walk and do the things that is so difficult for them to do </a:t>
            </a:r>
            <a:r>
              <a:rPr lang="en-GB"/>
              <a:t>on their own.</a:t>
            </a:r>
            <a:endParaRPr lang="en-GB" dirty="0"/>
          </a:p>
        </p:txBody>
      </p:sp>
      <p:pic>
        <p:nvPicPr>
          <p:cNvPr id="3074" name="Picture 2" descr="Assistant with Disabled Person on a Wheelchair Walking in the Park at the  Zoo Editorial Photography - Image of disability, green: 174023272">
            <a:extLst>
              <a:ext uri="{FF2B5EF4-FFF2-40B4-BE49-F238E27FC236}">
                <a16:creationId xmlns:a16="http://schemas.microsoft.com/office/drawing/2014/main" id="{1C0B42BE-C810-7A8C-F826-24ABA311A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9760" y="3220720"/>
            <a:ext cx="47498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4612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AB6B29-078A-1CDE-F990-65B5B2FDD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dirty="0"/>
              <a:t>Theory of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DBFBC-BE34-2966-08C8-036F0C7021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9814" y="2123556"/>
            <a:ext cx="8335718" cy="2264998"/>
          </a:xfrm>
        </p:spPr>
        <p:txBody>
          <a:bodyPr>
            <a:normAutofit fontScale="25000" lnSpcReduction="20000"/>
          </a:bodyPr>
          <a:lstStyle/>
          <a:p>
            <a:r>
              <a:rPr lang="en-GB" sz="8000" dirty="0">
                <a:solidFill>
                  <a:srgbClr val="404040"/>
                </a:solidFill>
              </a:rPr>
              <a:t>Theory of cognitive development – </a:t>
            </a:r>
            <a:r>
              <a:rPr lang="en-GB" sz="8000" dirty="0" err="1">
                <a:solidFill>
                  <a:srgbClr val="404040"/>
                </a:solidFill>
              </a:rPr>
              <a:t>Piagets</a:t>
            </a:r>
            <a:r>
              <a:rPr lang="en-GB" sz="8000" dirty="0">
                <a:solidFill>
                  <a:srgbClr val="404040"/>
                </a:solidFill>
              </a:rPr>
              <a:t> Theory 2022</a:t>
            </a:r>
          </a:p>
          <a:p>
            <a:r>
              <a:rPr lang="en-GB" sz="8000" dirty="0">
                <a:solidFill>
                  <a:srgbClr val="404040"/>
                </a:solidFill>
              </a:rPr>
              <a:t>When we are born, we have new learning stages as we grow older </a:t>
            </a:r>
          </a:p>
          <a:p>
            <a:r>
              <a:rPr lang="en-GB" sz="8000" dirty="0">
                <a:solidFill>
                  <a:srgbClr val="404040"/>
                </a:solidFill>
              </a:rPr>
              <a:t>Different thinking processes </a:t>
            </a:r>
          </a:p>
          <a:p>
            <a:r>
              <a:rPr lang="en-GB" sz="8000" dirty="0">
                <a:solidFill>
                  <a:srgbClr val="404040"/>
                </a:solidFill>
              </a:rPr>
              <a:t>We learn from experiences </a:t>
            </a:r>
          </a:p>
          <a:p>
            <a:r>
              <a:rPr lang="en-GB" sz="8000" dirty="0">
                <a:solidFill>
                  <a:srgbClr val="404040"/>
                </a:solidFill>
              </a:rPr>
              <a:t>Gathering ideas from experience and developing from experience is a new learning stage </a:t>
            </a:r>
          </a:p>
          <a:p>
            <a:endParaRPr lang="en-GB" dirty="0">
              <a:solidFill>
                <a:srgbClr val="404040"/>
              </a:solidFill>
            </a:endParaRPr>
          </a:p>
          <a:p>
            <a:endParaRPr lang="en-GB" dirty="0">
              <a:solidFill>
                <a:srgbClr val="404040"/>
              </a:solidFill>
            </a:endParaRPr>
          </a:p>
          <a:p>
            <a:endParaRPr lang="en-GB" dirty="0">
              <a:solidFill>
                <a:srgbClr val="404040"/>
              </a:solidFill>
            </a:endParaRPr>
          </a:p>
          <a:p>
            <a:endParaRPr lang="en-GB" dirty="0">
              <a:solidFill>
                <a:srgbClr val="404040"/>
              </a:solidFill>
            </a:endParaRPr>
          </a:p>
          <a:p>
            <a:pPr marL="0" indent="0">
              <a:buNone/>
            </a:pPr>
            <a:r>
              <a:rPr lang="en-GB" sz="8000" dirty="0">
                <a:solidFill>
                  <a:srgbClr val="404040"/>
                </a:solidFill>
              </a:rPr>
              <a:t> (Sprouts, 2018b)</a:t>
            </a:r>
          </a:p>
        </p:txBody>
      </p:sp>
      <p:pic>
        <p:nvPicPr>
          <p:cNvPr id="1026" name="Picture 2" descr="Piaget's Theory of Cognitive Development - YouTube">
            <a:extLst>
              <a:ext uri="{FF2B5EF4-FFF2-40B4-BE49-F238E27FC236}">
                <a16:creationId xmlns:a16="http://schemas.microsoft.com/office/drawing/2014/main" id="{1EC6BFAD-3F4C-FA7F-1594-B68DA5947F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7230" y="4508299"/>
            <a:ext cx="3916605" cy="2203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79846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560C344-B70C-4892-A50B-18A14E39E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353CA6F-E2A3-48F3-AD20-D80C44380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7" y="0"/>
            <a:ext cx="6676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11C6DF-E93B-B73D-33F0-FB33C1B9D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2820" y="643466"/>
            <a:ext cx="5437703" cy="1152127"/>
          </a:xfrm>
          <a:noFill/>
          <a:ln>
            <a:solidFill>
              <a:srgbClr val="FFFFFF"/>
            </a:solidFill>
          </a:ln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The role of a personal assistant in supporting adults with disabilities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2F731-AC2E-D771-D32A-C794F17B5C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2820" y="2170772"/>
            <a:ext cx="5437697" cy="434178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Reminding of medication </a:t>
            </a:r>
          </a:p>
          <a:p>
            <a:r>
              <a:rPr lang="en-GB" dirty="0">
                <a:solidFill>
                  <a:srgbClr val="FFFFFF"/>
                </a:solidFill>
              </a:rPr>
              <a:t>Personal care</a:t>
            </a:r>
          </a:p>
          <a:p>
            <a:r>
              <a:rPr lang="en-GB" dirty="0">
                <a:solidFill>
                  <a:srgbClr val="FFFFFF"/>
                </a:solidFill>
              </a:rPr>
              <a:t>Scheduling your time – making appointments </a:t>
            </a:r>
          </a:p>
          <a:p>
            <a:r>
              <a:rPr lang="en-GB" dirty="0">
                <a:solidFill>
                  <a:srgbClr val="FFFFFF"/>
                </a:solidFill>
              </a:rPr>
              <a:t>Involving in social groups </a:t>
            </a:r>
          </a:p>
          <a:p>
            <a:r>
              <a:rPr lang="en-GB" dirty="0">
                <a:solidFill>
                  <a:srgbClr val="FFFFFF"/>
                </a:solidFill>
              </a:rPr>
              <a:t>Assisting and supporting with everything you do such as events and shopping</a:t>
            </a:r>
          </a:p>
          <a:p>
            <a:r>
              <a:rPr lang="en-GB" dirty="0">
                <a:solidFill>
                  <a:srgbClr val="FFFFFF"/>
                </a:solidFill>
              </a:rPr>
              <a:t>Organizing – bills paperwork making appointments </a:t>
            </a:r>
          </a:p>
          <a:p>
            <a:r>
              <a:rPr lang="en-GB" dirty="0">
                <a:solidFill>
                  <a:srgbClr val="FFFFFF"/>
                </a:solidFill>
              </a:rPr>
              <a:t>Managing around the house </a:t>
            </a:r>
          </a:p>
          <a:p>
            <a:r>
              <a:rPr lang="en-GB" dirty="0">
                <a:solidFill>
                  <a:srgbClr val="FFFFFF"/>
                </a:solidFill>
              </a:rPr>
              <a:t>Staying on top of main prioritise such as medication and doctor appointments </a:t>
            </a:r>
          </a:p>
          <a:p>
            <a:r>
              <a:rPr lang="en-GB" dirty="0">
                <a:solidFill>
                  <a:srgbClr val="FFFFFF"/>
                </a:solidFill>
              </a:rPr>
              <a:t>Keeping you updated with family situations 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CCCD68-2BB8-2F2A-D6FF-D8247E916C32}"/>
              </a:ext>
            </a:extLst>
          </p:cNvPr>
          <p:cNvSpPr txBox="1"/>
          <p:nvPr/>
        </p:nvSpPr>
        <p:spPr>
          <a:xfrm>
            <a:off x="8637859" y="614322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(disabilitypositive.org, 2021)</a:t>
            </a:r>
          </a:p>
        </p:txBody>
      </p:sp>
    </p:spTree>
    <p:extLst>
      <p:ext uri="{BB962C8B-B14F-4D97-AF65-F5344CB8AC3E}">
        <p14:creationId xmlns:p14="http://schemas.microsoft.com/office/powerpoint/2010/main" val="21053137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C3E1C3D-633C-4756-B09B-9AD080714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668" y="640080"/>
            <a:ext cx="10915252" cy="5263134"/>
          </a:xfrm>
          <a:prstGeom prst="rect">
            <a:avLst/>
          </a:prstGeom>
          <a:noFill/>
          <a:ln w="31750" cap="sq">
            <a:solidFill>
              <a:schemeClr val="accent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295DAF8-54BC-4834-A4B1-7DD2F7AFE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1520" y="802767"/>
            <a:ext cx="10585166" cy="49377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9A11F9-A25A-CC00-D93F-8F6B8206A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0624" y="1122807"/>
            <a:ext cx="9954443" cy="1305433"/>
          </a:xfrm>
          <a:noFill/>
          <a:ln>
            <a:noFill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4800" dirty="0">
                <a:solidFill>
                  <a:srgbClr val="FFFFFF"/>
                </a:solidFill>
              </a:rPr>
              <a:t>Disability assessment </a:t>
            </a:r>
            <a:endParaRPr lang="en-US" sz="4800" kern="1200" cap="all" spc="200" baseline="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72B268-F9F7-F656-4BFC-EDBC1A6C048E}"/>
              </a:ext>
            </a:extLst>
          </p:cNvPr>
          <p:cNvSpPr txBox="1"/>
          <p:nvPr/>
        </p:nvSpPr>
        <p:spPr>
          <a:xfrm>
            <a:off x="904240" y="2428240"/>
            <a:ext cx="103225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purpose of having a disability assessment is to show how your disability affects your daily life and what support and services do you require </a:t>
            </a:r>
          </a:p>
          <a:p>
            <a:endParaRPr lang="en-GB" dirty="0"/>
          </a:p>
          <a:p>
            <a:r>
              <a:rPr lang="en-GB" dirty="0"/>
              <a:t>History of medication </a:t>
            </a:r>
          </a:p>
          <a:p>
            <a:endParaRPr lang="en-GB" dirty="0"/>
          </a:p>
          <a:p>
            <a:r>
              <a:rPr lang="en-GB" dirty="0"/>
              <a:t>Other professionals get involved such as doctors to back up your case of disability </a:t>
            </a:r>
          </a:p>
          <a:p>
            <a:r>
              <a:rPr lang="en-GB" dirty="0"/>
              <a:t>(Housing, Health and Disability Assessments, 2011b)</a:t>
            </a:r>
          </a:p>
          <a:p>
            <a:endParaRPr lang="en-GB" dirty="0"/>
          </a:p>
          <a:p>
            <a:r>
              <a:rPr lang="en-GB" dirty="0"/>
              <a:t>Re – assessments are only allowed if the person with the disability has seriously deteriorated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607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79BCB-CC6B-3AA3-DF9C-C6278579E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Importance of psychological understanding in a personal assistant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B59DE-4F23-FAE1-062F-40BBFED0F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816" y="2594611"/>
            <a:ext cx="7729728" cy="4219956"/>
          </a:xfrm>
        </p:spPr>
        <p:txBody>
          <a:bodyPr>
            <a:normAutofit/>
          </a:bodyPr>
          <a:lstStyle/>
          <a:p>
            <a:r>
              <a:rPr lang="en-GB" dirty="0"/>
              <a:t>Theory of cognitive development – Piaget's theory 2022 explains the importance of society development </a:t>
            </a:r>
          </a:p>
          <a:p>
            <a:r>
              <a:rPr lang="en-GB" dirty="0"/>
              <a:t>Be patient with people with disability</a:t>
            </a:r>
          </a:p>
          <a:p>
            <a:r>
              <a:rPr lang="en-GB" dirty="0"/>
              <a:t>Takes longer to understand </a:t>
            </a:r>
          </a:p>
          <a:p>
            <a:r>
              <a:rPr lang="en-GB" dirty="0"/>
              <a:t>Motivation </a:t>
            </a:r>
          </a:p>
          <a:p>
            <a:r>
              <a:rPr lang="en-GB" dirty="0"/>
              <a:t>Be extra careful </a:t>
            </a:r>
          </a:p>
          <a:p>
            <a:r>
              <a:rPr lang="en-GB" dirty="0"/>
              <a:t>Be understanding </a:t>
            </a:r>
          </a:p>
          <a:p>
            <a:pPr marL="0" indent="0">
              <a:buNone/>
            </a:pPr>
            <a:r>
              <a:rPr lang="en-GB" dirty="0"/>
              <a:t>  </a:t>
            </a:r>
          </a:p>
          <a:p>
            <a:pPr marL="0" indent="0">
              <a:buNone/>
            </a:pPr>
            <a:r>
              <a:rPr lang="en-GB" dirty="0"/>
              <a:t>(EXPERIENCE AND CONSCIOUSNESS Notes for Psychology of Disability Talk Liverpool Housing Authority, n.d.)</a:t>
            </a:r>
          </a:p>
        </p:txBody>
      </p:sp>
      <p:pic>
        <p:nvPicPr>
          <p:cNvPr id="1026" name="Picture 2" descr="Sex on the NHS: disabled man loses prescription for intimate sessions |  News | The Sunday Times">
            <a:extLst>
              <a:ext uri="{FF2B5EF4-FFF2-40B4-BE49-F238E27FC236}">
                <a16:creationId xmlns:a16="http://schemas.microsoft.com/office/drawing/2014/main" id="{137512A1-0AEE-BF21-73DA-EE776EE8A1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4420" y="2594611"/>
            <a:ext cx="4267198" cy="2844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7293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1E6FE-46F5-B358-8190-2C983CFD0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Approaches advisable for a personal assistant to deal with disabled people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33A446-AFA4-42C8-C2BF-D36A1719A257}"/>
              </a:ext>
            </a:extLst>
          </p:cNvPr>
          <p:cNvSpPr txBox="1"/>
          <p:nvPr/>
        </p:nvSpPr>
        <p:spPr>
          <a:xfrm>
            <a:off x="619760" y="2733040"/>
            <a:ext cx="95808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Having a good communication and understanding when approaching a person with disability </a:t>
            </a:r>
          </a:p>
          <a:p>
            <a:endParaRPr lang="en-GB" dirty="0"/>
          </a:p>
          <a:p>
            <a:r>
              <a:rPr lang="en-GB" dirty="0"/>
              <a:t>Being able to give the good motivation when needed </a:t>
            </a:r>
          </a:p>
          <a:p>
            <a:endParaRPr lang="en-GB" dirty="0"/>
          </a:p>
          <a:p>
            <a:r>
              <a:rPr lang="en-GB" dirty="0"/>
              <a:t>Complete all their requirements such as medication </a:t>
            </a:r>
          </a:p>
          <a:p>
            <a:endParaRPr lang="en-GB" dirty="0"/>
          </a:p>
          <a:p>
            <a:r>
              <a:rPr lang="en-GB" dirty="0"/>
              <a:t>Always be positive </a:t>
            </a:r>
          </a:p>
          <a:p>
            <a:endParaRPr lang="en-GB" dirty="0"/>
          </a:p>
          <a:p>
            <a:r>
              <a:rPr lang="en-GB" dirty="0"/>
              <a:t>They will always expect the highest expectations from you – lack of communication </a:t>
            </a:r>
          </a:p>
          <a:p>
            <a:endParaRPr lang="en-GB" dirty="0"/>
          </a:p>
          <a:p>
            <a:r>
              <a:rPr lang="en-GB" dirty="0"/>
              <a:t>(https://drcbeds.org.uk/, n.d.)    24/7 advise and help available for those who have disability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9650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BA244-2B26-4670-E77B-8BAEECAB3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2826" y="375412"/>
            <a:ext cx="6638544" cy="1057148"/>
          </a:xfrm>
        </p:spPr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DDB255-14F7-CA83-C15E-AF177D2019A1}"/>
              </a:ext>
            </a:extLst>
          </p:cNvPr>
          <p:cNvSpPr txBox="1"/>
          <p:nvPr/>
        </p:nvSpPr>
        <p:spPr>
          <a:xfrm>
            <a:off x="5691839" y="2434719"/>
            <a:ext cx="723168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When dealing with a person who has disability it requires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Extra care </a:t>
            </a:r>
          </a:p>
          <a:p>
            <a:r>
              <a:rPr lang="en-GB" dirty="0"/>
              <a:t>Good communication </a:t>
            </a:r>
          </a:p>
          <a:p>
            <a:r>
              <a:rPr lang="en-GB" dirty="0"/>
              <a:t>Sympathy </a:t>
            </a:r>
          </a:p>
          <a:p>
            <a:r>
              <a:rPr lang="en-GB" dirty="0"/>
              <a:t>Patience </a:t>
            </a:r>
          </a:p>
          <a:p>
            <a:r>
              <a:rPr lang="en-GB" dirty="0"/>
              <a:t>Understanding their needs </a:t>
            </a:r>
          </a:p>
          <a:p>
            <a:r>
              <a:rPr lang="en-GB" dirty="0"/>
              <a:t>Compromising</a:t>
            </a:r>
          </a:p>
          <a:p>
            <a:r>
              <a:rPr lang="en-GB" dirty="0"/>
              <a:t>Prioritising their needs first </a:t>
            </a:r>
          </a:p>
          <a:p>
            <a:r>
              <a:rPr lang="en-GB" dirty="0"/>
              <a:t>So on…. 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974F2997-17D7-1215-8681-D37D2AAAA4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705" y="1664283"/>
            <a:ext cx="3953494" cy="2554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B3F49649-EFAB-B2A3-57DE-1EFF5F04A5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874" y="4450080"/>
            <a:ext cx="2898565" cy="22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59000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2" ma:contentTypeDescription="Create a new document." ma:contentTypeScope="" ma:versionID="76564c489735481338b081f12603dbb2">
  <xsd:schema xmlns:xsd="http://www.w3.org/2001/XMLSchema" xmlns:xs="http://www.w3.org/2001/XMLSchema" xmlns:p="http://schemas.microsoft.com/office/2006/metadata/properties" xmlns:ns3="4eb0a523-77d0-454a-93a8-50ca111d3c44" xmlns:ns4="0e7fbce4-8ae7-4085-8b0a-9efa4c7cae6d" targetNamespace="http://schemas.microsoft.com/office/2006/metadata/properties" ma:root="true" ma:fieldsID="37fc0afee9f3e1d30f499c28bb65429f" ns3:_="" ns4:_="">
    <xsd:import namespace="4eb0a523-77d0-454a-93a8-50ca111d3c44"/>
    <xsd:import namespace="0e7fbce4-8ae7-4085-8b0a-9efa4c7cae6d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1C815A0-BA11-43DE-92DD-C6F0D30651C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b0a523-77d0-454a-93a8-50ca111d3c44"/>
    <ds:schemaRef ds:uri="0e7fbce4-8ae7-4085-8b0a-9efa4c7cae6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B41BC27-DFA4-485D-ADAC-D937134839A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146BF59-5A59-4736-86E4-B8B5F882FFBE}">
  <ds:schemaRefs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dcmitype/"/>
    <ds:schemaRef ds:uri="http://purl.org/dc/elements/1.1/"/>
    <ds:schemaRef ds:uri="http://purl.org/dc/terms/"/>
    <ds:schemaRef ds:uri="4eb0a523-77d0-454a-93a8-50ca111d3c44"/>
    <ds:schemaRef ds:uri="http://schemas.microsoft.com/office/infopath/2007/PartnerControls"/>
    <ds:schemaRef ds:uri="http://schemas.openxmlformats.org/package/2006/metadata/core-properties"/>
    <ds:schemaRef ds:uri="0e7fbce4-8ae7-4085-8b0a-9efa4c7cae6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123</TotalTime>
  <Words>508</Words>
  <Application>Microsoft Office PowerPoint</Application>
  <PresentationFormat>Widescreen</PresentationFormat>
  <Paragraphs>80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Gill Sans MT</vt:lpstr>
      <vt:lpstr>Lato</vt:lpstr>
      <vt:lpstr>Parcel</vt:lpstr>
      <vt:lpstr>Why is psychology important when working as a personal assistant working with adults with disabilities? </vt:lpstr>
      <vt:lpstr>Introduction </vt:lpstr>
      <vt:lpstr>Practical example </vt:lpstr>
      <vt:lpstr>Theory of development </vt:lpstr>
      <vt:lpstr>The role of a personal assistant in supporting adults with disabilities </vt:lpstr>
      <vt:lpstr>Disability assessment </vt:lpstr>
      <vt:lpstr>Importance of psychological understanding in a personal assistant </vt:lpstr>
      <vt:lpstr>Approaches advisable for a personal assistant to deal with disabled people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is psychology important when working as a personal assistant working with adults with disabilities? </dc:title>
  <dc:creator>Sophie</dc:creator>
  <cp:lastModifiedBy>Sophie</cp:lastModifiedBy>
  <cp:revision>2</cp:revision>
  <dcterms:created xsi:type="dcterms:W3CDTF">2022-10-08T22:41:33Z</dcterms:created>
  <dcterms:modified xsi:type="dcterms:W3CDTF">2022-10-09T21:59:13Z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